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6" r:id="rId1"/>
  </p:sldMasterIdLst>
  <p:notesMasterIdLst>
    <p:notesMasterId r:id="rId26"/>
  </p:notesMasterIdLst>
  <p:sldIdLst>
    <p:sldId id="471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84" r:id="rId15"/>
    <p:sldId id="485" r:id="rId16"/>
    <p:sldId id="486" r:id="rId17"/>
    <p:sldId id="487" r:id="rId18"/>
    <p:sldId id="488" r:id="rId19"/>
    <p:sldId id="489" r:id="rId20"/>
    <p:sldId id="490" r:id="rId21"/>
    <p:sldId id="491" r:id="rId22"/>
    <p:sldId id="492" r:id="rId23"/>
    <p:sldId id="493" r:id="rId24"/>
    <p:sldId id="520" r:id="rId25"/>
  </p:sldIdLst>
  <p:sldSz cx="12192000" cy="6858000"/>
  <p:notesSz cx="6858000" cy="9144000"/>
  <p:embeddedFontLst>
    <p:embeddedFont>
      <p:font typeface="Verdana" panose="020B0604030504040204" pitchFamily="3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59" roundtripDataSignature="AMtx7mjWqoGv4/W7HcIldmYKvG2na4CE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19B8"/>
    <a:srgbClr val="110E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FB3B1E-C917-49F3-8172-9F6717EEBFB5}">
  <a:tblStyle styleId="{41FB3B1E-C917-49F3-8172-9F6717EEBFB5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>
          <a:top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>
          <a:lef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lastCol>
    <a:firstCol>
      <a:tcTxStyle b="on" i="off"/>
      <a:tcStyle>
        <a:tcBdr>
          <a:lef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firstCol>
    <a:lastRow>
      <a:tcTxStyle b="on" i="off"/>
      <a:tcStyle>
        <a:tcBdr>
          <a:lef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lef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6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01"/>
    <p:restoredTop sz="94643"/>
  </p:normalViewPr>
  <p:slideViewPr>
    <p:cSldViewPr snapToGrid="0">
      <p:cViewPr varScale="1">
        <p:scale>
          <a:sx n="100" d="100"/>
          <a:sy n="100" d="100"/>
        </p:scale>
        <p:origin x="368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159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16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6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160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8" Type="http://schemas.openxmlformats.org/officeDocument/2006/relationships/slide" Target="slides/slide7.xml"/><Relationship Id="rId16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6" name="Google Shape;2516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17" name="Google Shape;2517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6" name="Google Shape;2586;g98b8ebb06e_1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87" name="Google Shape;2587;g98b8ebb06e_1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5" name="Google Shape;2595;g98b8ebb06e_1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96" name="Google Shape;2596;g98b8ebb06e_1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3" name="Google Shape;2603;g98b8ebb06e_1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04" name="Google Shape;2604;g98b8ebb06e_1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" name="Google Shape;2611;p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12" name="Google Shape;2612;p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3" name="Google Shape;2623;g98b8ebb06e_1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24" name="Google Shape;2624;g98b8ebb06e_1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4" name="Google Shape;2634;g98b8ebb06e_1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35" name="Google Shape;2635;g98b8ebb06e_1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" name="Google Shape;2642;g98b8ebb06e_1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43" name="Google Shape;2643;g98b8ebb06e_1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9" name="Google Shape;2649;g98b8ebb06e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50" name="Google Shape;2650;g98b8ebb06e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7" name="Google Shape;2657;g97bc3a189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58" name="Google Shape;2658;g97bc3a189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59" name="Google Shape;2659;g97bc3a1891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6" name="Google Shape;2666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67" name="Google Shape;2667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2" name="Google Shape;2522;g98b8ebb06e_6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3" name="Google Shape;2523;g98b8ebb06e_6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" name="Google Shape;2672;p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3" name="Google Shape;2673;p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8" name="Google Shape;2678;p1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9" name="Google Shape;2679;p1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5" name="Google Shape;2685;p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6" name="Google Shape;2686;p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4" name="Google Shape;2694;p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95" name="Google Shape;2695;p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2fc18dd3107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2fc18dd3107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8" name="Google Shape;2528;g98b8ebb06e_6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9" name="Google Shape;2529;g98b8ebb06e_6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0" name="Google Shape;2540;g98b8ebb06e_6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1" name="Google Shape;2541;g98b8ebb06e_6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2" name="Google Shape;2552;g98b8ebb06e_6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3" name="Google Shape;2553;g98b8ebb06e_6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" name="Google Shape;2560;g98b8ebb06e_6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1" name="Google Shape;2561;g98b8ebb06e_6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7" name="Google Shape;2567;g98b8ebb06e_6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8" name="Google Shape;2568;g98b8ebb06e_6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4" name="Google Shape;2574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75" name="Google Shape;2575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" name="Google Shape;2580;g98b8ebb06e_1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81" name="Google Shape;2581;g98b8ebb06e_1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dc5137c2ad_0_298"/>
          <p:cNvSpPr txBox="1"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gdc5137c2ad_0_298"/>
          <p:cNvSpPr txBox="1">
            <a:spLocks noGrp="1"/>
          </p:cNvSpPr>
          <p:nvPr>
            <p:ph type="sldNum" idx="12"/>
          </p:nvPr>
        </p:nvSpPr>
        <p:spPr>
          <a:xfrm>
            <a:off x="8556784" y="6333134"/>
            <a:ext cx="548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dc5137c2ad_0_346"/>
          <p:cNvSpPr txBox="1"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gdc5137c2ad_0_346"/>
          <p:cNvSpPr txBox="1">
            <a:spLocks noGrp="1"/>
          </p:cNvSpPr>
          <p:nvPr>
            <p:ph type="body" idx="1"/>
          </p:nvPr>
        </p:nvSpPr>
        <p:spPr>
          <a:xfrm rot="5400000">
            <a:off x="2514600" y="-152400"/>
            <a:ext cx="4114800" cy="77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53" name="Google Shape;153;gdc5137c2ad_0_346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gdc5137c2ad_0_34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gdc5137c2ad_0_34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dc5137c2ad_0_352"/>
          <p:cNvSpPr txBox="1">
            <a:spLocks noGrp="1"/>
          </p:cNvSpPr>
          <p:nvPr>
            <p:ph type="title"/>
          </p:nvPr>
        </p:nvSpPr>
        <p:spPr>
          <a:xfrm rot="5400000">
            <a:off x="4705350" y="2038350"/>
            <a:ext cx="5562600" cy="19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gdc5137c2ad_0_352"/>
          <p:cNvSpPr txBox="1">
            <a:spLocks noGrp="1"/>
          </p:cNvSpPr>
          <p:nvPr>
            <p:ph type="body" idx="1"/>
          </p:nvPr>
        </p:nvSpPr>
        <p:spPr>
          <a:xfrm rot="5400000">
            <a:off x="742950" y="171450"/>
            <a:ext cx="5562600" cy="56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59" name="Google Shape;159;gdc5137c2ad_0_352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gdc5137c2ad_0_35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gdc5137c2ad_0_35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, and Content" type="txAndObj">
  <p:cSld name="TEXT_AND_OBJECT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dc5137c2ad_0_358"/>
          <p:cNvSpPr txBox="1"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gdc5137c2ad_0_358"/>
          <p:cNvSpPr txBox="1">
            <a:spLocks noGrp="1"/>
          </p:cNvSpPr>
          <p:nvPr>
            <p:ph type="body" idx="1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65" name="Google Shape;165;gdc5137c2ad_0_358"/>
          <p:cNvSpPr txBox="1">
            <a:spLocks noGrp="1"/>
          </p:cNvSpPr>
          <p:nvPr>
            <p:ph type="body" idx="2"/>
          </p:nvPr>
        </p:nvSpPr>
        <p:spPr>
          <a:xfrm>
            <a:off x="46482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66" name="Google Shape;166;gdc5137c2ad_0_358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gdc5137c2ad_0_35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gdc5137c2ad_0_35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and Text" type="objAndTx">
  <p:cSld name="OBJECT_AND_TEXT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dc5137c2ad_0_365"/>
          <p:cNvSpPr txBox="1"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gdc5137c2ad_0_365"/>
          <p:cNvSpPr txBox="1">
            <a:spLocks noGrp="1"/>
          </p:cNvSpPr>
          <p:nvPr>
            <p:ph type="body" idx="1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72" name="Google Shape;172;gdc5137c2ad_0_365"/>
          <p:cNvSpPr txBox="1">
            <a:spLocks noGrp="1"/>
          </p:cNvSpPr>
          <p:nvPr>
            <p:ph type="body" idx="2"/>
          </p:nvPr>
        </p:nvSpPr>
        <p:spPr>
          <a:xfrm>
            <a:off x="46482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73" name="Google Shape;173;gdc5137c2ad_0_365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gdc5137c2ad_0_36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5" name="Google Shape;175;gdc5137c2ad_0_36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lip Art and Text" type="clipArtAndTx">
  <p:cSld name="CLIPART_AND_TEXT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dc5137c2ad_0_372"/>
          <p:cNvSpPr txBox="1"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gdc5137c2ad_0_372"/>
          <p:cNvSpPr>
            <a:spLocks noGrp="1"/>
          </p:cNvSpPr>
          <p:nvPr>
            <p:ph type="clipArt" idx="2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79" name="Google Shape;179;gdc5137c2ad_0_372"/>
          <p:cNvSpPr txBox="1">
            <a:spLocks noGrp="1"/>
          </p:cNvSpPr>
          <p:nvPr>
            <p:ph type="body" idx="1"/>
          </p:nvPr>
        </p:nvSpPr>
        <p:spPr>
          <a:xfrm>
            <a:off x="46482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80" name="Google Shape;180;gdc5137c2ad_0_372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gdc5137c2ad_0_37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gdc5137c2ad_0_37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 and Clip Art" type="txAndClipArt">
  <p:cSld name="TEXT_AND_CLIPART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dc5137c2ad_0_379"/>
          <p:cNvSpPr txBox="1"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gdc5137c2ad_0_379"/>
          <p:cNvSpPr txBox="1">
            <a:spLocks noGrp="1"/>
          </p:cNvSpPr>
          <p:nvPr>
            <p:ph type="body" idx="1"/>
          </p:nvPr>
        </p:nvSpPr>
        <p:spPr>
          <a:xfrm>
            <a:off x="685800" y="1676400"/>
            <a:ext cx="38100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86" name="Google Shape;186;gdc5137c2ad_0_379"/>
          <p:cNvSpPr>
            <a:spLocks noGrp="1"/>
          </p:cNvSpPr>
          <p:nvPr>
            <p:ph type="clipArt" idx="2"/>
          </p:nvPr>
        </p:nvSpPr>
        <p:spPr>
          <a:xfrm>
            <a:off x="4648200" y="1676400"/>
            <a:ext cx="38100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87" name="Google Shape;187;gdc5137c2ad_0_379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gdc5137c2ad_0_37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gdc5137c2ad_0_37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>
  <p:cSld name="Content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dc5137c2ad_0_386"/>
          <p:cNvSpPr txBox="1">
            <a:spLocks noGrp="1"/>
          </p:cNvSpPr>
          <p:nvPr>
            <p:ph type="body" idx="1"/>
          </p:nvPr>
        </p:nvSpPr>
        <p:spPr>
          <a:xfrm>
            <a:off x="152400" y="152400"/>
            <a:ext cx="8839200" cy="61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Calibri"/>
              <a:buChar char="•"/>
              <a:defRPr sz="280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Font typeface="Calibri"/>
              <a:buChar char="–"/>
              <a:defRPr sz="2400"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Calibri"/>
              <a:buChar char="•"/>
              <a:defRPr sz="2000"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Calibri"/>
              <a:buChar char="–"/>
              <a:defRPr sz="1800"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Calibri"/>
              <a:buChar char="»"/>
              <a:defRPr sz="1800"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92" name="Google Shape;192;gdc5137c2ad_0_386"/>
          <p:cNvSpPr txBox="1">
            <a:spLocks noGrp="1"/>
          </p:cNvSpPr>
          <p:nvPr>
            <p:ph type="sldNum" idx="12"/>
          </p:nvPr>
        </p:nvSpPr>
        <p:spPr>
          <a:xfrm>
            <a:off x="8556784" y="6333134"/>
            <a:ext cx="548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1">
  <p:cSld name="SECTION_HEADER_1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dc5137c2ad_0_393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5" name="Google Shape;195;gdc5137c2ad_0_39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27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dc5137c2ad_0_301"/>
          <p:cNvSpPr txBox="1"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gdc5137c2ad_0_301"/>
          <p:cNvSpPr txBox="1">
            <a:spLocks noGrp="1"/>
          </p:cNvSpPr>
          <p:nvPr>
            <p:ph type="body" idx="1"/>
          </p:nvPr>
        </p:nvSpPr>
        <p:spPr>
          <a:xfrm>
            <a:off x="152400" y="1600200"/>
            <a:ext cx="8839200" cy="47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Arial"/>
              <a:buChar char="–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Font typeface="Arial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–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»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04" name="Google Shape;104;gdc5137c2ad_0_301"/>
          <p:cNvSpPr txBox="1">
            <a:spLocks noGrp="1"/>
          </p:cNvSpPr>
          <p:nvPr>
            <p:ph type="sldNum" idx="12"/>
          </p:nvPr>
        </p:nvSpPr>
        <p:spPr>
          <a:xfrm>
            <a:off x="8556784" y="6333134"/>
            <a:ext cx="548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dc5137c2ad_0_305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gdc5137c2ad_0_305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Font typeface="Arial"/>
              <a:buNone/>
              <a:defRPr/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Arial"/>
              <a:buNone/>
              <a:defRPr/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Font typeface="Arial"/>
              <a:buNone/>
              <a:defRPr/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None/>
              <a:defRPr/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None/>
              <a:defRPr/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None/>
              <a:defRPr/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None/>
              <a:defRPr/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None/>
              <a:defRPr/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gdc5137c2ad_0_305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gdc5137c2ad_0_30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gdc5137c2ad_0_30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dc5137c2ad_0_389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gdc5137c2ad_0_389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Char char="•"/>
              <a:defRPr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–"/>
              <a:defRPr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  <a:defRPr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–"/>
              <a:defRPr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9pPr>
          </a:lstStyle>
          <a:p>
            <a:endParaRPr/>
          </a:p>
        </p:txBody>
      </p:sp>
      <p:sp>
        <p:nvSpPr>
          <p:cNvPr id="114" name="Google Shape;114;gdc5137c2ad_0_38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dc5137c2ad_0_31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gdc5137c2ad_0_311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None/>
              <a:defRPr sz="2000"/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600"/>
              <a:buFont typeface="Arial"/>
              <a:buNone/>
              <a:defRPr sz="1600"/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18" name="Google Shape;118;gdc5137c2ad_0_311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gdc5137c2ad_0_31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gdc5137c2ad_0_31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dc5137c2ad_0_324"/>
          <p:cNvSpPr txBox="1">
            <a:spLocks noGrp="1"/>
          </p:cNvSpPr>
          <p:nvPr>
            <p:ph type="title"/>
          </p:nvPr>
        </p:nvSpPr>
        <p:spPr>
          <a:xfrm>
            <a:off x="152400" y="274638"/>
            <a:ext cx="88392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gdc5137c2ad_0_324"/>
          <p:cNvSpPr txBox="1">
            <a:spLocks noGrp="1"/>
          </p:cNvSpPr>
          <p:nvPr>
            <p:ph type="body" idx="1"/>
          </p:nvPr>
        </p:nvSpPr>
        <p:spPr>
          <a:xfrm>
            <a:off x="152400" y="1600200"/>
            <a:ext cx="4343400" cy="47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Calibri"/>
              <a:buChar char="•"/>
              <a:defRPr sz="280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Font typeface="Calibri"/>
              <a:buChar char="–"/>
              <a:defRPr sz="2400"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Calibri"/>
              <a:buChar char="•"/>
              <a:defRPr sz="2000"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Calibri"/>
              <a:buChar char="–"/>
              <a:defRPr sz="1800"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Calibri"/>
              <a:buChar char="»"/>
              <a:defRPr sz="1800"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31" name="Google Shape;131;gdc5137c2ad_0_32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343400" cy="47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Calibri"/>
              <a:buChar char="•"/>
              <a:defRPr sz="280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Font typeface="Calibri"/>
              <a:buChar char="–"/>
              <a:defRPr sz="2400"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Calibri"/>
              <a:buChar char="•"/>
              <a:defRPr sz="2000"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Calibri"/>
              <a:buChar char="–"/>
              <a:defRPr sz="1800"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Calibri"/>
              <a:buChar char="»"/>
              <a:defRPr sz="1800"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32" name="Google Shape;132;gdc5137c2ad_0_324"/>
          <p:cNvSpPr txBox="1">
            <a:spLocks noGrp="1"/>
          </p:cNvSpPr>
          <p:nvPr>
            <p:ph type="sldNum" idx="12"/>
          </p:nvPr>
        </p:nvSpPr>
        <p:spPr>
          <a:xfrm>
            <a:off x="8556784" y="6333134"/>
            <a:ext cx="548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dc5137c2ad_0_329"/>
          <p:cNvSpPr txBox="1">
            <a:spLocks noGrp="1"/>
          </p:cNvSpPr>
          <p:nvPr>
            <p:ph type="body" idx="1"/>
          </p:nvPr>
        </p:nvSpPr>
        <p:spPr>
          <a:xfrm>
            <a:off x="152400" y="152400"/>
            <a:ext cx="8839200" cy="617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Calibri"/>
              <a:buChar char="•"/>
              <a:defRPr sz="2800"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Font typeface="Calibri"/>
              <a:buChar char="–"/>
              <a:defRPr sz="2400"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Calibri"/>
              <a:buChar char="•"/>
              <a:defRPr sz="2000"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Calibri"/>
              <a:buChar char="–"/>
              <a:defRPr sz="1800"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Font typeface="Calibri"/>
              <a:buChar char="»"/>
              <a:defRPr sz="1800"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35" name="Google Shape;135;gdc5137c2ad_0_329"/>
          <p:cNvSpPr txBox="1">
            <a:spLocks noGrp="1"/>
          </p:cNvSpPr>
          <p:nvPr>
            <p:ph type="sldNum" idx="12"/>
          </p:nvPr>
        </p:nvSpPr>
        <p:spPr>
          <a:xfrm>
            <a:off x="8556784" y="6333134"/>
            <a:ext cx="548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dc5137c2ad_0_33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400" cy="11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gdc5137c2ad_0_33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3200"/>
              <a:buFont typeface="Arial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Arial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Font typeface="Arial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»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»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»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139" name="Google Shape;139;gdc5137c2ad_0_332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Font typeface="Arial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Font typeface="Arial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140" name="Google Shape;140;gdc5137c2ad_0_332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gdc5137c2ad_0_33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gdc5137c2ad_0_33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dc5137c2ad_0_339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gdc5137c2ad_0_339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46" name="Google Shape;146;gdc5137c2ad_0_339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SzPts val="1200"/>
              <a:buFont typeface="Arial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000"/>
              <a:buFont typeface="Arial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147" name="Google Shape;147;gdc5137c2ad_0_339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gdc5137c2ad_0_33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gdc5137c2ad_0_33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dc5137c2ad_0_292"/>
          <p:cNvSpPr txBox="1"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" name="Google Shape;91;gdc5137c2ad_0_292"/>
          <p:cNvSpPr txBox="1">
            <a:spLocks noGrp="1"/>
          </p:cNvSpPr>
          <p:nvPr>
            <p:ph type="body" idx="1"/>
          </p:nvPr>
        </p:nvSpPr>
        <p:spPr>
          <a:xfrm>
            <a:off x="685800" y="1676400"/>
            <a:ext cx="7772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FC110E"/>
              </a:buClr>
              <a:buSzPts val="3200"/>
              <a:buFont typeface="Arial"/>
              <a:buChar char="•"/>
              <a:defRPr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C110E"/>
              </a:buClr>
              <a:buSzPts val="2800"/>
              <a:buFont typeface="Arial"/>
              <a:buChar char="–"/>
              <a:defRPr sz="28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C110E"/>
              </a:buClr>
              <a:buSzPts val="2400"/>
              <a:buFont typeface="Arial"/>
              <a:buChar char="•"/>
              <a:defRPr sz="2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C110E"/>
              </a:buClr>
              <a:buSzPts val="2000"/>
              <a:buFont typeface="Arial"/>
              <a:buChar char="–"/>
              <a:defRPr sz="20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C110E"/>
              </a:buClr>
              <a:buSzPts val="2000"/>
              <a:buFont typeface="Arial"/>
              <a:buChar char="»"/>
              <a:defRPr sz="20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C110E"/>
              </a:buClr>
              <a:buSzPts val="2000"/>
              <a:buFont typeface="Arial"/>
              <a:buChar char="»"/>
              <a:defRPr sz="20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C110E"/>
              </a:buClr>
              <a:buSzPts val="2000"/>
              <a:buFont typeface="Arial"/>
              <a:buChar char="»"/>
              <a:defRPr sz="20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C110E"/>
              </a:buClr>
              <a:buSzPts val="2000"/>
              <a:buFont typeface="Arial"/>
              <a:buChar char="»"/>
              <a:defRPr sz="20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C110E"/>
              </a:buClr>
              <a:buSzPts val="2000"/>
              <a:buFont typeface="Arial"/>
              <a:buChar char="»"/>
              <a:defRPr sz="20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Google Shape;92;gdc5137c2ad_0_292"/>
          <p:cNvSpPr txBox="1">
            <a:spLocks noGrp="1"/>
          </p:cNvSpPr>
          <p:nvPr>
            <p:ph type="dt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gdc5137c2ad_0_29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gdc5137c2ad_0_29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5" name="Google Shape;95;gdc5137c2ad_0_292"/>
          <p:cNvSpPr/>
          <p:nvPr/>
        </p:nvSpPr>
        <p:spPr>
          <a:xfrm>
            <a:off x="0" y="6492874"/>
            <a:ext cx="12192000" cy="365126"/>
          </a:xfrm>
          <a:prstGeom prst="rect">
            <a:avLst/>
          </a:prstGeom>
          <a:solidFill>
            <a:srgbClr val="70247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endParaRPr sz="1350" b="0" i="0" u="none" strike="noStrike" cap="none">
              <a:solidFill>
                <a:srgbClr val="70247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6" name="Google Shape;96;gdc5137c2ad_0_292"/>
          <p:cNvSpPr txBox="1"/>
          <p:nvPr/>
        </p:nvSpPr>
        <p:spPr>
          <a:xfrm>
            <a:off x="0" y="6521547"/>
            <a:ext cx="481053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 algn="l">
              <a:buNone/>
            </a:pPr>
            <a:r>
              <a:rPr lang="en-US" sz="1400">
                <a:solidFill>
                  <a:srgbClr val="FFFFFF"/>
                </a:solidFill>
                <a:latin typeface="Arial"/>
              </a:rPr>
              <a:t>Canadian Bioinformatics Workshops | bioinformatics.ca</a:t>
            </a:r>
            <a:endParaRPr lang="en-US" sz="1400"/>
          </a:p>
        </p:txBody>
      </p:sp>
      <p:pic>
        <p:nvPicPr>
          <p:cNvPr id="97" name="Codex Corner Mark" descr="Purple circles on a black background&#10;&#10;AI-generated content may be incorrect.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11352340" y="0"/>
            <a:ext cx="839659" cy="83965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762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colab.research.google.com/notebooks/welcome.ipynb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ccounts.google.com/SignU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ccounts.google.com/SignU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olab.research.google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" name="Google Shape;2519;p77"/>
          <p:cNvSpPr txBox="1">
            <a:spLocks noGrp="1"/>
          </p:cNvSpPr>
          <p:nvPr>
            <p:ph type="title"/>
          </p:nvPr>
        </p:nvSpPr>
        <p:spPr>
          <a:xfrm>
            <a:off x="1524000" y="-301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  <a:buSzPts val="1400"/>
            </a:pPr>
            <a:r>
              <a:rPr lang="en-US"/>
              <a:t>Google Colab</a:t>
            </a:r>
            <a:endParaRPr/>
          </a:p>
        </p:txBody>
      </p:sp>
      <p:sp>
        <p:nvSpPr>
          <p:cNvPr id="2520" name="Google Shape;2520;p77"/>
          <p:cNvSpPr txBox="1">
            <a:spLocks noGrp="1"/>
          </p:cNvSpPr>
          <p:nvPr>
            <p:ph type="body" idx="1"/>
          </p:nvPr>
        </p:nvSpPr>
        <p:spPr>
          <a:xfrm>
            <a:off x="167640" y="1165950"/>
            <a:ext cx="1159764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>
              <a:spcBef>
                <a:spcPts val="0"/>
              </a:spcBef>
              <a:buClr>
                <a:srgbClr val="FF0000"/>
              </a:buClr>
              <a:buSzPts val="2800"/>
            </a:pPr>
            <a:r>
              <a:rPr lang="en-US" sz="2400" dirty="0" err="1"/>
              <a:t>Colab</a:t>
            </a:r>
            <a:r>
              <a:rPr lang="en-US" sz="2400" dirty="0"/>
              <a:t> is a Python development environment that runs in the browser using Google Cloud</a:t>
            </a:r>
            <a:endParaRPr dirty="0"/>
          </a:p>
          <a:p>
            <a:pPr marL="342900">
              <a:spcBef>
                <a:spcPts val="560"/>
              </a:spcBef>
              <a:buClr>
                <a:srgbClr val="FF0000"/>
              </a:buClr>
              <a:buSzPts val="2800"/>
            </a:pPr>
            <a:r>
              <a:rPr lang="en-US" sz="2400" dirty="0"/>
              <a:t>Need to have a google account/google drive (see next slide)</a:t>
            </a:r>
            <a:endParaRPr dirty="0"/>
          </a:p>
          <a:p>
            <a:pPr marL="342900">
              <a:spcBef>
                <a:spcPts val="560"/>
              </a:spcBef>
              <a:buClr>
                <a:srgbClr val="FF0000"/>
              </a:buClr>
              <a:buSzPts val="2800"/>
            </a:pPr>
            <a:r>
              <a:rPr lang="en-US" sz="2400" dirty="0"/>
              <a:t>No need to install or run Python locally or deal with local OS issues</a:t>
            </a:r>
            <a:endParaRPr dirty="0"/>
          </a:p>
          <a:p>
            <a:pPr marL="342900">
              <a:spcBef>
                <a:spcPts val="560"/>
              </a:spcBef>
              <a:buClr>
                <a:srgbClr val="FF0000"/>
              </a:buClr>
              <a:buSzPts val="2800"/>
            </a:pPr>
            <a:r>
              <a:rPr lang="en-US" sz="2400" dirty="0"/>
              <a:t>Allows you to access, import and edit previously written Python code</a:t>
            </a:r>
            <a:endParaRPr dirty="0"/>
          </a:p>
          <a:p>
            <a:pPr marL="342900">
              <a:spcBef>
                <a:spcPts val="560"/>
              </a:spcBef>
              <a:buClr>
                <a:srgbClr val="FF0000"/>
              </a:buClr>
              <a:buSzPts val="2800"/>
            </a:pPr>
            <a:r>
              <a:rPr lang="en-US" sz="2400" dirty="0"/>
              <a:t>Allows you to share, save and download code</a:t>
            </a:r>
            <a:endParaRPr dirty="0"/>
          </a:p>
          <a:p>
            <a:pPr marL="342900">
              <a:spcBef>
                <a:spcPts val="560"/>
              </a:spcBef>
              <a:buClr>
                <a:srgbClr val="FF0000"/>
              </a:buClr>
              <a:buSzPts val="2800"/>
            </a:pPr>
            <a:r>
              <a:rPr lang="en-US" sz="2400" dirty="0"/>
              <a:t>Allows easy access to NumPy</a:t>
            </a:r>
            <a:endParaRPr dirty="0"/>
          </a:p>
          <a:p>
            <a:pPr marL="342900">
              <a:spcBef>
                <a:spcPts val="560"/>
              </a:spcBef>
              <a:buClr>
                <a:srgbClr val="FF0000"/>
              </a:buClr>
              <a:buSzPts val="2800"/>
            </a:pPr>
            <a:r>
              <a:rPr lang="en-US" sz="2400" dirty="0"/>
              <a:t>Allows easy access to GPUs, ML code and TensorFlow for ML applications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9" name="Google Shape;2589;g98b8ebb06e_1_81"/>
          <p:cNvSpPr txBox="1"/>
          <p:nvPr/>
        </p:nvSpPr>
        <p:spPr>
          <a:xfrm>
            <a:off x="411481" y="1196919"/>
            <a:ext cx="11587974" cy="22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 dirty="0">
                <a:solidFill>
                  <a:srgbClr val="000090"/>
                </a:solidFill>
              </a:rPr>
              <a:t>Download the “CBW-MachineLearning-2026” folder into your computer</a:t>
            </a:r>
            <a:endParaRPr dirty="0">
              <a:solidFill>
                <a:srgbClr val="000090"/>
              </a:solidFill>
            </a:endParaRPr>
          </a:p>
          <a:p>
            <a:pPr marL="457200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 dirty="0">
                <a:solidFill>
                  <a:srgbClr val="000090"/>
                </a:solidFill>
              </a:rPr>
              <a:t>Extract the zip file</a:t>
            </a:r>
            <a:endParaRPr dirty="0">
              <a:solidFill>
                <a:srgbClr val="000090"/>
              </a:solidFill>
            </a:endParaRPr>
          </a:p>
          <a:p>
            <a:pPr marL="457200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 dirty="0">
                <a:solidFill>
                  <a:srgbClr val="000090"/>
                </a:solidFill>
              </a:rPr>
              <a:t>Upload the extracted files into your Google drive</a:t>
            </a:r>
            <a:endParaRPr dirty="0">
              <a:solidFill>
                <a:srgbClr val="000090"/>
              </a:solidFill>
            </a:endParaRPr>
          </a:p>
        </p:txBody>
      </p:sp>
      <p:pic>
        <p:nvPicPr>
          <p:cNvPr id="2590" name="Google Shape;2590;g98b8ebb06e_1_81" descr="Screen Shot 2020-09-15 at 7.41.53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10582" y="3211193"/>
            <a:ext cx="2640742" cy="3021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1" name="Google Shape;2591;g98b8ebb06e_1_81" descr="Screen Shot 2020-09-15 at 8.24.59 PM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79324" y="4857456"/>
            <a:ext cx="1185222" cy="503953"/>
          </a:xfrm>
          <a:prstGeom prst="rect">
            <a:avLst/>
          </a:prstGeom>
          <a:noFill/>
          <a:ln>
            <a:noFill/>
          </a:ln>
        </p:spPr>
      </p:pic>
      <p:sp>
        <p:nvSpPr>
          <p:cNvPr id="2592" name="Google Shape;2592;g98b8ebb06e_1_81"/>
          <p:cNvSpPr/>
          <p:nvPr/>
        </p:nvSpPr>
        <p:spPr>
          <a:xfrm>
            <a:off x="0" y="3428379"/>
            <a:ext cx="4572000" cy="18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14400" lvl="1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 dirty="0">
                <a:solidFill>
                  <a:srgbClr val="000090"/>
                </a:solidFill>
              </a:rPr>
              <a:t>Go to your main Google drive page</a:t>
            </a:r>
            <a:endParaRPr dirty="0">
              <a:solidFill>
                <a:srgbClr val="000090"/>
              </a:solidFill>
            </a:endParaRPr>
          </a:p>
          <a:p>
            <a:pPr marL="914400" lvl="1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 dirty="0">
                <a:solidFill>
                  <a:srgbClr val="000090"/>
                </a:solidFill>
              </a:rPr>
              <a:t>Go to the left top Click  </a:t>
            </a:r>
            <a:endParaRPr dirty="0">
              <a:solidFill>
                <a:srgbClr val="000090"/>
              </a:solidFill>
            </a:endParaRPr>
          </a:p>
        </p:txBody>
      </p:sp>
      <p:sp>
        <p:nvSpPr>
          <p:cNvPr id="2593" name="Google Shape;2593;g98b8ebb06e_1_81"/>
          <p:cNvSpPr txBox="1"/>
          <p:nvPr/>
        </p:nvSpPr>
        <p:spPr>
          <a:xfrm>
            <a:off x="1524000" y="23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4400"/>
            </a:pPr>
            <a:r>
              <a:rPr lang="en-US" sz="4400" b="1"/>
              <a:t>Download CBW Files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8" name="Google Shape;2598;g98b8ebb06e_1_88"/>
          <p:cNvSpPr txBox="1">
            <a:spLocks noGrp="1"/>
          </p:cNvSpPr>
          <p:nvPr>
            <p:ph type="body" idx="1"/>
          </p:nvPr>
        </p:nvSpPr>
        <p:spPr>
          <a:xfrm>
            <a:off x="486000" y="1684095"/>
            <a:ext cx="5610000" cy="9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>
              <a:spcBef>
                <a:spcPts val="0"/>
              </a:spcBef>
              <a:buClr>
                <a:srgbClr val="FF0000"/>
              </a:buClr>
              <a:buSzPts val="2800"/>
            </a:pPr>
            <a:r>
              <a:rPr lang="en-US" b="1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Choose Folder upload</a:t>
            </a:r>
            <a:endParaRPr>
              <a:solidFill>
                <a:srgbClr val="000090"/>
              </a:solidFill>
            </a:endParaRPr>
          </a:p>
        </p:txBody>
      </p:sp>
      <p:pic>
        <p:nvPicPr>
          <p:cNvPr id="2599" name="Google Shape;2599;g98b8ebb06e_1_88" descr="Screen Shot 2020-09-15 at 7.41.53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06440" y="1323523"/>
            <a:ext cx="4229141" cy="4890610"/>
          </a:xfrm>
          <a:prstGeom prst="rect">
            <a:avLst/>
          </a:prstGeom>
          <a:noFill/>
          <a:ln>
            <a:noFill/>
          </a:ln>
        </p:spPr>
      </p:pic>
      <p:sp>
        <p:nvSpPr>
          <p:cNvPr id="2600" name="Google Shape;2600;g98b8ebb06e_1_88"/>
          <p:cNvSpPr/>
          <p:nvPr/>
        </p:nvSpPr>
        <p:spPr>
          <a:xfrm>
            <a:off x="6787982" y="3187287"/>
            <a:ext cx="1323000" cy="4011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294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1" name="Google Shape;2601;g98b8ebb06e_1_88"/>
          <p:cNvSpPr txBox="1"/>
          <p:nvPr/>
        </p:nvSpPr>
        <p:spPr>
          <a:xfrm>
            <a:off x="1524000" y="23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4400"/>
            </a:pPr>
            <a:r>
              <a:rPr lang="en-US" sz="4400" b="1"/>
              <a:t>Upload CBW Files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6" name="Google Shape;2606;g98b8ebb06e_1_94"/>
          <p:cNvSpPr txBox="1">
            <a:spLocks noGrp="1"/>
          </p:cNvSpPr>
          <p:nvPr>
            <p:ph type="body" idx="1"/>
          </p:nvPr>
        </p:nvSpPr>
        <p:spPr>
          <a:xfrm>
            <a:off x="1981200" y="1170163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>
              <a:spcBef>
                <a:spcPts val="0"/>
              </a:spcBef>
              <a:buClr>
                <a:srgbClr val="FF0000"/>
              </a:buClr>
              <a:buSzPts val="2800"/>
            </a:pPr>
            <a:r>
              <a:rPr lang="en-US" b="1" dirty="0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The window will open asking to choose the folder</a:t>
            </a:r>
            <a:endParaRPr b="1" dirty="0">
              <a:solidFill>
                <a:srgbClr val="00009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>
              <a:spcBef>
                <a:spcPts val="0"/>
              </a:spcBef>
              <a:buClr>
                <a:srgbClr val="FF0000"/>
              </a:buClr>
              <a:buSzPts val="2800"/>
            </a:pPr>
            <a:r>
              <a:rPr lang="en-US" b="1" dirty="0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Find “CBW-MachineLearning-2026” folder</a:t>
            </a:r>
            <a:endParaRPr dirty="0">
              <a:solidFill>
                <a:srgbClr val="000090"/>
              </a:solidFill>
            </a:endParaRPr>
          </a:p>
          <a:p>
            <a:pPr marL="342900">
              <a:spcBef>
                <a:spcPts val="560"/>
              </a:spcBef>
              <a:buClr>
                <a:srgbClr val="FF0000"/>
              </a:buClr>
              <a:buSzPts val="2800"/>
            </a:pPr>
            <a:r>
              <a:rPr lang="en-US" b="1" dirty="0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Click “open”</a:t>
            </a:r>
            <a:endParaRPr b="1" dirty="0">
              <a:solidFill>
                <a:srgbClr val="00009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>
              <a:spcBef>
                <a:spcPts val="560"/>
              </a:spcBef>
              <a:buClr>
                <a:srgbClr val="FF0000"/>
              </a:buClr>
              <a:buSzPts val="2800"/>
            </a:pPr>
            <a:r>
              <a:rPr lang="en-US" b="1" dirty="0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You should see the folder in your drive</a:t>
            </a:r>
            <a:endParaRPr dirty="0">
              <a:solidFill>
                <a:srgbClr val="000090"/>
              </a:solidFill>
            </a:endParaRPr>
          </a:p>
          <a:p>
            <a:pPr marL="0" indent="0">
              <a:spcBef>
                <a:spcPts val="640"/>
              </a:spcBef>
              <a:buClr>
                <a:srgbClr val="FF0000"/>
              </a:buClr>
              <a:buSzPts val="3200"/>
              <a:buNone/>
            </a:pPr>
            <a:endParaRPr b="1" dirty="0">
              <a:solidFill>
                <a:srgbClr val="00137B"/>
              </a:solidFill>
            </a:endParaRPr>
          </a:p>
        </p:txBody>
      </p:sp>
      <p:pic>
        <p:nvPicPr>
          <p:cNvPr id="2607" name="Google Shape;2607;g98b8ebb06e_1_94" descr="Screen Shot 2020-09-15 at 7.48.09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77015" y="3759941"/>
            <a:ext cx="7489325" cy="2537486"/>
          </a:xfrm>
          <a:prstGeom prst="rect">
            <a:avLst/>
          </a:prstGeom>
          <a:noFill/>
          <a:ln>
            <a:noFill/>
          </a:ln>
        </p:spPr>
      </p:pic>
      <p:sp>
        <p:nvSpPr>
          <p:cNvPr id="2608" name="Google Shape;2608;g98b8ebb06e_1_94"/>
          <p:cNvSpPr/>
          <p:nvPr/>
        </p:nvSpPr>
        <p:spPr>
          <a:xfrm>
            <a:off x="4259010" y="4914802"/>
            <a:ext cx="2040300" cy="4011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294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9" name="Google Shape;2609;g98b8ebb06e_1_94"/>
          <p:cNvSpPr txBox="1"/>
          <p:nvPr/>
        </p:nvSpPr>
        <p:spPr>
          <a:xfrm>
            <a:off x="1524000" y="230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4400"/>
            </a:pPr>
            <a:r>
              <a:rPr lang="en-US" sz="4400" b="1"/>
              <a:t>Upload CBW Files</a:t>
            </a:r>
            <a:r>
              <a:rPr lang="en-US" sz="3600" b="1">
                <a:solidFill>
                  <a:schemeClr val="dk1"/>
                </a:solidFill>
              </a:rPr>
              <a:t> </a:t>
            </a:r>
            <a:r>
              <a:rPr lang="en-US" sz="2700" b="1" i="1">
                <a:solidFill>
                  <a:schemeClr val="dk1"/>
                </a:solidFill>
              </a:rPr>
              <a:t>cont...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4" name="Google Shape;2614;p152"/>
          <p:cNvSpPr txBox="1">
            <a:spLocks noGrp="1"/>
          </p:cNvSpPr>
          <p:nvPr>
            <p:ph type="title"/>
          </p:nvPr>
        </p:nvSpPr>
        <p:spPr>
          <a:xfrm>
            <a:off x="1524000" y="-5425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Open the Colab File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5" name="Google Shape;2615;p152"/>
          <p:cNvSpPr txBox="1">
            <a:spLocks noGrp="1"/>
          </p:cNvSpPr>
          <p:nvPr>
            <p:ph type="body" idx="1"/>
          </p:nvPr>
        </p:nvSpPr>
        <p:spPr>
          <a:xfrm>
            <a:off x="1865793" y="985167"/>
            <a:ext cx="8229600" cy="78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>
              <a:spcBef>
                <a:spcPts val="0"/>
              </a:spcBef>
              <a:buClr>
                <a:srgbClr val="FF0000"/>
              </a:buClr>
              <a:buSzPts val="3200"/>
            </a:pPr>
            <a:r>
              <a:rPr lang="en-US" sz="2400" b="1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Double Click on the ‘Python Code’ folder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342900">
              <a:spcBef>
                <a:spcPts val="0"/>
              </a:spcBef>
              <a:buClr>
                <a:srgbClr val="FF0000"/>
              </a:buClr>
              <a:buSzPts val="3200"/>
            </a:pPr>
            <a:r>
              <a:rPr lang="en-US" sz="2400" b="1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And the ‘Module 2’ folder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16" name="Google Shape;2616;p1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82214" y="2261650"/>
            <a:ext cx="7996773" cy="3147023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617" name="Google Shape;2617;p152"/>
          <p:cNvPicPr preferRelativeResize="0"/>
          <p:nvPr/>
        </p:nvPicPr>
        <p:blipFill rotWithShape="1">
          <a:blip r:embed="rId4">
            <a:alphaModFix/>
          </a:blip>
          <a:srcRect r="28626"/>
          <a:stretch/>
        </p:blipFill>
        <p:spPr>
          <a:xfrm>
            <a:off x="3659230" y="3577189"/>
            <a:ext cx="5837269" cy="261436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618" name="Google Shape;2618;p152"/>
          <p:cNvSpPr/>
          <p:nvPr/>
        </p:nvSpPr>
        <p:spPr>
          <a:xfrm>
            <a:off x="7247914" y="3043803"/>
            <a:ext cx="1250400" cy="3555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33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9" name="Google Shape;2619;p152"/>
          <p:cNvSpPr/>
          <p:nvPr/>
        </p:nvSpPr>
        <p:spPr>
          <a:xfrm>
            <a:off x="6239577" y="4731912"/>
            <a:ext cx="1250400" cy="3555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33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21" name="Google Shape;2621;p15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6847" y="3937927"/>
            <a:ext cx="252800" cy="12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6D98E5-9B4E-40C8-720B-801968549E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9235" y="3935827"/>
            <a:ext cx="276762" cy="1496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F5C992-65C0-E22F-E331-381FCCE528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73279" y="2596663"/>
            <a:ext cx="255372" cy="1380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6" name="Google Shape;2626;g98b8ebb06e_1_104"/>
          <p:cNvSpPr txBox="1">
            <a:spLocks noGrp="1"/>
          </p:cNvSpPr>
          <p:nvPr>
            <p:ph type="body" idx="1"/>
          </p:nvPr>
        </p:nvSpPr>
        <p:spPr>
          <a:xfrm>
            <a:off x="1820550" y="1037275"/>
            <a:ext cx="8847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17500">
              <a:spcBef>
                <a:spcPts val="0"/>
              </a:spcBef>
              <a:buClr>
                <a:srgbClr val="FF0000"/>
              </a:buClr>
              <a:buSzPts val="2800"/>
            </a:pPr>
            <a:r>
              <a:rPr lang="en-US" sz="2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Right Click</a:t>
            </a:r>
            <a:r>
              <a:rPr lang="en-US" sz="2400" b="1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on a file you want to open (for example, ‘Iris4DT.ipynb’)</a:t>
            </a:r>
            <a:endParaRPr sz="2400" b="1">
              <a:solidFill>
                <a:srgbClr val="00009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indent="-317500">
              <a:spcBef>
                <a:spcPts val="640"/>
              </a:spcBef>
              <a:buClr>
                <a:srgbClr val="FF0000"/>
              </a:buClr>
              <a:buSzPts val="2800"/>
            </a:pPr>
            <a:r>
              <a:rPr lang="en-US" sz="2400" b="1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Click “open with” </a:t>
            </a:r>
            <a:endParaRPr sz="2400" b="1">
              <a:solidFill>
                <a:srgbClr val="00009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8" name="Google Shape;2628;g98b8ebb06e_1_104"/>
          <p:cNvSpPr txBox="1"/>
          <p:nvPr/>
        </p:nvSpPr>
        <p:spPr>
          <a:xfrm>
            <a:off x="2057550" y="5616600"/>
            <a:ext cx="86106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indent="-292100"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 b="1">
                <a:solidFill>
                  <a:srgbClr val="000090"/>
                </a:solidFill>
              </a:rPr>
              <a:t>If you have it, Click ‘</a:t>
            </a:r>
            <a:r>
              <a:rPr lang="en-US" sz="2400" b="1">
                <a:solidFill>
                  <a:srgbClr val="FF0000"/>
                </a:solidFill>
              </a:rPr>
              <a:t>Google Colaboratory</a:t>
            </a:r>
            <a:r>
              <a:rPr lang="en-US" sz="2400" b="1">
                <a:solidFill>
                  <a:srgbClr val="000090"/>
                </a:solidFill>
              </a:rPr>
              <a:t>’       </a:t>
            </a:r>
            <a:endParaRPr sz="2400" b="1">
              <a:solidFill>
                <a:srgbClr val="000090"/>
              </a:solidFill>
            </a:endParaRPr>
          </a:p>
          <a:p>
            <a:pPr marL="342900" indent="-292100">
              <a:buClr>
                <a:srgbClr val="FF0000"/>
              </a:buClr>
              <a:buSzPts val="2400"/>
              <a:buFont typeface="Arial"/>
              <a:buChar char="•"/>
            </a:pPr>
            <a:r>
              <a:rPr lang="en-US" sz="2400" b="1">
                <a:solidFill>
                  <a:srgbClr val="000090"/>
                </a:solidFill>
              </a:rPr>
              <a:t>Otherwise, Click ‘</a:t>
            </a:r>
            <a:r>
              <a:rPr lang="en-US" sz="2400" b="1">
                <a:solidFill>
                  <a:srgbClr val="FF0000"/>
                </a:solidFill>
              </a:rPr>
              <a:t>+ Connect more apps</a:t>
            </a:r>
            <a:r>
              <a:rPr lang="en-US" sz="2400" b="1">
                <a:solidFill>
                  <a:srgbClr val="000090"/>
                </a:solidFill>
              </a:rPr>
              <a:t>’</a:t>
            </a:r>
            <a:endParaRPr sz="2400"/>
          </a:p>
        </p:txBody>
      </p:sp>
      <p:sp>
        <p:nvSpPr>
          <p:cNvPr id="2629" name="Google Shape;2629;g98b8ebb06e_1_104"/>
          <p:cNvSpPr txBox="1">
            <a:spLocks noGrp="1"/>
          </p:cNvSpPr>
          <p:nvPr>
            <p:ph type="title"/>
          </p:nvPr>
        </p:nvSpPr>
        <p:spPr>
          <a:xfrm>
            <a:off x="1524000" y="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Open the Colab File</a:t>
            </a:r>
            <a:r>
              <a:rPr lang="en-US" sz="3600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1">
                <a:latin typeface="Arial"/>
                <a:ea typeface="Arial"/>
                <a:cs typeface="Arial"/>
                <a:sym typeface="Arial"/>
              </a:rPr>
              <a:t>cont...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0" name="Google Shape;2630;g98b8ebb06e_1_104"/>
          <p:cNvSpPr/>
          <p:nvPr/>
        </p:nvSpPr>
        <p:spPr>
          <a:xfrm>
            <a:off x="5826105" y="4100903"/>
            <a:ext cx="1339500" cy="3534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33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1" name="Google Shape;2631;g98b8ebb06e_1_104"/>
          <p:cNvSpPr/>
          <p:nvPr/>
        </p:nvSpPr>
        <p:spPr>
          <a:xfrm>
            <a:off x="5826105" y="4892745"/>
            <a:ext cx="1339500" cy="3534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33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32" name="Google Shape;2632;g98b8ebb06e_1_10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0699" y="2808801"/>
            <a:ext cx="166500" cy="8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7" name="Google Shape;2627;g98b8ebb06e_1_10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61176" y="2480026"/>
            <a:ext cx="5864799" cy="299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E28B2F2-B8A1-96B5-5068-36707726A0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2899" y="2805523"/>
            <a:ext cx="194300" cy="10502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7" name="Google Shape;2637;g98b8ebb06e_1_109" descr="Screen Shot 2020-09-15 at 7.54.36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65776" y="2436525"/>
            <a:ext cx="7624375" cy="39193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8" name="Google Shape;2638;g98b8ebb06e_1_109"/>
          <p:cNvSpPr/>
          <p:nvPr/>
        </p:nvSpPr>
        <p:spPr>
          <a:xfrm>
            <a:off x="2165714" y="1319688"/>
            <a:ext cx="78606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90"/>
                </a:solidFill>
              </a:rPr>
              <a:t>If you have clicked ‘</a:t>
            </a:r>
            <a:r>
              <a:rPr lang="en-US" sz="2800" b="1">
                <a:solidFill>
                  <a:srgbClr val="FF0000"/>
                </a:solidFill>
              </a:rPr>
              <a:t>+ Connect more apps</a:t>
            </a:r>
            <a:r>
              <a:rPr lang="en-US" sz="2800" b="1">
                <a:solidFill>
                  <a:srgbClr val="000090"/>
                </a:solidFill>
              </a:rPr>
              <a:t>’</a:t>
            </a:r>
            <a:endParaRPr/>
          </a:p>
          <a:p>
            <a:pPr marL="457200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90"/>
                </a:solidFill>
              </a:rPr>
              <a:t>In “search apps” type Colaboratory </a:t>
            </a:r>
            <a:endParaRPr/>
          </a:p>
        </p:txBody>
      </p:sp>
      <p:sp>
        <p:nvSpPr>
          <p:cNvPr id="2639" name="Google Shape;2639;g98b8ebb06e_1_109"/>
          <p:cNvSpPr txBox="1">
            <a:spLocks noGrp="1"/>
          </p:cNvSpPr>
          <p:nvPr>
            <p:ph type="title"/>
          </p:nvPr>
        </p:nvSpPr>
        <p:spPr>
          <a:xfrm>
            <a:off x="1524000" y="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Install the Colab App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0" name="Google Shape;2640;g98b8ebb06e_1_109"/>
          <p:cNvSpPr/>
          <p:nvPr/>
        </p:nvSpPr>
        <p:spPr>
          <a:xfrm>
            <a:off x="5637832" y="2566987"/>
            <a:ext cx="1323000" cy="4011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33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5" name="Google Shape;2645;g98b8ebb06e_1_115"/>
          <p:cNvSpPr txBox="1">
            <a:spLocks noGrp="1"/>
          </p:cNvSpPr>
          <p:nvPr>
            <p:ph type="body" idx="1"/>
          </p:nvPr>
        </p:nvSpPr>
        <p:spPr>
          <a:xfrm>
            <a:off x="1981200" y="111875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>
              <a:spcBef>
                <a:spcPts val="0"/>
              </a:spcBef>
              <a:buClr>
                <a:srgbClr val="FF0000"/>
              </a:buClr>
              <a:buSzPts val="3200"/>
            </a:pPr>
            <a:r>
              <a:rPr lang="en-US" b="1">
                <a:solidFill>
                  <a:srgbClr val="000090"/>
                </a:solidFill>
                <a:latin typeface="Arial"/>
                <a:ea typeface="Arial"/>
                <a:cs typeface="Arial"/>
                <a:sym typeface="Arial"/>
              </a:rPr>
              <a:t>Click on Colaboratory (Colab) to add it to your G Suite</a:t>
            </a:r>
            <a:endParaRPr b="1">
              <a:solidFill>
                <a:srgbClr val="00009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46" name="Google Shape;2646;g98b8ebb06e_1_115" descr="Screen Shot 2020-09-15 at 7.55.19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29525" y="2435576"/>
            <a:ext cx="6295226" cy="3882849"/>
          </a:xfrm>
          <a:prstGeom prst="rect">
            <a:avLst/>
          </a:prstGeom>
          <a:noFill/>
          <a:ln>
            <a:noFill/>
          </a:ln>
        </p:spPr>
      </p:pic>
      <p:sp>
        <p:nvSpPr>
          <p:cNvPr id="2647" name="Google Shape;2647;g98b8ebb06e_1_115"/>
          <p:cNvSpPr txBox="1">
            <a:spLocks noGrp="1"/>
          </p:cNvSpPr>
          <p:nvPr>
            <p:ph type="title"/>
          </p:nvPr>
        </p:nvSpPr>
        <p:spPr>
          <a:xfrm>
            <a:off x="1524000" y="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Install the Colab App</a:t>
            </a:r>
            <a:r>
              <a:rPr lang="en-US" sz="3600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1">
                <a:latin typeface="Arial"/>
                <a:ea typeface="Arial"/>
                <a:cs typeface="Arial"/>
                <a:sym typeface="Arial"/>
              </a:rPr>
              <a:t>cont...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" name="Google Shape;2652;g98b8ebb06e_1_120" descr="Screen Shot 2020-09-15 at 7.55.33 PM.pn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2486" r="2486"/>
          <a:stretch/>
        </p:blipFill>
        <p:spPr>
          <a:xfrm>
            <a:off x="2796963" y="2382150"/>
            <a:ext cx="6554400" cy="3604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53" name="Google Shape;2653;g98b8ebb06e_1_120"/>
          <p:cNvSpPr txBox="1"/>
          <p:nvPr/>
        </p:nvSpPr>
        <p:spPr>
          <a:xfrm>
            <a:off x="2349781" y="1590431"/>
            <a:ext cx="6706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90"/>
                </a:solidFill>
              </a:rPr>
              <a:t>Click install</a:t>
            </a:r>
            <a:endParaRPr sz="2800" b="1">
              <a:solidFill>
                <a:srgbClr val="000090"/>
              </a:solidFill>
            </a:endParaRPr>
          </a:p>
        </p:txBody>
      </p:sp>
      <p:sp>
        <p:nvSpPr>
          <p:cNvPr id="2654" name="Google Shape;2654;g98b8ebb06e_1_120"/>
          <p:cNvSpPr txBox="1">
            <a:spLocks noGrp="1"/>
          </p:cNvSpPr>
          <p:nvPr>
            <p:ph type="title"/>
          </p:nvPr>
        </p:nvSpPr>
        <p:spPr>
          <a:xfrm>
            <a:off x="1524000" y="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Install the Colab App</a:t>
            </a:r>
            <a:r>
              <a:rPr lang="en-US" sz="3600" b="1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700" b="1" i="1">
                <a:latin typeface="Arial"/>
                <a:ea typeface="Arial"/>
                <a:cs typeface="Arial"/>
                <a:sym typeface="Arial"/>
              </a:rPr>
              <a:t>cont...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5" name="Google Shape;2655;g98b8ebb06e_1_120"/>
          <p:cNvSpPr/>
          <p:nvPr/>
        </p:nvSpPr>
        <p:spPr>
          <a:xfrm>
            <a:off x="5485432" y="4167187"/>
            <a:ext cx="1323000" cy="4011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33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1" name="Google Shape;2661;g97bc3a1891_0_1"/>
          <p:cNvSpPr txBox="1"/>
          <p:nvPr/>
        </p:nvSpPr>
        <p:spPr>
          <a:xfrm>
            <a:off x="1892088" y="1203036"/>
            <a:ext cx="8407800" cy="39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90"/>
                </a:solidFill>
              </a:rPr>
              <a:t>Now right click on any file you want to open with Colab </a:t>
            </a:r>
            <a:endParaRPr sz="2800" b="1">
              <a:solidFill>
                <a:srgbClr val="000090"/>
              </a:solidFill>
            </a:endParaRPr>
          </a:p>
          <a:p>
            <a:pPr marL="457200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90"/>
                </a:solidFill>
              </a:rPr>
              <a:t>Open with Google Colaboratory</a:t>
            </a:r>
            <a:endParaRPr sz="2800" b="1">
              <a:solidFill>
                <a:srgbClr val="000090"/>
              </a:solidFill>
            </a:endParaRPr>
          </a:p>
          <a:p>
            <a:pPr marL="457200" indent="-457200">
              <a:buClr>
                <a:srgbClr val="FF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90"/>
                </a:solidFill>
              </a:rPr>
              <a:t>The Colab file will be opened in the Google Colab</a:t>
            </a:r>
            <a:endParaRPr sz="2800" b="1">
              <a:solidFill>
                <a:srgbClr val="000090"/>
              </a:solidFill>
            </a:endParaRPr>
          </a:p>
        </p:txBody>
      </p:sp>
      <p:pic>
        <p:nvPicPr>
          <p:cNvPr id="2662" name="Google Shape;2662;g97bc3a1891_0_1" descr="Screen Shot 2020-09-15 at 8.01.19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62576" y="3376901"/>
            <a:ext cx="4042876" cy="2887175"/>
          </a:xfrm>
          <a:prstGeom prst="rect">
            <a:avLst/>
          </a:prstGeom>
          <a:noFill/>
          <a:ln>
            <a:noFill/>
          </a:ln>
        </p:spPr>
      </p:pic>
      <p:sp>
        <p:nvSpPr>
          <p:cNvPr id="2663" name="Google Shape;2663;g97bc3a1891_0_1"/>
          <p:cNvSpPr/>
          <p:nvPr/>
        </p:nvSpPr>
        <p:spPr>
          <a:xfrm>
            <a:off x="7846657" y="4186062"/>
            <a:ext cx="1323000" cy="4011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33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4" name="Google Shape;2664;g97bc3a1891_0_1"/>
          <p:cNvSpPr txBox="1">
            <a:spLocks noGrp="1"/>
          </p:cNvSpPr>
          <p:nvPr>
            <p:ph type="title" idx="4294967295"/>
          </p:nvPr>
        </p:nvSpPr>
        <p:spPr>
          <a:xfrm>
            <a:off x="1524000" y="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  <a:buSzPts val="18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Open a Colab File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9" name="Google Shape;2669;p79"/>
          <p:cNvSpPr txBox="1">
            <a:spLocks noGrp="1"/>
          </p:cNvSpPr>
          <p:nvPr>
            <p:ph type="title"/>
          </p:nvPr>
        </p:nvSpPr>
        <p:spPr>
          <a:xfrm>
            <a:off x="1524000" y="-301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  <a:buSzPts val="1400"/>
            </a:pPr>
            <a:r>
              <a:rPr lang="en-US"/>
              <a:t>Colab Main Page</a:t>
            </a:r>
            <a:endParaRPr/>
          </a:p>
        </p:txBody>
      </p:sp>
      <p:pic>
        <p:nvPicPr>
          <p:cNvPr id="2670" name="Google Shape;2670;p79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04011" y="1597410"/>
            <a:ext cx="8383979" cy="447236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5" name="Google Shape;2525;g98b8ebb06e_6_99"/>
          <p:cNvSpPr txBox="1">
            <a:spLocks noGrp="1"/>
          </p:cNvSpPr>
          <p:nvPr>
            <p:ph type="ctrTitle"/>
          </p:nvPr>
        </p:nvSpPr>
        <p:spPr>
          <a:xfrm>
            <a:off x="1524025" y="1875600"/>
            <a:ext cx="9144000" cy="164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ct val="100000"/>
              </a:lnSpc>
              <a:buSzPts val="1100"/>
            </a:pPr>
            <a:r>
              <a:rPr lang="en-US">
                <a:solidFill>
                  <a:schemeClr val="dk1"/>
                </a:solidFill>
              </a:rPr>
              <a:t>How to Set up a Google Account</a:t>
            </a:r>
            <a:endParaRPr>
              <a:solidFill>
                <a:schemeClr val="dk1"/>
              </a:solidFill>
            </a:endParaRPr>
          </a:p>
          <a:p>
            <a:pPr>
              <a:lnSpc>
                <a:spcPct val="100000"/>
              </a:lnSpc>
              <a:buSzPts val="1400"/>
            </a:pPr>
            <a:endParaRPr sz="4800"/>
          </a:p>
        </p:txBody>
      </p:sp>
      <p:pic>
        <p:nvPicPr>
          <p:cNvPr id="2526" name="Google Shape;2526;g98b8ebb06e_6_9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06933" y="3353370"/>
            <a:ext cx="2760754" cy="1757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5" name="Google Shape;2675;p154"/>
          <p:cNvSpPr txBox="1">
            <a:spLocks noGrp="1"/>
          </p:cNvSpPr>
          <p:nvPr>
            <p:ph type="title"/>
          </p:nvPr>
        </p:nvSpPr>
        <p:spPr>
          <a:xfrm>
            <a:off x="1524000" y="0"/>
            <a:ext cx="9144000" cy="9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  <a:buSzPts val="1400"/>
            </a:pPr>
            <a:r>
              <a:rPr lang="en-US"/>
              <a:t>Your First Google Colab Notebook</a:t>
            </a:r>
            <a:endParaRPr/>
          </a:p>
        </p:txBody>
      </p:sp>
      <p:sp>
        <p:nvSpPr>
          <p:cNvPr id="2676" name="Google Shape;2676;p154"/>
          <p:cNvSpPr txBox="1">
            <a:spLocks noGrp="1"/>
          </p:cNvSpPr>
          <p:nvPr>
            <p:ph type="body" idx="1"/>
          </p:nvPr>
        </p:nvSpPr>
        <p:spPr>
          <a:xfrm>
            <a:off x="344774" y="1376300"/>
            <a:ext cx="11707318" cy="47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19100">
              <a:spcBef>
                <a:spcPts val="640"/>
              </a:spcBef>
              <a:buSzPts val="3000"/>
            </a:pPr>
            <a:r>
              <a:rPr lang="en-US" sz="2800" dirty="0"/>
              <a:t>Note: </a:t>
            </a:r>
            <a:r>
              <a:rPr lang="en-US" sz="2800" dirty="0" err="1"/>
              <a:t>Colab</a:t>
            </a:r>
            <a:r>
              <a:rPr lang="en-US" sz="2800" dirty="0"/>
              <a:t> uses Google Drive for storing your notebooks, ensure that you are logged in to your Google Drive account before proceeding further</a:t>
            </a:r>
            <a:endParaRPr sz="2800" dirty="0"/>
          </a:p>
          <a:p>
            <a:pPr indent="-419100">
              <a:spcBef>
                <a:spcPts val="0"/>
              </a:spcBef>
              <a:buSzPts val="3000"/>
            </a:pPr>
            <a:r>
              <a:rPr lang="en-US" sz="2800" u="sng" dirty="0"/>
              <a:t>Step 1</a:t>
            </a:r>
            <a:r>
              <a:rPr lang="en-US" sz="2800" dirty="0"/>
              <a:t>: Open the following URL in your browser (you must be signed into your Google Drive): </a:t>
            </a:r>
            <a:r>
              <a:rPr lang="en-US" sz="2800" u="sng" dirty="0">
                <a:solidFill>
                  <a:schemeClr val="hlink"/>
                </a:solidFill>
                <a:hlinkClick r:id="rId3"/>
              </a:rPr>
              <a:t>https://colab.research.google.com/notebooks/welcome.ipynb</a:t>
            </a:r>
            <a:endParaRPr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1" name="Google Shape;2681;p155"/>
          <p:cNvSpPr txBox="1">
            <a:spLocks noGrp="1"/>
          </p:cNvSpPr>
          <p:nvPr>
            <p:ph type="title"/>
          </p:nvPr>
        </p:nvSpPr>
        <p:spPr>
          <a:xfrm>
            <a:off x="1524000" y="731850"/>
            <a:ext cx="91440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indent="-406400">
              <a:lnSpc>
                <a:spcPct val="100000"/>
              </a:lnSpc>
              <a:buClr>
                <a:srgbClr val="FF0000"/>
              </a:buClr>
              <a:buSzPts val="2800"/>
              <a:buChar char="●"/>
            </a:pPr>
            <a:r>
              <a:rPr lang="en-US" sz="3200" u="sng">
                <a:solidFill>
                  <a:schemeClr val="accent2"/>
                </a:solidFill>
              </a:rPr>
              <a:t>Step 1</a:t>
            </a:r>
            <a:r>
              <a:rPr lang="en-US" sz="3200">
                <a:solidFill>
                  <a:schemeClr val="accent2"/>
                </a:solidFill>
              </a:rPr>
              <a:t>: </a:t>
            </a:r>
            <a:r>
              <a:rPr lang="en-US" sz="2700">
                <a:solidFill>
                  <a:schemeClr val="accent2"/>
                </a:solidFill>
              </a:rPr>
              <a:t>y</a:t>
            </a:r>
            <a:r>
              <a:rPr lang="en-US" sz="2800">
                <a:solidFill>
                  <a:schemeClr val="accent2"/>
                </a:solidFill>
              </a:rPr>
              <a:t>our browser will display the following screen </a:t>
            </a:r>
            <a:endParaRPr sz="2800">
              <a:solidFill>
                <a:schemeClr val="accent2"/>
              </a:solidFill>
            </a:endParaRPr>
          </a:p>
        </p:txBody>
      </p:sp>
      <p:pic>
        <p:nvPicPr>
          <p:cNvPr id="2682" name="Google Shape;2682;p155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66925" y="1985975"/>
            <a:ext cx="8395102" cy="4364476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683" name="Google Shape;2683;p155"/>
          <p:cNvSpPr txBox="1">
            <a:spLocks noGrp="1"/>
          </p:cNvSpPr>
          <p:nvPr>
            <p:ph type="title"/>
          </p:nvPr>
        </p:nvSpPr>
        <p:spPr>
          <a:xfrm>
            <a:off x="1524000" y="0"/>
            <a:ext cx="9144000" cy="9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  <a:buSzPts val="1400"/>
            </a:pPr>
            <a:r>
              <a:rPr lang="en-US"/>
              <a:t>Your First Google Colab Notebook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8" name="Google Shape;2688;p156"/>
          <p:cNvSpPr txBox="1">
            <a:spLocks noGrp="1"/>
          </p:cNvSpPr>
          <p:nvPr>
            <p:ph type="title"/>
          </p:nvPr>
        </p:nvSpPr>
        <p:spPr>
          <a:xfrm>
            <a:off x="1524000" y="0"/>
            <a:ext cx="9144000" cy="10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  <a:buSzPts val="1400"/>
            </a:pPr>
            <a:r>
              <a:rPr lang="en-US"/>
              <a:t>How to Open a New Notebook</a:t>
            </a:r>
            <a:endParaRPr/>
          </a:p>
        </p:txBody>
      </p:sp>
      <p:sp>
        <p:nvSpPr>
          <p:cNvPr id="2689" name="Google Shape;2689;p156"/>
          <p:cNvSpPr txBox="1">
            <a:spLocks noGrp="1"/>
          </p:cNvSpPr>
          <p:nvPr>
            <p:ph type="body" idx="1"/>
          </p:nvPr>
        </p:nvSpPr>
        <p:spPr>
          <a:xfrm>
            <a:off x="1765200" y="978300"/>
            <a:ext cx="8661600" cy="21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31800">
              <a:spcBef>
                <a:spcPts val="640"/>
              </a:spcBef>
              <a:buSzPts val="3200"/>
            </a:pPr>
            <a:r>
              <a:rPr lang="en-US" u="sng"/>
              <a:t>Step 2</a:t>
            </a:r>
            <a:r>
              <a:rPr lang="en-US"/>
              <a:t>: Under File, click New Notebook </a:t>
            </a:r>
            <a:endParaRPr/>
          </a:p>
          <a:p>
            <a:pPr indent="-431800">
              <a:spcBef>
                <a:spcPts val="0"/>
              </a:spcBef>
              <a:buSzPts val="3200"/>
            </a:pPr>
            <a:r>
              <a:rPr lang="en-US"/>
              <a:t>A new notebook should open up as shown below</a:t>
            </a:r>
            <a:endParaRPr/>
          </a:p>
        </p:txBody>
      </p:sp>
      <p:pic>
        <p:nvPicPr>
          <p:cNvPr id="2690" name="Google Shape;2690;p1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92856" y="5114759"/>
            <a:ext cx="8006284" cy="114129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691" name="Google Shape;2691;p156"/>
          <p:cNvPicPr preferRelativeResize="0"/>
          <p:nvPr/>
        </p:nvPicPr>
        <p:blipFill rotWithShape="1">
          <a:blip r:embed="rId4">
            <a:alphaModFix/>
          </a:blip>
          <a:srcRect b="9459"/>
          <a:stretch/>
        </p:blipFill>
        <p:spPr>
          <a:xfrm>
            <a:off x="1683450" y="2633350"/>
            <a:ext cx="8825102" cy="221385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692" name="Google Shape;2692;p156"/>
          <p:cNvSpPr/>
          <p:nvPr/>
        </p:nvSpPr>
        <p:spPr>
          <a:xfrm>
            <a:off x="1756999" y="2852068"/>
            <a:ext cx="1276800" cy="3522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333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7" name="Google Shape;2697;p157"/>
          <p:cNvSpPr txBox="1">
            <a:spLocks noGrp="1"/>
          </p:cNvSpPr>
          <p:nvPr>
            <p:ph type="title"/>
          </p:nvPr>
        </p:nvSpPr>
        <p:spPr>
          <a:xfrm>
            <a:off x="1524075" y="-33350"/>
            <a:ext cx="91440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  <a:buSzPts val="1400"/>
            </a:pPr>
            <a:r>
              <a:rPr lang="en-US"/>
              <a:t>Set a Notebook Name</a:t>
            </a:r>
            <a:endParaRPr/>
          </a:p>
        </p:txBody>
      </p:sp>
      <p:sp>
        <p:nvSpPr>
          <p:cNvPr id="2698" name="Google Shape;2698;p157"/>
          <p:cNvSpPr txBox="1">
            <a:spLocks noGrp="1"/>
          </p:cNvSpPr>
          <p:nvPr>
            <p:ph type="body" idx="1"/>
          </p:nvPr>
        </p:nvSpPr>
        <p:spPr>
          <a:xfrm>
            <a:off x="1844925" y="1462298"/>
            <a:ext cx="8619900" cy="21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06400">
              <a:spcBef>
                <a:spcPts val="640"/>
              </a:spcBef>
              <a:buSzPts val="2800"/>
            </a:pPr>
            <a:r>
              <a:rPr lang="en-US"/>
              <a:t>By default, the notebook uses the naming convention Untitled0.ipynb</a:t>
            </a:r>
            <a:endParaRPr/>
          </a:p>
          <a:p>
            <a:pPr indent="-406400">
              <a:spcBef>
                <a:spcPts val="640"/>
              </a:spcBef>
              <a:buSzPts val="2800"/>
            </a:pPr>
            <a:r>
              <a:rPr lang="en-US"/>
              <a:t>To rename the notebook, click on this name and type in the desired name in the red circle as shown below</a:t>
            </a:r>
            <a:endParaRPr/>
          </a:p>
        </p:txBody>
      </p:sp>
      <p:pic>
        <p:nvPicPr>
          <p:cNvPr id="2699" name="Google Shape;2699;p1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26384" y="4410607"/>
            <a:ext cx="7539230" cy="1121626"/>
          </a:xfrm>
          <a:prstGeom prst="rect">
            <a:avLst/>
          </a:prstGeom>
          <a:noFill/>
          <a:ln>
            <a:noFill/>
          </a:ln>
        </p:spPr>
      </p:pic>
      <p:sp>
        <p:nvSpPr>
          <p:cNvPr id="2700" name="Google Shape;2700;p157"/>
          <p:cNvSpPr/>
          <p:nvPr/>
        </p:nvSpPr>
        <p:spPr>
          <a:xfrm>
            <a:off x="2402336" y="4395658"/>
            <a:ext cx="1230300" cy="4392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1524000" y="0"/>
          <a:ext cx="0" cy="0"/>
          <a:chOff x="0" y="0"/>
          <a:chExt cx="0" cy="0"/>
        </a:xfrm>
      </p:grpSpPr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58876" y="1192469"/>
            <a:ext cx="7710177" cy="3862626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6" name="Google Shape;86;p17"/>
          <p:cNvSpPr/>
          <p:nvPr/>
        </p:nvSpPr>
        <p:spPr>
          <a:xfrm rot="10800000">
            <a:off x="5410198" y="4348768"/>
            <a:ext cx="1362000" cy="2919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>
              <a:highlight>
                <a:srgbClr val="0000FF"/>
              </a:highlight>
            </a:endParaRPr>
          </a:p>
        </p:txBody>
      </p:sp>
      <p:sp>
        <p:nvSpPr>
          <p:cNvPr id="87" name="Google Shape;87;p17"/>
          <p:cNvSpPr txBox="1"/>
          <p:nvPr/>
        </p:nvSpPr>
        <p:spPr>
          <a:xfrm>
            <a:off x="3907899" y="3887070"/>
            <a:ext cx="3375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1800" b="1">
                <a:solidFill>
                  <a:srgbClr val="0000FF"/>
                </a:solidFill>
              </a:rPr>
              <a:t>1. Enter message here</a:t>
            </a:r>
            <a:endParaRPr sz="1800" b="1">
              <a:solidFill>
                <a:srgbClr val="0000FF"/>
              </a:solidFill>
            </a:endParaRPr>
          </a:p>
        </p:txBody>
      </p:sp>
      <p:sp>
        <p:nvSpPr>
          <p:cNvPr id="88" name="Google Shape;88;p17"/>
          <p:cNvSpPr/>
          <p:nvPr/>
        </p:nvSpPr>
        <p:spPr>
          <a:xfrm>
            <a:off x="9716124" y="4348770"/>
            <a:ext cx="714300" cy="2919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>
              <a:highlight>
                <a:srgbClr val="0000FF"/>
              </a:highlight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9575875" y="3674670"/>
            <a:ext cx="10161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en" sz="1800" b="1">
                <a:solidFill>
                  <a:srgbClr val="0000FF"/>
                </a:solidFill>
              </a:rPr>
              <a:t>2. Click here</a:t>
            </a:r>
            <a:endParaRPr sz="1800" b="1">
              <a:solidFill>
                <a:srgbClr val="0000FF"/>
              </a:solidFill>
            </a:endParaRPr>
          </a:p>
        </p:txBody>
      </p:sp>
      <p:sp>
        <p:nvSpPr>
          <p:cNvPr id="3" name="Google Shape;2705;p80">
            <a:extLst>
              <a:ext uri="{FF2B5EF4-FFF2-40B4-BE49-F238E27FC236}">
                <a16:creationId xmlns:a16="http://schemas.microsoft.com/office/drawing/2014/main" id="{0AC4BE78-3721-DFB3-4904-581A518D70D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59080" y="118439"/>
            <a:ext cx="10911839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spcBef>
                <a:spcPts val="0"/>
              </a:spcBef>
              <a:buSzPts val="3200"/>
            </a:pPr>
            <a:r>
              <a:rPr lang="en-US" b="1" dirty="0">
                <a:solidFill>
                  <a:schemeClr val="dk1"/>
                </a:solidFill>
              </a:rPr>
              <a:t>New Gemini AI co-pilot feature in Google </a:t>
            </a:r>
            <a:r>
              <a:rPr lang="en-US" b="1" dirty="0" err="1">
                <a:solidFill>
                  <a:schemeClr val="dk1"/>
                </a:solidFill>
              </a:rPr>
              <a:t>Colab</a:t>
            </a:r>
            <a:endParaRPr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1" name="Google Shape;2531;g98b8ebb06e_6_105"/>
          <p:cNvSpPr txBox="1">
            <a:spLocks noGrp="1"/>
          </p:cNvSpPr>
          <p:nvPr>
            <p:ph type="title"/>
          </p:nvPr>
        </p:nvSpPr>
        <p:spPr>
          <a:xfrm>
            <a:off x="1524000" y="184475"/>
            <a:ext cx="9144000" cy="8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/>
            <a:endParaRPr sz="4600"/>
          </a:p>
          <a:p>
            <a:pPr algn="l"/>
            <a:endParaRPr sz="4600"/>
          </a:p>
          <a:p>
            <a:r>
              <a:rPr lang="en-US" sz="3800"/>
              <a:t>How to Set Up a New Google Account and New Email (gmail)</a:t>
            </a:r>
            <a:endParaRPr sz="3800"/>
          </a:p>
          <a:p>
            <a:pPr algn="l"/>
            <a:endParaRPr sz="4600"/>
          </a:p>
          <a:p>
            <a:endParaRPr sz="4600"/>
          </a:p>
        </p:txBody>
      </p:sp>
      <p:sp>
        <p:nvSpPr>
          <p:cNvPr id="2532" name="Google Shape;2532;g98b8ebb06e_6_105"/>
          <p:cNvSpPr txBox="1">
            <a:spLocks noGrp="1"/>
          </p:cNvSpPr>
          <p:nvPr>
            <p:ph type="body" idx="1"/>
          </p:nvPr>
        </p:nvSpPr>
        <p:spPr>
          <a:xfrm>
            <a:off x="685800" y="1374450"/>
            <a:ext cx="5629688" cy="50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355600">
              <a:buClr>
                <a:srgbClr val="FF0000"/>
              </a:buClr>
              <a:buSzPts val="2000"/>
            </a:pPr>
            <a:r>
              <a:rPr lang="en-US" sz="2000" dirty="0">
                <a:solidFill>
                  <a:srgbClr val="000090"/>
                </a:solidFill>
              </a:rPr>
              <a:t>To create a Google account go to</a:t>
            </a:r>
            <a:r>
              <a:rPr lang="en-US" sz="2000" dirty="0"/>
              <a:t> </a:t>
            </a:r>
            <a:r>
              <a:rPr lang="en-US" sz="2000" u="sng" dirty="0">
                <a:solidFill>
                  <a:schemeClr val="hlink"/>
                </a:solidFill>
                <a:hlinkClick r:id="rId3"/>
              </a:rPr>
              <a:t>Google account creation page</a:t>
            </a:r>
            <a:endParaRPr sz="2000" dirty="0">
              <a:solidFill>
                <a:srgbClr val="000000"/>
              </a:solidFill>
            </a:endParaRPr>
          </a:p>
          <a:p>
            <a:pPr indent="-355600">
              <a:spcBef>
                <a:spcPts val="0"/>
              </a:spcBef>
              <a:buClr>
                <a:srgbClr val="FF0000"/>
              </a:buClr>
              <a:buSzPts val="2000"/>
            </a:pPr>
            <a:r>
              <a:rPr lang="en-US" sz="2000" dirty="0">
                <a:solidFill>
                  <a:srgbClr val="000090"/>
                </a:solidFill>
              </a:rPr>
              <a:t>Enter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First name </a:t>
            </a:r>
            <a:r>
              <a:rPr lang="en-US" sz="2000" dirty="0">
                <a:solidFill>
                  <a:srgbClr val="000090"/>
                </a:solidFill>
              </a:rPr>
              <a:t>(circled red)</a:t>
            </a:r>
            <a:r>
              <a:rPr lang="en-US" sz="2000" dirty="0">
                <a:solidFill>
                  <a:srgbClr val="000099"/>
                </a:solidFill>
              </a:rPr>
              <a:t> </a:t>
            </a:r>
            <a:r>
              <a:rPr lang="en-US" sz="2000" dirty="0">
                <a:solidFill>
                  <a:srgbClr val="000090"/>
                </a:solidFill>
              </a:rPr>
              <a:t>and</a:t>
            </a:r>
            <a:r>
              <a:rPr lang="en-US" sz="2000" dirty="0">
                <a:solidFill>
                  <a:srgbClr val="000099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Last Name </a:t>
            </a:r>
            <a:r>
              <a:rPr lang="en-US" sz="2000" dirty="0">
                <a:solidFill>
                  <a:srgbClr val="000090"/>
                </a:solidFill>
              </a:rPr>
              <a:t>(circled red)</a:t>
            </a:r>
            <a:endParaRPr sz="2000" dirty="0">
              <a:solidFill>
                <a:srgbClr val="000090"/>
              </a:solidFill>
            </a:endParaRPr>
          </a:p>
          <a:p>
            <a:pPr indent="-355600">
              <a:spcBef>
                <a:spcPts val="0"/>
              </a:spcBef>
              <a:buClr>
                <a:srgbClr val="FF0000"/>
              </a:buClr>
              <a:buSzPts val="2000"/>
            </a:pPr>
            <a:r>
              <a:rPr lang="en-US" sz="2000" dirty="0">
                <a:solidFill>
                  <a:srgbClr val="000090"/>
                </a:solidFill>
              </a:rPr>
              <a:t>Enter new</a:t>
            </a:r>
            <a:r>
              <a:rPr lang="en-US" sz="2000" dirty="0">
                <a:solidFill>
                  <a:srgbClr val="000099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“Username” </a:t>
            </a:r>
            <a:r>
              <a:rPr lang="en-US" sz="2000" dirty="0">
                <a:solidFill>
                  <a:srgbClr val="000090"/>
                </a:solidFill>
              </a:rPr>
              <a:t>you want for you account (circled red) </a:t>
            </a:r>
            <a:endParaRPr sz="2000" dirty="0">
              <a:solidFill>
                <a:srgbClr val="000090"/>
              </a:solidFill>
            </a:endParaRPr>
          </a:p>
          <a:p>
            <a:pPr indent="-355600">
              <a:spcBef>
                <a:spcPts val="0"/>
              </a:spcBef>
              <a:buClr>
                <a:srgbClr val="FF0000"/>
              </a:buClr>
              <a:buSzPts val="2000"/>
            </a:pPr>
            <a:r>
              <a:rPr lang="en-US" sz="2000" dirty="0">
                <a:solidFill>
                  <a:srgbClr val="000090"/>
                </a:solidFill>
              </a:rPr>
              <a:t>If your username taken, the box will turn red, and you must choose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Different username</a:t>
            </a:r>
            <a:endParaRPr sz="2000" dirty="0">
              <a:solidFill>
                <a:srgbClr val="FF0000"/>
              </a:solidFill>
            </a:endParaRPr>
          </a:p>
          <a:p>
            <a:pPr indent="-355600">
              <a:spcBef>
                <a:spcPts val="0"/>
              </a:spcBef>
              <a:buClr>
                <a:srgbClr val="FF0000"/>
              </a:buClr>
              <a:buSzPts val="2000"/>
            </a:pPr>
            <a:r>
              <a:rPr lang="en-US" sz="2000" dirty="0">
                <a:solidFill>
                  <a:srgbClr val="000090"/>
                </a:solidFill>
              </a:rPr>
              <a:t>Type in a password and confirm it</a:t>
            </a:r>
            <a:endParaRPr sz="2000" dirty="0">
              <a:solidFill>
                <a:srgbClr val="000090"/>
              </a:solidFill>
            </a:endParaRPr>
          </a:p>
          <a:p>
            <a:pPr indent="-355600">
              <a:spcBef>
                <a:spcPts val="0"/>
              </a:spcBef>
              <a:buClr>
                <a:srgbClr val="FF0000"/>
              </a:buClr>
              <a:buSzPts val="2000"/>
            </a:pPr>
            <a:r>
              <a:rPr lang="en-US" sz="2000" dirty="0">
                <a:solidFill>
                  <a:srgbClr val="000090"/>
                </a:solidFill>
              </a:rPr>
              <a:t>Click</a:t>
            </a:r>
            <a:r>
              <a:rPr lang="en-US" sz="2000" dirty="0"/>
              <a:t>               </a:t>
            </a:r>
            <a:endParaRPr sz="2000" dirty="0"/>
          </a:p>
          <a:p>
            <a:pPr indent="-355600">
              <a:spcBef>
                <a:spcPts val="0"/>
              </a:spcBef>
              <a:buClr>
                <a:srgbClr val="FF0000"/>
              </a:buClr>
              <a:buSzPts val="2000"/>
            </a:pPr>
            <a:r>
              <a:rPr lang="en-US" sz="2000" dirty="0">
                <a:solidFill>
                  <a:srgbClr val="000090"/>
                </a:solidFill>
              </a:rPr>
              <a:t>Verify your mobile phone number with the code sent through text message</a:t>
            </a:r>
            <a:endParaRPr sz="2000" dirty="0">
              <a:solidFill>
                <a:srgbClr val="000090"/>
              </a:solidFill>
            </a:endParaRPr>
          </a:p>
          <a:p>
            <a:pPr indent="-355600">
              <a:spcBef>
                <a:spcPts val="0"/>
              </a:spcBef>
              <a:buClr>
                <a:srgbClr val="FF0000"/>
              </a:buClr>
              <a:buSzPts val="2000"/>
            </a:pPr>
            <a:r>
              <a:rPr lang="en-US" sz="2000" dirty="0">
                <a:solidFill>
                  <a:srgbClr val="000090"/>
                </a:solidFill>
              </a:rPr>
              <a:t>Click Verify</a:t>
            </a:r>
            <a:endParaRPr sz="2000" dirty="0">
              <a:solidFill>
                <a:srgbClr val="000090"/>
              </a:solidFill>
            </a:endParaRPr>
          </a:p>
          <a:p>
            <a:pPr indent="0">
              <a:buNone/>
            </a:pPr>
            <a:endParaRPr sz="2000" dirty="0"/>
          </a:p>
        </p:txBody>
      </p:sp>
      <p:pic>
        <p:nvPicPr>
          <p:cNvPr id="2533" name="Google Shape;2533;g98b8ebb06e_6_10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04262" y="1476501"/>
            <a:ext cx="3880250" cy="4621425"/>
          </a:xfrm>
          <a:prstGeom prst="rect">
            <a:avLst/>
          </a:prstGeom>
          <a:noFill/>
          <a:ln>
            <a:noFill/>
          </a:ln>
        </p:spPr>
      </p:pic>
      <p:sp>
        <p:nvSpPr>
          <p:cNvPr id="2534" name="Google Shape;2534;g98b8ebb06e_6_105"/>
          <p:cNvSpPr/>
          <p:nvPr/>
        </p:nvSpPr>
        <p:spPr>
          <a:xfrm>
            <a:off x="6548338" y="2761000"/>
            <a:ext cx="1637700" cy="4830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2535" name="Google Shape;2535;g98b8ebb06e_6_105"/>
          <p:cNvSpPr/>
          <p:nvPr/>
        </p:nvSpPr>
        <p:spPr>
          <a:xfrm>
            <a:off x="8418888" y="2761000"/>
            <a:ext cx="1637700" cy="4830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2536" name="Google Shape;2536;g98b8ebb06e_6_105"/>
          <p:cNvSpPr/>
          <p:nvPr/>
        </p:nvSpPr>
        <p:spPr>
          <a:xfrm>
            <a:off x="6604263" y="3332925"/>
            <a:ext cx="1637700" cy="4830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2537" name="Google Shape;2537;g98b8ebb06e_6_105"/>
          <p:cNvSpPr/>
          <p:nvPr/>
        </p:nvSpPr>
        <p:spPr>
          <a:xfrm>
            <a:off x="6604263" y="4321225"/>
            <a:ext cx="1637700" cy="4830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pic>
        <p:nvPicPr>
          <p:cNvPr id="2538" name="Google Shape;2538;g98b8ebb06e_6_10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91364" y="4753351"/>
            <a:ext cx="885825" cy="40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3" name="Google Shape;2543;g98b8ebb06e_6_116"/>
          <p:cNvSpPr txBox="1">
            <a:spLocks noGrp="1"/>
          </p:cNvSpPr>
          <p:nvPr>
            <p:ph type="body" idx="1"/>
          </p:nvPr>
        </p:nvSpPr>
        <p:spPr>
          <a:xfrm>
            <a:off x="438026" y="1252650"/>
            <a:ext cx="6191400" cy="475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355600">
              <a:buClr>
                <a:srgbClr val="FF0000"/>
              </a:buClr>
              <a:buSzPts val="2000"/>
            </a:pPr>
            <a:r>
              <a:rPr lang="en-US" sz="2000" dirty="0">
                <a:solidFill>
                  <a:srgbClr val="000090"/>
                </a:solidFill>
              </a:rPr>
              <a:t>To create a Google account go to</a:t>
            </a:r>
            <a:r>
              <a:rPr lang="en-US" sz="2000" dirty="0"/>
              <a:t> </a:t>
            </a:r>
            <a:r>
              <a:rPr lang="en-US" sz="2000" u="sng" dirty="0">
                <a:solidFill>
                  <a:schemeClr val="hlink"/>
                </a:solidFill>
                <a:hlinkClick r:id="rId3"/>
              </a:rPr>
              <a:t>Google account creation page</a:t>
            </a:r>
            <a:endParaRPr sz="2100" dirty="0"/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Enter</a:t>
            </a:r>
            <a:r>
              <a:rPr lang="en-US" sz="2100" dirty="0"/>
              <a:t> </a:t>
            </a:r>
            <a:r>
              <a:rPr lang="en-US" sz="2100" dirty="0">
                <a:solidFill>
                  <a:srgbClr val="FF0000"/>
                </a:solidFill>
              </a:rPr>
              <a:t>First name </a:t>
            </a:r>
            <a:r>
              <a:rPr lang="en-US" sz="2100" dirty="0">
                <a:solidFill>
                  <a:srgbClr val="000090"/>
                </a:solidFill>
              </a:rPr>
              <a:t>(circled red) and</a:t>
            </a:r>
            <a:r>
              <a:rPr lang="en-US" sz="2100" dirty="0">
                <a:solidFill>
                  <a:srgbClr val="000099"/>
                </a:solidFill>
              </a:rPr>
              <a:t> </a:t>
            </a:r>
            <a:r>
              <a:rPr lang="en-US" sz="2100" dirty="0">
                <a:solidFill>
                  <a:srgbClr val="FF0000"/>
                </a:solidFill>
              </a:rPr>
              <a:t>Last Name </a:t>
            </a:r>
            <a:r>
              <a:rPr lang="en-US" sz="2100" dirty="0">
                <a:solidFill>
                  <a:srgbClr val="000090"/>
                </a:solidFill>
              </a:rPr>
              <a:t>(circled red)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Enter</a:t>
            </a:r>
            <a:r>
              <a:rPr lang="en-US" sz="2100" dirty="0"/>
              <a:t> </a:t>
            </a:r>
            <a:r>
              <a:rPr lang="en-US" sz="2100" dirty="0">
                <a:solidFill>
                  <a:srgbClr val="FF0000"/>
                </a:solidFill>
              </a:rPr>
              <a:t>“Use my current email address instead” </a:t>
            </a:r>
            <a:r>
              <a:rPr lang="en-US" sz="2100" dirty="0">
                <a:solidFill>
                  <a:srgbClr val="000090"/>
                </a:solidFill>
              </a:rPr>
              <a:t>(circled red)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Enter your current email address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Click</a:t>
            </a:r>
            <a:r>
              <a:rPr lang="en-US" sz="2100" dirty="0"/>
              <a:t>                </a:t>
            </a:r>
            <a:endParaRPr sz="2100" dirty="0"/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An email will be sent to your email address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Go to your email account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Open an email from Google “Verify your email account”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You should see the code sent to your email </a:t>
            </a:r>
            <a:endParaRPr sz="2100" dirty="0">
              <a:solidFill>
                <a:srgbClr val="00009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sz="2100" dirty="0">
              <a:solidFill>
                <a:srgbClr val="000090"/>
              </a:solidFill>
            </a:endParaRPr>
          </a:p>
          <a:p>
            <a:pPr marL="0" indent="0">
              <a:lnSpc>
                <a:spcPct val="115000"/>
              </a:lnSpc>
              <a:spcBef>
                <a:spcPts val="1200"/>
              </a:spcBef>
              <a:buNone/>
            </a:pPr>
            <a:endParaRPr sz="1100" dirty="0"/>
          </a:p>
          <a:p>
            <a:pPr marL="0" indent="0">
              <a:lnSpc>
                <a:spcPct val="115000"/>
              </a:lnSpc>
              <a:spcBef>
                <a:spcPts val="1200"/>
              </a:spcBef>
              <a:buNone/>
            </a:pPr>
            <a:endParaRPr sz="1100" dirty="0"/>
          </a:p>
          <a:p>
            <a:pPr marL="0" indent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100" dirty="0"/>
          </a:p>
        </p:txBody>
      </p:sp>
      <p:pic>
        <p:nvPicPr>
          <p:cNvPr id="2544" name="Google Shape;2544;g98b8ebb06e_6_1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29425" y="1252650"/>
            <a:ext cx="3794050" cy="4518746"/>
          </a:xfrm>
          <a:prstGeom prst="rect">
            <a:avLst/>
          </a:prstGeom>
          <a:noFill/>
          <a:ln>
            <a:noFill/>
          </a:ln>
        </p:spPr>
      </p:pic>
      <p:sp>
        <p:nvSpPr>
          <p:cNvPr id="2545" name="Google Shape;2545;g98b8ebb06e_6_116"/>
          <p:cNvSpPr/>
          <p:nvPr/>
        </p:nvSpPr>
        <p:spPr>
          <a:xfrm>
            <a:off x="6809925" y="3698625"/>
            <a:ext cx="2370000" cy="3789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pic>
        <p:nvPicPr>
          <p:cNvPr id="2546" name="Google Shape;2546;g98b8ebb06e_6_1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23951" y="3558401"/>
            <a:ext cx="885825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2547" name="Google Shape;2547;g98b8ebb06e_6_116"/>
          <p:cNvSpPr/>
          <p:nvPr/>
        </p:nvSpPr>
        <p:spPr>
          <a:xfrm>
            <a:off x="6537375" y="2561200"/>
            <a:ext cx="1637700" cy="4830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2548" name="Google Shape;2548;g98b8ebb06e_6_116"/>
          <p:cNvSpPr/>
          <p:nvPr/>
        </p:nvSpPr>
        <p:spPr>
          <a:xfrm>
            <a:off x="8407925" y="2561200"/>
            <a:ext cx="1637700" cy="4830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/>
          </a:p>
        </p:txBody>
      </p:sp>
      <p:sp>
        <p:nvSpPr>
          <p:cNvPr id="2549" name="Google Shape;2549;g98b8ebb06e_6_116"/>
          <p:cNvSpPr txBox="1">
            <a:spLocks noGrp="1"/>
          </p:cNvSpPr>
          <p:nvPr>
            <p:ph type="title"/>
          </p:nvPr>
        </p:nvSpPr>
        <p:spPr>
          <a:xfrm>
            <a:off x="1524000" y="184475"/>
            <a:ext cx="9144000" cy="8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/>
            <a:endParaRPr sz="4600"/>
          </a:p>
          <a:p>
            <a:pPr algn="l"/>
            <a:endParaRPr sz="4600"/>
          </a:p>
          <a:p>
            <a:r>
              <a:rPr lang="en-US" sz="3800"/>
              <a:t>How to Set Up a New Google Account Using Your Existing Email (Not Gmail)</a:t>
            </a:r>
            <a:endParaRPr sz="3800"/>
          </a:p>
          <a:p>
            <a:pPr algn="l"/>
            <a:endParaRPr sz="4600"/>
          </a:p>
          <a:p>
            <a:endParaRPr sz="4600"/>
          </a:p>
        </p:txBody>
      </p:sp>
      <p:sp>
        <p:nvSpPr>
          <p:cNvPr id="2550" name="Google Shape;2550;g98b8ebb06e_6_116"/>
          <p:cNvSpPr txBox="1"/>
          <p:nvPr/>
        </p:nvSpPr>
        <p:spPr>
          <a:xfrm>
            <a:off x="438026" y="5483400"/>
            <a:ext cx="6191400" cy="5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indent="-361950">
              <a:buClr>
                <a:srgbClr val="FF0000"/>
              </a:buClr>
              <a:buSzPts val="2100"/>
              <a:buFont typeface="Arial"/>
              <a:buChar char="•"/>
            </a:pPr>
            <a:r>
              <a:rPr lang="en-US" sz="2100" b="1" dirty="0">
                <a:solidFill>
                  <a:srgbClr val="000090"/>
                </a:solidFill>
              </a:rPr>
              <a:t>Enter the code sent to you and click ‘Verify’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5" name="Google Shape;2555;g98b8ebb06e_6_126"/>
          <p:cNvSpPr txBox="1">
            <a:spLocks noGrp="1"/>
          </p:cNvSpPr>
          <p:nvPr>
            <p:ph type="body" idx="1"/>
          </p:nvPr>
        </p:nvSpPr>
        <p:spPr>
          <a:xfrm>
            <a:off x="243840" y="1731050"/>
            <a:ext cx="6328910" cy="50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361950"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Open your email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You should see an email from Google “Verify your Google account”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Verify your email address with the code sent to your email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Enter the code sent to you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Click Verify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Enter your phone number (optional) 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Enter your day/month/year of your birthday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Select your Gender</a:t>
            </a:r>
            <a:endParaRPr sz="2100" dirty="0">
              <a:solidFill>
                <a:srgbClr val="000090"/>
              </a:solidFill>
            </a:endParaRPr>
          </a:p>
          <a:p>
            <a:pPr indent="-361950">
              <a:spcBef>
                <a:spcPts val="0"/>
              </a:spcBef>
              <a:buClr>
                <a:srgbClr val="FF0000"/>
              </a:buClr>
              <a:buSzPts val="2100"/>
            </a:pPr>
            <a:r>
              <a:rPr lang="en-US" sz="2100" dirty="0">
                <a:solidFill>
                  <a:srgbClr val="000090"/>
                </a:solidFill>
              </a:rPr>
              <a:t>Click </a:t>
            </a:r>
            <a:endParaRPr sz="2100" dirty="0">
              <a:solidFill>
                <a:srgbClr val="000090"/>
              </a:solidFill>
            </a:endParaRPr>
          </a:p>
          <a:p>
            <a:pPr indent="0">
              <a:buNone/>
            </a:pPr>
            <a:endParaRPr sz="2100" dirty="0"/>
          </a:p>
          <a:p>
            <a:pPr marL="0" indent="0">
              <a:buNone/>
            </a:pPr>
            <a:endParaRPr dirty="0"/>
          </a:p>
        </p:txBody>
      </p:sp>
      <p:pic>
        <p:nvPicPr>
          <p:cNvPr id="2556" name="Google Shape;2556;g98b8ebb06e_6_1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72750" y="1591150"/>
            <a:ext cx="4019550" cy="478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7" name="Google Shape;2557;g98b8ebb06e_6_1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91651" y="6061649"/>
            <a:ext cx="672736" cy="311050"/>
          </a:xfrm>
          <a:prstGeom prst="rect">
            <a:avLst/>
          </a:prstGeom>
          <a:noFill/>
          <a:ln>
            <a:noFill/>
          </a:ln>
        </p:spPr>
      </p:pic>
      <p:sp>
        <p:nvSpPr>
          <p:cNvPr id="2558" name="Google Shape;2558;g98b8ebb06e_6_126"/>
          <p:cNvSpPr txBox="1">
            <a:spLocks noGrp="1"/>
          </p:cNvSpPr>
          <p:nvPr>
            <p:ph type="title"/>
          </p:nvPr>
        </p:nvSpPr>
        <p:spPr>
          <a:xfrm>
            <a:off x="1524000" y="184475"/>
            <a:ext cx="9144000" cy="8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/>
            <a:endParaRPr sz="4600"/>
          </a:p>
          <a:p>
            <a:pPr algn="l"/>
            <a:endParaRPr sz="4600"/>
          </a:p>
          <a:p>
            <a:r>
              <a:rPr lang="en-US" sz="3800"/>
              <a:t>How to Set Up a New Google Account Using Your Existing Email (Not Gmail)</a:t>
            </a:r>
            <a:endParaRPr sz="3800"/>
          </a:p>
          <a:p>
            <a:pPr algn="l"/>
            <a:endParaRPr sz="4600"/>
          </a:p>
          <a:p>
            <a:endParaRPr sz="46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" name="Google Shape;2563;g98b8ebb06e_6_133"/>
          <p:cNvSpPr txBox="1"/>
          <p:nvPr/>
        </p:nvSpPr>
        <p:spPr>
          <a:xfrm>
            <a:off x="2381775" y="1477675"/>
            <a:ext cx="7709400" cy="45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374650">
              <a:lnSpc>
                <a:spcPct val="115000"/>
              </a:lnSpc>
              <a:buClr>
                <a:srgbClr val="FF0000"/>
              </a:buClr>
              <a:buSzPts val="2300"/>
              <a:buFont typeface="Arial"/>
              <a:buChar char="●"/>
            </a:pPr>
            <a:r>
              <a:rPr lang="en-US" sz="2300" b="1" dirty="0">
                <a:solidFill>
                  <a:srgbClr val="000090"/>
                </a:solidFill>
              </a:rPr>
              <a:t>Google will present the terms, conditions, and privacy policies for your Google Account</a:t>
            </a:r>
            <a:endParaRPr sz="2300" b="1" dirty="0">
              <a:solidFill>
                <a:srgbClr val="000090"/>
              </a:solidFill>
            </a:endParaRPr>
          </a:p>
          <a:p>
            <a:pPr marL="457200" indent="-374650">
              <a:lnSpc>
                <a:spcPct val="115000"/>
              </a:lnSpc>
              <a:buClr>
                <a:srgbClr val="FF0000"/>
              </a:buClr>
              <a:buSzPts val="2300"/>
              <a:buFont typeface="Arial"/>
              <a:buChar char="●"/>
            </a:pPr>
            <a:r>
              <a:rPr lang="en-US" sz="2300" b="1" dirty="0">
                <a:solidFill>
                  <a:srgbClr val="000090"/>
                </a:solidFill>
              </a:rPr>
              <a:t>Once you've read everything over, click</a:t>
            </a:r>
            <a:r>
              <a:rPr lang="en-US" sz="2300" b="1" dirty="0">
                <a:solidFill>
                  <a:srgbClr val="1155CC"/>
                </a:solidFill>
              </a:rPr>
              <a:t> </a:t>
            </a:r>
            <a:r>
              <a:rPr lang="en-US" sz="2300" b="1" dirty="0">
                <a:solidFill>
                  <a:srgbClr val="FF0000"/>
                </a:solidFill>
              </a:rPr>
              <a:t>I agree</a:t>
            </a:r>
            <a:endParaRPr sz="2300" b="1" dirty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  <a:buSzPts val="2300"/>
            </a:pPr>
            <a:endParaRPr sz="2300" b="1" dirty="0">
              <a:solidFill>
                <a:srgbClr val="1155CC"/>
              </a:solidFill>
            </a:endParaRPr>
          </a:p>
          <a:p>
            <a:pPr>
              <a:lnSpc>
                <a:spcPct val="115000"/>
              </a:lnSpc>
              <a:buSzPts val="2300"/>
            </a:pPr>
            <a:endParaRPr sz="2300" b="1" dirty="0">
              <a:solidFill>
                <a:srgbClr val="FF0000"/>
              </a:solidFill>
            </a:endParaRPr>
          </a:p>
        </p:txBody>
      </p:sp>
      <p:pic>
        <p:nvPicPr>
          <p:cNvPr id="2564" name="Google Shape;2564;g98b8ebb06e_6_1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81508" y="3428988"/>
            <a:ext cx="3429000" cy="1943100"/>
          </a:xfrm>
          <a:prstGeom prst="rect">
            <a:avLst/>
          </a:prstGeom>
          <a:noFill/>
          <a:ln>
            <a:noFill/>
          </a:ln>
        </p:spPr>
      </p:pic>
      <p:sp>
        <p:nvSpPr>
          <p:cNvPr id="2565" name="Google Shape;2565;g98b8ebb06e_6_133"/>
          <p:cNvSpPr txBox="1">
            <a:spLocks noGrp="1"/>
          </p:cNvSpPr>
          <p:nvPr>
            <p:ph type="title"/>
          </p:nvPr>
        </p:nvSpPr>
        <p:spPr>
          <a:xfrm>
            <a:off x="1524000" y="184475"/>
            <a:ext cx="9144000" cy="8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/>
            <a:endParaRPr sz="4600" dirty="0"/>
          </a:p>
          <a:p>
            <a:pPr algn="l"/>
            <a:endParaRPr sz="4600" dirty="0"/>
          </a:p>
          <a:p>
            <a:r>
              <a:rPr lang="en-US" sz="3800" dirty="0"/>
              <a:t>How to Set Up a New Google Account Using Your Existing Email (Not Gmail)</a:t>
            </a:r>
            <a:endParaRPr sz="3800" dirty="0"/>
          </a:p>
          <a:p>
            <a:pPr algn="l"/>
            <a:endParaRPr sz="4600" dirty="0"/>
          </a:p>
          <a:p>
            <a:endParaRPr sz="4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" name="Google Shape;2570;g98b8ebb06e_6_139"/>
          <p:cNvSpPr txBox="1">
            <a:spLocks noGrp="1"/>
          </p:cNvSpPr>
          <p:nvPr>
            <p:ph type="body" idx="1"/>
          </p:nvPr>
        </p:nvSpPr>
        <p:spPr>
          <a:xfrm>
            <a:off x="2288400" y="1932200"/>
            <a:ext cx="7615200" cy="64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buNone/>
            </a:pPr>
            <a:r>
              <a:rPr lang="en-US" sz="2400">
                <a:solidFill>
                  <a:srgbClr val="000090"/>
                </a:solidFill>
              </a:rPr>
              <a:t>Your new Google account will look like this picture below with your name</a:t>
            </a:r>
            <a:endParaRPr sz="2400">
              <a:solidFill>
                <a:srgbClr val="000090"/>
              </a:solidFill>
            </a:endParaRPr>
          </a:p>
        </p:txBody>
      </p:sp>
      <p:pic>
        <p:nvPicPr>
          <p:cNvPr id="2571" name="Google Shape;2571;g98b8ebb06e_6_1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001" y="2920610"/>
            <a:ext cx="9144002" cy="2005182"/>
          </a:xfrm>
          <a:prstGeom prst="rect">
            <a:avLst/>
          </a:prstGeom>
          <a:noFill/>
          <a:ln>
            <a:noFill/>
          </a:ln>
        </p:spPr>
      </p:pic>
      <p:sp>
        <p:nvSpPr>
          <p:cNvPr id="2572" name="Google Shape;2572;g98b8ebb06e_6_139"/>
          <p:cNvSpPr txBox="1">
            <a:spLocks noGrp="1"/>
          </p:cNvSpPr>
          <p:nvPr>
            <p:ph type="title"/>
          </p:nvPr>
        </p:nvSpPr>
        <p:spPr>
          <a:xfrm>
            <a:off x="1524000" y="184475"/>
            <a:ext cx="9144000" cy="8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l"/>
            <a:endParaRPr sz="4600"/>
          </a:p>
          <a:p>
            <a:pPr algn="l"/>
            <a:endParaRPr sz="4600"/>
          </a:p>
          <a:p>
            <a:r>
              <a:rPr lang="en-US" sz="3800"/>
              <a:t>How to Set Up a New Google Account Using Your Existing Email (Not Gmail)</a:t>
            </a:r>
            <a:endParaRPr sz="3800"/>
          </a:p>
          <a:p>
            <a:pPr algn="l"/>
            <a:endParaRPr sz="4600"/>
          </a:p>
          <a:p>
            <a:endParaRPr sz="4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7" name="Google Shape;2577;p78"/>
          <p:cNvSpPr txBox="1">
            <a:spLocks noGrp="1"/>
          </p:cNvSpPr>
          <p:nvPr>
            <p:ph type="title"/>
          </p:nvPr>
        </p:nvSpPr>
        <p:spPr>
          <a:xfrm>
            <a:off x="1524000" y="-301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  <a:buSzPts val="1400"/>
            </a:pPr>
            <a:r>
              <a:rPr lang="en-US"/>
              <a:t>Google Colaboratory</a:t>
            </a:r>
            <a:endParaRPr/>
          </a:p>
        </p:txBody>
      </p:sp>
      <p:sp>
        <p:nvSpPr>
          <p:cNvPr id="2578" name="Google Shape;2578;p78"/>
          <p:cNvSpPr txBox="1">
            <a:spLocks noGrp="1"/>
          </p:cNvSpPr>
          <p:nvPr>
            <p:ph type="body" idx="1"/>
          </p:nvPr>
        </p:nvSpPr>
        <p:spPr>
          <a:xfrm>
            <a:off x="227351" y="913679"/>
            <a:ext cx="11737298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>
              <a:spcBef>
                <a:spcPts val="0"/>
              </a:spcBef>
              <a:buSzPts val="2800"/>
            </a:pPr>
            <a:r>
              <a:rPr lang="en-US" dirty="0"/>
              <a:t>Access by typing “</a:t>
            </a:r>
            <a:r>
              <a:rPr lang="en-US" dirty="0" err="1"/>
              <a:t>Colab</a:t>
            </a:r>
            <a:r>
              <a:rPr lang="en-US" dirty="0"/>
              <a:t>” in Google or go to </a:t>
            </a:r>
            <a:r>
              <a:rPr lang="en-US" u="sng" dirty="0">
                <a:solidFill>
                  <a:schemeClr val="hlink"/>
                </a:solidFill>
                <a:hlinkClick r:id="rId3"/>
              </a:rPr>
              <a:t>https://colab.research.google.com/</a:t>
            </a:r>
            <a:endParaRPr dirty="0"/>
          </a:p>
          <a:p>
            <a:pPr marL="342900">
              <a:spcBef>
                <a:spcPts val="560"/>
              </a:spcBef>
              <a:buSzPts val="2800"/>
            </a:pPr>
            <a:r>
              <a:rPr lang="en-US" dirty="0"/>
              <a:t>Click on “Welcome to </a:t>
            </a:r>
            <a:r>
              <a:rPr lang="en-US" dirty="0" err="1"/>
              <a:t>Colaboratory</a:t>
            </a:r>
            <a:r>
              <a:rPr lang="en-US" dirty="0"/>
              <a:t>” to launch</a:t>
            </a:r>
            <a:endParaRPr dirty="0"/>
          </a:p>
          <a:p>
            <a:pPr marL="342900">
              <a:spcBef>
                <a:spcPts val="560"/>
              </a:spcBef>
              <a:buSzPts val="2800"/>
            </a:pPr>
            <a:r>
              <a:rPr lang="en-US" dirty="0"/>
              <a:t>Click on the “Introduction to </a:t>
            </a:r>
            <a:r>
              <a:rPr lang="en-US" dirty="0" err="1"/>
              <a:t>Colab</a:t>
            </a:r>
            <a:r>
              <a:rPr lang="en-US" dirty="0"/>
              <a:t>” video to learn more (3 minutes)</a:t>
            </a:r>
            <a:endParaRPr dirty="0"/>
          </a:p>
          <a:p>
            <a:pPr marL="342900">
              <a:spcBef>
                <a:spcPts val="560"/>
              </a:spcBef>
              <a:buSzPts val="2800"/>
            </a:pPr>
            <a:r>
              <a:rPr lang="en-US" dirty="0" err="1"/>
              <a:t>Colab</a:t>
            </a:r>
            <a:r>
              <a:rPr lang="en-US" dirty="0"/>
              <a:t> home page has File/Edit/View/Insert functions on upper left of page</a:t>
            </a:r>
            <a:endParaRPr dirty="0"/>
          </a:p>
          <a:p>
            <a:pPr marL="342900">
              <a:spcBef>
                <a:spcPts val="560"/>
              </a:spcBef>
              <a:buSzPts val="2800"/>
            </a:pPr>
            <a:r>
              <a:rPr lang="en-US" dirty="0"/>
              <a:t>Runs like a </a:t>
            </a:r>
            <a:r>
              <a:rPr lang="en-US" dirty="0" err="1">
                <a:solidFill>
                  <a:srgbClr val="FF0000"/>
                </a:solidFill>
              </a:rPr>
              <a:t>Jupyter</a:t>
            </a:r>
            <a:r>
              <a:rPr lang="en-US" dirty="0"/>
              <a:t> notebook</a:t>
            </a:r>
            <a:endParaRPr dirty="0"/>
          </a:p>
          <a:p>
            <a:pPr marL="342900">
              <a:spcBef>
                <a:spcPts val="560"/>
              </a:spcBef>
              <a:buSzPts val="2800"/>
            </a:pPr>
            <a:r>
              <a:rPr lang="en-US" dirty="0" err="1"/>
              <a:t>Colab</a:t>
            </a:r>
            <a:r>
              <a:rPr lang="en-US" dirty="0"/>
              <a:t> notebooks allow you to combine executable code, rich text, images, HTML, etc. </a:t>
            </a: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3" name="Google Shape;2583;g98b8ebb06e_1_75"/>
          <p:cNvSpPr txBox="1">
            <a:spLocks noGrp="1"/>
          </p:cNvSpPr>
          <p:nvPr>
            <p:ph type="title"/>
          </p:nvPr>
        </p:nvSpPr>
        <p:spPr>
          <a:xfrm>
            <a:off x="1524000" y="-30150"/>
            <a:ext cx="91440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lnSpc>
                <a:spcPct val="100000"/>
              </a:lnSpc>
              <a:buSzPts val="4400"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How to Work with Colab Files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84" name="Google Shape;2584;g98b8ebb06e_1_75" descr="Screen Shot 2020-09-15 at 8.11.58 P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6759" y="1112850"/>
            <a:ext cx="10972801" cy="5044440"/>
          </a:xfrm>
          <a:prstGeom prst="rect">
            <a:avLst/>
          </a:prstGeom>
          <a:noFill/>
          <a:ln>
            <a:solidFill>
              <a:schemeClr val="dk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48B58EE-4305-5D4C-98B5-E4B2A939E4BD}">
  <we:reference id="wa200010001" version="1.0.0.1" store="en-US" storeType="OMEX"/>
  <we:alternateReferences>
    <we:reference id="WA200010001" version="1.0.0.1" store="" storeType="OMEX"/>
  </we:alternateReferences>
  <we:properties>
    <we:property name="claude.fileId" value="&quot;2b8f045e-3c86-4146-ac92-c135d8484f83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1762</TotalTime>
  <Words>903</Words>
  <Application>Microsoft Macintosh PowerPoint</Application>
  <PresentationFormat>Widescreen</PresentationFormat>
  <Paragraphs>112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Verdana</vt:lpstr>
      <vt:lpstr>Calibri</vt:lpstr>
      <vt:lpstr>Blank Presentation</vt:lpstr>
      <vt:lpstr>Google Colab</vt:lpstr>
      <vt:lpstr>How to Set up a Google Account </vt:lpstr>
      <vt:lpstr>  How to Set Up a New Google Account and New Email (gmail)  </vt:lpstr>
      <vt:lpstr>  How to Set Up a New Google Account Using Your Existing Email (Not Gmail)  </vt:lpstr>
      <vt:lpstr>  How to Set Up a New Google Account Using Your Existing Email (Not Gmail)  </vt:lpstr>
      <vt:lpstr>  How to Set Up a New Google Account Using Your Existing Email (Not Gmail)  </vt:lpstr>
      <vt:lpstr>  How to Set Up a New Google Account Using Your Existing Email (Not Gmail)  </vt:lpstr>
      <vt:lpstr>Google Colaboratory</vt:lpstr>
      <vt:lpstr>How to Work with Colab Files</vt:lpstr>
      <vt:lpstr>PowerPoint Presentation</vt:lpstr>
      <vt:lpstr>PowerPoint Presentation</vt:lpstr>
      <vt:lpstr>PowerPoint Presentation</vt:lpstr>
      <vt:lpstr>Open the Colab File</vt:lpstr>
      <vt:lpstr>Open the Colab File cont...</vt:lpstr>
      <vt:lpstr>Install the Colab App</vt:lpstr>
      <vt:lpstr>Install the Colab App cont...</vt:lpstr>
      <vt:lpstr>Install the Colab App cont...</vt:lpstr>
      <vt:lpstr>Open a Colab File</vt:lpstr>
      <vt:lpstr>Colab Main Page</vt:lpstr>
      <vt:lpstr>Your First Google Colab Notebook</vt:lpstr>
      <vt:lpstr>Step 1: your browser will display the following screen </vt:lpstr>
      <vt:lpstr>How to Open a New Notebook</vt:lpstr>
      <vt:lpstr>Set a Notebook Name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David Wishart</dc:creator>
  <cp:lastModifiedBy>Mark Berjanskii</cp:lastModifiedBy>
  <cp:revision>28</cp:revision>
  <dcterms:created xsi:type="dcterms:W3CDTF">2013-11-23T19:16:09Z</dcterms:created>
  <dcterms:modified xsi:type="dcterms:W3CDTF">2026-04-20T09:14:10Z</dcterms:modified>
</cp:coreProperties>
</file>