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746" r:id="rId2"/>
    <p:sldMasterId id="2147483748" r:id="rId3"/>
    <p:sldMasterId id="2147483760" r:id="rId4"/>
    <p:sldMasterId id="2147483763" r:id="rId5"/>
  </p:sldMasterIdLst>
  <p:notesMasterIdLst>
    <p:notesMasterId r:id="rId139"/>
  </p:notesMasterIdLst>
  <p:sldIdLst>
    <p:sldId id="256" r:id="rId6"/>
    <p:sldId id="257" r:id="rId7"/>
    <p:sldId id="258" r:id="rId8"/>
    <p:sldId id="259" r:id="rId9"/>
    <p:sldId id="387" r:id="rId10"/>
    <p:sldId id="260" r:id="rId11"/>
    <p:sldId id="389" r:id="rId12"/>
    <p:sldId id="390" r:id="rId13"/>
    <p:sldId id="391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521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515" r:id="rId55"/>
    <p:sldId id="432" r:id="rId56"/>
    <p:sldId id="306" r:id="rId57"/>
    <p:sldId id="434" r:id="rId58"/>
    <p:sldId id="435" r:id="rId59"/>
    <p:sldId id="309" r:id="rId60"/>
    <p:sldId id="437" r:id="rId61"/>
    <p:sldId id="438" r:id="rId62"/>
    <p:sldId id="439" r:id="rId63"/>
    <p:sldId id="440" r:id="rId64"/>
    <p:sldId id="441" r:id="rId65"/>
    <p:sldId id="442" r:id="rId66"/>
    <p:sldId id="443" r:id="rId67"/>
    <p:sldId id="444" r:id="rId68"/>
    <p:sldId id="445" r:id="rId69"/>
    <p:sldId id="446" r:id="rId70"/>
    <p:sldId id="319" r:id="rId71"/>
    <p:sldId id="448" r:id="rId72"/>
    <p:sldId id="449" r:id="rId73"/>
    <p:sldId id="450" r:id="rId74"/>
    <p:sldId id="451" r:id="rId75"/>
    <p:sldId id="452" r:id="rId76"/>
    <p:sldId id="453" r:id="rId77"/>
    <p:sldId id="326" r:id="rId78"/>
    <p:sldId id="455" r:id="rId79"/>
    <p:sldId id="456" r:id="rId80"/>
    <p:sldId id="457" r:id="rId81"/>
    <p:sldId id="458" r:id="rId82"/>
    <p:sldId id="459" r:id="rId83"/>
    <p:sldId id="460" r:id="rId84"/>
    <p:sldId id="461" r:id="rId85"/>
    <p:sldId id="462" r:id="rId86"/>
    <p:sldId id="463" r:id="rId87"/>
    <p:sldId id="464" r:id="rId88"/>
    <p:sldId id="465" r:id="rId89"/>
    <p:sldId id="338" r:id="rId90"/>
    <p:sldId id="467" r:id="rId91"/>
    <p:sldId id="468" r:id="rId92"/>
    <p:sldId id="469" r:id="rId93"/>
    <p:sldId id="470" r:id="rId94"/>
    <p:sldId id="471" r:id="rId95"/>
    <p:sldId id="472" r:id="rId96"/>
    <p:sldId id="473" r:id="rId97"/>
    <p:sldId id="474" r:id="rId98"/>
    <p:sldId id="475" r:id="rId99"/>
    <p:sldId id="476" r:id="rId100"/>
    <p:sldId id="477" r:id="rId101"/>
    <p:sldId id="478" r:id="rId102"/>
    <p:sldId id="479" r:id="rId103"/>
    <p:sldId id="480" r:id="rId104"/>
    <p:sldId id="481" r:id="rId105"/>
    <p:sldId id="482" r:id="rId106"/>
    <p:sldId id="483" r:id="rId107"/>
    <p:sldId id="484" r:id="rId108"/>
    <p:sldId id="485" r:id="rId109"/>
    <p:sldId id="486" r:id="rId110"/>
    <p:sldId id="487" r:id="rId111"/>
    <p:sldId id="488" r:id="rId112"/>
    <p:sldId id="489" r:id="rId113"/>
    <p:sldId id="490" r:id="rId114"/>
    <p:sldId id="491" r:id="rId115"/>
    <p:sldId id="492" r:id="rId116"/>
    <p:sldId id="493" r:id="rId117"/>
    <p:sldId id="520" r:id="rId118"/>
    <p:sldId id="495" r:id="rId119"/>
    <p:sldId id="496" r:id="rId120"/>
    <p:sldId id="497" r:id="rId121"/>
    <p:sldId id="498" r:id="rId122"/>
    <p:sldId id="499" r:id="rId123"/>
    <p:sldId id="500" r:id="rId124"/>
    <p:sldId id="501" r:id="rId125"/>
    <p:sldId id="502" r:id="rId126"/>
    <p:sldId id="503" r:id="rId127"/>
    <p:sldId id="504" r:id="rId128"/>
    <p:sldId id="505" r:id="rId129"/>
    <p:sldId id="506" r:id="rId130"/>
    <p:sldId id="507" r:id="rId131"/>
    <p:sldId id="508" r:id="rId132"/>
    <p:sldId id="509" r:id="rId133"/>
    <p:sldId id="510" r:id="rId134"/>
    <p:sldId id="511" r:id="rId135"/>
    <p:sldId id="512" r:id="rId136"/>
    <p:sldId id="513" r:id="rId137"/>
    <p:sldId id="514" r:id="rId138"/>
  </p:sldIdLst>
  <p:sldSz cx="12192000" cy="6858000"/>
  <p:notesSz cx="6858000" cy="9144000"/>
  <p:embeddedFontLst>
    <p:embeddedFont>
      <p:font typeface="Noto Sans Symbols" panose="020F0502020204030204" pitchFamily="34" charset="0"/>
      <p:regular r:id="rId140"/>
      <p:bold r:id="rId141"/>
      <p:italic r:id="rId142"/>
      <p:boldItalic r:id="rId143"/>
    </p:embeddedFont>
    <p:embeddedFont>
      <p:font typeface="Verdana" panose="020B0604030504040204" pitchFamily="34" charset="0"/>
      <p:regular r:id="rId144"/>
      <p:bold r:id="rId145"/>
      <p:italic r:id="rId146"/>
      <p:boldItalic r:id="rId1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9" roundtripDataSignature="AMtx7mjWqoGv4/W7HcIldmYKvG2na4CE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19B8"/>
    <a:srgbClr val="110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FB3B1E-C917-49F3-8172-9F6717EEBFB5}">
  <a:tblStyle styleId="{41FB3B1E-C917-49F3-8172-9F6717EEBFB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/>
    <p:restoredTop sz="94643"/>
  </p:normalViewPr>
  <p:slideViewPr>
    <p:cSldViewPr snapToGrid="0">
      <p:cViewPr varScale="1">
        <p:scale>
          <a:sx n="100" d="100"/>
          <a:sy n="100" d="100"/>
        </p:scale>
        <p:origin x="62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customschemas.google.com/relationships/presentationmetadata" Target="metadata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font" Target="fonts/font1.fntdata"/><Relationship Id="rId145" Type="http://schemas.openxmlformats.org/officeDocument/2006/relationships/font" Target="fonts/font6.fntdata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font" Target="fonts/font2.fntdata"/><Relationship Id="rId146" Type="http://schemas.openxmlformats.org/officeDocument/2006/relationships/font" Target="fonts/font7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font" Target="fonts/font8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font" Target="fonts/font3.fntdata"/><Relationship Id="rId16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font" Target="fonts/font5.fntdata"/><Relationship Id="rId90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6" name="Google Shape;6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" name="Google Shape;2611;p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2" name="Google Shape;2612;p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Google Shape;2623;g98b8ebb06e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4" name="Google Shape;2624;g98b8ebb06e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g98b8ebb06e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5" name="Google Shape;2635;g98b8ebb06e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g98b8ebb06e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3" name="Google Shape;2643;g98b8ebb06e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g98b8ebb06e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0" name="Google Shape;2650;g98b8ebb06e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g97bc3a189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8" name="Google Shape;2658;g97bc3a189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9" name="Google Shape;2659;g97bc3a1891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107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Google Shape;2666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7" name="Google Shape;2667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p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3" name="Google Shape;2673;p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9" name="Google Shape;2679;p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Google Shape;2685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6" name="Google Shape;2686;p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5" name="Google Shape;6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p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5" name="Google Shape;2695;p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fc18dd310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fc18dd310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3" name="Google Shape;27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Google Shape;2717;p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8" name="Google Shape;2718;p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p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6" name="Google Shape;2726;p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6" name="Google Shape;2736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3" name="Google Shape;2743;p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4" name="Google Shape;2744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0" name="Google Shape;2750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p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6" name="Google Shape;2756;p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" name="Google Shape;2765;p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6" name="Google Shape;2766;p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0" name="Google Shape;6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Google Shape;2774;p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5" name="Google Shape;2775;p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p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5" name="Google Shape;2785;p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Google Shape;2792;p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3" name="Google Shape;2793;p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1" name="Google Shape;2801;p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8" name="Google Shape;2808;gd7e67c866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9" name="Google Shape;2809;gd7e67c866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0" name="Google Shape;2810;gd7e67c866f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126</a:t>
            </a:fld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p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6" name="Google Shape;281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Google Shape;2824;p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5" name="Google Shape;2825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5" name="Google Shape;2835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Google Shape;2840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1" name="Google Shape;2841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7" name="Google Shape;284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5" name="Google Shape;6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" name="Google Shape;2852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3" name="Google Shape;285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Google Shape;2850;gd7e67c866f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1" name="Google Shape;2851;gd7e67c866f_2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2" name="Google Shape;2852;gd7e67c866f_2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4" name="Google Shape;7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0" name="Google Shape;7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6" name="Google Shape;7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6" name="Google Shape;7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3" name="Google Shape;7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9" name="Google Shape;769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4" name="Google Shape;7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2" name="Google Shape;7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8" name="Google Shape;7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7" name="Google Shape;7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3" name="Google Shape;80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9" name="Google Shape;8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5" name="Google Shape;8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2" name="Google Shape;8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2" name="Google Shape;8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0" name="Google Shape;84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8" name="Google Shape;84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6" name="Google Shape;85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2" name="Google Shape;86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8" name="Google Shape;8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7" name="Google Shape;87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>
          <a:extLst>
            <a:ext uri="{FF2B5EF4-FFF2-40B4-BE49-F238E27FC236}">
              <a16:creationId xmlns:a16="http://schemas.microsoft.com/office/drawing/2014/main" id="{812B5637-1754-5EA3-18E8-4E94C911C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32:notes">
            <a:extLst>
              <a:ext uri="{FF2B5EF4-FFF2-40B4-BE49-F238E27FC236}">
                <a16:creationId xmlns:a16="http://schemas.microsoft.com/office/drawing/2014/main" id="{D83085E8-5E53-9D80-9C81-9D370B15CC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7" name="Google Shape;877;p32:notes">
            <a:extLst>
              <a:ext uri="{FF2B5EF4-FFF2-40B4-BE49-F238E27FC236}">
                <a16:creationId xmlns:a16="http://schemas.microsoft.com/office/drawing/2014/main" id="{0C46D0C7-D5A2-13FB-E499-5839F54D38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31439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6" name="Google Shape;88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7" name="Google Shape;89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7" name="Google Shape;90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1" name="Google Shape;5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6" name="Google Shape;91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3" name="Google Shape;92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0" name="Google Shape;93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7" name="Google Shape;93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6" name="Google Shape;94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3" name="Google Shape;95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1" name="Google Shape;96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9" name="Google Shape;969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7" name="Google Shape;977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6" name="Google Shape;100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dc5137c2ad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gdc5137c2ad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1" name="Google Shape;601;gdc5137c2ad_0_2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4" name="Google Shape;100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9" name="Google Shape;102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5" name="Google Shape;103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3" name="Google Shape;103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8" name="Google Shape;105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4" name="Google Shape;106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1" name="Google Shape;1071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7" name="Google Shape;1077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6" name="Google Shape;108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2" name="Google Shape;1092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9" name="Google Shape;6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8" name="Google Shape;109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3" name="Google Shape;1113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9" name="Google Shape;111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5" name="Google Shape;112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7" name="Google Shape;114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4" name="Google Shape;116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0" name="Google Shape;117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7" name="Google Shape;117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4" name="Google Shape;1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3" name="Google Shape;119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5" name="Google Shape;6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2" name="Google Shape;120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9" name="Google Shape;120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6" name="Google Shape;122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3" name="Google Shape;123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9" name="Google Shape;1239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5" name="Google Shape;124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7" name="Google Shape;126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1" name="Google Shape;1291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" name="Google Shape;237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2" name="Google Shape;237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9" name="Google Shape;237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1" name="Google Shape;621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7" name="Google Shape;240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3" name="Google Shape;241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6" name="Google Shape;2466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2" name="Google Shape;247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9" name="Google Shape;2489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p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8" name="Google Shape;2498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5" name="Google Shape;2505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1" name="Google Shape;2511;p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2" name="Google Shape;2512;p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89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Google Shape;2516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7" name="Google Shape;2517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98b8ebb06e_6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3" name="Google Shape;2523;g98b8ebb06e_6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0" name="Google Shape;6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g98b8ebb06e_6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9" name="Google Shape;2529;g98b8ebb06e_6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g98b8ebb06e_6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1" name="Google Shape;2541;g98b8ebb06e_6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Google Shape;2552;g98b8ebb06e_6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3" name="Google Shape;2553;g98b8ebb06e_6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g98b8ebb06e_6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1" name="Google Shape;2561;g98b8ebb06e_6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g98b8ebb06e_6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8" name="Google Shape;2568;g98b8ebb06e_6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5" name="Google Shape;2575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g98b8ebb06e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1" name="Google Shape;2581;g98b8ebb06e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g98b8ebb06e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7" name="Google Shape;2587;g98b8ebb06e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98b8ebb06e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6" name="Google Shape;2596;g98b8ebb06e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3" name="Google Shape;2603;g98b8ebb06e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4" name="Google Shape;2604;g98b8ebb06e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c5137c2ad_0_298"/>
          <p:cNvSpPr txBox="1"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dc5137c2ad_0_29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c5137c2ad_0_33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dc5137c2ad_0_33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gdc5137c2ad_0_33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47" name="Google Shape;147;gdc5137c2ad_0_33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dc5137c2ad_0_33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dc5137c2ad_0_33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c5137c2ad_0_346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dc5137c2ad_0_346"/>
          <p:cNvSpPr txBox="1">
            <a:spLocks noGrp="1"/>
          </p:cNvSpPr>
          <p:nvPr>
            <p:ph type="body" idx="1"/>
          </p:nvPr>
        </p:nvSpPr>
        <p:spPr>
          <a:xfrm rot="5400000">
            <a:off x="2514600" y="-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3" name="Google Shape;153;gdc5137c2ad_0_34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dc5137c2ad_0_34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dc5137c2ad_0_34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c5137c2ad_0_352"/>
          <p:cNvSpPr txBox="1">
            <a:spLocks noGrp="1"/>
          </p:cNvSpPr>
          <p:nvPr>
            <p:ph type="title"/>
          </p:nvPr>
        </p:nvSpPr>
        <p:spPr>
          <a:xfrm rot="5400000">
            <a:off x="4705350" y="2038350"/>
            <a:ext cx="55626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dc5137c2ad_0_352"/>
          <p:cNvSpPr txBox="1">
            <a:spLocks noGrp="1"/>
          </p:cNvSpPr>
          <p:nvPr>
            <p:ph type="body" idx="1"/>
          </p:nvPr>
        </p:nvSpPr>
        <p:spPr>
          <a:xfrm rot="5400000">
            <a:off x="742950" y="171450"/>
            <a:ext cx="55626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9" name="Google Shape;159;gdc5137c2ad_0_35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dc5137c2ad_0_35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dc5137c2ad_0_35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c5137c2ad_0_358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gdc5137c2ad_0_358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5" name="Google Shape;165;gdc5137c2ad_0_358"/>
          <p:cNvSpPr txBox="1">
            <a:spLocks noGrp="1"/>
          </p:cNvSpPr>
          <p:nvPr>
            <p:ph type="body" idx="2"/>
          </p:nvPr>
        </p:nvSpPr>
        <p:spPr>
          <a:xfrm>
            <a:off x="4648200" y="16764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6" name="Google Shape;166;gdc5137c2ad_0_35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dc5137c2ad_0_35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dc5137c2ad_0_35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and Text" type="objAndTx">
  <p:cSld name="OBJECT_AND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c5137c2ad_0_365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dc5137c2ad_0_365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2" name="Google Shape;172;gdc5137c2ad_0_365"/>
          <p:cNvSpPr txBox="1">
            <a:spLocks noGrp="1"/>
          </p:cNvSpPr>
          <p:nvPr>
            <p:ph type="body" idx="2"/>
          </p:nvPr>
        </p:nvSpPr>
        <p:spPr>
          <a:xfrm>
            <a:off x="4648200" y="16764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3" name="Google Shape;173;gdc5137c2ad_0_36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dc5137c2ad_0_36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dc5137c2ad_0_36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CLIPART_AND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c5137c2ad_0_37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dc5137c2ad_0_372"/>
          <p:cNvSpPr>
            <a:spLocks noGrp="1"/>
          </p:cNvSpPr>
          <p:nvPr>
            <p:ph type="clipArt" idx="2"/>
          </p:nvPr>
        </p:nvSpPr>
        <p:spPr>
          <a:xfrm>
            <a:off x="685800" y="1676400"/>
            <a:ext cx="38100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gdc5137c2ad_0_372"/>
          <p:cNvSpPr txBox="1">
            <a:spLocks noGrp="1"/>
          </p:cNvSpPr>
          <p:nvPr>
            <p:ph type="body" idx="1"/>
          </p:nvPr>
        </p:nvSpPr>
        <p:spPr>
          <a:xfrm>
            <a:off x="4648200" y="16764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0" name="Google Shape;180;gdc5137c2ad_0_37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dc5137c2ad_0_37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gdc5137c2ad_0_37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c5137c2ad_0_379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dc5137c2ad_0_379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6" name="Google Shape;186;gdc5137c2ad_0_379"/>
          <p:cNvSpPr>
            <a:spLocks noGrp="1"/>
          </p:cNvSpPr>
          <p:nvPr>
            <p:ph type="clipArt" idx="2"/>
          </p:nvPr>
        </p:nvSpPr>
        <p:spPr>
          <a:xfrm>
            <a:off x="4648200" y="1676400"/>
            <a:ext cx="38100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gdc5137c2ad_0_37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dc5137c2ad_0_37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gdc5137c2ad_0_37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c5137c2ad_0_386"/>
          <p:cNvSpPr txBox="1">
            <a:spLocks noGrp="1"/>
          </p:cNvSpPr>
          <p:nvPr>
            <p:ph type="body" idx="1"/>
          </p:nvPr>
        </p:nvSpPr>
        <p:spPr>
          <a:xfrm>
            <a:off x="152400" y="152400"/>
            <a:ext cx="88392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–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»"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2" name="Google Shape;192;gdc5137c2ad_0_386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c5137c2ad_0_39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5" name="Google Shape;195;gdc5137c2ad_0_39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2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c5137c2ad_0_301"/>
          <p:cNvSpPr txBox="1"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dc5137c2ad_0_301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8392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4" name="Google Shape;104;gdc5137c2ad_0_301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"/>
          <p:cNvSpPr txBox="1">
            <a:spLocks noGrp="1"/>
          </p:cNvSpPr>
          <p:nvPr>
            <p:ph type="ctrTitle"/>
          </p:nvPr>
        </p:nvSpPr>
        <p:spPr>
          <a:xfrm>
            <a:off x="2548581" y="2505673"/>
            <a:ext cx="7094838" cy="102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 Light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ubTitle" idx="1"/>
          </p:nvPr>
        </p:nvSpPr>
        <p:spPr>
          <a:xfrm>
            <a:off x="3690730" y="3532213"/>
            <a:ext cx="481053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  <a:defRPr sz="6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 Ligh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 Ligh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 Ligh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c5137c2ad_0_30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dc5137c2ad_0_30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dc5137c2ad_0_30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dc5137c2ad_0_30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dc5137c2ad_0_30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rkshop title slide">
  <p:cSld name="Workshop 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ctrTitle"/>
          </p:nvPr>
        </p:nvSpPr>
        <p:spPr>
          <a:xfrm>
            <a:off x="640492" y="2250180"/>
            <a:ext cx="7094838" cy="102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 Light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" name="Google Shape;63;p12" descr="A logo with white dots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0843" y="236128"/>
            <a:ext cx="2653569" cy="132678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2"/>
          <p:cNvSpPr txBox="1"/>
          <p:nvPr/>
        </p:nvSpPr>
        <p:spPr>
          <a:xfrm>
            <a:off x="0" y="6521547"/>
            <a:ext cx="48105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Canadian Bioinformatics Workshops | bioinformatics.ca</a:t>
            </a:r>
            <a:endParaRPr sz="1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1782641" y="3276720"/>
            <a:ext cx="481053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3214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401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96" name="Google Shape;196;p9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97" name="Google Shape;197;p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578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610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16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246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0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1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840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0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0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0034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0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3" name="Google Shape;223;p10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24" name="Google Shape;224;p10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5" name="Google Shape;225;p10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26" name="Google Shape;226;p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25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c5137c2ad_0_38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dc5137c2ad_0_38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9pPr>
          </a:lstStyle>
          <a:p>
            <a:endParaRPr/>
          </a:p>
        </p:txBody>
      </p:sp>
      <p:sp>
        <p:nvSpPr>
          <p:cNvPr id="114" name="Google Shape;114;gdc5137c2ad_0_38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0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32" name="Google Shape;232;p10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3" name="Google Shape;233;p1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16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p10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0" name="Google Shape;240;p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0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4947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0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948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0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1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95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c5137c2ad_0_3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dc5137c2ad_0_3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18" name="Google Shape;118;gdc5137c2ad_0_31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dc5137c2ad_0_3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dc5137c2ad_0_31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c5137c2ad_0_3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dc5137c2ad_0_317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24" name="Google Shape;124;gdc5137c2ad_0_317"/>
          <p:cNvSpPr txBox="1">
            <a:spLocks noGrp="1"/>
          </p:cNvSpPr>
          <p:nvPr>
            <p:ph type="body" idx="2"/>
          </p:nvPr>
        </p:nvSpPr>
        <p:spPr>
          <a:xfrm>
            <a:off x="4648200" y="16764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25" name="Google Shape;125;gdc5137c2ad_0_31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dc5137c2ad_0_31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dc5137c2ad_0_31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c5137c2ad_0_324"/>
          <p:cNvSpPr txBox="1"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dc5137c2ad_0_324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–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»"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1" name="Google Shape;131;gdc5137c2ad_0_3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–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»"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2" name="Google Shape;132;gdc5137c2ad_0_324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c5137c2ad_0_329"/>
          <p:cNvSpPr txBox="1">
            <a:spLocks noGrp="1"/>
          </p:cNvSpPr>
          <p:nvPr>
            <p:ph type="body" idx="1"/>
          </p:nvPr>
        </p:nvSpPr>
        <p:spPr>
          <a:xfrm>
            <a:off x="152400" y="152400"/>
            <a:ext cx="88392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–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»"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5" name="Google Shape;135;gdc5137c2ad_0_329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c5137c2ad_0_3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dc5137c2ad_0_3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39" name="Google Shape;139;gdc5137c2ad_0_3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40" name="Google Shape;140;gdc5137c2ad_0_33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dc5137c2ad_0_33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dc5137c2ad_0_33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c5137c2ad_0_29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gdc5137c2ad_0_292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110E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C110E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C110E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110E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110E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110E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110E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110E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110E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gdc5137c2ad_0_29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gdc5137c2ad_0_29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gdc5137c2ad_0_29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gdc5137c2ad_0_292"/>
          <p:cNvSpPr/>
          <p:nvPr/>
        </p:nvSpPr>
        <p:spPr>
          <a:xfrm>
            <a:off x="0" y="6492874"/>
            <a:ext cx="12192000" cy="365126"/>
          </a:xfrm>
          <a:prstGeom prst="rect">
            <a:avLst/>
          </a:prstGeom>
          <a:solidFill>
            <a:srgbClr val="7024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7024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gdc5137c2ad_0_292"/>
          <p:cNvSpPr txBox="1"/>
          <p:nvPr/>
        </p:nvSpPr>
        <p:spPr>
          <a:xfrm>
            <a:off x="0" y="6521547"/>
            <a:ext cx="48105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 algn="l">
              <a:buNone/>
            </a:pPr>
            <a:r>
              <a:rPr lang="en-US" sz="1400">
                <a:solidFill>
                  <a:srgbClr val="FFFFFF"/>
                </a:solidFill>
                <a:latin typeface="Arial"/>
              </a:rPr>
              <a:t>Canadian Bioinformatics Workshops | bioinformatics.ca</a:t>
            </a:r>
            <a:endParaRPr lang="en-US" sz="1400"/>
          </a:p>
        </p:txBody>
      </p:sp>
      <p:pic>
        <p:nvPicPr>
          <p:cNvPr id="97" name="Codex Corner Mark" descr="Purple circles on a black background&#10;&#10;AI-generated content may be incorrect.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352340" y="0"/>
            <a:ext cx="839659" cy="83965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76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393F"/>
            </a:gs>
            <a:gs pos="45000">
              <a:srgbClr val="70247F"/>
            </a:gs>
            <a:gs pos="100000">
              <a:srgbClr val="B4080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/>
          <p:nvPr/>
        </p:nvSpPr>
        <p:spPr>
          <a:xfrm>
            <a:off x="0" y="6492874"/>
            <a:ext cx="12192000" cy="365126"/>
          </a:xfrm>
          <a:prstGeom prst="rect">
            <a:avLst/>
          </a:prstGeom>
          <a:solidFill>
            <a:srgbClr val="7024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9"/>
          <p:cNvSpPr txBox="1"/>
          <p:nvPr/>
        </p:nvSpPr>
        <p:spPr>
          <a:xfrm>
            <a:off x="0" y="6521547"/>
            <a:ext cx="48105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Canadian Bioinformatics Workshops | bioinformatics.ca</a:t>
            </a:r>
            <a:endParaRPr sz="1400" b="0" i="0" u="none" strike="noStrike" cap="non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" name="Google Shape;20;p9" descr="Purple circles on a black background&#10;&#10;AI-generated content may be incorrect.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352340" y="0"/>
            <a:ext cx="839659" cy="83965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/>
          <p:nvPr/>
        </p:nvSpPr>
        <p:spPr>
          <a:xfrm>
            <a:off x="0" y="0"/>
            <a:ext cx="8610601" cy="6858000"/>
          </a:xfrm>
          <a:prstGeom prst="rect">
            <a:avLst/>
          </a:prstGeom>
          <a:gradFill>
            <a:gsLst>
              <a:gs pos="0">
                <a:srgbClr val="24393F"/>
              </a:gs>
              <a:gs pos="54000">
                <a:srgbClr val="70247F"/>
              </a:gs>
              <a:gs pos="100000">
                <a:srgbClr val="B40805"/>
              </a:gs>
            </a:gsLst>
            <a:path path="circle">
              <a:fillToRect l="100000" t="100000"/>
            </a:path>
            <a:tileRect r="-100000" b="-100000"/>
          </a:gra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9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93"/>
          <p:cNvSpPr/>
          <p:nvPr/>
        </p:nvSpPr>
        <p:spPr>
          <a:xfrm>
            <a:off x="0" y="6492874"/>
            <a:ext cx="12192000" cy="365126"/>
          </a:xfrm>
          <a:prstGeom prst="rect">
            <a:avLst/>
          </a:prstGeom>
          <a:solidFill>
            <a:srgbClr val="7024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7024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0" name="Google Shape;180;p93"/>
          <p:cNvSpPr txBox="1"/>
          <p:nvPr/>
        </p:nvSpPr>
        <p:spPr>
          <a:xfrm>
            <a:off x="0" y="6521547"/>
            <a:ext cx="48105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Canadian Bioinformatics Workshops | bioinformatics.ca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93" descr="Purple circles on a black background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352340" y="0"/>
            <a:ext cx="839659" cy="839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383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bioinformaticsdotca.github.io/" TargetMode="Externa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hyperlink" Target="https://bioinformaticsdotca.github.io/MLE_EdVan-2604/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ioinformaticsca.slack.com/archives/C0AGL80KX8D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accounts.google.com/SignUp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accounts.google.com/SignUp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393F"/>
            </a:gs>
            <a:gs pos="24000">
              <a:srgbClr val="70247F"/>
            </a:gs>
            <a:gs pos="100000">
              <a:srgbClr val="B4080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6801238" y="3429000"/>
            <a:ext cx="4567235" cy="781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4400" b="1">
                <a:latin typeface="Helvetica Neue"/>
                <a:ea typeface="Helvetica Neue"/>
                <a:cs typeface="Helvetica Neue"/>
                <a:sym typeface="Helvetica Neue"/>
              </a:rPr>
              <a:t>bioinformatics.ca</a:t>
            </a:r>
            <a:endParaRPr/>
          </a:p>
        </p:txBody>
      </p:sp>
      <p:pic>
        <p:nvPicPr>
          <p:cNvPr id="72" name="Google Shape;72;p1" descr="A logo with white do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12297" r="12121"/>
          <a:stretch/>
        </p:blipFill>
        <p:spPr>
          <a:xfrm>
            <a:off x="670379" y="1341316"/>
            <a:ext cx="5766816" cy="381509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"/>
          <p:cNvSpPr txBox="1"/>
          <p:nvPr/>
        </p:nvSpPr>
        <p:spPr>
          <a:xfrm>
            <a:off x="6648092" y="4210755"/>
            <a:ext cx="4873529" cy="416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bioinformaticsdotca.github.io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"/>
          <p:cNvSpPr txBox="1"/>
          <p:nvPr/>
        </p:nvSpPr>
        <p:spPr>
          <a:xfrm>
            <a:off x="10523913" y="46551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Learning vs. Machine Learning</a:t>
            </a:r>
            <a:endParaRPr sz="4400" dirty="0"/>
          </a:p>
        </p:txBody>
      </p:sp>
      <p:sp>
        <p:nvSpPr>
          <p:cNvPr id="633" name="Google Shape;633;p8"/>
          <p:cNvSpPr txBox="1">
            <a:spLocks noGrp="1"/>
          </p:cNvSpPr>
          <p:nvPr>
            <p:ph type="body" idx="1"/>
          </p:nvPr>
        </p:nvSpPr>
        <p:spPr>
          <a:xfrm>
            <a:off x="396240" y="1047187"/>
            <a:ext cx="1124712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3000"/>
            </a:pPr>
            <a:r>
              <a:rPr lang="en-US" sz="3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  <a:p>
            <a:pPr indent="0">
              <a:spcBef>
                <a:spcPts val="0"/>
              </a:spcBef>
              <a:buNone/>
            </a:pP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3000" i="1" dirty="0">
                <a:latin typeface="Arial"/>
                <a:ea typeface="Arial"/>
                <a:cs typeface="Arial"/>
                <a:sym typeface="Arial"/>
              </a:rPr>
              <a:t>any process by which an organism or system improves performance from experience</a:t>
            </a:r>
            <a:endParaRPr sz="3000" dirty="0"/>
          </a:p>
          <a:p>
            <a:pPr marL="342900" indent="-330200">
              <a:spcBef>
                <a:spcPts val="640"/>
              </a:spcBef>
              <a:buSzPts val="3000"/>
            </a:pPr>
            <a:r>
              <a:rPr lang="en-US" sz="3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Machine learning </a:t>
            </a:r>
            <a:endParaRPr sz="30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>
              <a:spcBef>
                <a:spcPts val="640"/>
              </a:spcBef>
              <a:buNone/>
            </a:pP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3000" i="1" dirty="0">
                <a:latin typeface="Arial"/>
                <a:ea typeface="Arial"/>
                <a:cs typeface="Arial"/>
                <a:sym typeface="Arial"/>
              </a:rPr>
              <a:t>a branch of artificial intelligence (AI) in which a computer automatically improves performance from experience</a:t>
            </a:r>
            <a:endParaRPr sz="3000" i="1" dirty="0"/>
          </a:p>
          <a:p>
            <a:pPr indent="0">
              <a:spcBef>
                <a:spcPts val="640"/>
              </a:spcBef>
              <a:buNone/>
            </a:pPr>
            <a:r>
              <a:rPr lang="en-US" sz="3000" dirty="0"/>
              <a:t>– </a:t>
            </a:r>
            <a:r>
              <a:rPr lang="en-US" sz="3000" i="1" dirty="0">
                <a:latin typeface="Arial"/>
                <a:ea typeface="Arial"/>
                <a:cs typeface="Arial"/>
                <a:sym typeface="Arial"/>
              </a:rPr>
              <a:t>technique to develop programs that can make predictions or decisions without being explicitly programmed to do so</a:t>
            </a:r>
            <a:endParaRPr sz="30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g98b8ebb06e_1_88"/>
          <p:cNvSpPr txBox="1">
            <a:spLocks noGrp="1"/>
          </p:cNvSpPr>
          <p:nvPr>
            <p:ph type="body" idx="1"/>
          </p:nvPr>
        </p:nvSpPr>
        <p:spPr>
          <a:xfrm>
            <a:off x="486000" y="1684095"/>
            <a:ext cx="56100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Clr>
                <a:srgbClr val="FF0000"/>
              </a:buClr>
              <a:buSzPts val="2800"/>
            </a:pPr>
            <a:r>
              <a:rPr lang="en-US" b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Choose Folder upload</a:t>
            </a:r>
            <a:endParaRPr>
              <a:solidFill>
                <a:srgbClr val="000090"/>
              </a:solidFill>
            </a:endParaRPr>
          </a:p>
        </p:txBody>
      </p:sp>
      <p:pic>
        <p:nvPicPr>
          <p:cNvPr id="2599" name="Google Shape;2599;g98b8ebb06e_1_88" descr="Screen Shot 2020-09-15 at 7.41.53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6440" y="1323523"/>
            <a:ext cx="4229141" cy="4890610"/>
          </a:xfrm>
          <a:prstGeom prst="rect">
            <a:avLst/>
          </a:prstGeom>
          <a:noFill/>
          <a:ln>
            <a:noFill/>
          </a:ln>
        </p:spPr>
      </p:pic>
      <p:sp>
        <p:nvSpPr>
          <p:cNvPr id="2600" name="Google Shape;2600;g98b8ebb06e_1_88"/>
          <p:cNvSpPr/>
          <p:nvPr/>
        </p:nvSpPr>
        <p:spPr>
          <a:xfrm>
            <a:off x="6495882" y="3291950"/>
            <a:ext cx="1323000" cy="401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1" name="Google Shape;2601;g98b8ebb06e_1_88"/>
          <p:cNvSpPr txBox="1"/>
          <p:nvPr/>
        </p:nvSpPr>
        <p:spPr>
          <a:xfrm>
            <a:off x="1524000" y="23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4400"/>
            </a:pPr>
            <a:r>
              <a:rPr lang="en-US" sz="4400" b="1"/>
              <a:t>Upload CBW Files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g98b8ebb06e_1_94"/>
          <p:cNvSpPr txBox="1">
            <a:spLocks noGrp="1"/>
          </p:cNvSpPr>
          <p:nvPr>
            <p:ph type="body" idx="1"/>
          </p:nvPr>
        </p:nvSpPr>
        <p:spPr>
          <a:xfrm>
            <a:off x="1981200" y="1170163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spcBef>
                <a:spcPts val="0"/>
              </a:spcBef>
              <a:buClr>
                <a:srgbClr val="FF0000"/>
              </a:buClr>
              <a:buSzPts val="2800"/>
            </a:pPr>
            <a:r>
              <a:rPr lang="en-US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The window will open asking to choose the folder</a:t>
            </a:r>
            <a:endParaRPr b="1" dirty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292100">
              <a:spcBef>
                <a:spcPts val="0"/>
              </a:spcBef>
              <a:buClr>
                <a:srgbClr val="FF0000"/>
              </a:buClr>
              <a:buSzPts val="2800"/>
            </a:pPr>
            <a:r>
              <a:rPr lang="en-US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Find “CBW-MachineLearning-2026” folder</a:t>
            </a:r>
            <a:endParaRPr dirty="0">
              <a:solidFill>
                <a:srgbClr val="000090"/>
              </a:solidFill>
            </a:endParaRPr>
          </a:p>
          <a:p>
            <a:pPr marL="342900" indent="-292100">
              <a:spcBef>
                <a:spcPts val="560"/>
              </a:spcBef>
              <a:buClr>
                <a:srgbClr val="FF0000"/>
              </a:buClr>
              <a:buSzPts val="2800"/>
            </a:pPr>
            <a:r>
              <a:rPr lang="en-US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Click “open”</a:t>
            </a:r>
            <a:endParaRPr b="1" dirty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>
              <a:spcBef>
                <a:spcPts val="560"/>
              </a:spcBef>
              <a:buClr>
                <a:srgbClr val="FF0000"/>
              </a:buClr>
              <a:buSzPts val="2800"/>
            </a:pPr>
            <a:r>
              <a:rPr lang="en-US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You should see the folder in your drive</a:t>
            </a:r>
            <a:endParaRPr dirty="0">
              <a:solidFill>
                <a:srgbClr val="000090"/>
              </a:solidFill>
            </a:endParaRPr>
          </a:p>
          <a:p>
            <a:pPr marL="0" indent="0">
              <a:spcBef>
                <a:spcPts val="640"/>
              </a:spcBef>
              <a:buClr>
                <a:srgbClr val="FF0000"/>
              </a:buClr>
              <a:buSzPts val="3200"/>
              <a:buNone/>
            </a:pPr>
            <a:endParaRPr b="1" dirty="0">
              <a:solidFill>
                <a:srgbClr val="00137B"/>
              </a:solidFill>
            </a:endParaRPr>
          </a:p>
        </p:txBody>
      </p:sp>
      <p:pic>
        <p:nvPicPr>
          <p:cNvPr id="2607" name="Google Shape;2607;g98b8ebb06e_1_94" descr="Screen Shot 2020-09-15 at 7.48.09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7015" y="3759941"/>
            <a:ext cx="7489325" cy="2537486"/>
          </a:xfrm>
          <a:prstGeom prst="rect">
            <a:avLst/>
          </a:prstGeom>
          <a:noFill/>
          <a:ln>
            <a:noFill/>
          </a:ln>
        </p:spPr>
      </p:pic>
      <p:sp>
        <p:nvSpPr>
          <p:cNvPr id="2608" name="Google Shape;2608;g98b8ebb06e_1_94"/>
          <p:cNvSpPr/>
          <p:nvPr/>
        </p:nvSpPr>
        <p:spPr>
          <a:xfrm>
            <a:off x="4259010" y="4914802"/>
            <a:ext cx="2040300" cy="401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9" name="Google Shape;2609;g98b8ebb06e_1_94"/>
          <p:cNvSpPr txBox="1"/>
          <p:nvPr/>
        </p:nvSpPr>
        <p:spPr>
          <a:xfrm>
            <a:off x="1524000" y="23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4400"/>
            </a:pPr>
            <a:r>
              <a:rPr lang="en-US" sz="4400" b="1"/>
              <a:t>Upload CBW Files</a:t>
            </a:r>
            <a:r>
              <a:rPr lang="en-US" sz="3600" b="1">
                <a:solidFill>
                  <a:schemeClr val="dk1"/>
                </a:solidFill>
              </a:rPr>
              <a:t> </a:t>
            </a:r>
            <a:r>
              <a:rPr lang="en-US" sz="2700" b="1" i="1">
                <a:solidFill>
                  <a:schemeClr val="dk1"/>
                </a:solidFill>
              </a:rPr>
              <a:t>cont...</a:t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Google Shape;2614;p152"/>
          <p:cNvSpPr txBox="1">
            <a:spLocks noGrp="1"/>
          </p:cNvSpPr>
          <p:nvPr>
            <p:ph type="title"/>
          </p:nvPr>
        </p:nvSpPr>
        <p:spPr>
          <a:xfrm>
            <a:off x="1524000" y="-542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Open the Colab File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5" name="Google Shape;2615;p152"/>
          <p:cNvSpPr txBox="1">
            <a:spLocks noGrp="1"/>
          </p:cNvSpPr>
          <p:nvPr>
            <p:ph type="body" idx="1"/>
          </p:nvPr>
        </p:nvSpPr>
        <p:spPr>
          <a:xfrm>
            <a:off x="1865793" y="985167"/>
            <a:ext cx="8229600" cy="7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Clr>
                <a:srgbClr val="FF0000"/>
              </a:buClr>
              <a:buSzPts val="3200"/>
            </a:pPr>
            <a:r>
              <a:rPr lang="en-US" sz="28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Double Click on the ‘Python Code’ folder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  <a:p>
            <a:pPr marL="342900">
              <a:spcBef>
                <a:spcPts val="0"/>
              </a:spcBef>
              <a:buClr>
                <a:srgbClr val="FF0000"/>
              </a:buClr>
              <a:buSzPts val="3200"/>
            </a:pPr>
            <a:r>
              <a:rPr lang="en-US" sz="2800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And the ‘Module 2’ folder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6" name="Google Shape;2616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2214" y="2261650"/>
            <a:ext cx="7996773" cy="31470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17" name="Google Shape;2617;p152"/>
          <p:cNvPicPr preferRelativeResize="0"/>
          <p:nvPr/>
        </p:nvPicPr>
        <p:blipFill rotWithShape="1">
          <a:blip r:embed="rId4">
            <a:alphaModFix/>
          </a:blip>
          <a:srcRect r="28626"/>
          <a:stretch/>
        </p:blipFill>
        <p:spPr>
          <a:xfrm>
            <a:off x="3659230" y="3577189"/>
            <a:ext cx="5837269" cy="26143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18" name="Google Shape;2618;p152"/>
          <p:cNvSpPr/>
          <p:nvPr/>
        </p:nvSpPr>
        <p:spPr>
          <a:xfrm>
            <a:off x="7247914" y="3043803"/>
            <a:ext cx="1250400" cy="355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9" name="Google Shape;2619;p152"/>
          <p:cNvSpPr/>
          <p:nvPr/>
        </p:nvSpPr>
        <p:spPr>
          <a:xfrm>
            <a:off x="6239577" y="4731912"/>
            <a:ext cx="1250400" cy="355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0" name="Google Shape;2620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9597" y="2588252"/>
            <a:ext cx="252800" cy="12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1" name="Google Shape;2621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6847" y="3937927"/>
            <a:ext cx="252800" cy="12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6D98E5-9B4E-40C8-720B-801968549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235" y="3935827"/>
            <a:ext cx="276762" cy="149601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g98b8ebb06e_1_104"/>
          <p:cNvSpPr txBox="1">
            <a:spLocks noGrp="1"/>
          </p:cNvSpPr>
          <p:nvPr>
            <p:ph type="body" idx="1"/>
          </p:nvPr>
        </p:nvSpPr>
        <p:spPr>
          <a:xfrm>
            <a:off x="1820550" y="1037275"/>
            <a:ext cx="8847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17500">
              <a:spcBef>
                <a:spcPts val="0"/>
              </a:spcBef>
              <a:buClr>
                <a:srgbClr val="FF0000"/>
              </a:buClr>
              <a:buSzPts val="2800"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Right Click</a:t>
            </a:r>
            <a:r>
              <a:rPr lang="en-US" sz="2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on a file you want to open (for example, ‘Iris4DT.ipynb’)</a:t>
            </a:r>
            <a:endParaRPr sz="2400" b="1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17500">
              <a:spcBef>
                <a:spcPts val="640"/>
              </a:spcBef>
              <a:buClr>
                <a:srgbClr val="FF0000"/>
              </a:buClr>
              <a:buSzPts val="2800"/>
            </a:pPr>
            <a:r>
              <a:rPr lang="en-US" sz="2400" b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Click “open with” </a:t>
            </a:r>
            <a:endParaRPr sz="2400" b="1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8" name="Google Shape;2628;g98b8ebb06e_1_104"/>
          <p:cNvSpPr txBox="1"/>
          <p:nvPr/>
        </p:nvSpPr>
        <p:spPr>
          <a:xfrm>
            <a:off x="2057550" y="5616600"/>
            <a:ext cx="8610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292100"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rgbClr val="000090"/>
                </a:solidFill>
              </a:rPr>
              <a:t>If you have it, Click ‘</a:t>
            </a:r>
            <a:r>
              <a:rPr lang="en-US" sz="2400" b="1">
                <a:solidFill>
                  <a:srgbClr val="FF0000"/>
                </a:solidFill>
              </a:rPr>
              <a:t>Google Colaboratory</a:t>
            </a:r>
            <a:r>
              <a:rPr lang="en-US" sz="2400" b="1">
                <a:solidFill>
                  <a:srgbClr val="000090"/>
                </a:solidFill>
              </a:rPr>
              <a:t>’       </a:t>
            </a:r>
            <a:endParaRPr sz="2400" b="1">
              <a:solidFill>
                <a:srgbClr val="000090"/>
              </a:solidFill>
            </a:endParaRPr>
          </a:p>
          <a:p>
            <a:pPr marL="342900" indent="-292100"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rgbClr val="000090"/>
                </a:solidFill>
              </a:rPr>
              <a:t>Otherwise, Click ‘</a:t>
            </a:r>
            <a:r>
              <a:rPr lang="en-US" sz="2400" b="1">
                <a:solidFill>
                  <a:srgbClr val="FF0000"/>
                </a:solidFill>
              </a:rPr>
              <a:t>+ Connect more apps</a:t>
            </a:r>
            <a:r>
              <a:rPr lang="en-US" sz="2400" b="1">
                <a:solidFill>
                  <a:srgbClr val="000090"/>
                </a:solidFill>
              </a:rPr>
              <a:t>’</a:t>
            </a:r>
            <a:endParaRPr sz="2400"/>
          </a:p>
        </p:txBody>
      </p:sp>
      <p:sp>
        <p:nvSpPr>
          <p:cNvPr id="2629" name="Google Shape;2629;g98b8ebb06e_1_104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Open the Colab File</a:t>
            </a: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1" i="1">
                <a:latin typeface="Arial"/>
                <a:ea typeface="Arial"/>
                <a:cs typeface="Arial"/>
                <a:sym typeface="Arial"/>
              </a:rPr>
              <a:t>cont...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0" name="Google Shape;2630;g98b8ebb06e_1_104"/>
          <p:cNvSpPr/>
          <p:nvPr/>
        </p:nvSpPr>
        <p:spPr>
          <a:xfrm>
            <a:off x="5826105" y="4100903"/>
            <a:ext cx="1339500" cy="35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1" name="Google Shape;2631;g98b8ebb06e_1_104"/>
          <p:cNvSpPr/>
          <p:nvPr/>
        </p:nvSpPr>
        <p:spPr>
          <a:xfrm>
            <a:off x="5826105" y="4892745"/>
            <a:ext cx="1339500" cy="35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2" name="Google Shape;2632;g98b8ebb06e_1_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0699" y="2808801"/>
            <a:ext cx="166500" cy="8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6B9F87-C900-2E4C-17F4-944F940C91E2}"/>
              </a:ext>
            </a:extLst>
          </p:cNvPr>
          <p:cNvGrpSpPr/>
          <p:nvPr/>
        </p:nvGrpSpPr>
        <p:grpSpPr>
          <a:xfrm>
            <a:off x="2861176" y="2480026"/>
            <a:ext cx="5864799" cy="2991325"/>
            <a:chOff x="2861176" y="2480026"/>
            <a:chExt cx="5864799" cy="2991325"/>
          </a:xfrm>
        </p:grpSpPr>
        <p:pic>
          <p:nvPicPr>
            <p:cNvPr id="2627" name="Google Shape;2627;g98b8ebb06e_1_10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1176" y="2480026"/>
              <a:ext cx="5864799" cy="2991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28B2F2-B8A1-96B5-5068-36707726A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2899" y="2805523"/>
              <a:ext cx="194300" cy="1050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7" name="Google Shape;2637;g98b8ebb06e_1_109" descr="Screen Shot 2020-09-15 at 7.54.36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5776" y="2436525"/>
            <a:ext cx="7624375" cy="39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8" name="Google Shape;2638;g98b8ebb06e_1_109"/>
          <p:cNvSpPr/>
          <p:nvPr/>
        </p:nvSpPr>
        <p:spPr>
          <a:xfrm>
            <a:off x="2165714" y="1319688"/>
            <a:ext cx="7860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dirty="0">
                <a:solidFill>
                  <a:srgbClr val="000090"/>
                </a:solidFill>
              </a:rPr>
              <a:t>If you have clicked ‘</a:t>
            </a:r>
            <a:r>
              <a:rPr lang="en-US" sz="2800" b="1" dirty="0">
                <a:solidFill>
                  <a:srgbClr val="FF0000"/>
                </a:solidFill>
              </a:rPr>
              <a:t>+ Connect more apps</a:t>
            </a:r>
            <a:r>
              <a:rPr lang="en-US" sz="2800" b="1" dirty="0">
                <a:solidFill>
                  <a:srgbClr val="000090"/>
                </a:solidFill>
              </a:rPr>
              <a:t>’</a:t>
            </a:r>
            <a:endParaRPr dirty="0"/>
          </a:p>
          <a:p>
            <a:pPr marL="457200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dirty="0">
                <a:solidFill>
                  <a:srgbClr val="000090"/>
                </a:solidFill>
              </a:rPr>
              <a:t>In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Search apps </a:t>
            </a:r>
            <a:r>
              <a:rPr lang="en-US" sz="2800" b="1" dirty="0">
                <a:solidFill>
                  <a:srgbClr val="000090"/>
                </a:solidFill>
              </a:rPr>
              <a:t>type “</a:t>
            </a:r>
            <a:r>
              <a:rPr lang="en-US" sz="2800" b="1" dirty="0" err="1">
                <a:solidFill>
                  <a:srgbClr val="000090"/>
                </a:solidFill>
              </a:rPr>
              <a:t>Colaboratory</a:t>
            </a:r>
            <a:r>
              <a:rPr lang="en-US" sz="2800" b="1" dirty="0">
                <a:solidFill>
                  <a:srgbClr val="000090"/>
                </a:solidFill>
              </a:rPr>
              <a:t>”</a:t>
            </a:r>
            <a:endParaRPr dirty="0"/>
          </a:p>
        </p:txBody>
      </p:sp>
      <p:sp>
        <p:nvSpPr>
          <p:cNvPr id="2639" name="Google Shape;2639;g98b8ebb06e_1_109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Install the Colab App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0" name="Google Shape;2640;g98b8ebb06e_1_109"/>
          <p:cNvSpPr/>
          <p:nvPr/>
        </p:nvSpPr>
        <p:spPr>
          <a:xfrm>
            <a:off x="5637832" y="2566987"/>
            <a:ext cx="1323000" cy="401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g98b8ebb06e_1_115"/>
          <p:cNvSpPr txBox="1">
            <a:spLocks noGrp="1"/>
          </p:cNvSpPr>
          <p:nvPr>
            <p:ph type="body" idx="1"/>
          </p:nvPr>
        </p:nvSpPr>
        <p:spPr>
          <a:xfrm>
            <a:off x="1981200" y="11187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Clr>
                <a:srgbClr val="FF0000"/>
              </a:buClr>
              <a:buSzPts val="3200"/>
            </a:pPr>
            <a:r>
              <a:rPr lang="en-US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Click on </a:t>
            </a:r>
            <a:r>
              <a:rPr lang="en-US" b="1" dirty="0" err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Colaboratory</a:t>
            </a:r>
            <a:r>
              <a:rPr lang="en-US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b="1" dirty="0" err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Colab</a:t>
            </a:r>
            <a:r>
              <a:rPr lang="en-US" b="1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) to add it to your G Suite</a:t>
            </a:r>
            <a:endParaRPr b="1" dirty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6" name="Google Shape;2646;g98b8ebb06e_1_115" descr="Screen Shot 2020-09-15 at 7.55.19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9525" y="2435576"/>
            <a:ext cx="6295226" cy="388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7" name="Google Shape;2647;g98b8ebb06e_1_115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Install the Colab App</a:t>
            </a: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1" i="1">
                <a:latin typeface="Arial"/>
                <a:ea typeface="Arial"/>
                <a:cs typeface="Arial"/>
                <a:sym typeface="Arial"/>
              </a:rPr>
              <a:t>cont...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" name="Google Shape;2652;g98b8ebb06e_1_120" descr="Screen Shot 2020-09-15 at 7.55.33 PM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86" r="2486"/>
          <a:stretch/>
        </p:blipFill>
        <p:spPr>
          <a:xfrm>
            <a:off x="2796963" y="2382150"/>
            <a:ext cx="6554400" cy="36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3" name="Google Shape;2653;g98b8ebb06e_1_120"/>
          <p:cNvSpPr txBox="1"/>
          <p:nvPr/>
        </p:nvSpPr>
        <p:spPr>
          <a:xfrm>
            <a:off x="2349781" y="1590431"/>
            <a:ext cx="67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rgbClr val="000090"/>
                </a:solidFill>
              </a:rPr>
              <a:t>Click install</a:t>
            </a:r>
            <a:endParaRPr sz="2800" b="1">
              <a:solidFill>
                <a:srgbClr val="000090"/>
              </a:solidFill>
            </a:endParaRPr>
          </a:p>
        </p:txBody>
      </p:sp>
      <p:sp>
        <p:nvSpPr>
          <p:cNvPr id="2654" name="Google Shape;2654;g98b8ebb06e_1_120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Install the Colab App</a:t>
            </a: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1" i="1">
                <a:latin typeface="Arial"/>
                <a:ea typeface="Arial"/>
                <a:cs typeface="Arial"/>
                <a:sym typeface="Arial"/>
              </a:rPr>
              <a:t>cont...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5" name="Google Shape;2655;g98b8ebb06e_1_120"/>
          <p:cNvSpPr/>
          <p:nvPr/>
        </p:nvSpPr>
        <p:spPr>
          <a:xfrm>
            <a:off x="5485432" y="4167187"/>
            <a:ext cx="1323000" cy="401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g97bc3a1891_0_1"/>
          <p:cNvSpPr txBox="1"/>
          <p:nvPr/>
        </p:nvSpPr>
        <p:spPr>
          <a:xfrm>
            <a:off x="1892088" y="1203036"/>
            <a:ext cx="8407800" cy="3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rgbClr val="000090"/>
                </a:solidFill>
              </a:rPr>
              <a:t>Now right click on any file you want to open with Colab </a:t>
            </a:r>
            <a:endParaRPr sz="2800" b="1">
              <a:solidFill>
                <a:srgbClr val="000090"/>
              </a:solidFill>
            </a:endParaRPr>
          </a:p>
          <a:p>
            <a:pPr marL="457200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rgbClr val="000090"/>
                </a:solidFill>
              </a:rPr>
              <a:t>Open with Google Colaboratory</a:t>
            </a:r>
            <a:endParaRPr sz="2800" b="1">
              <a:solidFill>
                <a:srgbClr val="000090"/>
              </a:solidFill>
            </a:endParaRPr>
          </a:p>
          <a:p>
            <a:pPr marL="457200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rgbClr val="000090"/>
                </a:solidFill>
              </a:rPr>
              <a:t>The Colab file will be opened in the Google Colab</a:t>
            </a:r>
            <a:endParaRPr sz="2800" b="1">
              <a:solidFill>
                <a:srgbClr val="000090"/>
              </a:solidFill>
            </a:endParaRPr>
          </a:p>
        </p:txBody>
      </p:sp>
      <p:pic>
        <p:nvPicPr>
          <p:cNvPr id="2662" name="Google Shape;2662;g97bc3a1891_0_1" descr="Screen Shot 2020-09-15 at 8.01.19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2576" y="3376901"/>
            <a:ext cx="4042876" cy="288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3" name="Google Shape;2663;g97bc3a1891_0_1"/>
          <p:cNvSpPr/>
          <p:nvPr/>
        </p:nvSpPr>
        <p:spPr>
          <a:xfrm>
            <a:off x="7846657" y="4186062"/>
            <a:ext cx="1323000" cy="401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4" name="Google Shape;2664;g97bc3a1891_0_1"/>
          <p:cNvSpPr txBox="1"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800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Open a Colab File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669;p79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 err="1">
                <a:latin typeface="+mj-lt"/>
              </a:rPr>
              <a:t>Colab</a:t>
            </a:r>
            <a:r>
              <a:rPr lang="en-US" sz="4400" dirty="0">
                <a:latin typeface="+mj-lt"/>
              </a:rPr>
              <a:t> Main Page</a:t>
            </a:r>
            <a:endParaRPr sz="4400" dirty="0">
              <a:latin typeface="+mj-lt"/>
            </a:endParaRPr>
          </a:p>
        </p:txBody>
      </p:sp>
      <p:pic>
        <p:nvPicPr>
          <p:cNvPr id="2670" name="Google Shape;2670;p79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4011" y="1597410"/>
            <a:ext cx="8383979" cy="44723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p154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SzPts val="1400"/>
            </a:pPr>
            <a:r>
              <a:rPr lang="en-US"/>
              <a:t>Your First Google Colab Notebook</a:t>
            </a:r>
            <a:endParaRPr/>
          </a:p>
        </p:txBody>
      </p:sp>
      <p:sp>
        <p:nvSpPr>
          <p:cNvPr id="2676" name="Google Shape;2676;p154"/>
          <p:cNvSpPr txBox="1">
            <a:spLocks noGrp="1"/>
          </p:cNvSpPr>
          <p:nvPr>
            <p:ph type="body" idx="1"/>
          </p:nvPr>
        </p:nvSpPr>
        <p:spPr>
          <a:xfrm>
            <a:off x="796834" y="1376300"/>
            <a:ext cx="10032275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19100">
              <a:spcBef>
                <a:spcPts val="640"/>
              </a:spcBef>
              <a:buSzPts val="3000"/>
            </a:pPr>
            <a:r>
              <a:rPr lang="en-US" sz="2800" dirty="0"/>
              <a:t>Note: </a:t>
            </a:r>
            <a:r>
              <a:rPr lang="en-US" sz="2800" dirty="0" err="1"/>
              <a:t>Colab</a:t>
            </a:r>
            <a:r>
              <a:rPr lang="en-US" sz="2800" dirty="0"/>
              <a:t> uses Google Drive for storing your notebooks, ensure that you are logged in to your Google Drive account before proceeding further</a:t>
            </a:r>
            <a:endParaRPr sz="2800" dirty="0"/>
          </a:p>
          <a:p>
            <a:pPr indent="-419100">
              <a:spcBef>
                <a:spcPts val="0"/>
              </a:spcBef>
              <a:buSzPts val="3000"/>
            </a:pPr>
            <a:r>
              <a:rPr lang="en-US" sz="2800" u="sng" dirty="0"/>
              <a:t>Step 1</a:t>
            </a:r>
            <a:r>
              <a:rPr lang="en-US" sz="2800" dirty="0"/>
              <a:t>: Open the following URL in your browser (you must be signed into your Google Drive): </a:t>
            </a:r>
            <a:r>
              <a:rPr lang="en-US" sz="2800" u="sng" dirty="0">
                <a:solidFill>
                  <a:schemeClr val="hlink"/>
                </a:solidFill>
                <a:hlinkClick r:id="rId3"/>
              </a:rPr>
              <a:t>https://colab.research.google.com/notebooks/welcome.ipynb</a:t>
            </a:r>
            <a:endParaRPr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"/>
          <p:cNvSpPr txBox="1">
            <a:spLocks noGrp="1"/>
          </p:cNvSpPr>
          <p:nvPr>
            <p:ph type="title"/>
          </p:nvPr>
        </p:nvSpPr>
        <p:spPr>
          <a:xfrm>
            <a:off x="1981200" y="-301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Machine Learning Is Old</a:t>
            </a:r>
            <a:endParaRPr sz="4400" dirty="0"/>
          </a:p>
        </p:txBody>
      </p:sp>
      <p:pic>
        <p:nvPicPr>
          <p:cNvPr id="639" name="Google Shape;63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7204" y="4041292"/>
            <a:ext cx="3705315" cy="209171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9"/>
          <p:cNvSpPr txBox="1"/>
          <p:nvPr/>
        </p:nvSpPr>
        <p:spPr>
          <a:xfrm>
            <a:off x="1454150" y="1634920"/>
            <a:ext cx="92837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US" sz="2400" b="1" dirty="0">
                <a:solidFill>
                  <a:schemeClr val="accent6"/>
                </a:solidFill>
              </a:rPr>
              <a:t>“Machine Learning: The field of study that gives computers the ability to learn without being explicitly programmed.”</a:t>
            </a:r>
            <a:endParaRPr b="1" dirty="0">
              <a:solidFill>
                <a:schemeClr val="accent6"/>
              </a:solidFill>
            </a:endParaRPr>
          </a:p>
          <a:p>
            <a:pPr algn="ctr">
              <a:buSzPts val="2400"/>
            </a:pPr>
            <a:r>
              <a:rPr lang="en-US" sz="2400" dirty="0"/>
              <a:t>		</a:t>
            </a:r>
            <a:endParaRPr dirty="0"/>
          </a:p>
          <a:p>
            <a:pPr algn="ctr">
              <a:buSzPts val="2400"/>
            </a:pPr>
            <a:r>
              <a:rPr lang="en-US" sz="2400" dirty="0"/>
              <a:t>		- Arthur Samuel (1956)</a:t>
            </a:r>
            <a:endParaRPr dirty="0"/>
          </a:p>
        </p:txBody>
      </p:sp>
      <p:sp>
        <p:nvSpPr>
          <p:cNvPr id="641" name="Google Shape;641;p9"/>
          <p:cNvSpPr txBox="1"/>
          <p:nvPr/>
        </p:nvSpPr>
        <p:spPr>
          <a:xfrm>
            <a:off x="5799413" y="6132994"/>
            <a:ext cx="3833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300"/>
            </a:pPr>
            <a:r>
              <a:rPr lang="en-US" sz="1300"/>
              <a:t>Arthur Samuel playing checkers with the IBM 701</a:t>
            </a:r>
            <a:endParaRPr/>
          </a:p>
        </p:txBody>
      </p:sp>
      <p:pic>
        <p:nvPicPr>
          <p:cNvPr id="642" name="Google Shape;64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0691" y="4267403"/>
            <a:ext cx="2659475" cy="1639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Google Shape;2681;p155"/>
          <p:cNvSpPr txBox="1">
            <a:spLocks noGrp="1"/>
          </p:cNvSpPr>
          <p:nvPr>
            <p:ph type="title"/>
          </p:nvPr>
        </p:nvSpPr>
        <p:spPr>
          <a:xfrm>
            <a:off x="520700" y="731850"/>
            <a:ext cx="101473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406400">
              <a:lnSpc>
                <a:spcPct val="100000"/>
              </a:lnSpc>
              <a:buClr>
                <a:srgbClr val="FF0000"/>
              </a:buClr>
              <a:buSzPts val="2800"/>
              <a:buChar char="●"/>
            </a:pPr>
            <a:r>
              <a:rPr lang="en-US" sz="3200" u="sng" dirty="0">
                <a:solidFill>
                  <a:schemeClr val="accent2"/>
                </a:solidFill>
              </a:rPr>
              <a:t>Step 1</a:t>
            </a:r>
            <a:r>
              <a:rPr lang="en-US" sz="3200" dirty="0">
                <a:solidFill>
                  <a:schemeClr val="accent2"/>
                </a:solidFill>
              </a:rPr>
              <a:t>: </a:t>
            </a:r>
            <a:r>
              <a:rPr lang="en-US" sz="2700" dirty="0">
                <a:solidFill>
                  <a:schemeClr val="accent2"/>
                </a:solidFill>
              </a:rPr>
              <a:t>y</a:t>
            </a:r>
            <a:r>
              <a:rPr lang="en-US" sz="2800" dirty="0">
                <a:solidFill>
                  <a:schemeClr val="accent2"/>
                </a:solidFill>
              </a:rPr>
              <a:t>our browser will display the following screen </a:t>
            </a:r>
            <a:endParaRPr sz="2800" dirty="0">
              <a:solidFill>
                <a:schemeClr val="accent2"/>
              </a:solidFill>
            </a:endParaRPr>
          </a:p>
        </p:txBody>
      </p:sp>
      <p:pic>
        <p:nvPicPr>
          <p:cNvPr id="2682" name="Google Shape;2682;p15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925" y="1985975"/>
            <a:ext cx="8395102" cy="43644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83" name="Google Shape;2683;p155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SzPts val="1400"/>
            </a:pPr>
            <a:r>
              <a:rPr lang="en-US"/>
              <a:t>Your First Google Colab Notebook</a:t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p156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/>
              <a:t>How to Open a New Notebook</a:t>
            </a:r>
            <a:endParaRPr/>
          </a:p>
        </p:txBody>
      </p:sp>
      <p:sp>
        <p:nvSpPr>
          <p:cNvPr id="2689" name="Google Shape;2689;p156"/>
          <p:cNvSpPr txBox="1">
            <a:spLocks noGrp="1"/>
          </p:cNvSpPr>
          <p:nvPr>
            <p:ph type="body" idx="1"/>
          </p:nvPr>
        </p:nvSpPr>
        <p:spPr>
          <a:xfrm>
            <a:off x="1765200" y="978300"/>
            <a:ext cx="8661600" cy="2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31800">
              <a:spcBef>
                <a:spcPts val="640"/>
              </a:spcBef>
              <a:buSzPts val="3200"/>
            </a:pPr>
            <a:r>
              <a:rPr lang="en-US" u="sng"/>
              <a:t>Step 2</a:t>
            </a:r>
            <a:r>
              <a:rPr lang="en-US"/>
              <a:t>: Under File, click New Notebook </a:t>
            </a:r>
            <a:endParaRPr/>
          </a:p>
          <a:p>
            <a:pPr indent="-431800">
              <a:spcBef>
                <a:spcPts val="0"/>
              </a:spcBef>
              <a:buSzPts val="3200"/>
            </a:pPr>
            <a:r>
              <a:rPr lang="en-US"/>
              <a:t>A new notebook should open up as shown below</a:t>
            </a:r>
            <a:endParaRPr/>
          </a:p>
        </p:txBody>
      </p:sp>
      <p:pic>
        <p:nvPicPr>
          <p:cNvPr id="2690" name="Google Shape;2690;p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2856" y="5114759"/>
            <a:ext cx="8006284" cy="11412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91" name="Google Shape;2691;p156"/>
          <p:cNvPicPr preferRelativeResize="0"/>
          <p:nvPr/>
        </p:nvPicPr>
        <p:blipFill rotWithShape="1">
          <a:blip r:embed="rId4">
            <a:alphaModFix/>
          </a:blip>
          <a:srcRect b="9459"/>
          <a:stretch/>
        </p:blipFill>
        <p:spPr>
          <a:xfrm>
            <a:off x="1683450" y="2633350"/>
            <a:ext cx="8825102" cy="22138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92" name="Google Shape;2692;p156"/>
          <p:cNvSpPr/>
          <p:nvPr/>
        </p:nvSpPr>
        <p:spPr>
          <a:xfrm>
            <a:off x="1756999" y="2852068"/>
            <a:ext cx="1276800" cy="352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7" name="Google Shape;2697;p157"/>
          <p:cNvSpPr txBox="1">
            <a:spLocks noGrp="1"/>
          </p:cNvSpPr>
          <p:nvPr>
            <p:ph type="title"/>
          </p:nvPr>
        </p:nvSpPr>
        <p:spPr>
          <a:xfrm>
            <a:off x="1524075" y="-33350"/>
            <a:ext cx="91440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Set a Notebook Name</a:t>
            </a:r>
            <a:endParaRPr sz="4400" dirty="0"/>
          </a:p>
        </p:txBody>
      </p:sp>
      <p:sp>
        <p:nvSpPr>
          <p:cNvPr id="2698" name="Google Shape;2698;p157"/>
          <p:cNvSpPr txBox="1">
            <a:spLocks noGrp="1"/>
          </p:cNvSpPr>
          <p:nvPr>
            <p:ph type="body" idx="1"/>
          </p:nvPr>
        </p:nvSpPr>
        <p:spPr>
          <a:xfrm>
            <a:off x="1844925" y="1462298"/>
            <a:ext cx="8619900" cy="21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06400">
              <a:spcBef>
                <a:spcPts val="640"/>
              </a:spcBef>
              <a:buSzPts val="2800"/>
            </a:pPr>
            <a:r>
              <a:rPr lang="en-US"/>
              <a:t>By default, the notebook uses the naming convention Untitled0.ipynb</a:t>
            </a:r>
            <a:endParaRPr/>
          </a:p>
          <a:p>
            <a:pPr indent="-406400">
              <a:spcBef>
                <a:spcPts val="640"/>
              </a:spcBef>
              <a:buSzPts val="2800"/>
            </a:pPr>
            <a:r>
              <a:rPr lang="en-US"/>
              <a:t>To rename the notebook, click on this name and type in the desired name in the red circle as shown below</a:t>
            </a:r>
            <a:endParaRPr/>
          </a:p>
        </p:txBody>
      </p:sp>
      <p:pic>
        <p:nvPicPr>
          <p:cNvPr id="2699" name="Google Shape;2699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6384" y="4410607"/>
            <a:ext cx="7539230" cy="1121626"/>
          </a:xfrm>
          <a:prstGeom prst="rect">
            <a:avLst/>
          </a:prstGeom>
          <a:noFill/>
          <a:ln>
            <a:noFill/>
          </a:ln>
        </p:spPr>
      </p:pic>
      <p:sp>
        <p:nvSpPr>
          <p:cNvPr id="2700" name="Google Shape;2700;p157"/>
          <p:cNvSpPr/>
          <p:nvPr/>
        </p:nvSpPr>
        <p:spPr>
          <a:xfrm>
            <a:off x="2402336" y="4395658"/>
            <a:ext cx="1230300" cy="439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152400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876" y="1192469"/>
            <a:ext cx="7710177" cy="38626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" name="Google Shape;86;p17"/>
          <p:cNvSpPr/>
          <p:nvPr/>
        </p:nvSpPr>
        <p:spPr>
          <a:xfrm rot="10800000">
            <a:off x="5410198" y="4348768"/>
            <a:ext cx="1362000" cy="291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>
              <a:highlight>
                <a:srgbClr val="0000FF"/>
              </a:highlight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3907899" y="3887070"/>
            <a:ext cx="337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800" b="1">
                <a:solidFill>
                  <a:srgbClr val="0000FF"/>
                </a:solidFill>
              </a:rPr>
              <a:t>1. Enter message here</a:t>
            </a:r>
            <a:endParaRPr sz="1800" b="1">
              <a:solidFill>
                <a:srgbClr val="0000FF"/>
              </a:solidFill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9716124" y="4348770"/>
            <a:ext cx="714300" cy="291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>
              <a:highlight>
                <a:srgbClr val="0000FF"/>
              </a:highlight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9575875" y="3674670"/>
            <a:ext cx="1016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1800" b="1">
                <a:solidFill>
                  <a:srgbClr val="0000FF"/>
                </a:solidFill>
              </a:rPr>
              <a:t>2. Click here</a:t>
            </a:r>
            <a:endParaRPr sz="1800" b="1">
              <a:solidFill>
                <a:srgbClr val="0000FF"/>
              </a:solidFill>
            </a:endParaRPr>
          </a:p>
        </p:txBody>
      </p:sp>
      <p:sp>
        <p:nvSpPr>
          <p:cNvPr id="3" name="Google Shape;2705;p80">
            <a:extLst>
              <a:ext uri="{FF2B5EF4-FFF2-40B4-BE49-F238E27FC236}">
                <a16:creationId xmlns:a16="http://schemas.microsoft.com/office/drawing/2014/main" id="{0AC4BE78-3721-DFB3-4904-581A518D70D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9080" y="118439"/>
            <a:ext cx="1091183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Bef>
                <a:spcPts val="0"/>
              </a:spcBef>
              <a:buSzPts val="3200"/>
            </a:pPr>
            <a:r>
              <a:rPr lang="en-US" sz="3600" b="1" dirty="0">
                <a:solidFill>
                  <a:schemeClr val="dk1"/>
                </a:solidFill>
              </a:rPr>
              <a:t>New Gemini AI </a:t>
            </a:r>
            <a:r>
              <a:rPr lang="en-US" sz="3600" dirty="0">
                <a:solidFill>
                  <a:schemeClr val="dk1"/>
                </a:solidFill>
              </a:rPr>
              <a:t>C</a:t>
            </a:r>
            <a:r>
              <a:rPr lang="en-US" sz="3600" b="1" dirty="0">
                <a:solidFill>
                  <a:schemeClr val="dk1"/>
                </a:solidFill>
              </a:rPr>
              <a:t>o-pilot Feature in Google </a:t>
            </a:r>
            <a:r>
              <a:rPr lang="en-US" sz="3600" b="1" dirty="0" err="1">
                <a:solidFill>
                  <a:schemeClr val="dk1"/>
                </a:solidFill>
              </a:rPr>
              <a:t>Colab</a:t>
            </a:r>
            <a:endParaRPr sz="36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Google Shape;2715;p5"/>
          <p:cNvSpPr txBox="1">
            <a:spLocks noGrp="1"/>
          </p:cNvSpPr>
          <p:nvPr>
            <p:ph type="title"/>
          </p:nvPr>
        </p:nvSpPr>
        <p:spPr>
          <a:xfrm>
            <a:off x="1828800" y="2639886"/>
            <a:ext cx="88392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Slide 114</a:t>
            </a:r>
            <a:endParaRPr sz="44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p158"/>
          <p:cNvSpPr txBox="1">
            <a:spLocks noGrp="1"/>
          </p:cNvSpPr>
          <p:nvPr>
            <p:ph type="title"/>
          </p:nvPr>
        </p:nvSpPr>
        <p:spPr>
          <a:xfrm>
            <a:off x="1524000" y="-25500"/>
            <a:ext cx="91440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/>
              <a:t>Hello World</a:t>
            </a:r>
            <a:endParaRPr dirty="0"/>
          </a:p>
        </p:txBody>
      </p:sp>
      <p:sp>
        <p:nvSpPr>
          <p:cNvPr id="2721" name="Google Shape;2721;p158"/>
          <p:cNvSpPr txBox="1">
            <a:spLocks noGrp="1"/>
          </p:cNvSpPr>
          <p:nvPr>
            <p:ph type="body" idx="1"/>
          </p:nvPr>
        </p:nvSpPr>
        <p:spPr>
          <a:xfrm>
            <a:off x="1347726" y="1226300"/>
            <a:ext cx="9496547" cy="25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31800">
              <a:spcBef>
                <a:spcPts val="640"/>
              </a:spcBef>
              <a:buSzPts val="3200"/>
            </a:pPr>
            <a:r>
              <a:rPr lang="en-US" dirty="0"/>
              <a:t>Let’s write a program in </a:t>
            </a:r>
            <a:r>
              <a:rPr lang="en-US" dirty="0" err="1"/>
              <a:t>Colab</a:t>
            </a:r>
            <a:r>
              <a:rPr lang="en-US" dirty="0"/>
              <a:t> and call it “Hello World”</a:t>
            </a:r>
            <a:endParaRPr dirty="0"/>
          </a:p>
          <a:p>
            <a:pPr indent="-431800">
              <a:spcBef>
                <a:spcPts val="0"/>
              </a:spcBef>
              <a:buSzPts val="3200"/>
            </a:pPr>
            <a:r>
              <a:rPr lang="en-US" dirty="0"/>
              <a:t>Type that name in the circle and press Enter</a:t>
            </a:r>
            <a:endParaRPr dirty="0"/>
          </a:p>
          <a:p>
            <a:pPr indent="-431800">
              <a:spcBef>
                <a:spcPts val="0"/>
              </a:spcBef>
              <a:buSzPts val="3200"/>
            </a:pPr>
            <a:r>
              <a:rPr lang="en-US" dirty="0"/>
              <a:t>The notebook will acquire the name you have given now</a:t>
            </a:r>
            <a:endParaRPr dirty="0"/>
          </a:p>
        </p:txBody>
      </p:sp>
      <p:pic>
        <p:nvPicPr>
          <p:cNvPr id="2722" name="Google Shape;2722;p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6426" y="4375600"/>
            <a:ext cx="8539149" cy="88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3" name="Google Shape;2723;p158"/>
          <p:cNvSpPr/>
          <p:nvPr/>
        </p:nvSpPr>
        <p:spPr>
          <a:xfrm>
            <a:off x="2021336" y="4319458"/>
            <a:ext cx="1230300" cy="439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159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Writing and Executing the Code</a:t>
            </a:r>
            <a:endParaRPr sz="4400" dirty="0"/>
          </a:p>
        </p:txBody>
      </p:sp>
      <p:sp>
        <p:nvSpPr>
          <p:cNvPr id="2729" name="Google Shape;2729;p159"/>
          <p:cNvSpPr txBox="1">
            <a:spLocks noGrp="1"/>
          </p:cNvSpPr>
          <p:nvPr>
            <p:ph type="body" idx="1"/>
          </p:nvPr>
        </p:nvSpPr>
        <p:spPr>
          <a:xfrm>
            <a:off x="1676400" y="1189350"/>
            <a:ext cx="8839200" cy="2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31800">
              <a:spcBef>
                <a:spcPts val="640"/>
              </a:spcBef>
              <a:buClr>
                <a:srgbClr val="FF0000"/>
              </a:buClr>
              <a:buSzPts val="3200"/>
            </a:pPr>
            <a:r>
              <a:rPr lang="en-US"/>
              <a:t>Enter the trivial Python code and run it</a:t>
            </a:r>
            <a:endParaRPr/>
          </a:p>
          <a:p>
            <a:pPr marR="38100" indent="-431800">
              <a:spcBef>
                <a:spcPts val="0"/>
              </a:spcBef>
              <a:buClr>
                <a:srgbClr val="FF0000"/>
              </a:buClr>
              <a:buSzPts val="3200"/>
            </a:pPr>
            <a:r>
              <a:rPr lang="en-US">
                <a:solidFill>
                  <a:schemeClr val="accent6"/>
                </a:solidFill>
              </a:rPr>
              <a:t>We will show how the simple code “Hello World” can be written</a:t>
            </a:r>
            <a:endParaRPr>
              <a:solidFill>
                <a:schemeClr val="accent6"/>
              </a:solidFill>
            </a:endParaRPr>
          </a:p>
          <a:p>
            <a:pPr indent="-431800">
              <a:spcBef>
                <a:spcPts val="0"/>
              </a:spcBef>
              <a:buClr>
                <a:srgbClr val="FF0000"/>
              </a:buClr>
              <a:buSzPts val="3200"/>
            </a:pPr>
            <a:r>
              <a:rPr lang="en-US"/>
              <a:t>Write this few lines of code in code cell</a:t>
            </a:r>
            <a:endParaRPr/>
          </a:p>
          <a:p>
            <a:pPr indent="-431800">
              <a:spcBef>
                <a:spcPts val="0"/>
              </a:spcBef>
              <a:buClr>
                <a:srgbClr val="FF0000"/>
              </a:buClr>
              <a:buSzPts val="3200"/>
            </a:pPr>
            <a:r>
              <a:rPr lang="en-US"/>
              <a:t>Press </a:t>
            </a:r>
            <a:r>
              <a:rPr lang="en-US">
                <a:solidFill>
                  <a:srgbClr val="FF0000"/>
                </a:solidFill>
              </a:rPr>
              <a:t>run cell</a:t>
            </a:r>
            <a:endParaRPr>
              <a:solidFill>
                <a:srgbClr val="FF0000"/>
              </a:solidFill>
            </a:endParaRPr>
          </a:p>
          <a:p>
            <a:pPr indent="-431800">
              <a:spcBef>
                <a:spcPts val="0"/>
              </a:spcBef>
              <a:buSzPts val="3200"/>
            </a:pPr>
            <a:r>
              <a:rPr lang="en-US">
                <a:solidFill>
                  <a:srgbClr val="000090"/>
                </a:solidFill>
              </a:rPr>
              <a:t>The output are the results</a:t>
            </a:r>
            <a:endParaRPr/>
          </a:p>
        </p:txBody>
      </p:sp>
      <p:sp>
        <p:nvSpPr>
          <p:cNvPr id="2730" name="Google Shape;2730;p159"/>
          <p:cNvSpPr txBox="1"/>
          <p:nvPr/>
        </p:nvSpPr>
        <p:spPr>
          <a:xfrm>
            <a:off x="2065250" y="5929700"/>
            <a:ext cx="10713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600"/>
            </a:pPr>
            <a:r>
              <a:rPr lang="en-US" sz="1600" b="1">
                <a:solidFill>
                  <a:srgbClr val="FF0000"/>
                </a:solidFill>
              </a:rPr>
              <a:t>Run cell</a:t>
            </a:r>
            <a:endParaRPr sz="1600" b="1">
              <a:solidFill>
                <a:srgbClr val="FF0000"/>
              </a:solidFill>
            </a:endParaRPr>
          </a:p>
        </p:txBody>
      </p:sp>
      <p:pic>
        <p:nvPicPr>
          <p:cNvPr id="2731" name="Google Shape;2731;p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6550" y="4285750"/>
            <a:ext cx="6623200" cy="164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2" name="Google Shape;2732;p159"/>
          <p:cNvSpPr/>
          <p:nvPr/>
        </p:nvSpPr>
        <p:spPr>
          <a:xfrm>
            <a:off x="3042350" y="4231275"/>
            <a:ext cx="573600" cy="589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2733" name="Google Shape;2733;p159"/>
          <p:cNvCxnSpPr>
            <a:stCxn id="2732" idx="4"/>
            <a:endCxn id="2730" idx="0"/>
          </p:cNvCxnSpPr>
          <p:nvPr/>
        </p:nvCxnSpPr>
        <p:spPr>
          <a:xfrm flipH="1">
            <a:off x="2601050" y="4820475"/>
            <a:ext cx="728100" cy="110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8" name="Google Shape;2738;p82"/>
          <p:cNvSpPr txBox="1">
            <a:spLocks noGrp="1"/>
          </p:cNvSpPr>
          <p:nvPr>
            <p:ph type="title"/>
          </p:nvPr>
        </p:nvSpPr>
        <p:spPr>
          <a:xfrm>
            <a:off x="1524000" y="-4750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800"/>
            </a:pPr>
            <a:r>
              <a:rPr lang="en-US"/>
              <a:t>Running More Complicated Programs (Requiring Libraries)</a:t>
            </a:r>
            <a:endParaRPr/>
          </a:p>
        </p:txBody>
      </p:sp>
      <p:pic>
        <p:nvPicPr>
          <p:cNvPr id="2739" name="Google Shape;2739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7551" y="2107248"/>
            <a:ext cx="7295099" cy="3181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0" name="Google Shape;2740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0961" y="5288679"/>
            <a:ext cx="6831688" cy="505519"/>
          </a:xfrm>
          <a:prstGeom prst="rect">
            <a:avLst/>
          </a:prstGeom>
          <a:noFill/>
          <a:ln>
            <a:noFill/>
          </a:ln>
        </p:spPr>
      </p:pic>
      <p:sp>
        <p:nvSpPr>
          <p:cNvPr id="2741" name="Google Shape;2741;p82"/>
          <p:cNvSpPr/>
          <p:nvPr/>
        </p:nvSpPr>
        <p:spPr>
          <a:xfrm>
            <a:off x="3742944" y="3291840"/>
            <a:ext cx="1731264" cy="52425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132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NumPy</a:t>
            </a:r>
            <a:endParaRPr sz="4400" dirty="0"/>
          </a:p>
        </p:txBody>
      </p:sp>
      <p:sp>
        <p:nvSpPr>
          <p:cNvPr id="2747" name="Google Shape;2747;p132"/>
          <p:cNvSpPr txBox="1">
            <a:spLocks noGrp="1"/>
          </p:cNvSpPr>
          <p:nvPr>
            <p:ph type="body" idx="1"/>
          </p:nvPr>
        </p:nvSpPr>
        <p:spPr>
          <a:xfrm>
            <a:off x="259080" y="1371600"/>
            <a:ext cx="1152144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3200"/>
            </a:pPr>
            <a:r>
              <a:rPr lang="en-US" dirty="0"/>
              <a:t>NumPy is a library for the Python programming language, adding support for large, multi-dimensional arrays and matrices, along with a large collection of high-level mathematical functions to operate on these arrays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/>
              <a:t>NumPy is very useful in ML applications, especially with ANNs or DNNs</a:t>
            </a:r>
            <a:endParaRPr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p133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Pandas</a:t>
            </a:r>
            <a:endParaRPr sz="4400" dirty="0"/>
          </a:p>
        </p:txBody>
      </p:sp>
      <p:sp>
        <p:nvSpPr>
          <p:cNvPr id="2753" name="Google Shape;2753;p133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17092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spcBef>
                <a:spcPts val="0"/>
              </a:spcBef>
              <a:buSzPts val="3200"/>
            </a:pPr>
            <a:r>
              <a:rPr lang="en-US" dirty="0"/>
              <a:t>Pandas is a Python library used for data manipulation and analysis</a:t>
            </a:r>
            <a:endParaRPr dirty="0"/>
          </a:p>
          <a:p>
            <a:pPr marL="342900" indent="-292100">
              <a:spcBef>
                <a:spcPts val="0"/>
              </a:spcBef>
              <a:buSzPts val="3200"/>
            </a:pPr>
            <a:r>
              <a:rPr lang="en-US" dirty="0"/>
              <a:t>it is very useful for importing data (e.g., data is in csv, txt)</a:t>
            </a:r>
            <a:endParaRPr dirty="0"/>
          </a:p>
          <a:p>
            <a:pPr marL="342900" indent="-292100">
              <a:spcBef>
                <a:spcPts val="0"/>
              </a:spcBef>
              <a:buSzPts val="3200"/>
            </a:pPr>
            <a:r>
              <a:rPr lang="en-US" dirty="0"/>
              <a:t>It can convert imported data into a data frame, so you have rows and columns and has widespread utility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0"/>
          <p:cNvGrpSpPr/>
          <p:nvPr/>
        </p:nvGrpSpPr>
        <p:grpSpPr>
          <a:xfrm>
            <a:off x="4640264" y="1771260"/>
            <a:ext cx="2573337" cy="2066925"/>
            <a:chOff x="3115733" y="1925835"/>
            <a:chExt cx="2573867" cy="2067233"/>
          </a:xfrm>
        </p:grpSpPr>
        <p:pic>
          <p:nvPicPr>
            <p:cNvPr id="648" name="Google Shape;648;p10" descr="11-117077_computers-clipart-desktop-computer-professional-software-in-vide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15733" y="1925835"/>
              <a:ext cx="2573867" cy="205349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649" name="Google Shape;649;p10"/>
            <p:cNvSpPr txBox="1"/>
            <p:nvPr/>
          </p:nvSpPr>
          <p:spPr>
            <a:xfrm>
              <a:off x="3488267" y="3623736"/>
              <a:ext cx="11981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800"/>
              </a:pPr>
              <a:r>
                <a:rPr lang="en-US" sz="1800">
                  <a:solidFill>
                    <a:schemeClr val="dk1"/>
                  </a:solidFill>
                </a:rPr>
                <a:t>Computer</a:t>
              </a:r>
              <a:endParaRPr/>
            </a:p>
          </p:txBody>
        </p:sp>
      </p:grpSp>
      <p:sp>
        <p:nvSpPr>
          <p:cNvPr id="650" name="Google Shape;650;p10"/>
          <p:cNvSpPr txBox="1"/>
          <p:nvPr/>
        </p:nvSpPr>
        <p:spPr>
          <a:xfrm>
            <a:off x="2370138" y="2690422"/>
            <a:ext cx="131445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3600" b="1">
                <a:solidFill>
                  <a:srgbClr val="FF0000"/>
                </a:solidFill>
              </a:rPr>
              <a:t>Input</a:t>
            </a:r>
            <a:endParaRPr/>
          </a:p>
        </p:txBody>
      </p:sp>
      <p:sp>
        <p:nvSpPr>
          <p:cNvPr id="651" name="Google Shape;651;p10"/>
          <p:cNvSpPr txBox="1"/>
          <p:nvPr/>
        </p:nvSpPr>
        <p:spPr>
          <a:xfrm>
            <a:off x="8094664" y="2606284"/>
            <a:ext cx="169703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3600" b="1">
                <a:solidFill>
                  <a:srgbClr val="FF0000"/>
                </a:solidFill>
              </a:rPr>
              <a:t>Output</a:t>
            </a:r>
            <a:endParaRPr/>
          </a:p>
        </p:txBody>
      </p:sp>
      <p:sp>
        <p:nvSpPr>
          <p:cNvPr id="652" name="Google Shape;652;p10"/>
          <p:cNvSpPr/>
          <p:nvPr/>
        </p:nvSpPr>
        <p:spPr>
          <a:xfrm>
            <a:off x="3811589" y="2825360"/>
            <a:ext cx="828675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53" name="Google Shape;653;p10"/>
          <p:cNvSpPr/>
          <p:nvPr/>
        </p:nvSpPr>
        <p:spPr>
          <a:xfrm>
            <a:off x="7213600" y="2769797"/>
            <a:ext cx="827088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54" name="Google Shape;654;p10"/>
          <p:cNvSpPr txBox="1"/>
          <p:nvPr/>
        </p:nvSpPr>
        <p:spPr>
          <a:xfrm>
            <a:off x="5643564" y="2236396"/>
            <a:ext cx="1133475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>
                <a:solidFill>
                  <a:schemeClr val="lt1"/>
                </a:solidFill>
              </a:rPr>
              <a:t>Program</a:t>
            </a:r>
            <a:endParaRPr/>
          </a:p>
        </p:txBody>
      </p:sp>
      <p:grpSp>
        <p:nvGrpSpPr>
          <p:cNvPr id="655" name="Google Shape;655;p10"/>
          <p:cNvGrpSpPr/>
          <p:nvPr/>
        </p:nvGrpSpPr>
        <p:grpSpPr>
          <a:xfrm>
            <a:off x="4656139" y="4277922"/>
            <a:ext cx="2574925" cy="2066925"/>
            <a:chOff x="3115733" y="1925835"/>
            <a:chExt cx="2573867" cy="2067233"/>
          </a:xfrm>
        </p:grpSpPr>
        <p:pic>
          <p:nvPicPr>
            <p:cNvPr id="656" name="Google Shape;656;p10" descr="11-117077_computers-clipart-desktop-computer-professional-software-in-vide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15733" y="1925835"/>
              <a:ext cx="2573867" cy="205349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657" name="Google Shape;657;p10"/>
            <p:cNvSpPr txBox="1"/>
            <p:nvPr/>
          </p:nvSpPr>
          <p:spPr>
            <a:xfrm>
              <a:off x="3488267" y="3623736"/>
              <a:ext cx="11981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800"/>
              </a:pPr>
              <a:r>
                <a:rPr lang="en-US" sz="1800">
                  <a:solidFill>
                    <a:schemeClr val="dk1"/>
                  </a:solidFill>
                </a:rPr>
                <a:t>Computer</a:t>
              </a:r>
              <a:endParaRPr/>
            </a:p>
          </p:txBody>
        </p:sp>
      </p:grpSp>
      <p:sp>
        <p:nvSpPr>
          <p:cNvPr id="658" name="Google Shape;658;p10"/>
          <p:cNvSpPr txBox="1"/>
          <p:nvPr/>
        </p:nvSpPr>
        <p:spPr>
          <a:xfrm>
            <a:off x="2133601" y="5535222"/>
            <a:ext cx="1698625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3600" b="1">
                <a:solidFill>
                  <a:srgbClr val="FF0000"/>
                </a:solidFill>
              </a:rPr>
              <a:t>Output</a:t>
            </a:r>
            <a:endParaRPr/>
          </a:p>
        </p:txBody>
      </p:sp>
      <p:sp>
        <p:nvSpPr>
          <p:cNvPr id="659" name="Google Shape;659;p10"/>
          <p:cNvSpPr txBox="1"/>
          <p:nvPr/>
        </p:nvSpPr>
        <p:spPr>
          <a:xfrm>
            <a:off x="8110539" y="5111359"/>
            <a:ext cx="208438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3600" b="1">
                <a:solidFill>
                  <a:srgbClr val="FF0000"/>
                </a:solidFill>
              </a:rPr>
              <a:t>Program</a:t>
            </a:r>
            <a:endParaRPr/>
          </a:p>
        </p:txBody>
      </p:sp>
      <p:sp>
        <p:nvSpPr>
          <p:cNvPr id="660" name="Google Shape;660;p10"/>
          <p:cNvSpPr/>
          <p:nvPr/>
        </p:nvSpPr>
        <p:spPr>
          <a:xfrm>
            <a:off x="3829050" y="5670160"/>
            <a:ext cx="827088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1" name="Google Shape;661;p10"/>
          <p:cNvSpPr/>
          <p:nvPr/>
        </p:nvSpPr>
        <p:spPr>
          <a:xfrm>
            <a:off x="7231064" y="5276460"/>
            <a:ext cx="827087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2" name="Google Shape;662;p10"/>
          <p:cNvSpPr txBox="1"/>
          <p:nvPr/>
        </p:nvSpPr>
        <p:spPr>
          <a:xfrm>
            <a:off x="5661025" y="4743059"/>
            <a:ext cx="103028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>
                <a:solidFill>
                  <a:schemeClr val="lt1"/>
                </a:solidFill>
              </a:rPr>
              <a:t>Learner</a:t>
            </a:r>
            <a:endParaRPr/>
          </a:p>
        </p:txBody>
      </p:sp>
      <p:sp>
        <p:nvSpPr>
          <p:cNvPr id="663" name="Google Shape;663;p10"/>
          <p:cNvSpPr txBox="1"/>
          <p:nvPr/>
        </p:nvSpPr>
        <p:spPr>
          <a:xfrm>
            <a:off x="2387601" y="4806559"/>
            <a:ext cx="1312863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3600" b="1">
                <a:solidFill>
                  <a:srgbClr val="FF0000"/>
                </a:solidFill>
              </a:rPr>
              <a:t>Input</a:t>
            </a:r>
            <a:endParaRPr/>
          </a:p>
        </p:txBody>
      </p:sp>
      <p:sp>
        <p:nvSpPr>
          <p:cNvPr id="664" name="Google Shape;664;p10"/>
          <p:cNvSpPr/>
          <p:nvPr/>
        </p:nvSpPr>
        <p:spPr>
          <a:xfrm>
            <a:off x="3829050" y="4943085"/>
            <a:ext cx="827088" cy="4143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5" name="Google Shape;665;p10"/>
          <p:cNvSpPr txBox="1"/>
          <p:nvPr/>
        </p:nvSpPr>
        <p:spPr>
          <a:xfrm>
            <a:off x="7772400" y="1636322"/>
            <a:ext cx="2185988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Traditional </a:t>
            </a:r>
            <a:endParaRPr/>
          </a:p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Programming</a:t>
            </a:r>
            <a:endParaRPr/>
          </a:p>
        </p:txBody>
      </p:sp>
      <p:sp>
        <p:nvSpPr>
          <p:cNvPr id="666" name="Google Shape;666;p10"/>
          <p:cNvSpPr txBox="1"/>
          <p:nvPr/>
        </p:nvSpPr>
        <p:spPr>
          <a:xfrm>
            <a:off x="8105776" y="4162034"/>
            <a:ext cx="1484313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Machine</a:t>
            </a:r>
            <a:endParaRPr/>
          </a:p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Learning</a:t>
            </a:r>
            <a:endParaRPr/>
          </a:p>
        </p:txBody>
      </p:sp>
      <p:sp>
        <p:nvSpPr>
          <p:cNvPr id="667" name="Google Shape;667;p10"/>
          <p:cNvSpPr txBox="1">
            <a:spLocks noGrp="1"/>
          </p:cNvSpPr>
          <p:nvPr>
            <p:ph type="title"/>
          </p:nvPr>
        </p:nvSpPr>
        <p:spPr>
          <a:xfrm>
            <a:off x="377952" y="122250"/>
            <a:ext cx="109118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Machine Learning vs. Traditional Programming</a:t>
            </a:r>
            <a:endParaRPr sz="4400" dirty="0">
              <a:latin typeface="+mj-lt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p160"/>
          <p:cNvSpPr txBox="1">
            <a:spLocks noGrp="1"/>
          </p:cNvSpPr>
          <p:nvPr>
            <p:ph type="title"/>
          </p:nvPr>
        </p:nvSpPr>
        <p:spPr>
          <a:xfrm>
            <a:off x="1524000" y="-4750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800"/>
            </a:pPr>
            <a:r>
              <a:rPr lang="en-US"/>
              <a:t>Uploading Data Files into the Colab Notebook</a:t>
            </a:r>
            <a:endParaRPr/>
          </a:p>
        </p:txBody>
      </p:sp>
      <p:sp>
        <p:nvSpPr>
          <p:cNvPr id="2759" name="Google Shape;2759;p160"/>
          <p:cNvSpPr txBox="1">
            <a:spLocks noGrp="1"/>
          </p:cNvSpPr>
          <p:nvPr>
            <p:ph type="body" idx="1"/>
          </p:nvPr>
        </p:nvSpPr>
        <p:spPr>
          <a:xfrm>
            <a:off x="640140" y="1486195"/>
            <a:ext cx="10789920" cy="11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17500">
              <a:spcBef>
                <a:spcPts val="0"/>
              </a:spcBef>
              <a:buSzPts val="1400"/>
              <a:buChar char="●"/>
            </a:pPr>
            <a:r>
              <a:rPr lang="en-US" dirty="0"/>
              <a:t>The files we need for the example code below will be read by pandas in two instances:</a:t>
            </a:r>
            <a:endParaRPr dirty="0"/>
          </a:p>
        </p:txBody>
      </p:sp>
      <p:pic>
        <p:nvPicPr>
          <p:cNvPr id="2760" name="Google Shape;2760;p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7551" y="2558352"/>
            <a:ext cx="7295099" cy="3181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1" name="Google Shape;2761;p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0961" y="5739783"/>
            <a:ext cx="6831688" cy="505519"/>
          </a:xfrm>
          <a:prstGeom prst="rect">
            <a:avLst/>
          </a:prstGeom>
          <a:noFill/>
          <a:ln>
            <a:noFill/>
          </a:ln>
        </p:spPr>
      </p:pic>
      <p:sp>
        <p:nvSpPr>
          <p:cNvPr id="2762" name="Google Shape;2762;p160"/>
          <p:cNvSpPr/>
          <p:nvPr/>
        </p:nvSpPr>
        <p:spPr>
          <a:xfrm>
            <a:off x="3685660" y="4991382"/>
            <a:ext cx="4674300" cy="2106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763" name="Google Shape;2763;p160"/>
          <p:cNvSpPr/>
          <p:nvPr/>
        </p:nvSpPr>
        <p:spPr>
          <a:xfrm>
            <a:off x="3654617" y="5798372"/>
            <a:ext cx="5921100" cy="2550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8" name="Google Shape;2768;p161"/>
          <p:cNvSpPr txBox="1">
            <a:spLocks noGrp="1"/>
          </p:cNvSpPr>
          <p:nvPr>
            <p:ph type="title"/>
          </p:nvPr>
        </p:nvSpPr>
        <p:spPr>
          <a:xfrm>
            <a:off x="1524000" y="88402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800"/>
            </a:pPr>
            <a:r>
              <a:rPr lang="en-US" dirty="0"/>
              <a:t>Uploading the Data Files</a:t>
            </a:r>
            <a:r>
              <a:rPr lang="en-US" sz="3600" dirty="0"/>
              <a:t> </a:t>
            </a:r>
            <a:r>
              <a:rPr lang="en-US" sz="2700" i="1" dirty="0"/>
              <a:t>cont...</a:t>
            </a:r>
            <a:endParaRPr dirty="0"/>
          </a:p>
        </p:txBody>
      </p:sp>
      <p:sp>
        <p:nvSpPr>
          <p:cNvPr id="2769" name="Google Shape;2769;p161"/>
          <p:cNvSpPr txBox="1">
            <a:spLocks noGrp="1"/>
          </p:cNvSpPr>
          <p:nvPr>
            <p:ph type="body" idx="1"/>
          </p:nvPr>
        </p:nvSpPr>
        <p:spPr>
          <a:xfrm>
            <a:off x="1835700" y="13080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42900">
              <a:spcBef>
                <a:spcPts val="0"/>
              </a:spcBef>
              <a:buSzPts val="1800"/>
              <a:buChar char="●"/>
            </a:pPr>
            <a:r>
              <a:rPr lang="en-US"/>
              <a:t>Click on the file folder</a:t>
            </a:r>
            <a:endParaRPr/>
          </a:p>
        </p:txBody>
      </p:sp>
      <p:pic>
        <p:nvPicPr>
          <p:cNvPr id="2770" name="Google Shape;2770;p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9101" y="2387514"/>
            <a:ext cx="7676601" cy="285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1" name="Google Shape;2771;p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6183" y="1456796"/>
            <a:ext cx="546100" cy="430261"/>
          </a:xfrm>
          <a:prstGeom prst="rect">
            <a:avLst/>
          </a:prstGeom>
          <a:noFill/>
          <a:ln>
            <a:noFill/>
          </a:ln>
        </p:spPr>
      </p:pic>
      <p:sp>
        <p:nvSpPr>
          <p:cNvPr id="2772" name="Google Shape;2772;p161"/>
          <p:cNvSpPr/>
          <p:nvPr/>
        </p:nvSpPr>
        <p:spPr>
          <a:xfrm>
            <a:off x="2267242" y="4271328"/>
            <a:ext cx="573600" cy="589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p162"/>
          <p:cNvSpPr txBox="1">
            <a:spLocks noGrp="1"/>
          </p:cNvSpPr>
          <p:nvPr>
            <p:ph type="title"/>
          </p:nvPr>
        </p:nvSpPr>
        <p:spPr>
          <a:xfrm>
            <a:off x="1524000" y="-16225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800"/>
            </a:pPr>
            <a:r>
              <a:rPr lang="en-US"/>
              <a:t>Uploading the Data Files</a:t>
            </a:r>
            <a:r>
              <a:rPr lang="en-US" sz="3600"/>
              <a:t> </a:t>
            </a:r>
            <a:r>
              <a:rPr lang="en-US" sz="2700" i="1"/>
              <a:t>cont...</a:t>
            </a:r>
            <a:endParaRPr/>
          </a:p>
        </p:txBody>
      </p:sp>
      <p:sp>
        <p:nvSpPr>
          <p:cNvPr id="2778" name="Google Shape;2778;p162"/>
          <p:cNvSpPr txBox="1">
            <a:spLocks noGrp="1"/>
          </p:cNvSpPr>
          <p:nvPr>
            <p:ph type="body" idx="1"/>
          </p:nvPr>
        </p:nvSpPr>
        <p:spPr>
          <a:xfrm>
            <a:off x="1835700" y="1155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The code window will shift right and display the options below</a:t>
            </a:r>
            <a:endParaRPr dirty="0"/>
          </a:p>
          <a:p>
            <a:pPr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We will upload files (though you can use google drive too) </a:t>
            </a:r>
            <a:endParaRPr dirty="0"/>
          </a:p>
          <a:p>
            <a:pPr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Click    to select</a:t>
            </a:r>
            <a:endParaRPr dirty="0"/>
          </a:p>
          <a:p>
            <a:pPr marL="114300" indent="0">
              <a:spcBef>
                <a:spcPts val="0"/>
              </a:spcBef>
              <a:buSzPts val="1800"/>
              <a:buNone/>
            </a:pPr>
            <a:r>
              <a:rPr lang="en-US" dirty="0"/>
              <a:t>    data files</a:t>
            </a:r>
            <a:endParaRPr dirty="0"/>
          </a:p>
        </p:txBody>
      </p:sp>
      <p:sp>
        <p:nvSpPr>
          <p:cNvPr id="2779" name="Google Shape;2779;p162"/>
          <p:cNvSpPr/>
          <p:nvPr/>
        </p:nvSpPr>
        <p:spPr>
          <a:xfrm>
            <a:off x="12826019" y="7669312"/>
            <a:ext cx="66236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/>
              <a:t>cont’d</a:t>
            </a:r>
            <a:endParaRPr/>
          </a:p>
        </p:txBody>
      </p:sp>
      <p:pic>
        <p:nvPicPr>
          <p:cNvPr id="2780" name="Google Shape;2780;p162"/>
          <p:cNvPicPr preferRelativeResize="0"/>
          <p:nvPr/>
        </p:nvPicPr>
        <p:blipFill rotWithShape="1">
          <a:blip r:embed="rId3">
            <a:alphaModFix/>
          </a:blip>
          <a:srcRect b="15945"/>
          <a:stretch/>
        </p:blipFill>
        <p:spPr>
          <a:xfrm>
            <a:off x="5758900" y="3581400"/>
            <a:ext cx="4597400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1" name="Google Shape;2781;p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6466" y="3287183"/>
            <a:ext cx="3429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2" name="Google Shape;2782;p162"/>
          <p:cNvSpPr/>
          <p:nvPr/>
        </p:nvSpPr>
        <p:spPr>
          <a:xfrm>
            <a:off x="6333983" y="4993817"/>
            <a:ext cx="573600" cy="589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Google Shape;2787;p163"/>
          <p:cNvSpPr txBox="1">
            <a:spLocks noGrp="1"/>
          </p:cNvSpPr>
          <p:nvPr>
            <p:ph type="title"/>
          </p:nvPr>
        </p:nvSpPr>
        <p:spPr>
          <a:xfrm>
            <a:off x="1524000" y="-2125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800"/>
            </a:pPr>
            <a:r>
              <a:rPr lang="en-US"/>
              <a:t>Uploading the Data Files</a:t>
            </a:r>
            <a:r>
              <a:rPr lang="en-US" sz="3600"/>
              <a:t> </a:t>
            </a:r>
            <a:r>
              <a:rPr lang="en-US" sz="2700" i="1"/>
              <a:t>cont...</a:t>
            </a:r>
            <a:endParaRPr/>
          </a:p>
        </p:txBody>
      </p:sp>
      <p:sp>
        <p:nvSpPr>
          <p:cNvPr id="2788" name="Google Shape;2788;p163"/>
          <p:cNvSpPr txBox="1">
            <a:spLocks noGrp="1"/>
          </p:cNvSpPr>
          <p:nvPr>
            <p:ph type="body" idx="1"/>
          </p:nvPr>
        </p:nvSpPr>
        <p:spPr>
          <a:xfrm>
            <a:off x="1779256" y="1169744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30200">
              <a:spcBef>
                <a:spcPts val="0"/>
              </a:spcBef>
              <a:buSzPts val="1600"/>
              <a:buChar char="●"/>
            </a:pPr>
            <a:r>
              <a:rPr lang="en-US" sz="3000"/>
              <a:t>Browse to where your data files are located</a:t>
            </a:r>
            <a:endParaRPr sz="3000"/>
          </a:p>
          <a:p>
            <a:pPr indent="-330200">
              <a:spcBef>
                <a:spcPts val="0"/>
              </a:spcBef>
              <a:buSzPts val="1600"/>
              <a:buChar char="●"/>
            </a:pPr>
            <a:r>
              <a:rPr lang="en-US" sz="3000"/>
              <a:t>You can shift+click to select both at the same time</a:t>
            </a:r>
            <a:endParaRPr sz="3000"/>
          </a:p>
          <a:p>
            <a:pPr indent="-330200">
              <a:spcBef>
                <a:spcPts val="0"/>
              </a:spcBef>
              <a:buSzPts val="1600"/>
              <a:buChar char="●"/>
            </a:pPr>
            <a:r>
              <a:rPr lang="en-US" sz="3000"/>
              <a:t>You can also drag and drop</a:t>
            </a:r>
            <a:endParaRPr sz="3000"/>
          </a:p>
          <a:p>
            <a:pPr indent="-228600">
              <a:spcBef>
                <a:spcPts val="0"/>
              </a:spcBef>
              <a:buSzPts val="1800"/>
              <a:buNone/>
            </a:pPr>
            <a:endParaRPr sz="3000"/>
          </a:p>
          <a:p>
            <a:pPr marL="0" indent="0">
              <a:spcBef>
                <a:spcPts val="0"/>
              </a:spcBef>
              <a:buSzPts val="1800"/>
              <a:buNone/>
            </a:pPr>
            <a:endParaRPr sz="3000"/>
          </a:p>
          <a:p>
            <a:pPr indent="-228600">
              <a:spcBef>
                <a:spcPts val="0"/>
              </a:spcBef>
              <a:buSzPts val="1800"/>
              <a:buNone/>
            </a:pPr>
            <a:endParaRPr sz="3000"/>
          </a:p>
          <a:p>
            <a:pPr indent="-228600">
              <a:spcBef>
                <a:spcPts val="0"/>
              </a:spcBef>
              <a:buSzPts val="1800"/>
              <a:buNone/>
            </a:pPr>
            <a:endParaRPr sz="3000"/>
          </a:p>
          <a:p>
            <a:pPr indent="-228600">
              <a:spcBef>
                <a:spcPts val="0"/>
              </a:spcBef>
              <a:buSzPts val="1800"/>
              <a:buNone/>
            </a:pPr>
            <a:endParaRPr sz="3000"/>
          </a:p>
          <a:p>
            <a:pPr indent="-228600">
              <a:spcBef>
                <a:spcPts val="0"/>
              </a:spcBef>
              <a:buSzPts val="1800"/>
              <a:buNone/>
            </a:pPr>
            <a:endParaRPr sz="3000"/>
          </a:p>
          <a:p>
            <a:pPr indent="-330200">
              <a:spcBef>
                <a:spcPts val="0"/>
              </a:spcBef>
              <a:buSzPts val="1600"/>
              <a:buChar char="●"/>
            </a:pPr>
            <a:r>
              <a:rPr lang="en-US" sz="3000"/>
              <a:t>Click open 🡪</a:t>
            </a:r>
            <a:endParaRPr sz="3000"/>
          </a:p>
        </p:txBody>
      </p:sp>
      <p:pic>
        <p:nvPicPr>
          <p:cNvPr id="2789" name="Google Shape;2789;p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3700" y="3448050"/>
            <a:ext cx="89281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0" name="Google Shape;2790;p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5428" y="5869332"/>
            <a:ext cx="23241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p164"/>
          <p:cNvSpPr txBox="1">
            <a:spLocks noGrp="1"/>
          </p:cNvSpPr>
          <p:nvPr>
            <p:ph type="title"/>
          </p:nvPr>
        </p:nvSpPr>
        <p:spPr>
          <a:xfrm>
            <a:off x="1524000" y="-16225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800"/>
            </a:pPr>
            <a:r>
              <a:rPr lang="en-US"/>
              <a:t>Uploading the Data Files</a:t>
            </a:r>
            <a:r>
              <a:rPr lang="en-US" sz="3600"/>
              <a:t> </a:t>
            </a:r>
            <a:r>
              <a:rPr lang="en-US" sz="2700" i="1"/>
              <a:t>cont...</a:t>
            </a:r>
            <a:endParaRPr/>
          </a:p>
        </p:txBody>
      </p:sp>
      <p:sp>
        <p:nvSpPr>
          <p:cNvPr id="2796" name="Google Shape;2796;p164"/>
          <p:cNvSpPr txBox="1">
            <a:spLocks noGrp="1"/>
          </p:cNvSpPr>
          <p:nvPr>
            <p:ph type="body" idx="1"/>
          </p:nvPr>
        </p:nvSpPr>
        <p:spPr>
          <a:xfrm>
            <a:off x="1835700" y="12318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42900">
              <a:spcBef>
                <a:spcPts val="0"/>
              </a:spcBef>
              <a:buSzPts val="1800"/>
              <a:buChar char="●"/>
            </a:pPr>
            <a:r>
              <a:rPr lang="en-US"/>
              <a:t>Your files will be displayed in the colab root directory and will be read by the code</a:t>
            </a:r>
            <a:endParaRPr/>
          </a:p>
        </p:txBody>
      </p:sp>
      <p:pic>
        <p:nvPicPr>
          <p:cNvPr id="2797" name="Google Shape;2797;p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601" y="2804400"/>
            <a:ext cx="4188925" cy="32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8" name="Google Shape;2798;p164"/>
          <p:cNvSpPr/>
          <p:nvPr/>
        </p:nvSpPr>
        <p:spPr>
          <a:xfrm>
            <a:off x="4509605" y="5188012"/>
            <a:ext cx="2853900" cy="6600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p166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Runtime – Run All </a:t>
            </a:r>
            <a:endParaRPr sz="4400" dirty="0">
              <a:latin typeface="+mj-lt"/>
            </a:endParaRPr>
          </a:p>
        </p:txBody>
      </p:sp>
      <p:sp>
        <p:nvSpPr>
          <p:cNvPr id="2804" name="Google Shape;2804;p166"/>
          <p:cNvSpPr txBox="1"/>
          <p:nvPr/>
        </p:nvSpPr>
        <p:spPr>
          <a:xfrm>
            <a:off x="1676400" y="1341438"/>
            <a:ext cx="8839200" cy="13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31800">
              <a:buClr>
                <a:srgbClr val="FF0000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rgbClr val="000090"/>
                </a:solidFill>
              </a:rPr>
              <a:t>To save time, you can also click ‘Runtime’ then select ‘Run all’ to run all the cells</a:t>
            </a:r>
            <a:endParaRPr sz="3200" b="1">
              <a:solidFill>
                <a:srgbClr val="000090"/>
              </a:solidFill>
            </a:endParaRPr>
          </a:p>
        </p:txBody>
      </p:sp>
      <p:pic>
        <p:nvPicPr>
          <p:cNvPr id="2805" name="Google Shape;2805;p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6601" y="2525000"/>
            <a:ext cx="8719251" cy="374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6" name="Google Shape;2806;p166"/>
          <p:cNvSpPr/>
          <p:nvPr/>
        </p:nvSpPr>
        <p:spPr>
          <a:xfrm>
            <a:off x="2992273" y="2874189"/>
            <a:ext cx="1220400" cy="306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gd7e67c866f_3_0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A Note About R</a:t>
            </a:r>
            <a:endParaRPr sz="4400" dirty="0"/>
          </a:p>
        </p:txBody>
      </p:sp>
      <p:sp>
        <p:nvSpPr>
          <p:cNvPr id="2813" name="Google Shape;2813;gd7e67c866f_3_0"/>
          <p:cNvSpPr txBox="1">
            <a:spLocks noGrp="1"/>
          </p:cNvSpPr>
          <p:nvPr>
            <p:ph type="body" idx="1"/>
          </p:nvPr>
        </p:nvSpPr>
        <p:spPr>
          <a:xfrm>
            <a:off x="772886" y="1205444"/>
            <a:ext cx="10646228" cy="4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17500">
              <a:spcBef>
                <a:spcPts val="360"/>
              </a:spcBef>
              <a:buSzPts val="1400"/>
              <a:buFont typeface="Arial"/>
              <a:buChar char="●"/>
            </a:pPr>
            <a:r>
              <a:rPr lang="en-US" dirty="0"/>
              <a:t>The R programming language can also be employed for ML</a:t>
            </a:r>
            <a:endParaRPr dirty="0"/>
          </a:p>
          <a:p>
            <a:pPr indent="-317500">
              <a:spcBef>
                <a:spcPts val="360"/>
              </a:spcBef>
              <a:buSzPts val="1400"/>
              <a:buChar char="●"/>
            </a:pPr>
            <a:r>
              <a:rPr lang="en-US" dirty="0"/>
              <a:t>All coding examples discussed in this course use the Python language – but equivalent R code is now available</a:t>
            </a:r>
            <a:endParaRPr dirty="0"/>
          </a:p>
          <a:p>
            <a:pPr indent="-317500">
              <a:spcBef>
                <a:spcPts val="0"/>
              </a:spcBef>
              <a:buSzPts val="1400"/>
              <a:buChar char="●"/>
            </a:pPr>
            <a:r>
              <a:rPr lang="en-US" dirty="0"/>
              <a:t>R can be run in Google </a:t>
            </a:r>
            <a:r>
              <a:rPr lang="en-US" dirty="0" err="1"/>
              <a:t>Colaboratory</a:t>
            </a:r>
            <a:r>
              <a:rPr lang="en-US" dirty="0"/>
              <a:t>, with the popular software RStudio, or via command line</a:t>
            </a:r>
            <a:endParaRPr dirty="0"/>
          </a:p>
          <a:p>
            <a:pPr indent="-317500">
              <a:spcBef>
                <a:spcPts val="0"/>
              </a:spcBef>
              <a:buSzPts val="1400"/>
              <a:buChar char="●"/>
            </a:pPr>
            <a:r>
              <a:rPr lang="en-US" dirty="0"/>
              <a:t>Run times may be quite different between the 2 programming languages</a:t>
            </a:r>
            <a:endParaRPr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p130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Course Code Repository</a:t>
            </a:r>
            <a:endParaRPr sz="4400" dirty="0"/>
          </a:p>
        </p:txBody>
      </p:sp>
      <p:sp>
        <p:nvSpPr>
          <p:cNvPr id="2819" name="Google Shape;2819;p130"/>
          <p:cNvSpPr txBox="1">
            <a:spLocks noGrp="1"/>
          </p:cNvSpPr>
          <p:nvPr>
            <p:ph type="body" idx="1"/>
          </p:nvPr>
        </p:nvSpPr>
        <p:spPr>
          <a:xfrm>
            <a:off x="1909800" y="1073453"/>
            <a:ext cx="8372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3200"/>
            </a:pPr>
            <a:r>
              <a:rPr lang="en-US" dirty="0"/>
              <a:t>The course code, slides, data repository is on the GitHub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CBW Student Pages</a:t>
            </a:r>
            <a:endParaRPr dirty="0"/>
          </a:p>
          <a:p>
            <a:pPr marL="34290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1" name="Google Shape;2821;p130"/>
          <p:cNvSpPr txBox="1"/>
          <p:nvPr/>
        </p:nvSpPr>
        <p:spPr>
          <a:xfrm>
            <a:off x="2556935" y="5950339"/>
            <a:ext cx="67969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 algn="ctr">
              <a:buNone/>
            </a:pPr>
            <a:r>
              <a:rPr lang="en-CA" sz="1800" dirty="0">
                <a:solidFill>
                  <a:schemeClr val="bg2">
                    <a:lumMod val="90000"/>
                    <a:lumOff val="1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https://bioinformaticsdotca.github.io/MLE_EdVan-2604</a:t>
            </a:r>
            <a:endParaRPr lang="en-CA" sz="1800" dirty="0">
              <a:solidFill>
                <a:schemeClr val="bg2">
                  <a:lumMod val="90000"/>
                  <a:lumOff val="1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22" name="Google Shape;2822;p1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6526" y="2695650"/>
            <a:ext cx="168025" cy="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53D85D-114A-52CF-F3FA-AB7F3B866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6935" y="2563318"/>
            <a:ext cx="6409993" cy="3289541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p131"/>
          <p:cNvSpPr txBox="1">
            <a:spLocks noGrp="1"/>
          </p:cNvSpPr>
          <p:nvPr>
            <p:ph type="title"/>
          </p:nvPr>
        </p:nvSpPr>
        <p:spPr>
          <a:xfrm>
            <a:off x="1960987" y="584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Course Code Repository</a:t>
            </a:r>
            <a:endParaRPr sz="4400" dirty="0">
              <a:latin typeface="+mj-lt"/>
            </a:endParaRPr>
          </a:p>
        </p:txBody>
      </p:sp>
      <p:pic>
        <p:nvPicPr>
          <p:cNvPr id="2828" name="Google Shape;2828;p131" descr="Graphical user interface, text, application, emai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2595"/>
          <a:stretch>
            <a:fillRect/>
          </a:stretch>
        </p:blipFill>
        <p:spPr>
          <a:xfrm>
            <a:off x="448407" y="1201476"/>
            <a:ext cx="9154351" cy="42111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29" name="Google Shape;2829;p131"/>
          <p:cNvSpPr/>
          <p:nvPr/>
        </p:nvSpPr>
        <p:spPr>
          <a:xfrm>
            <a:off x="1510441" y="2606564"/>
            <a:ext cx="1444648" cy="379351"/>
          </a:xfrm>
          <a:prstGeom prst="ellipse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830" name="Google Shape;2830;p131"/>
          <p:cNvSpPr/>
          <p:nvPr/>
        </p:nvSpPr>
        <p:spPr>
          <a:xfrm>
            <a:off x="1493361" y="3431051"/>
            <a:ext cx="1444648" cy="379351"/>
          </a:xfrm>
          <a:prstGeom prst="ellipse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831" name="Google Shape;2831;p131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6497" y="2796239"/>
            <a:ext cx="7090568" cy="34114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Google Shape;2837;p84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– Anyone Can Do It</a:t>
            </a:r>
            <a:endParaRPr sz="4400" dirty="0"/>
          </a:p>
        </p:txBody>
      </p:sp>
      <p:sp>
        <p:nvSpPr>
          <p:cNvPr id="2838" name="Google Shape;2838;p84"/>
          <p:cNvSpPr txBox="1">
            <a:spLocks noGrp="1"/>
          </p:cNvSpPr>
          <p:nvPr>
            <p:ph type="body" idx="1"/>
          </p:nvPr>
        </p:nvSpPr>
        <p:spPr>
          <a:xfrm>
            <a:off x="349623" y="835958"/>
            <a:ext cx="11555506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Scikit-learn</a:t>
            </a:r>
            <a:endParaRPr dirty="0"/>
          </a:p>
          <a:p>
            <a:pPr marL="742950" lvl="1" indent="-285750">
              <a:spcBef>
                <a:spcPts val="400"/>
              </a:spcBef>
              <a:buSzPts val="2000"/>
              <a:buChar char="–"/>
            </a:pPr>
            <a:r>
              <a:rPr lang="en-US"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Popular and large python library for ML programming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Keras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spcBef>
                <a:spcPts val="400"/>
              </a:spcBef>
              <a:buSzPts val="2000"/>
              <a:buChar char="–"/>
            </a:pPr>
            <a:r>
              <a:rPr lang="en-US"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Easy-to-use interface for running deep learning applications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Google’s TensorFlow</a:t>
            </a:r>
            <a:endParaRPr dirty="0"/>
          </a:p>
          <a:p>
            <a:pPr marL="742950" lvl="1" indent="-285750">
              <a:spcBef>
                <a:spcPts val="400"/>
              </a:spcBef>
              <a:buSzPts val="2000"/>
              <a:buChar char="–"/>
            </a:pPr>
            <a:r>
              <a:rPr lang="en-US"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Drag &amp; drop ML programming tool, works with </a:t>
            </a:r>
            <a:r>
              <a:rPr lang="en-US" sz="2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Keras</a:t>
            </a:r>
            <a:r>
              <a:rPr lang="en-US"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Microsoft’s Azure ML</a:t>
            </a:r>
            <a:endParaRPr dirty="0"/>
          </a:p>
          <a:p>
            <a:pPr marL="742950" lvl="1" indent="-285750">
              <a:spcBef>
                <a:spcPts val="400"/>
              </a:spcBef>
              <a:buSzPts val="2000"/>
              <a:buChar char="–"/>
            </a:pPr>
            <a:r>
              <a:rPr lang="en-US"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Drag and drop system for ML programming &amp; testing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Facebook’s Torch/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PyTorch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spcBef>
                <a:spcPts val="400"/>
              </a:spcBef>
              <a:buSzPts val="2000"/>
              <a:buChar char="–"/>
            </a:pPr>
            <a:r>
              <a:rPr lang="en-US"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Lower-level API, but very powerful ML, gaining popularity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Weka/MOA</a:t>
            </a:r>
            <a:endParaRPr dirty="0"/>
          </a:p>
          <a:p>
            <a:pPr marL="742950" lvl="1" indent="-285750">
              <a:spcBef>
                <a:spcPts val="400"/>
              </a:spcBef>
              <a:buSzPts val="2000"/>
              <a:buChar char="–"/>
            </a:pPr>
            <a:r>
              <a:rPr lang="en-US"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Easy-to-use GUI, runs on any platform, “original” ML tool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1"/>
          <p:cNvGrpSpPr/>
          <p:nvPr/>
        </p:nvGrpSpPr>
        <p:grpSpPr>
          <a:xfrm>
            <a:off x="4640264" y="1723759"/>
            <a:ext cx="2573337" cy="2066925"/>
            <a:chOff x="3115733" y="1925835"/>
            <a:chExt cx="2573867" cy="2067233"/>
          </a:xfrm>
        </p:grpSpPr>
        <p:pic>
          <p:nvPicPr>
            <p:cNvPr id="673" name="Google Shape;673;p11" descr="11-117077_computers-clipart-desktop-computer-professional-software-in-vide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15733" y="1925835"/>
              <a:ext cx="2573867" cy="205349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674" name="Google Shape;674;p11"/>
            <p:cNvSpPr txBox="1"/>
            <p:nvPr/>
          </p:nvSpPr>
          <p:spPr>
            <a:xfrm>
              <a:off x="3488267" y="3623736"/>
              <a:ext cx="11981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800"/>
              </a:pPr>
              <a:r>
                <a:rPr lang="en-US" sz="1800">
                  <a:solidFill>
                    <a:schemeClr val="dk1"/>
                  </a:solidFill>
                </a:rPr>
                <a:t>Computer</a:t>
              </a:r>
              <a:endParaRPr/>
            </a:p>
          </p:txBody>
        </p:sp>
      </p:grpSp>
      <p:sp>
        <p:nvSpPr>
          <p:cNvPr id="675" name="Google Shape;675;p11"/>
          <p:cNvSpPr txBox="1"/>
          <p:nvPr/>
        </p:nvSpPr>
        <p:spPr>
          <a:xfrm>
            <a:off x="2370138" y="2642921"/>
            <a:ext cx="122555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3600" b="1">
                <a:solidFill>
                  <a:srgbClr val="FF0000"/>
                </a:solidFill>
              </a:rPr>
              <a:t>1 + 1</a:t>
            </a:r>
            <a:endParaRPr/>
          </a:p>
        </p:txBody>
      </p:sp>
      <p:sp>
        <p:nvSpPr>
          <p:cNvPr id="676" name="Google Shape;676;p11"/>
          <p:cNvSpPr txBox="1"/>
          <p:nvPr/>
        </p:nvSpPr>
        <p:spPr>
          <a:xfrm>
            <a:off x="8094664" y="2558783"/>
            <a:ext cx="96678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3600" b="1">
                <a:solidFill>
                  <a:srgbClr val="FF0000"/>
                </a:solidFill>
              </a:rPr>
              <a:t> = 2</a:t>
            </a:r>
            <a:endParaRPr/>
          </a:p>
        </p:txBody>
      </p:sp>
      <p:sp>
        <p:nvSpPr>
          <p:cNvPr id="677" name="Google Shape;677;p11"/>
          <p:cNvSpPr/>
          <p:nvPr/>
        </p:nvSpPr>
        <p:spPr>
          <a:xfrm>
            <a:off x="3811589" y="2777859"/>
            <a:ext cx="828675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78" name="Google Shape;678;p11"/>
          <p:cNvSpPr/>
          <p:nvPr/>
        </p:nvSpPr>
        <p:spPr>
          <a:xfrm>
            <a:off x="7213600" y="2722296"/>
            <a:ext cx="827088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79" name="Google Shape;679;p11"/>
          <p:cNvSpPr txBox="1"/>
          <p:nvPr/>
        </p:nvSpPr>
        <p:spPr>
          <a:xfrm>
            <a:off x="5643564" y="2188895"/>
            <a:ext cx="1133475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>
                <a:solidFill>
                  <a:schemeClr val="lt1"/>
                </a:solidFill>
              </a:rPr>
              <a:t>Program</a:t>
            </a:r>
            <a:endParaRPr/>
          </a:p>
        </p:txBody>
      </p:sp>
      <p:grpSp>
        <p:nvGrpSpPr>
          <p:cNvPr id="680" name="Google Shape;680;p11"/>
          <p:cNvGrpSpPr/>
          <p:nvPr/>
        </p:nvGrpSpPr>
        <p:grpSpPr>
          <a:xfrm>
            <a:off x="4656139" y="4230421"/>
            <a:ext cx="2574925" cy="2066925"/>
            <a:chOff x="3115733" y="1925835"/>
            <a:chExt cx="2573867" cy="2067233"/>
          </a:xfrm>
        </p:grpSpPr>
        <p:pic>
          <p:nvPicPr>
            <p:cNvPr id="681" name="Google Shape;681;p11" descr="11-117077_computers-clipart-desktop-computer-professional-software-in-vide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15733" y="1925835"/>
              <a:ext cx="2573867" cy="205349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682" name="Google Shape;682;p11"/>
            <p:cNvSpPr txBox="1"/>
            <p:nvPr/>
          </p:nvSpPr>
          <p:spPr>
            <a:xfrm>
              <a:off x="3488267" y="3623736"/>
              <a:ext cx="11981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800"/>
              </a:pPr>
              <a:r>
                <a:rPr lang="en-US" sz="1800">
                  <a:solidFill>
                    <a:schemeClr val="dk1"/>
                  </a:solidFill>
                </a:rPr>
                <a:t>Computer</a:t>
              </a:r>
              <a:endParaRPr/>
            </a:p>
          </p:txBody>
        </p:sp>
      </p:grpSp>
      <p:sp>
        <p:nvSpPr>
          <p:cNvPr id="683" name="Google Shape;683;p11"/>
          <p:cNvSpPr txBox="1"/>
          <p:nvPr/>
        </p:nvSpPr>
        <p:spPr>
          <a:xfrm>
            <a:off x="8067675" y="4860658"/>
            <a:ext cx="2044700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</a:pPr>
            <a:r>
              <a:rPr lang="en-US" sz="3200" b="1">
                <a:solidFill>
                  <a:srgbClr val="FF0000"/>
                </a:solidFill>
              </a:rPr>
              <a:t>Model for</a:t>
            </a:r>
            <a:endParaRPr/>
          </a:p>
          <a:p>
            <a:pPr algn="ctr">
              <a:buSzPts val="3200"/>
            </a:pPr>
            <a:r>
              <a:rPr lang="en-US" sz="3200" b="1">
                <a:solidFill>
                  <a:srgbClr val="FF0000"/>
                </a:solidFill>
              </a:rPr>
              <a:t>Addition</a:t>
            </a:r>
            <a:endParaRPr/>
          </a:p>
        </p:txBody>
      </p:sp>
      <p:sp>
        <p:nvSpPr>
          <p:cNvPr id="684" name="Google Shape;684;p11"/>
          <p:cNvSpPr/>
          <p:nvPr/>
        </p:nvSpPr>
        <p:spPr>
          <a:xfrm>
            <a:off x="3829050" y="5622659"/>
            <a:ext cx="827088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85" name="Google Shape;685;p11"/>
          <p:cNvSpPr/>
          <p:nvPr/>
        </p:nvSpPr>
        <p:spPr>
          <a:xfrm>
            <a:off x="7231064" y="5228959"/>
            <a:ext cx="827087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86" name="Google Shape;686;p11"/>
          <p:cNvSpPr txBox="1"/>
          <p:nvPr/>
        </p:nvSpPr>
        <p:spPr>
          <a:xfrm>
            <a:off x="5661025" y="4695558"/>
            <a:ext cx="103028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>
                <a:solidFill>
                  <a:schemeClr val="lt1"/>
                </a:solidFill>
              </a:rPr>
              <a:t>Learner</a:t>
            </a:r>
            <a:endParaRPr/>
          </a:p>
        </p:txBody>
      </p:sp>
      <p:sp>
        <p:nvSpPr>
          <p:cNvPr id="687" name="Google Shape;687;p11"/>
          <p:cNvSpPr/>
          <p:nvPr/>
        </p:nvSpPr>
        <p:spPr>
          <a:xfrm>
            <a:off x="3829050" y="4895584"/>
            <a:ext cx="827088" cy="4143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88" name="Google Shape;688;p11"/>
          <p:cNvSpPr txBox="1"/>
          <p:nvPr/>
        </p:nvSpPr>
        <p:spPr>
          <a:xfrm>
            <a:off x="7772400" y="1588821"/>
            <a:ext cx="2185988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Traditional </a:t>
            </a:r>
            <a:endParaRPr/>
          </a:p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Programming</a:t>
            </a:r>
            <a:endParaRPr/>
          </a:p>
        </p:txBody>
      </p:sp>
      <p:sp>
        <p:nvSpPr>
          <p:cNvPr id="689" name="Google Shape;689;p11"/>
          <p:cNvSpPr txBox="1"/>
          <p:nvPr/>
        </p:nvSpPr>
        <p:spPr>
          <a:xfrm>
            <a:off x="8105776" y="4030396"/>
            <a:ext cx="1484313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Machine</a:t>
            </a:r>
            <a:endParaRPr/>
          </a:p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Learning</a:t>
            </a:r>
            <a:endParaRPr/>
          </a:p>
        </p:txBody>
      </p:sp>
      <p:sp>
        <p:nvSpPr>
          <p:cNvPr id="690" name="Google Shape;690;p11"/>
          <p:cNvSpPr txBox="1">
            <a:spLocks noGrp="1"/>
          </p:cNvSpPr>
          <p:nvPr>
            <p:ph type="title"/>
          </p:nvPr>
        </p:nvSpPr>
        <p:spPr>
          <a:xfrm>
            <a:off x="1524000" y="1222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Machine Learning vs. Traditional Programming </a:t>
            </a:r>
            <a:r>
              <a:rPr lang="en-US" sz="2800" i="1" dirty="0">
                <a:latin typeface="+mj-lt"/>
              </a:rPr>
              <a:t>cont...</a:t>
            </a:r>
            <a:endParaRPr sz="2800" i="1" dirty="0">
              <a:latin typeface="+mj-lt"/>
            </a:endParaRPr>
          </a:p>
        </p:txBody>
      </p:sp>
      <p:pic>
        <p:nvPicPr>
          <p:cNvPr id="691" name="Google Shape;691;p11" descr="Calendar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3764" y="4803384"/>
            <a:ext cx="2425700" cy="13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11"/>
          <p:cNvSpPr txBox="1"/>
          <p:nvPr/>
        </p:nvSpPr>
        <p:spPr>
          <a:xfrm>
            <a:off x="1903144" y="4277921"/>
            <a:ext cx="195438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/>
              <a:t>Lots of Examples</a:t>
            </a:r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Google Shape;2843;p85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Conclusions</a:t>
            </a:r>
            <a:endParaRPr sz="4400" dirty="0"/>
          </a:p>
        </p:txBody>
      </p:sp>
      <p:sp>
        <p:nvSpPr>
          <p:cNvPr id="2844" name="Google Shape;2844;p85"/>
          <p:cNvSpPr txBox="1">
            <a:spLocks noGrp="1"/>
          </p:cNvSpPr>
          <p:nvPr>
            <p:ph type="body" idx="1"/>
          </p:nvPr>
        </p:nvSpPr>
        <p:spPr>
          <a:xfrm>
            <a:off x="412376" y="1295400"/>
            <a:ext cx="11421036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is a method to develop programs or algorithms automatically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is great for pattern finding, data fitting and prediction – especially with large data sets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comes in many different forms (ANNs, HMMs, DTs, RFs, SVMs, etc.)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is used widely in everyday apps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is becoming more accessible – E2U</a:t>
            </a:r>
            <a:endParaRPr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9" name="Google Shape;2849;p86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Conclusions</a:t>
            </a:r>
            <a:r>
              <a:rPr lang="en-US" dirty="0"/>
              <a:t> </a:t>
            </a:r>
            <a:r>
              <a:rPr lang="en-US" sz="2800" i="1" dirty="0"/>
              <a:t>cont...</a:t>
            </a:r>
            <a:endParaRPr sz="4400" dirty="0"/>
          </a:p>
        </p:txBody>
      </p:sp>
      <p:sp>
        <p:nvSpPr>
          <p:cNvPr id="2850" name="Google Shape;2850;p86"/>
          <p:cNvSpPr txBox="1">
            <a:spLocks noGrp="1"/>
          </p:cNvSpPr>
          <p:nvPr>
            <p:ph type="body" idx="1"/>
          </p:nvPr>
        </p:nvSpPr>
        <p:spPr>
          <a:xfrm>
            <a:off x="358588" y="1165950"/>
            <a:ext cx="11474824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has a long history of use in bioinformatics but a shorter period of use in medicine or medical genetics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Deep learning is the hottest area of ML and is yielding surprising results and is being used in unexpected applications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Many new ML and DL applications are starting to appear in genomics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Often data access or ideas are the only limitations to finding new ML apps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p87"/>
          <p:cNvSpPr txBox="1">
            <a:spLocks noGrp="1"/>
          </p:cNvSpPr>
          <p:nvPr>
            <p:ph type="title"/>
          </p:nvPr>
        </p:nvSpPr>
        <p:spPr>
          <a:xfrm>
            <a:off x="522513" y="122250"/>
            <a:ext cx="1064622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is NOT the Only Game in Town</a:t>
            </a:r>
            <a:endParaRPr sz="4400" dirty="0"/>
          </a:p>
        </p:txBody>
      </p:sp>
      <p:sp>
        <p:nvSpPr>
          <p:cNvPr id="2856" name="Google Shape;2856;p87"/>
          <p:cNvSpPr txBox="1">
            <a:spLocks noGrp="1"/>
          </p:cNvSpPr>
          <p:nvPr>
            <p:ph type="body" idx="1"/>
          </p:nvPr>
        </p:nvSpPr>
        <p:spPr>
          <a:xfrm>
            <a:off x="376518" y="1447800"/>
            <a:ext cx="11528611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Many (multivariate) statistical techniques can be used instead of ML techniques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Principal Component Analysis (PCA) and Hierarchical clustering (HCA) can perform unsupervised clustering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PLS-DA can perform supervised classification as well as some ANNs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Linear/Logistic regression can perform just as well as SVM regression</a:t>
            </a:r>
            <a:endParaRPr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4" name="Google Shape;2854;gd7e67c866f_2_9"/>
          <p:cNvSpPr txBox="1"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 Light"/>
              <a:buNone/>
            </a:pPr>
            <a:r>
              <a:rPr lang="en-US" sz="4400" dirty="0"/>
              <a:t>Coffee Break &amp; Networking Session</a:t>
            </a:r>
            <a:endParaRPr sz="4400" dirty="0"/>
          </a:p>
        </p:txBody>
      </p:sp>
      <p:sp>
        <p:nvSpPr>
          <p:cNvPr id="2855" name="Google Shape;2855;gd7e67c866f_2_9"/>
          <p:cNvSpPr txBox="1">
            <a:spLocks noGrp="1"/>
          </p:cNvSpPr>
          <p:nvPr>
            <p:ph type="body" idx="1"/>
          </p:nvPr>
        </p:nvSpPr>
        <p:spPr>
          <a:xfrm>
            <a:off x="4386300" y="4706413"/>
            <a:ext cx="34194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Workshop Sponsors</a:t>
            </a:r>
            <a:endParaRPr/>
          </a:p>
        </p:txBody>
      </p:sp>
      <p:sp>
        <p:nvSpPr>
          <p:cNvPr id="2857" name="Google Shape;2857;gd7e67c866f_2_9"/>
          <p:cNvSpPr/>
          <p:nvPr/>
        </p:nvSpPr>
        <p:spPr>
          <a:xfrm>
            <a:off x="487296" y="5462674"/>
            <a:ext cx="2157844" cy="513911"/>
          </a:xfrm>
          <a:custGeom>
            <a:avLst/>
            <a:gdLst/>
            <a:ahLst/>
            <a:cxnLst/>
            <a:rect l="l" t="t" r="r" b="b"/>
            <a:pathLst>
              <a:path w="2147108" h="511354" extrusionOk="0">
                <a:moveTo>
                  <a:pt x="0" y="0"/>
                </a:moveTo>
                <a:lnTo>
                  <a:pt x="2147108" y="0"/>
                </a:lnTo>
                <a:lnTo>
                  <a:pt x="2147108" y="511354"/>
                </a:lnTo>
                <a:lnTo>
                  <a:pt x="0" y="511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8" name="Google Shape;2858;gd7e67c866f_2_9"/>
          <p:cNvSpPr/>
          <p:nvPr/>
        </p:nvSpPr>
        <p:spPr>
          <a:xfrm>
            <a:off x="5697121" y="5453529"/>
            <a:ext cx="732757" cy="532165"/>
          </a:xfrm>
          <a:custGeom>
            <a:avLst/>
            <a:gdLst/>
            <a:ahLst/>
            <a:cxnLst/>
            <a:rect l="l" t="t" r="r" b="b"/>
            <a:pathLst>
              <a:path w="729111" h="529517" extrusionOk="0">
                <a:moveTo>
                  <a:pt x="0" y="0"/>
                </a:moveTo>
                <a:lnTo>
                  <a:pt x="729111" y="0"/>
                </a:lnTo>
                <a:lnTo>
                  <a:pt x="729111" y="529517"/>
                </a:lnTo>
                <a:lnTo>
                  <a:pt x="0" y="529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9" name="Google Shape;2859;gd7e67c866f_2_9" title="genomecanad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1466" y="5453524"/>
            <a:ext cx="1103009" cy="533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0" name="Google Shape;2860;gd7e67c866f_2_9" title="ontariogenomic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5141" y="5469837"/>
            <a:ext cx="1251299" cy="500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1" name="Google Shape;2861;gd7e67c866f_2_9" title="logo-UofA_RGB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58280" y="5614103"/>
            <a:ext cx="1323766" cy="35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2" name="Google Shape;2862;gd7e67c866f_2_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60843" y="5353164"/>
            <a:ext cx="3543866" cy="73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12"/>
          <p:cNvGrpSpPr/>
          <p:nvPr/>
        </p:nvGrpSpPr>
        <p:grpSpPr>
          <a:xfrm>
            <a:off x="4640264" y="1723759"/>
            <a:ext cx="2573337" cy="2066925"/>
            <a:chOff x="3115733" y="1925835"/>
            <a:chExt cx="2573867" cy="2067233"/>
          </a:xfrm>
        </p:grpSpPr>
        <p:pic>
          <p:nvPicPr>
            <p:cNvPr id="698" name="Google Shape;698;p12" descr="11-117077_computers-clipart-desktop-computer-professional-software-in-vide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15733" y="1925835"/>
              <a:ext cx="2573867" cy="205349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699" name="Google Shape;699;p12"/>
            <p:cNvSpPr txBox="1"/>
            <p:nvPr/>
          </p:nvSpPr>
          <p:spPr>
            <a:xfrm>
              <a:off x="3488267" y="3623736"/>
              <a:ext cx="11981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800"/>
              </a:pPr>
              <a:r>
                <a:rPr lang="en-US" sz="1800">
                  <a:solidFill>
                    <a:schemeClr val="dk1"/>
                  </a:solidFill>
                </a:rPr>
                <a:t>Computer</a:t>
              </a:r>
              <a:endParaRPr/>
            </a:p>
          </p:txBody>
        </p:sp>
      </p:grpSp>
      <p:sp>
        <p:nvSpPr>
          <p:cNvPr id="700" name="Google Shape;700;p12"/>
          <p:cNvSpPr txBox="1"/>
          <p:nvPr/>
        </p:nvSpPr>
        <p:spPr>
          <a:xfrm>
            <a:off x="8094664" y="2558783"/>
            <a:ext cx="99218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3600" b="1">
                <a:solidFill>
                  <a:srgbClr val="FF0000"/>
                </a:solidFill>
              </a:rPr>
              <a:t> = ?</a:t>
            </a:r>
            <a:endParaRPr/>
          </a:p>
        </p:txBody>
      </p:sp>
      <p:sp>
        <p:nvSpPr>
          <p:cNvPr id="701" name="Google Shape;701;p12"/>
          <p:cNvSpPr/>
          <p:nvPr/>
        </p:nvSpPr>
        <p:spPr>
          <a:xfrm>
            <a:off x="3811589" y="2777859"/>
            <a:ext cx="828675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02" name="Google Shape;702;p12"/>
          <p:cNvSpPr/>
          <p:nvPr/>
        </p:nvSpPr>
        <p:spPr>
          <a:xfrm>
            <a:off x="7213600" y="2722296"/>
            <a:ext cx="827088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03" name="Google Shape;703;p12"/>
          <p:cNvSpPr txBox="1"/>
          <p:nvPr/>
        </p:nvSpPr>
        <p:spPr>
          <a:xfrm>
            <a:off x="5643564" y="2188895"/>
            <a:ext cx="1133475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>
                <a:solidFill>
                  <a:schemeClr val="lt1"/>
                </a:solidFill>
              </a:rPr>
              <a:t>Program</a:t>
            </a:r>
            <a:endParaRPr/>
          </a:p>
        </p:txBody>
      </p:sp>
      <p:grpSp>
        <p:nvGrpSpPr>
          <p:cNvPr id="704" name="Google Shape;704;p12"/>
          <p:cNvGrpSpPr/>
          <p:nvPr/>
        </p:nvGrpSpPr>
        <p:grpSpPr>
          <a:xfrm>
            <a:off x="4656139" y="4230421"/>
            <a:ext cx="2574925" cy="2066925"/>
            <a:chOff x="3115733" y="1925835"/>
            <a:chExt cx="2573867" cy="2067233"/>
          </a:xfrm>
        </p:grpSpPr>
        <p:pic>
          <p:nvPicPr>
            <p:cNvPr id="705" name="Google Shape;705;p12" descr="11-117077_computers-clipart-desktop-computer-professional-software-in-vide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15733" y="1925835"/>
              <a:ext cx="2573867" cy="205349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706" name="Google Shape;706;p12"/>
            <p:cNvSpPr txBox="1"/>
            <p:nvPr/>
          </p:nvSpPr>
          <p:spPr>
            <a:xfrm>
              <a:off x="3488267" y="3623736"/>
              <a:ext cx="11981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800"/>
              </a:pPr>
              <a:r>
                <a:rPr lang="en-US" sz="1800">
                  <a:solidFill>
                    <a:schemeClr val="dk1"/>
                  </a:solidFill>
                </a:rPr>
                <a:t>Computer</a:t>
              </a:r>
              <a:endParaRPr/>
            </a:p>
          </p:txBody>
        </p:sp>
      </p:grpSp>
      <p:sp>
        <p:nvSpPr>
          <p:cNvPr id="707" name="Google Shape;707;p12"/>
          <p:cNvSpPr txBox="1"/>
          <p:nvPr/>
        </p:nvSpPr>
        <p:spPr>
          <a:xfrm>
            <a:off x="2641600" y="5487721"/>
            <a:ext cx="71120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3600" b="1">
                <a:solidFill>
                  <a:srgbClr val="FF0000"/>
                </a:solidFill>
              </a:rPr>
              <a:t>=2</a:t>
            </a:r>
            <a:endParaRPr/>
          </a:p>
        </p:txBody>
      </p:sp>
      <p:sp>
        <p:nvSpPr>
          <p:cNvPr id="708" name="Google Shape;708;p12"/>
          <p:cNvSpPr txBox="1"/>
          <p:nvPr/>
        </p:nvSpPr>
        <p:spPr>
          <a:xfrm>
            <a:off x="7854951" y="5009884"/>
            <a:ext cx="2798763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800"/>
            </a:pPr>
            <a:r>
              <a:rPr lang="en-US" sz="2800" b="1">
                <a:solidFill>
                  <a:srgbClr val="FF0000"/>
                </a:solidFill>
              </a:rPr>
              <a:t>Model for</a:t>
            </a:r>
            <a:endParaRPr/>
          </a:p>
          <a:p>
            <a:pPr algn="ctr">
              <a:buSzPts val="2800"/>
            </a:pPr>
            <a:r>
              <a:rPr lang="en-US" sz="2800" b="1">
                <a:solidFill>
                  <a:srgbClr val="FF0000"/>
                </a:solidFill>
              </a:rPr>
              <a:t>“2” recognition</a:t>
            </a:r>
            <a:endParaRPr/>
          </a:p>
        </p:txBody>
      </p:sp>
      <p:sp>
        <p:nvSpPr>
          <p:cNvPr id="709" name="Google Shape;709;p12"/>
          <p:cNvSpPr/>
          <p:nvPr/>
        </p:nvSpPr>
        <p:spPr>
          <a:xfrm>
            <a:off x="3829050" y="5622659"/>
            <a:ext cx="827088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10" name="Google Shape;710;p12"/>
          <p:cNvSpPr/>
          <p:nvPr/>
        </p:nvSpPr>
        <p:spPr>
          <a:xfrm>
            <a:off x="7231064" y="5228959"/>
            <a:ext cx="827087" cy="4159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11" name="Google Shape;711;p12"/>
          <p:cNvSpPr txBox="1"/>
          <p:nvPr/>
        </p:nvSpPr>
        <p:spPr>
          <a:xfrm>
            <a:off x="5661025" y="4695558"/>
            <a:ext cx="103028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>
                <a:solidFill>
                  <a:schemeClr val="lt1"/>
                </a:solidFill>
              </a:rPr>
              <a:t>Learner</a:t>
            </a:r>
            <a:endParaRPr/>
          </a:p>
        </p:txBody>
      </p:sp>
      <p:sp>
        <p:nvSpPr>
          <p:cNvPr id="712" name="Google Shape;712;p12"/>
          <p:cNvSpPr/>
          <p:nvPr/>
        </p:nvSpPr>
        <p:spPr>
          <a:xfrm>
            <a:off x="3829050" y="4895584"/>
            <a:ext cx="827088" cy="4143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212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13" name="Google Shape;713;p12"/>
          <p:cNvSpPr txBox="1"/>
          <p:nvPr/>
        </p:nvSpPr>
        <p:spPr>
          <a:xfrm>
            <a:off x="7772400" y="1588821"/>
            <a:ext cx="2185988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Traditional </a:t>
            </a:r>
            <a:endParaRPr/>
          </a:p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Programming</a:t>
            </a:r>
            <a:endParaRPr/>
          </a:p>
        </p:txBody>
      </p:sp>
      <p:sp>
        <p:nvSpPr>
          <p:cNvPr id="714" name="Google Shape;714;p12"/>
          <p:cNvSpPr txBox="1"/>
          <p:nvPr/>
        </p:nvSpPr>
        <p:spPr>
          <a:xfrm>
            <a:off x="8365013" y="4179621"/>
            <a:ext cx="1484313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Machine</a:t>
            </a:r>
            <a:endParaRPr/>
          </a:p>
          <a:p>
            <a:pPr algn="ctr">
              <a:buSzPts val="2400"/>
            </a:pPr>
            <a:r>
              <a:rPr lang="en-US" sz="2400" b="1">
                <a:solidFill>
                  <a:srgbClr val="0000FF"/>
                </a:solidFill>
              </a:rPr>
              <a:t>Learning</a:t>
            </a:r>
            <a:endParaRPr/>
          </a:p>
        </p:txBody>
      </p:sp>
      <p:grpSp>
        <p:nvGrpSpPr>
          <p:cNvPr id="715" name="Google Shape;715;p12"/>
          <p:cNvGrpSpPr/>
          <p:nvPr/>
        </p:nvGrpSpPr>
        <p:grpSpPr>
          <a:xfrm>
            <a:off x="2151064" y="2087295"/>
            <a:ext cx="1660525" cy="1574800"/>
            <a:chOff x="201969" y="2060450"/>
            <a:chExt cx="2086042" cy="1905000"/>
          </a:xfrm>
        </p:grpSpPr>
        <p:pic>
          <p:nvPicPr>
            <p:cNvPr id="716" name="Google Shape;716;p12" descr="Screen Shot 2020-04-25 at 11.30.33 AM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1969" y="2060450"/>
              <a:ext cx="2086042" cy="95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7" name="Google Shape;717;p12" descr="Screen Shot 2020-04-25 at 11.30.33 AM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1969" y="3012950"/>
              <a:ext cx="1885950" cy="952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8" name="Google Shape;718;p12"/>
          <p:cNvGrpSpPr/>
          <p:nvPr/>
        </p:nvGrpSpPr>
        <p:grpSpPr>
          <a:xfrm>
            <a:off x="2290764" y="4382820"/>
            <a:ext cx="1362075" cy="1104900"/>
            <a:chOff x="201969" y="2060450"/>
            <a:chExt cx="2086042" cy="1905000"/>
          </a:xfrm>
        </p:grpSpPr>
        <p:pic>
          <p:nvPicPr>
            <p:cNvPr id="719" name="Google Shape;719;p12" descr="Screen Shot 2020-04-25 at 11.30.33 AM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1969" y="2060450"/>
              <a:ext cx="2086042" cy="95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12" descr="Screen Shot 2020-04-25 at 11.30.33 AM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01969" y="3012950"/>
              <a:ext cx="1885950" cy="95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1" name="Google Shape;721;p12"/>
          <p:cNvSpPr txBox="1">
            <a:spLocks noGrp="1"/>
          </p:cNvSpPr>
          <p:nvPr>
            <p:ph type="title"/>
          </p:nvPr>
        </p:nvSpPr>
        <p:spPr>
          <a:xfrm>
            <a:off x="1524000" y="1222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Machine Learning vs. Traditional Programming </a:t>
            </a:r>
            <a:r>
              <a:rPr lang="en-US" sz="2800" i="1" dirty="0">
                <a:latin typeface="+mj-lt"/>
              </a:rPr>
              <a:t>cont...</a:t>
            </a:r>
            <a:endParaRPr sz="2800" i="1" dirty="0"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3"/>
          <p:cNvSpPr txBox="1">
            <a:spLocks noGrp="1"/>
          </p:cNvSpPr>
          <p:nvPr>
            <p:ph type="body" idx="1"/>
          </p:nvPr>
        </p:nvSpPr>
        <p:spPr>
          <a:xfrm>
            <a:off x="548640" y="1988973"/>
            <a:ext cx="1109472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3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Conventional computer programs or algorithms perform tedious tasks faster and more accurately than humans </a:t>
            </a: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(addition, subtraction, spell-checking)</a:t>
            </a:r>
            <a:endParaRPr dirty="0"/>
          </a:p>
          <a:p>
            <a:pPr marL="342900" indent="-330200">
              <a:spcBef>
                <a:spcPts val="640"/>
              </a:spcBef>
              <a:buSzPts val="3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Machine learning algorithms perform tasks that are difficult or infeasible to do via conventional computer algorithms </a:t>
            </a: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(grammar checking, interpreting speech, image recognition)</a:t>
            </a:r>
            <a:endParaRPr dirty="0"/>
          </a:p>
          <a:p>
            <a:pPr marL="342900" indent="-139700">
              <a:spcBef>
                <a:spcPts val="640"/>
              </a:spcBef>
              <a:buSzPts val="3200"/>
              <a:buNone/>
            </a:pPr>
            <a:endParaRPr sz="3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13"/>
          <p:cNvSpPr txBox="1">
            <a:spLocks noGrp="1"/>
          </p:cNvSpPr>
          <p:nvPr>
            <p:ph type="title"/>
          </p:nvPr>
        </p:nvSpPr>
        <p:spPr>
          <a:xfrm>
            <a:off x="1524000" y="219786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Machine Learning (ML) vs. Conventional Computing</a:t>
            </a:r>
            <a:endParaRPr sz="4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4"/>
          <p:cNvSpPr txBox="1">
            <a:spLocks noGrp="1"/>
          </p:cNvSpPr>
          <p:nvPr>
            <p:ph type="body" idx="1"/>
          </p:nvPr>
        </p:nvSpPr>
        <p:spPr>
          <a:xfrm>
            <a:off x="374469" y="1828656"/>
            <a:ext cx="1124712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400"/>
            </a:pPr>
            <a:r>
              <a:rPr lang="en-US" sz="2800" dirty="0"/>
              <a:t>AI is the older field and many view ML as a subfield of AI – both require lots of data to really work</a:t>
            </a:r>
            <a:endParaRPr sz="3600" dirty="0"/>
          </a:p>
          <a:p>
            <a:pPr marL="342900" indent="-342900">
              <a:spcBef>
                <a:spcPts val="480"/>
              </a:spcBef>
              <a:buSzPts val="2400"/>
            </a:pPr>
            <a:r>
              <a:rPr lang="en-US" sz="2800" dirty="0"/>
              <a:t>AI has a focus on expert systems using defined rules, look-up tables and vast quantities of data to solve problems (</a:t>
            </a:r>
            <a:r>
              <a:rPr lang="en-US" sz="2800" dirty="0">
                <a:solidFill>
                  <a:srgbClr val="FF0000"/>
                </a:solidFill>
              </a:rPr>
              <a:t>chess</a:t>
            </a:r>
            <a:r>
              <a:rPr lang="en-US" sz="2800" dirty="0"/>
              <a:t>)</a:t>
            </a:r>
            <a:endParaRPr sz="3600" dirty="0"/>
          </a:p>
          <a:p>
            <a:pPr marL="342900" indent="-342900">
              <a:spcBef>
                <a:spcPts val="480"/>
              </a:spcBef>
              <a:buSzPts val="2400"/>
            </a:pPr>
            <a:r>
              <a:rPr lang="en-US" sz="2800" dirty="0"/>
              <a:t>ML doesn’t use expert systems, it uses probabilistic computing, computational statistics and optimization to try to make predictions (</a:t>
            </a:r>
            <a:r>
              <a:rPr lang="en-US" sz="2800" dirty="0">
                <a:solidFill>
                  <a:srgbClr val="FF0000"/>
                </a:solidFill>
              </a:rPr>
              <a:t>face recognition</a:t>
            </a:r>
            <a:r>
              <a:rPr lang="en-US" sz="2800" dirty="0"/>
              <a:t>)</a:t>
            </a:r>
            <a:endParaRPr sz="3600" dirty="0"/>
          </a:p>
          <a:p>
            <a:pPr marL="342900" indent="-342900">
              <a:spcBef>
                <a:spcPts val="480"/>
              </a:spcBef>
              <a:buSzPts val="2400"/>
            </a:pPr>
            <a:r>
              <a:rPr lang="en-US" sz="2800" dirty="0"/>
              <a:t>Many people working in the field of ML started in AI, many now do both</a:t>
            </a:r>
            <a:endParaRPr dirty="0"/>
          </a:p>
        </p:txBody>
      </p:sp>
      <p:sp>
        <p:nvSpPr>
          <p:cNvPr id="733" name="Google Shape;733;p14"/>
          <p:cNvSpPr txBox="1">
            <a:spLocks noGrp="1"/>
          </p:cNvSpPr>
          <p:nvPr>
            <p:ph type="title"/>
          </p:nvPr>
        </p:nvSpPr>
        <p:spPr>
          <a:xfrm>
            <a:off x="1524000" y="24525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Machine Learning (ML) vs. Artificial Intelligence (AI)</a:t>
            </a:r>
            <a:endParaRPr sz="4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5" descr="20 Years after Deep Blue: How AI Has Advanced Since Conquering Chess -  Scientific Americ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959" y="3986128"/>
            <a:ext cx="3614148" cy="242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3105" y="3976265"/>
            <a:ext cx="1705998" cy="2432469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15"/>
          <p:cNvSpPr txBox="1"/>
          <p:nvPr/>
        </p:nvSpPr>
        <p:spPr>
          <a:xfrm>
            <a:off x="7727867" y="4360223"/>
            <a:ext cx="3342467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3600" b="1" dirty="0">
                <a:solidFill>
                  <a:srgbClr val="FF0000"/>
                </a:solidFill>
              </a:rPr>
              <a:t>AI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b="1" dirty="0">
                <a:solidFill>
                  <a:schemeClr val="dk1"/>
                </a:solidFill>
              </a:rPr>
              <a:t>– Deep Blue (IBM)</a:t>
            </a:r>
            <a:endParaRPr b="1" dirty="0"/>
          </a:p>
          <a:p>
            <a:pPr>
              <a:buSzPts val="1800"/>
            </a:pPr>
            <a:r>
              <a:rPr lang="en-US" sz="1800" b="1" dirty="0">
                <a:solidFill>
                  <a:schemeClr val="dk1"/>
                </a:solidFill>
              </a:rPr>
              <a:t>vs. Gary Kasparov</a:t>
            </a:r>
            <a:endParaRPr b="1" dirty="0"/>
          </a:p>
          <a:p>
            <a:pPr>
              <a:buSzPts val="1800"/>
            </a:pPr>
            <a:r>
              <a:rPr lang="en-US" sz="1800" b="1" dirty="0">
                <a:solidFill>
                  <a:schemeClr val="dk1"/>
                </a:solidFill>
              </a:rPr>
              <a:t>World Championship</a:t>
            </a:r>
            <a:endParaRPr b="1" dirty="0"/>
          </a:p>
          <a:p>
            <a:pPr>
              <a:buSzPts val="1800"/>
            </a:pPr>
            <a:r>
              <a:rPr lang="en-US" sz="1800" b="1" dirty="0">
                <a:solidFill>
                  <a:schemeClr val="dk1"/>
                </a:solidFill>
              </a:rPr>
              <a:t>Chess - 1997</a:t>
            </a:r>
            <a:endParaRPr b="1" dirty="0"/>
          </a:p>
        </p:txBody>
      </p:sp>
      <p:sp>
        <p:nvSpPr>
          <p:cNvPr id="741" name="Google Shape;741;p15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ML vs. AI </a:t>
            </a:r>
            <a:r>
              <a:rPr lang="en-US" sz="2800" i="1" dirty="0">
                <a:latin typeface="+mj-lt"/>
              </a:rPr>
              <a:t>cont...</a:t>
            </a:r>
            <a:endParaRPr sz="4400" dirty="0">
              <a:latin typeface="+mj-lt"/>
            </a:endParaRPr>
          </a:p>
        </p:txBody>
      </p:sp>
      <p:pic>
        <p:nvPicPr>
          <p:cNvPr id="742" name="Google Shape;742;p15"/>
          <p:cNvPicPr preferRelativeResize="0"/>
          <p:nvPr/>
        </p:nvPicPr>
        <p:blipFill rotWithShape="1">
          <a:blip r:embed="rId5">
            <a:alphaModFix/>
          </a:blip>
          <a:srcRect t="5600" b="4880"/>
          <a:stretch/>
        </p:blipFill>
        <p:spPr>
          <a:xfrm>
            <a:off x="1907168" y="1118259"/>
            <a:ext cx="5321938" cy="2679874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5"/>
          <p:cNvSpPr txBox="1"/>
          <p:nvPr/>
        </p:nvSpPr>
        <p:spPr>
          <a:xfrm>
            <a:off x="7678594" y="1719532"/>
            <a:ext cx="3391741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3600" b="1" dirty="0">
                <a:solidFill>
                  <a:srgbClr val="FF0000"/>
                </a:solidFill>
              </a:rPr>
              <a:t>ML</a:t>
            </a:r>
            <a:r>
              <a:rPr lang="en-US" sz="1800" b="1" dirty="0">
                <a:solidFill>
                  <a:schemeClr val="dk1"/>
                </a:solidFill>
              </a:rPr>
              <a:t> </a:t>
            </a:r>
            <a:r>
              <a:rPr lang="en-US" sz="2000" b="1" dirty="0">
                <a:solidFill>
                  <a:schemeClr val="dk1"/>
                </a:solidFill>
              </a:rPr>
              <a:t>– facial recognition on cell phone cameras - 2020 </a:t>
            </a:r>
            <a:endParaRPr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16" descr="How did supercomputer Watson beat Jeopardy champion Ken Jennings? | TED Blo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6514" y="1197780"/>
            <a:ext cx="8098972" cy="4787673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6"/>
          <p:cNvSpPr txBox="1"/>
          <p:nvPr/>
        </p:nvSpPr>
        <p:spPr>
          <a:xfrm>
            <a:off x="3269673" y="6100948"/>
            <a:ext cx="561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>
                <a:solidFill>
                  <a:schemeClr val="dk1"/>
                </a:solidFill>
              </a:rPr>
              <a:t>IBM – Watson vs Ken Jennings vs. Brad Rutter, 2011</a:t>
            </a:r>
            <a:endParaRPr/>
          </a:p>
        </p:txBody>
      </p:sp>
      <p:sp>
        <p:nvSpPr>
          <p:cNvPr id="750" name="Google Shape;750;p16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AI + ML &amp; Jeopardy</a:t>
            </a:r>
            <a:endParaRPr sz="4400" dirty="0"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7"/>
          <p:cNvSpPr txBox="1">
            <a:spLocks noGrp="1"/>
          </p:cNvSpPr>
          <p:nvPr>
            <p:ph type="title"/>
          </p:nvPr>
        </p:nvSpPr>
        <p:spPr>
          <a:xfrm>
            <a:off x="1524000" y="9535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/>
              <a:t>Watson (IBM)</a:t>
            </a:r>
            <a:endParaRPr/>
          </a:p>
        </p:txBody>
      </p:sp>
      <p:sp>
        <p:nvSpPr>
          <p:cNvPr id="756" name="Google Shape;756;p17"/>
          <p:cNvSpPr txBox="1">
            <a:spLocks noGrp="1"/>
          </p:cNvSpPr>
          <p:nvPr>
            <p:ph type="body" idx="1"/>
          </p:nvPr>
        </p:nvSpPr>
        <p:spPr>
          <a:xfrm>
            <a:off x="219456" y="1448130"/>
            <a:ext cx="11728704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400"/>
            </a:pPr>
            <a:r>
              <a:rPr lang="en-US" sz="2600" dirty="0"/>
              <a:t>First developed in 2010 as a question answering (QA) system (took 4 years, 1000+ people, $900 million)</a:t>
            </a:r>
            <a:endParaRPr sz="2600" dirty="0"/>
          </a:p>
          <a:p>
            <a:pPr marL="342900" indent="-342900">
              <a:spcBef>
                <a:spcPts val="480"/>
              </a:spcBef>
              <a:buSzPts val="2400"/>
            </a:pPr>
            <a:r>
              <a:rPr lang="en-US" sz="2600" dirty="0"/>
              <a:t>Won Jeopardy ($1 million) in 2011</a:t>
            </a:r>
            <a:endParaRPr sz="2600" dirty="0"/>
          </a:p>
          <a:p>
            <a:pPr marL="342900" indent="-342900">
              <a:spcBef>
                <a:spcPts val="480"/>
              </a:spcBef>
              <a:buSzPts val="2400"/>
            </a:pPr>
            <a:r>
              <a:rPr lang="en-US" sz="2600" dirty="0"/>
              <a:t>Uses advanced natural language processing, information retrieval, knowledge representation, automated reasoning (all AI) and machine learning </a:t>
            </a:r>
            <a:endParaRPr sz="2600" dirty="0"/>
          </a:p>
          <a:p>
            <a:pPr marL="342900" indent="-342900">
              <a:spcBef>
                <a:spcPts val="480"/>
              </a:spcBef>
              <a:buSzPts val="2400"/>
            </a:pPr>
            <a:r>
              <a:rPr lang="en-US" sz="2600" dirty="0"/>
              <a:t>Sources of information for Watson include encyclopedias, dictionaries, thesauri, newswire articles, </a:t>
            </a:r>
            <a:r>
              <a:rPr lang="en-US" sz="2600" dirty="0" err="1"/>
              <a:t>Dbpedia</a:t>
            </a:r>
            <a:r>
              <a:rPr lang="en-US" sz="2600" dirty="0"/>
              <a:t>, WordNet and Yago </a:t>
            </a:r>
            <a:endParaRPr sz="2600" dirty="0"/>
          </a:p>
          <a:p>
            <a:pPr marL="342900" indent="-342900">
              <a:spcBef>
                <a:spcPts val="480"/>
              </a:spcBef>
              <a:buSzPts val="2400"/>
            </a:pPr>
            <a:r>
              <a:rPr lang="en-US" sz="2600" dirty="0"/>
              <a:t>Watson (on the Cloud) can now 'see', 'hear', 'read', 'talk', 'taste', 'interpret', 'learn' and 'recommend’</a:t>
            </a:r>
            <a:endParaRPr sz="2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5493" y="271515"/>
            <a:ext cx="4021014" cy="6033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91"/>
          <p:cNvSpPr txBox="1">
            <a:spLocks noGrp="1"/>
          </p:cNvSpPr>
          <p:nvPr>
            <p:ph type="title"/>
          </p:nvPr>
        </p:nvSpPr>
        <p:spPr>
          <a:xfrm>
            <a:off x="1524000" y="9535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/>
              <a:t>ChatGPT (OpenAI/Microsoft)</a:t>
            </a:r>
            <a:endParaRPr/>
          </a:p>
        </p:txBody>
      </p:sp>
      <p:sp>
        <p:nvSpPr>
          <p:cNvPr id="762" name="Google Shape;762;p91"/>
          <p:cNvSpPr txBox="1">
            <a:spLocks noGrp="1"/>
          </p:cNvSpPr>
          <p:nvPr>
            <p:ph type="body" idx="1"/>
          </p:nvPr>
        </p:nvSpPr>
        <p:spPr>
          <a:xfrm>
            <a:off x="289561" y="1417650"/>
            <a:ext cx="6642364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400"/>
            </a:pPr>
            <a:r>
              <a:rPr lang="en-US" sz="2200" dirty="0"/>
              <a:t>Chat bot released by OpenAI on Nov. 30, 2022 (v. 3.5)</a:t>
            </a:r>
            <a:endParaRPr dirty="0"/>
          </a:p>
          <a:p>
            <a:pPr marL="342900" indent="-342900">
              <a:spcBef>
                <a:spcPts val="0"/>
              </a:spcBef>
              <a:buSzPts val="2400"/>
            </a:pPr>
            <a:r>
              <a:rPr lang="en-US" sz="2200" dirty="0"/>
              <a:t>Cost &gt;$700 million to develop, 350 people working for 4 years</a:t>
            </a:r>
            <a:endParaRPr dirty="0"/>
          </a:p>
          <a:p>
            <a:pPr marL="342900" indent="-342900">
              <a:spcBef>
                <a:spcPts val="0"/>
              </a:spcBef>
              <a:buSzPts val="2400"/>
            </a:pPr>
            <a:r>
              <a:rPr lang="en-US" sz="2200" dirty="0"/>
              <a:t>GPT = Generative Pre-trained Transformer  model (similar to a GNN)</a:t>
            </a:r>
            <a:endParaRPr dirty="0"/>
          </a:p>
          <a:p>
            <a:pPr marL="342900" indent="-342900">
              <a:spcBef>
                <a:spcPts val="0"/>
              </a:spcBef>
              <a:buSzPts val="2400"/>
            </a:pPr>
            <a:r>
              <a:rPr lang="en-US" sz="2200" dirty="0"/>
              <a:t>Large Language Model (LLM) based on 45 </a:t>
            </a:r>
            <a:r>
              <a:rPr lang="en-US" sz="2200" dirty="0" err="1"/>
              <a:t>Tbytes</a:t>
            </a:r>
            <a:r>
              <a:rPr lang="en-US" sz="2200" dirty="0"/>
              <a:t> of text or about 300 million pages or 500 billion words</a:t>
            </a:r>
            <a:endParaRPr dirty="0"/>
          </a:p>
          <a:p>
            <a:pPr marL="342900" indent="-342900">
              <a:spcBef>
                <a:spcPts val="0"/>
              </a:spcBef>
              <a:buSzPts val="2400"/>
            </a:pPr>
            <a:r>
              <a:rPr lang="en-US" sz="2200" dirty="0"/>
              <a:t>Essentially an extended version of auto-fill for texting</a:t>
            </a:r>
            <a:endParaRPr dirty="0"/>
          </a:p>
          <a:p>
            <a:pPr marL="342900" indent="-342900">
              <a:spcBef>
                <a:spcPts val="0"/>
              </a:spcBef>
              <a:buSzPts val="2400"/>
            </a:pPr>
            <a:r>
              <a:rPr lang="en-US" sz="2200" dirty="0"/>
              <a:t>Has passed numerous difficult exams (SAT, GRE, LSAT)</a:t>
            </a:r>
            <a:endParaRPr sz="2200" dirty="0"/>
          </a:p>
        </p:txBody>
      </p:sp>
      <p:pic>
        <p:nvPicPr>
          <p:cNvPr id="763" name="Google Shape;763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0675" y="1566209"/>
            <a:ext cx="3439797" cy="96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2392" y="2563906"/>
            <a:ext cx="2241177" cy="125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5272" y="3916367"/>
            <a:ext cx="3168131" cy="248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53568" y="2533368"/>
            <a:ext cx="1246094" cy="1246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555813"/>
            <a:ext cx="9143913" cy="527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8"/>
          <p:cNvSpPr txBox="1">
            <a:spLocks noGrp="1"/>
          </p:cNvSpPr>
          <p:nvPr>
            <p:ph type="body" idx="1"/>
          </p:nvPr>
        </p:nvSpPr>
        <p:spPr>
          <a:xfrm>
            <a:off x="459739" y="1644000"/>
            <a:ext cx="686816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800"/>
            </a:pPr>
            <a:r>
              <a:rPr lang="en-US" dirty="0"/>
              <a:t>Both fields require lots of data, both can be used to predict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/>
              <a:t>ML focuses on reproducing or predicting from known knowledge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/>
              <a:t>Data mining focuses on discovery of previously unknown knowledge</a:t>
            </a:r>
            <a:endParaRPr dirty="0"/>
          </a:p>
        </p:txBody>
      </p:sp>
      <p:pic>
        <p:nvPicPr>
          <p:cNvPr id="777" name="Google Shape;77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1100" y="1481449"/>
            <a:ext cx="3823435" cy="242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8857" y="4013200"/>
            <a:ext cx="3823434" cy="2233221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18"/>
          <p:cNvSpPr txBox="1">
            <a:spLocks noGrp="1"/>
          </p:cNvSpPr>
          <p:nvPr>
            <p:ph type="title"/>
          </p:nvPr>
        </p:nvSpPr>
        <p:spPr>
          <a:xfrm>
            <a:off x="1092200" y="122250"/>
            <a:ext cx="957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Machine Learning vs. Data Mining</a:t>
            </a:r>
            <a:endParaRPr sz="4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9"/>
          <p:cNvSpPr txBox="1">
            <a:spLocks noGrp="1"/>
          </p:cNvSpPr>
          <p:nvPr>
            <p:ph type="title"/>
          </p:nvPr>
        </p:nvSpPr>
        <p:spPr>
          <a:xfrm>
            <a:off x="228600" y="122250"/>
            <a:ext cx="1122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Machine Learning vs. Deep Learning </a:t>
            </a:r>
            <a:r>
              <a:rPr lang="en-US" sz="2800" i="1" dirty="0">
                <a:solidFill>
                  <a:srgbClr val="000000"/>
                </a:solidFill>
              </a:rPr>
              <a:t>cont...</a:t>
            </a:r>
            <a:endParaRPr sz="4400" dirty="0"/>
          </a:p>
        </p:txBody>
      </p:sp>
      <p:sp>
        <p:nvSpPr>
          <p:cNvPr id="785" name="Google Shape;785;p19"/>
          <p:cNvSpPr txBox="1">
            <a:spLocks noGrp="1"/>
          </p:cNvSpPr>
          <p:nvPr>
            <p:ph type="body" idx="1"/>
          </p:nvPr>
        </p:nvSpPr>
        <p:spPr>
          <a:xfrm>
            <a:off x="228600" y="1475700"/>
            <a:ext cx="115062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800"/>
            </a:pPr>
            <a:r>
              <a:rPr lang="en-US" dirty="0"/>
              <a:t>Deep learning is a subdiscipline of ML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/>
              <a:t>Deep learning uses artificial neural networks (ANNs), specifically multi-layered “deep” neural networks (DNNs) as the main learning model – this allows DNNs to learn more complex patterns, handle tougher problems and make smarter predictions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/>
              <a:t>Other common ANN architectures include recurrent neural networks (RNNs), convolutional neural networks (CNNs) and deep belief networks (DBNs)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20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Key Players in Deep Learning</a:t>
            </a:r>
            <a:endParaRPr sz="4400" dirty="0">
              <a:latin typeface="+mj-lt"/>
            </a:endParaRPr>
          </a:p>
        </p:txBody>
      </p:sp>
      <p:pic>
        <p:nvPicPr>
          <p:cNvPr id="791" name="Google Shape;79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4100" y="1257300"/>
            <a:ext cx="2251256" cy="224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0"/>
          <p:cNvPicPr preferRelativeResize="0"/>
          <p:nvPr/>
        </p:nvPicPr>
        <p:blipFill rotWithShape="1">
          <a:blip r:embed="rId4">
            <a:alphaModFix/>
          </a:blip>
          <a:srcRect b="6896"/>
          <a:stretch/>
        </p:blipFill>
        <p:spPr>
          <a:xfrm>
            <a:off x="2324100" y="3753266"/>
            <a:ext cx="2251256" cy="2152234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20"/>
          <p:cNvSpPr txBox="1"/>
          <p:nvPr/>
        </p:nvSpPr>
        <p:spPr>
          <a:xfrm>
            <a:off x="5368034" y="1238007"/>
            <a:ext cx="5299965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2000" b="1" dirty="0">
                <a:solidFill>
                  <a:schemeClr val="dk1"/>
                </a:solidFill>
              </a:rPr>
              <a:t>Geoffery Hinton </a:t>
            </a:r>
            <a:r>
              <a:rPr lang="en-US" sz="2000" dirty="0">
                <a:solidFill>
                  <a:schemeClr val="dk1"/>
                </a:solidFill>
              </a:rPr>
              <a:t>– University of Toronto</a:t>
            </a:r>
            <a:endParaRPr sz="1600" dirty="0"/>
          </a:p>
          <a:p>
            <a:pP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Born in 1947, Educated at Edinburgh</a:t>
            </a:r>
            <a:endParaRPr sz="1600" dirty="0"/>
          </a:p>
          <a:p>
            <a:pP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Considered one of the fathers of ANNs</a:t>
            </a:r>
            <a:endParaRPr sz="1600" dirty="0"/>
          </a:p>
          <a:p>
            <a:pP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Won the 2018 Turing award</a:t>
            </a:r>
          </a:p>
          <a:p>
            <a:pP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Won the 2024 Nobel Prize in Physics</a:t>
            </a:r>
            <a:endParaRPr sz="1600" dirty="0"/>
          </a:p>
          <a:p>
            <a:pP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FRS, FRSC, CC</a:t>
            </a:r>
            <a:endParaRPr sz="1600" dirty="0"/>
          </a:p>
          <a:p>
            <a:pP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Resigned from Google now at </a:t>
            </a:r>
            <a:r>
              <a:rPr lang="en-US" sz="2000" dirty="0" err="1">
                <a:solidFill>
                  <a:schemeClr val="dk1"/>
                </a:solidFill>
              </a:rPr>
              <a:t>UofT</a:t>
            </a:r>
            <a:r>
              <a:rPr lang="en-US" sz="2000" dirty="0">
                <a:solidFill>
                  <a:schemeClr val="dk1"/>
                </a:solidFill>
              </a:rPr>
              <a:t> full time</a:t>
            </a:r>
            <a:endParaRPr sz="2000" dirty="0">
              <a:solidFill>
                <a:schemeClr val="dk1"/>
              </a:solidFill>
            </a:endParaRPr>
          </a:p>
          <a:p>
            <a:pPr>
              <a:buSzPts val="1800"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794" name="Google Shape;794;p20"/>
          <p:cNvSpPr txBox="1"/>
          <p:nvPr/>
        </p:nvSpPr>
        <p:spPr>
          <a:xfrm>
            <a:off x="5368035" y="4015847"/>
            <a:ext cx="5299964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2000" b="1" dirty="0">
                <a:solidFill>
                  <a:schemeClr val="dk1"/>
                </a:solidFill>
              </a:rPr>
              <a:t>Yoshua Bengio </a:t>
            </a:r>
            <a:r>
              <a:rPr lang="en-US" sz="2000" dirty="0">
                <a:solidFill>
                  <a:schemeClr val="dk1"/>
                </a:solidFill>
              </a:rPr>
              <a:t>– University of Montreal</a:t>
            </a:r>
            <a:endParaRPr sz="1600" dirty="0"/>
          </a:p>
          <a:p>
            <a:pP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Born in 1964, Educated at McGill</a:t>
            </a:r>
            <a:endParaRPr sz="1600" dirty="0"/>
          </a:p>
          <a:p>
            <a:pP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Considered one of the godfathers of DL</a:t>
            </a:r>
            <a:endParaRPr sz="1600" dirty="0"/>
          </a:p>
          <a:p>
            <a:pP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Won the 2018 Turing award</a:t>
            </a:r>
            <a:endParaRPr sz="1600" dirty="0"/>
          </a:p>
          <a:p>
            <a:pP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FRS, FRSC, OC</a:t>
            </a:r>
            <a:endParaRPr sz="1600" dirty="0"/>
          </a:p>
          <a:p>
            <a:pP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Co-founder of Element AI</a:t>
            </a:r>
            <a:endParaRPr sz="1600" dirty="0"/>
          </a:p>
          <a:p>
            <a:pPr>
              <a:buSzPts val="1800"/>
            </a:pP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1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Three Approaches to ML</a:t>
            </a:r>
            <a:endParaRPr sz="4400" dirty="0"/>
          </a:p>
        </p:txBody>
      </p:sp>
      <p:sp>
        <p:nvSpPr>
          <p:cNvPr id="800" name="Google Shape;800;p21"/>
          <p:cNvSpPr txBox="1">
            <a:spLocks noGrp="1"/>
          </p:cNvSpPr>
          <p:nvPr>
            <p:ph type="body" idx="1"/>
          </p:nvPr>
        </p:nvSpPr>
        <p:spPr>
          <a:xfrm>
            <a:off x="335280" y="1486053"/>
            <a:ext cx="1144524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Supervised Learning (most common)</a:t>
            </a:r>
            <a:endParaRPr dirty="0"/>
          </a:p>
          <a:p>
            <a:pPr marL="742950" lvl="1" indent="-285750">
              <a:spcBef>
                <a:spcPts val="480"/>
              </a:spcBef>
              <a:buSzPts val="24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Given example inputs and desired or labeled outputs with the goal being to learn rules that map inputs to outputs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Unsupervised Learning</a:t>
            </a:r>
            <a:endParaRPr dirty="0"/>
          </a:p>
          <a:p>
            <a:pPr marL="742950" lvl="1" indent="-285750">
              <a:spcBef>
                <a:spcPts val="480"/>
              </a:spcBef>
              <a:buSzPts val="24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Given unlabeled data try to learn rules to find structure in the input data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Reinforcement Learning</a:t>
            </a:r>
            <a:endParaRPr dirty="0"/>
          </a:p>
          <a:p>
            <a:pPr marL="742950" lvl="1" indent="-285750">
              <a:spcBef>
                <a:spcPts val="480"/>
              </a:spcBef>
              <a:buSzPts val="24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Learning to solve a problem by being given continuous feedback to maximize rewards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22"/>
          <p:cNvSpPr txBox="1">
            <a:spLocks noGrp="1"/>
          </p:cNvSpPr>
          <p:nvPr>
            <p:ph type="body" idx="1"/>
          </p:nvPr>
        </p:nvSpPr>
        <p:spPr>
          <a:xfrm>
            <a:off x="236220" y="1112850"/>
            <a:ext cx="1171956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Supervised Learning (most common)</a:t>
            </a:r>
            <a:endParaRPr dirty="0"/>
          </a:p>
          <a:p>
            <a:pPr marL="742950" lvl="1" indent="-285750">
              <a:spcBef>
                <a:spcPts val="480"/>
              </a:spcBef>
              <a:buSzPts val="24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Useful for classification and regression</a:t>
            </a:r>
            <a:endParaRPr dirty="0"/>
          </a:p>
          <a:p>
            <a:pPr marL="742950" lvl="1" indent="-285750">
              <a:spcBef>
                <a:spcPts val="480"/>
              </a:spcBef>
              <a:buSzPts val="24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Used in email filters, ranking/recommending systems, face verification, voice recognition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Unsupervised Learning</a:t>
            </a:r>
            <a:endParaRPr dirty="0"/>
          </a:p>
          <a:p>
            <a:pPr marL="742950" lvl="1" indent="-285750">
              <a:spcBef>
                <a:spcPts val="480"/>
              </a:spcBef>
              <a:buSzPts val="24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Useful for pattern finding and clustering</a:t>
            </a:r>
            <a:endParaRPr dirty="0"/>
          </a:p>
          <a:p>
            <a:pPr marL="742950" lvl="1" indent="-285750">
              <a:spcBef>
                <a:spcPts val="480"/>
              </a:spcBef>
              <a:buSzPts val="24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Used in target recognition, seismic data analysis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Reinforcement Learning</a:t>
            </a:r>
            <a:endParaRPr dirty="0"/>
          </a:p>
          <a:p>
            <a:pPr marL="742950" lvl="1" indent="-285750">
              <a:spcBef>
                <a:spcPts val="480"/>
              </a:spcBef>
              <a:buSzPts val="24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Useful in man-machine-environment applications</a:t>
            </a:r>
            <a:endParaRPr dirty="0"/>
          </a:p>
          <a:p>
            <a:pPr marL="742950" lvl="1" indent="-285750">
              <a:spcBef>
                <a:spcPts val="480"/>
              </a:spcBef>
              <a:buSzPts val="24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Used in game playing, autonomous car driving</a:t>
            </a:r>
            <a:endParaRPr dirty="0"/>
          </a:p>
        </p:txBody>
      </p:sp>
      <p:sp>
        <p:nvSpPr>
          <p:cNvPr id="806" name="Google Shape;806;p22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Three Approaches to ML</a:t>
            </a:r>
            <a:endParaRPr sz="4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3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Uses Different “Models”</a:t>
            </a:r>
            <a:endParaRPr sz="4400" dirty="0"/>
          </a:p>
        </p:txBody>
      </p:sp>
      <p:sp>
        <p:nvSpPr>
          <p:cNvPr id="812" name="Google Shape;812;p23"/>
          <p:cNvSpPr txBox="1">
            <a:spLocks noGrp="1"/>
          </p:cNvSpPr>
          <p:nvPr>
            <p:ph type="body" idx="1"/>
          </p:nvPr>
        </p:nvSpPr>
        <p:spPr>
          <a:xfrm>
            <a:off x="396240" y="1287738"/>
            <a:ext cx="1138428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All Machine Learning approaches require the use or creation of certain kinds of models</a:t>
            </a:r>
            <a:endParaRPr dirty="0"/>
          </a:p>
          <a:p>
            <a:pPr marL="342900" indent="-342900">
              <a:spcBef>
                <a:spcPts val="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Common models include:</a:t>
            </a:r>
            <a:endParaRPr dirty="0"/>
          </a:p>
          <a:p>
            <a:pPr marL="742950" lvl="1" indent="-285750"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Decision Trees/Random Forest (DTs)</a:t>
            </a:r>
            <a:endParaRPr dirty="0"/>
          </a:p>
          <a:p>
            <a:pPr marL="742950" lvl="1" indent="-285750"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Artificial Neural Networks (ANNs)</a:t>
            </a:r>
            <a:endParaRPr dirty="0"/>
          </a:p>
          <a:p>
            <a:pPr marL="742950" lvl="1" indent="-285750"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Support Vector Machines (SVMs)</a:t>
            </a:r>
            <a:endParaRPr dirty="0"/>
          </a:p>
          <a:p>
            <a:pPr marL="742950" lvl="1" indent="-285750"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Genetic Algorithms (GAs)</a:t>
            </a:r>
            <a:endParaRPr dirty="0"/>
          </a:p>
          <a:p>
            <a:pPr marL="742950" lvl="1" indent="-285750"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Bayesian Networks (BNs)</a:t>
            </a:r>
            <a:endParaRPr dirty="0"/>
          </a:p>
          <a:p>
            <a:pPr marL="742950" lvl="1" indent="-285750"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</a:rPr>
              <a:t>Convolutional Neural Networks (CNNs)</a:t>
            </a:r>
          </a:p>
          <a:p>
            <a:pPr marL="742950" lvl="1" indent="-285750"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</a:rPr>
              <a:t>Transformers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4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Machine Learning Applications</a:t>
            </a:r>
            <a:endParaRPr dirty="0"/>
          </a:p>
        </p:txBody>
      </p:sp>
      <p:sp>
        <p:nvSpPr>
          <p:cNvPr id="818" name="Google Shape;818;p24"/>
          <p:cNvSpPr txBox="1">
            <a:spLocks noGrp="1"/>
          </p:cNvSpPr>
          <p:nvPr>
            <p:ph type="body" idx="1"/>
          </p:nvPr>
        </p:nvSpPr>
        <p:spPr>
          <a:xfrm>
            <a:off x="1231900" y="1623213"/>
            <a:ext cx="4800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Self-driving cars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Game playing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Face recognition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Fingerprint recognition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Traffic sign recognition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Automated trading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E-mail spam filtering</a:t>
            </a:r>
          </a:p>
          <a:p>
            <a:pPr marL="342900">
              <a:spcBef>
                <a:spcPts val="560"/>
              </a:spcBef>
              <a:buSzPts val="2800"/>
            </a:pPr>
            <a:r>
              <a:rPr lang="en-US" dirty="0"/>
              <a:t>E-mail editing</a:t>
            </a:r>
            <a:endParaRPr dirty="0"/>
          </a:p>
        </p:txBody>
      </p:sp>
      <p:sp>
        <p:nvSpPr>
          <p:cNvPr id="819" name="Google Shape;819;p24"/>
          <p:cNvSpPr txBox="1">
            <a:spLocks noGrp="1"/>
          </p:cNvSpPr>
          <p:nvPr>
            <p:ph type="body" idx="2"/>
          </p:nvPr>
        </p:nvSpPr>
        <p:spPr>
          <a:xfrm>
            <a:off x="6032500" y="1623213"/>
            <a:ext cx="4927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Gesture recognition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Speech recognition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Handwriting recognition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Radar analysis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Resource management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Brain simulation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Medical diagnosis</a:t>
            </a:r>
            <a:endParaRPr dirty="0"/>
          </a:p>
          <a:p>
            <a:pPr marL="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Bioinformatics</a:t>
            </a:r>
            <a:endParaRPr dirty="0"/>
          </a:p>
          <a:p>
            <a:pPr marL="342900" indent="-165100">
              <a:spcBef>
                <a:spcPts val="560"/>
              </a:spcBef>
              <a:buSzPts val="2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5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for Speech Recognition</a:t>
            </a:r>
            <a:endParaRPr sz="4400" dirty="0"/>
          </a:p>
        </p:txBody>
      </p:sp>
      <p:pic>
        <p:nvPicPr>
          <p:cNvPr id="825" name="Google Shape;825;p25" descr="MjgzODI5N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3888425"/>
            <a:ext cx="9144000" cy="24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25" descr="crm-voice_recognition.png"/>
          <p:cNvPicPr preferRelativeResize="0"/>
          <p:nvPr/>
        </p:nvPicPr>
        <p:blipFill rotWithShape="1">
          <a:blip r:embed="rId4">
            <a:alphaModFix/>
          </a:blip>
          <a:srcRect l="5455" t="8730" r="3470" b="15384"/>
          <a:stretch/>
        </p:blipFill>
        <p:spPr>
          <a:xfrm>
            <a:off x="1524001" y="960439"/>
            <a:ext cx="6997699" cy="2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25" descr="1__pMeRYs8M5m1Ux6X2gkBd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0900" y="1346201"/>
            <a:ext cx="2243136" cy="2057401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25"/>
          <p:cNvSpPr txBox="1"/>
          <p:nvPr/>
        </p:nvSpPr>
        <p:spPr>
          <a:xfrm>
            <a:off x="7518400" y="2019300"/>
            <a:ext cx="77470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>
                <a:solidFill>
                  <a:schemeClr val="dk1"/>
                </a:solidFill>
              </a:rPr>
              <a:t>Alexa</a:t>
            </a:r>
            <a:endParaRPr/>
          </a:p>
        </p:txBody>
      </p:sp>
      <p:sp>
        <p:nvSpPr>
          <p:cNvPr id="829" name="Google Shape;829;p25"/>
          <p:cNvSpPr txBox="1"/>
          <p:nvPr/>
        </p:nvSpPr>
        <p:spPr>
          <a:xfrm>
            <a:off x="9245601" y="1447800"/>
            <a:ext cx="517525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>
                <a:solidFill>
                  <a:schemeClr val="dk1"/>
                </a:solidFill>
              </a:rPr>
              <a:t>Siri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>
            <a:spLocks noGrp="1"/>
          </p:cNvSpPr>
          <p:nvPr>
            <p:ph type="ctrTitle"/>
          </p:nvPr>
        </p:nvSpPr>
        <p:spPr>
          <a:xfrm>
            <a:off x="640492" y="2250180"/>
            <a:ext cx="7094838" cy="102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 Light"/>
              <a:buNone/>
            </a:pPr>
            <a:r>
              <a:rPr lang="en-US" sz="5400" b="1" dirty="0"/>
              <a:t>Module 1: Introduction to Machine Learning</a:t>
            </a:r>
            <a:endParaRPr sz="5400" b="1" dirty="0"/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1782641" y="3276720"/>
            <a:ext cx="481053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David Wishart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Machine Learning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Apr 22-23, 2026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pic>
        <p:nvPicPr>
          <p:cNvPr id="86" name="Google Shape;86;p3" descr="A black and pink squar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6654" y="492312"/>
            <a:ext cx="2547551" cy="254755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"/>
          <p:cNvSpPr txBox="1"/>
          <p:nvPr/>
        </p:nvSpPr>
        <p:spPr>
          <a:xfrm>
            <a:off x="9397614" y="3818138"/>
            <a:ext cx="208563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Alberta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6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For Fraud Prevention</a:t>
            </a:r>
            <a:endParaRPr dirty="0"/>
          </a:p>
        </p:txBody>
      </p:sp>
      <p:sp>
        <p:nvSpPr>
          <p:cNvPr id="835" name="Google Shape;835;p26"/>
          <p:cNvSpPr txBox="1">
            <a:spLocks noGrp="1"/>
          </p:cNvSpPr>
          <p:nvPr>
            <p:ph type="body" idx="2"/>
          </p:nvPr>
        </p:nvSpPr>
        <p:spPr>
          <a:xfrm>
            <a:off x="6239663" y="1459639"/>
            <a:ext cx="5469738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Anomaly detection (unusual purchases, unusual locations)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Historical purchase data (data mining)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Pattern extraction from past purchase data sets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Integrates user profile data (age, sex, job)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Highly personalized</a:t>
            </a:r>
            <a:endParaRPr dirty="0"/>
          </a:p>
        </p:txBody>
      </p:sp>
      <p:pic>
        <p:nvPicPr>
          <p:cNvPr id="836" name="Google Shape;836;p26" descr="0__6WEDnZubsQfTMlY.png"/>
          <p:cNvPicPr preferRelativeResize="0"/>
          <p:nvPr/>
        </p:nvPicPr>
        <p:blipFill rotWithShape="1">
          <a:blip r:embed="rId3">
            <a:alphaModFix/>
          </a:blip>
          <a:srcRect l="18834" t="23273"/>
          <a:stretch/>
        </p:blipFill>
        <p:spPr>
          <a:xfrm>
            <a:off x="1181100" y="3959600"/>
            <a:ext cx="4393401" cy="2273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837" name="Google Shape;837;p26" descr="spark-fraud-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301" y="1449390"/>
            <a:ext cx="4715664" cy="227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7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&amp; Netflix Recommendations</a:t>
            </a:r>
            <a:endParaRPr sz="4400" dirty="0"/>
          </a:p>
        </p:txBody>
      </p:sp>
      <p:pic>
        <p:nvPicPr>
          <p:cNvPr id="843" name="Google Shape;843;p27" descr="1_10sfQufkGnB-fWbBaNK8r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050" y="898563"/>
            <a:ext cx="8450264" cy="41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27" descr="sl1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7050" y="3597314"/>
            <a:ext cx="4025902" cy="226536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45" name="Google Shape;845;p27"/>
          <p:cNvSpPr txBox="1"/>
          <p:nvPr/>
        </p:nvSpPr>
        <p:spPr>
          <a:xfrm>
            <a:off x="5861050" y="4814925"/>
            <a:ext cx="45339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>
                <a:solidFill>
                  <a:schemeClr val="dk1"/>
                </a:solidFill>
              </a:rPr>
              <a:t>Netflix Challenge - $1 million prize to</a:t>
            </a:r>
            <a:endParaRPr/>
          </a:p>
          <a:p>
            <a:pPr>
              <a:buSzPts val="1800"/>
            </a:pPr>
            <a:r>
              <a:rPr lang="en-US" sz="1800">
                <a:solidFill>
                  <a:schemeClr val="dk1"/>
                </a:solidFill>
              </a:rPr>
              <a:t>winner of 2009 contest - 100,480,507 </a:t>
            </a:r>
            <a:endParaRPr/>
          </a:p>
          <a:p>
            <a:pPr>
              <a:buSzPts val="1800"/>
            </a:pPr>
            <a:r>
              <a:rPr lang="en-US" sz="1800">
                <a:solidFill>
                  <a:schemeClr val="dk1"/>
                </a:solidFill>
              </a:rPr>
              <a:t>ratings that 480,189 users gave to 17,770 </a:t>
            </a:r>
            <a:endParaRPr/>
          </a:p>
          <a:p>
            <a:pPr>
              <a:buSzPts val="1800"/>
            </a:pPr>
            <a:r>
              <a:rPr lang="en-US" sz="1800">
                <a:solidFill>
                  <a:schemeClr val="dk1"/>
                </a:solidFill>
              </a:rPr>
              <a:t>movies. Winner was 10.1% better than the</a:t>
            </a:r>
            <a:endParaRPr/>
          </a:p>
          <a:p>
            <a:pPr>
              <a:buSzPts val="1800"/>
            </a:pPr>
            <a:r>
              <a:rPr lang="en-US" sz="1800">
                <a:solidFill>
                  <a:schemeClr val="dk1"/>
                </a:solidFill>
              </a:rPr>
              <a:t>algorithm Netflix was using</a:t>
            </a:r>
            <a:endParaRPr sz="1800">
              <a:solidFill>
                <a:schemeClr val="dk1"/>
              </a:solidFill>
            </a:endParaRPr>
          </a:p>
          <a:p>
            <a:pPr>
              <a:buSzPts val="1800"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28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&amp; Face Recognition</a:t>
            </a:r>
            <a:endParaRPr sz="4400" dirty="0"/>
          </a:p>
        </p:txBody>
      </p:sp>
      <p:pic>
        <p:nvPicPr>
          <p:cNvPr id="851" name="Google Shape;851;p28" descr="1_C8UucvbO_DmoJlETCS7K3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" y="1611313"/>
            <a:ext cx="5867400" cy="438626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852" name="Google Shape;852;p28" descr="images.jpg"/>
          <p:cNvPicPr preferRelativeResize="0"/>
          <p:nvPr/>
        </p:nvPicPr>
        <p:blipFill rotWithShape="1">
          <a:blip r:embed="rId4">
            <a:alphaModFix/>
          </a:blip>
          <a:srcRect l="11973" r="6471"/>
          <a:stretch/>
        </p:blipFill>
        <p:spPr>
          <a:xfrm>
            <a:off x="7429500" y="1470025"/>
            <a:ext cx="3200400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28" descr="Swim-Team-Photograph-with-Bounding-Boxes-and-Facial-Keypoints-Drawn-For-Each-Detected-Face-using-MTCNN-1024x768.png"/>
          <p:cNvPicPr preferRelativeResize="0"/>
          <p:nvPr/>
        </p:nvPicPr>
        <p:blipFill rotWithShape="1">
          <a:blip r:embed="rId5">
            <a:alphaModFix/>
          </a:blip>
          <a:srcRect l="13611" t="12038" r="11525" b="11294"/>
          <a:stretch/>
        </p:blipFill>
        <p:spPr>
          <a:xfrm>
            <a:off x="7389814" y="3508376"/>
            <a:ext cx="3240087" cy="248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9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for Autonomous Vehicles</a:t>
            </a:r>
            <a:endParaRPr sz="4400" dirty="0"/>
          </a:p>
        </p:txBody>
      </p:sp>
      <p:pic>
        <p:nvPicPr>
          <p:cNvPr id="859" name="Google Shape;859;p29" descr="Screen Shot 2020-04-25 at 2.18.27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1800" y="1214438"/>
            <a:ext cx="8864602" cy="508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E5F974-264F-115D-321F-AFE79AC51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994" y="1339760"/>
            <a:ext cx="3841206" cy="216067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1005840" y="152400"/>
            <a:ext cx="966216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Applications in Bioinformatics</a:t>
            </a:r>
            <a:endParaRPr sz="4400" dirty="0"/>
          </a:p>
        </p:txBody>
      </p:sp>
      <p:sp>
        <p:nvSpPr>
          <p:cNvPr id="865" name="Google Shape;865;p30"/>
          <p:cNvSpPr txBox="1">
            <a:spLocks noGrp="1"/>
          </p:cNvSpPr>
          <p:nvPr>
            <p:ph type="body" idx="1"/>
          </p:nvPr>
        </p:nvSpPr>
        <p:spPr>
          <a:xfrm>
            <a:off x="1005840" y="1295400"/>
            <a:ext cx="1039368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Used in Secondary Structure Prediction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Used in Gene Finding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Used in Sequence Motif Finding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Used in SNP typing and GWAS Analysis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Used in Disease Diagnosis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Used in Nanopore DNA Sequencing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Used in MS and NMR Spectra Prediction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Used in Drug Design &amp; Discovery</a:t>
            </a:r>
            <a:endParaRPr dirty="0"/>
          </a:p>
          <a:p>
            <a:pPr marL="342900">
              <a:spcBef>
                <a:spcPts val="640"/>
              </a:spcBef>
              <a:buSzPts val="3200"/>
            </a:pPr>
            <a:r>
              <a:rPr lang="en-US" dirty="0"/>
              <a:t>Used in Protein 3D Structure Prediction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31"/>
          <p:cNvSpPr txBox="1">
            <a:spLocks noGrp="1"/>
          </p:cNvSpPr>
          <p:nvPr>
            <p:ph type="title"/>
          </p:nvPr>
        </p:nvSpPr>
        <p:spPr>
          <a:xfrm>
            <a:off x="825500" y="122250"/>
            <a:ext cx="10096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Some ML Applications From My Lab</a:t>
            </a:r>
            <a:endParaRPr sz="4400" dirty="0"/>
          </a:p>
        </p:txBody>
      </p:sp>
      <p:pic>
        <p:nvPicPr>
          <p:cNvPr id="871" name="Google Shape;871;p31" descr="Screen Shot 2020-04-25 at 5.43.19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1" y="1328738"/>
            <a:ext cx="5181601" cy="31384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72" name="Google Shape;872;p31"/>
          <p:cNvSpPr txBox="1"/>
          <p:nvPr/>
        </p:nvSpPr>
        <p:spPr>
          <a:xfrm>
            <a:off x="1917700" y="1765300"/>
            <a:ext cx="354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SzPts val="1800"/>
            </a:pPr>
            <a:r>
              <a:rPr lang="en-US" sz="1800" dirty="0">
                <a:solidFill>
                  <a:srgbClr val="FF0000"/>
                </a:solidFill>
              </a:rPr>
              <a:t>J. Listgarten </a:t>
            </a:r>
            <a:r>
              <a:rPr lang="en-US" sz="1800" i="1" dirty="0">
                <a:solidFill>
                  <a:srgbClr val="FF0000"/>
                </a:solidFill>
              </a:rPr>
              <a:t>et al</a:t>
            </a:r>
            <a:r>
              <a:rPr lang="en-US" sz="1800" dirty="0">
                <a:solidFill>
                  <a:srgbClr val="FF0000"/>
                </a:solidFill>
              </a:rPr>
              <a:t>. (2004) Clinical</a:t>
            </a:r>
            <a:endParaRPr dirty="0"/>
          </a:p>
          <a:p>
            <a:pPr algn="r">
              <a:buSzPts val="1800"/>
            </a:pPr>
            <a:r>
              <a:rPr lang="en-US" sz="1800" dirty="0">
                <a:solidFill>
                  <a:srgbClr val="FF0000"/>
                </a:solidFill>
              </a:rPr>
              <a:t>Cancer Res. 10: 2725-37.</a:t>
            </a:r>
            <a:endParaRPr dirty="0"/>
          </a:p>
        </p:txBody>
      </p:sp>
      <p:sp>
        <p:nvSpPr>
          <p:cNvPr id="873" name="Google Shape;873;p31"/>
          <p:cNvSpPr txBox="1"/>
          <p:nvPr/>
        </p:nvSpPr>
        <p:spPr>
          <a:xfrm>
            <a:off x="6664325" y="5130800"/>
            <a:ext cx="328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>
                <a:solidFill>
                  <a:srgbClr val="FF0000"/>
                </a:solidFill>
              </a:rPr>
              <a:t>J. A. Cruz </a:t>
            </a:r>
            <a:r>
              <a:rPr lang="en-US" sz="1800" i="1">
                <a:solidFill>
                  <a:srgbClr val="FF0000"/>
                </a:solidFill>
              </a:rPr>
              <a:t>et al</a:t>
            </a:r>
            <a:r>
              <a:rPr lang="en-US" sz="1800">
                <a:solidFill>
                  <a:srgbClr val="FF0000"/>
                </a:solidFill>
              </a:rPr>
              <a:t>. (2006) Cancer</a:t>
            </a:r>
            <a:endParaRPr/>
          </a:p>
          <a:p>
            <a:pPr>
              <a:buSzPts val="1800"/>
            </a:pPr>
            <a:r>
              <a:rPr lang="en-US" sz="1800">
                <a:solidFill>
                  <a:srgbClr val="FF0000"/>
                </a:solidFill>
              </a:rPr>
              <a:t>Informatics. 2: 59-77.</a:t>
            </a:r>
            <a:endParaRPr/>
          </a:p>
        </p:txBody>
      </p:sp>
      <p:pic>
        <p:nvPicPr>
          <p:cNvPr id="874" name="Google Shape;874;p31" descr="Screen Shot 2020-04-25 at 5.40.15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3009901"/>
            <a:ext cx="4965698" cy="31114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2"/>
          <p:cNvSpPr txBox="1"/>
          <p:nvPr/>
        </p:nvSpPr>
        <p:spPr>
          <a:xfrm>
            <a:off x="1917700" y="1993900"/>
            <a:ext cx="318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>
                <a:solidFill>
                  <a:srgbClr val="FF0000"/>
                </a:solidFill>
              </a:rPr>
              <a:t>S. Montgomerie </a:t>
            </a:r>
            <a:r>
              <a:rPr lang="en-US" sz="1800" i="1">
                <a:solidFill>
                  <a:srgbClr val="FF0000"/>
                </a:solidFill>
              </a:rPr>
              <a:t>et al</a:t>
            </a:r>
            <a:r>
              <a:rPr lang="en-US" sz="1800">
                <a:solidFill>
                  <a:srgbClr val="FF0000"/>
                </a:solidFill>
              </a:rPr>
              <a:t>. (2008)</a:t>
            </a:r>
            <a:endParaRPr/>
          </a:p>
          <a:p>
            <a:pPr>
              <a:buSzPts val="1800"/>
            </a:pPr>
            <a:r>
              <a:rPr lang="en-US" sz="1800">
                <a:solidFill>
                  <a:srgbClr val="FF0000"/>
                </a:solidFill>
              </a:rPr>
              <a:t>Nucl. Acids Res. 36: W202-9.</a:t>
            </a:r>
            <a:endParaRPr/>
          </a:p>
        </p:txBody>
      </p:sp>
      <p:sp>
        <p:nvSpPr>
          <p:cNvPr id="880" name="Google Shape;880;p32"/>
          <p:cNvSpPr txBox="1"/>
          <p:nvPr/>
        </p:nvSpPr>
        <p:spPr>
          <a:xfrm>
            <a:off x="6664325" y="5359400"/>
            <a:ext cx="307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>
                <a:solidFill>
                  <a:srgbClr val="FF0000"/>
                </a:solidFill>
              </a:rPr>
              <a:t>F. Allen </a:t>
            </a:r>
            <a:r>
              <a:rPr lang="en-US" sz="1800" i="1">
                <a:solidFill>
                  <a:srgbClr val="FF0000"/>
                </a:solidFill>
              </a:rPr>
              <a:t>et al</a:t>
            </a:r>
            <a:r>
              <a:rPr lang="en-US" sz="1800">
                <a:solidFill>
                  <a:srgbClr val="FF0000"/>
                </a:solidFill>
              </a:rPr>
              <a:t>. (2014) Nucleic</a:t>
            </a:r>
            <a:endParaRPr/>
          </a:p>
          <a:p>
            <a:pPr>
              <a:buSzPts val="1800"/>
            </a:pPr>
            <a:r>
              <a:rPr lang="en-US" sz="1800">
                <a:solidFill>
                  <a:srgbClr val="FF0000"/>
                </a:solidFill>
              </a:rPr>
              <a:t>Acids Res. 42: W94-99.</a:t>
            </a:r>
            <a:endParaRPr/>
          </a:p>
        </p:txBody>
      </p:sp>
      <p:pic>
        <p:nvPicPr>
          <p:cNvPr id="881" name="Google Shape;881;p32" descr="A screenshot of a newspap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3253" y="1567440"/>
            <a:ext cx="5194301" cy="325878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2" name="Google Shape;882;p32" descr="A screenshot of a social media pos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170" y="3020272"/>
            <a:ext cx="4864154" cy="33216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3" name="Google Shape;883;p32"/>
          <p:cNvSpPr txBox="1">
            <a:spLocks noGrp="1"/>
          </p:cNvSpPr>
          <p:nvPr>
            <p:ph type="title"/>
          </p:nvPr>
        </p:nvSpPr>
        <p:spPr>
          <a:xfrm>
            <a:off x="1638300" y="122250"/>
            <a:ext cx="923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Some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ML Applications From My Lab</a:t>
            </a: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>
          <a:extLst>
            <a:ext uri="{FF2B5EF4-FFF2-40B4-BE49-F238E27FC236}">
              <a16:creationId xmlns:a16="http://schemas.microsoft.com/office/drawing/2014/main" id="{C75CDC71-31A6-0C53-0405-70D7E80F3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2">
            <a:extLst>
              <a:ext uri="{FF2B5EF4-FFF2-40B4-BE49-F238E27FC236}">
                <a16:creationId xmlns:a16="http://schemas.microsoft.com/office/drawing/2014/main" id="{E032C988-F43E-5987-DA89-45EE57F6AA32}"/>
              </a:ext>
            </a:extLst>
          </p:cNvPr>
          <p:cNvSpPr txBox="1"/>
          <p:nvPr/>
        </p:nvSpPr>
        <p:spPr>
          <a:xfrm>
            <a:off x="1917700" y="1993900"/>
            <a:ext cx="318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SzPts val="1800"/>
            </a:pPr>
            <a:r>
              <a:rPr lang="en-US" sz="1800" dirty="0">
                <a:solidFill>
                  <a:srgbClr val="FF0000"/>
                </a:solidFill>
              </a:rPr>
              <a:t>F. Wang </a:t>
            </a:r>
            <a:r>
              <a:rPr lang="en-US" sz="1800" i="1" dirty="0">
                <a:solidFill>
                  <a:srgbClr val="FF0000"/>
                </a:solidFill>
              </a:rPr>
              <a:t>et al</a:t>
            </a:r>
            <a:r>
              <a:rPr lang="en-US" sz="1800" dirty="0">
                <a:solidFill>
                  <a:srgbClr val="FF0000"/>
                </a:solidFill>
              </a:rPr>
              <a:t>. (2023)</a:t>
            </a:r>
            <a:endParaRPr dirty="0"/>
          </a:p>
          <a:p>
            <a:pPr algn="r">
              <a:buSzPts val="1800"/>
            </a:pPr>
            <a:r>
              <a:rPr lang="en-US" sz="1800" dirty="0">
                <a:solidFill>
                  <a:srgbClr val="FF0000"/>
                </a:solidFill>
              </a:rPr>
              <a:t>Anal. Chem. 95: 18326-34.</a:t>
            </a:r>
            <a:endParaRPr dirty="0"/>
          </a:p>
        </p:txBody>
      </p:sp>
      <p:sp>
        <p:nvSpPr>
          <p:cNvPr id="880" name="Google Shape;880;p32">
            <a:extLst>
              <a:ext uri="{FF2B5EF4-FFF2-40B4-BE49-F238E27FC236}">
                <a16:creationId xmlns:a16="http://schemas.microsoft.com/office/drawing/2014/main" id="{E684D663-6113-3E0A-5118-1B09DA60CC3B}"/>
              </a:ext>
            </a:extLst>
          </p:cNvPr>
          <p:cNvSpPr txBox="1"/>
          <p:nvPr/>
        </p:nvSpPr>
        <p:spPr>
          <a:xfrm>
            <a:off x="6664325" y="5359400"/>
            <a:ext cx="315894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dirty="0">
                <a:solidFill>
                  <a:srgbClr val="FF0000"/>
                </a:solidFill>
              </a:rPr>
              <a:t>T. Sajed </a:t>
            </a:r>
            <a:r>
              <a:rPr lang="en-US" sz="1800" i="1" dirty="0">
                <a:solidFill>
                  <a:srgbClr val="FF0000"/>
                </a:solidFill>
              </a:rPr>
              <a:t>et al</a:t>
            </a:r>
            <a:r>
              <a:rPr lang="en-US" sz="1800" dirty="0">
                <a:solidFill>
                  <a:srgbClr val="FF0000"/>
                </a:solidFill>
              </a:rPr>
              <a:t>. (2024) </a:t>
            </a:r>
            <a:r>
              <a:rPr lang="en-CA" sz="1800" dirty="0">
                <a:solidFill>
                  <a:srgbClr val="FF0000"/>
                </a:solidFill>
              </a:rPr>
              <a:t>Metabolite</a:t>
            </a:r>
            <a:r>
              <a:rPr lang="en-US" sz="1800" dirty="0">
                <a:solidFill>
                  <a:srgbClr val="FF0000"/>
                </a:solidFill>
              </a:rPr>
              <a:t>s. 14: 290-9.</a:t>
            </a:r>
            <a:endParaRPr dirty="0"/>
          </a:p>
        </p:txBody>
      </p:sp>
      <p:sp>
        <p:nvSpPr>
          <p:cNvPr id="883" name="Google Shape;883;p32">
            <a:extLst>
              <a:ext uri="{FF2B5EF4-FFF2-40B4-BE49-F238E27FC236}">
                <a16:creationId xmlns:a16="http://schemas.microsoft.com/office/drawing/2014/main" id="{4FC9EFFE-9F23-31F0-3F13-EF75925384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38300" y="122250"/>
            <a:ext cx="923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Some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ML Applications From My Lab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EB553-21FF-00AB-C83C-F06CB476B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276" y="1411113"/>
            <a:ext cx="5194301" cy="35714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468E7-0188-1438-5353-032D6270E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3014630"/>
            <a:ext cx="5483225" cy="3265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10A306-A555-FB2B-C122-3163F409C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060" y="5421294"/>
            <a:ext cx="1247684" cy="8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32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33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Applications to GWAS</a:t>
            </a:r>
            <a:endParaRPr dirty="0"/>
          </a:p>
        </p:txBody>
      </p:sp>
      <p:sp>
        <p:nvSpPr>
          <p:cNvPr id="889" name="Google Shape;889;p33"/>
          <p:cNvSpPr txBox="1">
            <a:spLocks noGrp="1"/>
          </p:cNvSpPr>
          <p:nvPr>
            <p:ph type="body" idx="1"/>
          </p:nvPr>
        </p:nvSpPr>
        <p:spPr>
          <a:xfrm>
            <a:off x="533400" y="1300950"/>
            <a:ext cx="5486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1788">
              <a:spcBef>
                <a:spcPts val="0"/>
              </a:spcBef>
              <a:buSzPts val="2800"/>
            </a:pPr>
            <a:r>
              <a:rPr lang="en-US" dirty="0"/>
              <a:t>Calculating optimal SNP panels from GWAS studies for biomarker and disease risk determination</a:t>
            </a:r>
            <a:endParaRPr dirty="0"/>
          </a:p>
          <a:p>
            <a:pPr marL="342900" indent="-331788">
              <a:spcBef>
                <a:spcPts val="560"/>
              </a:spcBef>
              <a:buSzPts val="2800"/>
            </a:pPr>
            <a:r>
              <a:rPr lang="en-US" dirty="0"/>
              <a:t>Using SVM or Random Forest regression to calculate multi-SNP ROC (receiver operating characteristic) curves </a:t>
            </a:r>
          </a:p>
          <a:p>
            <a:pPr marL="342900" indent="-331788">
              <a:spcBef>
                <a:spcPts val="560"/>
              </a:spcBef>
              <a:buSzPts val="2800"/>
            </a:pPr>
            <a:r>
              <a:rPr lang="en-US" dirty="0"/>
              <a:t>Used to estimate heritability </a:t>
            </a:r>
            <a:endParaRPr dirty="0"/>
          </a:p>
          <a:p>
            <a:pPr marL="0" indent="0">
              <a:spcBef>
                <a:spcPts val="560"/>
              </a:spcBef>
              <a:buSzPts val="2800"/>
              <a:buNone/>
            </a:pPr>
            <a:endParaRPr dirty="0"/>
          </a:p>
        </p:txBody>
      </p:sp>
      <p:pic>
        <p:nvPicPr>
          <p:cNvPr id="890" name="Google Shape;890;p33" descr="Screen Shot 2020-04-25 at 6.39.18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8425" y="1682377"/>
            <a:ext cx="4298950" cy="208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33" descr="Screen Shot 2020-04-25 at 6.40.18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7450" y="3377411"/>
            <a:ext cx="3873502" cy="217963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92" name="Google Shape;892;p33"/>
          <p:cNvSpPr txBox="1"/>
          <p:nvPr/>
        </p:nvSpPr>
        <p:spPr>
          <a:xfrm>
            <a:off x="6921500" y="5796750"/>
            <a:ext cx="203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dirty="0" err="1">
                <a:solidFill>
                  <a:schemeClr val="dk1"/>
                </a:solidFill>
              </a:rPr>
              <a:t>www.gwasrocs.ca</a:t>
            </a:r>
            <a:endParaRPr dirty="0"/>
          </a:p>
        </p:txBody>
      </p:sp>
      <p:pic>
        <p:nvPicPr>
          <p:cNvPr id="893" name="Google Shape;893;p33" descr="Screen Shot 2020-04-25 at 6.42.11 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9800" y="1300951"/>
            <a:ext cx="2019298" cy="15875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94" name="Google Shape;894;p33"/>
          <p:cNvSpPr txBox="1"/>
          <p:nvPr/>
        </p:nvSpPr>
        <p:spPr>
          <a:xfrm>
            <a:off x="1132242" y="5981400"/>
            <a:ext cx="46907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dirty="0"/>
              <a:t>J. Patron et al. </a:t>
            </a:r>
            <a:r>
              <a:rPr lang="en-US" dirty="0" err="1"/>
              <a:t>PLoS</a:t>
            </a:r>
            <a:r>
              <a:rPr lang="en-US" dirty="0"/>
              <a:t> One. 2019 Dec 5;14(12):e0220215.</a:t>
            </a: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34"/>
          <p:cNvSpPr txBox="1">
            <a:spLocks noGrp="1"/>
          </p:cNvSpPr>
          <p:nvPr>
            <p:ph type="title"/>
          </p:nvPr>
        </p:nvSpPr>
        <p:spPr>
          <a:xfrm>
            <a:off x="1524000" y="-277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Applications to SNP Typing</a:t>
            </a:r>
            <a:endParaRPr sz="4400" dirty="0"/>
          </a:p>
        </p:txBody>
      </p:sp>
      <p:sp>
        <p:nvSpPr>
          <p:cNvPr id="900" name="Google Shape;900;p34"/>
          <p:cNvSpPr txBox="1">
            <a:spLocks noGrp="1"/>
          </p:cNvSpPr>
          <p:nvPr>
            <p:ph type="body" idx="1"/>
          </p:nvPr>
        </p:nvSpPr>
        <p:spPr>
          <a:xfrm>
            <a:off x="685800" y="1160838"/>
            <a:ext cx="8271963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1788">
              <a:spcBef>
                <a:spcPts val="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Associating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multiloci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genotypes or SNP variants (100s to 1000s) with categorical phenotypes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1" name="Google Shape;901;p34" descr="Figure 4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4928" y="2819528"/>
            <a:ext cx="4332019" cy="3266896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34"/>
          <p:cNvSpPr txBox="1"/>
          <p:nvPr/>
        </p:nvSpPr>
        <p:spPr>
          <a:xfrm>
            <a:off x="8516075" y="1607688"/>
            <a:ext cx="27783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D. Kringel </a:t>
            </a:r>
            <a:r>
              <a:rPr lang="en-US" sz="1600" i="1" dirty="0">
                <a:solidFill>
                  <a:schemeClr val="dk1"/>
                </a:solidFill>
              </a:rPr>
              <a:t>et a</a:t>
            </a:r>
            <a:r>
              <a:rPr lang="en-US" sz="1600" dirty="0">
                <a:solidFill>
                  <a:schemeClr val="dk1"/>
                </a:solidFill>
              </a:rPr>
              <a:t>l. Machine-</a:t>
            </a:r>
            <a:endParaRPr dirty="0"/>
          </a:p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learned analysis of the </a:t>
            </a:r>
            <a:endParaRPr dirty="0"/>
          </a:p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association of NGS based</a:t>
            </a:r>
            <a:endParaRPr dirty="0"/>
          </a:p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TRPV1 and TRPA1</a:t>
            </a:r>
            <a:endParaRPr dirty="0"/>
          </a:p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genotypes with sensitivity</a:t>
            </a:r>
            <a:endParaRPr dirty="0"/>
          </a:p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to heat stimuli. Pain, 2018</a:t>
            </a:r>
            <a:endParaRPr dirty="0"/>
          </a:p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July 159(7): 1366-81</a:t>
            </a:r>
            <a:endParaRPr dirty="0"/>
          </a:p>
        </p:txBody>
      </p:sp>
      <p:sp>
        <p:nvSpPr>
          <p:cNvPr id="903" name="Google Shape;903;p34"/>
          <p:cNvSpPr txBox="1"/>
          <p:nvPr/>
        </p:nvSpPr>
        <p:spPr>
          <a:xfrm>
            <a:off x="8576677" y="4162626"/>
            <a:ext cx="2511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75 patients - 24 sensitive, </a:t>
            </a:r>
            <a:endParaRPr dirty="0"/>
          </a:p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51 not-sensitive patients, </a:t>
            </a:r>
            <a:endParaRPr dirty="0"/>
          </a:p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278 initial loci, reduced </a:t>
            </a:r>
            <a:endParaRPr dirty="0"/>
          </a:p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to 31 gene loci. Used </a:t>
            </a:r>
            <a:endParaRPr dirty="0"/>
          </a:p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non-supervised swarm</a:t>
            </a:r>
            <a:endParaRPr dirty="0"/>
          </a:p>
          <a:p>
            <a:pP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clustering (above) </a:t>
            </a:r>
            <a:endParaRPr dirty="0"/>
          </a:p>
        </p:txBody>
      </p:sp>
      <p:sp>
        <p:nvSpPr>
          <p:cNvPr id="904" name="Google Shape;904;p34"/>
          <p:cNvSpPr txBox="1"/>
          <p:nvPr/>
        </p:nvSpPr>
        <p:spPr>
          <a:xfrm>
            <a:off x="8376805" y="3747706"/>
            <a:ext cx="28905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 dirty="0">
                <a:solidFill>
                  <a:srgbClr val="FF0000"/>
                </a:solidFill>
              </a:rPr>
              <a:t>SNPs for heat sensitivity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"/>
          <p:cNvSpPr txBox="1">
            <a:spLocks noGrp="1"/>
          </p:cNvSpPr>
          <p:nvPr>
            <p:ph type="title"/>
          </p:nvPr>
        </p:nvSpPr>
        <p:spPr>
          <a:xfrm>
            <a:off x="1524000" y="265928"/>
            <a:ext cx="91440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sz="4400" b="1" dirty="0">
                <a:latin typeface="Arial"/>
                <a:ea typeface="Arial"/>
                <a:cs typeface="Arial"/>
                <a:sym typeface="Arial"/>
              </a:rPr>
              <a:t>Schedule (MT)</a:t>
            </a:r>
            <a:endParaRPr sz="4400" b="1" dirty="0"/>
          </a:p>
        </p:txBody>
      </p:sp>
      <p:graphicFrame>
        <p:nvGraphicFramePr>
          <p:cNvPr id="657" name="Google Shape;657;p4"/>
          <p:cNvGraphicFramePr/>
          <p:nvPr>
            <p:extLst>
              <p:ext uri="{D42A27DB-BD31-4B8C-83A1-F6EECF244321}">
                <p14:modId xmlns:p14="http://schemas.microsoft.com/office/powerpoint/2010/main" val="3137591604"/>
              </p:ext>
            </p:extLst>
          </p:nvPr>
        </p:nvGraphicFramePr>
        <p:xfrm>
          <a:off x="1425388" y="981635"/>
          <a:ext cx="9681883" cy="5339687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A9A9E1"/>
                    </a:gs>
                    <a:gs pos="35000">
                      <a:srgbClr val="C4C4E7"/>
                    </a:gs>
                    <a:gs pos="100000">
                      <a:srgbClr val="E6E6F8"/>
                    </a:gs>
                  </a:gsLst>
                  <a:lin ang="16200000" scaled="0"/>
                </a:gradFill>
              </a:tblPr>
              <a:tblGrid>
                <a:gridCol w="1235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0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3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CA" sz="1500" u="none" strike="noStrike" cap="none" dirty="0">
                          <a:solidFill>
                            <a:srgbClr val="FFFFFF"/>
                          </a:solidFill>
                        </a:rPr>
                        <a:t>Day 1 (MT)</a:t>
                      </a:r>
                      <a:endParaRPr sz="1500" dirty="0"/>
                    </a:p>
                  </a:txBody>
                  <a:tcPr marL="91450" marR="91450" marT="45725" marB="45725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CA" sz="1500" u="none" strike="noStrike" cap="none">
                          <a:solidFill>
                            <a:srgbClr val="FFFFFF"/>
                          </a:solidFill>
                        </a:rPr>
                        <a:t>Wednesday Apr. 22</a:t>
                      </a:r>
                      <a:endParaRPr sz="1500"/>
                    </a:p>
                  </a:txBody>
                  <a:tcPr marL="91450" marR="91450" marT="45725" marB="45725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CA" sz="1500" u="none" strike="noStrike" cap="none" dirty="0">
                          <a:solidFill>
                            <a:srgbClr val="FFFFFF"/>
                          </a:solidFill>
                        </a:rPr>
                        <a:t>Day 2 (MT)</a:t>
                      </a:r>
                      <a:endParaRPr lang="en-CA" sz="1500" dirty="0"/>
                    </a:p>
                  </a:txBody>
                  <a:tcPr marL="91450" marR="91450" marT="45725" marB="45725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CA" sz="1500" u="none" strike="noStrike" cap="none" dirty="0">
                          <a:solidFill>
                            <a:srgbClr val="FFFFFF"/>
                          </a:solidFill>
                        </a:rPr>
                        <a:t>Day 2</a:t>
                      </a:r>
                      <a:endParaRPr sz="1500" dirty="0"/>
                    </a:p>
                  </a:txBody>
                  <a:tcPr marL="91450" marR="91450" marT="45725" marB="45725">
                    <a:solidFill>
                      <a:srgbClr val="1F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9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9:00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Introductions and Technology Check 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9:00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Module 5: Gene Finding with NNs (Lecture and Lab)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9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9:45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Module 1: Introduction to Machine Learning (Lecture)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11:00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Break (30 min)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9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11:00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Break (30 min)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11:30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Module 6: Machine Learning with Keras and Scikit-Learn (Lecture/Lab) 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9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11:30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Module 2: Decision Trees (Lecture and Lab)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1:00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Break (45 min)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9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1:00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Break (1 hour)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2:00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Module 7: Machine Learning with </a:t>
                      </a:r>
                      <a:r>
                        <a:rPr lang="en-CA" sz="1400" b="1" u="none" strike="noStrike" cap="none" dirty="0" err="1"/>
                        <a:t>Keras</a:t>
                      </a:r>
                      <a:r>
                        <a:rPr lang="en-CA" sz="1400" b="1" u="none" strike="noStrike" cap="none" dirty="0"/>
                        <a:t> and Scikit-Learn (Cont'd) 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9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2:00 PM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Module 3: Neural Networks (Lecture and Lab)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3:00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Break (30 min)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9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3:00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Break (30 min)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3:30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Module 8: LLMs and agentic coding for bioinformatics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59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3:30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Module 4: Neural Networks for 2</a:t>
                      </a:r>
                      <a:r>
                        <a:rPr lang="en-CA" sz="1400" b="1" u="none" strike="noStrike" cap="none" baseline="30000" dirty="0"/>
                        <a:t>o</a:t>
                      </a:r>
                      <a:r>
                        <a:rPr lang="en-CA" sz="1400" b="1" u="none" strike="noStrike" cap="none" dirty="0"/>
                        <a:t> Structure (Lecture and Homework)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4:45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Survey and Closing Remarks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09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5:00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End of Day 1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5:00 PM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End of Day 2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58" name="Google Shape;658;p4" descr="A red sign with white letters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7939" y="6440905"/>
            <a:ext cx="17653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01" name="Footer Cover Fix"/>
          <p:cNvSpPr/>
          <p:nvPr/>
        </p:nvSpPr>
        <p:spPr>
          <a:xfrm>
            <a:off x="0" y="6350000"/>
            <a:ext cx="12192000" cy="5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9902" name="Footer Bar Fix"/>
          <p:cNvSpPr/>
          <p:nvPr/>
        </p:nvSpPr>
        <p:spPr>
          <a:xfrm>
            <a:off x="0" y="6492874"/>
            <a:ext cx="12192000" cy="365126"/>
          </a:xfrm>
          <a:prstGeom prst="rect">
            <a:avLst/>
          </a:prstGeom>
          <a:solidFill>
            <a:srgbClr val="70247F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9903" name="Footer Text Fix"/>
          <p:cNvSpPr txBox="1"/>
          <p:nvPr/>
        </p:nvSpPr>
        <p:spPr>
          <a:xfrm>
            <a:off x="0" y="6521547"/>
            <a:ext cx="48105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Canadian Bioinformatics Workshops | bioinformatics.ca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734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5"/>
          <p:cNvSpPr txBox="1">
            <a:spLocks noGrp="1"/>
          </p:cNvSpPr>
          <p:nvPr>
            <p:ph type="title"/>
          </p:nvPr>
        </p:nvSpPr>
        <p:spPr>
          <a:xfrm>
            <a:off x="673100" y="179650"/>
            <a:ext cx="9994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Applications in DNA Sequencing</a:t>
            </a:r>
            <a:endParaRPr dirty="0"/>
          </a:p>
        </p:txBody>
      </p:sp>
      <p:sp>
        <p:nvSpPr>
          <p:cNvPr id="910" name="Google Shape;910;p35"/>
          <p:cNvSpPr txBox="1">
            <a:spLocks noGrp="1"/>
          </p:cNvSpPr>
          <p:nvPr>
            <p:ph type="body" idx="1"/>
          </p:nvPr>
        </p:nvSpPr>
        <p:spPr>
          <a:xfrm>
            <a:off x="561704" y="1567538"/>
            <a:ext cx="633121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Reading DNA sequence data for the Oxford Nanopore’s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MinION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DNA sequencer</a:t>
            </a:r>
            <a:endParaRPr dirty="0"/>
          </a:p>
        </p:txBody>
      </p:sp>
      <p:pic>
        <p:nvPicPr>
          <p:cNvPr id="911" name="Google Shape;911;p35" descr="downloa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8824" y="1404250"/>
            <a:ext cx="2684225" cy="19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35" descr="poretools.png"/>
          <p:cNvPicPr preferRelativeResize="0"/>
          <p:nvPr/>
        </p:nvPicPr>
        <p:blipFill rotWithShape="1">
          <a:blip r:embed="rId4">
            <a:alphaModFix/>
          </a:blip>
          <a:srcRect t="34265"/>
          <a:stretch/>
        </p:blipFill>
        <p:spPr>
          <a:xfrm>
            <a:off x="6981824" y="3467600"/>
            <a:ext cx="3520713" cy="287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35" descr="The-Oxford-Nanopore-sequencing-process-and-performance-The-motor-protein-unwinds-th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6024" y="3056710"/>
            <a:ext cx="5707852" cy="328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36"/>
          <p:cNvSpPr txBox="1">
            <a:spLocks noGrp="1"/>
          </p:cNvSpPr>
          <p:nvPr>
            <p:ph type="title"/>
          </p:nvPr>
        </p:nvSpPr>
        <p:spPr>
          <a:xfrm>
            <a:off x="1042850" y="148376"/>
            <a:ext cx="1010629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Applications in Bioinformatics</a:t>
            </a:r>
            <a:endParaRPr sz="4400" dirty="0"/>
          </a:p>
        </p:txBody>
      </p:sp>
      <p:sp>
        <p:nvSpPr>
          <p:cNvPr id="919" name="Google Shape;919;p36"/>
          <p:cNvSpPr txBox="1">
            <a:spLocks noGrp="1"/>
          </p:cNvSpPr>
          <p:nvPr>
            <p:ph type="body" idx="1"/>
          </p:nvPr>
        </p:nvSpPr>
        <p:spPr>
          <a:xfrm>
            <a:off x="1066799" y="1384663"/>
            <a:ext cx="10637521" cy="462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400"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DeepBind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– a DNN tool for predicting the sequence specificities of DNA and RNA binding proteins 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(B. Alipanahi </a:t>
            </a:r>
            <a:r>
              <a:rPr lang="en-US" sz="2400" i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., (2015) Nature Biotech. 33:831)</a:t>
            </a:r>
            <a:endParaRPr dirty="0"/>
          </a:p>
          <a:p>
            <a:pPr marL="342900" indent="-330200">
              <a:spcBef>
                <a:spcPts val="480"/>
              </a:spcBef>
              <a:buSzPts val="24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Can be trained on </a:t>
            </a:r>
            <a:r>
              <a:rPr lang="en-US" sz="2400" i="1" dirty="0">
                <a:latin typeface="Arial"/>
                <a:ea typeface="Arial"/>
                <a:cs typeface="Arial"/>
                <a:sym typeface="Arial"/>
              </a:rPr>
              <a:t>in vitro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data yet works well on </a:t>
            </a:r>
            <a:r>
              <a:rPr lang="en-US" sz="2400" i="1" dirty="0">
                <a:latin typeface="Arial"/>
                <a:ea typeface="Arial"/>
                <a:cs typeface="Arial"/>
                <a:sym typeface="Arial"/>
              </a:rPr>
              <a:t>in vivo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predictions</a:t>
            </a:r>
            <a:endParaRPr dirty="0"/>
          </a:p>
        </p:txBody>
      </p:sp>
      <p:pic>
        <p:nvPicPr>
          <p:cNvPr id="920" name="Google Shape;920;p36" descr="Details-of-inner-workings-of-DeepBind-and-its-training-procedure-a-Five-independent.png"/>
          <p:cNvPicPr preferRelativeResize="0"/>
          <p:nvPr/>
        </p:nvPicPr>
        <p:blipFill rotWithShape="1">
          <a:blip r:embed="rId3">
            <a:alphaModFix/>
          </a:blip>
          <a:srcRect b="48431"/>
          <a:stretch/>
        </p:blipFill>
        <p:spPr>
          <a:xfrm>
            <a:off x="1955332" y="3135087"/>
            <a:ext cx="8281335" cy="3163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7"/>
          <p:cNvSpPr txBox="1">
            <a:spLocks noGrp="1"/>
          </p:cNvSpPr>
          <p:nvPr>
            <p:ph type="title"/>
          </p:nvPr>
        </p:nvSpPr>
        <p:spPr>
          <a:xfrm>
            <a:off x="1524000" y="10450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Applications in Genomics</a:t>
            </a:r>
            <a:endParaRPr sz="4400" dirty="0"/>
          </a:p>
        </p:txBody>
      </p:sp>
      <p:sp>
        <p:nvSpPr>
          <p:cNvPr id="926" name="Google Shape;926;p37"/>
          <p:cNvSpPr txBox="1">
            <a:spLocks noGrp="1"/>
          </p:cNvSpPr>
          <p:nvPr>
            <p:ph type="body" idx="1"/>
          </p:nvPr>
        </p:nvSpPr>
        <p:spPr>
          <a:xfrm>
            <a:off x="413657" y="1507700"/>
            <a:ext cx="11364686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3200"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DeepBioSeq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– a new tool that uses deep learning (convolution neural networks) to analyze RNA-Seq data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Does not require sequence preprocessing or genomic alignment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Works directly with .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fastq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files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Uses quality of the raw reads to help 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Can be adapted to single cell sequencing and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ChIP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sequence data</a:t>
            </a:r>
            <a:endParaRPr dirty="0"/>
          </a:p>
        </p:txBody>
      </p:sp>
      <p:sp>
        <p:nvSpPr>
          <p:cNvPr id="927" name="Google Shape;927;p37"/>
          <p:cNvSpPr/>
          <p:nvPr/>
        </p:nvSpPr>
        <p:spPr>
          <a:xfrm>
            <a:off x="3281548" y="6053394"/>
            <a:ext cx="543195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US" sz="1600" dirty="0"/>
              <a:t>https://</a:t>
            </a:r>
            <a:r>
              <a:rPr lang="en-US" sz="1600" dirty="0" err="1"/>
              <a:t>www.sbi.uni-rostock.de</a:t>
            </a:r>
            <a:r>
              <a:rPr lang="en-US" sz="1600" dirty="0"/>
              <a:t>/research/projects/detail/51</a:t>
            </a: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8"/>
          <p:cNvSpPr txBox="1">
            <a:spLocks noGrp="1"/>
          </p:cNvSpPr>
          <p:nvPr>
            <p:ph type="title"/>
          </p:nvPr>
        </p:nvSpPr>
        <p:spPr>
          <a:xfrm>
            <a:off x="853440" y="160336"/>
            <a:ext cx="1048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Applications in Molecular Biology</a:t>
            </a:r>
            <a:endParaRPr sz="4400" dirty="0"/>
          </a:p>
        </p:txBody>
      </p:sp>
      <p:sp>
        <p:nvSpPr>
          <p:cNvPr id="933" name="Google Shape;933;p38"/>
          <p:cNvSpPr txBox="1">
            <a:spLocks noGrp="1"/>
          </p:cNvSpPr>
          <p:nvPr>
            <p:ph type="body" idx="1"/>
          </p:nvPr>
        </p:nvSpPr>
        <p:spPr>
          <a:xfrm>
            <a:off x="853440" y="1404258"/>
            <a:ext cx="1048512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Optimizing the design of CRISPR target sequences (Desktop Genetics, UK)</a:t>
            </a:r>
            <a:endParaRPr dirty="0"/>
          </a:p>
        </p:txBody>
      </p:sp>
      <p:pic>
        <p:nvPicPr>
          <p:cNvPr id="934" name="Google Shape;934;p38" descr="Screen Shot 2020-04-25 at 3.59.46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4297" y="2534194"/>
            <a:ext cx="8700053" cy="380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9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Applications in Cancer</a:t>
            </a:r>
            <a:endParaRPr dirty="0"/>
          </a:p>
        </p:txBody>
      </p:sp>
      <p:sp>
        <p:nvSpPr>
          <p:cNvPr id="940" name="Google Shape;940;p39"/>
          <p:cNvSpPr txBox="1">
            <a:spLocks noGrp="1"/>
          </p:cNvSpPr>
          <p:nvPr>
            <p:ph type="body" idx="1"/>
          </p:nvPr>
        </p:nvSpPr>
        <p:spPr>
          <a:xfrm>
            <a:off x="653143" y="1417639"/>
            <a:ext cx="5941332" cy="470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52413">
              <a:spcBef>
                <a:spcPts val="0"/>
              </a:spcBef>
              <a:buSzPts val="20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Clinical system support tool for cancer screening at Intermountain Health in Salt Lake City Utah</a:t>
            </a:r>
            <a:endParaRPr sz="2400" dirty="0"/>
          </a:p>
          <a:p>
            <a:pPr marL="342900" indent="-252413">
              <a:spcBef>
                <a:spcPts val="400"/>
              </a:spcBef>
              <a:buSzPts val="20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Centralized DB of genomic data linked to clinical and patient history data</a:t>
            </a:r>
            <a:endParaRPr sz="2400" dirty="0"/>
          </a:p>
          <a:p>
            <a:pPr marL="342900" indent="-252413">
              <a:spcBef>
                <a:spcPts val="400"/>
              </a:spcBef>
              <a:buSzPts val="20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Linked to EHR data &amp; genealogical data</a:t>
            </a:r>
            <a:endParaRPr sz="2400" dirty="0"/>
          </a:p>
          <a:p>
            <a:pPr marL="342900" indent="-252413">
              <a:spcBef>
                <a:spcPts val="400"/>
              </a:spcBef>
              <a:buSzPts val="20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ML helps to integrate &amp; interpret combined data sets</a:t>
            </a:r>
            <a:endParaRPr sz="2400" dirty="0"/>
          </a:p>
          <a:p>
            <a:pPr marL="342900" indent="-252413">
              <a:spcBef>
                <a:spcPts val="400"/>
              </a:spcBef>
              <a:buSzPts val="20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Found to accelerate and improve cancer risk assessment</a:t>
            </a:r>
            <a:endParaRPr sz="2400" dirty="0"/>
          </a:p>
        </p:txBody>
      </p:sp>
      <p:grpSp>
        <p:nvGrpSpPr>
          <p:cNvPr id="941" name="Google Shape;941;p39"/>
          <p:cNvGrpSpPr/>
          <p:nvPr/>
        </p:nvGrpSpPr>
        <p:grpSpPr>
          <a:xfrm>
            <a:off x="6594475" y="1417639"/>
            <a:ext cx="4073525" cy="4830762"/>
            <a:chOff x="4737099" y="1417638"/>
            <a:chExt cx="4072963" cy="4830762"/>
          </a:xfrm>
        </p:grpSpPr>
        <p:pic>
          <p:nvPicPr>
            <p:cNvPr id="942" name="Google Shape;942;p39" descr="Screen Shot 2020-04-25 at 4.05.07 PM.png"/>
            <p:cNvPicPr preferRelativeResize="0"/>
            <p:nvPr/>
          </p:nvPicPr>
          <p:blipFill rotWithShape="1">
            <a:blip r:embed="rId3">
              <a:alphaModFix/>
            </a:blip>
            <a:srcRect r="2572" b="2138"/>
            <a:stretch/>
          </p:blipFill>
          <p:spPr>
            <a:xfrm>
              <a:off x="4737099" y="1417638"/>
              <a:ext cx="4072963" cy="4830762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943" name="Google Shape;943;p39"/>
            <p:cNvSpPr/>
            <p:nvPr/>
          </p:nvSpPr>
          <p:spPr>
            <a:xfrm>
              <a:off x="4775194" y="3225800"/>
              <a:ext cx="495232" cy="304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40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Applications in Genomics</a:t>
            </a:r>
            <a:endParaRPr dirty="0"/>
          </a:p>
        </p:txBody>
      </p:sp>
      <p:sp>
        <p:nvSpPr>
          <p:cNvPr id="949" name="Google Shape;949;p40"/>
          <p:cNvSpPr txBox="1">
            <a:spLocks noGrp="1"/>
          </p:cNvSpPr>
          <p:nvPr>
            <p:ph type="body" idx="1"/>
          </p:nvPr>
        </p:nvSpPr>
        <p:spPr>
          <a:xfrm>
            <a:off x="692331" y="1505199"/>
            <a:ext cx="532746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400"/>
            </a:pPr>
            <a:r>
              <a:rPr lang="en-US" sz="2700" dirty="0">
                <a:latin typeface="Arial"/>
                <a:ea typeface="Arial"/>
                <a:cs typeface="Arial"/>
                <a:sym typeface="Arial"/>
              </a:rPr>
              <a:t>23andMe’s genetic weight report</a:t>
            </a:r>
            <a:endParaRPr sz="2700" dirty="0"/>
          </a:p>
          <a:p>
            <a:pPr marL="342900" indent="-330200">
              <a:spcBef>
                <a:spcPts val="480"/>
              </a:spcBef>
              <a:buSzPts val="2400"/>
            </a:pPr>
            <a:r>
              <a:rPr lang="en-US" sz="2700" dirty="0">
                <a:latin typeface="Arial"/>
                <a:ea typeface="Arial"/>
                <a:cs typeface="Arial"/>
                <a:sym typeface="Arial"/>
              </a:rPr>
              <a:t>Used machine learning data on 600,000 people to combine GWAS data on BMI with lifestyle data to generate a model for weight prediction</a:t>
            </a:r>
            <a:endParaRPr sz="2700" dirty="0"/>
          </a:p>
          <a:p>
            <a:pPr marL="342900" indent="-330200">
              <a:spcBef>
                <a:spcPts val="480"/>
              </a:spcBef>
              <a:buSzPts val="2400"/>
            </a:pPr>
            <a:r>
              <a:rPr lang="en-US" sz="2700" dirty="0">
                <a:latin typeface="Arial"/>
                <a:ea typeface="Arial"/>
                <a:cs typeface="Arial"/>
                <a:sym typeface="Arial"/>
              </a:rPr>
              <a:t>Allows creation of a personalized weight report for 23&amp;Me users</a:t>
            </a:r>
            <a:endParaRPr sz="2700" dirty="0"/>
          </a:p>
          <a:p>
            <a:pPr marL="342900" indent="-165100">
              <a:spcBef>
                <a:spcPts val="560"/>
              </a:spcBef>
              <a:buSzPts val="2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indent="-165100">
              <a:spcBef>
                <a:spcPts val="560"/>
              </a:spcBef>
              <a:buSzPts val="2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0" name="Google Shape;950;p40" descr="Screen Shot 2020-04-25 at 4.20.46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0637" y="1437730"/>
            <a:ext cx="4297363" cy="4660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1"/>
          <p:cNvSpPr txBox="1">
            <a:spLocks noGrp="1"/>
          </p:cNvSpPr>
          <p:nvPr>
            <p:ph type="title"/>
          </p:nvPr>
        </p:nvSpPr>
        <p:spPr>
          <a:xfrm>
            <a:off x="757645" y="10321"/>
            <a:ext cx="1032836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Application in Tumor Genomics</a:t>
            </a:r>
            <a:endParaRPr dirty="0"/>
          </a:p>
        </p:txBody>
      </p:sp>
      <p:sp>
        <p:nvSpPr>
          <p:cNvPr id="956" name="Google Shape;956;p41"/>
          <p:cNvSpPr txBox="1">
            <a:spLocks noGrp="1"/>
          </p:cNvSpPr>
          <p:nvPr>
            <p:ph type="body" idx="1"/>
          </p:nvPr>
        </p:nvSpPr>
        <p:spPr>
          <a:xfrm>
            <a:off x="548640" y="1600201"/>
            <a:ext cx="547116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0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Using ML to call single nucleotide variants (SNVs) in tumor samples sequenced via NGS (PMID:31672855)</a:t>
            </a:r>
            <a:endParaRPr sz="2000" dirty="0"/>
          </a:p>
          <a:p>
            <a:pPr marL="342900" indent="-330200">
              <a:spcBef>
                <a:spcPts val="400"/>
              </a:spcBef>
              <a:buSzPts val="20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Uses Random Forest and features including</a:t>
            </a:r>
            <a:endParaRPr sz="2000" dirty="0"/>
          </a:p>
          <a:p>
            <a:pPr marL="800100" lvl="2" indent="-330200">
              <a:spcBef>
                <a:spcPts val="360"/>
              </a:spcBef>
              <a:buChar char="–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Number of unique reads supporting alternate allele</a:t>
            </a:r>
            <a:endParaRPr sz="1800" dirty="0"/>
          </a:p>
          <a:p>
            <a:pPr marL="800100" lvl="2" indent="-330200">
              <a:spcBef>
                <a:spcPts val="360"/>
              </a:spcBef>
              <a:buChar char="–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Strand bias</a:t>
            </a:r>
            <a:endParaRPr sz="1800" dirty="0"/>
          </a:p>
          <a:p>
            <a:pPr marL="800100" lvl="2" indent="-330200">
              <a:spcBef>
                <a:spcPts val="360"/>
              </a:spcBef>
              <a:buChar char="–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Variant allele fraction</a:t>
            </a:r>
            <a:endParaRPr sz="1800" dirty="0"/>
          </a:p>
          <a:p>
            <a:pPr marL="800100" lvl="2" indent="-330200">
              <a:spcBef>
                <a:spcPts val="360"/>
              </a:spcBef>
              <a:buChar char="–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Dissimilarity to normals</a:t>
            </a:r>
            <a:endParaRPr sz="1800" dirty="0"/>
          </a:p>
          <a:p>
            <a:pPr marL="800100" lvl="2" indent="-330200">
              <a:spcBef>
                <a:spcPts val="360"/>
              </a:spcBef>
              <a:buChar char="–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Batch effect metrics</a:t>
            </a:r>
            <a:endParaRPr sz="1800" dirty="0"/>
          </a:p>
          <a:p>
            <a:pPr marL="342900" indent="-330200">
              <a:spcBef>
                <a:spcPts val="400"/>
              </a:spcBef>
              <a:buSzPts val="20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Achieved 100% specificity and 97% sensitivity – better than humans</a:t>
            </a:r>
            <a:endParaRPr sz="2000" dirty="0"/>
          </a:p>
        </p:txBody>
      </p:sp>
      <p:pic>
        <p:nvPicPr>
          <p:cNvPr id="957" name="Google Shape;957;p41" descr="Screen Shot 2020-04-26 at 6.29.4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9201" y="3454400"/>
            <a:ext cx="3911601" cy="28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41" descr="Screen Shot 2020-04-26 at 6.28.43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9800" y="1417639"/>
            <a:ext cx="4495800" cy="211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42"/>
          <p:cNvSpPr txBox="1">
            <a:spLocks noGrp="1"/>
          </p:cNvSpPr>
          <p:nvPr>
            <p:ph type="title"/>
          </p:nvPr>
        </p:nvSpPr>
        <p:spPr>
          <a:xfrm>
            <a:off x="300445" y="228600"/>
            <a:ext cx="1086829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ML Applications in Newborn Screening</a:t>
            </a:r>
            <a:endParaRPr dirty="0"/>
          </a:p>
        </p:txBody>
      </p:sp>
      <p:sp>
        <p:nvSpPr>
          <p:cNvPr id="964" name="Google Shape;964;p42"/>
          <p:cNvSpPr txBox="1">
            <a:spLocks noGrp="1"/>
          </p:cNvSpPr>
          <p:nvPr>
            <p:ph type="body" idx="1"/>
          </p:nvPr>
        </p:nvSpPr>
        <p:spPr>
          <a:xfrm>
            <a:off x="563154" y="1371600"/>
            <a:ext cx="540584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Newborn screening aided by machine learning (PMID:23702487)</a:t>
            </a:r>
            <a:endParaRPr dirty="0"/>
          </a:p>
          <a:p>
            <a:pPr marL="342900" indent="-330200"/>
            <a:r>
              <a:rPr lang="en-US" dirty="0">
                <a:latin typeface="Arial"/>
                <a:ea typeface="Arial"/>
                <a:cs typeface="Arial"/>
                <a:sym typeface="Arial"/>
              </a:rPr>
              <a:t>Number of false positives were reduced from 21 to 2 for PKU (phenylketonuria), 30 to 10 for hypermethioninemia, and 209 to 46 for 3-MCC (3-Methylcrotonyl-CoA carboxylase) deficiency</a:t>
            </a:r>
            <a:endParaRPr dirty="0"/>
          </a:p>
        </p:txBody>
      </p:sp>
      <p:pic>
        <p:nvPicPr>
          <p:cNvPr id="965" name="Google Shape;965;p42" descr="Main_bd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003" y="1371600"/>
            <a:ext cx="3987800" cy="369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42" descr="Blood-amino-acid-profiles-from-a-control-subject-and-a-patient-with-PKU-analyzed-b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003" y="4406901"/>
            <a:ext cx="3987801" cy="1973263"/>
          </a:xfrm>
          <a:prstGeom prst="rect">
            <a:avLst/>
          </a:prstGeom>
          <a:noFill/>
          <a:ln w="9525" cap="flat" cmpd="sng">
            <a:solidFill>
              <a:srgbClr val="4F81BD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95"/>
          <p:cNvSpPr txBox="1">
            <a:spLocks noGrp="1"/>
          </p:cNvSpPr>
          <p:nvPr>
            <p:ph type="title"/>
          </p:nvPr>
        </p:nvSpPr>
        <p:spPr>
          <a:xfrm>
            <a:off x="901337" y="118073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ML Applications in Structure Biology (AlphaFold – Nobel Prize in 2024)</a:t>
            </a:r>
            <a:endParaRPr sz="4400" dirty="0">
              <a:latin typeface="+mj-lt"/>
            </a:endParaRPr>
          </a:p>
        </p:txBody>
      </p:sp>
      <p:pic>
        <p:nvPicPr>
          <p:cNvPr id="972" name="Google Shape;972;p95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874" y="1356691"/>
            <a:ext cx="8713694" cy="355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95" descr="A picture containing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6586" y="4912381"/>
            <a:ext cx="3938568" cy="143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7433" y="4320710"/>
            <a:ext cx="2037853" cy="2037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23"/>
          <p:cNvSpPr txBox="1">
            <a:spLocks noGrp="1"/>
          </p:cNvSpPr>
          <p:nvPr>
            <p:ph type="title"/>
          </p:nvPr>
        </p:nvSpPr>
        <p:spPr>
          <a:xfrm>
            <a:off x="1356603" y="318808"/>
            <a:ext cx="91135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AlphaFold2 vs. Rosetta &amp; Zhang for COVID Orf8</a:t>
            </a:r>
            <a:endParaRPr sz="4400" dirty="0">
              <a:latin typeface="+mj-lt"/>
            </a:endParaRPr>
          </a:p>
        </p:txBody>
      </p:sp>
      <p:grpSp>
        <p:nvGrpSpPr>
          <p:cNvPr id="980" name="Google Shape;980;p123"/>
          <p:cNvGrpSpPr/>
          <p:nvPr/>
        </p:nvGrpSpPr>
        <p:grpSpPr>
          <a:xfrm>
            <a:off x="1896175" y="1852960"/>
            <a:ext cx="5584252" cy="4494053"/>
            <a:chOff x="528289" y="1752600"/>
            <a:chExt cx="5515672" cy="4597400"/>
          </a:xfrm>
        </p:grpSpPr>
        <p:pic>
          <p:nvPicPr>
            <p:cNvPr id="981" name="Google Shape;981;p123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r="33316"/>
            <a:stretch/>
          </p:blipFill>
          <p:spPr>
            <a:xfrm>
              <a:off x="528289" y="1752600"/>
              <a:ext cx="5259194" cy="4597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2" name="Google Shape;982;p123"/>
            <p:cNvSpPr/>
            <p:nvPr/>
          </p:nvSpPr>
          <p:spPr>
            <a:xfrm>
              <a:off x="5397190" y="3021980"/>
              <a:ext cx="646771" cy="19180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2400"/>
              </a:pP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83" name="Google Shape;983;p123"/>
          <p:cNvSpPr txBox="1"/>
          <p:nvPr/>
        </p:nvSpPr>
        <p:spPr>
          <a:xfrm>
            <a:off x="2404950" y="2297149"/>
            <a:ext cx="83869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/>
              <a:t>Zhang</a:t>
            </a:r>
            <a:endParaRPr/>
          </a:p>
        </p:txBody>
      </p:sp>
      <p:sp>
        <p:nvSpPr>
          <p:cNvPr id="984" name="Google Shape;984;p123"/>
          <p:cNvSpPr txBox="1"/>
          <p:nvPr/>
        </p:nvSpPr>
        <p:spPr>
          <a:xfrm>
            <a:off x="6344559" y="2297149"/>
            <a:ext cx="97975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/>
              <a:t>Rosetta</a:t>
            </a:r>
            <a:endParaRPr/>
          </a:p>
        </p:txBody>
      </p:sp>
      <p:pic>
        <p:nvPicPr>
          <p:cNvPr id="985" name="Google Shape;985;p123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0427" y="2566123"/>
            <a:ext cx="2989696" cy="2723945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123"/>
          <p:cNvSpPr txBox="1"/>
          <p:nvPr/>
        </p:nvSpPr>
        <p:spPr>
          <a:xfrm>
            <a:off x="8415454" y="5408341"/>
            <a:ext cx="141577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/>
              <a:t>AlphaFold 2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"/>
          <p:cNvSpPr txBox="1">
            <a:spLocks noGrp="1"/>
          </p:cNvSpPr>
          <p:nvPr>
            <p:ph type="title"/>
          </p:nvPr>
        </p:nvSpPr>
        <p:spPr>
          <a:xfrm>
            <a:off x="1524000" y="121439"/>
            <a:ext cx="91440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sz="4400" b="1" dirty="0">
                <a:latin typeface="Arial"/>
                <a:ea typeface="Arial"/>
                <a:cs typeface="Arial"/>
                <a:sym typeface="Arial"/>
              </a:rPr>
              <a:t>Schedule (PT)</a:t>
            </a:r>
            <a:endParaRPr sz="4400" b="1" dirty="0"/>
          </a:p>
        </p:txBody>
      </p:sp>
      <p:graphicFrame>
        <p:nvGraphicFramePr>
          <p:cNvPr id="657" name="Google Shape;657;p4"/>
          <p:cNvGraphicFramePr/>
          <p:nvPr>
            <p:extLst>
              <p:ext uri="{D42A27DB-BD31-4B8C-83A1-F6EECF244321}">
                <p14:modId xmlns:p14="http://schemas.microsoft.com/office/powerpoint/2010/main" val="1762346088"/>
              </p:ext>
            </p:extLst>
          </p:nvPr>
        </p:nvGraphicFramePr>
        <p:xfrm>
          <a:off x="1304365" y="830196"/>
          <a:ext cx="9654988" cy="5629529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A9A9E1"/>
                    </a:gs>
                    <a:gs pos="35000">
                      <a:srgbClr val="C4C4E7"/>
                    </a:gs>
                    <a:gs pos="100000">
                      <a:srgbClr val="E6E6F8"/>
                    </a:gs>
                  </a:gsLst>
                  <a:lin ang="16200000" scaled="0"/>
                </a:gradFill>
              </a:tblPr>
              <a:tblGrid>
                <a:gridCol w="1231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4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8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CA" sz="1500" u="none" strike="noStrike" cap="none" dirty="0">
                          <a:solidFill>
                            <a:srgbClr val="FFFFFF"/>
                          </a:solidFill>
                        </a:rPr>
                        <a:t>Day 1 (PT)</a:t>
                      </a:r>
                      <a:endParaRPr sz="1500" dirty="0"/>
                    </a:p>
                  </a:txBody>
                  <a:tcPr marL="91450" marR="91450" marT="45725" marB="45725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CA" sz="1500" u="none" strike="noStrike" cap="none" dirty="0">
                          <a:solidFill>
                            <a:srgbClr val="FFFFFF"/>
                          </a:solidFill>
                        </a:rPr>
                        <a:t>Wednesday Apr. 22</a:t>
                      </a:r>
                      <a:endParaRPr sz="1500" dirty="0"/>
                    </a:p>
                  </a:txBody>
                  <a:tcPr marL="91450" marR="91450" marT="45725" marB="45725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CA" sz="1500" u="none" strike="noStrike" cap="none" dirty="0">
                          <a:solidFill>
                            <a:srgbClr val="FFFFFF"/>
                          </a:solidFill>
                        </a:rPr>
                        <a:t>Day 2 (PT)</a:t>
                      </a:r>
                      <a:endParaRPr lang="en-CA" sz="1500" dirty="0"/>
                    </a:p>
                  </a:txBody>
                  <a:tcPr marL="91450" marR="91450" marT="45725" marB="45725"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600" u="none" strike="noStrike" cap="none" dirty="0">
                          <a:solidFill>
                            <a:srgbClr val="FFFFFF"/>
                          </a:solidFill>
                        </a:rPr>
                        <a:t>Thursday Apr. 23</a:t>
                      </a:r>
                      <a:endParaRPr lang="en-CA" sz="1600" dirty="0"/>
                    </a:p>
                  </a:txBody>
                  <a:tcPr marL="91450" marR="91450" marT="45725" marB="45725">
                    <a:solidFill>
                      <a:srgbClr val="1F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6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8:00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Introductions and Technology Check 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8:00 AM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Module 5: Gene Finding with NNs (Lecture and Lab)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6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8:45 AM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Module 1: Introduction to Machine Learning (Lecture)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10:00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Break (30 min)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6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10:00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Break (30 min)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10:30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Module 6: Machine Learning with </a:t>
                      </a:r>
                      <a:r>
                        <a:rPr lang="en-CA" sz="1400" b="1" u="none" strike="noStrike" cap="none" dirty="0" err="1"/>
                        <a:t>Keras</a:t>
                      </a:r>
                      <a:r>
                        <a:rPr lang="en-CA" sz="1400" b="1" u="none" strike="noStrike" cap="none" dirty="0"/>
                        <a:t> and Scikit-Learn (Lecture/Lab) 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6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10:30 AM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Module 2: Decision Trees (Lecture and Lab)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12:00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Break (45 min)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6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12:00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Break (1 hour)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1:00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Module 7: Machine Learning with Keras and Scikit-Learn (Cont'd) 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6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1:00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Module 3: Neural Networks (Lecture and Lab)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2:00 PM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Break (30 min)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6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2:00 PM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Break (30 min)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2:30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Module 8: LLMs and agentic coding for bioinformatics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46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2:30 PM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Module 4: Neural Networks for 2</a:t>
                      </a:r>
                      <a:r>
                        <a:rPr lang="en-CA" sz="1400" b="1" u="none" strike="noStrike" cap="none" baseline="30000" dirty="0"/>
                        <a:t>o</a:t>
                      </a:r>
                      <a:r>
                        <a:rPr lang="en-CA" sz="1400" b="1" u="none" strike="noStrike" cap="none" dirty="0"/>
                        <a:t> Structure (Lecture and Homework)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3:45 PM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Survey and Closing Remarks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3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4:00 PM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/>
                        <a:t>End of Day 1</a:t>
                      </a:r>
                      <a:endParaRPr sz="1400" b="1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4:00 PM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CA" sz="1400" b="1" u="none" strike="noStrike" cap="none" dirty="0"/>
                        <a:t>End of Day 2</a:t>
                      </a:r>
                      <a:endParaRPr sz="1400" b="1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58" name="Google Shape;658;p4" descr="A red sign with white letters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7939" y="6440905"/>
            <a:ext cx="17653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01" name="Footer Cover Fix"/>
          <p:cNvSpPr/>
          <p:nvPr/>
        </p:nvSpPr>
        <p:spPr>
          <a:xfrm>
            <a:off x="0" y="6350000"/>
            <a:ext cx="12192000" cy="5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9902" name="Footer Bar Fix"/>
          <p:cNvSpPr/>
          <p:nvPr/>
        </p:nvSpPr>
        <p:spPr>
          <a:xfrm>
            <a:off x="0" y="6492874"/>
            <a:ext cx="12192000" cy="365126"/>
          </a:xfrm>
          <a:prstGeom prst="rect">
            <a:avLst/>
          </a:prstGeom>
          <a:solidFill>
            <a:srgbClr val="70247F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9903" name="Footer Text Fix"/>
          <p:cNvSpPr txBox="1"/>
          <p:nvPr/>
        </p:nvSpPr>
        <p:spPr>
          <a:xfrm>
            <a:off x="0" y="6521547"/>
            <a:ext cx="48105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Canadian Bioinformatics Workshops | bioinformatics.ca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1265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7AF24D8-EE60-9026-58E4-FA350D6DD87D}"/>
              </a:ext>
            </a:extLst>
          </p:cNvPr>
          <p:cNvGrpSpPr/>
          <p:nvPr/>
        </p:nvGrpSpPr>
        <p:grpSpPr>
          <a:xfrm>
            <a:off x="2513017" y="1793174"/>
            <a:ext cx="7433953" cy="3926773"/>
            <a:chOff x="973777" y="1793174"/>
            <a:chExt cx="7433953" cy="3926773"/>
          </a:xfrm>
        </p:grpSpPr>
        <p:sp>
          <p:nvSpPr>
            <p:cNvPr id="28" name="Google Shape;992;p43">
              <a:extLst>
                <a:ext uri="{FF2B5EF4-FFF2-40B4-BE49-F238E27FC236}">
                  <a16:creationId xmlns:a16="http://schemas.microsoft.com/office/drawing/2014/main" id="{49DBD3D7-0795-CAC7-2F99-4173EDC818CD}"/>
                </a:ext>
              </a:extLst>
            </p:cNvPr>
            <p:cNvSpPr/>
            <p:nvPr/>
          </p:nvSpPr>
          <p:spPr>
            <a:xfrm>
              <a:off x="1306287" y="2090056"/>
              <a:ext cx="1805049" cy="1460665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25400" cap="flat" cmpd="sng">
              <a:solidFill>
                <a:srgbClr val="7188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Define an ML problem and propose a solution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993;p43">
              <a:extLst>
                <a:ext uri="{FF2B5EF4-FFF2-40B4-BE49-F238E27FC236}">
                  <a16:creationId xmlns:a16="http://schemas.microsoft.com/office/drawing/2014/main" id="{67B9B38A-502C-DFC9-E989-24BFC4352DF3}"/>
                </a:ext>
              </a:extLst>
            </p:cNvPr>
            <p:cNvSpPr/>
            <p:nvPr/>
          </p:nvSpPr>
          <p:spPr>
            <a:xfrm>
              <a:off x="3587336" y="2090056"/>
              <a:ext cx="1805049" cy="1460665"/>
            </a:xfrm>
            <a:prstGeom prst="roundRect">
              <a:avLst>
                <a:gd name="adj" fmla="val 16667"/>
              </a:avLst>
            </a:prstGeom>
            <a:solidFill>
              <a:srgbClr val="8064A2"/>
            </a:solidFill>
            <a:ln w="25400" cap="flat" cmpd="sng">
              <a:solidFill>
                <a:srgbClr val="5D48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Construct your dataset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994;p43">
              <a:extLst>
                <a:ext uri="{FF2B5EF4-FFF2-40B4-BE49-F238E27FC236}">
                  <a16:creationId xmlns:a16="http://schemas.microsoft.com/office/drawing/2014/main" id="{1DFDACC5-9FAD-3761-0BA3-643A6B593913}"/>
                </a:ext>
              </a:extLst>
            </p:cNvPr>
            <p:cNvSpPr/>
            <p:nvPr/>
          </p:nvSpPr>
          <p:spPr>
            <a:xfrm>
              <a:off x="5848596" y="2090056"/>
              <a:ext cx="1805049" cy="1460665"/>
            </a:xfrm>
            <a:prstGeom prst="roundRect">
              <a:avLst>
                <a:gd name="adj" fmla="val 16667"/>
              </a:avLst>
            </a:prstGeom>
            <a:solidFill>
              <a:srgbClr val="C0504D"/>
            </a:solidFill>
            <a:ln w="25400" cap="flat" cmpd="sng">
              <a:solidFill>
                <a:srgbClr val="8C3A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Transform your dataset &amp; select features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995;p43">
              <a:extLst>
                <a:ext uri="{FF2B5EF4-FFF2-40B4-BE49-F238E27FC236}">
                  <a16:creationId xmlns:a16="http://schemas.microsoft.com/office/drawing/2014/main" id="{101BB910-6C2D-CADA-F1A1-314348E8CFE3}"/>
                </a:ext>
              </a:extLst>
            </p:cNvPr>
            <p:cNvSpPr/>
            <p:nvPr/>
          </p:nvSpPr>
          <p:spPr>
            <a:xfrm>
              <a:off x="5848597" y="4249386"/>
              <a:ext cx="1805049" cy="1460665"/>
            </a:xfrm>
            <a:prstGeom prst="roundRect">
              <a:avLst>
                <a:gd name="adj" fmla="val 16667"/>
              </a:avLst>
            </a:prstGeom>
            <a:solidFill>
              <a:srgbClr val="4BACC6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Choose and train a model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996;p43">
              <a:extLst>
                <a:ext uri="{FF2B5EF4-FFF2-40B4-BE49-F238E27FC236}">
                  <a16:creationId xmlns:a16="http://schemas.microsoft.com/office/drawing/2014/main" id="{6E8500F3-4E05-9094-78AC-1B351A59088D}"/>
                </a:ext>
              </a:extLst>
            </p:cNvPr>
            <p:cNvSpPr/>
            <p:nvPr/>
          </p:nvSpPr>
          <p:spPr>
            <a:xfrm>
              <a:off x="3587336" y="4249386"/>
              <a:ext cx="1805049" cy="1460665"/>
            </a:xfrm>
            <a:prstGeom prst="roundRect">
              <a:avLst>
                <a:gd name="adj" fmla="val 16667"/>
              </a:avLst>
            </a:prstGeom>
            <a:solidFill>
              <a:srgbClr val="F79646"/>
            </a:solidFill>
            <a:ln w="25400" cap="flat" cmpd="sng">
              <a:solidFill>
                <a:srgbClr val="B46D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Test and validate your model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997;p43">
              <a:extLst>
                <a:ext uri="{FF2B5EF4-FFF2-40B4-BE49-F238E27FC236}">
                  <a16:creationId xmlns:a16="http://schemas.microsoft.com/office/drawing/2014/main" id="{E826296E-990A-A6FC-41FA-D6770B216150}"/>
                </a:ext>
              </a:extLst>
            </p:cNvPr>
            <p:cNvSpPr/>
            <p:nvPr/>
          </p:nvSpPr>
          <p:spPr>
            <a:xfrm>
              <a:off x="1306286" y="4259282"/>
              <a:ext cx="1805049" cy="1460665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Use the model to make predictions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998;p43">
              <a:extLst>
                <a:ext uri="{FF2B5EF4-FFF2-40B4-BE49-F238E27FC236}">
                  <a16:creationId xmlns:a16="http://schemas.microsoft.com/office/drawing/2014/main" id="{9DE4D9A8-F5A5-829E-656C-92537C79BDD2}"/>
                </a:ext>
              </a:extLst>
            </p:cNvPr>
            <p:cNvSpPr/>
            <p:nvPr/>
          </p:nvSpPr>
          <p:spPr>
            <a:xfrm>
              <a:off x="3111335" y="2749134"/>
              <a:ext cx="476001" cy="25532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999;p43">
              <a:extLst>
                <a:ext uri="{FF2B5EF4-FFF2-40B4-BE49-F238E27FC236}">
                  <a16:creationId xmlns:a16="http://schemas.microsoft.com/office/drawing/2014/main" id="{85C21C70-7008-998C-679E-F6C5F25D93CF}"/>
                </a:ext>
              </a:extLst>
            </p:cNvPr>
            <p:cNvSpPr/>
            <p:nvPr/>
          </p:nvSpPr>
          <p:spPr>
            <a:xfrm>
              <a:off x="5392384" y="2749135"/>
              <a:ext cx="476001" cy="25532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000;p43">
              <a:extLst>
                <a:ext uri="{FF2B5EF4-FFF2-40B4-BE49-F238E27FC236}">
                  <a16:creationId xmlns:a16="http://schemas.microsoft.com/office/drawing/2014/main" id="{0F9AD5C8-B31B-454F-C653-1C594212CAF8}"/>
                </a:ext>
              </a:extLst>
            </p:cNvPr>
            <p:cNvSpPr/>
            <p:nvPr/>
          </p:nvSpPr>
          <p:spPr>
            <a:xfrm flipH="1">
              <a:off x="5392383" y="4810965"/>
              <a:ext cx="476001" cy="25532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001;p43">
              <a:extLst>
                <a:ext uri="{FF2B5EF4-FFF2-40B4-BE49-F238E27FC236}">
                  <a16:creationId xmlns:a16="http://schemas.microsoft.com/office/drawing/2014/main" id="{1053AF1E-B419-FFAF-D50D-4DE4BA4B5FF1}"/>
                </a:ext>
              </a:extLst>
            </p:cNvPr>
            <p:cNvSpPr/>
            <p:nvPr/>
          </p:nvSpPr>
          <p:spPr>
            <a:xfrm flipH="1">
              <a:off x="3098958" y="4810962"/>
              <a:ext cx="476001" cy="25532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002;p43">
              <a:extLst>
                <a:ext uri="{FF2B5EF4-FFF2-40B4-BE49-F238E27FC236}">
                  <a16:creationId xmlns:a16="http://schemas.microsoft.com/office/drawing/2014/main" id="{30C02B14-1322-F415-52CF-ADC1A9127D77}"/>
                </a:ext>
              </a:extLst>
            </p:cNvPr>
            <p:cNvSpPr/>
            <p:nvPr/>
          </p:nvSpPr>
          <p:spPr>
            <a:xfrm>
              <a:off x="7754587" y="2912421"/>
              <a:ext cx="653143" cy="2077193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003;p43">
              <a:extLst>
                <a:ext uri="{FF2B5EF4-FFF2-40B4-BE49-F238E27FC236}">
                  <a16:creationId xmlns:a16="http://schemas.microsoft.com/office/drawing/2014/main" id="{8B3007BD-43E2-F31B-7AD4-510AA786AD30}"/>
                </a:ext>
              </a:extLst>
            </p:cNvPr>
            <p:cNvSpPr/>
            <p:nvPr/>
          </p:nvSpPr>
          <p:spPr>
            <a:xfrm>
              <a:off x="973777" y="1793174"/>
              <a:ext cx="2363189" cy="1983179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" name="Google Shape;991;p43">
            <a:extLst>
              <a:ext uri="{FF2B5EF4-FFF2-40B4-BE49-F238E27FC236}">
                <a16:creationId xmlns:a16="http://schemas.microsoft.com/office/drawing/2014/main" id="{B2781644-A483-03DF-816B-61ED2EB302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0" y="9476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Machine Learning Workflow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409293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44"/>
          <p:cNvSpPr txBox="1">
            <a:spLocks noGrp="1"/>
          </p:cNvSpPr>
          <p:nvPr>
            <p:ph type="title"/>
          </p:nvPr>
        </p:nvSpPr>
        <p:spPr>
          <a:xfrm>
            <a:off x="1524000" y="-837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Choose Your Problem</a:t>
            </a:r>
            <a:endParaRPr sz="4400" dirty="0"/>
          </a:p>
        </p:txBody>
      </p:sp>
      <p:sp>
        <p:nvSpPr>
          <p:cNvPr id="1009" name="Google Shape;1009;p44"/>
          <p:cNvSpPr txBox="1">
            <a:spLocks noGrp="1"/>
          </p:cNvSpPr>
          <p:nvPr>
            <p:ph type="body" idx="1"/>
          </p:nvPr>
        </p:nvSpPr>
        <p:spPr>
          <a:xfrm>
            <a:off x="236220" y="1050050"/>
            <a:ext cx="1171956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dirty="0"/>
              <a:t>Choose an “unsolved” problem that is interesting to you or your research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The problem should be something that can’t be (easily) solved mathematically or something which is very difficult to do or requires special knowledge/training 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Ideally it should be focused on finding a pattern, a set of features or a way of classifying groups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You also need to choose a problem with lots of training or exemplar data where the answer is known or mostly known</a:t>
            </a:r>
            <a:endParaRPr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5"/>
          <p:cNvSpPr/>
          <p:nvPr/>
        </p:nvSpPr>
        <p:spPr>
          <a:xfrm>
            <a:off x="2830287" y="2090056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 an ML problem and propose a solution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45"/>
          <p:cNvSpPr/>
          <p:nvPr/>
        </p:nvSpPr>
        <p:spPr>
          <a:xfrm>
            <a:off x="5111336" y="2090056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D48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Construct your dataset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45"/>
          <p:cNvSpPr/>
          <p:nvPr/>
        </p:nvSpPr>
        <p:spPr>
          <a:xfrm>
            <a:off x="7372596" y="2090056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Transform your dataset &amp; select features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45"/>
          <p:cNvSpPr/>
          <p:nvPr/>
        </p:nvSpPr>
        <p:spPr>
          <a:xfrm>
            <a:off x="7372597" y="4249386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Choose and train a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45"/>
          <p:cNvSpPr/>
          <p:nvPr/>
        </p:nvSpPr>
        <p:spPr>
          <a:xfrm>
            <a:off x="5111336" y="4249386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Test and validate your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45"/>
          <p:cNvSpPr/>
          <p:nvPr/>
        </p:nvSpPr>
        <p:spPr>
          <a:xfrm>
            <a:off x="2830286" y="4259282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Use the model to make predictions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45"/>
          <p:cNvSpPr/>
          <p:nvPr/>
        </p:nvSpPr>
        <p:spPr>
          <a:xfrm>
            <a:off x="4635335" y="2749134"/>
            <a:ext cx="476001" cy="2553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45"/>
          <p:cNvSpPr/>
          <p:nvPr/>
        </p:nvSpPr>
        <p:spPr>
          <a:xfrm>
            <a:off x="6916384" y="2749135"/>
            <a:ext cx="476001" cy="2553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45"/>
          <p:cNvSpPr/>
          <p:nvPr/>
        </p:nvSpPr>
        <p:spPr>
          <a:xfrm flipH="1">
            <a:off x="6916383" y="4810965"/>
            <a:ext cx="476001" cy="2553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45"/>
          <p:cNvSpPr/>
          <p:nvPr/>
        </p:nvSpPr>
        <p:spPr>
          <a:xfrm flipH="1">
            <a:off x="4622958" y="4810962"/>
            <a:ext cx="476001" cy="2553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45"/>
          <p:cNvSpPr/>
          <p:nvPr/>
        </p:nvSpPr>
        <p:spPr>
          <a:xfrm>
            <a:off x="9278587" y="2912421"/>
            <a:ext cx="653143" cy="2077193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45"/>
          <p:cNvSpPr/>
          <p:nvPr/>
        </p:nvSpPr>
        <p:spPr>
          <a:xfrm>
            <a:off x="4819405" y="1805044"/>
            <a:ext cx="2363189" cy="198317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45"/>
          <p:cNvSpPr txBox="1">
            <a:spLocks noGrp="1"/>
          </p:cNvSpPr>
          <p:nvPr>
            <p:ph type="title"/>
          </p:nvPr>
        </p:nvSpPr>
        <p:spPr>
          <a:xfrm>
            <a:off x="0" y="-3015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Machine Learning Workflow</a:t>
            </a:r>
            <a:endParaRPr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46"/>
          <p:cNvSpPr txBox="1">
            <a:spLocks noGrp="1"/>
          </p:cNvSpPr>
          <p:nvPr>
            <p:ph type="title"/>
          </p:nvPr>
        </p:nvSpPr>
        <p:spPr>
          <a:xfrm>
            <a:off x="1524000" y="16548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Construct Your Dataset</a:t>
            </a:r>
            <a:endParaRPr sz="4400" dirty="0"/>
          </a:p>
        </p:txBody>
      </p:sp>
      <p:sp>
        <p:nvSpPr>
          <p:cNvPr id="1032" name="Google Shape;1032;p46"/>
          <p:cNvSpPr txBox="1">
            <a:spLocks noGrp="1"/>
          </p:cNvSpPr>
          <p:nvPr>
            <p:ph type="body" idx="1"/>
          </p:nvPr>
        </p:nvSpPr>
        <p:spPr>
          <a:xfrm>
            <a:off x="387531" y="1594917"/>
            <a:ext cx="1117092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3200"/>
            </a:pPr>
            <a:r>
              <a:rPr lang="en-US" dirty="0"/>
              <a:t>Must obtain your data from reliable sources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/>
              <a:t>Needs to be labeled data (categorical, nominal or numerical) where the labels are gold-standard “answers”</a:t>
            </a:r>
            <a:endParaRPr dirty="0"/>
          </a:p>
          <a:p>
            <a:pPr marL="342900" indent="-330200">
              <a:spcBef>
                <a:spcPts val="640"/>
              </a:spcBef>
              <a:buSzPts val="3200"/>
            </a:pPr>
            <a:r>
              <a:rPr lang="en-US" dirty="0"/>
              <a:t>Needs to have relevant parameters that you think or you know contribute to the phenomenon (phase of moon or astrological signs probably don’t help in predicting DNA binding motifs)</a:t>
            </a:r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47"/>
          <p:cNvSpPr txBox="1">
            <a:spLocks noGrp="1"/>
          </p:cNvSpPr>
          <p:nvPr>
            <p:ph type="body" idx="1"/>
          </p:nvPr>
        </p:nvSpPr>
        <p:spPr>
          <a:xfrm>
            <a:off x="175260" y="1165950"/>
            <a:ext cx="1184148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sz="3000" dirty="0"/>
              <a:t>ML requires: 1) training data; 2) testing data and 3) validation data</a:t>
            </a:r>
            <a:endParaRPr sz="3000"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sz="3000" dirty="0"/>
              <a:t>No single “right” answer to amount of data required for machine learning</a:t>
            </a:r>
            <a:endParaRPr sz="3000"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sz="3000" dirty="0"/>
              <a:t>At a minimum, collect about 1000 examples</a:t>
            </a:r>
            <a:endParaRPr sz="3000"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sz="3000" dirty="0"/>
              <a:t>For most "average" problems, you need to have 10,000 - 100,000 examples</a:t>
            </a:r>
            <a:endParaRPr sz="3000"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sz="3000" dirty="0"/>
              <a:t>For “hard” problems like machine translation, high dimensional data generation, or anything requiring deep learning, you should try to get 100,000 - 1,000,000 examples</a:t>
            </a:r>
            <a:endParaRPr sz="3000" dirty="0"/>
          </a:p>
        </p:txBody>
      </p:sp>
      <p:sp>
        <p:nvSpPr>
          <p:cNvPr id="1038" name="Google Shape;1038;p47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Construct Your Dataset</a:t>
            </a:r>
            <a:endParaRPr sz="4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8"/>
          <p:cNvSpPr/>
          <p:nvPr/>
        </p:nvSpPr>
        <p:spPr>
          <a:xfrm>
            <a:off x="2830287" y="2090056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 an ML problem and propose a solution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48"/>
          <p:cNvSpPr/>
          <p:nvPr/>
        </p:nvSpPr>
        <p:spPr>
          <a:xfrm>
            <a:off x="5111336" y="2090056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D48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Construct your dataset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48"/>
          <p:cNvSpPr/>
          <p:nvPr/>
        </p:nvSpPr>
        <p:spPr>
          <a:xfrm>
            <a:off x="7372596" y="2090056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Transform your dataset &amp; select features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48"/>
          <p:cNvSpPr/>
          <p:nvPr/>
        </p:nvSpPr>
        <p:spPr>
          <a:xfrm>
            <a:off x="7372597" y="4249386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Choose and train a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48"/>
          <p:cNvSpPr/>
          <p:nvPr/>
        </p:nvSpPr>
        <p:spPr>
          <a:xfrm>
            <a:off x="5111336" y="4249386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Test and validate your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48"/>
          <p:cNvSpPr/>
          <p:nvPr/>
        </p:nvSpPr>
        <p:spPr>
          <a:xfrm>
            <a:off x="2830286" y="4259282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Use the model to make predictions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48"/>
          <p:cNvSpPr/>
          <p:nvPr/>
        </p:nvSpPr>
        <p:spPr>
          <a:xfrm>
            <a:off x="4635335" y="2749134"/>
            <a:ext cx="476001" cy="2553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48"/>
          <p:cNvSpPr/>
          <p:nvPr/>
        </p:nvSpPr>
        <p:spPr>
          <a:xfrm>
            <a:off x="6916384" y="2749135"/>
            <a:ext cx="476001" cy="2553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48"/>
          <p:cNvSpPr/>
          <p:nvPr/>
        </p:nvSpPr>
        <p:spPr>
          <a:xfrm flipH="1">
            <a:off x="6916383" y="4810965"/>
            <a:ext cx="476001" cy="2553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48"/>
          <p:cNvSpPr/>
          <p:nvPr/>
        </p:nvSpPr>
        <p:spPr>
          <a:xfrm flipH="1">
            <a:off x="4622958" y="4810962"/>
            <a:ext cx="476001" cy="2553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48"/>
          <p:cNvSpPr/>
          <p:nvPr/>
        </p:nvSpPr>
        <p:spPr>
          <a:xfrm>
            <a:off x="9278587" y="2912421"/>
            <a:ext cx="653143" cy="2077193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48"/>
          <p:cNvSpPr/>
          <p:nvPr/>
        </p:nvSpPr>
        <p:spPr>
          <a:xfrm>
            <a:off x="7130633" y="1828798"/>
            <a:ext cx="2363189" cy="198317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48"/>
          <p:cNvSpPr txBox="1">
            <a:spLocks noGrp="1"/>
          </p:cNvSpPr>
          <p:nvPr>
            <p:ph type="title"/>
          </p:nvPr>
        </p:nvSpPr>
        <p:spPr>
          <a:xfrm>
            <a:off x="0" y="-3015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Machine Learning Workflow</a:t>
            </a:r>
            <a:endParaRPr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49"/>
          <p:cNvSpPr txBox="1">
            <a:spLocks noGrp="1"/>
          </p:cNvSpPr>
          <p:nvPr>
            <p:ph type="title"/>
          </p:nvPr>
        </p:nvSpPr>
        <p:spPr>
          <a:xfrm>
            <a:off x="1524000" y="-202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Data Transformation</a:t>
            </a:r>
            <a:endParaRPr sz="4400" dirty="0"/>
          </a:p>
        </p:txBody>
      </p:sp>
      <p:sp>
        <p:nvSpPr>
          <p:cNvPr id="1061" name="Google Shape;1061;p49"/>
          <p:cNvSpPr txBox="1">
            <a:spLocks noGrp="1"/>
          </p:cNvSpPr>
          <p:nvPr>
            <p:ph type="body" idx="1"/>
          </p:nvPr>
        </p:nvSpPr>
        <p:spPr>
          <a:xfrm>
            <a:off x="476795" y="1318820"/>
            <a:ext cx="1152144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dirty="0"/>
              <a:t>Clean up the data (remove repeats, fill in or impute missing values, reformat for compatibility, fix outliers, group sparse classes, etc.) – </a:t>
            </a:r>
            <a:r>
              <a:rPr lang="en-US" dirty="0">
                <a:solidFill>
                  <a:srgbClr val="FF0000"/>
                </a:solidFill>
              </a:rPr>
              <a:t>data cleansing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Convert categorical or nominal data to numeric data, one-hot encoding, normalize skewed data, range scale – </a:t>
            </a:r>
            <a:r>
              <a:rPr lang="en-US" dirty="0">
                <a:solidFill>
                  <a:srgbClr val="FF0000"/>
                </a:solidFill>
              </a:rPr>
              <a:t>data transformation and feature engineering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Add features, add obvious relationships, select features, keep relevant data remove irrelevant data (intuition or statistics) – </a:t>
            </a:r>
            <a:r>
              <a:rPr lang="en-US" dirty="0">
                <a:solidFill>
                  <a:srgbClr val="FF0000"/>
                </a:solidFill>
              </a:rPr>
              <a:t>feature selection</a:t>
            </a: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50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One-hot Encoding</a:t>
            </a:r>
            <a:endParaRPr sz="4400" dirty="0"/>
          </a:p>
        </p:txBody>
      </p:sp>
      <p:sp>
        <p:nvSpPr>
          <p:cNvPr id="1067" name="Google Shape;1067;p50"/>
          <p:cNvSpPr txBox="1">
            <a:spLocks noGrp="1"/>
          </p:cNvSpPr>
          <p:nvPr>
            <p:ph type="body" idx="1"/>
          </p:nvPr>
        </p:nvSpPr>
        <p:spPr>
          <a:xfrm>
            <a:off x="727166" y="1396967"/>
            <a:ext cx="10820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</a:pPr>
            <a:r>
              <a:rPr lang="en-US" dirty="0"/>
              <a:t>Method of converting categorical or nominal variables into a binary representation – better for ML algorithms</a:t>
            </a:r>
            <a:endParaRPr dirty="0"/>
          </a:p>
        </p:txBody>
      </p:sp>
      <p:pic>
        <p:nvPicPr>
          <p:cNvPr id="1068" name="Google Shape;106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1120" y="2935514"/>
            <a:ext cx="9509759" cy="3398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24"/>
          <p:cNvSpPr txBox="1">
            <a:spLocks noGrp="1"/>
          </p:cNvSpPr>
          <p:nvPr>
            <p:ph type="title"/>
          </p:nvPr>
        </p:nvSpPr>
        <p:spPr>
          <a:xfrm>
            <a:off x="1447800" y="13966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Encoding vs. Embedding</a:t>
            </a:r>
            <a:endParaRPr sz="4400" dirty="0"/>
          </a:p>
        </p:txBody>
      </p:sp>
      <p:sp>
        <p:nvSpPr>
          <p:cNvPr id="1074" name="Google Shape;1074;p124"/>
          <p:cNvSpPr txBox="1">
            <a:spLocks noGrp="1"/>
          </p:cNvSpPr>
          <p:nvPr>
            <p:ph type="body" idx="1"/>
          </p:nvPr>
        </p:nvSpPr>
        <p:spPr>
          <a:xfrm>
            <a:off x="474617" y="1435197"/>
            <a:ext cx="11090365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sz="3000" dirty="0"/>
              <a:t>One-hot encoding is fast and simple, but it loses context and information about surrounding characters or data</a:t>
            </a:r>
            <a:endParaRPr sz="3000" dirty="0"/>
          </a:p>
          <a:p>
            <a:pPr marL="342900" indent="-330200">
              <a:spcBef>
                <a:spcPts val="0"/>
              </a:spcBef>
              <a:buSzPts val="2800"/>
            </a:pPr>
            <a:r>
              <a:rPr lang="en-US" sz="3000" dirty="0">
                <a:solidFill>
                  <a:srgbClr val="FF0000"/>
                </a:solidFill>
              </a:rPr>
              <a:t>Embedding</a:t>
            </a:r>
            <a:r>
              <a:rPr lang="en-US" sz="3000" dirty="0"/>
              <a:t> takes context into account and gives features with similar influence in a data string (sequences, temporal data) similar value for a specific feature (but it is slow)</a:t>
            </a:r>
            <a:endParaRPr sz="3000" dirty="0"/>
          </a:p>
          <a:p>
            <a:pPr marL="342900" indent="-330200">
              <a:spcBef>
                <a:spcPts val="0"/>
              </a:spcBef>
              <a:buSzPts val="2800"/>
            </a:pPr>
            <a:r>
              <a:rPr lang="en-US" sz="3000" dirty="0">
                <a:solidFill>
                  <a:srgbClr val="FF0000"/>
                </a:solidFill>
              </a:rPr>
              <a:t>Embedding</a:t>
            </a:r>
            <a:r>
              <a:rPr lang="en-US" sz="3000" dirty="0"/>
              <a:t> is very useful in NLP such as named entity recognition, text summarization, co-reference resolution as well as bioinformatics applications such as gene finding and protein structure prediction</a:t>
            </a:r>
            <a:endParaRPr sz="30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25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Encoding vs. Embedding</a:t>
            </a:r>
            <a:endParaRPr sz="4400" dirty="0"/>
          </a:p>
        </p:txBody>
      </p:sp>
      <p:pic>
        <p:nvPicPr>
          <p:cNvPr id="1080" name="Google Shape;1080;p125"/>
          <p:cNvPicPr preferRelativeResize="0"/>
          <p:nvPr/>
        </p:nvPicPr>
        <p:blipFill rotWithShape="1">
          <a:blip r:embed="rId3">
            <a:alphaModFix/>
          </a:blip>
          <a:srcRect l="43597" r="20414"/>
          <a:stretch/>
        </p:blipFill>
        <p:spPr>
          <a:xfrm>
            <a:off x="2187039" y="1362636"/>
            <a:ext cx="3783456" cy="378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25"/>
          <p:cNvPicPr preferRelativeResize="0"/>
          <p:nvPr/>
        </p:nvPicPr>
        <p:blipFill rotWithShape="1">
          <a:blip r:embed="rId4">
            <a:alphaModFix/>
          </a:blip>
          <a:srcRect l="43483" t="12275" r="25836" b="4901"/>
          <a:stretch/>
        </p:blipFill>
        <p:spPr>
          <a:xfrm>
            <a:off x="6938683" y="1479065"/>
            <a:ext cx="2725271" cy="346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125"/>
          <p:cNvSpPr txBox="1"/>
          <p:nvPr/>
        </p:nvSpPr>
        <p:spPr>
          <a:xfrm>
            <a:off x="2994212" y="5007067"/>
            <a:ext cx="253146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/>
              <a:t>Easy to code</a:t>
            </a:r>
            <a:endParaRPr/>
          </a:p>
          <a:p>
            <a:pPr>
              <a:buSzPts val="1800"/>
            </a:pPr>
            <a:r>
              <a:rPr lang="en-US" sz="1800" b="1"/>
              <a:t>Very sparse matrix</a:t>
            </a:r>
            <a:endParaRPr/>
          </a:p>
          <a:p>
            <a:pPr>
              <a:buSzPts val="1800"/>
            </a:pPr>
            <a:r>
              <a:rPr lang="en-US" sz="1800" b="1"/>
              <a:t>Large amount of data</a:t>
            </a:r>
            <a:endParaRPr/>
          </a:p>
          <a:p>
            <a:pPr>
              <a:buSzPts val="1800"/>
            </a:pPr>
            <a:r>
              <a:rPr lang="en-US" sz="1800" b="1"/>
              <a:t>No context</a:t>
            </a:r>
            <a:endParaRPr/>
          </a:p>
        </p:txBody>
      </p:sp>
      <p:sp>
        <p:nvSpPr>
          <p:cNvPr id="1083" name="Google Shape;1083;p125"/>
          <p:cNvSpPr txBox="1"/>
          <p:nvPr/>
        </p:nvSpPr>
        <p:spPr>
          <a:xfrm>
            <a:off x="7132491" y="5002392"/>
            <a:ext cx="26212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/>
              <a:t>Harder to code</a:t>
            </a:r>
            <a:endParaRPr/>
          </a:p>
          <a:p>
            <a:pPr>
              <a:buSzPts val="1800"/>
            </a:pPr>
            <a:r>
              <a:rPr lang="en-US" sz="1800" b="1"/>
              <a:t>Denser data</a:t>
            </a:r>
            <a:endParaRPr/>
          </a:p>
          <a:p>
            <a:pPr>
              <a:buSzPts val="1800"/>
            </a:pPr>
            <a:r>
              <a:rPr lang="en-US" sz="1800" b="1"/>
              <a:t>Low dimension matrix</a:t>
            </a:r>
            <a:endParaRPr/>
          </a:p>
          <a:p>
            <a:pPr>
              <a:buSzPts val="1800"/>
            </a:pPr>
            <a:r>
              <a:rPr lang="en-US" sz="1800" b="1"/>
              <a:t>Keeps context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2"/>
        <p:cNvGrpSpPr/>
        <p:nvPr/>
      </p:nvGrpSpPr>
      <p:grpSpPr>
        <a:xfrm>
          <a:off x="1524000" y="0"/>
          <a:ext cx="0" cy="0"/>
          <a:chOff x="0" y="0"/>
          <a:chExt cx="0" cy="0"/>
        </a:xfrm>
      </p:grpSpPr>
      <p:sp>
        <p:nvSpPr>
          <p:cNvPr id="603" name="Google Shape;603;gdc5137c2ad_0_287"/>
          <p:cNvSpPr txBox="1">
            <a:spLocks noGrp="1"/>
          </p:cNvSpPr>
          <p:nvPr>
            <p:ph type="title"/>
          </p:nvPr>
        </p:nvSpPr>
        <p:spPr>
          <a:xfrm>
            <a:off x="1676400" y="-30162"/>
            <a:ext cx="88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 dirty="0">
                <a:latin typeface="+mj-lt"/>
              </a:rPr>
              <a:t>How to Ask Questions</a:t>
            </a:r>
            <a:endParaRPr sz="4400" dirty="0">
              <a:latin typeface="+mj-lt"/>
            </a:endParaRPr>
          </a:p>
        </p:txBody>
      </p:sp>
      <p:pic>
        <p:nvPicPr>
          <p:cNvPr id="604" name="Google Shape;604;gdc5137c2ad_0_2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4225" y="1000051"/>
            <a:ext cx="2123549" cy="9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dc5137c2ad_0_287"/>
          <p:cNvSpPr txBox="1">
            <a:spLocks noGrp="1"/>
          </p:cNvSpPr>
          <p:nvPr>
            <p:ph type="body" idx="4294967295"/>
          </p:nvPr>
        </p:nvSpPr>
        <p:spPr>
          <a:xfrm>
            <a:off x="0" y="2128061"/>
            <a:ext cx="12192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92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-US" sz="2800" dirty="0"/>
              <a:t>The software Slack will be used for answering your questions throughout the course</a:t>
            </a:r>
            <a:endParaRPr sz="2800" dirty="0"/>
          </a:p>
          <a:p>
            <a:pPr marL="342900" lvl="0" indent="-292100">
              <a:buSzPts val="2400"/>
            </a:pPr>
            <a:r>
              <a:rPr lang="en-US" sz="2800" dirty="0"/>
              <a:t>When you have a question or require clarification, please post to the slack group </a:t>
            </a:r>
            <a:r>
              <a:rPr lang="en-CA" sz="2800" dirty="0">
                <a:hlinkClick r:id="rId4"/>
              </a:rPr>
              <a:t>mle_edvan-2604</a:t>
            </a:r>
            <a:endParaRPr lang="en-US" sz="2800" dirty="0"/>
          </a:p>
          <a:p>
            <a:pPr marL="342900" indent="-292100">
              <a:buSzPts val="2400"/>
            </a:pPr>
            <a:r>
              <a:rPr lang="en-CA" sz="2800" dirty="0">
                <a:solidFill>
                  <a:schemeClr val="bg2">
                    <a:lumMod val="90000"/>
                    <a:lumOff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https://bioinformaticsca.slack.com/archives/C0AGL80KX8D</a:t>
            </a:r>
            <a:endParaRPr sz="2800" dirty="0"/>
          </a:p>
          <a:p>
            <a:pPr marL="342900" lvl="0" indent="-292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-US" sz="2800" dirty="0"/>
              <a:t>Your TA’s will respond to your thread directly</a:t>
            </a:r>
            <a:endParaRPr sz="2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52"/>
          <p:cNvSpPr txBox="1">
            <a:spLocks noGrp="1"/>
          </p:cNvSpPr>
          <p:nvPr>
            <p:ph type="title"/>
          </p:nvPr>
        </p:nvSpPr>
        <p:spPr>
          <a:xfrm>
            <a:off x="1524000" y="131211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Feature Engineering</a:t>
            </a:r>
            <a:endParaRPr sz="4400" dirty="0"/>
          </a:p>
        </p:txBody>
      </p:sp>
      <p:sp>
        <p:nvSpPr>
          <p:cNvPr id="1089" name="Google Shape;1089;p52"/>
          <p:cNvSpPr txBox="1">
            <a:spLocks noGrp="1"/>
          </p:cNvSpPr>
          <p:nvPr>
            <p:ph type="body" idx="1"/>
          </p:nvPr>
        </p:nvSpPr>
        <p:spPr>
          <a:xfrm>
            <a:off x="213360" y="1274212"/>
            <a:ext cx="118110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dirty="0">
                <a:solidFill>
                  <a:srgbClr val="FF0000"/>
                </a:solidFill>
              </a:rPr>
              <a:t>Feature engineering </a:t>
            </a:r>
            <a:r>
              <a:rPr lang="en-US" dirty="0"/>
              <a:t>involves scaling, transforming, normalizing, or standardizing</a:t>
            </a:r>
            <a:endParaRPr dirty="0"/>
          </a:p>
          <a:p>
            <a:pPr marL="342900" indent="-330200">
              <a:spcBef>
                <a:spcPts val="0"/>
              </a:spcBef>
              <a:buSzPts val="2800"/>
            </a:pPr>
            <a:r>
              <a:rPr lang="en-US" dirty="0"/>
              <a:t>It involves transforming or manipulating the data to make it more suitable for modeling</a:t>
            </a:r>
            <a:endParaRPr dirty="0"/>
          </a:p>
          <a:p>
            <a:pPr marL="342900" indent="-330200">
              <a:spcBef>
                <a:spcPts val="0"/>
              </a:spcBef>
              <a:buSzPts val="2800"/>
            </a:pPr>
            <a:r>
              <a:rPr lang="en-US" dirty="0"/>
              <a:t>Helps improve model performance, reduces the impact of outliers, and ensures that the data is on the same scale</a:t>
            </a:r>
            <a:endParaRPr dirty="0"/>
          </a:p>
          <a:p>
            <a:pPr marL="342900" indent="-330200">
              <a:spcBef>
                <a:spcPts val="0"/>
              </a:spcBef>
              <a:buSzPts val="2800"/>
            </a:pPr>
            <a:r>
              <a:rPr lang="en-US" dirty="0">
                <a:solidFill>
                  <a:srgbClr val="FF0000"/>
                </a:solidFill>
              </a:rPr>
              <a:t>Feature scaling </a:t>
            </a:r>
            <a:r>
              <a:rPr lang="en-US" dirty="0"/>
              <a:t>transforms the values of variables in a dataset to a similar scale</a:t>
            </a:r>
            <a:endParaRPr dirty="0"/>
          </a:p>
          <a:p>
            <a:pPr marL="342900" indent="-330200">
              <a:spcBef>
                <a:spcPts val="0"/>
              </a:spcBef>
              <a:buSzPts val="2800"/>
            </a:pPr>
            <a:r>
              <a:rPr lang="en-US" dirty="0"/>
              <a:t>Necessary when variables have different ranges, units of measurement, or orders of magnitude</a:t>
            </a:r>
            <a:endParaRPr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26"/>
          <p:cNvSpPr txBox="1">
            <a:spLocks noGrp="1"/>
          </p:cNvSpPr>
          <p:nvPr>
            <p:ph type="title"/>
          </p:nvPr>
        </p:nvSpPr>
        <p:spPr>
          <a:xfrm>
            <a:off x="183968" y="23018"/>
            <a:ext cx="11125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200" dirty="0"/>
              <a:t>Scaling vs. Normalizing vs. Standardizing</a:t>
            </a:r>
            <a:endParaRPr sz="4200" dirty="0"/>
          </a:p>
        </p:txBody>
      </p:sp>
      <p:sp>
        <p:nvSpPr>
          <p:cNvPr id="1095" name="Google Shape;1095;p126"/>
          <p:cNvSpPr txBox="1">
            <a:spLocks noGrp="1"/>
          </p:cNvSpPr>
          <p:nvPr>
            <p:ph type="body" idx="1"/>
          </p:nvPr>
        </p:nvSpPr>
        <p:spPr>
          <a:xfrm>
            <a:off x="653142" y="1166018"/>
            <a:ext cx="106396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sz="3000" dirty="0"/>
              <a:t>Scaling is important for ML algorithms that use derivatives for optimization (logistic regression, PLS-DA, ANNs, SVMs, KNNs, etc.)</a:t>
            </a:r>
            <a:endParaRPr sz="3000" dirty="0"/>
          </a:p>
          <a:p>
            <a:pPr marL="342900" indent="-330200">
              <a:spcBef>
                <a:spcPts val="0"/>
              </a:spcBef>
              <a:buSzPts val="2800"/>
            </a:pPr>
            <a:r>
              <a:rPr lang="en-US" sz="3000" dirty="0"/>
              <a:t>Scaling facilitates meaningful comparisons between features, improves model convergence, stops certain features from overwhelming others</a:t>
            </a:r>
            <a:endParaRPr sz="3000" dirty="0"/>
          </a:p>
          <a:p>
            <a:pPr marL="342900" indent="-330200">
              <a:spcBef>
                <a:spcPts val="0"/>
              </a:spcBef>
              <a:buSzPts val="2800"/>
            </a:pPr>
            <a:r>
              <a:rPr lang="en-US" sz="3000" dirty="0"/>
              <a:t>Normalizing is a scaling technique in which values are shifted and rescaled so that they end up ranging between 0 and 1</a:t>
            </a:r>
            <a:endParaRPr sz="3000" dirty="0"/>
          </a:p>
          <a:p>
            <a:pPr marL="342900" indent="-330200">
              <a:spcBef>
                <a:spcPts val="0"/>
              </a:spcBef>
              <a:buSzPts val="2800"/>
            </a:pPr>
            <a:r>
              <a:rPr lang="en-US" sz="3000" dirty="0"/>
              <a:t>Standardizing is a scaling method where the values are centered around the mean with SD=1</a:t>
            </a:r>
            <a:endParaRPr sz="3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" name="Google Shape;110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2362201"/>
            <a:ext cx="3930650" cy="39465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1101" name="Google Shape;1101;p51"/>
          <p:cNvGrpSpPr/>
          <p:nvPr/>
        </p:nvGrpSpPr>
        <p:grpSpPr>
          <a:xfrm>
            <a:off x="5943601" y="1905000"/>
            <a:ext cx="4621213" cy="4419600"/>
            <a:chOff x="2328" y="1921"/>
            <a:chExt cx="3552" cy="2399"/>
          </a:xfrm>
        </p:grpSpPr>
        <p:pic>
          <p:nvPicPr>
            <p:cNvPr id="1102" name="Google Shape;1102;p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28" y="1921"/>
              <a:ext cx="3552" cy="23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1103" name="Google Shape;1103;p51"/>
            <p:cNvSpPr txBox="1"/>
            <p:nvPr/>
          </p:nvSpPr>
          <p:spPr>
            <a:xfrm>
              <a:off x="4310" y="2305"/>
              <a:ext cx="1442" cy="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2000"/>
              </a:pPr>
              <a:r>
                <a:rPr lang="en-US" sz="2000" b="1"/>
                <a:t>log </a:t>
              </a:r>
              <a:endParaRPr/>
            </a:p>
            <a:p>
              <a:pPr>
                <a:buSzPts val="2000"/>
              </a:pPr>
              <a:r>
                <a:rPr lang="en-US" sz="2000" b="1"/>
                <a:t>transformed</a:t>
              </a:r>
              <a:endParaRPr sz="2000" b="1">
                <a:solidFill>
                  <a:schemeClr val="dk1"/>
                </a:solidFill>
              </a:endParaRPr>
            </a:p>
          </p:txBody>
        </p:sp>
        <p:sp>
          <p:nvSpPr>
            <p:cNvPr id="1104" name="Google Shape;1104;p51"/>
            <p:cNvSpPr txBox="1"/>
            <p:nvPr/>
          </p:nvSpPr>
          <p:spPr>
            <a:xfrm>
              <a:off x="2737" y="2305"/>
              <a:ext cx="618" cy="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US" sz="1600"/>
                <a:t>exp’t B</a:t>
              </a:r>
              <a:endParaRPr sz="24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05" name="Google Shape;1105;p51"/>
          <p:cNvGrpSpPr/>
          <p:nvPr/>
        </p:nvGrpSpPr>
        <p:grpSpPr>
          <a:xfrm>
            <a:off x="2286001" y="2438401"/>
            <a:ext cx="3800475" cy="1001713"/>
            <a:chOff x="2679" y="-45"/>
            <a:chExt cx="2730" cy="631"/>
          </a:xfrm>
        </p:grpSpPr>
        <p:sp>
          <p:nvSpPr>
            <p:cNvPr id="1106" name="Google Shape;1106;p51"/>
            <p:cNvSpPr txBox="1"/>
            <p:nvPr/>
          </p:nvSpPr>
          <p:spPr>
            <a:xfrm>
              <a:off x="4320" y="144"/>
              <a:ext cx="1089" cy="4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2000"/>
              </a:pPr>
              <a:r>
                <a:rPr lang="en-US" sz="2000" b="1"/>
                <a:t>linear scale</a:t>
              </a:r>
              <a:endParaRPr sz="2000" b="1">
                <a:solidFill>
                  <a:schemeClr val="dk1"/>
                </a:solidFill>
              </a:endParaRPr>
            </a:p>
          </p:txBody>
        </p:sp>
        <p:sp>
          <p:nvSpPr>
            <p:cNvPr id="1107" name="Google Shape;1107;p51"/>
            <p:cNvSpPr txBox="1"/>
            <p:nvPr/>
          </p:nvSpPr>
          <p:spPr>
            <a:xfrm>
              <a:off x="2679" y="-45"/>
              <a:ext cx="578" cy="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US" sz="1600"/>
                <a:t>exp’t B</a:t>
              </a:r>
              <a:endParaRPr sz="24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108" name="Google Shape;1108;p51"/>
          <p:cNvSpPr txBox="1">
            <a:spLocks noGrp="1"/>
          </p:cNvSpPr>
          <p:nvPr>
            <p:ph type="title"/>
          </p:nvPr>
        </p:nvSpPr>
        <p:spPr>
          <a:xfrm>
            <a:off x="1524000" y="23098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Fixing Skewed Data with a Log Transformation</a:t>
            </a:r>
            <a:endParaRPr sz="4400" dirty="0"/>
          </a:p>
        </p:txBody>
      </p:sp>
      <p:sp>
        <p:nvSpPr>
          <p:cNvPr id="1109" name="Google Shape;1109;p51"/>
          <p:cNvSpPr txBox="1"/>
          <p:nvPr/>
        </p:nvSpPr>
        <p:spPr>
          <a:xfrm>
            <a:off x="1981200" y="1900238"/>
            <a:ext cx="3930650" cy="4619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2400" b="1">
                <a:solidFill>
                  <a:schemeClr val="dk1"/>
                </a:solidFill>
              </a:rPr>
              <a:t>Skewed distribution</a:t>
            </a:r>
            <a:endParaRPr/>
          </a:p>
        </p:txBody>
      </p:sp>
      <p:sp>
        <p:nvSpPr>
          <p:cNvPr id="1110" name="Google Shape;1110;p51"/>
          <p:cNvSpPr txBox="1"/>
          <p:nvPr/>
        </p:nvSpPr>
        <p:spPr>
          <a:xfrm>
            <a:off x="6569075" y="1828801"/>
            <a:ext cx="30226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400" b="1">
                <a:solidFill>
                  <a:schemeClr val="dk1"/>
                </a:solidFill>
              </a:rPr>
              <a:t>Normal distribution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27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Feature Selection</a:t>
            </a:r>
            <a:endParaRPr sz="4400" dirty="0"/>
          </a:p>
        </p:txBody>
      </p:sp>
      <p:sp>
        <p:nvSpPr>
          <p:cNvPr id="1116" name="Google Shape;1116;p127"/>
          <p:cNvSpPr txBox="1">
            <a:spLocks noGrp="1"/>
          </p:cNvSpPr>
          <p:nvPr>
            <p:ph type="body" idx="1"/>
          </p:nvPr>
        </p:nvSpPr>
        <p:spPr>
          <a:xfrm>
            <a:off x="243840" y="1166018"/>
            <a:ext cx="1194816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dirty="0"/>
              <a:t>Not all of the data collected for training a machine learning model is relevant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Feature selection is a way of reducing the amount of data used in training an ML model 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Feature selection is a way to automatically or manually select data features that contribute most to the prediction accuracy of the model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Including irrelevant features can reduce the accuracy of ML models</a:t>
            </a:r>
            <a:endParaRPr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Google Shape;112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7360" y="1417637"/>
            <a:ext cx="8386354" cy="4930912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53"/>
          <p:cNvSpPr txBox="1">
            <a:spLocks noGrp="1"/>
          </p:cNvSpPr>
          <p:nvPr>
            <p:ph type="title"/>
          </p:nvPr>
        </p:nvSpPr>
        <p:spPr>
          <a:xfrm>
            <a:off x="1524000" y="10047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Feature Selection</a:t>
            </a:r>
            <a:endParaRPr sz="4400" dirty="0">
              <a:latin typeface="+mj-l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54"/>
          <p:cNvSpPr txBox="1">
            <a:spLocks noGrp="1"/>
          </p:cNvSpPr>
          <p:nvPr>
            <p:ph type="body" idx="1"/>
          </p:nvPr>
        </p:nvSpPr>
        <p:spPr>
          <a:xfrm>
            <a:off x="959922" y="1167482"/>
            <a:ext cx="10221884" cy="1356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3200"/>
            </a:pPr>
            <a:r>
              <a:rPr lang="en-US" dirty="0"/>
              <a:t>Sometimes you can train your model on too little data or too few data points</a:t>
            </a:r>
            <a:endParaRPr dirty="0"/>
          </a:p>
        </p:txBody>
      </p:sp>
      <p:sp>
        <p:nvSpPr>
          <p:cNvPr id="1128" name="Google Shape;1128;p54"/>
          <p:cNvSpPr/>
          <p:nvPr/>
        </p:nvSpPr>
        <p:spPr>
          <a:xfrm>
            <a:off x="2367148" y="3194463"/>
            <a:ext cx="3336966" cy="2838203"/>
          </a:xfrm>
          <a:custGeom>
            <a:avLst/>
            <a:gdLst/>
            <a:ahLst/>
            <a:cxnLst/>
            <a:rect l="l" t="t" r="r" b="b"/>
            <a:pathLst>
              <a:path w="3336966" h="2838203" extrusionOk="0">
                <a:moveTo>
                  <a:pt x="0" y="0"/>
                </a:moveTo>
                <a:lnTo>
                  <a:pt x="35626" y="2838203"/>
                </a:lnTo>
                <a:lnTo>
                  <a:pt x="3336966" y="2826328"/>
                </a:lnTo>
              </a:path>
            </a:pathLst>
          </a:cu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29" name="Google Shape;1129;p54"/>
          <p:cNvSpPr/>
          <p:nvPr/>
        </p:nvSpPr>
        <p:spPr>
          <a:xfrm>
            <a:off x="6307774" y="3210771"/>
            <a:ext cx="3336966" cy="2838203"/>
          </a:xfrm>
          <a:custGeom>
            <a:avLst/>
            <a:gdLst/>
            <a:ahLst/>
            <a:cxnLst/>
            <a:rect l="l" t="t" r="r" b="b"/>
            <a:pathLst>
              <a:path w="3336966" h="2838203" extrusionOk="0">
                <a:moveTo>
                  <a:pt x="0" y="0"/>
                </a:moveTo>
                <a:lnTo>
                  <a:pt x="35626" y="2838203"/>
                </a:lnTo>
                <a:lnTo>
                  <a:pt x="3336966" y="2826328"/>
                </a:lnTo>
              </a:path>
            </a:pathLst>
          </a:cu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0" name="Google Shape;1130;p54"/>
          <p:cNvSpPr/>
          <p:nvPr/>
        </p:nvSpPr>
        <p:spPr>
          <a:xfrm flipH="1">
            <a:off x="4787736" y="3210770"/>
            <a:ext cx="227611" cy="2345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1" name="Google Shape;1131;p54"/>
          <p:cNvSpPr/>
          <p:nvPr/>
        </p:nvSpPr>
        <p:spPr>
          <a:xfrm flipH="1">
            <a:off x="2776846" y="5526974"/>
            <a:ext cx="227611" cy="2345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2" name="Google Shape;1132;p54"/>
          <p:cNvSpPr/>
          <p:nvPr/>
        </p:nvSpPr>
        <p:spPr>
          <a:xfrm flipH="1">
            <a:off x="8858993" y="3299813"/>
            <a:ext cx="227611" cy="2345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3" name="Google Shape;1133;p54"/>
          <p:cNvSpPr/>
          <p:nvPr/>
        </p:nvSpPr>
        <p:spPr>
          <a:xfrm flipH="1">
            <a:off x="6848103" y="5616017"/>
            <a:ext cx="227611" cy="2345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4" name="Google Shape;1134;p54"/>
          <p:cNvSpPr/>
          <p:nvPr/>
        </p:nvSpPr>
        <p:spPr>
          <a:xfrm flipH="1">
            <a:off x="7321136" y="5625915"/>
            <a:ext cx="227611" cy="2345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5" name="Google Shape;1135;p54"/>
          <p:cNvSpPr/>
          <p:nvPr/>
        </p:nvSpPr>
        <p:spPr>
          <a:xfrm flipH="1">
            <a:off x="7829797" y="5612062"/>
            <a:ext cx="227611" cy="2345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6" name="Google Shape;1136;p54"/>
          <p:cNvSpPr/>
          <p:nvPr/>
        </p:nvSpPr>
        <p:spPr>
          <a:xfrm flipH="1">
            <a:off x="8350331" y="5610083"/>
            <a:ext cx="227611" cy="2345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7" name="Google Shape;1137;p54"/>
          <p:cNvSpPr/>
          <p:nvPr/>
        </p:nvSpPr>
        <p:spPr>
          <a:xfrm flipH="1">
            <a:off x="8823364" y="5608104"/>
            <a:ext cx="227611" cy="2345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8" name="Google Shape;1138;p54"/>
          <p:cNvSpPr/>
          <p:nvPr/>
        </p:nvSpPr>
        <p:spPr>
          <a:xfrm flipH="1">
            <a:off x="8833264" y="5083610"/>
            <a:ext cx="227611" cy="2345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9" name="Google Shape;1139;p54"/>
          <p:cNvSpPr/>
          <p:nvPr/>
        </p:nvSpPr>
        <p:spPr>
          <a:xfrm flipH="1">
            <a:off x="8855037" y="4452239"/>
            <a:ext cx="227611" cy="2345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40" name="Google Shape;1140;p54"/>
          <p:cNvSpPr/>
          <p:nvPr/>
        </p:nvSpPr>
        <p:spPr>
          <a:xfrm flipH="1">
            <a:off x="8864933" y="3892122"/>
            <a:ext cx="227611" cy="2345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cxnSp>
        <p:nvCxnSpPr>
          <p:cNvPr id="1141" name="Google Shape;1141;p54"/>
          <p:cNvCxnSpPr/>
          <p:nvPr/>
        </p:nvCxnSpPr>
        <p:spPr>
          <a:xfrm rot="10800000" flipH="1">
            <a:off x="2621474" y="3210770"/>
            <a:ext cx="2419600" cy="278376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2" name="Google Shape;1142;p54"/>
          <p:cNvSpPr txBox="1"/>
          <p:nvPr/>
        </p:nvSpPr>
        <p:spPr>
          <a:xfrm>
            <a:off x="3608117" y="5223147"/>
            <a:ext cx="15440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>
                <a:solidFill>
                  <a:schemeClr val="dk1"/>
                </a:solidFill>
              </a:rPr>
              <a:t>Too little data</a:t>
            </a:r>
            <a:endParaRPr/>
          </a:p>
        </p:txBody>
      </p:sp>
      <p:sp>
        <p:nvSpPr>
          <p:cNvPr id="1143" name="Google Shape;1143;p54"/>
          <p:cNvSpPr txBox="1"/>
          <p:nvPr/>
        </p:nvSpPr>
        <p:spPr>
          <a:xfrm>
            <a:off x="6620207" y="5157642"/>
            <a:ext cx="21852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>
                <a:solidFill>
                  <a:schemeClr val="dk1"/>
                </a:solidFill>
              </a:rPr>
              <a:t>Missing data added</a:t>
            </a:r>
            <a:endParaRPr/>
          </a:p>
        </p:txBody>
      </p:sp>
      <p:sp>
        <p:nvSpPr>
          <p:cNvPr id="1144" name="Google Shape;1144;p54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Feature Selection</a:t>
            </a:r>
            <a:endParaRPr sz="44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55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b="1" dirty="0">
                <a:latin typeface="+mj-lt"/>
              </a:rPr>
              <a:t>Machine Learning Workflow</a:t>
            </a:r>
            <a:endParaRPr b="1" dirty="0">
              <a:latin typeface="+mj-lt"/>
            </a:endParaRPr>
          </a:p>
        </p:txBody>
      </p:sp>
      <p:sp>
        <p:nvSpPr>
          <p:cNvPr id="1150" name="Google Shape;1150;p55"/>
          <p:cNvSpPr/>
          <p:nvPr/>
        </p:nvSpPr>
        <p:spPr>
          <a:xfrm>
            <a:off x="2830288" y="2090057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Define an ML problem and propose a solution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1" name="Google Shape;1151;p55"/>
          <p:cNvSpPr/>
          <p:nvPr/>
        </p:nvSpPr>
        <p:spPr>
          <a:xfrm>
            <a:off x="5111337" y="2090057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D48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Construct your dataset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2" name="Google Shape;1152;p55"/>
          <p:cNvSpPr/>
          <p:nvPr/>
        </p:nvSpPr>
        <p:spPr>
          <a:xfrm>
            <a:off x="7372597" y="2090057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Transform your dataset &amp; select features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3" name="Google Shape;1153;p55"/>
          <p:cNvSpPr/>
          <p:nvPr/>
        </p:nvSpPr>
        <p:spPr>
          <a:xfrm>
            <a:off x="7372598" y="4249387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Choose and train a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4" name="Google Shape;1154;p55"/>
          <p:cNvSpPr/>
          <p:nvPr/>
        </p:nvSpPr>
        <p:spPr>
          <a:xfrm>
            <a:off x="5111337" y="4249387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Test and validate your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5" name="Google Shape;1155;p55"/>
          <p:cNvSpPr/>
          <p:nvPr/>
        </p:nvSpPr>
        <p:spPr>
          <a:xfrm>
            <a:off x="2830287" y="4259283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Use the model to make predictions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6" name="Google Shape;1156;p55"/>
          <p:cNvSpPr/>
          <p:nvPr/>
        </p:nvSpPr>
        <p:spPr>
          <a:xfrm>
            <a:off x="4635336" y="2749134"/>
            <a:ext cx="476001" cy="2553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7" name="Google Shape;1157;p55"/>
          <p:cNvSpPr/>
          <p:nvPr/>
        </p:nvSpPr>
        <p:spPr>
          <a:xfrm>
            <a:off x="6916385" y="2749135"/>
            <a:ext cx="476001" cy="2553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8" name="Google Shape;1158;p55"/>
          <p:cNvSpPr/>
          <p:nvPr/>
        </p:nvSpPr>
        <p:spPr>
          <a:xfrm flipH="1">
            <a:off x="6916384" y="4810965"/>
            <a:ext cx="476001" cy="2553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55"/>
          <p:cNvSpPr/>
          <p:nvPr/>
        </p:nvSpPr>
        <p:spPr>
          <a:xfrm flipH="1">
            <a:off x="4622959" y="4810962"/>
            <a:ext cx="476001" cy="2553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0" name="Google Shape;1160;p55"/>
          <p:cNvSpPr/>
          <p:nvPr/>
        </p:nvSpPr>
        <p:spPr>
          <a:xfrm>
            <a:off x="9278588" y="2912422"/>
            <a:ext cx="653143" cy="2077193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1" name="Google Shape;1161;p55"/>
          <p:cNvSpPr/>
          <p:nvPr/>
        </p:nvSpPr>
        <p:spPr>
          <a:xfrm>
            <a:off x="7154384" y="3994540"/>
            <a:ext cx="2363189" cy="198317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56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ML Uses Different “Models”</a:t>
            </a:r>
            <a:endParaRPr sz="4400" dirty="0"/>
          </a:p>
        </p:txBody>
      </p:sp>
      <p:sp>
        <p:nvSpPr>
          <p:cNvPr id="1167" name="Google Shape;1167;p56"/>
          <p:cNvSpPr txBox="1">
            <a:spLocks noGrp="1"/>
          </p:cNvSpPr>
          <p:nvPr>
            <p:ph type="body" idx="1"/>
          </p:nvPr>
        </p:nvSpPr>
        <p:spPr>
          <a:xfrm>
            <a:off x="640079" y="1112850"/>
            <a:ext cx="11218817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All Machine Learning approaches require the use or creation of certain kinds of models</a:t>
            </a:r>
            <a:endParaRPr dirty="0"/>
          </a:p>
          <a:p>
            <a:pPr marL="342900" indent="-330200">
              <a:spcBef>
                <a:spcPts val="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Common models include:</a:t>
            </a:r>
            <a:endParaRPr dirty="0"/>
          </a:p>
          <a:p>
            <a:pPr marL="800100" lvl="2" indent="-330200"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Decision Trees/Random Forest</a:t>
            </a:r>
            <a:endParaRPr dirty="0"/>
          </a:p>
          <a:p>
            <a:pPr marL="800100" lvl="2" indent="-330200"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Artificial Neural Networks (ANNs)</a:t>
            </a:r>
            <a:endParaRPr dirty="0"/>
          </a:p>
          <a:p>
            <a:pPr marL="800100" lvl="2" indent="-330200"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Hidden Markov Models (HMMs)</a:t>
            </a:r>
            <a:endParaRPr dirty="0"/>
          </a:p>
          <a:p>
            <a:pPr marL="800100" lvl="2" indent="-330200"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Support Vector Machines (SVMs)</a:t>
            </a:r>
            <a:endParaRPr dirty="0"/>
          </a:p>
          <a:p>
            <a:pPr marL="800100" lvl="2" indent="-330200"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Genetic Algorithms (GAs)</a:t>
            </a:r>
            <a:endParaRPr dirty="0"/>
          </a:p>
          <a:p>
            <a:pPr marL="800100" lvl="2" indent="-330200"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Bayesian Networks (BNs)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US" i="1" dirty="0">
                <a:latin typeface="Arial"/>
                <a:ea typeface="Arial"/>
                <a:cs typeface="Arial"/>
                <a:sym typeface="Arial"/>
              </a:rPr>
              <a:t>a priori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way of know which model is best – often you have to try many</a:t>
            </a:r>
            <a:endParaRPr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57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/>
              <a:t>Decision Tree</a:t>
            </a:r>
            <a:endParaRPr dirty="0"/>
          </a:p>
        </p:txBody>
      </p:sp>
      <p:sp>
        <p:nvSpPr>
          <p:cNvPr id="1173" name="Google Shape;1173;p57"/>
          <p:cNvSpPr txBox="1">
            <a:spLocks noGrp="1"/>
          </p:cNvSpPr>
          <p:nvPr>
            <p:ph type="body" idx="1"/>
          </p:nvPr>
        </p:nvSpPr>
        <p:spPr>
          <a:xfrm>
            <a:off x="396240" y="1315362"/>
            <a:ext cx="5978434" cy="4693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400"/>
            </a:pPr>
            <a:r>
              <a:rPr lang="en-US" dirty="0"/>
              <a:t>Simplest ML algorithm to understand and implement</a:t>
            </a:r>
            <a:endParaRPr sz="3200" dirty="0"/>
          </a:p>
          <a:p>
            <a:pPr marL="342900" indent="-330200">
              <a:spcBef>
                <a:spcPts val="480"/>
              </a:spcBef>
              <a:buSzPts val="2400"/>
            </a:pPr>
            <a:r>
              <a:rPr lang="en-US" dirty="0"/>
              <a:t>Computer learns to split, categorize or regress data based on decisions (greater than, less than, yes/no) and “cost” of decisions</a:t>
            </a:r>
            <a:endParaRPr sz="3200" dirty="0"/>
          </a:p>
          <a:p>
            <a:pPr marL="342900" indent="-330200">
              <a:spcBef>
                <a:spcPts val="480"/>
              </a:spcBef>
              <a:buSzPts val="2400"/>
            </a:pPr>
            <a:r>
              <a:rPr lang="en-US" dirty="0"/>
              <a:t>Tree-like structure consists of branches (edges) and leaves (nodes)</a:t>
            </a:r>
            <a:endParaRPr sz="3200" dirty="0"/>
          </a:p>
          <a:p>
            <a:pPr marL="342900" indent="-330200">
              <a:spcBef>
                <a:spcPts val="480"/>
              </a:spcBef>
              <a:buSzPts val="2400"/>
            </a:pPr>
            <a:r>
              <a:rPr lang="en-US" dirty="0"/>
              <a:t>No need for data scaling</a:t>
            </a:r>
            <a:endParaRPr sz="3200" dirty="0"/>
          </a:p>
        </p:txBody>
      </p:sp>
      <p:pic>
        <p:nvPicPr>
          <p:cNvPr id="1174" name="Google Shape;117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4674" y="1112850"/>
            <a:ext cx="5096686" cy="536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58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/>
              <a:t>Random Forest</a:t>
            </a:r>
            <a:endParaRPr/>
          </a:p>
        </p:txBody>
      </p:sp>
      <p:sp>
        <p:nvSpPr>
          <p:cNvPr id="1180" name="Google Shape;1180;p58"/>
          <p:cNvSpPr txBox="1">
            <a:spLocks noGrp="1"/>
          </p:cNvSpPr>
          <p:nvPr>
            <p:ph type="body" idx="1"/>
          </p:nvPr>
        </p:nvSpPr>
        <p:spPr>
          <a:xfrm>
            <a:off x="495826" y="1444956"/>
            <a:ext cx="5600174" cy="467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spcBef>
                <a:spcPts val="0"/>
              </a:spcBef>
              <a:buSzPts val="2400"/>
            </a:pPr>
            <a:r>
              <a:rPr lang="en-US" sz="2400" dirty="0"/>
              <a:t>Combines many decision trees into a “forest”</a:t>
            </a:r>
            <a:endParaRPr dirty="0"/>
          </a:p>
          <a:p>
            <a:pPr marL="342900" indent="-292100">
              <a:spcBef>
                <a:spcPts val="480"/>
              </a:spcBef>
              <a:buSzPts val="2400"/>
            </a:pPr>
            <a:r>
              <a:rPr lang="en-US" sz="2400" dirty="0"/>
              <a:t>Known as an ensemble method for learning</a:t>
            </a:r>
            <a:endParaRPr dirty="0"/>
          </a:p>
          <a:p>
            <a:pPr marL="342900" indent="-292100">
              <a:spcBef>
                <a:spcPts val="480"/>
              </a:spcBef>
              <a:buSzPts val="2400"/>
            </a:pPr>
            <a:r>
              <a:rPr lang="en-US" sz="2400" dirty="0"/>
              <a:t>Can be used for both classification and regression</a:t>
            </a:r>
            <a:endParaRPr dirty="0"/>
          </a:p>
          <a:p>
            <a:pPr marL="342900" indent="-292100">
              <a:spcBef>
                <a:spcPts val="480"/>
              </a:spcBef>
              <a:buSzPts val="2400"/>
            </a:pPr>
            <a:r>
              <a:rPr lang="en-US" sz="2400" dirty="0"/>
              <a:t>Tries to create an uncorrelated forest of trees whose prediction by committee is more accurate than that of any individual tree</a:t>
            </a:r>
            <a:endParaRPr dirty="0"/>
          </a:p>
        </p:txBody>
      </p:sp>
      <p:pic>
        <p:nvPicPr>
          <p:cNvPr id="1181" name="Google Shape;1181;p58" descr="Decision Tree vs. Random Forest - Which Algorithm Should you Use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5645" y="1444956"/>
            <a:ext cx="5716869" cy="442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"/>
          <p:cNvSpPr txBox="1">
            <a:spLocks noGrp="1"/>
          </p:cNvSpPr>
          <p:nvPr>
            <p:ph type="title"/>
          </p:nvPr>
        </p:nvSpPr>
        <p:spPr>
          <a:xfrm>
            <a:off x="1524000" y="1112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Learning Objectives</a:t>
            </a:r>
            <a:endParaRPr sz="4400" dirty="0"/>
          </a:p>
        </p:txBody>
      </p:sp>
      <p:sp>
        <p:nvSpPr>
          <p:cNvPr id="612" name="Google Shape;612;p6"/>
          <p:cNvSpPr txBox="1">
            <a:spLocks noGrp="1"/>
          </p:cNvSpPr>
          <p:nvPr>
            <p:ph type="body" idx="4294967295"/>
          </p:nvPr>
        </p:nvSpPr>
        <p:spPr>
          <a:xfrm>
            <a:off x="281940" y="1281972"/>
            <a:ext cx="11628120" cy="4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dirty="0"/>
              <a:t>To temper expectations</a:t>
            </a:r>
            <a:endParaRPr dirty="0"/>
          </a:p>
          <a:p>
            <a:pPr marL="342900" indent="-342900">
              <a:spcBef>
                <a:spcPts val="560"/>
              </a:spcBef>
            </a:pPr>
            <a:r>
              <a:rPr lang="en-US" dirty="0"/>
              <a:t>To introduce, define and differentiate the concept of Machine Learning (ML)</a:t>
            </a:r>
            <a:endParaRPr dirty="0"/>
          </a:p>
          <a:p>
            <a:pPr marL="342900" indent="-342900">
              <a:spcBef>
                <a:spcPts val="560"/>
              </a:spcBef>
            </a:pPr>
            <a:r>
              <a:rPr lang="en-US" dirty="0"/>
              <a:t>To show everyday examples of ML</a:t>
            </a:r>
            <a:endParaRPr dirty="0"/>
          </a:p>
          <a:p>
            <a:pPr marL="342900" indent="-342900">
              <a:spcBef>
                <a:spcPts val="560"/>
              </a:spcBef>
            </a:pPr>
            <a:r>
              <a:rPr lang="en-US" dirty="0"/>
              <a:t>To show examples of ML in bioinformatics and/or genomics</a:t>
            </a:r>
            <a:endParaRPr dirty="0"/>
          </a:p>
          <a:p>
            <a:pPr marL="342900" indent="-342900">
              <a:spcBef>
                <a:spcPts val="560"/>
              </a:spcBef>
            </a:pPr>
            <a:r>
              <a:rPr lang="en-US" dirty="0"/>
              <a:t>To explain the standard ML workflow</a:t>
            </a:r>
            <a:endParaRPr dirty="0"/>
          </a:p>
          <a:p>
            <a:pPr marL="342900" indent="-342900">
              <a:spcBef>
                <a:spcPts val="560"/>
              </a:spcBef>
            </a:pPr>
            <a:r>
              <a:rPr lang="en-US" dirty="0"/>
              <a:t>To introduce the class to Google </a:t>
            </a:r>
            <a:r>
              <a:rPr lang="en-US" dirty="0" err="1"/>
              <a:t>Colab</a:t>
            </a:r>
            <a:r>
              <a:rPr lang="en-US" dirty="0"/>
              <a:t>, the class website &amp; code repository</a:t>
            </a:r>
            <a:endParaRPr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59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/>
              <a:t>Artificial Neural Network</a:t>
            </a:r>
            <a:endParaRPr/>
          </a:p>
        </p:txBody>
      </p:sp>
      <p:sp>
        <p:nvSpPr>
          <p:cNvPr id="1187" name="Google Shape;1187;p59"/>
          <p:cNvSpPr txBox="1">
            <a:spLocks noGrp="1"/>
          </p:cNvSpPr>
          <p:nvPr>
            <p:ph type="body" idx="1"/>
          </p:nvPr>
        </p:nvSpPr>
        <p:spPr>
          <a:xfrm>
            <a:off x="833845" y="1378914"/>
            <a:ext cx="6442166" cy="508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400"/>
            </a:pPr>
            <a:r>
              <a:rPr lang="en-US" dirty="0"/>
              <a:t>Attempts to simulate the function and activity of the brain using inputs, outputs and neurons</a:t>
            </a:r>
            <a:endParaRPr sz="3200" dirty="0"/>
          </a:p>
          <a:p>
            <a:pPr marL="342900" indent="-342900">
              <a:spcBef>
                <a:spcPts val="480"/>
              </a:spcBef>
              <a:buSzPts val="2400"/>
            </a:pPr>
            <a:r>
              <a:rPr lang="en-US" dirty="0"/>
              <a:t>ANNs are based on a collection of connected units or nodes called artificial neurons, which loosely model the neurons in a biological brain</a:t>
            </a:r>
            <a:endParaRPr sz="3200" dirty="0"/>
          </a:p>
          <a:p>
            <a:pPr marL="342900" indent="-342900">
              <a:spcBef>
                <a:spcPts val="480"/>
              </a:spcBef>
              <a:buSzPts val="2400"/>
            </a:pPr>
            <a:r>
              <a:rPr lang="en-US" dirty="0"/>
              <a:t>Can be used for both classification and regression</a:t>
            </a:r>
            <a:endParaRPr sz="3200" dirty="0"/>
          </a:p>
        </p:txBody>
      </p:sp>
      <p:pic>
        <p:nvPicPr>
          <p:cNvPr id="1188" name="Google Shape;1188;p59" descr="62610991-stock-vector-neural-net-neuron-network-deep-learning-cognitive-technology-concept-vector-illustrat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690910" y="2143355"/>
            <a:ext cx="4418012" cy="2944812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59"/>
          <p:cNvSpPr txBox="1"/>
          <p:nvPr/>
        </p:nvSpPr>
        <p:spPr>
          <a:xfrm>
            <a:off x="8551166" y="1033233"/>
            <a:ext cx="69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dirty="0">
                <a:solidFill>
                  <a:schemeClr val="dk1"/>
                </a:solidFill>
              </a:rPr>
              <a:t>Input</a:t>
            </a:r>
            <a:endParaRPr dirty="0"/>
          </a:p>
        </p:txBody>
      </p:sp>
      <p:sp>
        <p:nvSpPr>
          <p:cNvPr id="1190" name="Google Shape;1190;p59"/>
          <p:cNvSpPr txBox="1"/>
          <p:nvPr/>
        </p:nvSpPr>
        <p:spPr>
          <a:xfrm>
            <a:off x="8493909" y="5824767"/>
            <a:ext cx="87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dirty="0">
                <a:solidFill>
                  <a:schemeClr val="dk1"/>
                </a:solidFill>
              </a:rPr>
              <a:t>Output</a:t>
            </a:r>
            <a:endParaRPr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60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/>
              <a:t>Hidden Markov Model</a:t>
            </a:r>
            <a:endParaRPr/>
          </a:p>
        </p:txBody>
      </p:sp>
      <p:sp>
        <p:nvSpPr>
          <p:cNvPr id="1196" name="Google Shape;1196;p60"/>
          <p:cNvSpPr txBox="1">
            <a:spLocks noGrp="1"/>
          </p:cNvSpPr>
          <p:nvPr>
            <p:ph type="body" idx="1"/>
          </p:nvPr>
        </p:nvSpPr>
        <p:spPr>
          <a:xfrm>
            <a:off x="677092" y="1358858"/>
            <a:ext cx="6076406" cy="486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400"/>
            </a:pPr>
            <a:r>
              <a:rPr lang="en-US" sz="2600" dirty="0"/>
              <a:t>HMMs are probabilistic graphical models designed to model a sequence as a result of a Markovian process that cannot be observed</a:t>
            </a:r>
            <a:endParaRPr sz="2600" dirty="0"/>
          </a:p>
          <a:p>
            <a:pPr marL="342900" indent="-330200">
              <a:spcBef>
                <a:spcPts val="480"/>
              </a:spcBef>
              <a:buSzPts val="2400"/>
            </a:pPr>
            <a:r>
              <a:rPr lang="en-US" sz="2600" dirty="0"/>
              <a:t>Consist of emission and transition probabilities that must be optimized via dynamic programming</a:t>
            </a:r>
            <a:endParaRPr sz="2600" dirty="0"/>
          </a:p>
          <a:p>
            <a:pPr marL="342900" indent="-330200">
              <a:spcBef>
                <a:spcPts val="480"/>
              </a:spcBef>
              <a:buSzPts val="2400"/>
            </a:pPr>
            <a:r>
              <a:rPr lang="en-US" sz="2600" dirty="0"/>
              <a:t>Useful for predicting time trends, sequential events or interpreting sequence data </a:t>
            </a:r>
            <a:endParaRPr sz="2600" dirty="0"/>
          </a:p>
        </p:txBody>
      </p:sp>
      <p:pic>
        <p:nvPicPr>
          <p:cNvPr id="1197" name="Google Shape;119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8282" y="1812743"/>
            <a:ext cx="4278838" cy="3107254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60"/>
          <p:cNvSpPr txBox="1"/>
          <p:nvPr/>
        </p:nvSpPr>
        <p:spPr>
          <a:xfrm>
            <a:off x="8234103" y="1358858"/>
            <a:ext cx="105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dirty="0">
                <a:solidFill>
                  <a:schemeClr val="dk1"/>
                </a:solidFill>
              </a:rPr>
              <a:t>Weather</a:t>
            </a:r>
            <a:endParaRPr dirty="0"/>
          </a:p>
        </p:txBody>
      </p:sp>
      <p:sp>
        <p:nvSpPr>
          <p:cNvPr id="1199" name="Google Shape;1199;p60"/>
          <p:cNvSpPr txBox="1"/>
          <p:nvPr/>
        </p:nvSpPr>
        <p:spPr>
          <a:xfrm>
            <a:off x="8234103" y="5089168"/>
            <a:ext cx="146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dirty="0">
                <a:solidFill>
                  <a:schemeClr val="dk1"/>
                </a:solidFill>
              </a:rPr>
              <a:t>Soccer Field</a:t>
            </a:r>
            <a:endParaRPr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61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/>
              <a:t>Support Vector Machine</a:t>
            </a:r>
            <a:endParaRPr/>
          </a:p>
        </p:txBody>
      </p:sp>
      <p:sp>
        <p:nvSpPr>
          <p:cNvPr id="1205" name="Google Shape;1205;p61"/>
          <p:cNvSpPr txBox="1">
            <a:spLocks noGrp="1"/>
          </p:cNvSpPr>
          <p:nvPr>
            <p:ph type="body" idx="1"/>
          </p:nvPr>
        </p:nvSpPr>
        <p:spPr>
          <a:xfrm>
            <a:off x="396240" y="1242218"/>
            <a:ext cx="6155109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spcBef>
                <a:spcPts val="0"/>
              </a:spcBef>
              <a:buSzPts val="2400"/>
            </a:pPr>
            <a:r>
              <a:rPr lang="en-US" sz="2400" dirty="0"/>
              <a:t>SVMs are not machines they are algorithms (dumb name)</a:t>
            </a:r>
            <a:endParaRPr dirty="0"/>
          </a:p>
          <a:p>
            <a:pPr marL="342900" indent="-292100">
              <a:spcBef>
                <a:spcPts val="480"/>
              </a:spcBef>
              <a:buSzPts val="2400"/>
            </a:pPr>
            <a:r>
              <a:rPr lang="en-US" sz="2400" dirty="0"/>
              <a:t>Uses a technique called the kernel trick to transform input data and then based on these transformations it finds an optimal boundary or hyperplane between the possible outputs to classify</a:t>
            </a:r>
            <a:endParaRPr dirty="0"/>
          </a:p>
          <a:p>
            <a:pPr marL="342900" indent="-292100">
              <a:spcBef>
                <a:spcPts val="480"/>
              </a:spcBef>
              <a:buSzPts val="2400"/>
            </a:pPr>
            <a:r>
              <a:rPr lang="en-US" sz="2400" dirty="0"/>
              <a:t>Similar to linear discriminant analysis (LDA)</a:t>
            </a:r>
            <a:endParaRPr dirty="0"/>
          </a:p>
          <a:p>
            <a:pPr marL="342900" indent="-292100">
              <a:spcBef>
                <a:spcPts val="480"/>
              </a:spcBef>
              <a:buSzPts val="2400"/>
            </a:pPr>
            <a:r>
              <a:rPr lang="en-US" sz="2400" dirty="0"/>
              <a:t>Can be used for both classification and regression</a:t>
            </a:r>
            <a:endParaRPr dirty="0"/>
          </a:p>
        </p:txBody>
      </p:sp>
      <p:pic>
        <p:nvPicPr>
          <p:cNvPr id="1206" name="Google Shape;120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7972" y="1474979"/>
            <a:ext cx="4764646" cy="4422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62"/>
          <p:cNvSpPr txBox="1">
            <a:spLocks noGrp="1"/>
          </p:cNvSpPr>
          <p:nvPr>
            <p:ph type="title"/>
          </p:nvPr>
        </p:nvSpPr>
        <p:spPr>
          <a:xfrm>
            <a:off x="1524000" y="13138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b="1" dirty="0">
                <a:latin typeface="+mj-lt"/>
              </a:rPr>
              <a:t>Machine Learning Workflow</a:t>
            </a:r>
            <a:endParaRPr b="1" dirty="0">
              <a:latin typeface="+mj-lt"/>
            </a:endParaRPr>
          </a:p>
        </p:txBody>
      </p:sp>
      <p:sp>
        <p:nvSpPr>
          <p:cNvPr id="1212" name="Google Shape;1212;p62"/>
          <p:cNvSpPr/>
          <p:nvPr/>
        </p:nvSpPr>
        <p:spPr>
          <a:xfrm>
            <a:off x="2830288" y="2090057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Define an ML problem and propose a solution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3" name="Google Shape;1213;p62"/>
          <p:cNvSpPr/>
          <p:nvPr/>
        </p:nvSpPr>
        <p:spPr>
          <a:xfrm>
            <a:off x="5111337" y="2090057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D48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Construct your dataset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4" name="Google Shape;1214;p62"/>
          <p:cNvSpPr/>
          <p:nvPr/>
        </p:nvSpPr>
        <p:spPr>
          <a:xfrm>
            <a:off x="7372597" y="2090057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Transform your dataset &amp; select features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5" name="Google Shape;1215;p62"/>
          <p:cNvSpPr/>
          <p:nvPr/>
        </p:nvSpPr>
        <p:spPr>
          <a:xfrm>
            <a:off x="7372598" y="4249387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Choose and train a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6" name="Google Shape;1216;p62"/>
          <p:cNvSpPr/>
          <p:nvPr/>
        </p:nvSpPr>
        <p:spPr>
          <a:xfrm>
            <a:off x="5111337" y="4249387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Test and validate your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7" name="Google Shape;1217;p62"/>
          <p:cNvSpPr/>
          <p:nvPr/>
        </p:nvSpPr>
        <p:spPr>
          <a:xfrm>
            <a:off x="2830287" y="4259283"/>
            <a:ext cx="1805049" cy="146066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Use the model to make predictions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8" name="Google Shape;1218;p62"/>
          <p:cNvSpPr/>
          <p:nvPr/>
        </p:nvSpPr>
        <p:spPr>
          <a:xfrm>
            <a:off x="4635336" y="2749134"/>
            <a:ext cx="476001" cy="2553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9" name="Google Shape;1219;p62"/>
          <p:cNvSpPr/>
          <p:nvPr/>
        </p:nvSpPr>
        <p:spPr>
          <a:xfrm>
            <a:off x="6916385" y="2749135"/>
            <a:ext cx="476001" cy="2553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0" name="Google Shape;1220;p62"/>
          <p:cNvSpPr/>
          <p:nvPr/>
        </p:nvSpPr>
        <p:spPr>
          <a:xfrm flipH="1">
            <a:off x="6916384" y="4810965"/>
            <a:ext cx="476001" cy="2553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1" name="Google Shape;1221;p62"/>
          <p:cNvSpPr/>
          <p:nvPr/>
        </p:nvSpPr>
        <p:spPr>
          <a:xfrm flipH="1">
            <a:off x="4622959" y="4810962"/>
            <a:ext cx="476001" cy="2553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2" name="Google Shape;1222;p62"/>
          <p:cNvSpPr/>
          <p:nvPr/>
        </p:nvSpPr>
        <p:spPr>
          <a:xfrm>
            <a:off x="9278588" y="2912422"/>
            <a:ext cx="653143" cy="2077193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3" name="Google Shape;1223;p62"/>
          <p:cNvSpPr/>
          <p:nvPr/>
        </p:nvSpPr>
        <p:spPr>
          <a:xfrm>
            <a:off x="4832266" y="4074697"/>
            <a:ext cx="2363189" cy="198317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63"/>
          <p:cNvSpPr txBox="1">
            <a:spLocks noGrp="1"/>
          </p:cNvSpPr>
          <p:nvPr>
            <p:ph type="title"/>
          </p:nvPr>
        </p:nvSpPr>
        <p:spPr>
          <a:xfrm>
            <a:off x="1524025" y="-36500"/>
            <a:ext cx="9144000" cy="11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Testing &amp; Validating</a:t>
            </a:r>
            <a:endParaRPr sz="4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63"/>
          <p:cNvSpPr txBox="1">
            <a:spLocks noGrp="1"/>
          </p:cNvSpPr>
          <p:nvPr>
            <p:ph type="body" idx="1"/>
          </p:nvPr>
        </p:nvSpPr>
        <p:spPr>
          <a:xfrm>
            <a:off x="1025599" y="1169988"/>
            <a:ext cx="9934137" cy="47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indent="-381000">
              <a:spcBef>
                <a:spcPts val="0"/>
              </a:spcBef>
              <a:buSzPts val="24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Testing and validating ensures your model isn’t using too few parameters (underfitting) or too many parameters (overfitting)</a:t>
            </a:r>
            <a:endParaRPr dirty="0"/>
          </a:p>
          <a:p>
            <a:pPr marL="742950" indent="-381000">
              <a:spcBef>
                <a:spcPts val="480"/>
              </a:spcBef>
              <a:buSzPts val="24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Consequences are:</a:t>
            </a:r>
            <a:endParaRPr dirty="0"/>
          </a:p>
          <a:p>
            <a:pPr marL="1200150" lvl="2">
              <a:spcBef>
                <a:spcPts val="400"/>
              </a:spcBef>
              <a:buSzPts val="2000"/>
              <a:buChar char="–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Fitted model is not good for prediction of new data – prediction error is underestimated</a:t>
            </a:r>
            <a:endParaRPr sz="2800" dirty="0"/>
          </a:p>
          <a:p>
            <a:pPr marL="1200150" lvl="2">
              <a:spcBef>
                <a:spcPts val="400"/>
              </a:spcBef>
              <a:buSzPts val="2000"/>
              <a:buChar char="–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Model is too elaborate, it models “noise” that will not be the same for new data</a:t>
            </a:r>
            <a:endParaRPr sz="2800" dirty="0"/>
          </a:p>
        </p:txBody>
      </p:sp>
      <p:pic>
        <p:nvPicPr>
          <p:cNvPr id="1230" name="Google Shape;123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0419" y="3892732"/>
            <a:ext cx="8146540" cy="2494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64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Testing &amp; Validating</a:t>
            </a:r>
            <a:endParaRPr sz="4400" dirty="0"/>
          </a:p>
        </p:txBody>
      </p:sp>
      <p:sp>
        <p:nvSpPr>
          <p:cNvPr id="1236" name="Google Shape;1236;p64"/>
          <p:cNvSpPr txBox="1">
            <a:spLocks noGrp="1"/>
          </p:cNvSpPr>
          <p:nvPr>
            <p:ph type="body" idx="1"/>
          </p:nvPr>
        </p:nvSpPr>
        <p:spPr>
          <a:xfrm>
            <a:off x="563880" y="1166013"/>
            <a:ext cx="1060704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3200"/>
            </a:pPr>
            <a:r>
              <a:rPr lang="en-US" sz="2800" dirty="0"/>
              <a:t>Machine learning if subject to problems with overfitting, especially since it is easy to use too many parameters </a:t>
            </a:r>
            <a:endParaRPr sz="3600" dirty="0"/>
          </a:p>
          <a:p>
            <a:pPr marL="342900">
              <a:lnSpc>
                <a:spcPct val="150000"/>
              </a:lnSpc>
              <a:spcBef>
                <a:spcPts val="640"/>
              </a:spcBef>
              <a:buSzPts val="3200"/>
            </a:pPr>
            <a:r>
              <a:rPr lang="en-US" sz="2800" dirty="0">
                <a:solidFill>
                  <a:srgbClr val="FF0000"/>
                </a:solidFill>
              </a:rPr>
              <a:t>EVERYONE</a:t>
            </a:r>
            <a:r>
              <a:rPr lang="en-US" sz="2800" dirty="0"/>
              <a:t> falls into this trap</a:t>
            </a:r>
            <a:endParaRPr sz="3600" dirty="0"/>
          </a:p>
          <a:p>
            <a:pPr marL="342900">
              <a:lnSpc>
                <a:spcPct val="150000"/>
              </a:lnSpc>
              <a:spcBef>
                <a:spcPts val="640"/>
              </a:spcBef>
              <a:buSzPts val="3200"/>
            </a:pPr>
            <a:r>
              <a:rPr lang="en-US" sz="2800" dirty="0"/>
              <a:t>Key to prevent this is to use: </a:t>
            </a:r>
            <a:endParaRPr sz="3600" dirty="0"/>
          </a:p>
          <a:p>
            <a:pPr lvl="1" indent="-457200">
              <a:lnSpc>
                <a:spcPct val="150000"/>
              </a:lnSpc>
              <a:spcBef>
                <a:spcPts val="640"/>
              </a:spcBef>
              <a:buSzPts val="3200"/>
              <a:buFont typeface="Noto Sans Symbols"/>
              <a:buChar char="✔"/>
            </a:pPr>
            <a:r>
              <a:rPr lang="en-US" sz="2400" dirty="0"/>
              <a:t>External validation datasets</a:t>
            </a:r>
            <a:endParaRPr sz="3200" dirty="0"/>
          </a:p>
          <a:p>
            <a:pPr lvl="1" indent="-457200">
              <a:lnSpc>
                <a:spcPct val="150000"/>
              </a:lnSpc>
              <a:spcBef>
                <a:spcPts val="640"/>
              </a:spcBef>
              <a:buSzPts val="3200"/>
              <a:buFont typeface="Noto Sans Symbols"/>
              <a:buChar char="✔"/>
            </a:pPr>
            <a:r>
              <a:rPr lang="en-US" sz="2400" dirty="0"/>
              <a:t>K-fold cross-validation</a:t>
            </a:r>
            <a:endParaRPr sz="3200" dirty="0"/>
          </a:p>
          <a:p>
            <a:pPr lvl="1" indent="-457200">
              <a:lnSpc>
                <a:spcPct val="150000"/>
              </a:lnSpc>
              <a:spcBef>
                <a:spcPts val="640"/>
              </a:spcBef>
              <a:buSzPts val="3200"/>
              <a:buFont typeface="Noto Sans Symbols"/>
              <a:buChar char="✔"/>
            </a:pPr>
            <a:r>
              <a:rPr lang="en-US" sz="2400" dirty="0"/>
              <a:t>Leave-one out methods </a:t>
            </a:r>
            <a:endParaRPr sz="3200" dirty="0"/>
          </a:p>
          <a:p>
            <a:pPr lvl="1" indent="-457200">
              <a:lnSpc>
                <a:spcPct val="150000"/>
              </a:lnSpc>
              <a:spcBef>
                <a:spcPts val="640"/>
              </a:spcBef>
              <a:buSzPts val="3200"/>
              <a:buFont typeface="Noto Sans Symbols"/>
              <a:buChar char="✔"/>
            </a:pPr>
            <a:r>
              <a:rPr lang="en-US" sz="2400" dirty="0"/>
              <a:t>Permutation testing or combinations of all 4 methods</a:t>
            </a:r>
            <a:endParaRPr sz="32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65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Training/Testing Data</a:t>
            </a:r>
            <a:endParaRPr sz="4400" dirty="0"/>
          </a:p>
        </p:txBody>
      </p:sp>
      <p:sp>
        <p:nvSpPr>
          <p:cNvPr id="1242" name="Google Shape;1242;p65"/>
          <p:cNvSpPr txBox="1">
            <a:spLocks noGrp="1"/>
          </p:cNvSpPr>
          <p:nvPr>
            <p:ph type="body" idx="1"/>
          </p:nvPr>
        </p:nvSpPr>
        <p:spPr>
          <a:xfrm>
            <a:off x="388620" y="1112850"/>
            <a:ext cx="1141476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dirty="0"/>
              <a:t>Often people take their data set and divide it into 2 groups (the holdout method)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2/3 (66% of the data) is the training data which is used to train the model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1/3 (33% of the data) is the testing data which is “held out” and used to assess the model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During training the model must not see the test data – </a:t>
            </a:r>
            <a:r>
              <a:rPr lang="en-US" dirty="0">
                <a:solidFill>
                  <a:srgbClr val="FF0000"/>
                </a:solidFill>
              </a:rPr>
              <a:t>EVER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You can further divide the training data into smaller parts or “folds” to avoid training bias </a:t>
            </a:r>
            <a:endParaRPr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66"/>
          <p:cNvSpPr txBox="1">
            <a:spLocks noGrp="1"/>
          </p:cNvSpPr>
          <p:nvPr>
            <p:ph type="body" idx="1"/>
          </p:nvPr>
        </p:nvSpPr>
        <p:spPr>
          <a:xfrm>
            <a:off x="222069" y="1467263"/>
            <a:ext cx="11469188" cy="45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Split the dataset into different folds, here is an example of 3-fold cross validation with 3 rounds of testing and training on 1 dataset</a:t>
            </a:r>
            <a:endParaRPr dirty="0"/>
          </a:p>
          <a:p>
            <a:pPr marL="0" indent="0">
              <a:spcBef>
                <a:spcPts val="640"/>
              </a:spcBef>
              <a:buSzPts val="32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640"/>
              </a:spcBef>
              <a:buSzPts val="32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640"/>
              </a:spcBef>
              <a:buSzPts val="32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8" name="Google Shape;1248;p66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N-Fold Cross Validation</a:t>
            </a:r>
            <a:endParaRPr sz="4400" dirty="0"/>
          </a:p>
        </p:txBody>
      </p:sp>
      <p:sp>
        <p:nvSpPr>
          <p:cNvPr id="1249" name="Google Shape;1249;p66"/>
          <p:cNvSpPr/>
          <p:nvPr/>
        </p:nvSpPr>
        <p:spPr>
          <a:xfrm>
            <a:off x="2943903" y="3593307"/>
            <a:ext cx="2200200" cy="26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50" name="Google Shape;1250;p66"/>
          <p:cNvSpPr/>
          <p:nvPr/>
        </p:nvSpPr>
        <p:spPr>
          <a:xfrm>
            <a:off x="5144177" y="3593307"/>
            <a:ext cx="2200200" cy="26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51" name="Google Shape;1251;p66"/>
          <p:cNvSpPr/>
          <p:nvPr/>
        </p:nvSpPr>
        <p:spPr>
          <a:xfrm>
            <a:off x="7344452" y="3593307"/>
            <a:ext cx="2200200" cy="26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52" name="Google Shape;1252;p66"/>
          <p:cNvSpPr/>
          <p:nvPr/>
        </p:nvSpPr>
        <p:spPr>
          <a:xfrm>
            <a:off x="2870560" y="4708335"/>
            <a:ext cx="2200200" cy="262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53" name="Google Shape;1253;p66"/>
          <p:cNvSpPr/>
          <p:nvPr/>
        </p:nvSpPr>
        <p:spPr>
          <a:xfrm>
            <a:off x="5070835" y="4708335"/>
            <a:ext cx="2200200" cy="262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54" name="Google Shape;1254;p66"/>
          <p:cNvSpPr/>
          <p:nvPr/>
        </p:nvSpPr>
        <p:spPr>
          <a:xfrm>
            <a:off x="7417794" y="4708335"/>
            <a:ext cx="2200200" cy="2625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55" name="Google Shape;1255;p66"/>
          <p:cNvSpPr txBox="1"/>
          <p:nvPr/>
        </p:nvSpPr>
        <p:spPr>
          <a:xfrm>
            <a:off x="3970698" y="4380386"/>
            <a:ext cx="24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sz="2000" b="1">
                <a:solidFill>
                  <a:schemeClr val="dk1"/>
                </a:solidFill>
              </a:rPr>
              <a:t>Train</a:t>
            </a:r>
            <a:endParaRPr/>
          </a:p>
        </p:txBody>
      </p:sp>
      <p:sp>
        <p:nvSpPr>
          <p:cNvPr id="1256" name="Google Shape;1256;p66"/>
          <p:cNvSpPr txBox="1"/>
          <p:nvPr/>
        </p:nvSpPr>
        <p:spPr>
          <a:xfrm>
            <a:off x="7271110" y="4380386"/>
            <a:ext cx="24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sz="2000" b="1">
                <a:solidFill>
                  <a:schemeClr val="dk1"/>
                </a:solidFill>
              </a:rPr>
              <a:t>Test</a:t>
            </a:r>
            <a:endParaRPr/>
          </a:p>
        </p:txBody>
      </p:sp>
      <p:sp>
        <p:nvSpPr>
          <p:cNvPr id="1257" name="Google Shape;1257;p66"/>
          <p:cNvSpPr/>
          <p:nvPr/>
        </p:nvSpPr>
        <p:spPr>
          <a:xfrm>
            <a:off x="2870560" y="5101874"/>
            <a:ext cx="2200200" cy="2625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58" name="Google Shape;1258;p66"/>
          <p:cNvSpPr/>
          <p:nvPr/>
        </p:nvSpPr>
        <p:spPr>
          <a:xfrm>
            <a:off x="5217520" y="5101874"/>
            <a:ext cx="2200200" cy="262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59" name="Google Shape;1259;p66"/>
          <p:cNvSpPr/>
          <p:nvPr/>
        </p:nvSpPr>
        <p:spPr>
          <a:xfrm>
            <a:off x="7417794" y="5101874"/>
            <a:ext cx="2200200" cy="262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60" name="Google Shape;1260;p66"/>
          <p:cNvSpPr/>
          <p:nvPr/>
        </p:nvSpPr>
        <p:spPr>
          <a:xfrm>
            <a:off x="2846113" y="5561004"/>
            <a:ext cx="2200200" cy="262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61" name="Google Shape;1261;p66"/>
          <p:cNvSpPr/>
          <p:nvPr/>
        </p:nvSpPr>
        <p:spPr>
          <a:xfrm>
            <a:off x="5144177" y="5561004"/>
            <a:ext cx="2200200" cy="2625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62" name="Google Shape;1262;p66"/>
          <p:cNvSpPr/>
          <p:nvPr/>
        </p:nvSpPr>
        <p:spPr>
          <a:xfrm>
            <a:off x="7491137" y="5561004"/>
            <a:ext cx="2200200" cy="262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63" name="Google Shape;1263;p66"/>
          <p:cNvSpPr txBox="1"/>
          <p:nvPr/>
        </p:nvSpPr>
        <p:spPr>
          <a:xfrm>
            <a:off x="8334575" y="3232563"/>
            <a:ext cx="121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en-US" sz="2000" b="1">
                <a:solidFill>
                  <a:schemeClr val="dk1"/>
                </a:solidFill>
              </a:rPr>
              <a:t>Dataset</a:t>
            </a:r>
            <a:endParaRPr/>
          </a:p>
        </p:txBody>
      </p:sp>
      <p:sp>
        <p:nvSpPr>
          <p:cNvPr id="1264" name="Google Shape;1264;p66"/>
          <p:cNvSpPr txBox="1"/>
          <p:nvPr/>
        </p:nvSpPr>
        <p:spPr>
          <a:xfrm>
            <a:off x="2500494" y="4522891"/>
            <a:ext cx="3978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SzPts val="2000"/>
            </a:pPr>
            <a:r>
              <a:rPr lang="en-US" sz="2000"/>
              <a:t>1.</a:t>
            </a:r>
            <a:endParaRPr/>
          </a:p>
          <a:p>
            <a:pPr>
              <a:lnSpc>
                <a:spcPct val="150000"/>
              </a:lnSpc>
              <a:buSzPts val="2000"/>
            </a:pPr>
            <a:r>
              <a:rPr lang="en-US" sz="2000"/>
              <a:t>2.</a:t>
            </a:r>
            <a:endParaRPr/>
          </a:p>
          <a:p>
            <a:pPr>
              <a:lnSpc>
                <a:spcPct val="150000"/>
              </a:lnSpc>
              <a:buSzPts val="2000"/>
            </a:pPr>
            <a:r>
              <a:rPr lang="en-US" sz="2000"/>
              <a:t>3.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67"/>
          <p:cNvSpPr txBox="1">
            <a:spLocks noGrp="1"/>
          </p:cNvSpPr>
          <p:nvPr>
            <p:ph type="title" idx="4294967295"/>
          </p:nvPr>
        </p:nvSpPr>
        <p:spPr>
          <a:xfrm>
            <a:off x="1523875" y="-2325"/>
            <a:ext cx="9144000" cy="10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Leave-One-Out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alidation</a:t>
            </a:r>
            <a:endParaRPr dirty="0"/>
          </a:p>
        </p:txBody>
      </p:sp>
      <p:sp>
        <p:nvSpPr>
          <p:cNvPr id="1270" name="Google Shape;1270;p67"/>
          <p:cNvSpPr/>
          <p:nvPr/>
        </p:nvSpPr>
        <p:spPr>
          <a:xfrm>
            <a:off x="600891" y="1315050"/>
            <a:ext cx="10881359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dirty="0">
                <a:solidFill>
                  <a:srgbClr val="000090"/>
                </a:solidFill>
              </a:rPr>
              <a:t>Train on all but one example and test on that one, repeat the process until finished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271" name="Google Shape;1271;p67"/>
          <p:cNvSpPr/>
          <p:nvPr/>
        </p:nvSpPr>
        <p:spPr>
          <a:xfrm>
            <a:off x="3411625" y="3808516"/>
            <a:ext cx="6324600" cy="3048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72" name="Google Shape;1272;p67"/>
          <p:cNvSpPr/>
          <p:nvPr/>
        </p:nvSpPr>
        <p:spPr>
          <a:xfrm>
            <a:off x="2878225" y="3808516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73" name="Google Shape;1273;p67"/>
          <p:cNvSpPr/>
          <p:nvPr/>
        </p:nvSpPr>
        <p:spPr>
          <a:xfrm>
            <a:off x="3945025" y="4265716"/>
            <a:ext cx="5791200" cy="3048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74" name="Google Shape;1274;p67"/>
          <p:cNvSpPr/>
          <p:nvPr/>
        </p:nvSpPr>
        <p:spPr>
          <a:xfrm>
            <a:off x="3411625" y="4265716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75" name="Google Shape;1275;p67"/>
          <p:cNvSpPr/>
          <p:nvPr/>
        </p:nvSpPr>
        <p:spPr>
          <a:xfrm>
            <a:off x="2878225" y="5685807"/>
            <a:ext cx="6324600" cy="3048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76" name="Google Shape;1276;p67"/>
          <p:cNvSpPr/>
          <p:nvPr/>
        </p:nvSpPr>
        <p:spPr>
          <a:xfrm>
            <a:off x="9431425" y="5685807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77" name="Google Shape;1277;p67"/>
          <p:cNvSpPr/>
          <p:nvPr/>
        </p:nvSpPr>
        <p:spPr>
          <a:xfrm>
            <a:off x="2878225" y="4265716"/>
            <a:ext cx="418500" cy="3048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78" name="Google Shape;1278;p67"/>
          <p:cNvSpPr/>
          <p:nvPr/>
        </p:nvSpPr>
        <p:spPr>
          <a:xfrm>
            <a:off x="5697625" y="5192982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79" name="Google Shape;1279;p67"/>
          <p:cNvSpPr/>
          <p:nvPr/>
        </p:nvSpPr>
        <p:spPr>
          <a:xfrm>
            <a:off x="5697625" y="5345382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80" name="Google Shape;1280;p67"/>
          <p:cNvSpPr/>
          <p:nvPr/>
        </p:nvSpPr>
        <p:spPr>
          <a:xfrm>
            <a:off x="5697625" y="5497782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81" name="Google Shape;1281;p67"/>
          <p:cNvSpPr/>
          <p:nvPr/>
        </p:nvSpPr>
        <p:spPr>
          <a:xfrm>
            <a:off x="4353569" y="4747161"/>
            <a:ext cx="5382600" cy="3048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82" name="Google Shape;1282;p67"/>
          <p:cNvSpPr/>
          <p:nvPr/>
        </p:nvSpPr>
        <p:spPr>
          <a:xfrm>
            <a:off x="3945025" y="4773718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83" name="Google Shape;1283;p67"/>
          <p:cNvSpPr/>
          <p:nvPr/>
        </p:nvSpPr>
        <p:spPr>
          <a:xfrm>
            <a:off x="2904615" y="4752275"/>
            <a:ext cx="936600" cy="3048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84" name="Google Shape;1284;p67"/>
          <p:cNvSpPr/>
          <p:nvPr/>
        </p:nvSpPr>
        <p:spPr>
          <a:xfrm>
            <a:off x="2898228" y="2820772"/>
            <a:ext cx="2200200" cy="26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85" name="Google Shape;1285;p67"/>
          <p:cNvSpPr/>
          <p:nvPr/>
        </p:nvSpPr>
        <p:spPr>
          <a:xfrm>
            <a:off x="5098502" y="2820772"/>
            <a:ext cx="2200200" cy="26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86" name="Google Shape;1286;p67"/>
          <p:cNvSpPr/>
          <p:nvPr/>
        </p:nvSpPr>
        <p:spPr>
          <a:xfrm>
            <a:off x="7298777" y="2820772"/>
            <a:ext cx="2437500" cy="26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accent2"/>
              </a:buClr>
              <a:buSzPts val="2400"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1287" name="Google Shape;1287;p67"/>
          <p:cNvSpPr txBox="1"/>
          <p:nvPr/>
        </p:nvSpPr>
        <p:spPr>
          <a:xfrm>
            <a:off x="8288900" y="2460029"/>
            <a:ext cx="121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en-US" sz="2000" b="1">
                <a:solidFill>
                  <a:schemeClr val="dk1"/>
                </a:solidFill>
              </a:rPr>
              <a:t>Dataset</a:t>
            </a:r>
            <a:endParaRPr/>
          </a:p>
        </p:txBody>
      </p:sp>
      <p:sp>
        <p:nvSpPr>
          <p:cNvPr id="1288" name="Google Shape;1288;p67"/>
          <p:cNvSpPr txBox="1"/>
          <p:nvPr/>
        </p:nvSpPr>
        <p:spPr>
          <a:xfrm>
            <a:off x="5834746" y="3482109"/>
            <a:ext cx="24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sz="2000" b="1">
                <a:solidFill>
                  <a:schemeClr val="dk1"/>
                </a:solidFill>
              </a:rPr>
              <a:t>Train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68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Permutation Testing</a:t>
            </a:r>
            <a:endParaRPr sz="4400" dirty="0">
              <a:latin typeface="+mj-lt"/>
            </a:endParaRPr>
          </a:p>
        </p:txBody>
      </p:sp>
      <p:grpSp>
        <p:nvGrpSpPr>
          <p:cNvPr id="1295" name="Google Shape;1295;p68"/>
          <p:cNvGrpSpPr/>
          <p:nvPr/>
        </p:nvGrpSpPr>
        <p:grpSpPr>
          <a:xfrm rot="1619080">
            <a:off x="2868372" y="1684370"/>
            <a:ext cx="1306307" cy="1384028"/>
            <a:chOff x="2546" y="1724"/>
            <a:chExt cx="1093" cy="1016"/>
          </a:xfrm>
        </p:grpSpPr>
        <p:sp>
          <p:nvSpPr>
            <p:cNvPr id="1296" name="Google Shape;1296;p68"/>
            <p:cNvSpPr/>
            <p:nvPr/>
          </p:nvSpPr>
          <p:spPr>
            <a:xfrm rot="652053">
              <a:off x="2730" y="246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297" name="Google Shape;1297;p68"/>
            <p:cNvSpPr/>
            <p:nvPr/>
          </p:nvSpPr>
          <p:spPr>
            <a:xfrm rot="652053">
              <a:off x="2692" y="241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298" name="Google Shape;1298;p68"/>
            <p:cNvSpPr/>
            <p:nvPr/>
          </p:nvSpPr>
          <p:spPr>
            <a:xfrm rot="652053">
              <a:off x="2674" y="250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299" name="Google Shape;1299;p68"/>
            <p:cNvSpPr/>
            <p:nvPr/>
          </p:nvSpPr>
          <p:spPr>
            <a:xfrm rot="652053">
              <a:off x="2692" y="241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00" name="Google Shape;1300;p68"/>
            <p:cNvSpPr/>
            <p:nvPr/>
          </p:nvSpPr>
          <p:spPr>
            <a:xfrm rot="652053">
              <a:off x="2739" y="241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01" name="Google Shape;1301;p68"/>
            <p:cNvSpPr/>
            <p:nvPr/>
          </p:nvSpPr>
          <p:spPr>
            <a:xfrm rot="652053">
              <a:off x="2701" y="236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02" name="Google Shape;1302;p68"/>
            <p:cNvSpPr/>
            <p:nvPr/>
          </p:nvSpPr>
          <p:spPr>
            <a:xfrm rot="652053">
              <a:off x="2683" y="24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03" name="Google Shape;1303;p68"/>
            <p:cNvSpPr/>
            <p:nvPr/>
          </p:nvSpPr>
          <p:spPr>
            <a:xfrm rot="652053">
              <a:off x="2701" y="236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04" name="Google Shape;1304;p68"/>
            <p:cNvSpPr/>
            <p:nvPr/>
          </p:nvSpPr>
          <p:spPr>
            <a:xfrm rot="652053">
              <a:off x="2777" y="247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05" name="Google Shape;1305;p68"/>
            <p:cNvSpPr/>
            <p:nvPr/>
          </p:nvSpPr>
          <p:spPr>
            <a:xfrm rot="652053">
              <a:off x="2672" y="22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06" name="Google Shape;1306;p68"/>
            <p:cNvSpPr/>
            <p:nvPr/>
          </p:nvSpPr>
          <p:spPr>
            <a:xfrm rot="652053">
              <a:off x="2739" y="241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07" name="Google Shape;1307;p68"/>
            <p:cNvSpPr/>
            <p:nvPr/>
          </p:nvSpPr>
          <p:spPr>
            <a:xfrm rot="652053">
              <a:off x="2607" y="234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08" name="Google Shape;1308;p68"/>
            <p:cNvSpPr/>
            <p:nvPr/>
          </p:nvSpPr>
          <p:spPr>
            <a:xfrm rot="652053">
              <a:off x="2710" y="231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09" name="Google Shape;1309;p68"/>
            <p:cNvSpPr/>
            <p:nvPr/>
          </p:nvSpPr>
          <p:spPr>
            <a:xfrm rot="652053">
              <a:off x="2550" y="238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10" name="Google Shape;1310;p68"/>
            <p:cNvSpPr/>
            <p:nvPr/>
          </p:nvSpPr>
          <p:spPr>
            <a:xfrm rot="652053">
              <a:off x="2683" y="24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11" name="Google Shape;1311;p68"/>
            <p:cNvSpPr/>
            <p:nvPr/>
          </p:nvSpPr>
          <p:spPr>
            <a:xfrm rot="652053">
              <a:off x="2674" y="250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12" name="Google Shape;1312;p68"/>
            <p:cNvSpPr/>
            <p:nvPr/>
          </p:nvSpPr>
          <p:spPr>
            <a:xfrm rot="652053">
              <a:off x="2748" y="237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13" name="Google Shape;1313;p68"/>
            <p:cNvSpPr/>
            <p:nvPr/>
          </p:nvSpPr>
          <p:spPr>
            <a:xfrm rot="652053">
              <a:off x="2721" y="251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14" name="Google Shape;1314;p68"/>
            <p:cNvSpPr/>
            <p:nvPr/>
          </p:nvSpPr>
          <p:spPr>
            <a:xfrm rot="652053">
              <a:off x="2966" y="25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15" name="Google Shape;1315;p68"/>
            <p:cNvSpPr/>
            <p:nvPr/>
          </p:nvSpPr>
          <p:spPr>
            <a:xfrm rot="652053">
              <a:off x="2862" y="254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16" name="Google Shape;1316;p68"/>
            <p:cNvSpPr/>
            <p:nvPr/>
          </p:nvSpPr>
          <p:spPr>
            <a:xfrm rot="652053">
              <a:off x="2860" y="229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17" name="Google Shape;1317;p68"/>
            <p:cNvSpPr/>
            <p:nvPr/>
          </p:nvSpPr>
          <p:spPr>
            <a:xfrm rot="652053">
              <a:off x="2675" y="21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18" name="Google Shape;1318;p68"/>
            <p:cNvSpPr/>
            <p:nvPr/>
          </p:nvSpPr>
          <p:spPr>
            <a:xfrm rot="652053">
              <a:off x="2842" y="239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19" name="Google Shape;1319;p68"/>
            <p:cNvSpPr/>
            <p:nvPr/>
          </p:nvSpPr>
          <p:spPr>
            <a:xfrm rot="652053">
              <a:off x="2739" y="241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20" name="Google Shape;1320;p68"/>
            <p:cNvSpPr/>
            <p:nvPr/>
          </p:nvSpPr>
          <p:spPr>
            <a:xfrm rot="652053">
              <a:off x="2795" y="238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21" name="Google Shape;1321;p68"/>
            <p:cNvSpPr/>
            <p:nvPr/>
          </p:nvSpPr>
          <p:spPr>
            <a:xfrm rot="652053">
              <a:off x="3155" y="268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22" name="Google Shape;1322;p68"/>
            <p:cNvSpPr/>
            <p:nvPr/>
          </p:nvSpPr>
          <p:spPr>
            <a:xfrm rot="652053">
              <a:off x="2906" y="20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23" name="Google Shape;1323;p68"/>
            <p:cNvSpPr/>
            <p:nvPr/>
          </p:nvSpPr>
          <p:spPr>
            <a:xfrm rot="652053">
              <a:off x="3021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24" name="Google Shape;1324;p68"/>
            <p:cNvSpPr/>
            <p:nvPr/>
          </p:nvSpPr>
          <p:spPr>
            <a:xfrm rot="652053">
              <a:off x="2878" y="220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25" name="Google Shape;1325;p68"/>
            <p:cNvSpPr/>
            <p:nvPr/>
          </p:nvSpPr>
          <p:spPr>
            <a:xfrm rot="652053">
              <a:off x="2771" y="220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26" name="Google Shape;1326;p68"/>
            <p:cNvSpPr/>
            <p:nvPr/>
          </p:nvSpPr>
          <p:spPr>
            <a:xfrm rot="652053">
              <a:off x="2944" y="211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27" name="Google Shape;1327;p68"/>
            <p:cNvSpPr/>
            <p:nvPr/>
          </p:nvSpPr>
          <p:spPr>
            <a:xfrm rot="652053">
              <a:off x="2771" y="192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28" name="Google Shape;1328;p68"/>
            <p:cNvSpPr/>
            <p:nvPr/>
          </p:nvSpPr>
          <p:spPr>
            <a:xfrm rot="652053">
              <a:off x="2916" y="225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29" name="Google Shape;1329;p68"/>
            <p:cNvSpPr/>
            <p:nvPr/>
          </p:nvSpPr>
          <p:spPr>
            <a:xfrm rot="652053">
              <a:off x="2851" y="234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30" name="Google Shape;1330;p68"/>
            <p:cNvSpPr/>
            <p:nvPr/>
          </p:nvSpPr>
          <p:spPr>
            <a:xfrm rot="652053">
              <a:off x="2907" y="230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31" name="Google Shape;1331;p68"/>
            <p:cNvSpPr/>
            <p:nvPr/>
          </p:nvSpPr>
          <p:spPr>
            <a:xfrm rot="652053">
              <a:off x="3030" y="220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32" name="Google Shape;1332;p68"/>
            <p:cNvSpPr/>
            <p:nvPr/>
          </p:nvSpPr>
          <p:spPr>
            <a:xfrm rot="652053">
              <a:off x="2984" y="241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33" name="Google Shape;1333;p68"/>
            <p:cNvSpPr/>
            <p:nvPr/>
          </p:nvSpPr>
          <p:spPr>
            <a:xfrm rot="652053">
              <a:off x="3218" y="224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34" name="Google Shape;1334;p68"/>
            <p:cNvSpPr/>
            <p:nvPr/>
          </p:nvSpPr>
          <p:spPr>
            <a:xfrm rot="652053">
              <a:off x="3190" y="235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35" name="Google Shape;1335;p68"/>
            <p:cNvSpPr/>
            <p:nvPr/>
          </p:nvSpPr>
          <p:spPr>
            <a:xfrm rot="652053">
              <a:off x="3142" y="213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36" name="Google Shape;1336;p68"/>
            <p:cNvSpPr/>
            <p:nvPr/>
          </p:nvSpPr>
          <p:spPr>
            <a:xfrm rot="652053">
              <a:off x="3011" y="206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37" name="Google Shape;1337;p68"/>
            <p:cNvSpPr/>
            <p:nvPr/>
          </p:nvSpPr>
          <p:spPr>
            <a:xfrm rot="652053">
              <a:off x="3124" y="222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38" name="Google Shape;1338;p68"/>
            <p:cNvSpPr/>
            <p:nvPr/>
          </p:nvSpPr>
          <p:spPr>
            <a:xfrm rot="652053">
              <a:off x="3021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39" name="Google Shape;1339;p68"/>
            <p:cNvSpPr/>
            <p:nvPr/>
          </p:nvSpPr>
          <p:spPr>
            <a:xfrm rot="652053">
              <a:off x="3077" y="221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40" name="Google Shape;1340;p68"/>
            <p:cNvSpPr/>
            <p:nvPr/>
          </p:nvSpPr>
          <p:spPr>
            <a:xfrm rot="652053">
              <a:off x="2889" y="239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41" name="Google Shape;1341;p68"/>
            <p:cNvSpPr/>
            <p:nvPr/>
          </p:nvSpPr>
          <p:spPr>
            <a:xfrm rot="652053">
              <a:off x="2851" y="234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42" name="Google Shape;1342;p68"/>
            <p:cNvSpPr/>
            <p:nvPr/>
          </p:nvSpPr>
          <p:spPr>
            <a:xfrm rot="652053">
              <a:off x="2833" y="243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43" name="Google Shape;1343;p68"/>
            <p:cNvSpPr/>
            <p:nvPr/>
          </p:nvSpPr>
          <p:spPr>
            <a:xfrm rot="652053">
              <a:off x="2851" y="234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44" name="Google Shape;1344;p68"/>
            <p:cNvSpPr/>
            <p:nvPr/>
          </p:nvSpPr>
          <p:spPr>
            <a:xfrm rot="652053">
              <a:off x="3011" y="227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45" name="Google Shape;1345;p68"/>
            <p:cNvSpPr/>
            <p:nvPr/>
          </p:nvSpPr>
          <p:spPr>
            <a:xfrm rot="652053">
              <a:off x="3021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46" name="Google Shape;1346;p68"/>
            <p:cNvSpPr/>
            <p:nvPr/>
          </p:nvSpPr>
          <p:spPr>
            <a:xfrm rot="652053">
              <a:off x="2955" y="231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47" name="Google Shape;1347;p68"/>
            <p:cNvSpPr/>
            <p:nvPr/>
          </p:nvSpPr>
          <p:spPr>
            <a:xfrm rot="652053">
              <a:off x="3021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48" name="Google Shape;1348;p68"/>
            <p:cNvSpPr/>
            <p:nvPr/>
          </p:nvSpPr>
          <p:spPr>
            <a:xfrm rot="652053">
              <a:off x="3236" y="215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49" name="Google Shape;1349;p68"/>
            <p:cNvSpPr/>
            <p:nvPr/>
          </p:nvSpPr>
          <p:spPr>
            <a:xfrm rot="652053">
              <a:off x="3198" y="209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50" name="Google Shape;1350;p68"/>
            <p:cNvSpPr/>
            <p:nvPr/>
          </p:nvSpPr>
          <p:spPr>
            <a:xfrm rot="652053">
              <a:off x="3180" y="218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51" name="Google Shape;1351;p68"/>
            <p:cNvSpPr/>
            <p:nvPr/>
          </p:nvSpPr>
          <p:spPr>
            <a:xfrm rot="652053">
              <a:off x="3198" y="209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52" name="Google Shape;1352;p68"/>
            <p:cNvSpPr/>
            <p:nvPr/>
          </p:nvSpPr>
          <p:spPr>
            <a:xfrm rot="652053">
              <a:off x="3245" y="210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53" name="Google Shape;1353;p68"/>
            <p:cNvSpPr/>
            <p:nvPr/>
          </p:nvSpPr>
          <p:spPr>
            <a:xfrm rot="652053">
              <a:off x="3189" y="214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54" name="Google Shape;1354;p68"/>
            <p:cNvSpPr/>
            <p:nvPr/>
          </p:nvSpPr>
          <p:spPr>
            <a:xfrm rot="652053">
              <a:off x="3151" y="208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55" name="Google Shape;1355;p68"/>
            <p:cNvSpPr/>
            <p:nvPr/>
          </p:nvSpPr>
          <p:spPr>
            <a:xfrm rot="652053">
              <a:off x="3133" y="218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56" name="Google Shape;1356;p68"/>
            <p:cNvSpPr/>
            <p:nvPr/>
          </p:nvSpPr>
          <p:spPr>
            <a:xfrm rot="652053">
              <a:off x="3151" y="208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57" name="Google Shape;1357;p68"/>
            <p:cNvSpPr/>
            <p:nvPr/>
          </p:nvSpPr>
          <p:spPr>
            <a:xfrm rot="652053">
              <a:off x="3254" y="20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58" name="Google Shape;1358;p68"/>
            <p:cNvSpPr/>
            <p:nvPr/>
          </p:nvSpPr>
          <p:spPr>
            <a:xfrm rot="652053">
              <a:off x="3049" y="233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59" name="Google Shape;1359;p68"/>
            <p:cNvSpPr/>
            <p:nvPr/>
          </p:nvSpPr>
          <p:spPr>
            <a:xfrm rot="652053">
              <a:off x="3058" y="228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60" name="Google Shape;1360;p68"/>
            <p:cNvSpPr/>
            <p:nvPr/>
          </p:nvSpPr>
          <p:spPr>
            <a:xfrm rot="652053">
              <a:off x="3060" y="253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61" name="Google Shape;1361;p68"/>
            <p:cNvSpPr/>
            <p:nvPr/>
          </p:nvSpPr>
          <p:spPr>
            <a:xfrm rot="652053">
              <a:off x="2750" y="261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62" name="Google Shape;1362;p68"/>
            <p:cNvSpPr/>
            <p:nvPr/>
          </p:nvSpPr>
          <p:spPr>
            <a:xfrm rot="652053">
              <a:off x="2770" y="254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63" name="Google Shape;1363;p68"/>
            <p:cNvSpPr/>
            <p:nvPr/>
          </p:nvSpPr>
          <p:spPr>
            <a:xfrm rot="652053">
              <a:off x="2866" y="244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64" name="Google Shape;1364;p68"/>
            <p:cNvSpPr/>
            <p:nvPr/>
          </p:nvSpPr>
          <p:spPr>
            <a:xfrm rot="652053">
              <a:off x="2963" y="235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65" name="Google Shape;1365;p68"/>
            <p:cNvSpPr/>
            <p:nvPr/>
          </p:nvSpPr>
          <p:spPr>
            <a:xfrm rot="652053">
              <a:off x="3107" y="229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66" name="Google Shape;1366;p68"/>
            <p:cNvSpPr/>
            <p:nvPr/>
          </p:nvSpPr>
          <p:spPr>
            <a:xfrm rot="652053">
              <a:off x="3107" y="214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67" name="Google Shape;1367;p68"/>
            <p:cNvSpPr/>
            <p:nvPr/>
          </p:nvSpPr>
          <p:spPr>
            <a:xfrm rot="652053">
              <a:off x="3014" y="226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68" name="Google Shape;1368;p68"/>
            <p:cNvSpPr/>
            <p:nvPr/>
          </p:nvSpPr>
          <p:spPr>
            <a:xfrm rot="652053">
              <a:off x="3203" y="230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69" name="Google Shape;1369;p68"/>
            <p:cNvSpPr/>
            <p:nvPr/>
          </p:nvSpPr>
          <p:spPr>
            <a:xfrm rot="652053">
              <a:off x="3051" y="229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70" name="Google Shape;1370;p68"/>
            <p:cNvSpPr/>
            <p:nvPr/>
          </p:nvSpPr>
          <p:spPr>
            <a:xfrm rot="652053">
              <a:off x="3097" y="208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71" name="Google Shape;1371;p68"/>
            <p:cNvSpPr/>
            <p:nvPr/>
          </p:nvSpPr>
          <p:spPr>
            <a:xfrm rot="652053">
              <a:off x="3008" y="200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72" name="Google Shape;1372;p68"/>
            <p:cNvSpPr/>
            <p:nvPr/>
          </p:nvSpPr>
          <p:spPr>
            <a:xfrm rot="652053">
              <a:off x="3079" y="218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73" name="Google Shape;1373;p68"/>
            <p:cNvSpPr/>
            <p:nvPr/>
          </p:nvSpPr>
          <p:spPr>
            <a:xfrm rot="652053">
              <a:off x="3032" y="217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74" name="Google Shape;1374;p68"/>
            <p:cNvSpPr/>
            <p:nvPr/>
          </p:nvSpPr>
          <p:spPr>
            <a:xfrm rot="652053">
              <a:off x="3143" y="185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75" name="Google Shape;1375;p68"/>
            <p:cNvSpPr/>
            <p:nvPr/>
          </p:nvSpPr>
          <p:spPr>
            <a:xfrm rot="652053">
              <a:off x="3210" y="20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76" name="Google Shape;1376;p68"/>
            <p:cNvSpPr/>
            <p:nvPr/>
          </p:nvSpPr>
          <p:spPr>
            <a:xfrm rot="652053">
              <a:off x="3115" y="199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77" name="Google Shape;1377;p68"/>
            <p:cNvSpPr/>
            <p:nvPr/>
          </p:nvSpPr>
          <p:spPr>
            <a:xfrm rot="652053">
              <a:off x="3050" y="207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78" name="Google Shape;1378;p68"/>
            <p:cNvSpPr/>
            <p:nvPr/>
          </p:nvSpPr>
          <p:spPr>
            <a:xfrm rot="652053">
              <a:off x="3181" y="190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79" name="Google Shape;1379;p68"/>
            <p:cNvSpPr/>
            <p:nvPr/>
          </p:nvSpPr>
          <p:spPr>
            <a:xfrm rot="652053">
              <a:off x="3039" y="188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80" name="Google Shape;1380;p68"/>
            <p:cNvSpPr/>
            <p:nvPr/>
          </p:nvSpPr>
          <p:spPr>
            <a:xfrm rot="652053">
              <a:off x="3153" y="205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81" name="Google Shape;1381;p68"/>
            <p:cNvSpPr/>
            <p:nvPr/>
          </p:nvSpPr>
          <p:spPr>
            <a:xfrm rot="652053">
              <a:off x="3088" y="213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82" name="Google Shape;1382;p68"/>
            <p:cNvSpPr/>
            <p:nvPr/>
          </p:nvSpPr>
          <p:spPr>
            <a:xfrm rot="652053">
              <a:off x="3144" y="209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83" name="Google Shape;1383;p68"/>
            <p:cNvSpPr/>
            <p:nvPr/>
          </p:nvSpPr>
          <p:spPr>
            <a:xfrm rot="652053">
              <a:off x="3219" y="196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84" name="Google Shape;1384;p68"/>
            <p:cNvSpPr/>
            <p:nvPr/>
          </p:nvSpPr>
          <p:spPr>
            <a:xfrm rot="652053">
              <a:off x="3221" y="220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85" name="Google Shape;1385;p68"/>
            <p:cNvSpPr/>
            <p:nvPr/>
          </p:nvSpPr>
          <p:spPr>
            <a:xfrm rot="652053">
              <a:off x="3407" y="200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86" name="Google Shape;1386;p68"/>
            <p:cNvSpPr/>
            <p:nvPr/>
          </p:nvSpPr>
          <p:spPr>
            <a:xfrm rot="652053">
              <a:off x="3427" y="215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87" name="Google Shape;1387;p68"/>
            <p:cNvSpPr/>
            <p:nvPr/>
          </p:nvSpPr>
          <p:spPr>
            <a:xfrm rot="652053">
              <a:off x="3331" y="188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88" name="Google Shape;1388;p68"/>
            <p:cNvSpPr/>
            <p:nvPr/>
          </p:nvSpPr>
          <p:spPr>
            <a:xfrm rot="652053">
              <a:off x="3237" y="187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89" name="Google Shape;1389;p68"/>
            <p:cNvSpPr/>
            <p:nvPr/>
          </p:nvSpPr>
          <p:spPr>
            <a:xfrm rot="652053">
              <a:off x="3313" y="198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90" name="Google Shape;1390;p68"/>
            <p:cNvSpPr/>
            <p:nvPr/>
          </p:nvSpPr>
          <p:spPr>
            <a:xfrm rot="652053">
              <a:off x="3210" y="20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91" name="Google Shape;1391;p68"/>
            <p:cNvSpPr/>
            <p:nvPr/>
          </p:nvSpPr>
          <p:spPr>
            <a:xfrm rot="652053">
              <a:off x="3266" y="197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92" name="Google Shape;1392;p68"/>
            <p:cNvSpPr/>
            <p:nvPr/>
          </p:nvSpPr>
          <p:spPr>
            <a:xfrm rot="652053">
              <a:off x="3126" y="219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93" name="Google Shape;1393;p68"/>
            <p:cNvSpPr/>
            <p:nvPr/>
          </p:nvSpPr>
          <p:spPr>
            <a:xfrm rot="652053">
              <a:off x="3088" y="213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94" name="Google Shape;1394;p68"/>
            <p:cNvSpPr/>
            <p:nvPr/>
          </p:nvSpPr>
          <p:spPr>
            <a:xfrm rot="652053">
              <a:off x="3070" y="222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95" name="Google Shape;1395;p68"/>
            <p:cNvSpPr/>
            <p:nvPr/>
          </p:nvSpPr>
          <p:spPr>
            <a:xfrm rot="652053">
              <a:off x="3088" y="213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96" name="Google Shape;1396;p68"/>
            <p:cNvSpPr/>
            <p:nvPr/>
          </p:nvSpPr>
          <p:spPr>
            <a:xfrm rot="652053">
              <a:off x="3248" y="206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97" name="Google Shape;1397;p68"/>
            <p:cNvSpPr/>
            <p:nvPr/>
          </p:nvSpPr>
          <p:spPr>
            <a:xfrm rot="652053">
              <a:off x="3210" y="20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98" name="Google Shape;1398;p68"/>
            <p:cNvSpPr/>
            <p:nvPr/>
          </p:nvSpPr>
          <p:spPr>
            <a:xfrm rot="652053">
              <a:off x="3192" y="210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399" name="Google Shape;1399;p68"/>
            <p:cNvSpPr/>
            <p:nvPr/>
          </p:nvSpPr>
          <p:spPr>
            <a:xfrm rot="652053">
              <a:off x="3210" y="20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00" name="Google Shape;1400;p68"/>
            <p:cNvSpPr/>
            <p:nvPr/>
          </p:nvSpPr>
          <p:spPr>
            <a:xfrm rot="652053">
              <a:off x="3425" y="190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01" name="Google Shape;1401;p68"/>
            <p:cNvSpPr/>
            <p:nvPr/>
          </p:nvSpPr>
          <p:spPr>
            <a:xfrm rot="652053">
              <a:off x="3387" y="185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02" name="Google Shape;1402;p68"/>
            <p:cNvSpPr/>
            <p:nvPr/>
          </p:nvSpPr>
          <p:spPr>
            <a:xfrm rot="652053">
              <a:off x="3369" y="194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03" name="Google Shape;1403;p68"/>
            <p:cNvSpPr/>
            <p:nvPr/>
          </p:nvSpPr>
          <p:spPr>
            <a:xfrm rot="652053">
              <a:off x="3387" y="185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04" name="Google Shape;1404;p68"/>
            <p:cNvSpPr/>
            <p:nvPr/>
          </p:nvSpPr>
          <p:spPr>
            <a:xfrm rot="652053">
              <a:off x="3434" y="185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05" name="Google Shape;1405;p68"/>
            <p:cNvSpPr/>
            <p:nvPr/>
          </p:nvSpPr>
          <p:spPr>
            <a:xfrm rot="652053">
              <a:off x="3378" y="189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06" name="Google Shape;1406;p68"/>
            <p:cNvSpPr/>
            <p:nvPr/>
          </p:nvSpPr>
          <p:spPr>
            <a:xfrm rot="652053">
              <a:off x="3340" y="184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07" name="Google Shape;1407;p68"/>
            <p:cNvSpPr/>
            <p:nvPr/>
          </p:nvSpPr>
          <p:spPr>
            <a:xfrm rot="652053">
              <a:off x="3322" y="193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08" name="Google Shape;1408;p68"/>
            <p:cNvSpPr/>
            <p:nvPr/>
          </p:nvSpPr>
          <p:spPr>
            <a:xfrm rot="652053">
              <a:off x="3340" y="184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09" name="Google Shape;1409;p68"/>
            <p:cNvSpPr/>
            <p:nvPr/>
          </p:nvSpPr>
          <p:spPr>
            <a:xfrm rot="652053">
              <a:off x="3443" y="18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10" name="Google Shape;1410;p68"/>
            <p:cNvSpPr/>
            <p:nvPr/>
          </p:nvSpPr>
          <p:spPr>
            <a:xfrm rot="652053">
              <a:off x="3286" y="212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11" name="Google Shape;1411;p68"/>
            <p:cNvSpPr/>
            <p:nvPr/>
          </p:nvSpPr>
          <p:spPr>
            <a:xfrm rot="652053">
              <a:off x="3295" y="207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12" name="Google Shape;1412;p68"/>
            <p:cNvSpPr/>
            <p:nvPr/>
          </p:nvSpPr>
          <p:spPr>
            <a:xfrm rot="652053">
              <a:off x="3249" y="228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13" name="Google Shape;1413;p68"/>
            <p:cNvSpPr/>
            <p:nvPr/>
          </p:nvSpPr>
          <p:spPr>
            <a:xfrm rot="652053">
              <a:off x="2959" y="230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14" name="Google Shape;1414;p68"/>
            <p:cNvSpPr/>
            <p:nvPr/>
          </p:nvSpPr>
          <p:spPr>
            <a:xfrm rot="652053">
              <a:off x="3155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15" name="Google Shape;1415;p68"/>
            <p:cNvSpPr/>
            <p:nvPr/>
          </p:nvSpPr>
          <p:spPr>
            <a:xfrm rot="652053">
              <a:off x="3200" y="214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16" name="Google Shape;1416;p68"/>
            <p:cNvSpPr/>
            <p:nvPr/>
          </p:nvSpPr>
          <p:spPr>
            <a:xfrm rot="652053">
              <a:off x="3296" y="204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17" name="Google Shape;1417;p68"/>
            <p:cNvSpPr/>
            <p:nvPr/>
          </p:nvSpPr>
          <p:spPr>
            <a:xfrm rot="652053">
              <a:off x="3296" y="190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18" name="Google Shape;1418;p68"/>
            <p:cNvSpPr/>
            <p:nvPr/>
          </p:nvSpPr>
          <p:spPr>
            <a:xfrm rot="652053">
              <a:off x="2802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19" name="Google Shape;1419;p68"/>
            <p:cNvSpPr/>
            <p:nvPr/>
          </p:nvSpPr>
          <p:spPr>
            <a:xfrm rot="652053">
              <a:off x="2963" y="21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20" name="Google Shape;1420;p68"/>
            <p:cNvSpPr/>
            <p:nvPr/>
          </p:nvSpPr>
          <p:spPr>
            <a:xfrm rot="652053">
              <a:off x="2858" y="220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21" name="Google Shape;1421;p68"/>
            <p:cNvSpPr/>
            <p:nvPr/>
          </p:nvSpPr>
          <p:spPr>
            <a:xfrm rot="652053">
              <a:off x="2793" y="224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22" name="Google Shape;1422;p68"/>
            <p:cNvSpPr/>
            <p:nvPr/>
          </p:nvSpPr>
          <p:spPr>
            <a:xfrm rot="652053">
              <a:off x="2849" y="220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23" name="Google Shape;1423;p68"/>
            <p:cNvSpPr/>
            <p:nvPr/>
          </p:nvSpPr>
          <p:spPr>
            <a:xfrm rot="652053">
              <a:off x="2963" y="21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24" name="Google Shape;1424;p68"/>
            <p:cNvSpPr/>
            <p:nvPr/>
          </p:nvSpPr>
          <p:spPr>
            <a:xfrm rot="652053">
              <a:off x="2793" y="224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25" name="Google Shape;1425;p68"/>
            <p:cNvSpPr/>
            <p:nvPr/>
          </p:nvSpPr>
          <p:spPr>
            <a:xfrm rot="652053">
              <a:off x="2793" y="224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26" name="Google Shape;1426;p68"/>
            <p:cNvSpPr/>
            <p:nvPr/>
          </p:nvSpPr>
          <p:spPr>
            <a:xfrm rot="652053">
              <a:off x="2953" y="218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27" name="Google Shape;1427;p68"/>
            <p:cNvSpPr/>
            <p:nvPr/>
          </p:nvSpPr>
          <p:spPr>
            <a:xfrm rot="652053">
              <a:off x="2963" y="21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28" name="Google Shape;1428;p68"/>
            <p:cNvSpPr/>
            <p:nvPr/>
          </p:nvSpPr>
          <p:spPr>
            <a:xfrm rot="652053">
              <a:off x="2897" y="221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29" name="Google Shape;1429;p68"/>
            <p:cNvSpPr/>
            <p:nvPr/>
          </p:nvSpPr>
          <p:spPr>
            <a:xfrm rot="652053">
              <a:off x="2963" y="21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30" name="Google Shape;1430;p68"/>
            <p:cNvSpPr/>
            <p:nvPr/>
          </p:nvSpPr>
          <p:spPr>
            <a:xfrm rot="652053">
              <a:off x="2905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31" name="Google Shape;1431;p68"/>
            <p:cNvSpPr/>
            <p:nvPr/>
          </p:nvSpPr>
          <p:spPr>
            <a:xfrm rot="652053">
              <a:off x="2956" y="217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32" name="Google Shape;1432;p68"/>
            <p:cNvSpPr/>
            <p:nvPr/>
          </p:nvSpPr>
          <p:spPr>
            <a:xfrm rot="652053">
              <a:off x="2901" y="220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33" name="Google Shape;1433;p68"/>
            <p:cNvSpPr/>
            <p:nvPr/>
          </p:nvSpPr>
          <p:spPr>
            <a:xfrm rot="652053">
              <a:off x="3475" y="180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34" name="Google Shape;1434;p68"/>
            <p:cNvSpPr/>
            <p:nvPr/>
          </p:nvSpPr>
          <p:spPr>
            <a:xfrm rot="652053">
              <a:off x="3569" y="182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35" name="Google Shape;1435;p68"/>
            <p:cNvSpPr/>
            <p:nvPr/>
          </p:nvSpPr>
          <p:spPr>
            <a:xfrm rot="652053">
              <a:off x="3531" y="176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36" name="Google Shape;1436;p68"/>
            <p:cNvSpPr/>
            <p:nvPr/>
          </p:nvSpPr>
          <p:spPr>
            <a:xfrm rot="652053">
              <a:off x="3513" y="186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37" name="Google Shape;1437;p68"/>
            <p:cNvSpPr/>
            <p:nvPr/>
          </p:nvSpPr>
          <p:spPr>
            <a:xfrm rot="652053">
              <a:off x="3531" y="176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38" name="Google Shape;1438;p68"/>
            <p:cNvSpPr/>
            <p:nvPr/>
          </p:nvSpPr>
          <p:spPr>
            <a:xfrm rot="652053">
              <a:off x="3578" y="177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39" name="Google Shape;1439;p68"/>
            <p:cNvSpPr/>
            <p:nvPr/>
          </p:nvSpPr>
          <p:spPr>
            <a:xfrm rot="652053">
              <a:off x="3522" y="181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40" name="Google Shape;1440;p68"/>
            <p:cNvSpPr/>
            <p:nvPr/>
          </p:nvSpPr>
          <p:spPr>
            <a:xfrm rot="652053">
              <a:off x="3484" y="17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41" name="Google Shape;1441;p68"/>
            <p:cNvSpPr/>
            <p:nvPr/>
          </p:nvSpPr>
          <p:spPr>
            <a:xfrm rot="652053">
              <a:off x="3466" y="185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42" name="Google Shape;1442;p68"/>
            <p:cNvSpPr/>
            <p:nvPr/>
          </p:nvSpPr>
          <p:spPr>
            <a:xfrm rot="652053">
              <a:off x="3484" y="17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43" name="Google Shape;1443;p68"/>
            <p:cNvSpPr/>
            <p:nvPr/>
          </p:nvSpPr>
          <p:spPr>
            <a:xfrm rot="652053">
              <a:off x="3587" y="172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</p:grpSp>
      <p:grpSp>
        <p:nvGrpSpPr>
          <p:cNvPr id="1444" name="Google Shape;1444;p68"/>
          <p:cNvGrpSpPr/>
          <p:nvPr/>
        </p:nvGrpSpPr>
        <p:grpSpPr>
          <a:xfrm rot="1819978">
            <a:off x="3160142" y="2023708"/>
            <a:ext cx="849769" cy="851402"/>
            <a:chOff x="2047" y="2444"/>
            <a:chExt cx="670" cy="588"/>
          </a:xfrm>
        </p:grpSpPr>
        <p:sp>
          <p:nvSpPr>
            <p:cNvPr id="1445" name="Google Shape;1445;p68"/>
            <p:cNvSpPr/>
            <p:nvPr/>
          </p:nvSpPr>
          <p:spPr>
            <a:xfrm rot="652053">
              <a:off x="2253" y="291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46" name="Google Shape;1446;p68"/>
            <p:cNvSpPr/>
            <p:nvPr/>
          </p:nvSpPr>
          <p:spPr>
            <a:xfrm rot="652053">
              <a:off x="2148" y="269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47" name="Google Shape;1447;p68"/>
            <p:cNvSpPr/>
            <p:nvPr/>
          </p:nvSpPr>
          <p:spPr>
            <a:xfrm rot="652053">
              <a:off x="2215" y="28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48" name="Google Shape;1448;p68"/>
            <p:cNvSpPr/>
            <p:nvPr/>
          </p:nvSpPr>
          <p:spPr>
            <a:xfrm rot="652053">
              <a:off x="2147" y="278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49" name="Google Shape;1449;p68"/>
            <p:cNvSpPr/>
            <p:nvPr/>
          </p:nvSpPr>
          <p:spPr>
            <a:xfrm rot="652053">
              <a:off x="2099" y="283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50" name="Google Shape;1450;p68"/>
            <p:cNvSpPr/>
            <p:nvPr/>
          </p:nvSpPr>
          <p:spPr>
            <a:xfrm rot="652053">
              <a:off x="2186" y="275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51" name="Google Shape;1451;p68"/>
            <p:cNvSpPr/>
            <p:nvPr/>
          </p:nvSpPr>
          <p:spPr>
            <a:xfrm rot="652053">
              <a:off x="2054" y="267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52" name="Google Shape;1452;p68"/>
            <p:cNvSpPr/>
            <p:nvPr/>
          </p:nvSpPr>
          <p:spPr>
            <a:xfrm rot="652053">
              <a:off x="2159" y="289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53" name="Google Shape;1453;p68"/>
            <p:cNvSpPr/>
            <p:nvPr/>
          </p:nvSpPr>
          <p:spPr>
            <a:xfrm rot="652053">
              <a:off x="2094" y="298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54" name="Google Shape;1454;p68"/>
            <p:cNvSpPr/>
            <p:nvPr/>
          </p:nvSpPr>
          <p:spPr>
            <a:xfrm rot="652053">
              <a:off x="2150" y="294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55" name="Google Shape;1455;p68"/>
            <p:cNvSpPr/>
            <p:nvPr/>
          </p:nvSpPr>
          <p:spPr>
            <a:xfrm rot="652053">
              <a:off x="2224" y="280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56" name="Google Shape;1456;p68"/>
            <p:cNvSpPr/>
            <p:nvPr/>
          </p:nvSpPr>
          <p:spPr>
            <a:xfrm rot="652053">
              <a:off x="2197" y="295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57" name="Google Shape;1457;p68"/>
            <p:cNvSpPr/>
            <p:nvPr/>
          </p:nvSpPr>
          <p:spPr>
            <a:xfrm rot="652053">
              <a:off x="2413" y="284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58" name="Google Shape;1458;p68"/>
            <p:cNvSpPr/>
            <p:nvPr/>
          </p:nvSpPr>
          <p:spPr>
            <a:xfrm rot="652053">
              <a:off x="2338" y="297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59" name="Google Shape;1459;p68"/>
            <p:cNvSpPr/>
            <p:nvPr/>
          </p:nvSpPr>
          <p:spPr>
            <a:xfrm rot="652053">
              <a:off x="2337" y="273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60" name="Google Shape;1460;p68"/>
            <p:cNvSpPr/>
            <p:nvPr/>
          </p:nvSpPr>
          <p:spPr>
            <a:xfrm rot="652053">
              <a:off x="2242" y="271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61" name="Google Shape;1461;p68"/>
            <p:cNvSpPr/>
            <p:nvPr/>
          </p:nvSpPr>
          <p:spPr>
            <a:xfrm rot="652053">
              <a:off x="2318" y="282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62" name="Google Shape;1462;p68"/>
            <p:cNvSpPr/>
            <p:nvPr/>
          </p:nvSpPr>
          <p:spPr>
            <a:xfrm rot="652053">
              <a:off x="2215" y="28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63" name="Google Shape;1463;p68"/>
            <p:cNvSpPr/>
            <p:nvPr/>
          </p:nvSpPr>
          <p:spPr>
            <a:xfrm rot="652053">
              <a:off x="2271" y="281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64" name="Google Shape;1464;p68"/>
            <p:cNvSpPr/>
            <p:nvPr/>
          </p:nvSpPr>
          <p:spPr>
            <a:xfrm rot="652053">
              <a:off x="2516" y="281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65" name="Google Shape;1465;p68"/>
            <p:cNvSpPr/>
            <p:nvPr/>
          </p:nvSpPr>
          <p:spPr>
            <a:xfrm rot="652053">
              <a:off x="2382" y="249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66" name="Google Shape;1466;p68"/>
            <p:cNvSpPr/>
            <p:nvPr/>
          </p:nvSpPr>
          <p:spPr>
            <a:xfrm rot="652053">
              <a:off x="2449" y="26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67" name="Google Shape;1467;p68"/>
            <p:cNvSpPr/>
            <p:nvPr/>
          </p:nvSpPr>
          <p:spPr>
            <a:xfrm rot="652053">
              <a:off x="2355" y="263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68" name="Google Shape;1468;p68"/>
            <p:cNvSpPr/>
            <p:nvPr/>
          </p:nvSpPr>
          <p:spPr>
            <a:xfrm rot="652053">
              <a:off x="2289" y="272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69" name="Google Shape;1469;p68"/>
            <p:cNvSpPr/>
            <p:nvPr/>
          </p:nvSpPr>
          <p:spPr>
            <a:xfrm rot="652053">
              <a:off x="2420" y="255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70" name="Google Shape;1470;p68"/>
            <p:cNvSpPr/>
            <p:nvPr/>
          </p:nvSpPr>
          <p:spPr>
            <a:xfrm rot="652053">
              <a:off x="2393" y="269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71" name="Google Shape;1471;p68"/>
            <p:cNvSpPr/>
            <p:nvPr/>
          </p:nvSpPr>
          <p:spPr>
            <a:xfrm rot="652053">
              <a:off x="2327" y="278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72" name="Google Shape;1472;p68"/>
            <p:cNvSpPr/>
            <p:nvPr/>
          </p:nvSpPr>
          <p:spPr>
            <a:xfrm rot="652053">
              <a:off x="2384" y="274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73" name="Google Shape;1473;p68"/>
            <p:cNvSpPr/>
            <p:nvPr/>
          </p:nvSpPr>
          <p:spPr>
            <a:xfrm rot="652053">
              <a:off x="2458" y="261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74" name="Google Shape;1474;p68"/>
            <p:cNvSpPr/>
            <p:nvPr/>
          </p:nvSpPr>
          <p:spPr>
            <a:xfrm rot="652053">
              <a:off x="2435" y="288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75" name="Google Shape;1475;p68"/>
            <p:cNvSpPr/>
            <p:nvPr/>
          </p:nvSpPr>
          <p:spPr>
            <a:xfrm rot="652053">
              <a:off x="2646" y="264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76" name="Google Shape;1476;p68"/>
            <p:cNvSpPr/>
            <p:nvPr/>
          </p:nvSpPr>
          <p:spPr>
            <a:xfrm rot="652053">
              <a:off x="2570" y="253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77" name="Google Shape;1477;p68"/>
            <p:cNvSpPr/>
            <p:nvPr/>
          </p:nvSpPr>
          <p:spPr>
            <a:xfrm rot="652053">
              <a:off x="2476" y="251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78" name="Google Shape;1478;p68"/>
            <p:cNvSpPr/>
            <p:nvPr/>
          </p:nvSpPr>
          <p:spPr>
            <a:xfrm rot="652053">
              <a:off x="2552" y="262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79" name="Google Shape;1479;p68"/>
            <p:cNvSpPr/>
            <p:nvPr/>
          </p:nvSpPr>
          <p:spPr>
            <a:xfrm rot="652053">
              <a:off x="2449" y="26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80" name="Google Shape;1480;p68"/>
            <p:cNvSpPr/>
            <p:nvPr/>
          </p:nvSpPr>
          <p:spPr>
            <a:xfrm rot="652053">
              <a:off x="2505" y="261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81" name="Google Shape;1481;p68"/>
            <p:cNvSpPr/>
            <p:nvPr/>
          </p:nvSpPr>
          <p:spPr>
            <a:xfrm rot="652053">
              <a:off x="2366" y="283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82" name="Google Shape;1482;p68"/>
            <p:cNvSpPr/>
            <p:nvPr/>
          </p:nvSpPr>
          <p:spPr>
            <a:xfrm rot="652053">
              <a:off x="2327" y="278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83" name="Google Shape;1483;p68"/>
            <p:cNvSpPr/>
            <p:nvPr/>
          </p:nvSpPr>
          <p:spPr>
            <a:xfrm rot="652053">
              <a:off x="2309" y="287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84" name="Google Shape;1484;p68"/>
            <p:cNvSpPr/>
            <p:nvPr/>
          </p:nvSpPr>
          <p:spPr>
            <a:xfrm rot="652053">
              <a:off x="2327" y="278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85" name="Google Shape;1485;p68"/>
            <p:cNvSpPr/>
            <p:nvPr/>
          </p:nvSpPr>
          <p:spPr>
            <a:xfrm rot="652053">
              <a:off x="2487" y="271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86" name="Google Shape;1486;p68"/>
            <p:cNvSpPr/>
            <p:nvPr/>
          </p:nvSpPr>
          <p:spPr>
            <a:xfrm rot="652053">
              <a:off x="2449" y="26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87" name="Google Shape;1487;p68"/>
            <p:cNvSpPr/>
            <p:nvPr/>
          </p:nvSpPr>
          <p:spPr>
            <a:xfrm rot="652053">
              <a:off x="2431" y="275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88" name="Google Shape;1488;p68"/>
            <p:cNvSpPr/>
            <p:nvPr/>
          </p:nvSpPr>
          <p:spPr>
            <a:xfrm rot="652053">
              <a:off x="2449" y="26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89" name="Google Shape;1489;p68"/>
            <p:cNvSpPr/>
            <p:nvPr/>
          </p:nvSpPr>
          <p:spPr>
            <a:xfrm rot="652053">
              <a:off x="2665" y="255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90" name="Google Shape;1490;p68"/>
            <p:cNvSpPr/>
            <p:nvPr/>
          </p:nvSpPr>
          <p:spPr>
            <a:xfrm rot="652053">
              <a:off x="2627" y="249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91" name="Google Shape;1491;p68"/>
            <p:cNvSpPr/>
            <p:nvPr/>
          </p:nvSpPr>
          <p:spPr>
            <a:xfrm rot="652053">
              <a:off x="2608" y="259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92" name="Google Shape;1492;p68"/>
            <p:cNvSpPr/>
            <p:nvPr/>
          </p:nvSpPr>
          <p:spPr>
            <a:xfrm rot="652053">
              <a:off x="2627" y="249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93" name="Google Shape;1493;p68"/>
            <p:cNvSpPr/>
            <p:nvPr/>
          </p:nvSpPr>
          <p:spPr>
            <a:xfrm rot="652053">
              <a:off x="2617" y="254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94" name="Google Shape;1494;p68"/>
            <p:cNvSpPr/>
            <p:nvPr/>
          </p:nvSpPr>
          <p:spPr>
            <a:xfrm rot="652053">
              <a:off x="2579" y="248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95" name="Google Shape;1495;p68"/>
            <p:cNvSpPr/>
            <p:nvPr/>
          </p:nvSpPr>
          <p:spPr>
            <a:xfrm rot="652053">
              <a:off x="2561" y="258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96" name="Google Shape;1496;p68"/>
            <p:cNvSpPr/>
            <p:nvPr/>
          </p:nvSpPr>
          <p:spPr>
            <a:xfrm rot="652053">
              <a:off x="2579" y="248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97" name="Google Shape;1497;p68"/>
            <p:cNvSpPr/>
            <p:nvPr/>
          </p:nvSpPr>
          <p:spPr>
            <a:xfrm rot="652053">
              <a:off x="2525" y="276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98" name="Google Shape;1498;p68"/>
            <p:cNvSpPr/>
            <p:nvPr/>
          </p:nvSpPr>
          <p:spPr>
            <a:xfrm rot="652053">
              <a:off x="2525" y="276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499" name="Google Shape;1499;p68"/>
            <p:cNvSpPr/>
            <p:nvPr/>
          </p:nvSpPr>
          <p:spPr>
            <a:xfrm rot="652053">
              <a:off x="2579" y="248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00" name="Google Shape;1500;p68"/>
            <p:cNvSpPr/>
            <p:nvPr/>
          </p:nvSpPr>
          <p:spPr>
            <a:xfrm rot="652053">
              <a:off x="2579" y="268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01" name="Google Shape;1501;p68"/>
            <p:cNvSpPr/>
            <p:nvPr/>
          </p:nvSpPr>
          <p:spPr>
            <a:xfrm rot="652053">
              <a:off x="2147" y="283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02" name="Google Shape;1502;p68"/>
            <p:cNvSpPr/>
            <p:nvPr/>
          </p:nvSpPr>
          <p:spPr>
            <a:xfrm rot="652053">
              <a:off x="2387" y="259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03" name="Google Shape;1503;p68"/>
            <p:cNvSpPr/>
            <p:nvPr/>
          </p:nvSpPr>
          <p:spPr>
            <a:xfrm rot="652053">
              <a:off x="2531" y="244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04" name="Google Shape;1504;p68"/>
            <p:cNvSpPr/>
            <p:nvPr/>
          </p:nvSpPr>
          <p:spPr>
            <a:xfrm rot="652053">
              <a:off x="2051" y="292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05" name="Google Shape;1505;p68"/>
            <p:cNvSpPr/>
            <p:nvPr/>
          </p:nvSpPr>
          <p:spPr>
            <a:xfrm rot="652053">
              <a:off x="2099" y="292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</p:grpSp>
      <p:sp>
        <p:nvSpPr>
          <p:cNvPr id="1506" name="Google Shape;1506;p68"/>
          <p:cNvSpPr/>
          <p:nvPr/>
        </p:nvSpPr>
        <p:spPr>
          <a:xfrm>
            <a:off x="2521400" y="1420710"/>
            <a:ext cx="2209800" cy="213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grpSp>
        <p:nvGrpSpPr>
          <p:cNvPr id="1507" name="Google Shape;1507;p68"/>
          <p:cNvGrpSpPr/>
          <p:nvPr/>
        </p:nvGrpSpPr>
        <p:grpSpPr>
          <a:xfrm rot="1619080">
            <a:off x="5459172" y="1684370"/>
            <a:ext cx="1306307" cy="1384028"/>
            <a:chOff x="2546" y="1724"/>
            <a:chExt cx="1093" cy="1016"/>
          </a:xfrm>
        </p:grpSpPr>
        <p:sp>
          <p:nvSpPr>
            <p:cNvPr id="1508" name="Google Shape;1508;p68"/>
            <p:cNvSpPr/>
            <p:nvPr/>
          </p:nvSpPr>
          <p:spPr>
            <a:xfrm rot="652053">
              <a:off x="2730" y="246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09" name="Google Shape;1509;p68"/>
            <p:cNvSpPr/>
            <p:nvPr/>
          </p:nvSpPr>
          <p:spPr>
            <a:xfrm rot="652053">
              <a:off x="2692" y="241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10" name="Google Shape;1510;p68"/>
            <p:cNvSpPr/>
            <p:nvPr/>
          </p:nvSpPr>
          <p:spPr>
            <a:xfrm rot="652053">
              <a:off x="2674" y="250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11" name="Google Shape;1511;p68"/>
            <p:cNvSpPr/>
            <p:nvPr/>
          </p:nvSpPr>
          <p:spPr>
            <a:xfrm rot="652053">
              <a:off x="2692" y="241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12" name="Google Shape;1512;p68"/>
            <p:cNvSpPr/>
            <p:nvPr/>
          </p:nvSpPr>
          <p:spPr>
            <a:xfrm rot="652053">
              <a:off x="2739" y="241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13" name="Google Shape;1513;p68"/>
            <p:cNvSpPr/>
            <p:nvPr/>
          </p:nvSpPr>
          <p:spPr>
            <a:xfrm rot="652053">
              <a:off x="2701" y="236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14" name="Google Shape;1514;p68"/>
            <p:cNvSpPr/>
            <p:nvPr/>
          </p:nvSpPr>
          <p:spPr>
            <a:xfrm rot="652053">
              <a:off x="2683" y="24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15" name="Google Shape;1515;p68"/>
            <p:cNvSpPr/>
            <p:nvPr/>
          </p:nvSpPr>
          <p:spPr>
            <a:xfrm rot="652053">
              <a:off x="2701" y="236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16" name="Google Shape;1516;p68"/>
            <p:cNvSpPr/>
            <p:nvPr/>
          </p:nvSpPr>
          <p:spPr>
            <a:xfrm rot="652053">
              <a:off x="2777" y="247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17" name="Google Shape;1517;p68"/>
            <p:cNvSpPr/>
            <p:nvPr/>
          </p:nvSpPr>
          <p:spPr>
            <a:xfrm rot="652053">
              <a:off x="2672" y="22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18" name="Google Shape;1518;p68"/>
            <p:cNvSpPr/>
            <p:nvPr/>
          </p:nvSpPr>
          <p:spPr>
            <a:xfrm rot="652053">
              <a:off x="2739" y="241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19" name="Google Shape;1519;p68"/>
            <p:cNvSpPr/>
            <p:nvPr/>
          </p:nvSpPr>
          <p:spPr>
            <a:xfrm rot="652053">
              <a:off x="2607" y="234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20" name="Google Shape;1520;p68"/>
            <p:cNvSpPr/>
            <p:nvPr/>
          </p:nvSpPr>
          <p:spPr>
            <a:xfrm rot="652053">
              <a:off x="2710" y="231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21" name="Google Shape;1521;p68"/>
            <p:cNvSpPr/>
            <p:nvPr/>
          </p:nvSpPr>
          <p:spPr>
            <a:xfrm rot="652053">
              <a:off x="2550" y="238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22" name="Google Shape;1522;p68"/>
            <p:cNvSpPr/>
            <p:nvPr/>
          </p:nvSpPr>
          <p:spPr>
            <a:xfrm rot="652053">
              <a:off x="2683" y="24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23" name="Google Shape;1523;p68"/>
            <p:cNvSpPr/>
            <p:nvPr/>
          </p:nvSpPr>
          <p:spPr>
            <a:xfrm rot="652053">
              <a:off x="2674" y="250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24" name="Google Shape;1524;p68"/>
            <p:cNvSpPr/>
            <p:nvPr/>
          </p:nvSpPr>
          <p:spPr>
            <a:xfrm rot="652053">
              <a:off x="2748" y="237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25" name="Google Shape;1525;p68"/>
            <p:cNvSpPr/>
            <p:nvPr/>
          </p:nvSpPr>
          <p:spPr>
            <a:xfrm rot="652053">
              <a:off x="2721" y="251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26" name="Google Shape;1526;p68"/>
            <p:cNvSpPr/>
            <p:nvPr/>
          </p:nvSpPr>
          <p:spPr>
            <a:xfrm rot="652053">
              <a:off x="2966" y="25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27" name="Google Shape;1527;p68"/>
            <p:cNvSpPr/>
            <p:nvPr/>
          </p:nvSpPr>
          <p:spPr>
            <a:xfrm rot="652053">
              <a:off x="2862" y="254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28" name="Google Shape;1528;p68"/>
            <p:cNvSpPr/>
            <p:nvPr/>
          </p:nvSpPr>
          <p:spPr>
            <a:xfrm rot="652053">
              <a:off x="2860" y="229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29" name="Google Shape;1529;p68"/>
            <p:cNvSpPr/>
            <p:nvPr/>
          </p:nvSpPr>
          <p:spPr>
            <a:xfrm rot="652053">
              <a:off x="2675" y="21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30" name="Google Shape;1530;p68"/>
            <p:cNvSpPr/>
            <p:nvPr/>
          </p:nvSpPr>
          <p:spPr>
            <a:xfrm rot="652053">
              <a:off x="2842" y="239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31" name="Google Shape;1531;p68"/>
            <p:cNvSpPr/>
            <p:nvPr/>
          </p:nvSpPr>
          <p:spPr>
            <a:xfrm rot="652053">
              <a:off x="2739" y="241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32" name="Google Shape;1532;p68"/>
            <p:cNvSpPr/>
            <p:nvPr/>
          </p:nvSpPr>
          <p:spPr>
            <a:xfrm rot="652053">
              <a:off x="2795" y="238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33" name="Google Shape;1533;p68"/>
            <p:cNvSpPr/>
            <p:nvPr/>
          </p:nvSpPr>
          <p:spPr>
            <a:xfrm rot="652053">
              <a:off x="3155" y="268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34" name="Google Shape;1534;p68"/>
            <p:cNvSpPr/>
            <p:nvPr/>
          </p:nvSpPr>
          <p:spPr>
            <a:xfrm rot="652053">
              <a:off x="2906" y="20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35" name="Google Shape;1535;p68"/>
            <p:cNvSpPr/>
            <p:nvPr/>
          </p:nvSpPr>
          <p:spPr>
            <a:xfrm rot="652053">
              <a:off x="3021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36" name="Google Shape;1536;p68"/>
            <p:cNvSpPr/>
            <p:nvPr/>
          </p:nvSpPr>
          <p:spPr>
            <a:xfrm rot="652053">
              <a:off x="2878" y="220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37" name="Google Shape;1537;p68"/>
            <p:cNvSpPr/>
            <p:nvPr/>
          </p:nvSpPr>
          <p:spPr>
            <a:xfrm rot="652053">
              <a:off x="2771" y="220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38" name="Google Shape;1538;p68"/>
            <p:cNvSpPr/>
            <p:nvPr/>
          </p:nvSpPr>
          <p:spPr>
            <a:xfrm rot="652053">
              <a:off x="2944" y="211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39" name="Google Shape;1539;p68"/>
            <p:cNvSpPr/>
            <p:nvPr/>
          </p:nvSpPr>
          <p:spPr>
            <a:xfrm rot="652053">
              <a:off x="2771" y="192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40" name="Google Shape;1540;p68"/>
            <p:cNvSpPr/>
            <p:nvPr/>
          </p:nvSpPr>
          <p:spPr>
            <a:xfrm rot="652053">
              <a:off x="2916" y="225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41" name="Google Shape;1541;p68"/>
            <p:cNvSpPr/>
            <p:nvPr/>
          </p:nvSpPr>
          <p:spPr>
            <a:xfrm rot="652053">
              <a:off x="2851" y="234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42" name="Google Shape;1542;p68"/>
            <p:cNvSpPr/>
            <p:nvPr/>
          </p:nvSpPr>
          <p:spPr>
            <a:xfrm rot="652053">
              <a:off x="2907" y="230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43" name="Google Shape;1543;p68"/>
            <p:cNvSpPr/>
            <p:nvPr/>
          </p:nvSpPr>
          <p:spPr>
            <a:xfrm rot="652053">
              <a:off x="3030" y="220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44" name="Google Shape;1544;p68"/>
            <p:cNvSpPr/>
            <p:nvPr/>
          </p:nvSpPr>
          <p:spPr>
            <a:xfrm rot="652053">
              <a:off x="2984" y="241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45" name="Google Shape;1545;p68"/>
            <p:cNvSpPr/>
            <p:nvPr/>
          </p:nvSpPr>
          <p:spPr>
            <a:xfrm rot="652053">
              <a:off x="3218" y="224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46" name="Google Shape;1546;p68"/>
            <p:cNvSpPr/>
            <p:nvPr/>
          </p:nvSpPr>
          <p:spPr>
            <a:xfrm rot="652053">
              <a:off x="3190" y="235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47" name="Google Shape;1547;p68"/>
            <p:cNvSpPr/>
            <p:nvPr/>
          </p:nvSpPr>
          <p:spPr>
            <a:xfrm rot="652053">
              <a:off x="3142" y="213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48" name="Google Shape;1548;p68"/>
            <p:cNvSpPr/>
            <p:nvPr/>
          </p:nvSpPr>
          <p:spPr>
            <a:xfrm rot="652053">
              <a:off x="3011" y="206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49" name="Google Shape;1549;p68"/>
            <p:cNvSpPr/>
            <p:nvPr/>
          </p:nvSpPr>
          <p:spPr>
            <a:xfrm rot="652053">
              <a:off x="3124" y="222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50" name="Google Shape;1550;p68"/>
            <p:cNvSpPr/>
            <p:nvPr/>
          </p:nvSpPr>
          <p:spPr>
            <a:xfrm rot="652053">
              <a:off x="3021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51" name="Google Shape;1551;p68"/>
            <p:cNvSpPr/>
            <p:nvPr/>
          </p:nvSpPr>
          <p:spPr>
            <a:xfrm rot="652053">
              <a:off x="3077" y="221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52" name="Google Shape;1552;p68"/>
            <p:cNvSpPr/>
            <p:nvPr/>
          </p:nvSpPr>
          <p:spPr>
            <a:xfrm rot="652053">
              <a:off x="2889" y="239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53" name="Google Shape;1553;p68"/>
            <p:cNvSpPr/>
            <p:nvPr/>
          </p:nvSpPr>
          <p:spPr>
            <a:xfrm rot="652053">
              <a:off x="2851" y="234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54" name="Google Shape;1554;p68"/>
            <p:cNvSpPr/>
            <p:nvPr/>
          </p:nvSpPr>
          <p:spPr>
            <a:xfrm rot="652053">
              <a:off x="2833" y="243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55" name="Google Shape;1555;p68"/>
            <p:cNvSpPr/>
            <p:nvPr/>
          </p:nvSpPr>
          <p:spPr>
            <a:xfrm rot="652053">
              <a:off x="2851" y="234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56" name="Google Shape;1556;p68"/>
            <p:cNvSpPr/>
            <p:nvPr/>
          </p:nvSpPr>
          <p:spPr>
            <a:xfrm rot="652053">
              <a:off x="3011" y="227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57" name="Google Shape;1557;p68"/>
            <p:cNvSpPr/>
            <p:nvPr/>
          </p:nvSpPr>
          <p:spPr>
            <a:xfrm rot="652053">
              <a:off x="3021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58" name="Google Shape;1558;p68"/>
            <p:cNvSpPr/>
            <p:nvPr/>
          </p:nvSpPr>
          <p:spPr>
            <a:xfrm rot="652053">
              <a:off x="2955" y="231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59" name="Google Shape;1559;p68"/>
            <p:cNvSpPr/>
            <p:nvPr/>
          </p:nvSpPr>
          <p:spPr>
            <a:xfrm rot="652053">
              <a:off x="3021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60" name="Google Shape;1560;p68"/>
            <p:cNvSpPr/>
            <p:nvPr/>
          </p:nvSpPr>
          <p:spPr>
            <a:xfrm rot="652053">
              <a:off x="3236" y="215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61" name="Google Shape;1561;p68"/>
            <p:cNvSpPr/>
            <p:nvPr/>
          </p:nvSpPr>
          <p:spPr>
            <a:xfrm rot="652053">
              <a:off x="3198" y="209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62" name="Google Shape;1562;p68"/>
            <p:cNvSpPr/>
            <p:nvPr/>
          </p:nvSpPr>
          <p:spPr>
            <a:xfrm rot="652053">
              <a:off x="3180" y="218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63" name="Google Shape;1563;p68"/>
            <p:cNvSpPr/>
            <p:nvPr/>
          </p:nvSpPr>
          <p:spPr>
            <a:xfrm rot="652053">
              <a:off x="3198" y="209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64" name="Google Shape;1564;p68"/>
            <p:cNvSpPr/>
            <p:nvPr/>
          </p:nvSpPr>
          <p:spPr>
            <a:xfrm rot="652053">
              <a:off x="3245" y="210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65" name="Google Shape;1565;p68"/>
            <p:cNvSpPr/>
            <p:nvPr/>
          </p:nvSpPr>
          <p:spPr>
            <a:xfrm rot="652053">
              <a:off x="3189" y="214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66" name="Google Shape;1566;p68"/>
            <p:cNvSpPr/>
            <p:nvPr/>
          </p:nvSpPr>
          <p:spPr>
            <a:xfrm rot="652053">
              <a:off x="3151" y="208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67" name="Google Shape;1567;p68"/>
            <p:cNvSpPr/>
            <p:nvPr/>
          </p:nvSpPr>
          <p:spPr>
            <a:xfrm rot="652053">
              <a:off x="3133" y="218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68" name="Google Shape;1568;p68"/>
            <p:cNvSpPr/>
            <p:nvPr/>
          </p:nvSpPr>
          <p:spPr>
            <a:xfrm rot="652053">
              <a:off x="3151" y="208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69" name="Google Shape;1569;p68"/>
            <p:cNvSpPr/>
            <p:nvPr/>
          </p:nvSpPr>
          <p:spPr>
            <a:xfrm rot="652053">
              <a:off x="3254" y="20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70" name="Google Shape;1570;p68"/>
            <p:cNvSpPr/>
            <p:nvPr/>
          </p:nvSpPr>
          <p:spPr>
            <a:xfrm rot="652053">
              <a:off x="3049" y="233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71" name="Google Shape;1571;p68"/>
            <p:cNvSpPr/>
            <p:nvPr/>
          </p:nvSpPr>
          <p:spPr>
            <a:xfrm rot="652053">
              <a:off x="3058" y="228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72" name="Google Shape;1572;p68"/>
            <p:cNvSpPr/>
            <p:nvPr/>
          </p:nvSpPr>
          <p:spPr>
            <a:xfrm rot="652053">
              <a:off x="3060" y="253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73" name="Google Shape;1573;p68"/>
            <p:cNvSpPr/>
            <p:nvPr/>
          </p:nvSpPr>
          <p:spPr>
            <a:xfrm rot="652053">
              <a:off x="2750" y="261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74" name="Google Shape;1574;p68"/>
            <p:cNvSpPr/>
            <p:nvPr/>
          </p:nvSpPr>
          <p:spPr>
            <a:xfrm rot="652053">
              <a:off x="2770" y="254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75" name="Google Shape;1575;p68"/>
            <p:cNvSpPr/>
            <p:nvPr/>
          </p:nvSpPr>
          <p:spPr>
            <a:xfrm rot="652053">
              <a:off x="2866" y="244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76" name="Google Shape;1576;p68"/>
            <p:cNvSpPr/>
            <p:nvPr/>
          </p:nvSpPr>
          <p:spPr>
            <a:xfrm rot="652053">
              <a:off x="2963" y="235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77" name="Google Shape;1577;p68"/>
            <p:cNvSpPr/>
            <p:nvPr/>
          </p:nvSpPr>
          <p:spPr>
            <a:xfrm rot="652053">
              <a:off x="3107" y="229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78" name="Google Shape;1578;p68"/>
            <p:cNvSpPr/>
            <p:nvPr/>
          </p:nvSpPr>
          <p:spPr>
            <a:xfrm rot="652053">
              <a:off x="3107" y="214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79" name="Google Shape;1579;p68"/>
            <p:cNvSpPr/>
            <p:nvPr/>
          </p:nvSpPr>
          <p:spPr>
            <a:xfrm rot="652053">
              <a:off x="3014" y="226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80" name="Google Shape;1580;p68"/>
            <p:cNvSpPr/>
            <p:nvPr/>
          </p:nvSpPr>
          <p:spPr>
            <a:xfrm rot="652053">
              <a:off x="3203" y="230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81" name="Google Shape;1581;p68"/>
            <p:cNvSpPr/>
            <p:nvPr/>
          </p:nvSpPr>
          <p:spPr>
            <a:xfrm rot="652053">
              <a:off x="3051" y="229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82" name="Google Shape;1582;p68"/>
            <p:cNvSpPr/>
            <p:nvPr/>
          </p:nvSpPr>
          <p:spPr>
            <a:xfrm rot="652053">
              <a:off x="3097" y="208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83" name="Google Shape;1583;p68"/>
            <p:cNvSpPr/>
            <p:nvPr/>
          </p:nvSpPr>
          <p:spPr>
            <a:xfrm rot="652053">
              <a:off x="3008" y="200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84" name="Google Shape;1584;p68"/>
            <p:cNvSpPr/>
            <p:nvPr/>
          </p:nvSpPr>
          <p:spPr>
            <a:xfrm rot="652053">
              <a:off x="3079" y="218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85" name="Google Shape;1585;p68"/>
            <p:cNvSpPr/>
            <p:nvPr/>
          </p:nvSpPr>
          <p:spPr>
            <a:xfrm rot="652053">
              <a:off x="3032" y="217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86" name="Google Shape;1586;p68"/>
            <p:cNvSpPr/>
            <p:nvPr/>
          </p:nvSpPr>
          <p:spPr>
            <a:xfrm rot="652053">
              <a:off x="3143" y="185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87" name="Google Shape;1587;p68"/>
            <p:cNvSpPr/>
            <p:nvPr/>
          </p:nvSpPr>
          <p:spPr>
            <a:xfrm rot="652053">
              <a:off x="3210" y="20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88" name="Google Shape;1588;p68"/>
            <p:cNvSpPr/>
            <p:nvPr/>
          </p:nvSpPr>
          <p:spPr>
            <a:xfrm rot="652053">
              <a:off x="3115" y="199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89" name="Google Shape;1589;p68"/>
            <p:cNvSpPr/>
            <p:nvPr/>
          </p:nvSpPr>
          <p:spPr>
            <a:xfrm rot="652053">
              <a:off x="3050" y="207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90" name="Google Shape;1590;p68"/>
            <p:cNvSpPr/>
            <p:nvPr/>
          </p:nvSpPr>
          <p:spPr>
            <a:xfrm rot="652053">
              <a:off x="3181" y="190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91" name="Google Shape;1591;p68"/>
            <p:cNvSpPr/>
            <p:nvPr/>
          </p:nvSpPr>
          <p:spPr>
            <a:xfrm rot="652053">
              <a:off x="3039" y="188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92" name="Google Shape;1592;p68"/>
            <p:cNvSpPr/>
            <p:nvPr/>
          </p:nvSpPr>
          <p:spPr>
            <a:xfrm rot="652053">
              <a:off x="3153" y="205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93" name="Google Shape;1593;p68"/>
            <p:cNvSpPr/>
            <p:nvPr/>
          </p:nvSpPr>
          <p:spPr>
            <a:xfrm rot="652053">
              <a:off x="3088" y="213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94" name="Google Shape;1594;p68"/>
            <p:cNvSpPr/>
            <p:nvPr/>
          </p:nvSpPr>
          <p:spPr>
            <a:xfrm rot="652053">
              <a:off x="3144" y="209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95" name="Google Shape;1595;p68"/>
            <p:cNvSpPr/>
            <p:nvPr/>
          </p:nvSpPr>
          <p:spPr>
            <a:xfrm rot="652053">
              <a:off x="3219" y="196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96" name="Google Shape;1596;p68"/>
            <p:cNvSpPr/>
            <p:nvPr/>
          </p:nvSpPr>
          <p:spPr>
            <a:xfrm rot="652053">
              <a:off x="3221" y="220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97" name="Google Shape;1597;p68"/>
            <p:cNvSpPr/>
            <p:nvPr/>
          </p:nvSpPr>
          <p:spPr>
            <a:xfrm rot="652053">
              <a:off x="3407" y="200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98" name="Google Shape;1598;p68"/>
            <p:cNvSpPr/>
            <p:nvPr/>
          </p:nvSpPr>
          <p:spPr>
            <a:xfrm rot="652053">
              <a:off x="3427" y="215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599" name="Google Shape;1599;p68"/>
            <p:cNvSpPr/>
            <p:nvPr/>
          </p:nvSpPr>
          <p:spPr>
            <a:xfrm rot="652053">
              <a:off x="3331" y="188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00" name="Google Shape;1600;p68"/>
            <p:cNvSpPr/>
            <p:nvPr/>
          </p:nvSpPr>
          <p:spPr>
            <a:xfrm rot="652053">
              <a:off x="3237" y="187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01" name="Google Shape;1601;p68"/>
            <p:cNvSpPr/>
            <p:nvPr/>
          </p:nvSpPr>
          <p:spPr>
            <a:xfrm rot="652053">
              <a:off x="3313" y="198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02" name="Google Shape;1602;p68"/>
            <p:cNvSpPr/>
            <p:nvPr/>
          </p:nvSpPr>
          <p:spPr>
            <a:xfrm rot="652053">
              <a:off x="3210" y="20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03" name="Google Shape;1603;p68"/>
            <p:cNvSpPr/>
            <p:nvPr/>
          </p:nvSpPr>
          <p:spPr>
            <a:xfrm rot="652053">
              <a:off x="3266" y="197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04" name="Google Shape;1604;p68"/>
            <p:cNvSpPr/>
            <p:nvPr/>
          </p:nvSpPr>
          <p:spPr>
            <a:xfrm rot="652053">
              <a:off x="3126" y="219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05" name="Google Shape;1605;p68"/>
            <p:cNvSpPr/>
            <p:nvPr/>
          </p:nvSpPr>
          <p:spPr>
            <a:xfrm rot="652053">
              <a:off x="3088" y="213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06" name="Google Shape;1606;p68"/>
            <p:cNvSpPr/>
            <p:nvPr/>
          </p:nvSpPr>
          <p:spPr>
            <a:xfrm rot="652053">
              <a:off x="3070" y="222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07" name="Google Shape;1607;p68"/>
            <p:cNvSpPr/>
            <p:nvPr/>
          </p:nvSpPr>
          <p:spPr>
            <a:xfrm rot="652053">
              <a:off x="3088" y="213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08" name="Google Shape;1608;p68"/>
            <p:cNvSpPr/>
            <p:nvPr/>
          </p:nvSpPr>
          <p:spPr>
            <a:xfrm rot="652053">
              <a:off x="3248" y="206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09" name="Google Shape;1609;p68"/>
            <p:cNvSpPr/>
            <p:nvPr/>
          </p:nvSpPr>
          <p:spPr>
            <a:xfrm rot="652053">
              <a:off x="3210" y="20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10" name="Google Shape;1610;p68"/>
            <p:cNvSpPr/>
            <p:nvPr/>
          </p:nvSpPr>
          <p:spPr>
            <a:xfrm rot="652053">
              <a:off x="3192" y="210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11" name="Google Shape;1611;p68"/>
            <p:cNvSpPr/>
            <p:nvPr/>
          </p:nvSpPr>
          <p:spPr>
            <a:xfrm rot="652053">
              <a:off x="3210" y="20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12" name="Google Shape;1612;p68"/>
            <p:cNvSpPr/>
            <p:nvPr/>
          </p:nvSpPr>
          <p:spPr>
            <a:xfrm rot="652053">
              <a:off x="3425" y="190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13" name="Google Shape;1613;p68"/>
            <p:cNvSpPr/>
            <p:nvPr/>
          </p:nvSpPr>
          <p:spPr>
            <a:xfrm rot="652053">
              <a:off x="3387" y="185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14" name="Google Shape;1614;p68"/>
            <p:cNvSpPr/>
            <p:nvPr/>
          </p:nvSpPr>
          <p:spPr>
            <a:xfrm rot="652053">
              <a:off x="3369" y="194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15" name="Google Shape;1615;p68"/>
            <p:cNvSpPr/>
            <p:nvPr/>
          </p:nvSpPr>
          <p:spPr>
            <a:xfrm rot="652053">
              <a:off x="3387" y="185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16" name="Google Shape;1616;p68"/>
            <p:cNvSpPr/>
            <p:nvPr/>
          </p:nvSpPr>
          <p:spPr>
            <a:xfrm rot="652053">
              <a:off x="3434" y="185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17" name="Google Shape;1617;p68"/>
            <p:cNvSpPr/>
            <p:nvPr/>
          </p:nvSpPr>
          <p:spPr>
            <a:xfrm rot="652053">
              <a:off x="3378" y="189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18" name="Google Shape;1618;p68"/>
            <p:cNvSpPr/>
            <p:nvPr/>
          </p:nvSpPr>
          <p:spPr>
            <a:xfrm rot="652053">
              <a:off x="3340" y="184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19" name="Google Shape;1619;p68"/>
            <p:cNvSpPr/>
            <p:nvPr/>
          </p:nvSpPr>
          <p:spPr>
            <a:xfrm rot="652053">
              <a:off x="3322" y="193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20" name="Google Shape;1620;p68"/>
            <p:cNvSpPr/>
            <p:nvPr/>
          </p:nvSpPr>
          <p:spPr>
            <a:xfrm rot="652053">
              <a:off x="3340" y="184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21" name="Google Shape;1621;p68"/>
            <p:cNvSpPr/>
            <p:nvPr/>
          </p:nvSpPr>
          <p:spPr>
            <a:xfrm rot="652053">
              <a:off x="3443" y="181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22" name="Google Shape;1622;p68"/>
            <p:cNvSpPr/>
            <p:nvPr/>
          </p:nvSpPr>
          <p:spPr>
            <a:xfrm rot="652053">
              <a:off x="3286" y="212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23" name="Google Shape;1623;p68"/>
            <p:cNvSpPr/>
            <p:nvPr/>
          </p:nvSpPr>
          <p:spPr>
            <a:xfrm rot="652053">
              <a:off x="3295" y="207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24" name="Google Shape;1624;p68"/>
            <p:cNvSpPr/>
            <p:nvPr/>
          </p:nvSpPr>
          <p:spPr>
            <a:xfrm rot="652053">
              <a:off x="3249" y="228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25" name="Google Shape;1625;p68"/>
            <p:cNvSpPr/>
            <p:nvPr/>
          </p:nvSpPr>
          <p:spPr>
            <a:xfrm rot="652053">
              <a:off x="2959" y="230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26" name="Google Shape;1626;p68"/>
            <p:cNvSpPr/>
            <p:nvPr/>
          </p:nvSpPr>
          <p:spPr>
            <a:xfrm rot="652053">
              <a:off x="3155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27" name="Google Shape;1627;p68"/>
            <p:cNvSpPr/>
            <p:nvPr/>
          </p:nvSpPr>
          <p:spPr>
            <a:xfrm rot="652053">
              <a:off x="3200" y="214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28" name="Google Shape;1628;p68"/>
            <p:cNvSpPr/>
            <p:nvPr/>
          </p:nvSpPr>
          <p:spPr>
            <a:xfrm rot="652053">
              <a:off x="3296" y="204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29" name="Google Shape;1629;p68"/>
            <p:cNvSpPr/>
            <p:nvPr/>
          </p:nvSpPr>
          <p:spPr>
            <a:xfrm rot="652053">
              <a:off x="3296" y="190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30" name="Google Shape;1630;p68"/>
            <p:cNvSpPr/>
            <p:nvPr/>
          </p:nvSpPr>
          <p:spPr>
            <a:xfrm rot="652053">
              <a:off x="2802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31" name="Google Shape;1631;p68"/>
            <p:cNvSpPr/>
            <p:nvPr/>
          </p:nvSpPr>
          <p:spPr>
            <a:xfrm rot="652053">
              <a:off x="2963" y="21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32" name="Google Shape;1632;p68"/>
            <p:cNvSpPr/>
            <p:nvPr/>
          </p:nvSpPr>
          <p:spPr>
            <a:xfrm rot="652053">
              <a:off x="2858" y="220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33" name="Google Shape;1633;p68"/>
            <p:cNvSpPr/>
            <p:nvPr/>
          </p:nvSpPr>
          <p:spPr>
            <a:xfrm rot="652053">
              <a:off x="2793" y="224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34" name="Google Shape;1634;p68"/>
            <p:cNvSpPr/>
            <p:nvPr/>
          </p:nvSpPr>
          <p:spPr>
            <a:xfrm rot="652053">
              <a:off x="2849" y="2209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35" name="Google Shape;1635;p68"/>
            <p:cNvSpPr/>
            <p:nvPr/>
          </p:nvSpPr>
          <p:spPr>
            <a:xfrm rot="652053">
              <a:off x="2963" y="21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36" name="Google Shape;1636;p68"/>
            <p:cNvSpPr/>
            <p:nvPr/>
          </p:nvSpPr>
          <p:spPr>
            <a:xfrm rot="652053">
              <a:off x="2793" y="224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37" name="Google Shape;1637;p68"/>
            <p:cNvSpPr/>
            <p:nvPr/>
          </p:nvSpPr>
          <p:spPr>
            <a:xfrm rot="652053">
              <a:off x="2793" y="224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38" name="Google Shape;1638;p68"/>
            <p:cNvSpPr/>
            <p:nvPr/>
          </p:nvSpPr>
          <p:spPr>
            <a:xfrm rot="652053">
              <a:off x="2953" y="218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39" name="Google Shape;1639;p68"/>
            <p:cNvSpPr/>
            <p:nvPr/>
          </p:nvSpPr>
          <p:spPr>
            <a:xfrm rot="652053">
              <a:off x="2963" y="21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40" name="Google Shape;1640;p68"/>
            <p:cNvSpPr/>
            <p:nvPr/>
          </p:nvSpPr>
          <p:spPr>
            <a:xfrm rot="652053">
              <a:off x="2897" y="221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41" name="Google Shape;1641;p68"/>
            <p:cNvSpPr/>
            <p:nvPr/>
          </p:nvSpPr>
          <p:spPr>
            <a:xfrm rot="652053">
              <a:off x="2963" y="2160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42" name="Google Shape;1642;p68"/>
            <p:cNvSpPr/>
            <p:nvPr/>
          </p:nvSpPr>
          <p:spPr>
            <a:xfrm rot="652053">
              <a:off x="2905" y="225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43" name="Google Shape;1643;p68"/>
            <p:cNvSpPr/>
            <p:nvPr/>
          </p:nvSpPr>
          <p:spPr>
            <a:xfrm rot="652053">
              <a:off x="2956" y="217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44" name="Google Shape;1644;p68"/>
            <p:cNvSpPr/>
            <p:nvPr/>
          </p:nvSpPr>
          <p:spPr>
            <a:xfrm rot="652053">
              <a:off x="2901" y="220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45" name="Google Shape;1645;p68"/>
            <p:cNvSpPr/>
            <p:nvPr/>
          </p:nvSpPr>
          <p:spPr>
            <a:xfrm rot="652053">
              <a:off x="3475" y="180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46" name="Google Shape;1646;p68"/>
            <p:cNvSpPr/>
            <p:nvPr/>
          </p:nvSpPr>
          <p:spPr>
            <a:xfrm rot="652053">
              <a:off x="3569" y="1823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47" name="Google Shape;1647;p68"/>
            <p:cNvSpPr/>
            <p:nvPr/>
          </p:nvSpPr>
          <p:spPr>
            <a:xfrm rot="652053">
              <a:off x="3531" y="176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48" name="Google Shape;1648;p68"/>
            <p:cNvSpPr/>
            <p:nvPr/>
          </p:nvSpPr>
          <p:spPr>
            <a:xfrm rot="652053">
              <a:off x="3513" y="1861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49" name="Google Shape;1649;p68"/>
            <p:cNvSpPr/>
            <p:nvPr/>
          </p:nvSpPr>
          <p:spPr>
            <a:xfrm rot="652053">
              <a:off x="3531" y="1766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50" name="Google Shape;1650;p68"/>
            <p:cNvSpPr/>
            <p:nvPr/>
          </p:nvSpPr>
          <p:spPr>
            <a:xfrm rot="652053">
              <a:off x="3578" y="1775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51" name="Google Shape;1651;p68"/>
            <p:cNvSpPr/>
            <p:nvPr/>
          </p:nvSpPr>
          <p:spPr>
            <a:xfrm rot="652053">
              <a:off x="3522" y="181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52" name="Google Shape;1652;p68"/>
            <p:cNvSpPr/>
            <p:nvPr/>
          </p:nvSpPr>
          <p:spPr>
            <a:xfrm rot="652053">
              <a:off x="3484" y="17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53" name="Google Shape;1653;p68"/>
            <p:cNvSpPr/>
            <p:nvPr/>
          </p:nvSpPr>
          <p:spPr>
            <a:xfrm rot="652053">
              <a:off x="3466" y="1852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54" name="Google Shape;1654;p68"/>
            <p:cNvSpPr/>
            <p:nvPr/>
          </p:nvSpPr>
          <p:spPr>
            <a:xfrm rot="652053">
              <a:off x="3484" y="1757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55" name="Google Shape;1655;p68"/>
            <p:cNvSpPr/>
            <p:nvPr/>
          </p:nvSpPr>
          <p:spPr>
            <a:xfrm rot="652053">
              <a:off x="3587" y="1728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</p:grpSp>
      <p:grpSp>
        <p:nvGrpSpPr>
          <p:cNvPr id="1656" name="Google Shape;1656;p68"/>
          <p:cNvGrpSpPr/>
          <p:nvPr/>
        </p:nvGrpSpPr>
        <p:grpSpPr>
          <a:xfrm rot="1819978">
            <a:off x="5750942" y="2023708"/>
            <a:ext cx="849769" cy="851402"/>
            <a:chOff x="2047" y="2444"/>
            <a:chExt cx="670" cy="588"/>
          </a:xfrm>
        </p:grpSpPr>
        <p:sp>
          <p:nvSpPr>
            <p:cNvPr id="1657" name="Google Shape;1657;p68"/>
            <p:cNvSpPr/>
            <p:nvPr/>
          </p:nvSpPr>
          <p:spPr>
            <a:xfrm rot="652053">
              <a:off x="2253" y="2913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58" name="Google Shape;1658;p68"/>
            <p:cNvSpPr/>
            <p:nvPr/>
          </p:nvSpPr>
          <p:spPr>
            <a:xfrm rot="652053">
              <a:off x="2148" y="2697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59" name="Google Shape;1659;p68"/>
            <p:cNvSpPr/>
            <p:nvPr/>
          </p:nvSpPr>
          <p:spPr>
            <a:xfrm rot="652053">
              <a:off x="2215" y="2856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60" name="Google Shape;1660;p68"/>
            <p:cNvSpPr/>
            <p:nvPr/>
          </p:nvSpPr>
          <p:spPr>
            <a:xfrm rot="652053">
              <a:off x="2147" y="2784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61" name="Google Shape;1661;p68"/>
            <p:cNvSpPr/>
            <p:nvPr/>
          </p:nvSpPr>
          <p:spPr>
            <a:xfrm rot="652053">
              <a:off x="2099" y="2832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62" name="Google Shape;1662;p68"/>
            <p:cNvSpPr/>
            <p:nvPr/>
          </p:nvSpPr>
          <p:spPr>
            <a:xfrm rot="652053">
              <a:off x="2186" y="2753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63" name="Google Shape;1663;p68"/>
            <p:cNvSpPr/>
            <p:nvPr/>
          </p:nvSpPr>
          <p:spPr>
            <a:xfrm rot="652053">
              <a:off x="2054" y="2679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64" name="Google Shape;1664;p68"/>
            <p:cNvSpPr/>
            <p:nvPr/>
          </p:nvSpPr>
          <p:spPr>
            <a:xfrm rot="652053">
              <a:off x="2159" y="2894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65" name="Google Shape;1665;p68"/>
            <p:cNvSpPr/>
            <p:nvPr/>
          </p:nvSpPr>
          <p:spPr>
            <a:xfrm rot="652053">
              <a:off x="2094" y="2980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66" name="Google Shape;1666;p68"/>
            <p:cNvSpPr/>
            <p:nvPr/>
          </p:nvSpPr>
          <p:spPr>
            <a:xfrm rot="652053">
              <a:off x="2150" y="2942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67" name="Google Shape;1667;p68"/>
            <p:cNvSpPr/>
            <p:nvPr/>
          </p:nvSpPr>
          <p:spPr>
            <a:xfrm rot="652053">
              <a:off x="2224" y="2809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68" name="Google Shape;1668;p68"/>
            <p:cNvSpPr/>
            <p:nvPr/>
          </p:nvSpPr>
          <p:spPr>
            <a:xfrm rot="652053">
              <a:off x="2197" y="2951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69" name="Google Shape;1669;p68"/>
            <p:cNvSpPr/>
            <p:nvPr/>
          </p:nvSpPr>
          <p:spPr>
            <a:xfrm rot="652053">
              <a:off x="2413" y="2845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70" name="Google Shape;1670;p68"/>
            <p:cNvSpPr/>
            <p:nvPr/>
          </p:nvSpPr>
          <p:spPr>
            <a:xfrm rot="652053">
              <a:off x="2338" y="2978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71" name="Google Shape;1671;p68"/>
            <p:cNvSpPr/>
            <p:nvPr/>
          </p:nvSpPr>
          <p:spPr>
            <a:xfrm rot="652053">
              <a:off x="2337" y="2733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72" name="Google Shape;1672;p68"/>
            <p:cNvSpPr/>
            <p:nvPr/>
          </p:nvSpPr>
          <p:spPr>
            <a:xfrm rot="652053">
              <a:off x="2242" y="2715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73" name="Google Shape;1673;p68"/>
            <p:cNvSpPr/>
            <p:nvPr/>
          </p:nvSpPr>
          <p:spPr>
            <a:xfrm rot="652053">
              <a:off x="2318" y="2827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74" name="Google Shape;1674;p68"/>
            <p:cNvSpPr/>
            <p:nvPr/>
          </p:nvSpPr>
          <p:spPr>
            <a:xfrm rot="652053">
              <a:off x="2215" y="2856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75" name="Google Shape;1675;p68"/>
            <p:cNvSpPr/>
            <p:nvPr/>
          </p:nvSpPr>
          <p:spPr>
            <a:xfrm rot="652053">
              <a:off x="2271" y="2818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76" name="Google Shape;1676;p68"/>
            <p:cNvSpPr/>
            <p:nvPr/>
          </p:nvSpPr>
          <p:spPr>
            <a:xfrm rot="652053">
              <a:off x="2516" y="2816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77" name="Google Shape;1677;p68"/>
            <p:cNvSpPr/>
            <p:nvPr/>
          </p:nvSpPr>
          <p:spPr>
            <a:xfrm rot="652053">
              <a:off x="2382" y="2497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78" name="Google Shape;1678;p68"/>
            <p:cNvSpPr/>
            <p:nvPr/>
          </p:nvSpPr>
          <p:spPr>
            <a:xfrm rot="652053">
              <a:off x="2449" y="2657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79" name="Google Shape;1679;p68"/>
            <p:cNvSpPr/>
            <p:nvPr/>
          </p:nvSpPr>
          <p:spPr>
            <a:xfrm rot="652053">
              <a:off x="2355" y="2639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80" name="Google Shape;1680;p68"/>
            <p:cNvSpPr/>
            <p:nvPr/>
          </p:nvSpPr>
          <p:spPr>
            <a:xfrm rot="652053">
              <a:off x="2289" y="2724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81" name="Google Shape;1681;p68"/>
            <p:cNvSpPr/>
            <p:nvPr/>
          </p:nvSpPr>
          <p:spPr>
            <a:xfrm rot="652053">
              <a:off x="2420" y="2554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82" name="Google Shape;1682;p68"/>
            <p:cNvSpPr/>
            <p:nvPr/>
          </p:nvSpPr>
          <p:spPr>
            <a:xfrm rot="652053">
              <a:off x="2393" y="2695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83" name="Google Shape;1683;p68"/>
            <p:cNvSpPr/>
            <p:nvPr/>
          </p:nvSpPr>
          <p:spPr>
            <a:xfrm rot="652053">
              <a:off x="2327" y="2780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84" name="Google Shape;1684;p68"/>
            <p:cNvSpPr/>
            <p:nvPr/>
          </p:nvSpPr>
          <p:spPr>
            <a:xfrm rot="652053">
              <a:off x="2384" y="2742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85" name="Google Shape;1685;p68"/>
            <p:cNvSpPr/>
            <p:nvPr/>
          </p:nvSpPr>
          <p:spPr>
            <a:xfrm rot="652053">
              <a:off x="2458" y="2610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86" name="Google Shape;1686;p68"/>
            <p:cNvSpPr/>
            <p:nvPr/>
          </p:nvSpPr>
          <p:spPr>
            <a:xfrm rot="652053">
              <a:off x="2435" y="2880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87" name="Google Shape;1687;p68"/>
            <p:cNvSpPr/>
            <p:nvPr/>
          </p:nvSpPr>
          <p:spPr>
            <a:xfrm rot="652053">
              <a:off x="2646" y="2646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88" name="Google Shape;1688;p68"/>
            <p:cNvSpPr/>
            <p:nvPr/>
          </p:nvSpPr>
          <p:spPr>
            <a:xfrm rot="652053">
              <a:off x="2570" y="2534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89" name="Google Shape;1689;p68"/>
            <p:cNvSpPr/>
            <p:nvPr/>
          </p:nvSpPr>
          <p:spPr>
            <a:xfrm rot="652053">
              <a:off x="2476" y="2515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90" name="Google Shape;1690;p68"/>
            <p:cNvSpPr/>
            <p:nvPr/>
          </p:nvSpPr>
          <p:spPr>
            <a:xfrm rot="652053">
              <a:off x="2552" y="2628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91" name="Google Shape;1691;p68"/>
            <p:cNvSpPr/>
            <p:nvPr/>
          </p:nvSpPr>
          <p:spPr>
            <a:xfrm rot="652053">
              <a:off x="2449" y="2657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92" name="Google Shape;1692;p68"/>
            <p:cNvSpPr/>
            <p:nvPr/>
          </p:nvSpPr>
          <p:spPr>
            <a:xfrm rot="652053">
              <a:off x="2505" y="2619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93" name="Google Shape;1693;p68"/>
            <p:cNvSpPr/>
            <p:nvPr/>
          </p:nvSpPr>
          <p:spPr>
            <a:xfrm rot="652053">
              <a:off x="2366" y="2836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94" name="Google Shape;1694;p68"/>
            <p:cNvSpPr/>
            <p:nvPr/>
          </p:nvSpPr>
          <p:spPr>
            <a:xfrm rot="652053">
              <a:off x="2327" y="2780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95" name="Google Shape;1695;p68"/>
            <p:cNvSpPr/>
            <p:nvPr/>
          </p:nvSpPr>
          <p:spPr>
            <a:xfrm rot="652053">
              <a:off x="2309" y="2875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96" name="Google Shape;1696;p68"/>
            <p:cNvSpPr/>
            <p:nvPr/>
          </p:nvSpPr>
          <p:spPr>
            <a:xfrm rot="652053">
              <a:off x="2327" y="2780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97" name="Google Shape;1697;p68"/>
            <p:cNvSpPr/>
            <p:nvPr/>
          </p:nvSpPr>
          <p:spPr>
            <a:xfrm rot="652053">
              <a:off x="2487" y="2713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98" name="Google Shape;1698;p68"/>
            <p:cNvSpPr/>
            <p:nvPr/>
          </p:nvSpPr>
          <p:spPr>
            <a:xfrm rot="652053">
              <a:off x="2449" y="2657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699" name="Google Shape;1699;p68"/>
            <p:cNvSpPr/>
            <p:nvPr/>
          </p:nvSpPr>
          <p:spPr>
            <a:xfrm rot="652053">
              <a:off x="2431" y="2751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00" name="Google Shape;1700;p68"/>
            <p:cNvSpPr/>
            <p:nvPr/>
          </p:nvSpPr>
          <p:spPr>
            <a:xfrm rot="652053">
              <a:off x="2449" y="2657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01" name="Google Shape;1701;p68"/>
            <p:cNvSpPr/>
            <p:nvPr/>
          </p:nvSpPr>
          <p:spPr>
            <a:xfrm rot="652053">
              <a:off x="2665" y="2552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02" name="Google Shape;1702;p68"/>
            <p:cNvSpPr/>
            <p:nvPr/>
          </p:nvSpPr>
          <p:spPr>
            <a:xfrm rot="652053">
              <a:off x="2627" y="2496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03" name="Google Shape;1703;p68"/>
            <p:cNvSpPr/>
            <p:nvPr/>
          </p:nvSpPr>
          <p:spPr>
            <a:xfrm rot="652053">
              <a:off x="2608" y="2590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04" name="Google Shape;1704;p68"/>
            <p:cNvSpPr/>
            <p:nvPr/>
          </p:nvSpPr>
          <p:spPr>
            <a:xfrm rot="652053">
              <a:off x="2627" y="2496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05" name="Google Shape;1705;p68"/>
            <p:cNvSpPr/>
            <p:nvPr/>
          </p:nvSpPr>
          <p:spPr>
            <a:xfrm rot="652053">
              <a:off x="2617" y="2543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06" name="Google Shape;1706;p68"/>
            <p:cNvSpPr/>
            <p:nvPr/>
          </p:nvSpPr>
          <p:spPr>
            <a:xfrm rot="652053">
              <a:off x="2579" y="2486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07" name="Google Shape;1707;p68"/>
            <p:cNvSpPr/>
            <p:nvPr/>
          </p:nvSpPr>
          <p:spPr>
            <a:xfrm rot="652053">
              <a:off x="2561" y="2581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08" name="Google Shape;1708;p68"/>
            <p:cNvSpPr/>
            <p:nvPr/>
          </p:nvSpPr>
          <p:spPr>
            <a:xfrm rot="652053">
              <a:off x="2579" y="2486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09" name="Google Shape;1709;p68"/>
            <p:cNvSpPr/>
            <p:nvPr/>
          </p:nvSpPr>
          <p:spPr>
            <a:xfrm rot="652053">
              <a:off x="2525" y="2769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10" name="Google Shape;1710;p68"/>
            <p:cNvSpPr/>
            <p:nvPr/>
          </p:nvSpPr>
          <p:spPr>
            <a:xfrm rot="652053">
              <a:off x="2525" y="2769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11" name="Google Shape;1711;p68"/>
            <p:cNvSpPr/>
            <p:nvPr/>
          </p:nvSpPr>
          <p:spPr>
            <a:xfrm rot="652053">
              <a:off x="2579" y="2486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12" name="Google Shape;1712;p68"/>
            <p:cNvSpPr/>
            <p:nvPr/>
          </p:nvSpPr>
          <p:spPr>
            <a:xfrm rot="652053">
              <a:off x="2579" y="2688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13" name="Google Shape;1713;p68"/>
            <p:cNvSpPr/>
            <p:nvPr/>
          </p:nvSpPr>
          <p:spPr>
            <a:xfrm rot="652053">
              <a:off x="2147" y="2832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14" name="Google Shape;1714;p68"/>
            <p:cNvSpPr/>
            <p:nvPr/>
          </p:nvSpPr>
          <p:spPr>
            <a:xfrm rot="652053">
              <a:off x="2387" y="2592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15" name="Google Shape;1715;p68"/>
            <p:cNvSpPr/>
            <p:nvPr/>
          </p:nvSpPr>
          <p:spPr>
            <a:xfrm rot="652053">
              <a:off x="2531" y="2448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16" name="Google Shape;1716;p68"/>
            <p:cNvSpPr/>
            <p:nvPr/>
          </p:nvSpPr>
          <p:spPr>
            <a:xfrm rot="652053">
              <a:off x="2051" y="2928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717" name="Google Shape;1717;p68"/>
            <p:cNvSpPr/>
            <p:nvPr/>
          </p:nvSpPr>
          <p:spPr>
            <a:xfrm rot="652053">
              <a:off x="2099" y="2928"/>
              <a:ext cx="48" cy="48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</p:grpSp>
      <p:sp>
        <p:nvSpPr>
          <p:cNvPr id="1718" name="Google Shape;1718;p68"/>
          <p:cNvSpPr/>
          <p:nvPr/>
        </p:nvSpPr>
        <p:spPr>
          <a:xfrm>
            <a:off x="5112200" y="1420710"/>
            <a:ext cx="2209800" cy="213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19" name="Google Shape;1719;p68"/>
          <p:cNvSpPr/>
          <p:nvPr/>
        </p:nvSpPr>
        <p:spPr>
          <a:xfrm rot="837801">
            <a:off x="7898314" y="24780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20" name="Google Shape;1720;p68"/>
          <p:cNvSpPr/>
          <p:nvPr/>
        </p:nvSpPr>
        <p:spPr>
          <a:xfrm rot="837801">
            <a:off x="7958639" y="23097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21" name="Google Shape;1721;p68"/>
          <p:cNvSpPr/>
          <p:nvPr/>
        </p:nvSpPr>
        <p:spPr>
          <a:xfrm rot="837801">
            <a:off x="7828464" y="25272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22" name="Google Shape;1722;p68"/>
          <p:cNvSpPr/>
          <p:nvPr/>
        </p:nvSpPr>
        <p:spPr>
          <a:xfrm rot="837801">
            <a:off x="7958639" y="23097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23" name="Google Shape;1723;p68"/>
          <p:cNvSpPr/>
          <p:nvPr/>
        </p:nvSpPr>
        <p:spPr>
          <a:xfrm rot="837801">
            <a:off x="8012614" y="23240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24" name="Google Shape;1724;p68"/>
          <p:cNvSpPr/>
          <p:nvPr/>
        </p:nvSpPr>
        <p:spPr>
          <a:xfrm rot="837801">
            <a:off x="7972926" y="22446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25" name="Google Shape;1725;p68"/>
          <p:cNvSpPr/>
          <p:nvPr/>
        </p:nvSpPr>
        <p:spPr>
          <a:xfrm rot="837801">
            <a:off x="7842751" y="24637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26" name="Google Shape;1726;p68"/>
          <p:cNvSpPr/>
          <p:nvPr/>
        </p:nvSpPr>
        <p:spPr>
          <a:xfrm rot="837801">
            <a:off x="7972926" y="22446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27" name="Google Shape;1727;p68"/>
          <p:cNvSpPr/>
          <p:nvPr/>
        </p:nvSpPr>
        <p:spPr>
          <a:xfrm rot="837801">
            <a:off x="7953876" y="249388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28" name="Google Shape;1728;p68"/>
          <p:cNvSpPr/>
          <p:nvPr/>
        </p:nvSpPr>
        <p:spPr>
          <a:xfrm rot="837801">
            <a:off x="7845926" y="21938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29" name="Google Shape;1729;p68"/>
          <p:cNvSpPr/>
          <p:nvPr/>
        </p:nvSpPr>
        <p:spPr>
          <a:xfrm rot="837801">
            <a:off x="8012614" y="23240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30" name="Google Shape;1730;p68"/>
          <p:cNvSpPr/>
          <p:nvPr/>
        </p:nvSpPr>
        <p:spPr>
          <a:xfrm rot="837801">
            <a:off x="7861801" y="22160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31" name="Google Shape;1731;p68"/>
          <p:cNvSpPr/>
          <p:nvPr/>
        </p:nvSpPr>
        <p:spPr>
          <a:xfrm rot="837801">
            <a:off x="7985626" y="21827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32" name="Google Shape;1732;p68"/>
          <p:cNvSpPr/>
          <p:nvPr/>
        </p:nvSpPr>
        <p:spPr>
          <a:xfrm rot="837801">
            <a:off x="7790255" y="2262079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33" name="Google Shape;1733;p68"/>
          <p:cNvSpPr/>
          <p:nvPr/>
        </p:nvSpPr>
        <p:spPr>
          <a:xfrm rot="837801">
            <a:off x="7842751" y="24637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34" name="Google Shape;1734;p68"/>
          <p:cNvSpPr/>
          <p:nvPr/>
        </p:nvSpPr>
        <p:spPr>
          <a:xfrm rot="837801">
            <a:off x="7828464" y="25272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35" name="Google Shape;1735;p68"/>
          <p:cNvSpPr/>
          <p:nvPr/>
        </p:nvSpPr>
        <p:spPr>
          <a:xfrm rot="837801">
            <a:off x="8026901" y="22605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36" name="Google Shape;1736;p68"/>
          <p:cNvSpPr/>
          <p:nvPr/>
        </p:nvSpPr>
        <p:spPr>
          <a:xfrm rot="837801">
            <a:off x="7885614" y="254309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37" name="Google Shape;1737;p68"/>
          <p:cNvSpPr/>
          <p:nvPr/>
        </p:nvSpPr>
        <p:spPr>
          <a:xfrm rot="837801">
            <a:off x="8177714" y="255579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38" name="Google Shape;1738;p68"/>
          <p:cNvSpPr/>
          <p:nvPr/>
        </p:nvSpPr>
        <p:spPr>
          <a:xfrm rot="837801">
            <a:off x="8050714" y="25891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39" name="Google Shape;1739;p68"/>
          <p:cNvSpPr/>
          <p:nvPr/>
        </p:nvSpPr>
        <p:spPr>
          <a:xfrm rot="837801">
            <a:off x="8066589" y="225575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40" name="Google Shape;1740;p68"/>
          <p:cNvSpPr/>
          <p:nvPr/>
        </p:nvSpPr>
        <p:spPr>
          <a:xfrm rot="837801">
            <a:off x="7855451" y="20589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41" name="Google Shape;1741;p68"/>
          <p:cNvSpPr/>
          <p:nvPr/>
        </p:nvSpPr>
        <p:spPr>
          <a:xfrm rot="837801">
            <a:off x="8037905" y="2381142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42" name="Google Shape;1742;p68"/>
          <p:cNvSpPr/>
          <p:nvPr/>
        </p:nvSpPr>
        <p:spPr>
          <a:xfrm rot="837801">
            <a:off x="8012614" y="23240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43" name="Google Shape;1743;p68"/>
          <p:cNvSpPr/>
          <p:nvPr/>
        </p:nvSpPr>
        <p:spPr>
          <a:xfrm rot="837801">
            <a:off x="7982451" y="236688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44" name="Google Shape;1744;p68"/>
          <p:cNvSpPr/>
          <p:nvPr/>
        </p:nvSpPr>
        <p:spPr>
          <a:xfrm rot="837801">
            <a:off x="8577764" y="28066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45" name="Google Shape;1745;p68"/>
          <p:cNvSpPr/>
          <p:nvPr/>
        </p:nvSpPr>
        <p:spPr>
          <a:xfrm rot="837801">
            <a:off x="8138026" y="193825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46" name="Google Shape;1746;p68"/>
          <p:cNvSpPr/>
          <p:nvPr/>
        </p:nvSpPr>
        <p:spPr>
          <a:xfrm rot="837801">
            <a:off x="8260264" y="22113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47" name="Google Shape;1747;p68"/>
          <p:cNvSpPr/>
          <p:nvPr/>
        </p:nvSpPr>
        <p:spPr>
          <a:xfrm rot="837801">
            <a:off x="8095164" y="212875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48" name="Google Shape;1748;p68"/>
          <p:cNvSpPr/>
          <p:nvPr/>
        </p:nvSpPr>
        <p:spPr>
          <a:xfrm rot="837801">
            <a:off x="7966467" y="2128729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49" name="Google Shape;1749;p68"/>
          <p:cNvSpPr/>
          <p:nvPr/>
        </p:nvSpPr>
        <p:spPr>
          <a:xfrm rot="837801">
            <a:off x="8179301" y="20176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50" name="Google Shape;1750;p68"/>
          <p:cNvSpPr/>
          <p:nvPr/>
        </p:nvSpPr>
        <p:spPr>
          <a:xfrm rot="837801">
            <a:off x="7987214" y="17398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51" name="Google Shape;1751;p68"/>
          <p:cNvSpPr/>
          <p:nvPr/>
        </p:nvSpPr>
        <p:spPr>
          <a:xfrm rot="837801">
            <a:off x="8134851" y="22065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52" name="Google Shape;1752;p68"/>
          <p:cNvSpPr/>
          <p:nvPr/>
        </p:nvSpPr>
        <p:spPr>
          <a:xfrm rot="837801">
            <a:off x="8050714" y="23176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53" name="Google Shape;1753;p68"/>
          <p:cNvSpPr/>
          <p:nvPr/>
        </p:nvSpPr>
        <p:spPr>
          <a:xfrm rot="833655">
            <a:off x="8120573" y="2271589"/>
            <a:ext cx="58718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54" name="Google Shape;1754;p68"/>
          <p:cNvSpPr/>
          <p:nvPr/>
        </p:nvSpPr>
        <p:spPr>
          <a:xfrm rot="837801">
            <a:off x="8274551" y="21478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55" name="Google Shape;1755;p68"/>
          <p:cNvSpPr/>
          <p:nvPr/>
        </p:nvSpPr>
        <p:spPr>
          <a:xfrm rot="837801">
            <a:off x="8204701" y="242879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56" name="Google Shape;1756;p68"/>
          <p:cNvSpPr/>
          <p:nvPr/>
        </p:nvSpPr>
        <p:spPr>
          <a:xfrm rot="837801">
            <a:off x="8496800" y="22081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57" name="Google Shape;1757;p68"/>
          <p:cNvSpPr/>
          <p:nvPr/>
        </p:nvSpPr>
        <p:spPr>
          <a:xfrm rot="837801">
            <a:off x="8453939" y="23621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58" name="Google Shape;1758;p68"/>
          <p:cNvSpPr/>
          <p:nvPr/>
        </p:nvSpPr>
        <p:spPr>
          <a:xfrm rot="837801">
            <a:off x="8414250" y="205255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59" name="Google Shape;1759;p68"/>
          <p:cNvSpPr/>
          <p:nvPr/>
        </p:nvSpPr>
        <p:spPr>
          <a:xfrm rot="837801">
            <a:off x="8263439" y="19493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60" name="Google Shape;1760;p68"/>
          <p:cNvSpPr/>
          <p:nvPr/>
        </p:nvSpPr>
        <p:spPr>
          <a:xfrm rot="837801">
            <a:off x="8387264" y="217955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61" name="Google Shape;1761;p68"/>
          <p:cNvSpPr/>
          <p:nvPr/>
        </p:nvSpPr>
        <p:spPr>
          <a:xfrm rot="837801">
            <a:off x="8260264" y="22113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62" name="Google Shape;1762;p68"/>
          <p:cNvSpPr/>
          <p:nvPr/>
        </p:nvSpPr>
        <p:spPr>
          <a:xfrm rot="837801">
            <a:off x="8330114" y="216368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63" name="Google Shape;1763;p68"/>
          <p:cNvSpPr/>
          <p:nvPr/>
        </p:nvSpPr>
        <p:spPr>
          <a:xfrm rot="837801">
            <a:off x="8093576" y="23970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64" name="Google Shape;1764;p68"/>
          <p:cNvSpPr/>
          <p:nvPr/>
        </p:nvSpPr>
        <p:spPr>
          <a:xfrm rot="837801">
            <a:off x="8050714" y="23176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65" name="Google Shape;1765;p68"/>
          <p:cNvSpPr/>
          <p:nvPr/>
        </p:nvSpPr>
        <p:spPr>
          <a:xfrm rot="837801">
            <a:off x="8023726" y="244625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66" name="Google Shape;1766;p68"/>
          <p:cNvSpPr/>
          <p:nvPr/>
        </p:nvSpPr>
        <p:spPr>
          <a:xfrm rot="837801">
            <a:off x="8050714" y="23176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67" name="Google Shape;1767;p68"/>
          <p:cNvSpPr/>
          <p:nvPr/>
        </p:nvSpPr>
        <p:spPr>
          <a:xfrm rot="837801">
            <a:off x="8247564" y="223829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68" name="Google Shape;1768;p68"/>
          <p:cNvSpPr/>
          <p:nvPr/>
        </p:nvSpPr>
        <p:spPr>
          <a:xfrm rot="837801">
            <a:off x="8260264" y="22113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69" name="Google Shape;1769;p68"/>
          <p:cNvSpPr/>
          <p:nvPr/>
        </p:nvSpPr>
        <p:spPr>
          <a:xfrm rot="837801">
            <a:off x="8179301" y="22859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70" name="Google Shape;1770;p68"/>
          <p:cNvSpPr/>
          <p:nvPr/>
        </p:nvSpPr>
        <p:spPr>
          <a:xfrm rot="837801">
            <a:off x="8260264" y="22113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71" name="Google Shape;1771;p68"/>
          <p:cNvSpPr/>
          <p:nvPr/>
        </p:nvSpPr>
        <p:spPr>
          <a:xfrm rot="837801">
            <a:off x="8525375" y="20827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72" name="Google Shape;1772;p68"/>
          <p:cNvSpPr/>
          <p:nvPr/>
        </p:nvSpPr>
        <p:spPr>
          <a:xfrm rot="837801">
            <a:off x="8484100" y="20033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73" name="Google Shape;1773;p68"/>
          <p:cNvSpPr/>
          <p:nvPr/>
        </p:nvSpPr>
        <p:spPr>
          <a:xfrm rot="837801">
            <a:off x="8455525" y="21303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74" name="Google Shape;1774;p68"/>
          <p:cNvSpPr/>
          <p:nvPr/>
        </p:nvSpPr>
        <p:spPr>
          <a:xfrm rot="837801">
            <a:off x="8484100" y="20033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75" name="Google Shape;1775;p68"/>
          <p:cNvSpPr/>
          <p:nvPr/>
        </p:nvSpPr>
        <p:spPr>
          <a:xfrm rot="837801">
            <a:off x="8539555" y="2017604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76" name="Google Shape;1776;p68"/>
          <p:cNvSpPr/>
          <p:nvPr/>
        </p:nvSpPr>
        <p:spPr>
          <a:xfrm rot="837801">
            <a:off x="8469814" y="20668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77" name="Google Shape;1777;p68"/>
          <p:cNvSpPr/>
          <p:nvPr/>
        </p:nvSpPr>
        <p:spPr>
          <a:xfrm rot="837801">
            <a:off x="8428539" y="19874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78" name="Google Shape;1778;p68"/>
          <p:cNvSpPr/>
          <p:nvPr/>
        </p:nvSpPr>
        <p:spPr>
          <a:xfrm rot="833655">
            <a:off x="8399864" y="2114400"/>
            <a:ext cx="58718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79" name="Google Shape;1779;p68"/>
          <p:cNvSpPr/>
          <p:nvPr/>
        </p:nvSpPr>
        <p:spPr>
          <a:xfrm rot="837801">
            <a:off x="8428539" y="19874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80" name="Google Shape;1780;p68"/>
          <p:cNvSpPr/>
          <p:nvPr/>
        </p:nvSpPr>
        <p:spPr>
          <a:xfrm rot="833655">
            <a:off x="8552373" y="1954089"/>
            <a:ext cx="58718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81" name="Google Shape;1781;p68"/>
          <p:cNvSpPr/>
          <p:nvPr/>
        </p:nvSpPr>
        <p:spPr>
          <a:xfrm rot="837801">
            <a:off x="8288839" y="23176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82" name="Google Shape;1782;p68"/>
          <p:cNvSpPr/>
          <p:nvPr/>
        </p:nvSpPr>
        <p:spPr>
          <a:xfrm rot="837801">
            <a:off x="8303017" y="2252554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83" name="Google Shape;1783;p68"/>
          <p:cNvSpPr/>
          <p:nvPr/>
        </p:nvSpPr>
        <p:spPr>
          <a:xfrm rot="837801">
            <a:off x="8288730" y="2585929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84" name="Google Shape;1784;p68"/>
          <p:cNvSpPr/>
          <p:nvPr/>
        </p:nvSpPr>
        <p:spPr>
          <a:xfrm rot="833655">
            <a:off x="7911023" y="2684339"/>
            <a:ext cx="58718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85" name="Google Shape;1785;p68"/>
          <p:cNvSpPr/>
          <p:nvPr/>
        </p:nvSpPr>
        <p:spPr>
          <a:xfrm rot="833655">
            <a:off x="7939489" y="2585887"/>
            <a:ext cx="58718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86" name="Google Shape;1786;p68"/>
          <p:cNvSpPr/>
          <p:nvPr/>
        </p:nvSpPr>
        <p:spPr>
          <a:xfrm rot="837801">
            <a:off x="8063414" y="24621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87" name="Google Shape;1787;p68"/>
          <p:cNvSpPr/>
          <p:nvPr/>
        </p:nvSpPr>
        <p:spPr>
          <a:xfrm rot="837801">
            <a:off x="8185651" y="23383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88" name="Google Shape;1788;p68"/>
          <p:cNvSpPr/>
          <p:nvPr/>
        </p:nvSpPr>
        <p:spPr>
          <a:xfrm rot="837801">
            <a:off x="8361755" y="2265254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89" name="Google Shape;1789;p68"/>
          <p:cNvSpPr/>
          <p:nvPr/>
        </p:nvSpPr>
        <p:spPr>
          <a:xfrm rot="837801">
            <a:off x="8371389" y="20700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90" name="Google Shape;1790;p68"/>
          <p:cNvSpPr/>
          <p:nvPr/>
        </p:nvSpPr>
        <p:spPr>
          <a:xfrm rot="837801">
            <a:off x="8252326" y="222718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91" name="Google Shape;1791;p68"/>
          <p:cNvSpPr/>
          <p:nvPr/>
        </p:nvSpPr>
        <p:spPr>
          <a:xfrm rot="837801">
            <a:off x="8474575" y="228909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92" name="Google Shape;1792;p68"/>
          <p:cNvSpPr/>
          <p:nvPr/>
        </p:nvSpPr>
        <p:spPr>
          <a:xfrm rot="837801">
            <a:off x="8293601" y="22700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93" name="Google Shape;1793;p68"/>
          <p:cNvSpPr/>
          <p:nvPr/>
        </p:nvSpPr>
        <p:spPr>
          <a:xfrm rot="837801">
            <a:off x="8363450" y="198905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94" name="Google Shape;1794;p68"/>
          <p:cNvSpPr/>
          <p:nvPr/>
        </p:nvSpPr>
        <p:spPr>
          <a:xfrm rot="833655">
            <a:off x="8263448" y="1862014"/>
            <a:ext cx="58718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95" name="Google Shape;1795;p68"/>
          <p:cNvSpPr/>
          <p:nvPr/>
        </p:nvSpPr>
        <p:spPr>
          <a:xfrm rot="837801">
            <a:off x="8336464" y="21144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96" name="Google Shape;1796;p68"/>
          <p:cNvSpPr/>
          <p:nvPr/>
        </p:nvSpPr>
        <p:spPr>
          <a:xfrm rot="833655">
            <a:off x="8279214" y="2098525"/>
            <a:ext cx="58718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97" name="Google Shape;1797;p68"/>
          <p:cNvSpPr/>
          <p:nvPr/>
        </p:nvSpPr>
        <p:spPr>
          <a:xfrm rot="837801">
            <a:off x="8436475" y="16699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98" name="Google Shape;1798;p68"/>
          <p:cNvSpPr/>
          <p:nvPr/>
        </p:nvSpPr>
        <p:spPr>
          <a:xfrm rot="837801">
            <a:off x="8503042" y="1890604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799" name="Google Shape;1799;p68"/>
          <p:cNvSpPr/>
          <p:nvPr/>
        </p:nvSpPr>
        <p:spPr>
          <a:xfrm rot="837801">
            <a:off x="8392025" y="186205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00" name="Google Shape;1800;p68"/>
          <p:cNvSpPr/>
          <p:nvPr/>
        </p:nvSpPr>
        <p:spPr>
          <a:xfrm rot="837801">
            <a:off x="8307889" y="197318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01" name="Google Shape;1801;p68"/>
          <p:cNvSpPr/>
          <p:nvPr/>
        </p:nvSpPr>
        <p:spPr>
          <a:xfrm rot="837801">
            <a:off x="8477750" y="174775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02" name="Google Shape;1802;p68"/>
          <p:cNvSpPr/>
          <p:nvPr/>
        </p:nvSpPr>
        <p:spPr>
          <a:xfrm rot="837801">
            <a:off x="8311064" y="17033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03" name="Google Shape;1803;p68"/>
          <p:cNvSpPr/>
          <p:nvPr/>
        </p:nvSpPr>
        <p:spPr>
          <a:xfrm rot="837801">
            <a:off x="8434889" y="19398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04" name="Google Shape;1804;p68"/>
          <p:cNvSpPr/>
          <p:nvPr/>
        </p:nvSpPr>
        <p:spPr>
          <a:xfrm rot="837801">
            <a:off x="8350750" y="20509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05" name="Google Shape;1805;p68"/>
          <p:cNvSpPr/>
          <p:nvPr/>
        </p:nvSpPr>
        <p:spPr>
          <a:xfrm rot="837801">
            <a:off x="8420600" y="20033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06" name="Google Shape;1806;p68"/>
          <p:cNvSpPr/>
          <p:nvPr/>
        </p:nvSpPr>
        <p:spPr>
          <a:xfrm rot="837801">
            <a:off x="8519025" y="18287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07" name="Google Shape;1807;p68"/>
          <p:cNvSpPr/>
          <p:nvPr/>
        </p:nvSpPr>
        <p:spPr>
          <a:xfrm rot="837801">
            <a:off x="8503150" y="21605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08" name="Google Shape;1808;p68"/>
          <p:cNvSpPr/>
          <p:nvPr/>
        </p:nvSpPr>
        <p:spPr>
          <a:xfrm rot="837801">
            <a:off x="8741275" y="18906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09" name="Google Shape;1809;p68"/>
          <p:cNvSpPr/>
          <p:nvPr/>
        </p:nvSpPr>
        <p:spPr>
          <a:xfrm rot="837801">
            <a:off x="8753975" y="20954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10" name="Google Shape;1810;p68"/>
          <p:cNvSpPr/>
          <p:nvPr/>
        </p:nvSpPr>
        <p:spPr>
          <a:xfrm rot="837801">
            <a:off x="8355514" y="188745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11" name="Google Shape;1811;p68"/>
          <p:cNvSpPr/>
          <p:nvPr/>
        </p:nvSpPr>
        <p:spPr>
          <a:xfrm rot="837801">
            <a:off x="8547600" y="17017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12" name="Google Shape;1812;p68"/>
          <p:cNvSpPr/>
          <p:nvPr/>
        </p:nvSpPr>
        <p:spPr>
          <a:xfrm rot="837801">
            <a:off x="8630150" y="18604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13" name="Google Shape;1813;p68"/>
          <p:cNvSpPr/>
          <p:nvPr/>
        </p:nvSpPr>
        <p:spPr>
          <a:xfrm rot="837801">
            <a:off x="8503042" y="1890604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14" name="Google Shape;1814;p68"/>
          <p:cNvSpPr/>
          <p:nvPr/>
        </p:nvSpPr>
        <p:spPr>
          <a:xfrm rot="833655">
            <a:off x="8573010" y="1844552"/>
            <a:ext cx="58718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15" name="Google Shape;1815;p68"/>
          <p:cNvSpPr/>
          <p:nvPr/>
        </p:nvSpPr>
        <p:spPr>
          <a:xfrm rot="837801">
            <a:off x="8390439" y="21303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16" name="Google Shape;1816;p68"/>
          <p:cNvSpPr/>
          <p:nvPr/>
        </p:nvSpPr>
        <p:spPr>
          <a:xfrm rot="837801">
            <a:off x="8350750" y="20509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17" name="Google Shape;1817;p68"/>
          <p:cNvSpPr/>
          <p:nvPr/>
        </p:nvSpPr>
        <p:spPr>
          <a:xfrm rot="837801">
            <a:off x="8322067" y="2177942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18" name="Google Shape;1818;p68"/>
          <p:cNvSpPr/>
          <p:nvPr/>
        </p:nvSpPr>
        <p:spPr>
          <a:xfrm rot="837801">
            <a:off x="8350750" y="20509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19" name="Google Shape;1819;p68"/>
          <p:cNvSpPr/>
          <p:nvPr/>
        </p:nvSpPr>
        <p:spPr>
          <a:xfrm rot="837801">
            <a:off x="8545905" y="1969979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20" name="Google Shape;1820;p68"/>
          <p:cNvSpPr/>
          <p:nvPr/>
        </p:nvSpPr>
        <p:spPr>
          <a:xfrm rot="837801">
            <a:off x="8503042" y="1890604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21" name="Google Shape;1821;p68"/>
          <p:cNvSpPr/>
          <p:nvPr/>
        </p:nvSpPr>
        <p:spPr>
          <a:xfrm rot="837801">
            <a:off x="8476164" y="20192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22" name="Google Shape;1822;p68"/>
          <p:cNvSpPr/>
          <p:nvPr/>
        </p:nvSpPr>
        <p:spPr>
          <a:xfrm rot="837801">
            <a:off x="8503042" y="1890604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23" name="Google Shape;1823;p68"/>
          <p:cNvSpPr/>
          <p:nvPr/>
        </p:nvSpPr>
        <p:spPr>
          <a:xfrm rot="837801">
            <a:off x="8466530" y="1916004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24" name="Google Shape;1824;p68"/>
          <p:cNvSpPr/>
          <p:nvPr/>
        </p:nvSpPr>
        <p:spPr>
          <a:xfrm rot="833655">
            <a:off x="8425373" y="1838202"/>
            <a:ext cx="58718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25" name="Google Shape;1825;p68"/>
          <p:cNvSpPr/>
          <p:nvPr/>
        </p:nvSpPr>
        <p:spPr>
          <a:xfrm rot="837801">
            <a:off x="8396789" y="19652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26" name="Google Shape;1826;p68"/>
          <p:cNvSpPr/>
          <p:nvPr/>
        </p:nvSpPr>
        <p:spPr>
          <a:xfrm rot="833655">
            <a:off x="8425373" y="1838202"/>
            <a:ext cx="58718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27" name="Google Shape;1827;p68"/>
          <p:cNvSpPr/>
          <p:nvPr/>
        </p:nvSpPr>
        <p:spPr>
          <a:xfrm rot="837801">
            <a:off x="8480925" y="18525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28" name="Google Shape;1828;p68"/>
          <p:cNvSpPr/>
          <p:nvPr/>
        </p:nvSpPr>
        <p:spPr>
          <a:xfrm rot="837801">
            <a:off x="8411075" y="19017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29" name="Google Shape;1829;p68"/>
          <p:cNvSpPr/>
          <p:nvPr/>
        </p:nvSpPr>
        <p:spPr>
          <a:xfrm rot="837801">
            <a:off x="8369800" y="18223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30" name="Google Shape;1830;p68"/>
          <p:cNvSpPr/>
          <p:nvPr/>
        </p:nvSpPr>
        <p:spPr>
          <a:xfrm rot="837801">
            <a:off x="8342814" y="19493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31" name="Google Shape;1831;p68"/>
          <p:cNvSpPr/>
          <p:nvPr/>
        </p:nvSpPr>
        <p:spPr>
          <a:xfrm rot="837801">
            <a:off x="8369800" y="18223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32" name="Google Shape;1832;p68"/>
          <p:cNvSpPr/>
          <p:nvPr/>
        </p:nvSpPr>
        <p:spPr>
          <a:xfrm rot="837801">
            <a:off x="8495214" y="17890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33" name="Google Shape;1833;p68"/>
          <p:cNvSpPr/>
          <p:nvPr/>
        </p:nvSpPr>
        <p:spPr>
          <a:xfrm rot="837801">
            <a:off x="8587180" y="2047767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34" name="Google Shape;1834;p68"/>
          <p:cNvSpPr/>
          <p:nvPr/>
        </p:nvSpPr>
        <p:spPr>
          <a:xfrm rot="837801">
            <a:off x="8599989" y="198588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35" name="Google Shape;1835;p68"/>
          <p:cNvSpPr/>
          <p:nvPr/>
        </p:nvSpPr>
        <p:spPr>
          <a:xfrm rot="837801">
            <a:off x="8531725" y="22668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36" name="Google Shape;1836;p68"/>
          <p:cNvSpPr/>
          <p:nvPr/>
        </p:nvSpPr>
        <p:spPr>
          <a:xfrm rot="837801">
            <a:off x="8184064" y="22668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37" name="Google Shape;1837;p68"/>
          <p:cNvSpPr/>
          <p:nvPr/>
        </p:nvSpPr>
        <p:spPr>
          <a:xfrm rot="837801">
            <a:off x="8420600" y="22208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38" name="Google Shape;1838;p68"/>
          <p:cNvSpPr/>
          <p:nvPr/>
        </p:nvSpPr>
        <p:spPr>
          <a:xfrm rot="837801">
            <a:off x="8482514" y="20716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39" name="Google Shape;1839;p68"/>
          <p:cNvSpPr/>
          <p:nvPr/>
        </p:nvSpPr>
        <p:spPr>
          <a:xfrm rot="837801">
            <a:off x="8604750" y="194619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40" name="Google Shape;1840;p68"/>
          <p:cNvSpPr/>
          <p:nvPr/>
        </p:nvSpPr>
        <p:spPr>
          <a:xfrm rot="837801">
            <a:off x="8312650" y="19049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41" name="Google Shape;1841;p68"/>
          <p:cNvSpPr/>
          <p:nvPr/>
        </p:nvSpPr>
        <p:spPr>
          <a:xfrm rot="837801">
            <a:off x="8001501" y="219860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42" name="Google Shape;1842;p68"/>
          <p:cNvSpPr/>
          <p:nvPr/>
        </p:nvSpPr>
        <p:spPr>
          <a:xfrm rot="837801">
            <a:off x="8199939" y="20763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43" name="Google Shape;1843;p68"/>
          <p:cNvSpPr/>
          <p:nvPr/>
        </p:nvSpPr>
        <p:spPr>
          <a:xfrm rot="837801">
            <a:off x="8071242" y="2135079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44" name="Google Shape;1844;p68"/>
          <p:cNvSpPr/>
          <p:nvPr/>
        </p:nvSpPr>
        <p:spPr>
          <a:xfrm rot="837801">
            <a:off x="7990389" y="21843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45" name="Google Shape;1845;p68"/>
          <p:cNvSpPr/>
          <p:nvPr/>
        </p:nvSpPr>
        <p:spPr>
          <a:xfrm rot="837801">
            <a:off x="8060239" y="213669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46" name="Google Shape;1846;p68"/>
          <p:cNvSpPr/>
          <p:nvPr/>
        </p:nvSpPr>
        <p:spPr>
          <a:xfrm rot="837801">
            <a:off x="8199939" y="20763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47" name="Google Shape;1847;p68"/>
          <p:cNvSpPr/>
          <p:nvPr/>
        </p:nvSpPr>
        <p:spPr>
          <a:xfrm rot="837801">
            <a:off x="7990389" y="21843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48" name="Google Shape;1848;p68"/>
          <p:cNvSpPr/>
          <p:nvPr/>
        </p:nvSpPr>
        <p:spPr>
          <a:xfrm rot="837801">
            <a:off x="7990389" y="21843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49" name="Google Shape;1849;p68"/>
          <p:cNvSpPr/>
          <p:nvPr/>
        </p:nvSpPr>
        <p:spPr>
          <a:xfrm rot="837801">
            <a:off x="8185542" y="2103329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50" name="Google Shape;1850;p68"/>
          <p:cNvSpPr/>
          <p:nvPr/>
        </p:nvSpPr>
        <p:spPr>
          <a:xfrm rot="837801">
            <a:off x="8199939" y="20763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51" name="Google Shape;1851;p68"/>
          <p:cNvSpPr/>
          <p:nvPr/>
        </p:nvSpPr>
        <p:spPr>
          <a:xfrm rot="837801">
            <a:off x="8115801" y="21525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52" name="Google Shape;1852;p68"/>
          <p:cNvSpPr/>
          <p:nvPr/>
        </p:nvSpPr>
        <p:spPr>
          <a:xfrm rot="837801">
            <a:off x="8199939" y="207636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53" name="Google Shape;1853;p68"/>
          <p:cNvSpPr/>
          <p:nvPr/>
        </p:nvSpPr>
        <p:spPr>
          <a:xfrm rot="837801">
            <a:off x="8122151" y="2204955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54" name="Google Shape;1854;p68"/>
          <p:cNvSpPr/>
          <p:nvPr/>
        </p:nvSpPr>
        <p:spPr>
          <a:xfrm rot="837801">
            <a:off x="8188826" y="20938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55" name="Google Shape;1855;p68"/>
          <p:cNvSpPr/>
          <p:nvPr/>
        </p:nvSpPr>
        <p:spPr>
          <a:xfrm rot="837801">
            <a:off x="8122151" y="2133518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56" name="Google Shape;1856;p68"/>
          <p:cNvSpPr/>
          <p:nvPr/>
        </p:nvSpPr>
        <p:spPr>
          <a:xfrm rot="837801">
            <a:off x="8534900" y="178268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57" name="Google Shape;1857;p68"/>
          <p:cNvSpPr/>
          <p:nvPr/>
        </p:nvSpPr>
        <p:spPr>
          <a:xfrm rot="837801">
            <a:off x="8229992" y="1839804"/>
            <a:ext cx="57190" cy="667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58" name="Google Shape;1858;p68"/>
          <p:cNvSpPr/>
          <p:nvPr/>
        </p:nvSpPr>
        <p:spPr>
          <a:xfrm rot="837801">
            <a:off x="8188826" y="17620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59" name="Google Shape;1859;p68"/>
          <p:cNvSpPr/>
          <p:nvPr/>
        </p:nvSpPr>
        <p:spPr>
          <a:xfrm rot="837801">
            <a:off x="8160251" y="18890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60" name="Google Shape;1860;p68"/>
          <p:cNvSpPr/>
          <p:nvPr/>
        </p:nvSpPr>
        <p:spPr>
          <a:xfrm rot="837801">
            <a:off x="8188826" y="17620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61" name="Google Shape;1861;p68"/>
          <p:cNvSpPr/>
          <p:nvPr/>
        </p:nvSpPr>
        <p:spPr>
          <a:xfrm rot="837801">
            <a:off x="8244389" y="17763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62" name="Google Shape;1862;p68"/>
          <p:cNvSpPr/>
          <p:nvPr/>
        </p:nvSpPr>
        <p:spPr>
          <a:xfrm rot="837801">
            <a:off x="8174539" y="182554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63" name="Google Shape;1863;p68"/>
          <p:cNvSpPr/>
          <p:nvPr/>
        </p:nvSpPr>
        <p:spPr>
          <a:xfrm rot="833655">
            <a:off x="8547610" y="1717552"/>
            <a:ext cx="58718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64" name="Google Shape;1864;p68"/>
          <p:cNvSpPr/>
          <p:nvPr/>
        </p:nvSpPr>
        <p:spPr>
          <a:xfrm rot="837801">
            <a:off x="8520614" y="1844593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65" name="Google Shape;1865;p68"/>
          <p:cNvSpPr/>
          <p:nvPr/>
        </p:nvSpPr>
        <p:spPr>
          <a:xfrm rot="833655">
            <a:off x="8547610" y="1717552"/>
            <a:ext cx="58718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66" name="Google Shape;1866;p68"/>
          <p:cNvSpPr/>
          <p:nvPr/>
        </p:nvSpPr>
        <p:spPr>
          <a:xfrm rot="837801">
            <a:off x="8258676" y="1712830"/>
            <a:ext cx="57190" cy="65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67" name="Google Shape;1867;p68"/>
          <p:cNvSpPr/>
          <p:nvPr/>
        </p:nvSpPr>
        <p:spPr>
          <a:xfrm rot="3577252">
            <a:off x="8737995" y="296067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68" name="Google Shape;1868;p68"/>
          <p:cNvSpPr/>
          <p:nvPr/>
        </p:nvSpPr>
        <p:spPr>
          <a:xfrm rot="3582213">
            <a:off x="8695221" y="2655817"/>
            <a:ext cx="61847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69" name="Google Shape;1869;p68"/>
          <p:cNvSpPr/>
          <p:nvPr/>
        </p:nvSpPr>
        <p:spPr>
          <a:xfrm rot="3577252">
            <a:off x="8768158" y="2870183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70" name="Google Shape;1870;p68"/>
          <p:cNvSpPr/>
          <p:nvPr/>
        </p:nvSpPr>
        <p:spPr>
          <a:xfrm rot="3577252">
            <a:off x="8790383" y="2736833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71" name="Google Shape;1871;p68"/>
          <p:cNvSpPr/>
          <p:nvPr/>
        </p:nvSpPr>
        <p:spPr>
          <a:xfrm rot="3582213">
            <a:off x="8696811" y="2738366"/>
            <a:ext cx="61847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72" name="Google Shape;1872;p68"/>
          <p:cNvSpPr/>
          <p:nvPr/>
        </p:nvSpPr>
        <p:spPr>
          <a:xfrm rot="3577252">
            <a:off x="8854741" y="2745596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73" name="Google Shape;1873;p68"/>
          <p:cNvSpPr/>
          <p:nvPr/>
        </p:nvSpPr>
        <p:spPr>
          <a:xfrm rot="3582213">
            <a:off x="8637213" y="2547042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74" name="Google Shape;1874;p68"/>
          <p:cNvSpPr/>
          <p:nvPr/>
        </p:nvSpPr>
        <p:spPr>
          <a:xfrm rot="3577252">
            <a:off x="8679258" y="285272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75" name="Google Shape;1875;p68"/>
          <p:cNvSpPr/>
          <p:nvPr/>
        </p:nvSpPr>
        <p:spPr>
          <a:xfrm rot="3582213">
            <a:off x="8532439" y="2872479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76" name="Google Shape;1876;p68"/>
          <p:cNvSpPr/>
          <p:nvPr/>
        </p:nvSpPr>
        <p:spPr>
          <a:xfrm rot="3577252">
            <a:off x="8619791" y="2891646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77" name="Google Shape;1877;p68"/>
          <p:cNvSpPr/>
          <p:nvPr/>
        </p:nvSpPr>
        <p:spPr>
          <a:xfrm rot="3577252">
            <a:off x="8826166" y="2834496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78" name="Google Shape;1878;p68"/>
          <p:cNvSpPr/>
          <p:nvPr/>
        </p:nvSpPr>
        <p:spPr>
          <a:xfrm rot="3582213">
            <a:off x="8649913" y="2943917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79" name="Google Shape;1879;p68"/>
          <p:cNvSpPr/>
          <p:nvPr/>
        </p:nvSpPr>
        <p:spPr>
          <a:xfrm rot="3577252">
            <a:off x="8757045" y="3047983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80" name="Google Shape;1880;p68"/>
          <p:cNvSpPr/>
          <p:nvPr/>
        </p:nvSpPr>
        <p:spPr>
          <a:xfrm rot="3577252">
            <a:off x="8737995" y="3103546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81" name="Google Shape;1881;p68"/>
          <p:cNvSpPr/>
          <p:nvPr/>
        </p:nvSpPr>
        <p:spPr>
          <a:xfrm rot="3577252">
            <a:off x="8815783" y="2868596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82" name="Google Shape;1882;p68"/>
          <p:cNvSpPr/>
          <p:nvPr/>
        </p:nvSpPr>
        <p:spPr>
          <a:xfrm rot="3582213">
            <a:off x="8754689" y="2761354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83" name="Google Shape;1883;p68"/>
          <p:cNvSpPr/>
          <p:nvPr/>
        </p:nvSpPr>
        <p:spPr>
          <a:xfrm rot="3577252">
            <a:off x="8696720" y="2940033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84" name="Google Shape;1884;p68"/>
          <p:cNvSpPr/>
          <p:nvPr/>
        </p:nvSpPr>
        <p:spPr>
          <a:xfrm rot="3577252">
            <a:off x="8768158" y="2870183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85" name="Google Shape;1885;p68"/>
          <p:cNvSpPr/>
          <p:nvPr/>
        </p:nvSpPr>
        <p:spPr>
          <a:xfrm rot="3582213">
            <a:off x="8856288" y="2886767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86" name="Google Shape;1886;p68"/>
          <p:cNvSpPr/>
          <p:nvPr/>
        </p:nvSpPr>
        <p:spPr>
          <a:xfrm rot="3577252">
            <a:off x="8874520" y="311942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87" name="Google Shape;1887;p68"/>
          <p:cNvSpPr/>
          <p:nvPr/>
        </p:nvSpPr>
        <p:spPr>
          <a:xfrm rot="3577252">
            <a:off x="9107155" y="2688445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88" name="Google Shape;1888;p68"/>
          <p:cNvSpPr/>
          <p:nvPr/>
        </p:nvSpPr>
        <p:spPr>
          <a:xfrm rot="3582213">
            <a:off x="8991226" y="2902642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89" name="Google Shape;1889;p68"/>
          <p:cNvSpPr/>
          <p:nvPr/>
        </p:nvSpPr>
        <p:spPr>
          <a:xfrm rot="3582213">
            <a:off x="8930902" y="2796279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90" name="Google Shape;1890;p68"/>
          <p:cNvSpPr/>
          <p:nvPr/>
        </p:nvSpPr>
        <p:spPr>
          <a:xfrm rot="3577252">
            <a:off x="8784033" y="281462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91" name="Google Shape;1891;p68"/>
          <p:cNvSpPr/>
          <p:nvPr/>
        </p:nvSpPr>
        <p:spPr>
          <a:xfrm rot="3582213">
            <a:off x="9078539" y="2777229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92" name="Google Shape;1892;p68"/>
          <p:cNvSpPr/>
          <p:nvPr/>
        </p:nvSpPr>
        <p:spPr>
          <a:xfrm rot="3577252">
            <a:off x="8903095" y="2886058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93" name="Google Shape;1893;p68"/>
          <p:cNvSpPr/>
          <p:nvPr/>
        </p:nvSpPr>
        <p:spPr>
          <a:xfrm rot="3577252">
            <a:off x="8755458" y="290352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94" name="Google Shape;1894;p68"/>
          <p:cNvSpPr/>
          <p:nvPr/>
        </p:nvSpPr>
        <p:spPr>
          <a:xfrm rot="3577252">
            <a:off x="8843630" y="2923395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95" name="Google Shape;1895;p68"/>
          <p:cNvSpPr/>
          <p:nvPr/>
        </p:nvSpPr>
        <p:spPr>
          <a:xfrm rot="3577252">
            <a:off x="9050733" y="2867008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96" name="Google Shape;1896;p68"/>
          <p:cNvSpPr/>
          <p:nvPr/>
        </p:nvSpPr>
        <p:spPr>
          <a:xfrm rot="3582213">
            <a:off x="8737226" y="3102667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97" name="Google Shape;1897;p68"/>
          <p:cNvSpPr/>
          <p:nvPr/>
        </p:nvSpPr>
        <p:spPr>
          <a:xfrm rot="3577252">
            <a:off x="9168208" y="308132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98" name="Google Shape;1898;p68"/>
          <p:cNvSpPr/>
          <p:nvPr/>
        </p:nvSpPr>
        <p:spPr>
          <a:xfrm rot="3577252">
            <a:off x="9225358" y="2901933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899" name="Google Shape;1899;p68"/>
          <p:cNvSpPr/>
          <p:nvPr/>
        </p:nvSpPr>
        <p:spPr>
          <a:xfrm rot="3577252">
            <a:off x="9168208" y="2793983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00" name="Google Shape;1900;p68"/>
          <p:cNvSpPr/>
          <p:nvPr/>
        </p:nvSpPr>
        <p:spPr>
          <a:xfrm rot="3577252">
            <a:off x="9107883" y="2974958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01" name="Google Shape;1901;p68"/>
          <p:cNvSpPr/>
          <p:nvPr/>
        </p:nvSpPr>
        <p:spPr>
          <a:xfrm rot="3582213">
            <a:off x="8991226" y="2902642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02" name="Google Shape;1902;p68"/>
          <p:cNvSpPr/>
          <p:nvPr/>
        </p:nvSpPr>
        <p:spPr>
          <a:xfrm rot="3577252">
            <a:off x="9076991" y="2921808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03" name="Google Shape;1903;p68"/>
          <p:cNvSpPr/>
          <p:nvPr/>
        </p:nvSpPr>
        <p:spPr>
          <a:xfrm rot="3582213">
            <a:off x="8727701" y="2994717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04" name="Google Shape;1904;p68"/>
          <p:cNvSpPr/>
          <p:nvPr/>
        </p:nvSpPr>
        <p:spPr>
          <a:xfrm rot="3577252">
            <a:off x="8755458" y="290352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05" name="Google Shape;1905;p68"/>
          <p:cNvSpPr/>
          <p:nvPr/>
        </p:nvSpPr>
        <p:spPr>
          <a:xfrm rot="3577252">
            <a:off x="8824580" y="2978957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06" name="Google Shape;1906;p68"/>
          <p:cNvSpPr/>
          <p:nvPr/>
        </p:nvSpPr>
        <p:spPr>
          <a:xfrm rot="3577252">
            <a:off x="8755458" y="290352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07" name="Google Shape;1907;p68"/>
          <p:cNvSpPr/>
          <p:nvPr/>
        </p:nvSpPr>
        <p:spPr>
          <a:xfrm rot="3577252">
            <a:off x="8961833" y="299242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08" name="Google Shape;1908;p68"/>
          <p:cNvSpPr/>
          <p:nvPr/>
        </p:nvSpPr>
        <p:spPr>
          <a:xfrm rot="3582213">
            <a:off x="8991226" y="2902642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09" name="Google Shape;1909;p68"/>
          <p:cNvSpPr/>
          <p:nvPr/>
        </p:nvSpPr>
        <p:spPr>
          <a:xfrm rot="3577252">
            <a:off x="8872933" y="2976546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10" name="Google Shape;1910;p68"/>
          <p:cNvSpPr/>
          <p:nvPr/>
        </p:nvSpPr>
        <p:spPr>
          <a:xfrm rot="3582213">
            <a:off x="8991226" y="2902642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11" name="Google Shape;1911;p68"/>
          <p:cNvSpPr/>
          <p:nvPr/>
        </p:nvSpPr>
        <p:spPr>
          <a:xfrm rot="3577252">
            <a:off x="9284955" y="3010707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12" name="Google Shape;1912;p68"/>
          <p:cNvSpPr/>
          <p:nvPr/>
        </p:nvSpPr>
        <p:spPr>
          <a:xfrm rot="3582213">
            <a:off x="9312761" y="2920928"/>
            <a:ext cx="61847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13" name="Google Shape;1913;p68"/>
          <p:cNvSpPr/>
          <p:nvPr/>
        </p:nvSpPr>
        <p:spPr>
          <a:xfrm rot="3582213">
            <a:off x="9196014" y="2989954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14" name="Google Shape;1914;p68"/>
          <p:cNvSpPr/>
          <p:nvPr/>
        </p:nvSpPr>
        <p:spPr>
          <a:xfrm rot="3582213">
            <a:off x="9312761" y="2920928"/>
            <a:ext cx="61847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15" name="Google Shape;1915;p68"/>
          <p:cNvSpPr/>
          <p:nvPr/>
        </p:nvSpPr>
        <p:spPr>
          <a:xfrm rot="3582213">
            <a:off x="9254751" y="2953442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16" name="Google Shape;1916;p68"/>
          <p:cNvSpPr/>
          <p:nvPr/>
        </p:nvSpPr>
        <p:spPr>
          <a:xfrm rot="3577252">
            <a:off x="9283366" y="2864658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17" name="Google Shape;1917;p68"/>
          <p:cNvSpPr/>
          <p:nvPr/>
        </p:nvSpPr>
        <p:spPr>
          <a:xfrm rot="3577252">
            <a:off x="9166620" y="2938446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18" name="Google Shape;1918;p68"/>
          <p:cNvSpPr/>
          <p:nvPr/>
        </p:nvSpPr>
        <p:spPr>
          <a:xfrm rot="3577252">
            <a:off x="9283366" y="2864658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19" name="Google Shape;1919;p68"/>
          <p:cNvSpPr/>
          <p:nvPr/>
        </p:nvSpPr>
        <p:spPr>
          <a:xfrm rot="3577252">
            <a:off x="8933258" y="308132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20" name="Google Shape;1920;p68"/>
          <p:cNvSpPr/>
          <p:nvPr/>
        </p:nvSpPr>
        <p:spPr>
          <a:xfrm rot="3577252">
            <a:off x="8933258" y="308132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21" name="Google Shape;1921;p68"/>
          <p:cNvSpPr/>
          <p:nvPr/>
        </p:nvSpPr>
        <p:spPr>
          <a:xfrm rot="3577252">
            <a:off x="9283366" y="2864658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22" name="Google Shape;1922;p68"/>
          <p:cNvSpPr/>
          <p:nvPr/>
        </p:nvSpPr>
        <p:spPr>
          <a:xfrm rot="3577252">
            <a:off x="9066608" y="305592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23" name="Google Shape;1923;p68"/>
          <p:cNvSpPr/>
          <p:nvPr/>
        </p:nvSpPr>
        <p:spPr>
          <a:xfrm rot="3577252">
            <a:off x="8737266" y="2783696"/>
            <a:ext cx="60508" cy="68174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24" name="Google Shape;1924;p68"/>
          <p:cNvSpPr/>
          <p:nvPr/>
        </p:nvSpPr>
        <p:spPr>
          <a:xfrm rot="3577252">
            <a:off x="9009458" y="278287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25" name="Google Shape;1925;p68"/>
          <p:cNvSpPr/>
          <p:nvPr/>
        </p:nvSpPr>
        <p:spPr>
          <a:xfrm rot="3577252">
            <a:off x="9285683" y="278287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26" name="Google Shape;1926;p68"/>
          <p:cNvSpPr/>
          <p:nvPr/>
        </p:nvSpPr>
        <p:spPr>
          <a:xfrm rot="3577252">
            <a:off x="8552258" y="2782871"/>
            <a:ext cx="60508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27" name="Google Shape;1927;p68"/>
          <p:cNvSpPr/>
          <p:nvPr/>
        </p:nvSpPr>
        <p:spPr>
          <a:xfrm rot="3582213">
            <a:off x="8592764" y="2828029"/>
            <a:ext cx="61847" cy="69923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1928" name="Google Shape;1928;p68"/>
          <p:cNvSpPr/>
          <p:nvPr/>
        </p:nvSpPr>
        <p:spPr>
          <a:xfrm>
            <a:off x="7626800" y="1420710"/>
            <a:ext cx="2209800" cy="213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grpSp>
        <p:nvGrpSpPr>
          <p:cNvPr id="1929" name="Google Shape;1929;p68"/>
          <p:cNvGrpSpPr/>
          <p:nvPr/>
        </p:nvGrpSpPr>
        <p:grpSpPr>
          <a:xfrm>
            <a:off x="7626800" y="3808310"/>
            <a:ext cx="2209800" cy="2133600"/>
            <a:chOff x="480" y="2688"/>
            <a:chExt cx="1392" cy="1344"/>
          </a:xfrm>
        </p:grpSpPr>
        <p:sp>
          <p:nvSpPr>
            <p:cNvPr id="1930" name="Google Shape;1930;p68"/>
            <p:cNvSpPr/>
            <p:nvPr/>
          </p:nvSpPr>
          <p:spPr>
            <a:xfrm rot="2271133">
              <a:off x="852" y="322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31" name="Google Shape;1931;p68"/>
            <p:cNvSpPr/>
            <p:nvPr/>
          </p:nvSpPr>
          <p:spPr>
            <a:xfrm rot="2271133">
              <a:off x="848" y="3168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32" name="Google Shape;1932;p68"/>
            <p:cNvSpPr/>
            <p:nvPr/>
          </p:nvSpPr>
          <p:spPr>
            <a:xfrm rot="2271133">
              <a:off x="799" y="323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33" name="Google Shape;1933;p68"/>
            <p:cNvSpPr/>
            <p:nvPr/>
          </p:nvSpPr>
          <p:spPr>
            <a:xfrm rot="2271133">
              <a:off x="1056" y="345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34" name="Google Shape;1934;p68"/>
            <p:cNvSpPr/>
            <p:nvPr/>
          </p:nvSpPr>
          <p:spPr>
            <a:xfrm rot="2271133">
              <a:off x="876" y="319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35" name="Google Shape;1935;p68"/>
            <p:cNvSpPr/>
            <p:nvPr/>
          </p:nvSpPr>
          <p:spPr>
            <a:xfrm rot="2271133">
              <a:off x="785" y="3262"/>
              <a:ext cx="36" cy="41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36" name="Google Shape;1936;p68"/>
            <p:cNvSpPr/>
            <p:nvPr/>
          </p:nvSpPr>
          <p:spPr>
            <a:xfrm rot="2271133">
              <a:off x="824" y="3201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37" name="Google Shape;1937;p68"/>
            <p:cNvSpPr/>
            <p:nvPr/>
          </p:nvSpPr>
          <p:spPr>
            <a:xfrm rot="2271133">
              <a:off x="785" y="3262"/>
              <a:ext cx="36" cy="41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38" name="Google Shape;1938;p68"/>
            <p:cNvSpPr/>
            <p:nvPr/>
          </p:nvSpPr>
          <p:spPr>
            <a:xfrm rot="2271133">
              <a:off x="792" y="337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39" name="Google Shape;1939;p68"/>
            <p:cNvSpPr/>
            <p:nvPr/>
          </p:nvSpPr>
          <p:spPr>
            <a:xfrm rot="2271133">
              <a:off x="806" y="317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40" name="Google Shape;1940;p68"/>
            <p:cNvSpPr/>
            <p:nvPr/>
          </p:nvSpPr>
          <p:spPr>
            <a:xfrm rot="2271133">
              <a:off x="876" y="319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41" name="Google Shape;1941;p68"/>
            <p:cNvSpPr/>
            <p:nvPr/>
          </p:nvSpPr>
          <p:spPr>
            <a:xfrm rot="2271133">
              <a:off x="912" y="312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42" name="Google Shape;1942;p68"/>
            <p:cNvSpPr/>
            <p:nvPr/>
          </p:nvSpPr>
          <p:spPr>
            <a:xfrm rot="2271133">
              <a:off x="809" y="3229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43" name="Google Shape;1943;p68"/>
            <p:cNvSpPr/>
            <p:nvPr/>
          </p:nvSpPr>
          <p:spPr>
            <a:xfrm rot="2271133">
              <a:off x="676" y="3225"/>
              <a:ext cx="36" cy="42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44" name="Google Shape;1944;p68"/>
            <p:cNvSpPr/>
            <p:nvPr/>
          </p:nvSpPr>
          <p:spPr>
            <a:xfrm rot="2271133">
              <a:off x="824" y="3201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45" name="Google Shape;1945;p68"/>
            <p:cNvSpPr/>
            <p:nvPr/>
          </p:nvSpPr>
          <p:spPr>
            <a:xfrm rot="2271133">
              <a:off x="799" y="323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46" name="Google Shape;1946;p68"/>
            <p:cNvSpPr/>
            <p:nvPr/>
          </p:nvSpPr>
          <p:spPr>
            <a:xfrm rot="2271133">
              <a:off x="813" y="328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47" name="Google Shape;1947;p68"/>
            <p:cNvSpPr/>
            <p:nvPr/>
          </p:nvSpPr>
          <p:spPr>
            <a:xfrm rot="2271133">
              <a:off x="960" y="321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48" name="Google Shape;1948;p68"/>
            <p:cNvSpPr/>
            <p:nvPr/>
          </p:nvSpPr>
          <p:spPr>
            <a:xfrm rot="2271133">
              <a:off x="904" y="346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49" name="Google Shape;1949;p68"/>
            <p:cNvSpPr/>
            <p:nvPr/>
          </p:nvSpPr>
          <p:spPr>
            <a:xfrm rot="2271133">
              <a:off x="824" y="345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50" name="Google Shape;1950;p68"/>
            <p:cNvSpPr/>
            <p:nvPr/>
          </p:nvSpPr>
          <p:spPr>
            <a:xfrm rot="2271133">
              <a:off x="917" y="326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51" name="Google Shape;1951;p68"/>
            <p:cNvSpPr/>
            <p:nvPr/>
          </p:nvSpPr>
          <p:spPr>
            <a:xfrm rot="2271133">
              <a:off x="846" y="3098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52" name="Google Shape;1952;p68"/>
            <p:cNvSpPr/>
            <p:nvPr/>
          </p:nvSpPr>
          <p:spPr>
            <a:xfrm rot="2271133">
              <a:off x="869" y="3330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53" name="Google Shape;1953;p68"/>
            <p:cNvSpPr/>
            <p:nvPr/>
          </p:nvSpPr>
          <p:spPr>
            <a:xfrm rot="2271133">
              <a:off x="1200" y="312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54" name="Google Shape;1954;p68"/>
            <p:cNvSpPr/>
            <p:nvPr/>
          </p:nvSpPr>
          <p:spPr>
            <a:xfrm rot="2271133">
              <a:off x="840" y="3308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55" name="Google Shape;1955;p68"/>
            <p:cNvSpPr/>
            <p:nvPr/>
          </p:nvSpPr>
          <p:spPr>
            <a:xfrm rot="2271133">
              <a:off x="960" y="3408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56" name="Google Shape;1956;p68"/>
            <p:cNvSpPr/>
            <p:nvPr/>
          </p:nvSpPr>
          <p:spPr>
            <a:xfrm rot="2271133">
              <a:off x="1040" y="3101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57" name="Google Shape;1957;p68"/>
            <p:cNvSpPr/>
            <p:nvPr/>
          </p:nvSpPr>
          <p:spPr>
            <a:xfrm rot="2271133">
              <a:off x="1040" y="329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58" name="Google Shape;1958;p68"/>
            <p:cNvSpPr/>
            <p:nvPr/>
          </p:nvSpPr>
          <p:spPr>
            <a:xfrm rot="2271133">
              <a:off x="966" y="3199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59" name="Google Shape;1959;p68"/>
            <p:cNvSpPr/>
            <p:nvPr/>
          </p:nvSpPr>
          <p:spPr>
            <a:xfrm rot="2271133">
              <a:off x="892" y="3167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60" name="Google Shape;1960;p68"/>
            <p:cNvSpPr/>
            <p:nvPr/>
          </p:nvSpPr>
          <p:spPr>
            <a:xfrm rot="2271133">
              <a:off x="1043" y="315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61" name="Google Shape;1961;p68"/>
            <p:cNvSpPr/>
            <p:nvPr/>
          </p:nvSpPr>
          <p:spPr>
            <a:xfrm rot="2271133">
              <a:off x="1008" y="312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62" name="Google Shape;1962;p68"/>
            <p:cNvSpPr/>
            <p:nvPr/>
          </p:nvSpPr>
          <p:spPr>
            <a:xfrm rot="2271133">
              <a:off x="970" y="325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63" name="Google Shape;1963;p68"/>
            <p:cNvSpPr/>
            <p:nvPr/>
          </p:nvSpPr>
          <p:spPr>
            <a:xfrm rot="2271133">
              <a:off x="893" y="3297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64" name="Google Shape;1964;p68"/>
            <p:cNvSpPr/>
            <p:nvPr/>
          </p:nvSpPr>
          <p:spPr>
            <a:xfrm rot="2271133">
              <a:off x="945" y="3288"/>
              <a:ext cx="37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65" name="Google Shape;1965;p68"/>
            <p:cNvSpPr/>
            <p:nvPr/>
          </p:nvSpPr>
          <p:spPr>
            <a:xfrm rot="2271133">
              <a:off x="1065" y="325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66" name="Google Shape;1966;p68"/>
            <p:cNvSpPr/>
            <p:nvPr/>
          </p:nvSpPr>
          <p:spPr>
            <a:xfrm rot="2271133">
              <a:off x="953" y="340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67" name="Google Shape;1967;p68"/>
            <p:cNvSpPr/>
            <p:nvPr/>
          </p:nvSpPr>
          <p:spPr>
            <a:xfrm rot="2271133">
              <a:off x="1177" y="3348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68" name="Google Shape;1968;p68"/>
            <p:cNvSpPr/>
            <p:nvPr/>
          </p:nvSpPr>
          <p:spPr>
            <a:xfrm rot="2271133">
              <a:off x="1114" y="342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69" name="Google Shape;1969;p68"/>
            <p:cNvSpPr/>
            <p:nvPr/>
          </p:nvSpPr>
          <p:spPr>
            <a:xfrm rot="2271133">
              <a:off x="1170" y="323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70" name="Google Shape;1970;p68"/>
            <p:cNvSpPr/>
            <p:nvPr/>
          </p:nvSpPr>
          <p:spPr>
            <a:xfrm rot="2271133">
              <a:off x="1109" y="3139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71" name="Google Shape;1971;p68"/>
            <p:cNvSpPr/>
            <p:nvPr/>
          </p:nvSpPr>
          <p:spPr>
            <a:xfrm rot="2271133">
              <a:off x="1121" y="330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72" name="Google Shape;1972;p68"/>
            <p:cNvSpPr/>
            <p:nvPr/>
          </p:nvSpPr>
          <p:spPr>
            <a:xfrm rot="2271133">
              <a:off x="1040" y="329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73" name="Google Shape;1973;p68"/>
            <p:cNvSpPr/>
            <p:nvPr/>
          </p:nvSpPr>
          <p:spPr>
            <a:xfrm rot="2271133">
              <a:off x="1093" y="3279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74" name="Google Shape;1974;p68"/>
            <p:cNvSpPr/>
            <p:nvPr/>
          </p:nvSpPr>
          <p:spPr>
            <a:xfrm rot="2271133">
              <a:off x="897" y="335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75" name="Google Shape;1975;p68"/>
            <p:cNvSpPr/>
            <p:nvPr/>
          </p:nvSpPr>
          <p:spPr>
            <a:xfrm rot="2271133">
              <a:off x="893" y="3297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76" name="Google Shape;1976;p68"/>
            <p:cNvSpPr/>
            <p:nvPr/>
          </p:nvSpPr>
          <p:spPr>
            <a:xfrm rot="2271133">
              <a:off x="844" y="336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77" name="Google Shape;1977;p68"/>
            <p:cNvSpPr/>
            <p:nvPr/>
          </p:nvSpPr>
          <p:spPr>
            <a:xfrm rot="2271133">
              <a:off x="893" y="3297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78" name="Google Shape;1978;p68"/>
            <p:cNvSpPr/>
            <p:nvPr/>
          </p:nvSpPr>
          <p:spPr>
            <a:xfrm rot="2271133">
              <a:off x="1026" y="3302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79" name="Google Shape;1979;p68"/>
            <p:cNvSpPr/>
            <p:nvPr/>
          </p:nvSpPr>
          <p:spPr>
            <a:xfrm rot="2271133">
              <a:off x="1040" y="329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80" name="Google Shape;1980;p68"/>
            <p:cNvSpPr/>
            <p:nvPr/>
          </p:nvSpPr>
          <p:spPr>
            <a:xfrm rot="2271133">
              <a:off x="974" y="3311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81" name="Google Shape;1981;p68"/>
            <p:cNvSpPr/>
            <p:nvPr/>
          </p:nvSpPr>
          <p:spPr>
            <a:xfrm rot="2271133">
              <a:off x="1040" y="329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82" name="Google Shape;1982;p68"/>
            <p:cNvSpPr/>
            <p:nvPr/>
          </p:nvSpPr>
          <p:spPr>
            <a:xfrm rot="2271133">
              <a:off x="1226" y="328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83" name="Google Shape;1983;p68"/>
            <p:cNvSpPr/>
            <p:nvPr/>
          </p:nvSpPr>
          <p:spPr>
            <a:xfrm rot="2271133">
              <a:off x="1222" y="322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84" name="Google Shape;1984;p68"/>
            <p:cNvSpPr/>
            <p:nvPr/>
          </p:nvSpPr>
          <p:spPr>
            <a:xfrm rot="2271133">
              <a:off x="1174" y="3292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85" name="Google Shape;1985;p68"/>
            <p:cNvSpPr/>
            <p:nvPr/>
          </p:nvSpPr>
          <p:spPr>
            <a:xfrm rot="2271133">
              <a:off x="1222" y="322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86" name="Google Shape;1986;p68"/>
            <p:cNvSpPr/>
            <p:nvPr/>
          </p:nvSpPr>
          <p:spPr>
            <a:xfrm rot="2271133">
              <a:off x="1251" y="3249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87" name="Google Shape;1987;p68"/>
            <p:cNvSpPr/>
            <p:nvPr/>
          </p:nvSpPr>
          <p:spPr>
            <a:xfrm rot="2271133">
              <a:off x="1198" y="326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88" name="Google Shape;1988;p68"/>
            <p:cNvSpPr/>
            <p:nvPr/>
          </p:nvSpPr>
          <p:spPr>
            <a:xfrm rot="2271133">
              <a:off x="1194" y="320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89" name="Google Shape;1989;p68"/>
            <p:cNvSpPr/>
            <p:nvPr/>
          </p:nvSpPr>
          <p:spPr>
            <a:xfrm rot="2271133">
              <a:off x="1145" y="3269"/>
              <a:ext cx="37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90" name="Google Shape;1990;p68"/>
            <p:cNvSpPr/>
            <p:nvPr/>
          </p:nvSpPr>
          <p:spPr>
            <a:xfrm rot="2271133">
              <a:off x="1194" y="320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91" name="Google Shape;1991;p68"/>
            <p:cNvSpPr/>
            <p:nvPr/>
          </p:nvSpPr>
          <p:spPr>
            <a:xfrm rot="2271133">
              <a:off x="1274" y="3216"/>
              <a:ext cx="37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92" name="Google Shape;1992;p68"/>
            <p:cNvSpPr/>
            <p:nvPr/>
          </p:nvSpPr>
          <p:spPr>
            <a:xfrm rot="2271133">
              <a:off x="1030" y="3357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93" name="Google Shape;1993;p68"/>
            <p:cNvSpPr/>
            <p:nvPr/>
          </p:nvSpPr>
          <p:spPr>
            <a:xfrm rot="2271133">
              <a:off x="1054" y="3324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94" name="Google Shape;1994;p68"/>
            <p:cNvSpPr/>
            <p:nvPr/>
          </p:nvSpPr>
          <p:spPr>
            <a:xfrm rot="2271133">
              <a:off x="1008" y="3456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95" name="Google Shape;1995;p68"/>
            <p:cNvSpPr/>
            <p:nvPr/>
          </p:nvSpPr>
          <p:spPr>
            <a:xfrm rot="2271133">
              <a:off x="864" y="3264"/>
              <a:ext cx="37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96" name="Google Shape;1996;p68"/>
            <p:cNvSpPr/>
            <p:nvPr/>
          </p:nvSpPr>
          <p:spPr>
            <a:xfrm rot="2271133">
              <a:off x="760" y="3424"/>
              <a:ext cx="37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97" name="Google Shape;1997;p68"/>
            <p:cNvSpPr/>
            <p:nvPr/>
          </p:nvSpPr>
          <p:spPr>
            <a:xfrm rot="2271133">
              <a:off x="863" y="338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98" name="Google Shape;1998;p68"/>
            <p:cNvSpPr/>
            <p:nvPr/>
          </p:nvSpPr>
          <p:spPr>
            <a:xfrm rot="2271133">
              <a:off x="965" y="334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1999" name="Google Shape;1999;p68"/>
            <p:cNvSpPr/>
            <p:nvPr/>
          </p:nvSpPr>
          <p:spPr>
            <a:xfrm rot="2271133">
              <a:off x="1085" y="3346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00" name="Google Shape;2000;p68"/>
            <p:cNvSpPr/>
            <p:nvPr/>
          </p:nvSpPr>
          <p:spPr>
            <a:xfrm rot="2271133">
              <a:off x="1140" y="323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01" name="Google Shape;2001;p68"/>
            <p:cNvSpPr/>
            <p:nvPr/>
          </p:nvSpPr>
          <p:spPr>
            <a:xfrm rot="2271133">
              <a:off x="1031" y="329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02" name="Google Shape;2002;p68"/>
            <p:cNvSpPr/>
            <p:nvPr/>
          </p:nvSpPr>
          <p:spPr>
            <a:xfrm rot="2271133">
              <a:off x="1144" y="3388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03" name="Google Shape;2003;p68"/>
            <p:cNvSpPr/>
            <p:nvPr/>
          </p:nvSpPr>
          <p:spPr>
            <a:xfrm rot="2271133">
              <a:off x="1045" y="3331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04" name="Google Shape;2004;p68"/>
            <p:cNvSpPr/>
            <p:nvPr/>
          </p:nvSpPr>
          <p:spPr>
            <a:xfrm rot="2271133">
              <a:off x="1156" y="3187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05" name="Google Shape;2005;p68"/>
            <p:cNvSpPr/>
            <p:nvPr/>
          </p:nvSpPr>
          <p:spPr>
            <a:xfrm rot="2271133">
              <a:off x="1131" y="3089"/>
              <a:ext cx="37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06" name="Google Shape;2006;p68"/>
            <p:cNvSpPr/>
            <p:nvPr/>
          </p:nvSpPr>
          <p:spPr>
            <a:xfrm rot="2271133">
              <a:off x="1109" y="325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07" name="Google Shape;2007;p68"/>
            <p:cNvSpPr/>
            <p:nvPr/>
          </p:nvSpPr>
          <p:spPr>
            <a:xfrm rot="2271133">
              <a:off x="1080" y="3230"/>
              <a:ext cx="37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08" name="Google Shape;2008;p68"/>
            <p:cNvSpPr/>
            <p:nvPr/>
          </p:nvSpPr>
          <p:spPr>
            <a:xfrm rot="2271133">
              <a:off x="1344" y="321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09" name="Google Shape;2009;p68"/>
            <p:cNvSpPr/>
            <p:nvPr/>
          </p:nvSpPr>
          <p:spPr>
            <a:xfrm rot="2271133">
              <a:off x="1262" y="3167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10" name="Google Shape;2010;p68"/>
            <p:cNvSpPr/>
            <p:nvPr/>
          </p:nvSpPr>
          <p:spPr>
            <a:xfrm rot="2271133">
              <a:off x="1206" y="3121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11" name="Google Shape;2011;p68"/>
            <p:cNvSpPr/>
            <p:nvPr/>
          </p:nvSpPr>
          <p:spPr>
            <a:xfrm rot="2271133">
              <a:off x="1129" y="316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12" name="Google Shape;2012;p68"/>
            <p:cNvSpPr/>
            <p:nvPr/>
          </p:nvSpPr>
          <p:spPr>
            <a:xfrm rot="2271133">
              <a:off x="1284" y="3078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13" name="Google Shape;2013;p68"/>
            <p:cNvSpPr/>
            <p:nvPr/>
          </p:nvSpPr>
          <p:spPr>
            <a:xfrm rot="2271133">
              <a:off x="1056" y="326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14" name="Google Shape;2014;p68"/>
            <p:cNvSpPr/>
            <p:nvPr/>
          </p:nvSpPr>
          <p:spPr>
            <a:xfrm rot="2271133">
              <a:off x="1210" y="3177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15" name="Google Shape;2015;p68"/>
            <p:cNvSpPr/>
            <p:nvPr/>
          </p:nvSpPr>
          <p:spPr>
            <a:xfrm rot="2271133">
              <a:off x="1133" y="322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16" name="Google Shape;2016;p68"/>
            <p:cNvSpPr/>
            <p:nvPr/>
          </p:nvSpPr>
          <p:spPr>
            <a:xfrm rot="2271133">
              <a:off x="1185" y="321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17" name="Google Shape;2017;p68"/>
            <p:cNvSpPr/>
            <p:nvPr/>
          </p:nvSpPr>
          <p:spPr>
            <a:xfrm rot="2271133">
              <a:off x="1287" y="313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18" name="Google Shape;2018;p68"/>
            <p:cNvSpPr/>
            <p:nvPr/>
          </p:nvSpPr>
          <p:spPr>
            <a:xfrm rot="2271133">
              <a:off x="1194" y="3322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19" name="Google Shape;2019;p68"/>
            <p:cNvSpPr/>
            <p:nvPr/>
          </p:nvSpPr>
          <p:spPr>
            <a:xfrm rot="2271133">
              <a:off x="1399" y="322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20" name="Google Shape;2020;p68"/>
            <p:cNvSpPr/>
            <p:nvPr/>
          </p:nvSpPr>
          <p:spPr>
            <a:xfrm rot="2271133">
              <a:off x="1354" y="3348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21" name="Google Shape;2021;p68"/>
            <p:cNvSpPr/>
            <p:nvPr/>
          </p:nvSpPr>
          <p:spPr>
            <a:xfrm rot="2271133">
              <a:off x="1391" y="311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22" name="Google Shape;2022;p68"/>
            <p:cNvSpPr/>
            <p:nvPr/>
          </p:nvSpPr>
          <p:spPr>
            <a:xfrm rot="2271133">
              <a:off x="1336" y="3069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23" name="Google Shape;2023;p68"/>
            <p:cNvSpPr/>
            <p:nvPr/>
          </p:nvSpPr>
          <p:spPr>
            <a:xfrm rot="2271133">
              <a:off x="1343" y="3181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24" name="Google Shape;2024;p68"/>
            <p:cNvSpPr/>
            <p:nvPr/>
          </p:nvSpPr>
          <p:spPr>
            <a:xfrm rot="2271133">
              <a:off x="1262" y="3167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25" name="Google Shape;2025;p68"/>
            <p:cNvSpPr/>
            <p:nvPr/>
          </p:nvSpPr>
          <p:spPr>
            <a:xfrm rot="2271133">
              <a:off x="1314" y="3158"/>
              <a:ext cx="37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26" name="Google Shape;2026;p68"/>
            <p:cNvSpPr/>
            <p:nvPr/>
          </p:nvSpPr>
          <p:spPr>
            <a:xfrm rot="2271133">
              <a:off x="1136" y="327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27" name="Google Shape;2027;p68"/>
            <p:cNvSpPr/>
            <p:nvPr/>
          </p:nvSpPr>
          <p:spPr>
            <a:xfrm rot="2271133">
              <a:off x="1133" y="322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28" name="Google Shape;2028;p68"/>
            <p:cNvSpPr/>
            <p:nvPr/>
          </p:nvSpPr>
          <p:spPr>
            <a:xfrm rot="2271133">
              <a:off x="1084" y="3285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29" name="Google Shape;2029;p68"/>
            <p:cNvSpPr/>
            <p:nvPr/>
          </p:nvSpPr>
          <p:spPr>
            <a:xfrm rot="2271133">
              <a:off x="1133" y="322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30" name="Google Shape;2030;p68"/>
            <p:cNvSpPr/>
            <p:nvPr/>
          </p:nvSpPr>
          <p:spPr>
            <a:xfrm rot="2271133">
              <a:off x="1266" y="3223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31" name="Google Shape;2031;p68"/>
            <p:cNvSpPr/>
            <p:nvPr/>
          </p:nvSpPr>
          <p:spPr>
            <a:xfrm rot="2271133">
              <a:off x="1262" y="3167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32" name="Google Shape;2032;p68"/>
            <p:cNvSpPr/>
            <p:nvPr/>
          </p:nvSpPr>
          <p:spPr>
            <a:xfrm rot="2271133">
              <a:off x="1214" y="323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33" name="Google Shape;2033;p68"/>
            <p:cNvSpPr/>
            <p:nvPr/>
          </p:nvSpPr>
          <p:spPr>
            <a:xfrm rot="2271133">
              <a:off x="1262" y="3167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34" name="Google Shape;2034;p68"/>
            <p:cNvSpPr/>
            <p:nvPr/>
          </p:nvSpPr>
          <p:spPr>
            <a:xfrm rot="2271133">
              <a:off x="1447" y="3160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35" name="Google Shape;2035;p68"/>
            <p:cNvSpPr/>
            <p:nvPr/>
          </p:nvSpPr>
          <p:spPr>
            <a:xfrm rot="2271133">
              <a:off x="1443" y="3105"/>
              <a:ext cx="37" cy="41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36" name="Google Shape;2036;p68"/>
            <p:cNvSpPr/>
            <p:nvPr/>
          </p:nvSpPr>
          <p:spPr>
            <a:xfrm rot="2271133">
              <a:off x="1395" y="3171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37" name="Google Shape;2037;p68"/>
            <p:cNvSpPr/>
            <p:nvPr/>
          </p:nvSpPr>
          <p:spPr>
            <a:xfrm rot="2271133">
              <a:off x="1443" y="3105"/>
              <a:ext cx="37" cy="41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38" name="Google Shape;2038;p68"/>
            <p:cNvSpPr/>
            <p:nvPr/>
          </p:nvSpPr>
          <p:spPr>
            <a:xfrm rot="2271133">
              <a:off x="1472" y="3127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39" name="Google Shape;2039;p68"/>
            <p:cNvSpPr/>
            <p:nvPr/>
          </p:nvSpPr>
          <p:spPr>
            <a:xfrm rot="2271133">
              <a:off x="1419" y="3138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40" name="Google Shape;2040;p68"/>
            <p:cNvSpPr/>
            <p:nvPr/>
          </p:nvSpPr>
          <p:spPr>
            <a:xfrm rot="2271133">
              <a:off x="1416" y="3081"/>
              <a:ext cx="36" cy="41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41" name="Google Shape;2041;p68"/>
            <p:cNvSpPr/>
            <p:nvPr/>
          </p:nvSpPr>
          <p:spPr>
            <a:xfrm rot="2271133">
              <a:off x="1367" y="3148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42" name="Google Shape;2042;p68"/>
            <p:cNvSpPr/>
            <p:nvPr/>
          </p:nvSpPr>
          <p:spPr>
            <a:xfrm rot="2271133">
              <a:off x="1200" y="3072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43" name="Google Shape;2043;p68"/>
            <p:cNvSpPr/>
            <p:nvPr/>
          </p:nvSpPr>
          <p:spPr>
            <a:xfrm rot="2271133">
              <a:off x="1497" y="309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44" name="Google Shape;2044;p68"/>
            <p:cNvSpPr/>
            <p:nvPr/>
          </p:nvSpPr>
          <p:spPr>
            <a:xfrm rot="2271133">
              <a:off x="1270" y="3279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45" name="Google Shape;2045;p68"/>
            <p:cNvSpPr/>
            <p:nvPr/>
          </p:nvSpPr>
          <p:spPr>
            <a:xfrm rot="2271133">
              <a:off x="1294" y="324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46" name="Google Shape;2046;p68"/>
            <p:cNvSpPr/>
            <p:nvPr/>
          </p:nvSpPr>
          <p:spPr>
            <a:xfrm rot="2271133">
              <a:off x="1182" y="339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47" name="Google Shape;2047;p68"/>
            <p:cNvSpPr/>
            <p:nvPr/>
          </p:nvSpPr>
          <p:spPr>
            <a:xfrm rot="2271133">
              <a:off x="983" y="3302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48" name="Google Shape;2048;p68"/>
            <p:cNvSpPr/>
            <p:nvPr/>
          </p:nvSpPr>
          <p:spPr>
            <a:xfrm rot="2271133">
              <a:off x="1130" y="333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49" name="Google Shape;2049;p68"/>
            <p:cNvSpPr/>
            <p:nvPr/>
          </p:nvSpPr>
          <p:spPr>
            <a:xfrm rot="2271133">
              <a:off x="1204" y="326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50" name="Google Shape;2050;p68"/>
            <p:cNvSpPr/>
            <p:nvPr/>
          </p:nvSpPr>
          <p:spPr>
            <a:xfrm rot="2271133">
              <a:off x="1306" y="322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51" name="Google Shape;2051;p68"/>
            <p:cNvSpPr/>
            <p:nvPr/>
          </p:nvSpPr>
          <p:spPr>
            <a:xfrm rot="2271133">
              <a:off x="1362" y="311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52" name="Google Shape;2052;p68"/>
            <p:cNvSpPr/>
            <p:nvPr/>
          </p:nvSpPr>
          <p:spPr>
            <a:xfrm rot="2271133">
              <a:off x="894" y="321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53" name="Google Shape;2053;p68"/>
            <p:cNvSpPr/>
            <p:nvPr/>
          </p:nvSpPr>
          <p:spPr>
            <a:xfrm rot="2271133">
              <a:off x="1040" y="319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54" name="Google Shape;2054;p68"/>
            <p:cNvSpPr/>
            <p:nvPr/>
          </p:nvSpPr>
          <p:spPr>
            <a:xfrm rot="2271133">
              <a:off x="951" y="3197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55" name="Google Shape;2055;p68"/>
            <p:cNvSpPr/>
            <p:nvPr/>
          </p:nvSpPr>
          <p:spPr>
            <a:xfrm rot="2271133">
              <a:off x="892" y="320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56" name="Google Shape;2056;p68"/>
            <p:cNvSpPr/>
            <p:nvPr/>
          </p:nvSpPr>
          <p:spPr>
            <a:xfrm rot="2271133">
              <a:off x="944" y="319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57" name="Google Shape;2057;p68"/>
            <p:cNvSpPr/>
            <p:nvPr/>
          </p:nvSpPr>
          <p:spPr>
            <a:xfrm rot="2271133">
              <a:off x="1040" y="319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58" name="Google Shape;2058;p68"/>
            <p:cNvSpPr/>
            <p:nvPr/>
          </p:nvSpPr>
          <p:spPr>
            <a:xfrm rot="2271133">
              <a:off x="892" y="320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59" name="Google Shape;2059;p68"/>
            <p:cNvSpPr/>
            <p:nvPr/>
          </p:nvSpPr>
          <p:spPr>
            <a:xfrm rot="2271133">
              <a:off x="892" y="320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60" name="Google Shape;2060;p68"/>
            <p:cNvSpPr/>
            <p:nvPr/>
          </p:nvSpPr>
          <p:spPr>
            <a:xfrm rot="2271133">
              <a:off x="1025" y="3208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61" name="Google Shape;2061;p68"/>
            <p:cNvSpPr/>
            <p:nvPr/>
          </p:nvSpPr>
          <p:spPr>
            <a:xfrm rot="2271133">
              <a:off x="1040" y="319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62" name="Google Shape;2062;p68"/>
            <p:cNvSpPr/>
            <p:nvPr/>
          </p:nvSpPr>
          <p:spPr>
            <a:xfrm rot="2271133">
              <a:off x="972" y="3218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63" name="Google Shape;2063;p68"/>
            <p:cNvSpPr/>
            <p:nvPr/>
          </p:nvSpPr>
          <p:spPr>
            <a:xfrm rot="2271133">
              <a:off x="1040" y="3196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64" name="Google Shape;2064;p68"/>
            <p:cNvSpPr/>
            <p:nvPr/>
          </p:nvSpPr>
          <p:spPr>
            <a:xfrm rot="2271133">
              <a:off x="963" y="325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65" name="Google Shape;2065;p68"/>
            <p:cNvSpPr/>
            <p:nvPr/>
          </p:nvSpPr>
          <p:spPr>
            <a:xfrm rot="2271133">
              <a:off x="1029" y="3203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66" name="Google Shape;2066;p68"/>
            <p:cNvSpPr/>
            <p:nvPr/>
          </p:nvSpPr>
          <p:spPr>
            <a:xfrm rot="2271133">
              <a:off x="981" y="3209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67" name="Google Shape;2067;p68"/>
            <p:cNvSpPr/>
            <p:nvPr/>
          </p:nvSpPr>
          <p:spPr>
            <a:xfrm rot="2271133">
              <a:off x="1248" y="310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68" name="Google Shape;2068;p68"/>
            <p:cNvSpPr/>
            <p:nvPr/>
          </p:nvSpPr>
          <p:spPr>
            <a:xfrm rot="2271133">
              <a:off x="1488" y="3216"/>
              <a:ext cx="36" cy="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69" name="Google Shape;2069;p68"/>
            <p:cNvSpPr/>
            <p:nvPr/>
          </p:nvSpPr>
          <p:spPr>
            <a:xfrm rot="2271133">
              <a:off x="1300" y="309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70" name="Google Shape;2070;p68"/>
            <p:cNvSpPr/>
            <p:nvPr/>
          </p:nvSpPr>
          <p:spPr>
            <a:xfrm rot="2271133">
              <a:off x="1251" y="3155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71" name="Google Shape;2071;p68"/>
            <p:cNvSpPr/>
            <p:nvPr/>
          </p:nvSpPr>
          <p:spPr>
            <a:xfrm rot="2271133">
              <a:off x="1300" y="309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72" name="Google Shape;2072;p68"/>
            <p:cNvSpPr/>
            <p:nvPr/>
          </p:nvSpPr>
          <p:spPr>
            <a:xfrm rot="2271133">
              <a:off x="1200" y="3024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73" name="Google Shape;2073;p68"/>
            <p:cNvSpPr/>
            <p:nvPr/>
          </p:nvSpPr>
          <p:spPr>
            <a:xfrm rot="2271133">
              <a:off x="1248" y="3360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74" name="Google Shape;2074;p68"/>
            <p:cNvSpPr/>
            <p:nvPr/>
          </p:nvSpPr>
          <p:spPr>
            <a:xfrm rot="2271133">
              <a:off x="1272" y="3067"/>
              <a:ext cx="37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75" name="Google Shape;2075;p68"/>
            <p:cNvSpPr/>
            <p:nvPr/>
          </p:nvSpPr>
          <p:spPr>
            <a:xfrm rot="2271133">
              <a:off x="1496" y="3132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76" name="Google Shape;2076;p68"/>
            <p:cNvSpPr/>
            <p:nvPr/>
          </p:nvSpPr>
          <p:spPr>
            <a:xfrm rot="2271133">
              <a:off x="1272" y="3067"/>
              <a:ext cx="37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77" name="Google Shape;2077;p68"/>
            <p:cNvSpPr/>
            <p:nvPr/>
          </p:nvSpPr>
          <p:spPr>
            <a:xfrm rot="2271133">
              <a:off x="1353" y="3079"/>
              <a:ext cx="36" cy="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78" name="Google Shape;2078;p68"/>
            <p:cNvSpPr/>
            <p:nvPr/>
          </p:nvSpPr>
          <p:spPr>
            <a:xfrm rot="2472031">
              <a:off x="967" y="3427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79" name="Google Shape;2079;p68"/>
            <p:cNvSpPr/>
            <p:nvPr/>
          </p:nvSpPr>
          <p:spPr>
            <a:xfrm rot="2472031">
              <a:off x="768" y="3168"/>
              <a:ext cx="39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80" name="Google Shape;2080;p68"/>
            <p:cNvSpPr/>
            <p:nvPr/>
          </p:nvSpPr>
          <p:spPr>
            <a:xfrm rot="2472031">
              <a:off x="967" y="3367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81" name="Google Shape;2081;p68"/>
            <p:cNvSpPr/>
            <p:nvPr/>
          </p:nvSpPr>
          <p:spPr>
            <a:xfrm rot="2472031">
              <a:off x="953" y="3284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82" name="Google Shape;2082;p68"/>
            <p:cNvSpPr/>
            <p:nvPr/>
          </p:nvSpPr>
          <p:spPr>
            <a:xfrm rot="2472031">
              <a:off x="897" y="3303"/>
              <a:ext cx="39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83" name="Google Shape;2083;p68"/>
            <p:cNvSpPr/>
            <p:nvPr/>
          </p:nvSpPr>
          <p:spPr>
            <a:xfrm rot="2472031">
              <a:off x="994" y="3275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84" name="Google Shape;2084;p68"/>
            <p:cNvSpPr/>
            <p:nvPr/>
          </p:nvSpPr>
          <p:spPr>
            <a:xfrm rot="2472031">
              <a:off x="937" y="3164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85" name="Google Shape;2085;p68"/>
            <p:cNvSpPr/>
            <p:nvPr/>
          </p:nvSpPr>
          <p:spPr>
            <a:xfrm rot="2472031">
              <a:off x="910" y="3375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86" name="Google Shape;2086;p68"/>
            <p:cNvSpPr/>
            <p:nvPr/>
          </p:nvSpPr>
          <p:spPr>
            <a:xfrm rot="2472031">
              <a:off x="826" y="3416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87" name="Google Shape;2087;p68"/>
            <p:cNvSpPr/>
            <p:nvPr/>
          </p:nvSpPr>
          <p:spPr>
            <a:xfrm rot="2472031">
              <a:off x="882" y="3409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88" name="Google Shape;2088;p68"/>
            <p:cNvSpPr/>
            <p:nvPr/>
          </p:nvSpPr>
          <p:spPr>
            <a:xfrm rot="2472031">
              <a:off x="994" y="3335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89" name="Google Shape;2089;p68"/>
            <p:cNvSpPr/>
            <p:nvPr/>
          </p:nvSpPr>
          <p:spPr>
            <a:xfrm rot="2472031">
              <a:off x="672" y="3360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90" name="Google Shape;2090;p68"/>
            <p:cNvSpPr/>
            <p:nvPr/>
          </p:nvSpPr>
          <p:spPr>
            <a:xfrm rot="2472031">
              <a:off x="1108" y="3438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91" name="Google Shape;2091;p68"/>
            <p:cNvSpPr/>
            <p:nvPr/>
          </p:nvSpPr>
          <p:spPr>
            <a:xfrm rot="2472031">
              <a:off x="1008" y="3408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92" name="Google Shape;2092;p68"/>
            <p:cNvSpPr/>
            <p:nvPr/>
          </p:nvSpPr>
          <p:spPr>
            <a:xfrm rot="2472031">
              <a:off x="1107" y="3320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93" name="Google Shape;2093;p68"/>
            <p:cNvSpPr/>
            <p:nvPr/>
          </p:nvSpPr>
          <p:spPr>
            <a:xfrm rot="2472031">
              <a:off x="1050" y="3268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94" name="Google Shape;2094;p68"/>
            <p:cNvSpPr/>
            <p:nvPr/>
          </p:nvSpPr>
          <p:spPr>
            <a:xfrm rot="2472031">
              <a:off x="1152" y="3120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95" name="Google Shape;2095;p68"/>
            <p:cNvSpPr/>
            <p:nvPr/>
          </p:nvSpPr>
          <p:spPr>
            <a:xfrm rot="2472031">
              <a:off x="967" y="3367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96" name="Google Shape;2096;p68"/>
            <p:cNvSpPr/>
            <p:nvPr/>
          </p:nvSpPr>
          <p:spPr>
            <a:xfrm rot="2472031">
              <a:off x="1022" y="3361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97" name="Google Shape;2097;p68"/>
            <p:cNvSpPr/>
            <p:nvPr/>
          </p:nvSpPr>
          <p:spPr>
            <a:xfrm rot="2472031">
              <a:off x="1192" y="3457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98" name="Google Shape;2098;p68"/>
            <p:cNvSpPr/>
            <p:nvPr/>
          </p:nvSpPr>
          <p:spPr>
            <a:xfrm rot="2472031">
              <a:off x="1246" y="3153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099" name="Google Shape;2099;p68"/>
            <p:cNvSpPr/>
            <p:nvPr/>
          </p:nvSpPr>
          <p:spPr>
            <a:xfrm rot="2472031">
              <a:off x="1219" y="3305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00" name="Google Shape;2100;p68"/>
            <p:cNvSpPr/>
            <p:nvPr/>
          </p:nvSpPr>
          <p:spPr>
            <a:xfrm rot="2472031">
              <a:off x="1162" y="3254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01" name="Google Shape;2101;p68"/>
            <p:cNvSpPr/>
            <p:nvPr/>
          </p:nvSpPr>
          <p:spPr>
            <a:xfrm rot="2472031">
              <a:off x="1056" y="3072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02" name="Google Shape;2102;p68"/>
            <p:cNvSpPr/>
            <p:nvPr/>
          </p:nvSpPr>
          <p:spPr>
            <a:xfrm rot="2472031">
              <a:off x="1246" y="3213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03" name="Google Shape;2103;p68"/>
            <p:cNvSpPr/>
            <p:nvPr/>
          </p:nvSpPr>
          <p:spPr>
            <a:xfrm rot="2472031">
              <a:off x="1163" y="3313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04" name="Google Shape;2104;p68"/>
            <p:cNvSpPr/>
            <p:nvPr/>
          </p:nvSpPr>
          <p:spPr>
            <a:xfrm rot="2472031">
              <a:off x="1079" y="3353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05" name="Google Shape;2105;p68"/>
            <p:cNvSpPr/>
            <p:nvPr/>
          </p:nvSpPr>
          <p:spPr>
            <a:xfrm rot="2472031">
              <a:off x="1135" y="3347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06" name="Google Shape;2106;p68"/>
            <p:cNvSpPr/>
            <p:nvPr/>
          </p:nvSpPr>
          <p:spPr>
            <a:xfrm rot="2472031">
              <a:off x="1104" y="3072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07" name="Google Shape;2107;p68"/>
            <p:cNvSpPr/>
            <p:nvPr/>
          </p:nvSpPr>
          <p:spPr>
            <a:xfrm rot="2472031">
              <a:off x="1107" y="3475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08" name="Google Shape;2108;p68"/>
            <p:cNvSpPr/>
            <p:nvPr/>
          </p:nvSpPr>
          <p:spPr>
            <a:xfrm rot="2472031">
              <a:off x="1360" y="3376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09" name="Google Shape;2109;p68"/>
            <p:cNvSpPr/>
            <p:nvPr/>
          </p:nvSpPr>
          <p:spPr>
            <a:xfrm rot="2472031">
              <a:off x="1200" y="3120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10" name="Google Shape;2110;p68"/>
            <p:cNvSpPr/>
            <p:nvPr/>
          </p:nvSpPr>
          <p:spPr>
            <a:xfrm rot="2472031">
              <a:off x="1488" y="3120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11" name="Google Shape;2111;p68"/>
            <p:cNvSpPr/>
            <p:nvPr/>
          </p:nvSpPr>
          <p:spPr>
            <a:xfrm rot="2472031">
              <a:off x="864" y="3456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12" name="Google Shape;2112;p68"/>
            <p:cNvSpPr/>
            <p:nvPr/>
          </p:nvSpPr>
          <p:spPr>
            <a:xfrm rot="2472031">
              <a:off x="1219" y="3305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13" name="Google Shape;2113;p68"/>
            <p:cNvSpPr/>
            <p:nvPr/>
          </p:nvSpPr>
          <p:spPr>
            <a:xfrm rot="2472031">
              <a:off x="1275" y="3298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14" name="Google Shape;2114;p68"/>
            <p:cNvSpPr/>
            <p:nvPr/>
          </p:nvSpPr>
          <p:spPr>
            <a:xfrm rot="2472031">
              <a:off x="1079" y="3413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15" name="Google Shape;2115;p68"/>
            <p:cNvSpPr/>
            <p:nvPr/>
          </p:nvSpPr>
          <p:spPr>
            <a:xfrm rot="2472031">
              <a:off x="912" y="3072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16" name="Google Shape;2116;p68"/>
            <p:cNvSpPr/>
            <p:nvPr/>
          </p:nvSpPr>
          <p:spPr>
            <a:xfrm rot="2472031">
              <a:off x="864" y="3216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17" name="Google Shape;2117;p68"/>
            <p:cNvSpPr/>
            <p:nvPr/>
          </p:nvSpPr>
          <p:spPr>
            <a:xfrm rot="2472031">
              <a:off x="1008" y="3168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18" name="Google Shape;2118;p68"/>
            <p:cNvSpPr/>
            <p:nvPr/>
          </p:nvSpPr>
          <p:spPr>
            <a:xfrm rot="2472031">
              <a:off x="1104" y="3168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19" name="Google Shape;2119;p68"/>
            <p:cNvSpPr/>
            <p:nvPr/>
          </p:nvSpPr>
          <p:spPr>
            <a:xfrm rot="2472031">
              <a:off x="1219" y="3305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20" name="Google Shape;2120;p68"/>
            <p:cNvSpPr/>
            <p:nvPr/>
          </p:nvSpPr>
          <p:spPr>
            <a:xfrm rot="2472031">
              <a:off x="1163" y="3372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21" name="Google Shape;2121;p68"/>
            <p:cNvSpPr/>
            <p:nvPr/>
          </p:nvSpPr>
          <p:spPr>
            <a:xfrm rot="2472031">
              <a:off x="1219" y="3305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22" name="Google Shape;2122;p68"/>
            <p:cNvSpPr/>
            <p:nvPr/>
          </p:nvSpPr>
          <p:spPr>
            <a:xfrm rot="2472031">
              <a:off x="1416" y="3310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23" name="Google Shape;2123;p68"/>
            <p:cNvSpPr/>
            <p:nvPr/>
          </p:nvSpPr>
          <p:spPr>
            <a:xfrm rot="2472031">
              <a:off x="1415" y="3251"/>
              <a:ext cx="39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24" name="Google Shape;2124;p68"/>
            <p:cNvSpPr/>
            <p:nvPr/>
          </p:nvSpPr>
          <p:spPr>
            <a:xfrm rot="2472031">
              <a:off x="1359" y="3317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25" name="Google Shape;2125;p68"/>
            <p:cNvSpPr/>
            <p:nvPr/>
          </p:nvSpPr>
          <p:spPr>
            <a:xfrm rot="2472031">
              <a:off x="1415" y="3251"/>
              <a:ext cx="39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26" name="Google Shape;2126;p68"/>
            <p:cNvSpPr/>
            <p:nvPr/>
          </p:nvSpPr>
          <p:spPr>
            <a:xfrm rot="2472031">
              <a:off x="1248" y="3072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27" name="Google Shape;2127;p68"/>
            <p:cNvSpPr/>
            <p:nvPr/>
          </p:nvSpPr>
          <p:spPr>
            <a:xfrm rot="2472031">
              <a:off x="1387" y="3224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28" name="Google Shape;2128;p68"/>
            <p:cNvSpPr/>
            <p:nvPr/>
          </p:nvSpPr>
          <p:spPr>
            <a:xfrm rot="2472031">
              <a:off x="1331" y="3291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29" name="Google Shape;2129;p68"/>
            <p:cNvSpPr/>
            <p:nvPr/>
          </p:nvSpPr>
          <p:spPr>
            <a:xfrm rot="2472031">
              <a:off x="1387" y="3224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30" name="Google Shape;2130;p68"/>
            <p:cNvSpPr/>
            <p:nvPr/>
          </p:nvSpPr>
          <p:spPr>
            <a:xfrm rot="2472031">
              <a:off x="1220" y="3424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31" name="Google Shape;2131;p68"/>
            <p:cNvSpPr/>
            <p:nvPr/>
          </p:nvSpPr>
          <p:spPr>
            <a:xfrm rot="2472031">
              <a:off x="1220" y="3424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32" name="Google Shape;2132;p68"/>
            <p:cNvSpPr/>
            <p:nvPr/>
          </p:nvSpPr>
          <p:spPr>
            <a:xfrm rot="2472031">
              <a:off x="1387" y="3224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33" name="Google Shape;2133;p68"/>
            <p:cNvSpPr/>
            <p:nvPr/>
          </p:nvSpPr>
          <p:spPr>
            <a:xfrm rot="2472031">
              <a:off x="1295" y="3382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34" name="Google Shape;2134;p68"/>
            <p:cNvSpPr/>
            <p:nvPr/>
          </p:nvSpPr>
          <p:spPr>
            <a:xfrm rot="2472031">
              <a:off x="931" y="3322"/>
              <a:ext cx="38" cy="43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35" name="Google Shape;2135;p68"/>
            <p:cNvSpPr/>
            <p:nvPr/>
          </p:nvSpPr>
          <p:spPr>
            <a:xfrm rot="2472031">
              <a:off x="1206" y="3229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36" name="Google Shape;2136;p68"/>
            <p:cNvSpPr/>
            <p:nvPr/>
          </p:nvSpPr>
          <p:spPr>
            <a:xfrm rot="2472031">
              <a:off x="1372" y="3174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37" name="Google Shape;2137;p68"/>
            <p:cNvSpPr/>
            <p:nvPr/>
          </p:nvSpPr>
          <p:spPr>
            <a:xfrm rot="2472031">
              <a:off x="821" y="3358"/>
              <a:ext cx="38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38" name="Google Shape;2138;p68"/>
            <p:cNvSpPr/>
            <p:nvPr/>
          </p:nvSpPr>
          <p:spPr>
            <a:xfrm rot="2472031">
              <a:off x="853" y="3378"/>
              <a:ext cx="39" cy="44"/>
            </a:xfrm>
            <a:prstGeom prst="ellipse">
              <a:avLst/>
            </a:prstGeom>
            <a:solidFill>
              <a:srgbClr val="FC11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139" name="Google Shape;2139;p68"/>
            <p:cNvSpPr/>
            <p:nvPr/>
          </p:nvSpPr>
          <p:spPr>
            <a:xfrm>
              <a:off x="480" y="2688"/>
              <a:ext cx="1392" cy="134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</p:grpSp>
      <p:sp>
        <p:nvSpPr>
          <p:cNvPr id="2140" name="Google Shape;2140;p68"/>
          <p:cNvSpPr/>
          <p:nvPr/>
        </p:nvSpPr>
        <p:spPr>
          <a:xfrm rot="2277254">
            <a:off x="5563047" y="4860841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41" name="Google Shape;2141;p68"/>
          <p:cNvSpPr/>
          <p:nvPr/>
        </p:nvSpPr>
        <p:spPr>
          <a:xfrm rot="2277254">
            <a:off x="5556697" y="4771941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42" name="Google Shape;2142;p68"/>
          <p:cNvSpPr/>
          <p:nvPr/>
        </p:nvSpPr>
        <p:spPr>
          <a:xfrm rot="2277254">
            <a:off x="5478910" y="4876716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43" name="Google Shape;2143;p68"/>
          <p:cNvSpPr/>
          <p:nvPr/>
        </p:nvSpPr>
        <p:spPr>
          <a:xfrm rot="2277254">
            <a:off x="5556697" y="4771941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44" name="Google Shape;2144;p68"/>
          <p:cNvSpPr/>
          <p:nvPr/>
        </p:nvSpPr>
        <p:spPr>
          <a:xfrm rot="2277254">
            <a:off x="5601147" y="4806866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45" name="Google Shape;2145;p68"/>
          <p:cNvSpPr/>
          <p:nvPr/>
        </p:nvSpPr>
        <p:spPr>
          <a:xfrm rot="2277254">
            <a:off x="5596385" y="4719553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46" name="Google Shape;2146;p68"/>
          <p:cNvSpPr/>
          <p:nvPr/>
        </p:nvSpPr>
        <p:spPr>
          <a:xfrm rot="2277254">
            <a:off x="5518597" y="4824328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47" name="Google Shape;2147;p68"/>
          <p:cNvSpPr/>
          <p:nvPr/>
        </p:nvSpPr>
        <p:spPr>
          <a:xfrm rot="2277254">
            <a:off x="5596385" y="4719553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48" name="Google Shape;2148;p68"/>
          <p:cNvSpPr/>
          <p:nvPr/>
        </p:nvSpPr>
        <p:spPr>
          <a:xfrm rot="2277254">
            <a:off x="5607497" y="4897353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49" name="Google Shape;2149;p68"/>
          <p:cNvSpPr/>
          <p:nvPr/>
        </p:nvSpPr>
        <p:spPr>
          <a:xfrm rot="2277254">
            <a:off x="5629722" y="4578266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50" name="Google Shape;2150;p68"/>
          <p:cNvSpPr/>
          <p:nvPr/>
        </p:nvSpPr>
        <p:spPr>
          <a:xfrm rot="2277254">
            <a:off x="5601147" y="4806866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51" name="Google Shape;2151;p68"/>
          <p:cNvSpPr/>
          <p:nvPr/>
        </p:nvSpPr>
        <p:spPr>
          <a:xfrm rot="2277254">
            <a:off x="5507485" y="4646528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52" name="Google Shape;2152;p68"/>
          <p:cNvSpPr/>
          <p:nvPr/>
        </p:nvSpPr>
        <p:spPr>
          <a:xfrm rot="2277254">
            <a:off x="5634485" y="4667166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53" name="Google Shape;2153;p68"/>
          <p:cNvSpPr/>
          <p:nvPr/>
        </p:nvSpPr>
        <p:spPr>
          <a:xfrm rot="2277254">
            <a:off x="5423384" y="4660833"/>
            <a:ext cx="57070" cy="664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54" name="Google Shape;2154;p68"/>
          <p:cNvSpPr/>
          <p:nvPr/>
        </p:nvSpPr>
        <p:spPr>
          <a:xfrm rot="2277254">
            <a:off x="5518597" y="4824328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55" name="Google Shape;2155;p68"/>
          <p:cNvSpPr/>
          <p:nvPr/>
        </p:nvSpPr>
        <p:spPr>
          <a:xfrm rot="2277254">
            <a:off x="5478910" y="4876716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56" name="Google Shape;2156;p68"/>
          <p:cNvSpPr/>
          <p:nvPr/>
        </p:nvSpPr>
        <p:spPr>
          <a:xfrm rot="2277254">
            <a:off x="5640835" y="4756066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57" name="Google Shape;2157;p68"/>
          <p:cNvSpPr/>
          <p:nvPr/>
        </p:nvSpPr>
        <p:spPr>
          <a:xfrm rot="2277254">
            <a:off x="5524947" y="4913228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58" name="Google Shape;2158;p68"/>
          <p:cNvSpPr/>
          <p:nvPr/>
        </p:nvSpPr>
        <p:spPr>
          <a:xfrm rot="2277254">
            <a:off x="5785297" y="50434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59" name="Google Shape;2159;p68"/>
          <p:cNvSpPr/>
          <p:nvPr/>
        </p:nvSpPr>
        <p:spPr>
          <a:xfrm rot="2277254">
            <a:off x="5658297" y="502276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60" name="Google Shape;2160;p68"/>
          <p:cNvSpPr/>
          <p:nvPr/>
        </p:nvSpPr>
        <p:spPr>
          <a:xfrm rot="2277254">
            <a:off x="5805935" y="47243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61" name="Google Shape;2161;p68"/>
          <p:cNvSpPr/>
          <p:nvPr/>
        </p:nvSpPr>
        <p:spPr>
          <a:xfrm rot="2277254">
            <a:off x="5693222" y="44592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62" name="Google Shape;2162;p68"/>
          <p:cNvSpPr/>
          <p:nvPr/>
        </p:nvSpPr>
        <p:spPr>
          <a:xfrm rot="2277254">
            <a:off x="5729772" y="4827520"/>
            <a:ext cx="57070" cy="664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63" name="Google Shape;2163;p68"/>
          <p:cNvSpPr/>
          <p:nvPr/>
        </p:nvSpPr>
        <p:spPr>
          <a:xfrm rot="2277254">
            <a:off x="5601147" y="4806866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64" name="Google Shape;2164;p68"/>
          <p:cNvSpPr/>
          <p:nvPr/>
        </p:nvSpPr>
        <p:spPr>
          <a:xfrm rot="2277254">
            <a:off x="5683697" y="4792578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65" name="Google Shape;2165;p68"/>
          <p:cNvSpPr/>
          <p:nvPr/>
        </p:nvSpPr>
        <p:spPr>
          <a:xfrm rot="2277254">
            <a:off x="5877372" y="53593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66" name="Google Shape;2166;p68"/>
          <p:cNvSpPr/>
          <p:nvPr/>
        </p:nvSpPr>
        <p:spPr>
          <a:xfrm rot="2277254">
            <a:off x="6001197" y="446396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67" name="Google Shape;2167;p68"/>
          <p:cNvSpPr/>
          <p:nvPr/>
        </p:nvSpPr>
        <p:spPr>
          <a:xfrm rot="2277254">
            <a:off x="6001197" y="47640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68" name="Google Shape;2168;p68"/>
          <p:cNvSpPr/>
          <p:nvPr/>
        </p:nvSpPr>
        <p:spPr>
          <a:xfrm rot="2277254">
            <a:off x="5883722" y="461954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69" name="Google Shape;2169;p68"/>
          <p:cNvSpPr/>
          <p:nvPr/>
        </p:nvSpPr>
        <p:spPr>
          <a:xfrm rot="2277254">
            <a:off x="5766284" y="4568758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70" name="Google Shape;2170;p68"/>
          <p:cNvSpPr/>
          <p:nvPr/>
        </p:nvSpPr>
        <p:spPr>
          <a:xfrm rot="2277254">
            <a:off x="6005960" y="45512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71" name="Google Shape;2171;p68"/>
          <p:cNvSpPr/>
          <p:nvPr/>
        </p:nvSpPr>
        <p:spPr>
          <a:xfrm rot="2277254">
            <a:off x="5944047" y="42210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72" name="Google Shape;2172;p68"/>
          <p:cNvSpPr/>
          <p:nvPr/>
        </p:nvSpPr>
        <p:spPr>
          <a:xfrm rot="2277254">
            <a:off x="5890072" y="470844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73" name="Google Shape;2173;p68"/>
          <p:cNvSpPr/>
          <p:nvPr/>
        </p:nvSpPr>
        <p:spPr>
          <a:xfrm rot="2277254">
            <a:off x="5767835" y="47751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74" name="Google Shape;2174;p68"/>
          <p:cNvSpPr/>
          <p:nvPr/>
        </p:nvSpPr>
        <p:spPr>
          <a:xfrm rot="2264808">
            <a:off x="5850435" y="4760791"/>
            <a:ext cx="58807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75" name="Google Shape;2175;p68"/>
          <p:cNvSpPr/>
          <p:nvPr/>
        </p:nvSpPr>
        <p:spPr>
          <a:xfrm rot="2277254">
            <a:off x="6040885" y="471002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76" name="Google Shape;2176;p68"/>
          <p:cNvSpPr/>
          <p:nvPr/>
        </p:nvSpPr>
        <p:spPr>
          <a:xfrm rot="2277254">
            <a:off x="5863085" y="493862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77" name="Google Shape;2177;p68"/>
          <p:cNvSpPr/>
          <p:nvPr/>
        </p:nvSpPr>
        <p:spPr>
          <a:xfrm rot="2277254">
            <a:off x="6218685" y="48560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78" name="Google Shape;2178;p68"/>
          <p:cNvSpPr/>
          <p:nvPr/>
        </p:nvSpPr>
        <p:spPr>
          <a:xfrm rot="2277254">
            <a:off x="6118672" y="49799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79" name="Google Shape;2179;p68"/>
          <p:cNvSpPr/>
          <p:nvPr/>
        </p:nvSpPr>
        <p:spPr>
          <a:xfrm rot="2277254">
            <a:off x="6207572" y="46782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80" name="Google Shape;2180;p68"/>
          <p:cNvSpPr/>
          <p:nvPr/>
        </p:nvSpPr>
        <p:spPr>
          <a:xfrm rot="2277254">
            <a:off x="6110735" y="452429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81" name="Google Shape;2181;p68"/>
          <p:cNvSpPr/>
          <p:nvPr/>
        </p:nvSpPr>
        <p:spPr>
          <a:xfrm rot="2277254">
            <a:off x="6129785" y="478464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82" name="Google Shape;2182;p68"/>
          <p:cNvSpPr/>
          <p:nvPr/>
        </p:nvSpPr>
        <p:spPr>
          <a:xfrm rot="2277254">
            <a:off x="6001197" y="47640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83" name="Google Shape;2183;p68"/>
          <p:cNvSpPr/>
          <p:nvPr/>
        </p:nvSpPr>
        <p:spPr>
          <a:xfrm rot="2277254">
            <a:off x="6085335" y="474654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84" name="Google Shape;2184;p68"/>
          <p:cNvSpPr/>
          <p:nvPr/>
        </p:nvSpPr>
        <p:spPr>
          <a:xfrm rot="2277254">
            <a:off x="5774185" y="48640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85" name="Google Shape;2185;p68"/>
          <p:cNvSpPr/>
          <p:nvPr/>
        </p:nvSpPr>
        <p:spPr>
          <a:xfrm rot="2277254">
            <a:off x="5767835" y="47751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86" name="Google Shape;2186;p68"/>
          <p:cNvSpPr/>
          <p:nvPr/>
        </p:nvSpPr>
        <p:spPr>
          <a:xfrm rot="2277254">
            <a:off x="5690047" y="4881478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87" name="Google Shape;2187;p68"/>
          <p:cNvSpPr/>
          <p:nvPr/>
        </p:nvSpPr>
        <p:spPr>
          <a:xfrm rot="2277254">
            <a:off x="5767835" y="47751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88" name="Google Shape;2188;p68"/>
          <p:cNvSpPr/>
          <p:nvPr/>
        </p:nvSpPr>
        <p:spPr>
          <a:xfrm rot="2277254">
            <a:off x="5978972" y="478305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89" name="Google Shape;2189;p68"/>
          <p:cNvSpPr/>
          <p:nvPr/>
        </p:nvSpPr>
        <p:spPr>
          <a:xfrm rot="2277254">
            <a:off x="6001197" y="47640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90" name="Google Shape;2190;p68"/>
          <p:cNvSpPr/>
          <p:nvPr/>
        </p:nvSpPr>
        <p:spPr>
          <a:xfrm rot="2277254">
            <a:off x="5896422" y="479734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91" name="Google Shape;2191;p68"/>
          <p:cNvSpPr/>
          <p:nvPr/>
        </p:nvSpPr>
        <p:spPr>
          <a:xfrm rot="2277254">
            <a:off x="6001197" y="47640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92" name="Google Shape;2192;p68"/>
          <p:cNvSpPr/>
          <p:nvPr/>
        </p:nvSpPr>
        <p:spPr>
          <a:xfrm rot="2277254">
            <a:off x="6296472" y="475289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93" name="Google Shape;2193;p68"/>
          <p:cNvSpPr/>
          <p:nvPr/>
        </p:nvSpPr>
        <p:spPr>
          <a:xfrm rot="2277254">
            <a:off x="6290122" y="46624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94" name="Google Shape;2194;p68"/>
          <p:cNvSpPr/>
          <p:nvPr/>
        </p:nvSpPr>
        <p:spPr>
          <a:xfrm rot="2277254">
            <a:off x="6213922" y="47671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95" name="Google Shape;2195;p68"/>
          <p:cNvSpPr/>
          <p:nvPr/>
        </p:nvSpPr>
        <p:spPr>
          <a:xfrm rot="2277254">
            <a:off x="6290122" y="46624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96" name="Google Shape;2196;p68"/>
          <p:cNvSpPr/>
          <p:nvPr/>
        </p:nvSpPr>
        <p:spPr>
          <a:xfrm rot="2277254">
            <a:off x="6336197" y="4698933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97" name="Google Shape;2197;p68"/>
          <p:cNvSpPr/>
          <p:nvPr/>
        </p:nvSpPr>
        <p:spPr>
          <a:xfrm rot="2277254">
            <a:off x="6252022" y="47163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98" name="Google Shape;2198;p68"/>
          <p:cNvSpPr/>
          <p:nvPr/>
        </p:nvSpPr>
        <p:spPr>
          <a:xfrm rot="2277254">
            <a:off x="6245672" y="462589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199" name="Google Shape;2199;p68"/>
          <p:cNvSpPr/>
          <p:nvPr/>
        </p:nvSpPr>
        <p:spPr>
          <a:xfrm rot="2264808">
            <a:off x="6167972" y="4730646"/>
            <a:ext cx="58807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00" name="Google Shape;2200;p68"/>
          <p:cNvSpPr/>
          <p:nvPr/>
        </p:nvSpPr>
        <p:spPr>
          <a:xfrm rot="2277254">
            <a:off x="6245672" y="462589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01" name="Google Shape;2201;p68"/>
          <p:cNvSpPr/>
          <p:nvPr/>
        </p:nvSpPr>
        <p:spPr>
          <a:xfrm rot="2264808">
            <a:off x="6372722" y="4646491"/>
            <a:ext cx="58807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02" name="Google Shape;2202;p68"/>
          <p:cNvSpPr/>
          <p:nvPr/>
        </p:nvSpPr>
        <p:spPr>
          <a:xfrm rot="2277254">
            <a:off x="5985322" y="487036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03" name="Google Shape;2203;p68"/>
          <p:cNvSpPr/>
          <p:nvPr/>
        </p:nvSpPr>
        <p:spPr>
          <a:xfrm rot="2277254">
            <a:off x="6023459" y="4817995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04" name="Google Shape;2204;p68"/>
          <p:cNvSpPr/>
          <p:nvPr/>
        </p:nvSpPr>
        <p:spPr>
          <a:xfrm rot="2277254">
            <a:off x="5875822" y="5116445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05" name="Google Shape;2205;p68"/>
          <p:cNvSpPr/>
          <p:nvPr/>
        </p:nvSpPr>
        <p:spPr>
          <a:xfrm rot="2264808">
            <a:off x="5490071" y="5054479"/>
            <a:ext cx="58807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06" name="Google Shape;2206;p68"/>
          <p:cNvSpPr/>
          <p:nvPr/>
        </p:nvSpPr>
        <p:spPr>
          <a:xfrm rot="2264808">
            <a:off x="5556784" y="4976708"/>
            <a:ext cx="58807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07" name="Google Shape;2207;p68"/>
          <p:cNvSpPr/>
          <p:nvPr/>
        </p:nvSpPr>
        <p:spPr>
          <a:xfrm rot="2277254">
            <a:off x="5720210" y="4911641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08" name="Google Shape;2208;p68"/>
          <p:cNvSpPr/>
          <p:nvPr/>
        </p:nvSpPr>
        <p:spPr>
          <a:xfrm rot="2277254">
            <a:off x="5882135" y="484814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09" name="Google Shape;2209;p68"/>
          <p:cNvSpPr/>
          <p:nvPr/>
        </p:nvSpPr>
        <p:spPr>
          <a:xfrm rot="2277254">
            <a:off x="6072672" y="4852920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10" name="Google Shape;2210;p68"/>
          <p:cNvSpPr/>
          <p:nvPr/>
        </p:nvSpPr>
        <p:spPr>
          <a:xfrm rot="2277254">
            <a:off x="6159947" y="46782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11" name="Google Shape;2211;p68"/>
          <p:cNvSpPr/>
          <p:nvPr/>
        </p:nvSpPr>
        <p:spPr>
          <a:xfrm rot="2277254">
            <a:off x="5986910" y="477352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12" name="Google Shape;2212;p68"/>
          <p:cNvSpPr/>
          <p:nvPr/>
        </p:nvSpPr>
        <p:spPr>
          <a:xfrm rot="2277254">
            <a:off x="6166297" y="49195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13" name="Google Shape;2213;p68"/>
          <p:cNvSpPr/>
          <p:nvPr/>
        </p:nvSpPr>
        <p:spPr>
          <a:xfrm rot="2277254">
            <a:off x="6009135" y="482909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14" name="Google Shape;2214;p68"/>
          <p:cNvSpPr/>
          <p:nvPr/>
        </p:nvSpPr>
        <p:spPr>
          <a:xfrm rot="2277254">
            <a:off x="6185347" y="460049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15" name="Google Shape;2215;p68"/>
          <p:cNvSpPr/>
          <p:nvPr/>
        </p:nvSpPr>
        <p:spPr>
          <a:xfrm rot="2264808">
            <a:off x="6145709" y="4444879"/>
            <a:ext cx="58807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16" name="Google Shape;2216;p68"/>
          <p:cNvSpPr/>
          <p:nvPr/>
        </p:nvSpPr>
        <p:spPr>
          <a:xfrm rot="2277254">
            <a:off x="6110735" y="470526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17" name="Google Shape;2217;p68"/>
          <p:cNvSpPr/>
          <p:nvPr/>
        </p:nvSpPr>
        <p:spPr>
          <a:xfrm rot="2264808">
            <a:off x="6064784" y="4668733"/>
            <a:ext cx="58807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18" name="Google Shape;2218;p68"/>
          <p:cNvSpPr/>
          <p:nvPr/>
        </p:nvSpPr>
        <p:spPr>
          <a:xfrm rot="2277254">
            <a:off x="6382197" y="433855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19" name="Google Shape;2219;p68"/>
          <p:cNvSpPr/>
          <p:nvPr/>
        </p:nvSpPr>
        <p:spPr>
          <a:xfrm rot="2277254">
            <a:off x="6353659" y="4568758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20" name="Google Shape;2220;p68"/>
          <p:cNvSpPr/>
          <p:nvPr/>
        </p:nvSpPr>
        <p:spPr>
          <a:xfrm rot="2277254">
            <a:off x="6264722" y="44957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21" name="Google Shape;2221;p68"/>
          <p:cNvSpPr/>
          <p:nvPr/>
        </p:nvSpPr>
        <p:spPr>
          <a:xfrm rot="2277254">
            <a:off x="6142485" y="45639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22" name="Google Shape;2222;p68"/>
          <p:cNvSpPr/>
          <p:nvPr/>
        </p:nvSpPr>
        <p:spPr>
          <a:xfrm rot="2277254">
            <a:off x="6388547" y="442745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23" name="Google Shape;2223;p68"/>
          <p:cNvSpPr/>
          <p:nvPr/>
        </p:nvSpPr>
        <p:spPr>
          <a:xfrm rot="2277254">
            <a:off x="6253610" y="43179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24" name="Google Shape;2224;p68"/>
          <p:cNvSpPr/>
          <p:nvPr/>
        </p:nvSpPr>
        <p:spPr>
          <a:xfrm rot="2277254">
            <a:off x="6271072" y="45846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25" name="Google Shape;2225;p68"/>
          <p:cNvSpPr/>
          <p:nvPr/>
        </p:nvSpPr>
        <p:spPr>
          <a:xfrm rot="2277254">
            <a:off x="6148835" y="46528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26" name="Google Shape;2226;p68"/>
          <p:cNvSpPr/>
          <p:nvPr/>
        </p:nvSpPr>
        <p:spPr>
          <a:xfrm rot="2277254">
            <a:off x="6231385" y="46370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27" name="Google Shape;2227;p68"/>
          <p:cNvSpPr/>
          <p:nvPr/>
        </p:nvSpPr>
        <p:spPr>
          <a:xfrm rot="2277254">
            <a:off x="6393310" y="451635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28" name="Google Shape;2228;p68"/>
          <p:cNvSpPr/>
          <p:nvPr/>
        </p:nvSpPr>
        <p:spPr>
          <a:xfrm rot="2277254">
            <a:off x="6245672" y="48148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29" name="Google Shape;2229;p68"/>
          <p:cNvSpPr/>
          <p:nvPr/>
        </p:nvSpPr>
        <p:spPr>
          <a:xfrm rot="2277254">
            <a:off x="6571110" y="46624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30" name="Google Shape;2230;p68"/>
          <p:cNvSpPr/>
          <p:nvPr/>
        </p:nvSpPr>
        <p:spPr>
          <a:xfrm rot="2277254">
            <a:off x="6499672" y="48560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31" name="Google Shape;2231;p68"/>
          <p:cNvSpPr/>
          <p:nvPr/>
        </p:nvSpPr>
        <p:spPr>
          <a:xfrm rot="2277254">
            <a:off x="6558410" y="448619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32" name="Google Shape;2232;p68"/>
          <p:cNvSpPr/>
          <p:nvPr/>
        </p:nvSpPr>
        <p:spPr>
          <a:xfrm rot="2277254">
            <a:off x="6471097" y="441316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33" name="Google Shape;2233;p68"/>
          <p:cNvSpPr/>
          <p:nvPr/>
        </p:nvSpPr>
        <p:spPr>
          <a:xfrm rot="2277254">
            <a:off x="6482210" y="459096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34" name="Google Shape;2234;p68"/>
          <p:cNvSpPr/>
          <p:nvPr/>
        </p:nvSpPr>
        <p:spPr>
          <a:xfrm rot="2277254">
            <a:off x="6353659" y="4568758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35" name="Google Shape;2235;p68"/>
          <p:cNvSpPr/>
          <p:nvPr/>
        </p:nvSpPr>
        <p:spPr>
          <a:xfrm rot="2264808">
            <a:off x="6436222" y="4554416"/>
            <a:ext cx="58807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36" name="Google Shape;2236;p68"/>
          <p:cNvSpPr/>
          <p:nvPr/>
        </p:nvSpPr>
        <p:spPr>
          <a:xfrm rot="2277254">
            <a:off x="6153597" y="47417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37" name="Google Shape;2237;p68"/>
          <p:cNvSpPr/>
          <p:nvPr/>
        </p:nvSpPr>
        <p:spPr>
          <a:xfrm rot="2277254">
            <a:off x="6148835" y="46528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38" name="Google Shape;2238;p68"/>
          <p:cNvSpPr/>
          <p:nvPr/>
        </p:nvSpPr>
        <p:spPr>
          <a:xfrm rot="2277254">
            <a:off x="6071084" y="4756083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39" name="Google Shape;2239;p68"/>
          <p:cNvSpPr/>
          <p:nvPr/>
        </p:nvSpPr>
        <p:spPr>
          <a:xfrm rot="2277254">
            <a:off x="6148835" y="46528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40" name="Google Shape;2240;p68"/>
          <p:cNvSpPr/>
          <p:nvPr/>
        </p:nvSpPr>
        <p:spPr>
          <a:xfrm rot="2277254">
            <a:off x="6360009" y="4657658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41" name="Google Shape;2241;p68"/>
          <p:cNvSpPr/>
          <p:nvPr/>
        </p:nvSpPr>
        <p:spPr>
          <a:xfrm rot="2277254">
            <a:off x="6353659" y="4568758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42" name="Google Shape;2242;p68"/>
          <p:cNvSpPr/>
          <p:nvPr/>
        </p:nvSpPr>
        <p:spPr>
          <a:xfrm rot="2277254">
            <a:off x="6277422" y="46735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43" name="Google Shape;2243;p68"/>
          <p:cNvSpPr/>
          <p:nvPr/>
        </p:nvSpPr>
        <p:spPr>
          <a:xfrm rot="2277254">
            <a:off x="6353659" y="4568758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44" name="Google Shape;2244;p68"/>
          <p:cNvSpPr/>
          <p:nvPr/>
        </p:nvSpPr>
        <p:spPr>
          <a:xfrm rot="2277254">
            <a:off x="6647347" y="4557645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45" name="Google Shape;2245;p68"/>
          <p:cNvSpPr/>
          <p:nvPr/>
        </p:nvSpPr>
        <p:spPr>
          <a:xfrm rot="2264808">
            <a:off x="6641009" y="4470279"/>
            <a:ext cx="58807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46" name="Google Shape;2246;p68"/>
          <p:cNvSpPr/>
          <p:nvPr/>
        </p:nvSpPr>
        <p:spPr>
          <a:xfrm rot="2277254">
            <a:off x="6564760" y="457509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47" name="Google Shape;2247;p68"/>
          <p:cNvSpPr/>
          <p:nvPr/>
        </p:nvSpPr>
        <p:spPr>
          <a:xfrm rot="2264808">
            <a:off x="6641009" y="4470279"/>
            <a:ext cx="58807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48" name="Google Shape;2248;p68"/>
          <p:cNvSpPr/>
          <p:nvPr/>
        </p:nvSpPr>
        <p:spPr>
          <a:xfrm rot="2277254">
            <a:off x="6686997" y="4505241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49" name="Google Shape;2249;p68"/>
          <p:cNvSpPr/>
          <p:nvPr/>
        </p:nvSpPr>
        <p:spPr>
          <a:xfrm rot="2277254">
            <a:off x="6602860" y="45227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50" name="Google Shape;2250;p68"/>
          <p:cNvSpPr/>
          <p:nvPr/>
        </p:nvSpPr>
        <p:spPr>
          <a:xfrm rot="2277254">
            <a:off x="6598097" y="44322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51" name="Google Shape;2251;p68"/>
          <p:cNvSpPr/>
          <p:nvPr/>
        </p:nvSpPr>
        <p:spPr>
          <a:xfrm rot="2277254">
            <a:off x="6520310" y="45385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52" name="Google Shape;2252;p68"/>
          <p:cNvSpPr/>
          <p:nvPr/>
        </p:nvSpPr>
        <p:spPr>
          <a:xfrm rot="2277254">
            <a:off x="6598097" y="44322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53" name="Google Shape;2253;p68"/>
          <p:cNvSpPr/>
          <p:nvPr/>
        </p:nvSpPr>
        <p:spPr>
          <a:xfrm rot="2277254">
            <a:off x="6726685" y="4452853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54" name="Google Shape;2254;p68"/>
          <p:cNvSpPr/>
          <p:nvPr/>
        </p:nvSpPr>
        <p:spPr>
          <a:xfrm rot="2277254">
            <a:off x="6366359" y="4746558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55" name="Google Shape;2255;p68"/>
          <p:cNvSpPr/>
          <p:nvPr/>
        </p:nvSpPr>
        <p:spPr>
          <a:xfrm rot="2277254">
            <a:off x="6404422" y="469415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56" name="Google Shape;2256;p68"/>
          <p:cNvSpPr/>
          <p:nvPr/>
        </p:nvSpPr>
        <p:spPr>
          <a:xfrm rot="2277254">
            <a:off x="6226622" y="492275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57" name="Google Shape;2257;p68"/>
          <p:cNvSpPr/>
          <p:nvPr/>
        </p:nvSpPr>
        <p:spPr>
          <a:xfrm rot="2277254">
            <a:off x="5910710" y="478305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58" name="Google Shape;2258;p68"/>
          <p:cNvSpPr/>
          <p:nvPr/>
        </p:nvSpPr>
        <p:spPr>
          <a:xfrm rot="2277254">
            <a:off x="6144072" y="483544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59" name="Google Shape;2259;p68"/>
          <p:cNvSpPr/>
          <p:nvPr/>
        </p:nvSpPr>
        <p:spPr>
          <a:xfrm rot="2277254">
            <a:off x="6261547" y="47243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60" name="Google Shape;2260;p68"/>
          <p:cNvSpPr/>
          <p:nvPr/>
        </p:nvSpPr>
        <p:spPr>
          <a:xfrm rot="2277254">
            <a:off x="6423472" y="465922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61" name="Google Shape;2261;p68"/>
          <p:cNvSpPr/>
          <p:nvPr/>
        </p:nvSpPr>
        <p:spPr>
          <a:xfrm rot="2277254">
            <a:off x="6512372" y="44846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62" name="Google Shape;2262;p68"/>
          <p:cNvSpPr/>
          <p:nvPr/>
        </p:nvSpPr>
        <p:spPr>
          <a:xfrm rot="2277254">
            <a:off x="5769422" y="464494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63" name="Google Shape;2263;p68"/>
          <p:cNvSpPr/>
          <p:nvPr/>
        </p:nvSpPr>
        <p:spPr>
          <a:xfrm rot="2277254">
            <a:off x="6001197" y="46147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64" name="Google Shape;2264;p68"/>
          <p:cNvSpPr/>
          <p:nvPr/>
        </p:nvSpPr>
        <p:spPr>
          <a:xfrm rot="2277254">
            <a:off x="5859947" y="4616383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65" name="Google Shape;2265;p68"/>
          <p:cNvSpPr/>
          <p:nvPr/>
        </p:nvSpPr>
        <p:spPr>
          <a:xfrm rot="2277254">
            <a:off x="5766247" y="462906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66" name="Google Shape;2266;p68"/>
          <p:cNvSpPr/>
          <p:nvPr/>
        </p:nvSpPr>
        <p:spPr>
          <a:xfrm rot="2277254">
            <a:off x="5848797" y="461319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67" name="Google Shape;2267;p68"/>
          <p:cNvSpPr/>
          <p:nvPr/>
        </p:nvSpPr>
        <p:spPr>
          <a:xfrm rot="2277254">
            <a:off x="6001197" y="46147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68" name="Google Shape;2268;p68"/>
          <p:cNvSpPr/>
          <p:nvPr/>
        </p:nvSpPr>
        <p:spPr>
          <a:xfrm rot="2277254">
            <a:off x="5766247" y="462906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69" name="Google Shape;2269;p68"/>
          <p:cNvSpPr/>
          <p:nvPr/>
        </p:nvSpPr>
        <p:spPr>
          <a:xfrm rot="2277254">
            <a:off x="5766247" y="462906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70" name="Google Shape;2270;p68"/>
          <p:cNvSpPr/>
          <p:nvPr/>
        </p:nvSpPr>
        <p:spPr>
          <a:xfrm rot="2277254">
            <a:off x="5977422" y="4633845"/>
            <a:ext cx="57070" cy="664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71" name="Google Shape;2271;p68"/>
          <p:cNvSpPr/>
          <p:nvPr/>
        </p:nvSpPr>
        <p:spPr>
          <a:xfrm rot="2277254">
            <a:off x="6001197" y="46147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72" name="Google Shape;2272;p68"/>
          <p:cNvSpPr/>
          <p:nvPr/>
        </p:nvSpPr>
        <p:spPr>
          <a:xfrm rot="2277254">
            <a:off x="5893247" y="46497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73" name="Google Shape;2273;p68"/>
          <p:cNvSpPr/>
          <p:nvPr/>
        </p:nvSpPr>
        <p:spPr>
          <a:xfrm rot="2277254">
            <a:off x="6001197" y="4614778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74" name="Google Shape;2274;p68"/>
          <p:cNvSpPr/>
          <p:nvPr/>
        </p:nvSpPr>
        <p:spPr>
          <a:xfrm rot="2277254">
            <a:off x="5878960" y="4700503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75" name="Google Shape;2275;p68"/>
          <p:cNvSpPr/>
          <p:nvPr/>
        </p:nvSpPr>
        <p:spPr>
          <a:xfrm rot="2277254">
            <a:off x="5983735" y="4625891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76" name="Google Shape;2276;p68"/>
          <p:cNvSpPr/>
          <p:nvPr/>
        </p:nvSpPr>
        <p:spPr>
          <a:xfrm rot="2277254">
            <a:off x="5907535" y="4635416"/>
            <a:ext cx="57070" cy="64990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77" name="Google Shape;2277;p68"/>
          <p:cNvSpPr/>
          <p:nvPr/>
        </p:nvSpPr>
        <p:spPr>
          <a:xfrm rot="2277254">
            <a:off x="6764785" y="4462378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78" name="Google Shape;2278;p68"/>
          <p:cNvSpPr/>
          <p:nvPr/>
        </p:nvSpPr>
        <p:spPr>
          <a:xfrm rot="2277254">
            <a:off x="6852134" y="4533833"/>
            <a:ext cx="57070" cy="664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79" name="Google Shape;2279;p68"/>
          <p:cNvSpPr/>
          <p:nvPr/>
        </p:nvSpPr>
        <p:spPr>
          <a:xfrm rot="2277254">
            <a:off x="6847335" y="4446503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80" name="Google Shape;2280;p68"/>
          <p:cNvSpPr/>
          <p:nvPr/>
        </p:nvSpPr>
        <p:spPr>
          <a:xfrm rot="2277254">
            <a:off x="6769547" y="4549691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81" name="Google Shape;2281;p68"/>
          <p:cNvSpPr/>
          <p:nvPr/>
        </p:nvSpPr>
        <p:spPr>
          <a:xfrm rot="2277254">
            <a:off x="6847335" y="4446503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82" name="Google Shape;2282;p68"/>
          <p:cNvSpPr/>
          <p:nvPr/>
        </p:nvSpPr>
        <p:spPr>
          <a:xfrm rot="2277254">
            <a:off x="6891785" y="4481428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83" name="Google Shape;2283;p68"/>
          <p:cNvSpPr/>
          <p:nvPr/>
        </p:nvSpPr>
        <p:spPr>
          <a:xfrm rot="2277254">
            <a:off x="6807647" y="4498891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84" name="Google Shape;2284;p68"/>
          <p:cNvSpPr/>
          <p:nvPr/>
        </p:nvSpPr>
        <p:spPr>
          <a:xfrm rot="2264808">
            <a:off x="6802934" y="4409954"/>
            <a:ext cx="58807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85" name="Google Shape;2285;p68"/>
          <p:cNvSpPr/>
          <p:nvPr/>
        </p:nvSpPr>
        <p:spPr>
          <a:xfrm rot="2277254">
            <a:off x="6725097" y="4513178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86" name="Google Shape;2286;p68"/>
          <p:cNvSpPr/>
          <p:nvPr/>
        </p:nvSpPr>
        <p:spPr>
          <a:xfrm rot="2264808">
            <a:off x="6802934" y="4409954"/>
            <a:ext cx="58807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87" name="Google Shape;2287;p68"/>
          <p:cNvSpPr/>
          <p:nvPr/>
        </p:nvSpPr>
        <p:spPr>
          <a:xfrm rot="2277254">
            <a:off x="6931472" y="4429041"/>
            <a:ext cx="57070" cy="64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88" name="Google Shape;2288;p68"/>
          <p:cNvSpPr/>
          <p:nvPr/>
        </p:nvSpPr>
        <p:spPr>
          <a:xfrm rot="2469543">
            <a:off x="5885403" y="4981434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89" name="Google Shape;2289;p68"/>
          <p:cNvSpPr/>
          <p:nvPr/>
        </p:nvSpPr>
        <p:spPr>
          <a:xfrm rot="2475860">
            <a:off x="5926554" y="4646500"/>
            <a:ext cx="61862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90" name="Google Shape;2290;p68"/>
          <p:cNvSpPr/>
          <p:nvPr/>
        </p:nvSpPr>
        <p:spPr>
          <a:xfrm rot="2469543">
            <a:off x="5885403" y="4886184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91" name="Google Shape;2291;p68"/>
          <p:cNvSpPr/>
          <p:nvPr/>
        </p:nvSpPr>
        <p:spPr>
          <a:xfrm rot="2469543">
            <a:off x="5863178" y="4754421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92" name="Google Shape;2292;p68"/>
          <p:cNvSpPr/>
          <p:nvPr/>
        </p:nvSpPr>
        <p:spPr>
          <a:xfrm rot="2475860">
            <a:off x="5774153" y="4784613"/>
            <a:ext cx="61862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93" name="Google Shape;2293;p68"/>
          <p:cNvSpPr/>
          <p:nvPr/>
        </p:nvSpPr>
        <p:spPr>
          <a:xfrm rot="2469543">
            <a:off x="5928192" y="4740086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94" name="Google Shape;2294;p68"/>
          <p:cNvSpPr/>
          <p:nvPr/>
        </p:nvSpPr>
        <p:spPr>
          <a:xfrm rot="2475860">
            <a:off x="5837726" y="4563999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95" name="Google Shape;2295;p68"/>
          <p:cNvSpPr/>
          <p:nvPr/>
        </p:nvSpPr>
        <p:spPr>
          <a:xfrm rot="2469543">
            <a:off x="5794915" y="4898884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96" name="Google Shape;2296;p68"/>
          <p:cNvSpPr/>
          <p:nvPr/>
        </p:nvSpPr>
        <p:spPr>
          <a:xfrm rot="2475860">
            <a:off x="5661514" y="4964048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97" name="Google Shape;2297;p68"/>
          <p:cNvSpPr/>
          <p:nvPr/>
        </p:nvSpPr>
        <p:spPr>
          <a:xfrm rot="2469543">
            <a:off x="5750392" y="4952811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98" name="Google Shape;2298;p68"/>
          <p:cNvSpPr/>
          <p:nvPr/>
        </p:nvSpPr>
        <p:spPr>
          <a:xfrm rot="2469543">
            <a:off x="5928192" y="4835336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299" name="Google Shape;2299;p68"/>
          <p:cNvSpPr/>
          <p:nvPr/>
        </p:nvSpPr>
        <p:spPr>
          <a:xfrm rot="2475860">
            <a:off x="5794864" y="4994211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00" name="Google Shape;2300;p68"/>
          <p:cNvSpPr/>
          <p:nvPr/>
        </p:nvSpPr>
        <p:spPr>
          <a:xfrm rot="2469543">
            <a:off x="6109240" y="4998896"/>
            <a:ext cx="60169" cy="69736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01" name="Google Shape;2301;p68"/>
          <p:cNvSpPr/>
          <p:nvPr/>
        </p:nvSpPr>
        <p:spPr>
          <a:xfrm rot="2469543">
            <a:off x="5929853" y="5117959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02" name="Google Shape;2302;p68"/>
          <p:cNvSpPr/>
          <p:nvPr/>
        </p:nvSpPr>
        <p:spPr>
          <a:xfrm rot="2469543">
            <a:off x="6107653" y="4811571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03" name="Google Shape;2303;p68"/>
          <p:cNvSpPr/>
          <p:nvPr/>
        </p:nvSpPr>
        <p:spPr>
          <a:xfrm rot="2475860">
            <a:off x="6017114" y="4729098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04" name="Google Shape;2304;p68"/>
          <p:cNvSpPr/>
          <p:nvPr/>
        </p:nvSpPr>
        <p:spPr>
          <a:xfrm rot="2469543">
            <a:off x="6018753" y="4916346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05" name="Google Shape;2305;p68"/>
          <p:cNvSpPr/>
          <p:nvPr/>
        </p:nvSpPr>
        <p:spPr>
          <a:xfrm rot="2469543">
            <a:off x="5885403" y="4886184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06" name="Google Shape;2306;p68"/>
          <p:cNvSpPr/>
          <p:nvPr/>
        </p:nvSpPr>
        <p:spPr>
          <a:xfrm rot="2475860">
            <a:off x="5972664" y="4876736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07" name="Google Shape;2307;p68"/>
          <p:cNvSpPr/>
          <p:nvPr/>
        </p:nvSpPr>
        <p:spPr>
          <a:xfrm rot="2469543">
            <a:off x="6242590" y="5029059"/>
            <a:ext cx="60169" cy="69736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08" name="Google Shape;2308;p68"/>
          <p:cNvSpPr/>
          <p:nvPr/>
        </p:nvSpPr>
        <p:spPr>
          <a:xfrm rot="2469543">
            <a:off x="6328242" y="4546411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09" name="Google Shape;2309;p68"/>
          <p:cNvSpPr/>
          <p:nvPr/>
        </p:nvSpPr>
        <p:spPr>
          <a:xfrm rot="2475860">
            <a:off x="6285401" y="4787837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10" name="Google Shape;2310;p68"/>
          <p:cNvSpPr/>
          <p:nvPr/>
        </p:nvSpPr>
        <p:spPr>
          <a:xfrm rot="2475860">
            <a:off x="6194914" y="4706873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11" name="Google Shape;2311;p68"/>
          <p:cNvSpPr/>
          <p:nvPr/>
        </p:nvSpPr>
        <p:spPr>
          <a:xfrm rot="2469543">
            <a:off x="6061615" y="4768709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12" name="Google Shape;2312;p68"/>
          <p:cNvSpPr/>
          <p:nvPr/>
        </p:nvSpPr>
        <p:spPr>
          <a:xfrm rot="2475860">
            <a:off x="6328264" y="4641786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13" name="Google Shape;2313;p68"/>
          <p:cNvSpPr/>
          <p:nvPr/>
        </p:nvSpPr>
        <p:spPr>
          <a:xfrm rot="2469543">
            <a:off x="6196553" y="4800459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14" name="Google Shape;2314;p68"/>
          <p:cNvSpPr/>
          <p:nvPr/>
        </p:nvSpPr>
        <p:spPr>
          <a:xfrm rot="2469543">
            <a:off x="6063203" y="4863959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15" name="Google Shape;2315;p68"/>
          <p:cNvSpPr/>
          <p:nvPr/>
        </p:nvSpPr>
        <p:spPr>
          <a:xfrm rot="2469543">
            <a:off x="6152030" y="4854386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16" name="Google Shape;2316;p68"/>
          <p:cNvSpPr/>
          <p:nvPr/>
        </p:nvSpPr>
        <p:spPr>
          <a:xfrm rot="2469543">
            <a:off x="6331490" y="4735371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17" name="Google Shape;2317;p68"/>
          <p:cNvSpPr/>
          <p:nvPr/>
        </p:nvSpPr>
        <p:spPr>
          <a:xfrm rot="2475860">
            <a:off x="6107601" y="5057712"/>
            <a:ext cx="61862" cy="69736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18" name="Google Shape;2318;p68"/>
          <p:cNvSpPr/>
          <p:nvPr/>
        </p:nvSpPr>
        <p:spPr>
          <a:xfrm rot="2469543">
            <a:off x="6509290" y="4900471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19" name="Google Shape;2319;p68"/>
          <p:cNvSpPr/>
          <p:nvPr/>
        </p:nvSpPr>
        <p:spPr>
          <a:xfrm rot="2469543">
            <a:off x="6507703" y="4711559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20" name="Google Shape;2320;p68"/>
          <p:cNvSpPr/>
          <p:nvPr/>
        </p:nvSpPr>
        <p:spPr>
          <a:xfrm rot="2469543">
            <a:off x="6418803" y="4629009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21" name="Google Shape;2321;p68"/>
          <p:cNvSpPr/>
          <p:nvPr/>
        </p:nvSpPr>
        <p:spPr>
          <a:xfrm rot="2469543">
            <a:off x="6420390" y="4817921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22" name="Google Shape;2322;p68"/>
          <p:cNvSpPr/>
          <p:nvPr/>
        </p:nvSpPr>
        <p:spPr>
          <a:xfrm rot="2475860">
            <a:off x="6285401" y="4787837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23" name="Google Shape;2323;p68"/>
          <p:cNvSpPr/>
          <p:nvPr/>
        </p:nvSpPr>
        <p:spPr>
          <a:xfrm rot="2469543">
            <a:off x="6374280" y="4776598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24" name="Google Shape;2324;p68"/>
          <p:cNvSpPr/>
          <p:nvPr/>
        </p:nvSpPr>
        <p:spPr>
          <a:xfrm rot="2475860">
            <a:off x="6063151" y="4959287"/>
            <a:ext cx="61862" cy="69736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25" name="Google Shape;2325;p68"/>
          <p:cNvSpPr/>
          <p:nvPr/>
        </p:nvSpPr>
        <p:spPr>
          <a:xfrm rot="2469543">
            <a:off x="6063203" y="4863959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26" name="Google Shape;2326;p68"/>
          <p:cNvSpPr/>
          <p:nvPr/>
        </p:nvSpPr>
        <p:spPr>
          <a:xfrm rot="2469543">
            <a:off x="5974230" y="4971861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27" name="Google Shape;2327;p68"/>
          <p:cNvSpPr/>
          <p:nvPr/>
        </p:nvSpPr>
        <p:spPr>
          <a:xfrm rot="2469543">
            <a:off x="6063203" y="4863959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28" name="Google Shape;2328;p68"/>
          <p:cNvSpPr/>
          <p:nvPr/>
        </p:nvSpPr>
        <p:spPr>
          <a:xfrm rot="2469543">
            <a:off x="6287040" y="4883009"/>
            <a:ext cx="60169" cy="69736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29" name="Google Shape;2329;p68"/>
          <p:cNvSpPr/>
          <p:nvPr/>
        </p:nvSpPr>
        <p:spPr>
          <a:xfrm rot="2475860">
            <a:off x="6285401" y="4787837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30" name="Google Shape;2330;p68"/>
          <p:cNvSpPr/>
          <p:nvPr/>
        </p:nvSpPr>
        <p:spPr>
          <a:xfrm rot="2469543">
            <a:off x="6196553" y="4894121"/>
            <a:ext cx="60169" cy="69736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31" name="Google Shape;2331;p68"/>
          <p:cNvSpPr/>
          <p:nvPr/>
        </p:nvSpPr>
        <p:spPr>
          <a:xfrm rot="2475860">
            <a:off x="6285401" y="4787837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32" name="Google Shape;2332;p68"/>
          <p:cNvSpPr/>
          <p:nvPr/>
        </p:nvSpPr>
        <p:spPr>
          <a:xfrm rot="2469543">
            <a:off x="6598117" y="4795648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33" name="Google Shape;2333;p68"/>
          <p:cNvSpPr/>
          <p:nvPr/>
        </p:nvSpPr>
        <p:spPr>
          <a:xfrm rot="2475860">
            <a:off x="6596478" y="4702063"/>
            <a:ext cx="61862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34" name="Google Shape;2334;p68"/>
          <p:cNvSpPr/>
          <p:nvPr/>
        </p:nvSpPr>
        <p:spPr>
          <a:xfrm rot="2475860">
            <a:off x="6507651" y="4806887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35" name="Google Shape;2335;p68"/>
          <p:cNvSpPr/>
          <p:nvPr/>
        </p:nvSpPr>
        <p:spPr>
          <a:xfrm rot="2475860">
            <a:off x="6596478" y="4702063"/>
            <a:ext cx="61862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36" name="Google Shape;2336;p68"/>
          <p:cNvSpPr/>
          <p:nvPr/>
        </p:nvSpPr>
        <p:spPr>
          <a:xfrm rot="2475860">
            <a:off x="6552101" y="4752912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37" name="Google Shape;2337;p68"/>
          <p:cNvSpPr/>
          <p:nvPr/>
        </p:nvSpPr>
        <p:spPr>
          <a:xfrm rot="2469543">
            <a:off x="6552080" y="4659123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38" name="Google Shape;2338;p68"/>
          <p:cNvSpPr/>
          <p:nvPr/>
        </p:nvSpPr>
        <p:spPr>
          <a:xfrm rot="2469543">
            <a:off x="6463253" y="4765534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39" name="Google Shape;2339;p68"/>
          <p:cNvSpPr/>
          <p:nvPr/>
        </p:nvSpPr>
        <p:spPr>
          <a:xfrm rot="2469543">
            <a:off x="6552080" y="4659123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40" name="Google Shape;2340;p68"/>
          <p:cNvSpPr/>
          <p:nvPr/>
        </p:nvSpPr>
        <p:spPr>
          <a:xfrm rot="2469543">
            <a:off x="6287040" y="4976671"/>
            <a:ext cx="60169" cy="69736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41" name="Google Shape;2341;p68"/>
          <p:cNvSpPr/>
          <p:nvPr/>
        </p:nvSpPr>
        <p:spPr>
          <a:xfrm rot="2469543">
            <a:off x="6287040" y="4976671"/>
            <a:ext cx="60169" cy="69736"/>
          </a:xfrm>
          <a:prstGeom prst="ellipse">
            <a:avLst/>
          </a:prstGeom>
          <a:solidFill>
            <a:srgbClr val="FC11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42" name="Google Shape;2342;p68"/>
          <p:cNvSpPr/>
          <p:nvPr/>
        </p:nvSpPr>
        <p:spPr>
          <a:xfrm rot="2469543">
            <a:off x="6552080" y="4659123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43" name="Google Shape;2343;p68"/>
          <p:cNvSpPr/>
          <p:nvPr/>
        </p:nvSpPr>
        <p:spPr>
          <a:xfrm rot="2469543">
            <a:off x="6406103" y="4909996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44" name="Google Shape;2344;p68"/>
          <p:cNvSpPr/>
          <p:nvPr/>
        </p:nvSpPr>
        <p:spPr>
          <a:xfrm rot="2469543">
            <a:off x="5828180" y="4814698"/>
            <a:ext cx="60169" cy="68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45" name="Google Shape;2345;p68"/>
          <p:cNvSpPr/>
          <p:nvPr/>
        </p:nvSpPr>
        <p:spPr>
          <a:xfrm rot="2469543">
            <a:off x="6264815" y="4667109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46" name="Google Shape;2346;p68"/>
          <p:cNvSpPr/>
          <p:nvPr/>
        </p:nvSpPr>
        <p:spPr>
          <a:xfrm rot="2469543">
            <a:off x="6528340" y="4579796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47" name="Google Shape;2347;p68"/>
          <p:cNvSpPr/>
          <p:nvPr/>
        </p:nvSpPr>
        <p:spPr>
          <a:xfrm rot="2469543">
            <a:off x="5653628" y="4871896"/>
            <a:ext cx="60169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48" name="Google Shape;2348;p68"/>
          <p:cNvSpPr/>
          <p:nvPr/>
        </p:nvSpPr>
        <p:spPr>
          <a:xfrm rot="2475860">
            <a:off x="5704376" y="4903724"/>
            <a:ext cx="61862" cy="69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49" name="Google Shape;2349;p68"/>
          <p:cNvSpPr/>
          <p:nvPr/>
        </p:nvSpPr>
        <p:spPr>
          <a:xfrm>
            <a:off x="5112200" y="3808310"/>
            <a:ext cx="2209800" cy="213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 b="1"/>
          </a:p>
        </p:txBody>
      </p:sp>
      <p:sp>
        <p:nvSpPr>
          <p:cNvPr id="2350" name="Google Shape;2350;p68"/>
          <p:cNvSpPr txBox="1"/>
          <p:nvPr/>
        </p:nvSpPr>
        <p:spPr>
          <a:xfrm>
            <a:off x="2355399" y="922146"/>
            <a:ext cx="245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US" sz="2400" b="1"/>
              <a:t>Unlabelled data</a:t>
            </a:r>
            <a:endParaRPr/>
          </a:p>
        </p:txBody>
      </p:sp>
      <p:sp>
        <p:nvSpPr>
          <p:cNvPr id="2351" name="Google Shape;2351;p68"/>
          <p:cNvSpPr txBox="1"/>
          <p:nvPr/>
        </p:nvSpPr>
        <p:spPr>
          <a:xfrm>
            <a:off x="5188400" y="922146"/>
            <a:ext cx="213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US" sz="2400" b="1"/>
              <a:t>Labelled data</a:t>
            </a:r>
            <a:endParaRPr/>
          </a:p>
        </p:txBody>
      </p:sp>
      <p:sp>
        <p:nvSpPr>
          <p:cNvPr id="2352" name="Google Shape;2352;p68"/>
          <p:cNvSpPr txBox="1"/>
          <p:nvPr/>
        </p:nvSpPr>
        <p:spPr>
          <a:xfrm>
            <a:off x="7703000" y="922146"/>
            <a:ext cx="2094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US" sz="2400" b="1"/>
              <a:t>ML Classifier</a:t>
            </a:r>
            <a:endParaRPr/>
          </a:p>
        </p:txBody>
      </p:sp>
      <p:sp>
        <p:nvSpPr>
          <p:cNvPr id="2353" name="Google Shape;2353;p68"/>
          <p:cNvSpPr txBox="1"/>
          <p:nvPr/>
        </p:nvSpPr>
        <p:spPr>
          <a:xfrm>
            <a:off x="7696650" y="5916510"/>
            <a:ext cx="2094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US" sz="2400" b="1"/>
              <a:t>ML Classifier</a:t>
            </a:r>
            <a:endParaRPr sz="2400" b="1"/>
          </a:p>
        </p:txBody>
      </p:sp>
      <p:sp>
        <p:nvSpPr>
          <p:cNvPr id="2354" name="Google Shape;2354;p68"/>
          <p:cNvSpPr txBox="1"/>
          <p:nvPr/>
        </p:nvSpPr>
        <p:spPr>
          <a:xfrm>
            <a:off x="5036000" y="5916510"/>
            <a:ext cx="230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US" sz="2400" b="1"/>
              <a:t>Permuted data</a:t>
            </a:r>
            <a:endParaRPr/>
          </a:p>
        </p:txBody>
      </p:sp>
      <p:grpSp>
        <p:nvGrpSpPr>
          <p:cNvPr id="2355" name="Google Shape;2355;p68"/>
          <p:cNvGrpSpPr/>
          <p:nvPr/>
        </p:nvGrpSpPr>
        <p:grpSpPr>
          <a:xfrm>
            <a:off x="2521400" y="3821011"/>
            <a:ext cx="2209800" cy="2135310"/>
            <a:chOff x="432" y="2640"/>
            <a:chExt cx="1440" cy="1249"/>
          </a:xfrm>
        </p:grpSpPr>
        <p:sp>
          <p:nvSpPr>
            <p:cNvPr id="2356" name="Google Shape;2356;p68"/>
            <p:cNvSpPr/>
            <p:nvPr/>
          </p:nvSpPr>
          <p:spPr>
            <a:xfrm>
              <a:off x="576" y="3408"/>
              <a:ext cx="96" cy="19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357" name="Google Shape;2357;p68"/>
            <p:cNvSpPr/>
            <p:nvPr/>
          </p:nvSpPr>
          <p:spPr>
            <a:xfrm>
              <a:off x="672" y="3264"/>
              <a:ext cx="96" cy="33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358" name="Google Shape;2358;p68"/>
            <p:cNvSpPr/>
            <p:nvPr/>
          </p:nvSpPr>
          <p:spPr>
            <a:xfrm>
              <a:off x="768" y="3072"/>
              <a:ext cx="96" cy="528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359" name="Google Shape;2359;p68"/>
            <p:cNvSpPr/>
            <p:nvPr/>
          </p:nvSpPr>
          <p:spPr>
            <a:xfrm>
              <a:off x="864" y="2928"/>
              <a:ext cx="96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360" name="Google Shape;2360;p68"/>
            <p:cNvSpPr/>
            <p:nvPr/>
          </p:nvSpPr>
          <p:spPr>
            <a:xfrm>
              <a:off x="960" y="3168"/>
              <a:ext cx="96" cy="43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361" name="Google Shape;2361;p68"/>
            <p:cNvSpPr/>
            <p:nvPr/>
          </p:nvSpPr>
          <p:spPr>
            <a:xfrm>
              <a:off x="1056" y="3360"/>
              <a:ext cx="96" cy="24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362" name="Google Shape;2362;p68"/>
            <p:cNvSpPr/>
            <p:nvPr/>
          </p:nvSpPr>
          <p:spPr>
            <a:xfrm>
              <a:off x="1152" y="3408"/>
              <a:ext cx="96" cy="19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363" name="Google Shape;2363;p68"/>
            <p:cNvSpPr/>
            <p:nvPr/>
          </p:nvSpPr>
          <p:spPr>
            <a:xfrm>
              <a:off x="1680" y="3504"/>
              <a:ext cx="96" cy="9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364" name="Google Shape;2364;p68"/>
            <p:cNvSpPr/>
            <p:nvPr/>
          </p:nvSpPr>
          <p:spPr>
            <a:xfrm>
              <a:off x="480" y="3504"/>
              <a:ext cx="96" cy="9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365" name="Google Shape;2365;p68"/>
            <p:cNvSpPr/>
            <p:nvPr/>
          </p:nvSpPr>
          <p:spPr>
            <a:xfrm>
              <a:off x="1248" y="3504"/>
              <a:ext cx="96" cy="9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sp>
          <p:nvSpPr>
            <p:cNvPr id="2366" name="Google Shape;2366;p68"/>
            <p:cNvSpPr/>
            <p:nvPr/>
          </p:nvSpPr>
          <p:spPr>
            <a:xfrm>
              <a:off x="432" y="2640"/>
              <a:ext cx="1440" cy="124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2400" b="1"/>
            </a:p>
          </p:txBody>
        </p:sp>
        <p:cxnSp>
          <p:nvCxnSpPr>
            <p:cNvPr id="2367" name="Google Shape;2367;p68"/>
            <p:cNvCxnSpPr/>
            <p:nvPr/>
          </p:nvCxnSpPr>
          <p:spPr>
            <a:xfrm>
              <a:off x="432" y="3600"/>
              <a:ext cx="144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68" name="Google Shape;2368;p68"/>
            <p:cNvSpPr txBox="1"/>
            <p:nvPr/>
          </p:nvSpPr>
          <p:spPr>
            <a:xfrm>
              <a:off x="689" y="3619"/>
              <a:ext cx="900" cy="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200"/>
              </a:pPr>
              <a:r>
                <a:rPr lang="en-US" sz="1200" b="1"/>
                <a:t>Separation score</a:t>
              </a:r>
              <a:endParaRPr/>
            </a:p>
          </p:txBody>
        </p:sp>
      </p:grpSp>
      <p:cxnSp>
        <p:nvCxnSpPr>
          <p:cNvPr id="2369" name="Google Shape;2369;p68"/>
          <p:cNvCxnSpPr/>
          <p:nvPr/>
        </p:nvCxnSpPr>
        <p:spPr>
          <a:xfrm>
            <a:off x="4502600" y="4697310"/>
            <a:ext cx="0" cy="4572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/>
              <a:t>Tempering Expectations</a:t>
            </a:r>
            <a:endParaRPr/>
          </a:p>
        </p:txBody>
      </p:sp>
      <p:sp>
        <p:nvSpPr>
          <p:cNvPr id="618" name="Google Shape;618;p7"/>
          <p:cNvSpPr txBox="1">
            <a:spLocks noGrp="1"/>
          </p:cNvSpPr>
          <p:nvPr>
            <p:ph type="body" idx="1"/>
          </p:nvPr>
        </p:nvSpPr>
        <p:spPr>
          <a:xfrm>
            <a:off x="198120" y="1310638"/>
            <a:ext cx="1179576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800"/>
            </a:pPr>
            <a:r>
              <a:rPr lang="en-US" dirty="0"/>
              <a:t>Machine learning is a powerful technique and is widely used in many fields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/>
              <a:t>Machine learning is a difficult subject with many sub-disciplines that take years to master and it usually requires advanced training in math, CS and statistics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/>
              <a:t>A 2-day course will not make you an expert in machine learning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/>
              <a:t>This is an introductory course to give you a “taste” of ML and hopefully to inspire you to learn more on your own</a:t>
            </a:r>
            <a:endParaRPr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p69"/>
          <p:cNvSpPr txBox="1">
            <a:spLocks noGrp="1"/>
          </p:cNvSpPr>
          <p:nvPr>
            <p:ph type="title"/>
          </p:nvPr>
        </p:nvSpPr>
        <p:spPr>
          <a:xfrm>
            <a:off x="386136" y="81457"/>
            <a:ext cx="11043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Assessing ML Models – Confusion Matrix</a:t>
            </a:r>
            <a:endParaRPr dirty="0"/>
          </a:p>
        </p:txBody>
      </p:sp>
      <p:sp>
        <p:nvSpPr>
          <p:cNvPr id="2375" name="Google Shape;2375;p69"/>
          <p:cNvSpPr txBox="1">
            <a:spLocks noGrp="1"/>
          </p:cNvSpPr>
          <p:nvPr>
            <p:ph type="body" idx="1"/>
          </p:nvPr>
        </p:nvSpPr>
        <p:spPr>
          <a:xfrm>
            <a:off x="1101328" y="1341450"/>
            <a:ext cx="897636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lnSpc>
                <a:spcPct val="90000"/>
              </a:lnSpc>
              <a:spcBef>
                <a:spcPts val="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Basic concepts</a:t>
            </a:r>
            <a:endParaRPr dirty="0"/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True positives (TP)</a:t>
            </a:r>
            <a:endParaRPr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True negatives (TN)</a:t>
            </a:r>
            <a:endParaRPr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False positives (FP) </a:t>
            </a:r>
            <a:endParaRPr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False negatives (FN) </a:t>
            </a:r>
            <a:endParaRPr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Sensitivity (Sn) </a:t>
            </a:r>
            <a:endParaRPr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SzPts val="2800"/>
              <a:buChar char="–"/>
            </a:pP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Specificity (</a:t>
            </a:r>
            <a:r>
              <a:rPr lang="en-US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</a:t>
            </a:r>
            <a:r>
              <a:rPr 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>
              <a:solidFill>
                <a:srgbClr val="FF0000"/>
              </a:solidFill>
            </a:endParaRPr>
          </a:p>
          <a:p>
            <a:pPr marL="342900">
              <a:lnSpc>
                <a:spcPct val="90000"/>
              </a:lnSpc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Sn (sensitivity) = True positive rate</a:t>
            </a:r>
            <a:endParaRPr dirty="0"/>
          </a:p>
          <a:p>
            <a:pPr marL="342900">
              <a:lnSpc>
                <a:spcPct val="90000"/>
              </a:lnSpc>
              <a:spcBef>
                <a:spcPts val="640"/>
              </a:spcBef>
              <a:buSzPts val="3200"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Sp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(specificity) = True negative rate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2376" name="Google Shape;23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4961" y="1341450"/>
            <a:ext cx="4486399" cy="3088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70"/>
          <p:cNvSpPr txBox="1">
            <a:spLocks noGrp="1"/>
          </p:cNvSpPr>
          <p:nvPr>
            <p:ph type="title"/>
          </p:nvPr>
        </p:nvSpPr>
        <p:spPr>
          <a:xfrm>
            <a:off x="1524000" y="106344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An Example</a:t>
            </a:r>
            <a:endParaRPr sz="4400" dirty="0"/>
          </a:p>
        </p:txBody>
      </p:sp>
      <p:grpSp>
        <p:nvGrpSpPr>
          <p:cNvPr id="2382" name="Google Shape;2382;p70"/>
          <p:cNvGrpSpPr/>
          <p:nvPr/>
        </p:nvGrpSpPr>
        <p:grpSpPr>
          <a:xfrm>
            <a:off x="2259013" y="1601016"/>
            <a:ext cx="8070565" cy="2732004"/>
            <a:chOff x="743922" y="3076326"/>
            <a:chExt cx="8071372" cy="2329670"/>
          </a:xfrm>
        </p:grpSpPr>
        <p:cxnSp>
          <p:nvCxnSpPr>
            <p:cNvPr id="2383" name="Google Shape;2383;p70"/>
            <p:cNvCxnSpPr/>
            <p:nvPr/>
          </p:nvCxnSpPr>
          <p:spPr>
            <a:xfrm>
              <a:off x="4825648" y="3179205"/>
              <a:ext cx="0" cy="222679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384" name="Google Shape;2384;p70"/>
            <p:cNvGrpSpPr/>
            <p:nvPr/>
          </p:nvGrpSpPr>
          <p:grpSpPr>
            <a:xfrm>
              <a:off x="743922" y="3076326"/>
              <a:ext cx="4005895" cy="388874"/>
              <a:chOff x="470" y="1065"/>
              <a:chExt cx="2554" cy="327"/>
            </a:xfrm>
          </p:grpSpPr>
          <p:cxnSp>
            <p:nvCxnSpPr>
              <p:cNvPr id="2385" name="Google Shape;2385;p70"/>
              <p:cNvCxnSpPr/>
              <p:nvPr/>
            </p:nvCxnSpPr>
            <p:spPr>
              <a:xfrm rot="10800000">
                <a:off x="672" y="1392"/>
                <a:ext cx="2349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sm" len="sm"/>
              </a:ln>
            </p:spPr>
          </p:cxnSp>
          <p:sp>
            <p:nvSpPr>
              <p:cNvPr id="2386" name="Google Shape;2386;p70"/>
              <p:cNvSpPr txBox="1"/>
              <p:nvPr/>
            </p:nvSpPr>
            <p:spPr>
              <a:xfrm>
                <a:off x="470" y="1065"/>
                <a:ext cx="2554" cy="2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90"/>
                  </a:buClr>
                  <a:buSzPts val="2000"/>
                </a:pPr>
                <a:r>
                  <a:rPr lang="en-US" sz="2000" b="1">
                    <a:solidFill>
                      <a:srgbClr val="000090"/>
                    </a:solidFill>
                  </a:rPr>
                  <a:t>Call these patients “negative”</a:t>
                </a:r>
                <a:endParaRPr sz="2000" b="1">
                  <a:solidFill>
                    <a:srgbClr val="000090"/>
                  </a:solidFill>
                </a:endParaRPr>
              </a:p>
            </p:txBody>
          </p:sp>
        </p:grpSp>
        <p:grpSp>
          <p:nvGrpSpPr>
            <p:cNvPr id="2387" name="Google Shape;2387;p70"/>
            <p:cNvGrpSpPr/>
            <p:nvPr/>
          </p:nvGrpSpPr>
          <p:grpSpPr>
            <a:xfrm>
              <a:off x="4900379" y="3076326"/>
              <a:ext cx="3914915" cy="388874"/>
              <a:chOff x="3120" y="1065"/>
              <a:chExt cx="2496" cy="327"/>
            </a:xfrm>
          </p:grpSpPr>
          <p:cxnSp>
            <p:nvCxnSpPr>
              <p:cNvPr id="2388" name="Google Shape;2388;p70"/>
              <p:cNvCxnSpPr/>
              <p:nvPr/>
            </p:nvCxnSpPr>
            <p:spPr>
              <a:xfrm>
                <a:off x="3120" y="1392"/>
                <a:ext cx="2064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sm" len="sm"/>
              </a:ln>
            </p:spPr>
          </p:cxnSp>
          <p:sp>
            <p:nvSpPr>
              <p:cNvPr id="2389" name="Google Shape;2389;p70"/>
              <p:cNvSpPr txBox="1"/>
              <p:nvPr/>
            </p:nvSpPr>
            <p:spPr>
              <a:xfrm>
                <a:off x="3120" y="1065"/>
                <a:ext cx="2496" cy="2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90"/>
                  </a:buClr>
                  <a:buSzPts val="2000"/>
                </a:pPr>
                <a:r>
                  <a:rPr lang="en-US" sz="2000" b="1">
                    <a:solidFill>
                      <a:srgbClr val="000090"/>
                    </a:solidFill>
                  </a:rPr>
                  <a:t>Call these patients “positive”</a:t>
                </a:r>
                <a:endParaRPr sz="2000" b="1">
                  <a:solidFill>
                    <a:srgbClr val="000090"/>
                  </a:solidFill>
                </a:endParaRPr>
              </a:p>
            </p:txBody>
          </p:sp>
        </p:grpSp>
      </p:grpSp>
      <p:sp>
        <p:nvSpPr>
          <p:cNvPr id="2390" name="Google Shape;2390;p70"/>
          <p:cNvSpPr/>
          <p:nvPr/>
        </p:nvSpPr>
        <p:spPr>
          <a:xfrm>
            <a:off x="7543825" y="2521876"/>
            <a:ext cx="2554200" cy="369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778" y="57833"/>
                </a:moveTo>
                <a:lnTo>
                  <a:pt x="-29939" y="312533"/>
                </a:lnTo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90"/>
              </a:buClr>
              <a:buSzPts val="1800"/>
            </a:pPr>
            <a:r>
              <a:rPr lang="en-US" sz="1800" b="1">
                <a:solidFill>
                  <a:srgbClr val="000090"/>
                </a:solidFill>
              </a:rPr>
              <a:t>True Positives (TP)</a:t>
            </a:r>
            <a:endParaRPr/>
          </a:p>
        </p:txBody>
      </p:sp>
      <p:sp>
        <p:nvSpPr>
          <p:cNvPr id="2391" name="Google Shape;2391;p70"/>
          <p:cNvSpPr/>
          <p:nvPr/>
        </p:nvSpPr>
        <p:spPr>
          <a:xfrm>
            <a:off x="8039125" y="4422113"/>
            <a:ext cx="2368500" cy="369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4984" y="16428"/>
                </a:moveTo>
                <a:lnTo>
                  <a:pt x="-79733" y="-90706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90"/>
              </a:buClr>
              <a:buSzPts val="1800"/>
            </a:pPr>
            <a:r>
              <a:rPr lang="en-US" sz="1800" b="1">
                <a:solidFill>
                  <a:srgbClr val="000090"/>
                </a:solidFill>
              </a:rPr>
              <a:t>False Positives (FP)</a:t>
            </a:r>
            <a:endParaRPr/>
          </a:p>
        </p:txBody>
      </p:sp>
      <p:sp>
        <p:nvSpPr>
          <p:cNvPr id="2392" name="Google Shape;2392;p70"/>
          <p:cNvSpPr/>
          <p:nvPr/>
        </p:nvSpPr>
        <p:spPr>
          <a:xfrm>
            <a:off x="2196938" y="4567213"/>
            <a:ext cx="2449500" cy="369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24673" y="16428"/>
                </a:moveTo>
                <a:lnTo>
                  <a:pt x="197339" y="-136578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90"/>
              </a:buClr>
              <a:buSzPts val="1800"/>
            </a:pPr>
            <a:r>
              <a:rPr lang="en-US" sz="1800" b="1">
                <a:solidFill>
                  <a:srgbClr val="000090"/>
                </a:solidFill>
              </a:rPr>
              <a:t>False Negatives (FN)</a:t>
            </a:r>
            <a:endParaRPr/>
          </a:p>
        </p:txBody>
      </p:sp>
      <p:sp>
        <p:nvSpPr>
          <p:cNvPr id="2393" name="Google Shape;2393;p70"/>
          <p:cNvSpPr/>
          <p:nvPr/>
        </p:nvSpPr>
        <p:spPr>
          <a:xfrm>
            <a:off x="1784375" y="2906051"/>
            <a:ext cx="2519400" cy="3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24872" y="21655"/>
                </a:moveTo>
                <a:lnTo>
                  <a:pt x="162533" y="219716"/>
                </a:lnTo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90"/>
              </a:buClr>
              <a:buSzPts val="1800"/>
            </a:pPr>
            <a:r>
              <a:rPr lang="en-US" sz="1800" b="1">
                <a:solidFill>
                  <a:srgbClr val="000090"/>
                </a:solidFill>
              </a:rPr>
              <a:t>True Negatives (TN)</a:t>
            </a:r>
            <a:endParaRPr/>
          </a:p>
        </p:txBody>
      </p:sp>
      <p:grpSp>
        <p:nvGrpSpPr>
          <p:cNvPr id="2394" name="Google Shape;2394;p70"/>
          <p:cNvGrpSpPr/>
          <p:nvPr/>
        </p:nvGrpSpPr>
        <p:grpSpPr>
          <a:xfrm>
            <a:off x="2424123" y="4219087"/>
            <a:ext cx="7076962" cy="1420860"/>
            <a:chOff x="910177" y="5291776"/>
            <a:chExt cx="7076962" cy="1420718"/>
          </a:xfrm>
        </p:grpSpPr>
        <p:cxnSp>
          <p:nvCxnSpPr>
            <p:cNvPr id="2395" name="Google Shape;2395;p70"/>
            <p:cNvCxnSpPr/>
            <p:nvPr/>
          </p:nvCxnSpPr>
          <p:spPr>
            <a:xfrm>
              <a:off x="910177" y="5291776"/>
              <a:ext cx="7076962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sm" len="sm"/>
            </a:ln>
          </p:spPr>
        </p:cxnSp>
        <p:sp>
          <p:nvSpPr>
            <p:cNvPr id="2396" name="Google Shape;2396;p70"/>
            <p:cNvSpPr txBox="1"/>
            <p:nvPr/>
          </p:nvSpPr>
          <p:spPr>
            <a:xfrm>
              <a:off x="3851767" y="5725135"/>
              <a:ext cx="2484398" cy="400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90"/>
                </a:buClr>
                <a:buSzPts val="2000"/>
              </a:pPr>
              <a:r>
                <a:rPr lang="en-US" sz="2000" b="1">
                  <a:solidFill>
                    <a:srgbClr val="000090"/>
                  </a:solidFill>
                </a:rPr>
                <a:t>Test Results</a:t>
              </a:r>
              <a:endParaRPr/>
            </a:p>
          </p:txBody>
        </p:sp>
        <p:sp>
          <p:nvSpPr>
            <p:cNvPr id="2397" name="Google Shape;2397;p70"/>
            <p:cNvSpPr/>
            <p:nvPr/>
          </p:nvSpPr>
          <p:spPr>
            <a:xfrm>
              <a:off x="2345254" y="6314058"/>
              <a:ext cx="333370" cy="236522"/>
            </a:xfrm>
            <a:prstGeom prst="rect">
              <a:avLst/>
            </a:prstGeom>
            <a:solidFill>
              <a:srgbClr val="E36C09">
                <a:alpha val="69803"/>
              </a:srgb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2000"/>
              </a:pPr>
              <a:endParaRPr sz="2000" b="1">
                <a:solidFill>
                  <a:srgbClr val="000090"/>
                </a:solidFill>
              </a:endParaRPr>
            </a:p>
          </p:txBody>
        </p:sp>
        <p:sp>
          <p:nvSpPr>
            <p:cNvPr id="2398" name="Google Shape;2398;p70"/>
            <p:cNvSpPr/>
            <p:nvPr/>
          </p:nvSpPr>
          <p:spPr>
            <a:xfrm>
              <a:off x="5680538" y="6353743"/>
              <a:ext cx="334958" cy="234934"/>
            </a:xfrm>
            <a:prstGeom prst="rect">
              <a:avLst/>
            </a:prstGeom>
            <a:solidFill>
              <a:srgbClr val="00B0F0">
                <a:alpha val="47843"/>
              </a:srgb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2000"/>
              </a:pPr>
              <a:endParaRPr sz="2000" b="1">
                <a:solidFill>
                  <a:srgbClr val="000090"/>
                </a:solidFill>
              </a:endParaRPr>
            </a:p>
          </p:txBody>
        </p:sp>
        <p:sp>
          <p:nvSpPr>
            <p:cNvPr id="2399" name="Google Shape;2399;p70"/>
            <p:cNvSpPr txBox="1"/>
            <p:nvPr/>
          </p:nvSpPr>
          <p:spPr>
            <a:xfrm>
              <a:off x="2754823" y="6275960"/>
              <a:ext cx="1208068" cy="400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90"/>
                </a:buClr>
                <a:buSzPts val="2000"/>
              </a:pPr>
              <a:r>
                <a:rPr lang="en-US" sz="2000" b="1">
                  <a:solidFill>
                    <a:srgbClr val="000090"/>
                  </a:solidFill>
                </a:rPr>
                <a:t>Control</a:t>
              </a:r>
              <a:endParaRPr/>
            </a:p>
          </p:txBody>
        </p:sp>
        <p:sp>
          <p:nvSpPr>
            <p:cNvPr id="2400" name="Google Shape;2400;p70"/>
            <p:cNvSpPr txBox="1"/>
            <p:nvPr/>
          </p:nvSpPr>
          <p:spPr>
            <a:xfrm>
              <a:off x="6064707" y="6312471"/>
              <a:ext cx="1208069" cy="400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90"/>
                </a:buClr>
                <a:buSzPts val="2000"/>
              </a:pPr>
              <a:r>
                <a:rPr lang="en-US" sz="2000" b="1">
                  <a:solidFill>
                    <a:srgbClr val="000090"/>
                  </a:solidFill>
                </a:rPr>
                <a:t>Disease</a:t>
              </a:r>
              <a:endParaRPr/>
            </a:p>
          </p:txBody>
        </p:sp>
      </p:grpSp>
      <p:sp>
        <p:nvSpPr>
          <p:cNvPr id="2401" name="Google Shape;2401;p70"/>
          <p:cNvSpPr/>
          <p:nvPr/>
        </p:nvSpPr>
        <p:spPr>
          <a:xfrm>
            <a:off x="3402038" y="5619088"/>
            <a:ext cx="5642100" cy="399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2000">
                <a:solidFill>
                  <a:srgbClr val="000090"/>
                </a:solidFill>
              </a:rPr>
              <a:t>Sn = TP/(TP + FN)               Sp = TN/(TN + FP)</a:t>
            </a:r>
            <a:endParaRPr/>
          </a:p>
        </p:txBody>
      </p:sp>
      <p:sp>
        <p:nvSpPr>
          <p:cNvPr id="2402" name="Google Shape;2402;p70"/>
          <p:cNvSpPr/>
          <p:nvPr/>
        </p:nvSpPr>
        <p:spPr>
          <a:xfrm>
            <a:off x="3508400" y="2656711"/>
            <a:ext cx="3657600" cy="1568552"/>
          </a:xfrm>
          <a:custGeom>
            <a:avLst/>
            <a:gdLst/>
            <a:ahLst/>
            <a:cxnLst/>
            <a:rect l="l" t="t" r="r" b="b"/>
            <a:pathLst>
              <a:path w="3657600" h="1568552" extrusionOk="0">
                <a:moveTo>
                  <a:pt x="0" y="1556678"/>
                </a:moveTo>
                <a:cubicBezTo>
                  <a:pt x="170213" y="1568553"/>
                  <a:pt x="340426" y="1580428"/>
                  <a:pt x="486888" y="1544802"/>
                </a:cubicBezTo>
                <a:cubicBezTo>
                  <a:pt x="633350" y="1509176"/>
                  <a:pt x="785751" y="1422091"/>
                  <a:pt x="878774" y="1342922"/>
                </a:cubicBezTo>
                <a:cubicBezTo>
                  <a:pt x="971797" y="1263753"/>
                  <a:pt x="983673" y="1202397"/>
                  <a:pt x="1045029" y="1069789"/>
                </a:cubicBezTo>
                <a:cubicBezTo>
                  <a:pt x="1106385" y="937181"/>
                  <a:pt x="1175657" y="707592"/>
                  <a:pt x="1246909" y="547275"/>
                </a:cubicBezTo>
                <a:cubicBezTo>
                  <a:pt x="1318161" y="386958"/>
                  <a:pt x="1385454" y="198932"/>
                  <a:pt x="1472540" y="107888"/>
                </a:cubicBezTo>
                <a:cubicBezTo>
                  <a:pt x="1559626" y="16844"/>
                  <a:pt x="1674420" y="6948"/>
                  <a:pt x="1769423" y="1010"/>
                </a:cubicBezTo>
                <a:cubicBezTo>
                  <a:pt x="1864426" y="-4928"/>
                  <a:pt x="1963387" y="14865"/>
                  <a:pt x="2042556" y="72262"/>
                </a:cubicBezTo>
                <a:cubicBezTo>
                  <a:pt x="2121725" y="129659"/>
                  <a:pt x="2190997" y="246433"/>
                  <a:pt x="2244436" y="345394"/>
                </a:cubicBezTo>
                <a:cubicBezTo>
                  <a:pt x="2297875" y="444355"/>
                  <a:pt x="2299855" y="529462"/>
                  <a:pt x="2363190" y="666028"/>
                </a:cubicBezTo>
                <a:cubicBezTo>
                  <a:pt x="2426525" y="802594"/>
                  <a:pt x="2523507" y="1034163"/>
                  <a:pt x="2624447" y="1164792"/>
                </a:cubicBezTo>
                <a:cubicBezTo>
                  <a:pt x="2725387" y="1295421"/>
                  <a:pt x="2796639" y="1386465"/>
                  <a:pt x="2968831" y="1449800"/>
                </a:cubicBezTo>
                <a:cubicBezTo>
                  <a:pt x="3141023" y="1513135"/>
                  <a:pt x="3399311" y="1528968"/>
                  <a:pt x="3657600" y="1544802"/>
                </a:cubicBezTo>
              </a:path>
            </a:pathLst>
          </a:custGeom>
          <a:solidFill>
            <a:srgbClr val="E46C0A">
              <a:alpha val="52941"/>
            </a:srgbClr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403" name="Google Shape;2403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3900" y="3012413"/>
            <a:ext cx="965200" cy="2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4" name="Google Shape;2404;p70"/>
          <p:cNvSpPr/>
          <p:nvPr/>
        </p:nvSpPr>
        <p:spPr>
          <a:xfrm>
            <a:off x="5595650" y="2845845"/>
            <a:ext cx="2834640" cy="1372483"/>
          </a:xfrm>
          <a:custGeom>
            <a:avLst/>
            <a:gdLst/>
            <a:ahLst/>
            <a:cxnLst/>
            <a:rect l="l" t="t" r="r" b="b"/>
            <a:pathLst>
              <a:path w="3657600" h="1568552" extrusionOk="0">
                <a:moveTo>
                  <a:pt x="0" y="1556678"/>
                </a:moveTo>
                <a:cubicBezTo>
                  <a:pt x="170213" y="1568553"/>
                  <a:pt x="340426" y="1580428"/>
                  <a:pt x="486888" y="1544802"/>
                </a:cubicBezTo>
                <a:cubicBezTo>
                  <a:pt x="633350" y="1509176"/>
                  <a:pt x="785751" y="1422091"/>
                  <a:pt x="878774" y="1342922"/>
                </a:cubicBezTo>
                <a:cubicBezTo>
                  <a:pt x="971797" y="1263753"/>
                  <a:pt x="983673" y="1202397"/>
                  <a:pt x="1045029" y="1069789"/>
                </a:cubicBezTo>
                <a:cubicBezTo>
                  <a:pt x="1106385" y="937181"/>
                  <a:pt x="1175657" y="707592"/>
                  <a:pt x="1246909" y="547275"/>
                </a:cubicBezTo>
                <a:cubicBezTo>
                  <a:pt x="1318161" y="386958"/>
                  <a:pt x="1385454" y="198932"/>
                  <a:pt x="1472540" y="107888"/>
                </a:cubicBezTo>
                <a:cubicBezTo>
                  <a:pt x="1559626" y="16844"/>
                  <a:pt x="1674420" y="6948"/>
                  <a:pt x="1769423" y="1010"/>
                </a:cubicBezTo>
                <a:cubicBezTo>
                  <a:pt x="1864426" y="-4928"/>
                  <a:pt x="1963387" y="14865"/>
                  <a:pt x="2042556" y="72262"/>
                </a:cubicBezTo>
                <a:cubicBezTo>
                  <a:pt x="2121725" y="129659"/>
                  <a:pt x="2190997" y="246433"/>
                  <a:pt x="2244436" y="345394"/>
                </a:cubicBezTo>
                <a:cubicBezTo>
                  <a:pt x="2297875" y="444355"/>
                  <a:pt x="2299855" y="529462"/>
                  <a:pt x="2363190" y="666028"/>
                </a:cubicBezTo>
                <a:cubicBezTo>
                  <a:pt x="2426525" y="802594"/>
                  <a:pt x="2523507" y="1034163"/>
                  <a:pt x="2624447" y="1164792"/>
                </a:cubicBezTo>
                <a:cubicBezTo>
                  <a:pt x="2725387" y="1295421"/>
                  <a:pt x="2796639" y="1386465"/>
                  <a:pt x="2968831" y="1449800"/>
                </a:cubicBezTo>
                <a:cubicBezTo>
                  <a:pt x="3141023" y="1513135"/>
                  <a:pt x="3399311" y="1528968"/>
                  <a:pt x="3657600" y="1544802"/>
                </a:cubicBezTo>
              </a:path>
            </a:pathLst>
          </a:custGeom>
          <a:solidFill>
            <a:srgbClr val="7AD0EE">
              <a:alpha val="54901"/>
            </a:srgbClr>
          </a:solidFill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Google Shape;2409;p71"/>
          <p:cNvSpPr txBox="1">
            <a:spLocks noGrp="1"/>
          </p:cNvSpPr>
          <p:nvPr>
            <p:ph type="body" idx="1"/>
          </p:nvPr>
        </p:nvSpPr>
        <p:spPr>
          <a:xfrm>
            <a:off x="320040" y="1185888"/>
            <a:ext cx="11353800" cy="49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10000"/>
              </a:lnSpc>
              <a:spcBef>
                <a:spcPts val="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ROC = Receiver Operating Characteristic</a:t>
            </a:r>
            <a:endParaRPr dirty="0"/>
          </a:p>
          <a:p>
            <a:pPr marL="742950" lvl="1" indent="-285750">
              <a:lnSpc>
                <a:spcPct val="110000"/>
              </a:lnSpc>
              <a:spcBef>
                <a:spcPts val="560"/>
              </a:spcBef>
              <a:buSzPts val="2800"/>
              <a:buChar char="–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 historic name from radar studies</a:t>
            </a:r>
            <a:endParaRPr dirty="0"/>
          </a:p>
          <a:p>
            <a:pPr marL="742950" lvl="1" indent="-285750">
              <a:lnSpc>
                <a:spcPct val="110000"/>
              </a:lnSpc>
              <a:spcBef>
                <a:spcPts val="560"/>
              </a:spcBef>
              <a:buSzPts val="2800"/>
              <a:buChar char="–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Very popular in biomedical applications </a:t>
            </a:r>
            <a:endParaRPr dirty="0"/>
          </a:p>
          <a:p>
            <a:pPr marL="1143000" lvl="2" indent="-228600">
              <a:lnSpc>
                <a:spcPct val="110000"/>
              </a:lnSpc>
              <a:spcBef>
                <a:spcPts val="480"/>
              </a:spcBef>
              <a:buSzPts val="2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To assess performance of classifiers</a:t>
            </a:r>
            <a:endParaRPr dirty="0"/>
          </a:p>
          <a:p>
            <a:pPr marL="1143000" lvl="2" indent="-228600">
              <a:lnSpc>
                <a:spcPct val="110000"/>
              </a:lnSpc>
              <a:spcBef>
                <a:spcPts val="480"/>
              </a:spcBef>
              <a:buSzPts val="2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To compare different biomarker models</a:t>
            </a:r>
            <a:endParaRPr dirty="0"/>
          </a:p>
          <a:p>
            <a:pPr marL="342900" indent="-330200">
              <a:lnSpc>
                <a:spcPct val="110000"/>
              </a:lnSpc>
              <a:spcBef>
                <a:spcPts val="640"/>
              </a:spcBef>
              <a:buSzPts val="32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 graphical plot of the true positive rate (TPR) vs. false positive rate (FPR), for a binary classifier (i.e. positive/negative) as its cutoff point is varied</a:t>
            </a:r>
            <a:endParaRPr dirty="0"/>
          </a:p>
        </p:txBody>
      </p:sp>
      <p:sp>
        <p:nvSpPr>
          <p:cNvPr id="2410" name="Google Shape;2410;p71"/>
          <p:cNvSpPr txBox="1">
            <a:spLocks noGrp="1"/>
          </p:cNvSpPr>
          <p:nvPr>
            <p:ph type="title"/>
          </p:nvPr>
        </p:nvSpPr>
        <p:spPr>
          <a:xfrm>
            <a:off x="1524000" y="231888"/>
            <a:ext cx="9144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ROC Curves</a:t>
            </a:r>
            <a:endParaRPr sz="44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7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ROC Curve</a:t>
            </a:r>
            <a:endParaRPr sz="4400" dirty="0"/>
          </a:p>
        </p:txBody>
      </p:sp>
      <p:grpSp>
        <p:nvGrpSpPr>
          <p:cNvPr id="2416" name="Google Shape;2416;p72"/>
          <p:cNvGrpSpPr/>
          <p:nvPr/>
        </p:nvGrpSpPr>
        <p:grpSpPr>
          <a:xfrm>
            <a:off x="1905000" y="1131888"/>
            <a:ext cx="5867400" cy="5280025"/>
            <a:chOff x="381000" y="1131710"/>
            <a:chExt cx="5867400" cy="5280025"/>
          </a:xfrm>
        </p:grpSpPr>
        <p:grpSp>
          <p:nvGrpSpPr>
            <p:cNvPr id="2417" name="Google Shape;2417;p72"/>
            <p:cNvGrpSpPr/>
            <p:nvPr/>
          </p:nvGrpSpPr>
          <p:grpSpPr>
            <a:xfrm>
              <a:off x="1447800" y="1131710"/>
              <a:ext cx="4572000" cy="4572000"/>
              <a:chOff x="1488" y="720"/>
              <a:chExt cx="2880" cy="2880"/>
            </a:xfrm>
          </p:grpSpPr>
          <p:cxnSp>
            <p:nvCxnSpPr>
              <p:cNvPr id="2418" name="Google Shape;2418;p72"/>
              <p:cNvCxnSpPr/>
              <p:nvPr/>
            </p:nvCxnSpPr>
            <p:spPr>
              <a:xfrm>
                <a:off x="1488" y="720"/>
                <a:ext cx="288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9" name="Google Shape;2419;p72"/>
              <p:cNvCxnSpPr/>
              <p:nvPr/>
            </p:nvCxnSpPr>
            <p:spPr>
              <a:xfrm>
                <a:off x="4368" y="720"/>
                <a:ext cx="0" cy="288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420" name="Google Shape;2420;p72"/>
            <p:cNvGrpSpPr/>
            <p:nvPr/>
          </p:nvGrpSpPr>
          <p:grpSpPr>
            <a:xfrm>
              <a:off x="381000" y="1131710"/>
              <a:ext cx="1066800" cy="4633913"/>
              <a:chOff x="816" y="720"/>
              <a:chExt cx="672" cy="2919"/>
            </a:xfrm>
          </p:grpSpPr>
          <p:cxnSp>
            <p:nvCxnSpPr>
              <p:cNvPr id="2421" name="Google Shape;2421;p72"/>
              <p:cNvCxnSpPr/>
              <p:nvPr/>
            </p:nvCxnSpPr>
            <p:spPr>
              <a:xfrm rot="10800000">
                <a:off x="1488" y="720"/>
                <a:ext cx="0" cy="288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sm" len="sm"/>
              </a:ln>
            </p:spPr>
          </p:cxnSp>
          <p:sp>
            <p:nvSpPr>
              <p:cNvPr id="2422" name="Google Shape;2422;p72"/>
              <p:cNvSpPr txBox="1"/>
              <p:nvPr/>
            </p:nvSpPr>
            <p:spPr>
              <a:xfrm rot="-5400000">
                <a:off x="220" y="2049"/>
                <a:ext cx="1728" cy="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chemeClr val="dk1"/>
                  </a:buClr>
                  <a:buSzPts val="1800"/>
                </a:pPr>
                <a:r>
                  <a:rPr lang="en-US" sz="1800" b="1">
                    <a:solidFill>
                      <a:schemeClr val="dk1"/>
                    </a:solidFill>
                  </a:rPr>
                  <a:t>True Positive Rate      (sensitivity)</a:t>
                </a:r>
                <a:endParaRPr/>
              </a:p>
            </p:txBody>
          </p:sp>
          <p:sp>
            <p:nvSpPr>
              <p:cNvPr id="2423" name="Google Shape;2423;p72"/>
              <p:cNvSpPr txBox="1"/>
              <p:nvPr/>
            </p:nvSpPr>
            <p:spPr>
              <a:xfrm>
                <a:off x="1104" y="3408"/>
                <a:ext cx="336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chemeClr val="dk1"/>
                  </a:buClr>
                  <a:buSzPts val="1800"/>
                </a:pPr>
                <a:r>
                  <a:rPr lang="en-US" sz="1800" b="1">
                    <a:solidFill>
                      <a:schemeClr val="dk1"/>
                    </a:solidFill>
                  </a:rPr>
                  <a:t>0%</a:t>
                </a:r>
                <a:endParaRPr/>
              </a:p>
            </p:txBody>
          </p:sp>
          <p:sp>
            <p:nvSpPr>
              <p:cNvPr id="2424" name="Google Shape;2424;p72"/>
              <p:cNvSpPr txBox="1"/>
              <p:nvPr/>
            </p:nvSpPr>
            <p:spPr>
              <a:xfrm>
                <a:off x="816" y="768"/>
                <a:ext cx="624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chemeClr val="dk1"/>
                  </a:buClr>
                  <a:buSzPts val="1800"/>
                </a:pPr>
                <a:r>
                  <a:rPr lang="en-US" sz="1800" b="1">
                    <a:solidFill>
                      <a:schemeClr val="dk1"/>
                    </a:solidFill>
                  </a:rPr>
                  <a:t>100%</a:t>
                </a:r>
                <a:endParaRPr/>
              </a:p>
            </p:txBody>
          </p:sp>
        </p:grpSp>
        <p:grpSp>
          <p:nvGrpSpPr>
            <p:cNvPr id="2425" name="Google Shape;2425;p72"/>
            <p:cNvGrpSpPr/>
            <p:nvPr/>
          </p:nvGrpSpPr>
          <p:grpSpPr>
            <a:xfrm>
              <a:off x="1295400" y="5725935"/>
              <a:ext cx="4953000" cy="685800"/>
              <a:chOff x="1392" y="3614"/>
              <a:chExt cx="3120" cy="432"/>
            </a:xfrm>
          </p:grpSpPr>
          <p:cxnSp>
            <p:nvCxnSpPr>
              <p:cNvPr id="2426" name="Google Shape;2426;p72"/>
              <p:cNvCxnSpPr>
                <a:cxnSpLocks/>
              </p:cNvCxnSpPr>
              <p:nvPr/>
            </p:nvCxnSpPr>
            <p:spPr>
              <a:xfrm flipV="1">
                <a:off x="1502" y="3614"/>
                <a:ext cx="2866" cy="25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sm" len="sm"/>
              </a:ln>
            </p:spPr>
          </p:cxnSp>
          <p:sp>
            <p:nvSpPr>
              <p:cNvPr id="2427" name="Google Shape;2427;p72"/>
              <p:cNvSpPr txBox="1"/>
              <p:nvPr/>
            </p:nvSpPr>
            <p:spPr>
              <a:xfrm>
                <a:off x="2115" y="3639"/>
                <a:ext cx="1536" cy="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chemeClr val="dk1"/>
                  </a:buClr>
                  <a:buSzPts val="1800"/>
                </a:pPr>
                <a:r>
                  <a:rPr lang="en-US" sz="1800" b="1">
                    <a:solidFill>
                      <a:schemeClr val="dk1"/>
                    </a:solidFill>
                  </a:rPr>
                  <a:t>False Positive Rate </a:t>
                </a:r>
                <a:endParaRPr/>
              </a:p>
              <a:p>
                <a:pPr algn="ctr">
                  <a:buClr>
                    <a:schemeClr val="dk1"/>
                  </a:buClr>
                  <a:buSzPts val="1800"/>
                </a:pPr>
                <a:r>
                  <a:rPr lang="en-US" sz="1800" b="1">
                    <a:solidFill>
                      <a:schemeClr val="dk1"/>
                    </a:solidFill>
                  </a:rPr>
                  <a:t>(1-specificity)</a:t>
                </a:r>
                <a:endParaRPr/>
              </a:p>
            </p:txBody>
          </p:sp>
          <p:sp>
            <p:nvSpPr>
              <p:cNvPr id="2428" name="Google Shape;2428;p72"/>
              <p:cNvSpPr txBox="1"/>
              <p:nvPr/>
            </p:nvSpPr>
            <p:spPr>
              <a:xfrm>
                <a:off x="1392" y="3696"/>
                <a:ext cx="336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chemeClr val="dk1"/>
                  </a:buClr>
                  <a:buSzPts val="1800"/>
                </a:pPr>
                <a:r>
                  <a:rPr lang="en-US" sz="1800" b="1">
                    <a:solidFill>
                      <a:schemeClr val="dk1"/>
                    </a:solidFill>
                  </a:rPr>
                  <a:t>0%</a:t>
                </a:r>
                <a:endParaRPr/>
              </a:p>
            </p:txBody>
          </p:sp>
          <p:sp>
            <p:nvSpPr>
              <p:cNvPr id="2429" name="Google Shape;2429;p72"/>
              <p:cNvSpPr txBox="1"/>
              <p:nvPr/>
            </p:nvSpPr>
            <p:spPr>
              <a:xfrm>
                <a:off x="3984" y="3648"/>
                <a:ext cx="528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chemeClr val="dk1"/>
                  </a:buClr>
                  <a:buSzPts val="1800"/>
                </a:pPr>
                <a:r>
                  <a:rPr lang="en-US" sz="1800" b="1">
                    <a:solidFill>
                      <a:schemeClr val="dk1"/>
                    </a:solidFill>
                  </a:rPr>
                  <a:t>100%</a:t>
                </a:r>
                <a:endParaRPr/>
              </a:p>
            </p:txBody>
          </p:sp>
        </p:grpSp>
      </p:grpSp>
      <p:grpSp>
        <p:nvGrpSpPr>
          <p:cNvPr id="2430" name="Google Shape;2430;p72"/>
          <p:cNvGrpSpPr/>
          <p:nvPr/>
        </p:nvGrpSpPr>
        <p:grpSpPr>
          <a:xfrm>
            <a:off x="6553200" y="3265489"/>
            <a:ext cx="3733800" cy="657225"/>
            <a:chOff x="3072" y="2096"/>
            <a:chExt cx="2352" cy="414"/>
          </a:xfrm>
        </p:grpSpPr>
        <p:cxnSp>
          <p:nvCxnSpPr>
            <p:cNvPr id="2431" name="Google Shape;2431;p72"/>
            <p:cNvCxnSpPr/>
            <p:nvPr/>
          </p:nvCxnSpPr>
          <p:spPr>
            <a:xfrm>
              <a:off x="3072" y="2510"/>
              <a:ext cx="2352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sm" len="sm"/>
            </a:ln>
          </p:spPr>
        </p:cxnSp>
        <p:sp>
          <p:nvSpPr>
            <p:cNvPr id="2432" name="Google Shape;2432;p72"/>
            <p:cNvSpPr/>
            <p:nvPr/>
          </p:nvSpPr>
          <p:spPr>
            <a:xfrm>
              <a:off x="3948" y="2096"/>
              <a:ext cx="1291" cy="411"/>
            </a:xfrm>
            <a:custGeom>
              <a:avLst/>
              <a:gdLst/>
              <a:ahLst/>
              <a:cxnLst/>
              <a:rect l="l" t="t" r="r" b="b"/>
              <a:pathLst>
                <a:path w="2478" h="1146" extrusionOk="0">
                  <a:moveTo>
                    <a:pt x="0" y="1146"/>
                  </a:moveTo>
                  <a:cubicBezTo>
                    <a:pt x="57" y="1137"/>
                    <a:pt x="267" y="1110"/>
                    <a:pt x="356" y="1079"/>
                  </a:cubicBezTo>
                  <a:cubicBezTo>
                    <a:pt x="445" y="1048"/>
                    <a:pt x="477" y="1028"/>
                    <a:pt x="534" y="960"/>
                  </a:cubicBezTo>
                  <a:cubicBezTo>
                    <a:pt x="591" y="892"/>
                    <a:pt x="644" y="772"/>
                    <a:pt x="700" y="668"/>
                  </a:cubicBezTo>
                  <a:cubicBezTo>
                    <a:pt x="756" y="564"/>
                    <a:pt x="802" y="439"/>
                    <a:pt x="870" y="336"/>
                  </a:cubicBezTo>
                  <a:cubicBezTo>
                    <a:pt x="938" y="233"/>
                    <a:pt x="1046" y="96"/>
                    <a:pt x="1110" y="48"/>
                  </a:cubicBezTo>
                  <a:cubicBezTo>
                    <a:pt x="1174" y="0"/>
                    <a:pt x="1206" y="16"/>
                    <a:pt x="1254" y="48"/>
                  </a:cubicBezTo>
                  <a:cubicBezTo>
                    <a:pt x="1302" y="80"/>
                    <a:pt x="1350" y="152"/>
                    <a:pt x="1398" y="240"/>
                  </a:cubicBezTo>
                  <a:cubicBezTo>
                    <a:pt x="1446" y="328"/>
                    <a:pt x="1501" y="484"/>
                    <a:pt x="1542" y="576"/>
                  </a:cubicBezTo>
                  <a:cubicBezTo>
                    <a:pt x="1583" y="668"/>
                    <a:pt x="1606" y="730"/>
                    <a:pt x="1645" y="790"/>
                  </a:cubicBezTo>
                  <a:cubicBezTo>
                    <a:pt x="1684" y="850"/>
                    <a:pt x="1739" y="899"/>
                    <a:pt x="1778" y="935"/>
                  </a:cubicBezTo>
                  <a:cubicBezTo>
                    <a:pt x="1817" y="971"/>
                    <a:pt x="1837" y="980"/>
                    <a:pt x="1878" y="1008"/>
                  </a:cubicBezTo>
                  <a:cubicBezTo>
                    <a:pt x="1919" y="1036"/>
                    <a:pt x="1922" y="1085"/>
                    <a:pt x="2022" y="1104"/>
                  </a:cubicBezTo>
                  <a:cubicBezTo>
                    <a:pt x="2122" y="1123"/>
                    <a:pt x="2383" y="1120"/>
                    <a:pt x="2478" y="1124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</p:grpSp>
      <p:grpSp>
        <p:nvGrpSpPr>
          <p:cNvPr id="2433" name="Google Shape;2433;p72"/>
          <p:cNvGrpSpPr/>
          <p:nvPr/>
        </p:nvGrpSpPr>
        <p:grpSpPr>
          <a:xfrm>
            <a:off x="8001000" y="2884488"/>
            <a:ext cx="1219200" cy="1066800"/>
            <a:chOff x="6477000" y="2743200"/>
            <a:chExt cx="1219200" cy="1066800"/>
          </a:xfrm>
        </p:grpSpPr>
        <p:cxnSp>
          <p:nvCxnSpPr>
            <p:cNvPr id="2434" name="Google Shape;2434;p72"/>
            <p:cNvCxnSpPr/>
            <p:nvPr/>
          </p:nvCxnSpPr>
          <p:spPr>
            <a:xfrm>
              <a:off x="6477000" y="2743200"/>
              <a:ext cx="0" cy="1066800"/>
            </a:xfrm>
            <a:prstGeom prst="straightConnector1">
              <a:avLst/>
            </a:prstGeom>
            <a:noFill/>
            <a:ln w="28575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5" name="Google Shape;2435;p72"/>
            <p:cNvCxnSpPr/>
            <p:nvPr/>
          </p:nvCxnSpPr>
          <p:spPr>
            <a:xfrm>
              <a:off x="6705600" y="2743200"/>
              <a:ext cx="0" cy="1066800"/>
            </a:xfrm>
            <a:prstGeom prst="straightConnector1">
              <a:avLst/>
            </a:prstGeom>
            <a:noFill/>
            <a:ln w="28575" cap="flat" cmpd="sng">
              <a:solidFill>
                <a:srgbClr val="D8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6" name="Google Shape;2436;p72"/>
            <p:cNvCxnSpPr/>
            <p:nvPr/>
          </p:nvCxnSpPr>
          <p:spPr>
            <a:xfrm>
              <a:off x="6917375" y="2743200"/>
              <a:ext cx="0" cy="10668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7" name="Google Shape;2437;p72"/>
            <p:cNvCxnSpPr/>
            <p:nvPr/>
          </p:nvCxnSpPr>
          <p:spPr>
            <a:xfrm>
              <a:off x="7086600" y="2743200"/>
              <a:ext cx="0" cy="1066800"/>
            </a:xfrm>
            <a:prstGeom prst="straightConnector1">
              <a:avLst/>
            </a:prstGeom>
            <a:noFill/>
            <a:ln w="28575" cap="flat" cmpd="sng">
              <a:solidFill>
                <a:srgbClr val="FFCC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8" name="Google Shape;2438;p72"/>
            <p:cNvCxnSpPr/>
            <p:nvPr/>
          </p:nvCxnSpPr>
          <p:spPr>
            <a:xfrm>
              <a:off x="7239000" y="2743200"/>
              <a:ext cx="0" cy="1066800"/>
            </a:xfrm>
            <a:prstGeom prst="straightConnector1">
              <a:avLst/>
            </a:prstGeom>
            <a:noFill/>
            <a:ln w="28575" cap="flat" cmpd="sng">
              <a:solidFill>
                <a:srgbClr val="00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9" name="Google Shape;2439;p72"/>
            <p:cNvCxnSpPr/>
            <p:nvPr/>
          </p:nvCxnSpPr>
          <p:spPr>
            <a:xfrm>
              <a:off x="7391400" y="2743200"/>
              <a:ext cx="0" cy="1066800"/>
            </a:xfrm>
            <a:prstGeom prst="straightConnector1">
              <a:avLst/>
            </a:prstGeom>
            <a:noFill/>
            <a:ln w="28575" cap="flat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0" name="Google Shape;2440;p72"/>
            <p:cNvCxnSpPr/>
            <p:nvPr/>
          </p:nvCxnSpPr>
          <p:spPr>
            <a:xfrm>
              <a:off x="7543800" y="2743200"/>
              <a:ext cx="0" cy="1066800"/>
            </a:xfrm>
            <a:prstGeom prst="straightConnector1">
              <a:avLst/>
            </a:prstGeom>
            <a:noFill/>
            <a:ln w="28575" cap="flat" cmpd="sng">
              <a:solidFill>
                <a:srgbClr val="00009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1" name="Google Shape;2441;p72"/>
            <p:cNvCxnSpPr/>
            <p:nvPr/>
          </p:nvCxnSpPr>
          <p:spPr>
            <a:xfrm>
              <a:off x="7696200" y="2743200"/>
              <a:ext cx="0" cy="1066800"/>
            </a:xfrm>
            <a:prstGeom prst="straightConnector1">
              <a:avLst/>
            </a:prstGeom>
            <a:noFill/>
            <a:ln w="28575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42" name="Google Shape;2442;p72"/>
          <p:cNvGrpSpPr/>
          <p:nvPr/>
        </p:nvGrpSpPr>
        <p:grpSpPr>
          <a:xfrm>
            <a:off x="2971800" y="1131888"/>
            <a:ext cx="2286000" cy="4191000"/>
            <a:chOff x="1447800" y="990600"/>
            <a:chExt cx="2286000" cy="4191000"/>
          </a:xfrm>
        </p:grpSpPr>
        <p:sp>
          <p:nvSpPr>
            <p:cNvPr id="2443" name="Google Shape;2443;p72"/>
            <p:cNvSpPr/>
            <p:nvPr/>
          </p:nvSpPr>
          <p:spPr>
            <a:xfrm>
              <a:off x="3657600" y="990600"/>
              <a:ext cx="76200" cy="76200"/>
            </a:xfrm>
            <a:prstGeom prst="ellipse">
              <a:avLst/>
            </a:prstGeom>
            <a:solidFill>
              <a:srgbClr val="6633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accent2"/>
                </a:buClr>
                <a:buSzPts val="2400"/>
              </a:pPr>
              <a:endParaRPr sz="2400" b="1">
                <a:solidFill>
                  <a:schemeClr val="dk1"/>
                </a:solidFill>
              </a:endParaRPr>
            </a:p>
          </p:txBody>
        </p:sp>
        <p:sp>
          <p:nvSpPr>
            <p:cNvPr id="2444" name="Google Shape;2444;p72"/>
            <p:cNvSpPr/>
            <p:nvPr/>
          </p:nvSpPr>
          <p:spPr>
            <a:xfrm>
              <a:off x="2819400" y="1143000"/>
              <a:ext cx="76200" cy="76200"/>
            </a:xfrm>
            <a:prstGeom prst="ellipse">
              <a:avLst/>
            </a:prstGeom>
            <a:solidFill>
              <a:srgbClr val="D8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accent2"/>
                </a:buClr>
                <a:buSzPts val="2400"/>
              </a:pPr>
              <a:endParaRPr sz="2400" b="1">
                <a:solidFill>
                  <a:schemeClr val="dk1"/>
                </a:solidFill>
              </a:endParaRPr>
            </a:p>
          </p:txBody>
        </p:sp>
        <p:sp>
          <p:nvSpPr>
            <p:cNvPr id="2445" name="Google Shape;2445;p72"/>
            <p:cNvSpPr/>
            <p:nvPr/>
          </p:nvSpPr>
          <p:spPr>
            <a:xfrm>
              <a:off x="2209800" y="1371600"/>
              <a:ext cx="76200" cy="76200"/>
            </a:xfrm>
            <a:prstGeom prst="ellipse">
              <a:avLst/>
            </a:prstGeom>
            <a:solidFill>
              <a:srgbClr val="FF99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accent2"/>
                </a:buClr>
                <a:buSzPts val="2400"/>
              </a:pPr>
              <a:endParaRPr sz="2400" b="1">
                <a:solidFill>
                  <a:schemeClr val="dk1"/>
                </a:solidFill>
              </a:endParaRPr>
            </a:p>
          </p:txBody>
        </p:sp>
        <p:sp>
          <p:nvSpPr>
            <p:cNvPr id="2446" name="Google Shape;2446;p72"/>
            <p:cNvSpPr/>
            <p:nvPr/>
          </p:nvSpPr>
          <p:spPr>
            <a:xfrm>
              <a:off x="1828800" y="1905000"/>
              <a:ext cx="76200" cy="76200"/>
            </a:xfrm>
            <a:prstGeom prst="ellipse">
              <a:avLst/>
            </a:prstGeom>
            <a:solidFill>
              <a:srgbClr val="FFCC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accent2"/>
                </a:buClr>
                <a:buSzPts val="2400"/>
              </a:pPr>
              <a:endParaRPr sz="2400" b="1">
                <a:solidFill>
                  <a:schemeClr val="dk1"/>
                </a:solidFill>
              </a:endParaRPr>
            </a:p>
          </p:txBody>
        </p:sp>
        <p:sp>
          <p:nvSpPr>
            <p:cNvPr id="2447" name="Google Shape;2447;p72"/>
            <p:cNvSpPr/>
            <p:nvPr/>
          </p:nvSpPr>
          <p:spPr>
            <a:xfrm>
              <a:off x="1600200" y="3048000"/>
              <a:ext cx="76200" cy="76200"/>
            </a:xfrm>
            <a:prstGeom prst="ellipse">
              <a:avLst/>
            </a:prstGeom>
            <a:solidFill>
              <a:srgbClr val="0099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accent2"/>
                </a:buClr>
                <a:buSzPts val="2400"/>
              </a:pPr>
              <a:endParaRPr sz="2400" b="1">
                <a:solidFill>
                  <a:schemeClr val="dk1"/>
                </a:solidFill>
              </a:endParaRPr>
            </a:p>
          </p:txBody>
        </p:sp>
        <p:sp>
          <p:nvSpPr>
            <p:cNvPr id="2448" name="Google Shape;2448;p72"/>
            <p:cNvSpPr/>
            <p:nvPr/>
          </p:nvSpPr>
          <p:spPr>
            <a:xfrm>
              <a:off x="1524000" y="3962400"/>
              <a:ext cx="76200" cy="76200"/>
            </a:xfrm>
            <a:prstGeom prst="ellipse">
              <a:avLst/>
            </a:prstGeom>
            <a:solidFill>
              <a:schemeClr val="hlink"/>
            </a:solidFill>
            <a:ln w="12700" cap="flat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accent2"/>
                </a:buClr>
                <a:buSzPts val="2400"/>
              </a:pPr>
              <a:endParaRPr sz="2400" b="1">
                <a:solidFill>
                  <a:schemeClr val="dk1"/>
                </a:solidFill>
              </a:endParaRPr>
            </a:p>
          </p:txBody>
        </p:sp>
        <p:sp>
          <p:nvSpPr>
            <p:cNvPr id="2449" name="Google Shape;2449;p72"/>
            <p:cNvSpPr/>
            <p:nvPr/>
          </p:nvSpPr>
          <p:spPr>
            <a:xfrm>
              <a:off x="1447800" y="4724400"/>
              <a:ext cx="76200" cy="76200"/>
            </a:xfrm>
            <a:prstGeom prst="ellipse">
              <a:avLst/>
            </a:prstGeom>
            <a:solidFill>
              <a:srgbClr val="000099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accent2"/>
                </a:buClr>
                <a:buSzPts val="2400"/>
              </a:pPr>
              <a:endParaRPr sz="2400" b="1">
                <a:solidFill>
                  <a:schemeClr val="dk1"/>
                </a:solidFill>
              </a:endParaRPr>
            </a:p>
          </p:txBody>
        </p:sp>
        <p:sp>
          <p:nvSpPr>
            <p:cNvPr id="2450" name="Google Shape;2450;p72"/>
            <p:cNvSpPr/>
            <p:nvPr/>
          </p:nvSpPr>
          <p:spPr>
            <a:xfrm>
              <a:off x="1447800" y="51054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accent2"/>
                </a:buClr>
                <a:buSzPts val="2400"/>
              </a:pPr>
              <a:endParaRPr sz="2400" b="1">
                <a:solidFill>
                  <a:schemeClr val="dk1"/>
                </a:solidFill>
              </a:endParaRPr>
            </a:p>
          </p:txBody>
        </p:sp>
      </p:grpSp>
      <p:sp>
        <p:nvSpPr>
          <p:cNvPr id="2451" name="Google Shape;2451;p72"/>
          <p:cNvSpPr/>
          <p:nvPr/>
        </p:nvSpPr>
        <p:spPr>
          <a:xfrm>
            <a:off x="7924800" y="3241738"/>
            <a:ext cx="2133600" cy="685800"/>
          </a:xfrm>
          <a:custGeom>
            <a:avLst/>
            <a:gdLst/>
            <a:ahLst/>
            <a:cxnLst/>
            <a:rect l="l" t="t" r="r" b="b"/>
            <a:pathLst>
              <a:path w="2478" h="1146" extrusionOk="0">
                <a:moveTo>
                  <a:pt x="0" y="1146"/>
                </a:moveTo>
                <a:cubicBezTo>
                  <a:pt x="57" y="1137"/>
                  <a:pt x="267" y="1110"/>
                  <a:pt x="356" y="1079"/>
                </a:cubicBezTo>
                <a:cubicBezTo>
                  <a:pt x="445" y="1048"/>
                  <a:pt x="477" y="1028"/>
                  <a:pt x="534" y="960"/>
                </a:cubicBezTo>
                <a:cubicBezTo>
                  <a:pt x="591" y="892"/>
                  <a:pt x="644" y="772"/>
                  <a:pt x="700" y="668"/>
                </a:cubicBezTo>
                <a:cubicBezTo>
                  <a:pt x="756" y="564"/>
                  <a:pt x="802" y="439"/>
                  <a:pt x="870" y="336"/>
                </a:cubicBezTo>
                <a:cubicBezTo>
                  <a:pt x="938" y="233"/>
                  <a:pt x="1046" y="96"/>
                  <a:pt x="1110" y="48"/>
                </a:cubicBezTo>
                <a:cubicBezTo>
                  <a:pt x="1174" y="0"/>
                  <a:pt x="1206" y="16"/>
                  <a:pt x="1254" y="48"/>
                </a:cubicBezTo>
                <a:cubicBezTo>
                  <a:pt x="1302" y="80"/>
                  <a:pt x="1350" y="152"/>
                  <a:pt x="1398" y="240"/>
                </a:cubicBezTo>
                <a:cubicBezTo>
                  <a:pt x="1446" y="328"/>
                  <a:pt x="1501" y="484"/>
                  <a:pt x="1542" y="576"/>
                </a:cubicBezTo>
                <a:cubicBezTo>
                  <a:pt x="1583" y="668"/>
                  <a:pt x="1606" y="730"/>
                  <a:pt x="1645" y="790"/>
                </a:cubicBezTo>
                <a:cubicBezTo>
                  <a:pt x="1684" y="850"/>
                  <a:pt x="1739" y="899"/>
                  <a:pt x="1778" y="935"/>
                </a:cubicBezTo>
                <a:cubicBezTo>
                  <a:pt x="1817" y="971"/>
                  <a:pt x="1837" y="980"/>
                  <a:pt x="1878" y="1008"/>
                </a:cubicBezTo>
                <a:cubicBezTo>
                  <a:pt x="1919" y="1036"/>
                  <a:pt x="1922" y="1085"/>
                  <a:pt x="2022" y="1104"/>
                </a:cubicBezTo>
                <a:cubicBezTo>
                  <a:pt x="2122" y="1123"/>
                  <a:pt x="2383" y="1120"/>
                  <a:pt x="2478" y="1124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452" name="Google Shape;2452;p72"/>
          <p:cNvSpPr/>
          <p:nvPr/>
        </p:nvSpPr>
        <p:spPr>
          <a:xfrm>
            <a:off x="2962275" y="1141413"/>
            <a:ext cx="4584700" cy="4597400"/>
          </a:xfrm>
          <a:custGeom>
            <a:avLst/>
            <a:gdLst/>
            <a:ahLst/>
            <a:cxnLst/>
            <a:rect l="l" t="t" r="r" b="b"/>
            <a:pathLst>
              <a:path w="2888" h="2896" extrusionOk="0">
                <a:moveTo>
                  <a:pt x="2888" y="16"/>
                </a:moveTo>
                <a:cubicBezTo>
                  <a:pt x="2312" y="8"/>
                  <a:pt x="1736" y="0"/>
                  <a:pt x="1400" y="16"/>
                </a:cubicBezTo>
                <a:cubicBezTo>
                  <a:pt x="1064" y="32"/>
                  <a:pt x="1024" y="64"/>
                  <a:pt x="872" y="112"/>
                </a:cubicBezTo>
                <a:cubicBezTo>
                  <a:pt x="720" y="160"/>
                  <a:pt x="592" y="216"/>
                  <a:pt x="488" y="304"/>
                </a:cubicBezTo>
                <a:cubicBezTo>
                  <a:pt x="384" y="392"/>
                  <a:pt x="312" y="464"/>
                  <a:pt x="248" y="640"/>
                </a:cubicBezTo>
                <a:cubicBezTo>
                  <a:pt x="184" y="816"/>
                  <a:pt x="136" y="1144"/>
                  <a:pt x="104" y="1360"/>
                </a:cubicBezTo>
                <a:cubicBezTo>
                  <a:pt x="72" y="1576"/>
                  <a:pt x="72" y="1760"/>
                  <a:pt x="56" y="1936"/>
                </a:cubicBezTo>
                <a:cubicBezTo>
                  <a:pt x="40" y="2112"/>
                  <a:pt x="16" y="2256"/>
                  <a:pt x="8" y="2416"/>
                </a:cubicBezTo>
                <a:cubicBezTo>
                  <a:pt x="0" y="2576"/>
                  <a:pt x="8" y="2816"/>
                  <a:pt x="8" y="2896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453" name="Google Shape;2453;p72"/>
          <p:cNvSpPr/>
          <p:nvPr/>
        </p:nvSpPr>
        <p:spPr>
          <a:xfrm>
            <a:off x="3902076" y="2776539"/>
            <a:ext cx="3243263" cy="9794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2000"/>
            </a:pPr>
            <a:r>
              <a:rPr lang="en-US" sz="2000">
                <a:solidFill>
                  <a:srgbClr val="000090"/>
                </a:solidFill>
              </a:rPr>
              <a:t>Tradeoff between sensitivity and specificity</a:t>
            </a:r>
            <a:endParaRPr/>
          </a:p>
        </p:txBody>
      </p:sp>
      <p:grpSp>
        <p:nvGrpSpPr>
          <p:cNvPr id="2454" name="Google Shape;2454;p72"/>
          <p:cNvGrpSpPr/>
          <p:nvPr/>
        </p:nvGrpSpPr>
        <p:grpSpPr>
          <a:xfrm>
            <a:off x="4339695" y="931579"/>
            <a:ext cx="1369484" cy="1486185"/>
            <a:chOff x="2721901" y="931084"/>
            <a:chExt cx="1369488" cy="1487201"/>
          </a:xfrm>
        </p:grpSpPr>
        <p:sp>
          <p:nvSpPr>
            <p:cNvPr id="2455" name="Google Shape;2455;p72"/>
            <p:cNvSpPr/>
            <p:nvPr/>
          </p:nvSpPr>
          <p:spPr>
            <a:xfrm rot="4846802">
              <a:off x="3211249" y="568034"/>
              <a:ext cx="390792" cy="1323978"/>
            </a:xfrm>
            <a:prstGeom prst="ellipse">
              <a:avLst/>
            </a:prstGeom>
            <a:solidFill>
              <a:srgbClr val="3366FF">
                <a:alpha val="59215"/>
              </a:srgbClr>
            </a:solidFill>
            <a:ln w="9525" cap="flat" cmpd="sng">
              <a:solidFill>
                <a:srgbClr val="B6DCD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80808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2400"/>
              </a:pPr>
              <a:endParaRPr sz="2400" b="1">
                <a:solidFill>
                  <a:srgbClr val="FFFFFF"/>
                </a:solidFill>
              </a:endParaRPr>
            </a:p>
          </p:txBody>
        </p:sp>
        <p:cxnSp>
          <p:nvCxnSpPr>
            <p:cNvPr id="2456" name="Google Shape;2456;p72"/>
            <p:cNvCxnSpPr/>
            <p:nvPr/>
          </p:nvCxnSpPr>
          <p:spPr>
            <a:xfrm rot="10800000">
              <a:off x="3657471" y="1589044"/>
              <a:ext cx="179387" cy="829241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808080">
                  <a:alpha val="37254"/>
                </a:srgbClr>
              </a:outerShdw>
            </a:effectLst>
          </p:spPr>
        </p:cxnSp>
      </p:grpSp>
      <p:grpSp>
        <p:nvGrpSpPr>
          <p:cNvPr id="2457" name="Google Shape;2457;p72"/>
          <p:cNvGrpSpPr/>
          <p:nvPr/>
        </p:nvGrpSpPr>
        <p:grpSpPr>
          <a:xfrm>
            <a:off x="2994246" y="1335585"/>
            <a:ext cx="1425354" cy="1342529"/>
            <a:chOff x="1470766" y="1335307"/>
            <a:chExt cx="1424834" cy="1342130"/>
          </a:xfrm>
        </p:grpSpPr>
        <p:sp>
          <p:nvSpPr>
            <p:cNvPr id="2458" name="Google Shape;2458;p72"/>
            <p:cNvSpPr/>
            <p:nvPr/>
          </p:nvSpPr>
          <p:spPr>
            <a:xfrm rot="1797998">
              <a:off x="1775234" y="1344333"/>
              <a:ext cx="390382" cy="1323582"/>
            </a:xfrm>
            <a:prstGeom prst="ellipse">
              <a:avLst/>
            </a:prstGeom>
            <a:solidFill>
              <a:srgbClr val="3366FF">
                <a:alpha val="59215"/>
              </a:srgbClr>
            </a:solidFill>
            <a:ln w="9525" cap="flat" cmpd="sng">
              <a:solidFill>
                <a:srgbClr val="B6DCD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80808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2400"/>
              </a:pPr>
              <a:endParaRPr sz="2400" b="1">
                <a:solidFill>
                  <a:srgbClr val="FFFFFF"/>
                </a:solidFill>
              </a:endParaRPr>
            </a:p>
          </p:txBody>
        </p:sp>
        <p:cxnSp>
          <p:nvCxnSpPr>
            <p:cNvPr id="2459" name="Google Shape;2459;p72"/>
            <p:cNvCxnSpPr/>
            <p:nvPr/>
          </p:nvCxnSpPr>
          <p:spPr>
            <a:xfrm rot="10800000">
              <a:off x="2210050" y="2193393"/>
              <a:ext cx="685550" cy="484044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808080">
                  <a:alpha val="37254"/>
                </a:srgbClr>
              </a:outerShdw>
            </a:effectLst>
          </p:spPr>
        </p:cxnSp>
      </p:grpSp>
      <p:grpSp>
        <p:nvGrpSpPr>
          <p:cNvPr id="2460" name="Google Shape;2460;p72"/>
          <p:cNvGrpSpPr/>
          <p:nvPr/>
        </p:nvGrpSpPr>
        <p:grpSpPr>
          <a:xfrm>
            <a:off x="2795580" y="3566839"/>
            <a:ext cx="1198571" cy="1353096"/>
            <a:chOff x="1271364" y="3566421"/>
            <a:chExt cx="1199289" cy="1353099"/>
          </a:xfrm>
        </p:grpSpPr>
        <p:sp>
          <p:nvSpPr>
            <p:cNvPr id="2461" name="Google Shape;2461;p72"/>
            <p:cNvSpPr/>
            <p:nvPr/>
          </p:nvSpPr>
          <p:spPr>
            <a:xfrm rot="301286">
              <a:off x="1328557" y="3580982"/>
              <a:ext cx="390759" cy="1323978"/>
            </a:xfrm>
            <a:prstGeom prst="ellipse">
              <a:avLst/>
            </a:prstGeom>
            <a:solidFill>
              <a:srgbClr val="3366FF">
                <a:alpha val="59215"/>
              </a:srgbClr>
            </a:solidFill>
            <a:ln w="9525" cap="flat" cmpd="sng">
              <a:solidFill>
                <a:srgbClr val="B6DCD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80808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2400"/>
              </a:pPr>
              <a:endParaRPr sz="2400" b="1">
                <a:solidFill>
                  <a:srgbClr val="FFFFFF"/>
                </a:solidFill>
              </a:endParaRPr>
            </a:p>
          </p:txBody>
        </p:sp>
        <p:cxnSp>
          <p:nvCxnSpPr>
            <p:cNvPr id="2462" name="Google Shape;2462;p72"/>
            <p:cNvCxnSpPr/>
            <p:nvPr/>
          </p:nvCxnSpPr>
          <p:spPr>
            <a:xfrm flipH="1">
              <a:off x="1828919" y="3755607"/>
              <a:ext cx="641734" cy="347664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808080">
                  <a:alpha val="37254"/>
                </a:srgbClr>
              </a:outerShdw>
            </a:effectLst>
          </p:spPr>
        </p:cxnSp>
      </p:grpSp>
      <p:sp>
        <p:nvSpPr>
          <p:cNvPr id="2463" name="Google Shape;2463;p72"/>
          <p:cNvSpPr/>
          <p:nvPr/>
        </p:nvSpPr>
        <p:spPr>
          <a:xfrm>
            <a:off x="6813029" y="3230564"/>
            <a:ext cx="2495476" cy="692149"/>
          </a:xfrm>
          <a:custGeom>
            <a:avLst/>
            <a:gdLst/>
            <a:ahLst/>
            <a:cxnLst/>
            <a:rect l="l" t="t" r="r" b="b"/>
            <a:pathLst>
              <a:path w="3657600" h="1568552" extrusionOk="0">
                <a:moveTo>
                  <a:pt x="0" y="1556678"/>
                </a:moveTo>
                <a:cubicBezTo>
                  <a:pt x="170213" y="1568553"/>
                  <a:pt x="340426" y="1580428"/>
                  <a:pt x="486888" y="1544802"/>
                </a:cubicBezTo>
                <a:cubicBezTo>
                  <a:pt x="633350" y="1509176"/>
                  <a:pt x="785751" y="1422091"/>
                  <a:pt x="878774" y="1342922"/>
                </a:cubicBezTo>
                <a:cubicBezTo>
                  <a:pt x="971797" y="1263753"/>
                  <a:pt x="983673" y="1202397"/>
                  <a:pt x="1045029" y="1069789"/>
                </a:cubicBezTo>
                <a:cubicBezTo>
                  <a:pt x="1106385" y="937181"/>
                  <a:pt x="1175657" y="707592"/>
                  <a:pt x="1246909" y="547275"/>
                </a:cubicBezTo>
                <a:cubicBezTo>
                  <a:pt x="1318161" y="386958"/>
                  <a:pt x="1385454" y="198932"/>
                  <a:pt x="1472540" y="107888"/>
                </a:cubicBezTo>
                <a:cubicBezTo>
                  <a:pt x="1559626" y="16844"/>
                  <a:pt x="1674420" y="6948"/>
                  <a:pt x="1769423" y="1010"/>
                </a:cubicBezTo>
                <a:cubicBezTo>
                  <a:pt x="1864426" y="-4928"/>
                  <a:pt x="1963387" y="14865"/>
                  <a:pt x="2042556" y="72262"/>
                </a:cubicBezTo>
                <a:cubicBezTo>
                  <a:pt x="2121725" y="129659"/>
                  <a:pt x="2190997" y="246433"/>
                  <a:pt x="2244436" y="345394"/>
                </a:cubicBezTo>
                <a:cubicBezTo>
                  <a:pt x="2297875" y="444355"/>
                  <a:pt x="2299855" y="529462"/>
                  <a:pt x="2363190" y="666028"/>
                </a:cubicBezTo>
                <a:cubicBezTo>
                  <a:pt x="2426525" y="802594"/>
                  <a:pt x="2523507" y="1034163"/>
                  <a:pt x="2624447" y="1164792"/>
                </a:cubicBezTo>
                <a:cubicBezTo>
                  <a:pt x="2725387" y="1295421"/>
                  <a:pt x="2796639" y="1386465"/>
                  <a:pt x="2968831" y="1449800"/>
                </a:cubicBezTo>
                <a:cubicBezTo>
                  <a:pt x="3141023" y="1513135"/>
                  <a:pt x="3399311" y="1528968"/>
                  <a:pt x="3657600" y="154480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Google Shape;2468;p73"/>
          <p:cNvSpPr txBox="1">
            <a:spLocks noGrp="1"/>
          </p:cNvSpPr>
          <p:nvPr>
            <p:ph type="title"/>
          </p:nvPr>
        </p:nvSpPr>
        <p:spPr>
          <a:xfrm>
            <a:off x="1524000" y="-2382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Area Under ROC Curve (AUC) </a:t>
            </a:r>
            <a:endParaRPr sz="4400" dirty="0"/>
          </a:p>
        </p:txBody>
      </p:sp>
      <p:pic>
        <p:nvPicPr>
          <p:cNvPr id="2469" name="Google Shape;2469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0321" y="1119175"/>
            <a:ext cx="6779622" cy="52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Google Shape;2474;p74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b="1" dirty="0">
                <a:latin typeface="+mj-lt"/>
              </a:rPr>
              <a:t>Machine Learning Workflow</a:t>
            </a:r>
            <a:endParaRPr b="1" dirty="0">
              <a:latin typeface="+mj-lt"/>
            </a:endParaRPr>
          </a:p>
        </p:txBody>
      </p:sp>
      <p:sp>
        <p:nvSpPr>
          <p:cNvPr id="2475" name="Google Shape;2475;p74"/>
          <p:cNvSpPr/>
          <p:nvPr/>
        </p:nvSpPr>
        <p:spPr>
          <a:xfrm>
            <a:off x="2677887" y="1785256"/>
            <a:ext cx="1805100" cy="146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Define an ML problem and propose a solution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6" name="Google Shape;2476;p74"/>
          <p:cNvSpPr/>
          <p:nvPr/>
        </p:nvSpPr>
        <p:spPr>
          <a:xfrm>
            <a:off x="4958936" y="1785256"/>
            <a:ext cx="1805100" cy="14607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5D48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Construct your dataset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7" name="Google Shape;2477;p74"/>
          <p:cNvSpPr/>
          <p:nvPr/>
        </p:nvSpPr>
        <p:spPr>
          <a:xfrm>
            <a:off x="7220196" y="1785256"/>
            <a:ext cx="1805100" cy="1460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Transform your dataset &amp; select features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8" name="Google Shape;2478;p74"/>
          <p:cNvSpPr/>
          <p:nvPr/>
        </p:nvSpPr>
        <p:spPr>
          <a:xfrm>
            <a:off x="7220197" y="3944586"/>
            <a:ext cx="1805100" cy="14607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Choose and train a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9" name="Google Shape;2479;p74"/>
          <p:cNvSpPr/>
          <p:nvPr/>
        </p:nvSpPr>
        <p:spPr>
          <a:xfrm>
            <a:off x="4958936" y="3944586"/>
            <a:ext cx="1805100" cy="1460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Test and validate your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0" name="Google Shape;2480;p74"/>
          <p:cNvSpPr/>
          <p:nvPr/>
        </p:nvSpPr>
        <p:spPr>
          <a:xfrm>
            <a:off x="2677886" y="3954482"/>
            <a:ext cx="1805100" cy="1460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Use the model to make predictions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1" name="Google Shape;2481;p74"/>
          <p:cNvSpPr/>
          <p:nvPr/>
        </p:nvSpPr>
        <p:spPr>
          <a:xfrm>
            <a:off x="4482935" y="2444334"/>
            <a:ext cx="476100" cy="25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2" name="Google Shape;2482;p74"/>
          <p:cNvSpPr/>
          <p:nvPr/>
        </p:nvSpPr>
        <p:spPr>
          <a:xfrm>
            <a:off x="6763984" y="2444335"/>
            <a:ext cx="476100" cy="25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3" name="Google Shape;2483;p74"/>
          <p:cNvSpPr/>
          <p:nvPr/>
        </p:nvSpPr>
        <p:spPr>
          <a:xfrm flipH="1">
            <a:off x="6763884" y="4506165"/>
            <a:ext cx="476100" cy="25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4" name="Google Shape;2484;p74"/>
          <p:cNvSpPr/>
          <p:nvPr/>
        </p:nvSpPr>
        <p:spPr>
          <a:xfrm flipH="1">
            <a:off x="4470459" y="4506162"/>
            <a:ext cx="476100" cy="25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5" name="Google Shape;2485;p74"/>
          <p:cNvSpPr/>
          <p:nvPr/>
        </p:nvSpPr>
        <p:spPr>
          <a:xfrm>
            <a:off x="9126187" y="2607621"/>
            <a:ext cx="653100" cy="20772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6" name="Google Shape;2486;p74"/>
          <p:cNvSpPr/>
          <p:nvPr/>
        </p:nvSpPr>
        <p:spPr>
          <a:xfrm>
            <a:off x="2398815" y="3769896"/>
            <a:ext cx="2363100" cy="19833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75"/>
          <p:cNvSpPr txBox="1">
            <a:spLocks noGrp="1"/>
          </p:cNvSpPr>
          <p:nvPr>
            <p:ph type="title"/>
          </p:nvPr>
        </p:nvSpPr>
        <p:spPr>
          <a:xfrm>
            <a:off x="1524000" y="1886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Predicting MS/MS Spectra via HMMs &amp; ANNs</a:t>
            </a:r>
            <a:endParaRPr/>
          </a:p>
        </p:txBody>
      </p:sp>
      <p:sp>
        <p:nvSpPr>
          <p:cNvPr id="2492" name="Google Shape;2492;p75"/>
          <p:cNvSpPr txBox="1"/>
          <p:nvPr/>
        </p:nvSpPr>
        <p:spPr>
          <a:xfrm>
            <a:off x="4189002" y="6004882"/>
            <a:ext cx="35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n-US" sz="2000" b="1" dirty="0">
                <a:solidFill>
                  <a:srgbClr val="FF0000"/>
                </a:solidFill>
              </a:rPr>
              <a:t>http://</a:t>
            </a:r>
            <a:r>
              <a:rPr lang="en-US" sz="2000" b="1" dirty="0" err="1">
                <a:solidFill>
                  <a:srgbClr val="FF0000"/>
                </a:solidFill>
              </a:rPr>
              <a:t>cfmid.wishartlab.com</a:t>
            </a:r>
            <a:endParaRPr sz="2000" b="1" dirty="0">
              <a:solidFill>
                <a:srgbClr val="FF0000"/>
              </a:solidFill>
            </a:endParaRPr>
          </a:p>
        </p:txBody>
      </p:sp>
      <p:pic>
        <p:nvPicPr>
          <p:cNvPr id="2493" name="Google Shape;2493;p75" descr="Screen Shot 2014-06-07 at 2.16.18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4445" y="1651105"/>
            <a:ext cx="4427412" cy="435377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494" name="Google Shape;2494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0147" y="3930044"/>
            <a:ext cx="3087631" cy="2074833"/>
          </a:xfrm>
          <a:prstGeom prst="rect">
            <a:avLst/>
          </a:prstGeom>
          <a:noFill/>
          <a:ln w="2857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95" name="Google Shape;2495;p75" descr="Screen Shot 2015-08-09 at 8.36.03 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8879" y="1665205"/>
            <a:ext cx="3068899" cy="207483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p128"/>
          <p:cNvSpPr txBox="1">
            <a:spLocks noGrp="1"/>
          </p:cNvSpPr>
          <p:nvPr>
            <p:ph type="title"/>
          </p:nvPr>
        </p:nvSpPr>
        <p:spPr>
          <a:xfrm>
            <a:off x="666205" y="192993"/>
            <a:ext cx="1013677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>
                <a:latin typeface="+mj-lt"/>
              </a:rPr>
              <a:t>Predicting Secondary Structure with ANNs</a:t>
            </a:r>
            <a:endParaRPr sz="4400" dirty="0">
              <a:latin typeface="+mj-lt"/>
            </a:endParaRPr>
          </a:p>
        </p:txBody>
      </p:sp>
      <p:pic>
        <p:nvPicPr>
          <p:cNvPr id="2501" name="Google Shape;2501;p128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2071" y="1461638"/>
            <a:ext cx="7331529" cy="453323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02" name="Google Shape;2502;p128"/>
          <p:cNvSpPr txBox="1"/>
          <p:nvPr/>
        </p:nvSpPr>
        <p:spPr>
          <a:xfrm>
            <a:off x="4316186" y="6029651"/>
            <a:ext cx="38266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 dirty="0">
                <a:solidFill>
                  <a:srgbClr val="FF0000"/>
                </a:solidFill>
              </a:rPr>
              <a:t>http://www.proteus2.ca/proteus2</a:t>
            </a:r>
            <a:r>
              <a:rPr lang="en-US" sz="1800" dirty="0"/>
              <a:t>/</a:t>
            </a:r>
            <a:endParaRPr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Google Shape;2507;p76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Outline/Course Rationale</a:t>
            </a:r>
            <a:endParaRPr sz="4400" dirty="0"/>
          </a:p>
        </p:txBody>
      </p:sp>
      <p:sp>
        <p:nvSpPr>
          <p:cNvPr id="2508" name="Google Shape;2508;p76"/>
          <p:cNvSpPr txBox="1">
            <a:spLocks noGrp="1"/>
          </p:cNvSpPr>
          <p:nvPr>
            <p:ph type="body" idx="1"/>
          </p:nvPr>
        </p:nvSpPr>
        <p:spPr>
          <a:xfrm>
            <a:off x="251460" y="1112850"/>
            <a:ext cx="1168908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SzPts val="2800"/>
            </a:pPr>
            <a:r>
              <a:rPr lang="en-US" dirty="0"/>
              <a:t>Introduce students to 2 types of machine learning models (DT and ANN)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Apply them to 3 bioinformatics or biological problems (general classification, secondary structure prediction, gene finding)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Deep dive into the algorithms and code using Python and Google </a:t>
            </a:r>
            <a:r>
              <a:rPr lang="en-US" dirty="0" err="1"/>
              <a:t>Colab</a:t>
            </a:r>
            <a:r>
              <a:rPr lang="en-US" dirty="0"/>
              <a:t> (need to understand how a car works before you can drive)</a:t>
            </a:r>
            <a:endParaRPr dirty="0"/>
          </a:p>
          <a:p>
            <a:pPr marL="342900" indent="-330200">
              <a:spcBef>
                <a:spcPts val="560"/>
              </a:spcBef>
              <a:buSzPts val="2800"/>
            </a:pPr>
            <a:r>
              <a:rPr lang="en-US" dirty="0"/>
              <a:t>Show how same ML tasks/problems can be coded quickly via </a:t>
            </a:r>
            <a:r>
              <a:rPr lang="en-US" dirty="0" err="1"/>
              <a:t>Keras</a:t>
            </a:r>
            <a:r>
              <a:rPr lang="en-US" dirty="0"/>
              <a:t> and </a:t>
            </a:r>
            <a:r>
              <a:rPr lang="en-US" dirty="0" err="1"/>
              <a:t>SciKit</a:t>
            </a:r>
            <a:r>
              <a:rPr lang="en-US" dirty="0"/>
              <a:t>-Learn</a:t>
            </a:r>
            <a:endParaRPr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129"/>
          <p:cNvSpPr txBox="1">
            <a:spLocks noGrp="1"/>
          </p:cNvSpPr>
          <p:nvPr>
            <p:ph type="title"/>
          </p:nvPr>
        </p:nvSpPr>
        <p:spPr>
          <a:xfrm>
            <a:off x="1981200" y="24902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End of Module 1</a:t>
            </a:r>
            <a:br>
              <a:rPr lang="en-US" sz="4400" dirty="0"/>
            </a:br>
            <a:r>
              <a:rPr lang="en-US" sz="4400" dirty="0"/>
              <a:t>(jump to slide 114)</a:t>
            </a:r>
            <a:endParaRPr sz="4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83"/>
          <p:cNvSpPr txBox="1">
            <a:spLocks noGrp="1"/>
          </p:cNvSpPr>
          <p:nvPr>
            <p:ph type="title"/>
          </p:nvPr>
        </p:nvSpPr>
        <p:spPr>
          <a:xfrm>
            <a:off x="842637" y="119095"/>
            <a:ext cx="1009097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Programming Languages and Environment</a:t>
            </a:r>
            <a:endParaRPr sz="4400" dirty="0"/>
          </a:p>
        </p:txBody>
      </p:sp>
      <p:sp>
        <p:nvSpPr>
          <p:cNvPr id="624" name="Google Shape;624;p83"/>
          <p:cNvSpPr txBox="1">
            <a:spLocks noGrp="1"/>
          </p:cNvSpPr>
          <p:nvPr>
            <p:ph type="body" idx="1"/>
          </p:nvPr>
        </p:nvSpPr>
        <p:spPr>
          <a:xfrm>
            <a:off x="380777" y="2405095"/>
            <a:ext cx="11445240" cy="39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31800">
              <a:spcBef>
                <a:spcPts val="640"/>
              </a:spcBef>
              <a:buSzPts val="3200"/>
            </a:pPr>
            <a:r>
              <a:rPr lang="en-US" dirty="0"/>
              <a:t>We will mainly be using Python on Google Collaboratory for this course</a:t>
            </a:r>
            <a:endParaRPr dirty="0"/>
          </a:p>
          <a:p>
            <a:pPr indent="-431800">
              <a:spcBef>
                <a:spcPts val="640"/>
              </a:spcBef>
              <a:buSzPts val="3200"/>
            </a:pPr>
            <a:r>
              <a:rPr lang="en-US" dirty="0"/>
              <a:t>Supplementary R code for each module will be available </a:t>
            </a:r>
            <a:endParaRPr dirty="0"/>
          </a:p>
          <a:p>
            <a:pPr indent="-431800">
              <a:spcBef>
                <a:spcPts val="640"/>
              </a:spcBef>
              <a:buSzPts val="3200"/>
            </a:pPr>
            <a:r>
              <a:rPr lang="en-US" dirty="0"/>
              <a:t>All code for the course will be provided</a:t>
            </a:r>
            <a:endParaRPr dirty="0"/>
          </a:p>
          <a:p>
            <a:pPr indent="-431800">
              <a:spcBef>
                <a:spcPts val="640"/>
              </a:spcBef>
              <a:buSzPts val="3200"/>
            </a:pPr>
            <a:r>
              <a:rPr lang="en-US" dirty="0"/>
              <a:t>No need to install python or a python environment</a:t>
            </a:r>
            <a:endParaRPr dirty="0"/>
          </a:p>
        </p:txBody>
      </p:sp>
      <p:pic>
        <p:nvPicPr>
          <p:cNvPr id="625" name="Google Shape;625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4638" y="1262095"/>
            <a:ext cx="1377519" cy="137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83"/>
          <p:cNvPicPr preferRelativeResize="0"/>
          <p:nvPr/>
        </p:nvPicPr>
        <p:blipFill rotWithShape="1">
          <a:blip r:embed="rId4">
            <a:alphaModFix/>
          </a:blip>
          <a:srcRect l="15336" t="23194" r="16728" b="21333"/>
          <a:stretch/>
        </p:blipFill>
        <p:spPr>
          <a:xfrm>
            <a:off x="1939030" y="1426243"/>
            <a:ext cx="1189607" cy="97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3616" y="1505974"/>
            <a:ext cx="1050942" cy="811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77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 sz="4400" dirty="0"/>
              <a:t>Google </a:t>
            </a:r>
            <a:r>
              <a:rPr lang="en-US" sz="4400" dirty="0" err="1"/>
              <a:t>Colab</a:t>
            </a:r>
            <a:endParaRPr sz="4400" dirty="0"/>
          </a:p>
        </p:txBody>
      </p:sp>
      <p:sp>
        <p:nvSpPr>
          <p:cNvPr id="2520" name="Google Shape;2520;p77"/>
          <p:cNvSpPr txBox="1">
            <a:spLocks noGrp="1"/>
          </p:cNvSpPr>
          <p:nvPr>
            <p:ph type="body" idx="1"/>
          </p:nvPr>
        </p:nvSpPr>
        <p:spPr>
          <a:xfrm>
            <a:off x="167640" y="1165950"/>
            <a:ext cx="1159764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30200">
              <a:spcBef>
                <a:spcPts val="0"/>
              </a:spcBef>
              <a:buClr>
                <a:srgbClr val="FF0000"/>
              </a:buClr>
              <a:buSzPts val="2800"/>
            </a:pPr>
            <a:r>
              <a:rPr lang="en-US" sz="2800" dirty="0" err="1"/>
              <a:t>Colab</a:t>
            </a:r>
            <a:r>
              <a:rPr lang="en-US" sz="2800" dirty="0"/>
              <a:t> is a Python development environment that runs in the browser using Google Cloud</a:t>
            </a:r>
            <a:endParaRPr sz="3600" dirty="0"/>
          </a:p>
          <a:p>
            <a:pPr marL="342900" indent="-330200">
              <a:spcBef>
                <a:spcPts val="560"/>
              </a:spcBef>
              <a:buClr>
                <a:srgbClr val="FF0000"/>
              </a:buClr>
              <a:buSzPts val="2800"/>
            </a:pPr>
            <a:r>
              <a:rPr lang="en-US" sz="2800" dirty="0"/>
              <a:t>Need to have a google account/google drive (see next slide)</a:t>
            </a:r>
            <a:endParaRPr sz="3600" dirty="0"/>
          </a:p>
          <a:p>
            <a:pPr marL="342900" indent="-330200">
              <a:spcBef>
                <a:spcPts val="560"/>
              </a:spcBef>
              <a:buClr>
                <a:srgbClr val="FF0000"/>
              </a:buClr>
              <a:buSzPts val="2800"/>
            </a:pPr>
            <a:r>
              <a:rPr lang="en-US" sz="2800" dirty="0"/>
              <a:t>No need to install or run Python locally or deal with local OS issues</a:t>
            </a:r>
            <a:endParaRPr sz="3600" dirty="0"/>
          </a:p>
          <a:p>
            <a:pPr marL="342900" indent="-330200">
              <a:spcBef>
                <a:spcPts val="560"/>
              </a:spcBef>
              <a:buClr>
                <a:srgbClr val="FF0000"/>
              </a:buClr>
              <a:buSzPts val="2800"/>
            </a:pPr>
            <a:r>
              <a:rPr lang="en-US" sz="2800" dirty="0"/>
              <a:t>Allows you to access, import and edit previously written Python code</a:t>
            </a:r>
            <a:endParaRPr sz="3600" dirty="0"/>
          </a:p>
          <a:p>
            <a:pPr marL="342900" indent="-330200">
              <a:spcBef>
                <a:spcPts val="560"/>
              </a:spcBef>
              <a:buClr>
                <a:srgbClr val="FF0000"/>
              </a:buClr>
              <a:buSzPts val="2800"/>
            </a:pPr>
            <a:r>
              <a:rPr lang="en-US" sz="2800" dirty="0"/>
              <a:t>Allows you to share, save and download code</a:t>
            </a:r>
            <a:endParaRPr sz="3600" dirty="0"/>
          </a:p>
          <a:p>
            <a:pPr marL="342900" indent="-330200">
              <a:spcBef>
                <a:spcPts val="560"/>
              </a:spcBef>
              <a:buClr>
                <a:srgbClr val="FF0000"/>
              </a:buClr>
              <a:buSzPts val="2800"/>
            </a:pPr>
            <a:r>
              <a:rPr lang="en-US" sz="2800" dirty="0"/>
              <a:t>Allows easy access to NumPy</a:t>
            </a:r>
            <a:endParaRPr sz="3600" dirty="0"/>
          </a:p>
          <a:p>
            <a:pPr marL="342900" indent="-330200">
              <a:spcBef>
                <a:spcPts val="560"/>
              </a:spcBef>
              <a:buClr>
                <a:srgbClr val="FF0000"/>
              </a:buClr>
              <a:buSzPts val="2800"/>
            </a:pPr>
            <a:r>
              <a:rPr lang="en-US" sz="2800" dirty="0"/>
              <a:t>Allows easy access to GPUs, ML code and TensorFlow for ML applications</a:t>
            </a:r>
            <a:endParaRPr sz="36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Google Shape;2525;g98b8ebb06e_6_99"/>
          <p:cNvSpPr txBox="1">
            <a:spLocks noGrp="1"/>
          </p:cNvSpPr>
          <p:nvPr>
            <p:ph type="ctrTitle"/>
          </p:nvPr>
        </p:nvSpPr>
        <p:spPr>
          <a:xfrm>
            <a:off x="1524025" y="1875600"/>
            <a:ext cx="9144000" cy="1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buSzPts val="1100"/>
            </a:pPr>
            <a:r>
              <a:rPr lang="en-US" dirty="0">
                <a:solidFill>
                  <a:schemeClr val="dk1"/>
                </a:solidFill>
              </a:rPr>
              <a:t>How to Set up a Google Account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buSzPts val="1400"/>
            </a:pPr>
            <a:endParaRPr sz="4800" dirty="0"/>
          </a:p>
        </p:txBody>
      </p:sp>
      <p:pic>
        <p:nvPicPr>
          <p:cNvPr id="2526" name="Google Shape;2526;g98b8ebb06e_6_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6933" y="3353370"/>
            <a:ext cx="2760754" cy="175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g98b8ebb06e_6_105"/>
          <p:cNvSpPr txBox="1">
            <a:spLocks noGrp="1"/>
          </p:cNvSpPr>
          <p:nvPr>
            <p:ph type="title"/>
          </p:nvPr>
        </p:nvSpPr>
        <p:spPr>
          <a:xfrm>
            <a:off x="1524000" y="184475"/>
            <a:ext cx="91440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/>
            <a:endParaRPr sz="4600"/>
          </a:p>
          <a:p>
            <a:pPr algn="l"/>
            <a:endParaRPr sz="4600"/>
          </a:p>
          <a:p>
            <a:r>
              <a:rPr lang="en-US" sz="3800"/>
              <a:t>How to Set Up a New Google Account and New Email (gmail)</a:t>
            </a:r>
            <a:endParaRPr sz="3800"/>
          </a:p>
          <a:p>
            <a:pPr algn="l"/>
            <a:endParaRPr sz="4600"/>
          </a:p>
          <a:p>
            <a:endParaRPr sz="4600"/>
          </a:p>
        </p:txBody>
      </p:sp>
      <p:sp>
        <p:nvSpPr>
          <p:cNvPr id="2532" name="Google Shape;2532;g98b8ebb06e_6_105"/>
          <p:cNvSpPr txBox="1">
            <a:spLocks noGrp="1"/>
          </p:cNvSpPr>
          <p:nvPr>
            <p:ph type="body" idx="1"/>
          </p:nvPr>
        </p:nvSpPr>
        <p:spPr>
          <a:xfrm>
            <a:off x="685800" y="1374450"/>
            <a:ext cx="5629688" cy="5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55600">
              <a:buClr>
                <a:srgbClr val="FF0000"/>
              </a:buClr>
              <a:buSzPts val="2000"/>
            </a:pPr>
            <a:r>
              <a:rPr lang="en-US" sz="2000" dirty="0">
                <a:solidFill>
                  <a:srgbClr val="000090"/>
                </a:solidFill>
              </a:rPr>
              <a:t>To create a Google account go to</a:t>
            </a:r>
            <a:r>
              <a:rPr lang="en-US" sz="2000" dirty="0"/>
              <a:t> </a:t>
            </a:r>
            <a:r>
              <a:rPr lang="en-US" sz="2000" u="sng" dirty="0">
                <a:solidFill>
                  <a:schemeClr val="hlink"/>
                </a:solidFill>
                <a:hlinkClick r:id="rId3"/>
              </a:rPr>
              <a:t>Google account creation page</a:t>
            </a:r>
            <a:endParaRPr sz="2000" dirty="0">
              <a:solidFill>
                <a:srgbClr val="000000"/>
              </a:solidFill>
            </a:endParaRPr>
          </a:p>
          <a:p>
            <a:pPr indent="-355600">
              <a:spcBef>
                <a:spcPts val="0"/>
              </a:spcBef>
              <a:buClr>
                <a:srgbClr val="FF0000"/>
              </a:buClr>
              <a:buSzPts val="2000"/>
            </a:pPr>
            <a:r>
              <a:rPr lang="en-US" sz="2000" dirty="0">
                <a:solidFill>
                  <a:srgbClr val="000090"/>
                </a:solidFill>
              </a:rPr>
              <a:t>Enter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First name </a:t>
            </a:r>
            <a:r>
              <a:rPr lang="en-US" sz="2000" dirty="0">
                <a:solidFill>
                  <a:srgbClr val="000090"/>
                </a:solidFill>
              </a:rPr>
              <a:t>(circled red)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>
                <a:solidFill>
                  <a:srgbClr val="000090"/>
                </a:solidFill>
              </a:rPr>
              <a:t>and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Last Name </a:t>
            </a:r>
            <a:r>
              <a:rPr lang="en-US" sz="2000" dirty="0">
                <a:solidFill>
                  <a:srgbClr val="000090"/>
                </a:solidFill>
              </a:rPr>
              <a:t>(circled red)</a:t>
            </a:r>
            <a:endParaRPr sz="2000" dirty="0">
              <a:solidFill>
                <a:srgbClr val="000090"/>
              </a:solidFill>
            </a:endParaRPr>
          </a:p>
          <a:p>
            <a:pPr indent="-355600">
              <a:spcBef>
                <a:spcPts val="0"/>
              </a:spcBef>
              <a:buClr>
                <a:srgbClr val="FF0000"/>
              </a:buClr>
              <a:buSzPts val="2000"/>
            </a:pPr>
            <a:r>
              <a:rPr lang="en-US" sz="2000" dirty="0">
                <a:solidFill>
                  <a:srgbClr val="000090"/>
                </a:solidFill>
              </a:rPr>
              <a:t>Enter new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“Username” </a:t>
            </a:r>
            <a:r>
              <a:rPr lang="en-US" sz="2000" dirty="0">
                <a:solidFill>
                  <a:srgbClr val="000090"/>
                </a:solidFill>
              </a:rPr>
              <a:t>you want for you account (circled red) </a:t>
            </a:r>
            <a:endParaRPr sz="2000" dirty="0">
              <a:solidFill>
                <a:srgbClr val="000090"/>
              </a:solidFill>
            </a:endParaRPr>
          </a:p>
          <a:p>
            <a:pPr indent="-355600">
              <a:spcBef>
                <a:spcPts val="0"/>
              </a:spcBef>
              <a:buClr>
                <a:srgbClr val="FF0000"/>
              </a:buClr>
              <a:buSzPts val="2000"/>
            </a:pPr>
            <a:r>
              <a:rPr lang="en-US" sz="2000" dirty="0">
                <a:solidFill>
                  <a:srgbClr val="000090"/>
                </a:solidFill>
              </a:rPr>
              <a:t>If your username taken, the box will turn red, and you must choose a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Different username</a:t>
            </a:r>
            <a:endParaRPr sz="2000" dirty="0">
              <a:solidFill>
                <a:srgbClr val="FF0000"/>
              </a:solidFill>
            </a:endParaRPr>
          </a:p>
          <a:p>
            <a:pPr indent="-355600">
              <a:spcBef>
                <a:spcPts val="0"/>
              </a:spcBef>
              <a:buClr>
                <a:srgbClr val="FF0000"/>
              </a:buClr>
              <a:buSzPts val="2000"/>
            </a:pPr>
            <a:r>
              <a:rPr lang="en-US" sz="2000" dirty="0">
                <a:solidFill>
                  <a:srgbClr val="000090"/>
                </a:solidFill>
              </a:rPr>
              <a:t>Type in a password and confirm it</a:t>
            </a:r>
            <a:endParaRPr sz="2000" dirty="0">
              <a:solidFill>
                <a:srgbClr val="000090"/>
              </a:solidFill>
            </a:endParaRPr>
          </a:p>
          <a:p>
            <a:pPr indent="-355600">
              <a:spcBef>
                <a:spcPts val="0"/>
              </a:spcBef>
              <a:buClr>
                <a:srgbClr val="FF0000"/>
              </a:buClr>
              <a:buSzPts val="2000"/>
            </a:pPr>
            <a:r>
              <a:rPr lang="en-US" sz="2000" dirty="0">
                <a:solidFill>
                  <a:srgbClr val="000090"/>
                </a:solidFill>
              </a:rPr>
              <a:t>Click</a:t>
            </a:r>
            <a:r>
              <a:rPr lang="en-US" sz="2000" dirty="0"/>
              <a:t>               </a:t>
            </a:r>
            <a:endParaRPr sz="2000" dirty="0"/>
          </a:p>
          <a:p>
            <a:pPr indent="-355600">
              <a:spcBef>
                <a:spcPts val="0"/>
              </a:spcBef>
              <a:buClr>
                <a:srgbClr val="FF0000"/>
              </a:buClr>
              <a:buSzPts val="2000"/>
            </a:pPr>
            <a:r>
              <a:rPr lang="en-US" sz="2000" dirty="0">
                <a:solidFill>
                  <a:srgbClr val="000090"/>
                </a:solidFill>
              </a:rPr>
              <a:t>Verify your mobile phone number with the code sent through text message</a:t>
            </a:r>
            <a:endParaRPr sz="2000" dirty="0">
              <a:solidFill>
                <a:srgbClr val="000090"/>
              </a:solidFill>
            </a:endParaRPr>
          </a:p>
          <a:p>
            <a:pPr indent="-355600">
              <a:spcBef>
                <a:spcPts val="0"/>
              </a:spcBef>
              <a:buClr>
                <a:srgbClr val="FF0000"/>
              </a:buClr>
              <a:buSzPts val="2000"/>
            </a:pPr>
            <a:r>
              <a:rPr lang="en-US" sz="2000" dirty="0">
                <a:solidFill>
                  <a:srgbClr val="000090"/>
                </a:solidFill>
              </a:rPr>
              <a:t>Click Verify</a:t>
            </a:r>
            <a:endParaRPr sz="2000" dirty="0">
              <a:solidFill>
                <a:srgbClr val="000090"/>
              </a:solidFill>
            </a:endParaRPr>
          </a:p>
          <a:p>
            <a:pPr indent="0">
              <a:buNone/>
            </a:pPr>
            <a:endParaRPr sz="2000" dirty="0"/>
          </a:p>
        </p:txBody>
      </p:sp>
      <p:pic>
        <p:nvPicPr>
          <p:cNvPr id="2533" name="Google Shape;2533;g98b8ebb06e_6_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4262" y="1476501"/>
            <a:ext cx="3880250" cy="462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4" name="Google Shape;2534;g98b8ebb06e_6_105"/>
          <p:cNvSpPr/>
          <p:nvPr/>
        </p:nvSpPr>
        <p:spPr>
          <a:xfrm>
            <a:off x="6548338" y="2761000"/>
            <a:ext cx="1637700" cy="483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535" name="Google Shape;2535;g98b8ebb06e_6_105"/>
          <p:cNvSpPr/>
          <p:nvPr/>
        </p:nvSpPr>
        <p:spPr>
          <a:xfrm>
            <a:off x="8418888" y="2761000"/>
            <a:ext cx="1637700" cy="483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536" name="Google Shape;2536;g98b8ebb06e_6_105"/>
          <p:cNvSpPr/>
          <p:nvPr/>
        </p:nvSpPr>
        <p:spPr>
          <a:xfrm>
            <a:off x="6604263" y="3332925"/>
            <a:ext cx="1637700" cy="483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537" name="Google Shape;2537;g98b8ebb06e_6_105"/>
          <p:cNvSpPr/>
          <p:nvPr/>
        </p:nvSpPr>
        <p:spPr>
          <a:xfrm>
            <a:off x="6604263" y="4321225"/>
            <a:ext cx="1637700" cy="483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pic>
        <p:nvPicPr>
          <p:cNvPr id="2538" name="Google Shape;2538;g98b8ebb06e_6_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5064" y="4473825"/>
            <a:ext cx="885825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Google Shape;2543;g98b8ebb06e_6_116"/>
          <p:cNvSpPr txBox="1">
            <a:spLocks noGrp="1"/>
          </p:cNvSpPr>
          <p:nvPr>
            <p:ph type="body" idx="1"/>
          </p:nvPr>
        </p:nvSpPr>
        <p:spPr>
          <a:xfrm>
            <a:off x="438026" y="1252650"/>
            <a:ext cx="6191400" cy="4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55600">
              <a:buClr>
                <a:srgbClr val="FF0000"/>
              </a:buClr>
              <a:buSzPts val="2000"/>
            </a:pPr>
            <a:r>
              <a:rPr lang="en-US" sz="2000" dirty="0">
                <a:solidFill>
                  <a:srgbClr val="000090"/>
                </a:solidFill>
              </a:rPr>
              <a:t>To create a Google account go to</a:t>
            </a:r>
            <a:r>
              <a:rPr lang="en-US" sz="2000" dirty="0"/>
              <a:t> </a:t>
            </a:r>
            <a:r>
              <a:rPr lang="en-US" sz="2000" u="sng" dirty="0">
                <a:solidFill>
                  <a:schemeClr val="hlink"/>
                </a:solidFill>
                <a:hlinkClick r:id="rId3"/>
              </a:rPr>
              <a:t>Google account creation page</a:t>
            </a:r>
            <a:endParaRPr sz="2100" dirty="0"/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Enter</a:t>
            </a:r>
            <a:r>
              <a:rPr lang="en-US" sz="2100" dirty="0"/>
              <a:t> </a:t>
            </a:r>
            <a:r>
              <a:rPr lang="en-US" sz="2100" dirty="0">
                <a:solidFill>
                  <a:srgbClr val="FF0000"/>
                </a:solidFill>
              </a:rPr>
              <a:t>First name </a:t>
            </a:r>
            <a:r>
              <a:rPr lang="en-US" sz="2100" dirty="0">
                <a:solidFill>
                  <a:srgbClr val="000090"/>
                </a:solidFill>
              </a:rPr>
              <a:t>(circled red) and</a:t>
            </a:r>
            <a:r>
              <a:rPr lang="en-US" sz="2100" dirty="0">
                <a:solidFill>
                  <a:srgbClr val="000099"/>
                </a:solidFill>
              </a:rPr>
              <a:t> </a:t>
            </a:r>
            <a:r>
              <a:rPr lang="en-US" sz="2100" dirty="0">
                <a:solidFill>
                  <a:srgbClr val="FF0000"/>
                </a:solidFill>
              </a:rPr>
              <a:t>Last Name </a:t>
            </a:r>
            <a:r>
              <a:rPr lang="en-US" sz="2100" dirty="0">
                <a:solidFill>
                  <a:srgbClr val="000090"/>
                </a:solidFill>
              </a:rPr>
              <a:t>(circled red)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Enter</a:t>
            </a:r>
            <a:r>
              <a:rPr lang="en-US" sz="2100" dirty="0"/>
              <a:t> </a:t>
            </a:r>
            <a:r>
              <a:rPr lang="en-US" sz="2100" dirty="0">
                <a:solidFill>
                  <a:srgbClr val="FF0000"/>
                </a:solidFill>
              </a:rPr>
              <a:t>“Use my current email address instead” </a:t>
            </a:r>
            <a:r>
              <a:rPr lang="en-US" sz="2100" dirty="0">
                <a:solidFill>
                  <a:srgbClr val="000090"/>
                </a:solidFill>
              </a:rPr>
              <a:t>(circled red)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Enter your current email address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Click</a:t>
            </a:r>
            <a:r>
              <a:rPr lang="en-US" sz="2100" dirty="0"/>
              <a:t>                </a:t>
            </a:r>
            <a:endParaRPr sz="2100" dirty="0"/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An email will be sent to your email address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Go to your email account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Open an email from Google “Verify your email account”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You should see the code sent to your email </a:t>
            </a:r>
            <a:endParaRPr sz="2100" dirty="0">
              <a:solidFill>
                <a:srgbClr val="00009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sz="2100" dirty="0">
              <a:solidFill>
                <a:srgbClr val="000090"/>
              </a:solidFill>
            </a:endParaRPr>
          </a:p>
          <a:p>
            <a:pPr marL="0" indent="0">
              <a:lnSpc>
                <a:spcPct val="115000"/>
              </a:lnSpc>
              <a:spcBef>
                <a:spcPts val="1200"/>
              </a:spcBef>
              <a:buNone/>
            </a:pPr>
            <a:endParaRPr sz="1100" dirty="0"/>
          </a:p>
          <a:p>
            <a:pPr marL="0" indent="0">
              <a:lnSpc>
                <a:spcPct val="115000"/>
              </a:lnSpc>
              <a:spcBef>
                <a:spcPts val="1200"/>
              </a:spcBef>
              <a:buNone/>
            </a:pPr>
            <a:endParaRPr sz="1100" dirty="0"/>
          </a:p>
          <a:p>
            <a:pPr marL="0" indent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 dirty="0"/>
          </a:p>
        </p:txBody>
      </p:sp>
      <p:pic>
        <p:nvPicPr>
          <p:cNvPr id="2544" name="Google Shape;2544;g98b8ebb06e_6_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9425" y="1252650"/>
            <a:ext cx="3794050" cy="4518746"/>
          </a:xfrm>
          <a:prstGeom prst="rect">
            <a:avLst/>
          </a:prstGeom>
          <a:noFill/>
          <a:ln>
            <a:noFill/>
          </a:ln>
        </p:spPr>
      </p:pic>
      <p:sp>
        <p:nvSpPr>
          <p:cNvPr id="2545" name="Google Shape;2545;g98b8ebb06e_6_116"/>
          <p:cNvSpPr/>
          <p:nvPr/>
        </p:nvSpPr>
        <p:spPr>
          <a:xfrm>
            <a:off x="6809925" y="3698625"/>
            <a:ext cx="2370000" cy="3789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pic>
        <p:nvPicPr>
          <p:cNvPr id="2546" name="Google Shape;2546;g98b8ebb06e_6_1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5851" y="3558401"/>
            <a:ext cx="885825" cy="4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7" name="Google Shape;2547;g98b8ebb06e_6_116"/>
          <p:cNvSpPr/>
          <p:nvPr/>
        </p:nvSpPr>
        <p:spPr>
          <a:xfrm>
            <a:off x="6537375" y="2561200"/>
            <a:ext cx="1637700" cy="483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548" name="Google Shape;2548;g98b8ebb06e_6_116"/>
          <p:cNvSpPr/>
          <p:nvPr/>
        </p:nvSpPr>
        <p:spPr>
          <a:xfrm>
            <a:off x="8407925" y="2561200"/>
            <a:ext cx="1637700" cy="483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549" name="Google Shape;2549;g98b8ebb06e_6_116"/>
          <p:cNvSpPr txBox="1">
            <a:spLocks noGrp="1"/>
          </p:cNvSpPr>
          <p:nvPr>
            <p:ph type="title"/>
          </p:nvPr>
        </p:nvSpPr>
        <p:spPr>
          <a:xfrm>
            <a:off x="1524000" y="184475"/>
            <a:ext cx="91440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/>
            <a:endParaRPr sz="4600"/>
          </a:p>
          <a:p>
            <a:pPr algn="l"/>
            <a:endParaRPr sz="4600"/>
          </a:p>
          <a:p>
            <a:r>
              <a:rPr lang="en-US" sz="3800"/>
              <a:t>How to Set Up a New Google Account Using Your Existing Email (Not Gmail)</a:t>
            </a:r>
            <a:endParaRPr sz="3800"/>
          </a:p>
          <a:p>
            <a:pPr algn="l"/>
            <a:endParaRPr sz="4600"/>
          </a:p>
          <a:p>
            <a:endParaRPr sz="4600"/>
          </a:p>
        </p:txBody>
      </p:sp>
      <p:sp>
        <p:nvSpPr>
          <p:cNvPr id="2550" name="Google Shape;2550;g98b8ebb06e_6_116"/>
          <p:cNvSpPr txBox="1"/>
          <p:nvPr/>
        </p:nvSpPr>
        <p:spPr>
          <a:xfrm>
            <a:off x="438026" y="5483400"/>
            <a:ext cx="619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61950">
              <a:buClr>
                <a:srgbClr val="FF0000"/>
              </a:buClr>
              <a:buSzPts val="2100"/>
              <a:buFont typeface="Arial"/>
              <a:buChar char="•"/>
            </a:pPr>
            <a:r>
              <a:rPr lang="en-US" sz="2100" b="1" dirty="0">
                <a:solidFill>
                  <a:srgbClr val="000090"/>
                </a:solidFill>
              </a:rPr>
              <a:t>Enter the code sent to you and click ‘Verify’</a:t>
            </a:r>
            <a:endParaRPr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g98b8ebb06e_6_126"/>
          <p:cNvSpPr txBox="1">
            <a:spLocks noGrp="1"/>
          </p:cNvSpPr>
          <p:nvPr>
            <p:ph type="body" idx="1"/>
          </p:nvPr>
        </p:nvSpPr>
        <p:spPr>
          <a:xfrm>
            <a:off x="243840" y="1731050"/>
            <a:ext cx="6328910" cy="50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61950"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Open your email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You should see an email from Google “Verify your Google account”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Verify your email address with the code sent to your email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Enter the code sent to you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Click Verify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Enter your phone number (optional) 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Enter your day/month/year of your birthday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Select your Gender</a:t>
            </a:r>
            <a:endParaRPr sz="2100" dirty="0">
              <a:solidFill>
                <a:srgbClr val="000090"/>
              </a:solidFill>
            </a:endParaRPr>
          </a:p>
          <a:p>
            <a:pPr indent="-361950">
              <a:spcBef>
                <a:spcPts val="0"/>
              </a:spcBef>
              <a:buClr>
                <a:srgbClr val="FF0000"/>
              </a:buClr>
              <a:buSzPts val="2100"/>
            </a:pPr>
            <a:r>
              <a:rPr lang="en-US" sz="2100" dirty="0">
                <a:solidFill>
                  <a:srgbClr val="000090"/>
                </a:solidFill>
              </a:rPr>
              <a:t>Click </a:t>
            </a:r>
            <a:endParaRPr sz="2100" dirty="0">
              <a:solidFill>
                <a:srgbClr val="000090"/>
              </a:solidFill>
            </a:endParaRPr>
          </a:p>
          <a:p>
            <a:pPr indent="0">
              <a:buNone/>
            </a:pPr>
            <a:endParaRPr sz="2100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556" name="Google Shape;2556;g98b8ebb06e_6_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2750" y="1591150"/>
            <a:ext cx="4019550" cy="47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7" name="Google Shape;2557;g98b8ebb06e_6_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5147249"/>
            <a:ext cx="672736" cy="31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8" name="Google Shape;2558;g98b8ebb06e_6_126"/>
          <p:cNvSpPr txBox="1">
            <a:spLocks noGrp="1"/>
          </p:cNvSpPr>
          <p:nvPr>
            <p:ph type="title"/>
          </p:nvPr>
        </p:nvSpPr>
        <p:spPr>
          <a:xfrm>
            <a:off x="1524000" y="184475"/>
            <a:ext cx="91440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/>
            <a:endParaRPr sz="4600"/>
          </a:p>
          <a:p>
            <a:pPr algn="l"/>
            <a:endParaRPr sz="4600"/>
          </a:p>
          <a:p>
            <a:r>
              <a:rPr lang="en-US" sz="3800"/>
              <a:t>How to Set Up a New Google Account Using Your Existing Email (Not Gmail)</a:t>
            </a:r>
            <a:endParaRPr sz="3800"/>
          </a:p>
          <a:p>
            <a:pPr algn="l"/>
            <a:endParaRPr sz="4600"/>
          </a:p>
          <a:p>
            <a:endParaRPr sz="46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Google Shape;2563;g98b8ebb06e_6_133"/>
          <p:cNvSpPr txBox="1"/>
          <p:nvPr/>
        </p:nvSpPr>
        <p:spPr>
          <a:xfrm>
            <a:off x="2381775" y="1477675"/>
            <a:ext cx="7709400" cy="4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74650">
              <a:lnSpc>
                <a:spcPct val="115000"/>
              </a:lnSpc>
              <a:buClr>
                <a:srgbClr val="FF0000"/>
              </a:buClr>
              <a:buSzPts val="2300"/>
              <a:buFont typeface="Arial"/>
              <a:buChar char="●"/>
            </a:pPr>
            <a:r>
              <a:rPr lang="en-US" sz="2300" b="1" dirty="0">
                <a:solidFill>
                  <a:srgbClr val="000090"/>
                </a:solidFill>
              </a:rPr>
              <a:t>Google will present the terms, conditions, and privacy policies for your Google Account</a:t>
            </a:r>
            <a:endParaRPr sz="2300" b="1" dirty="0">
              <a:solidFill>
                <a:srgbClr val="000090"/>
              </a:solidFill>
            </a:endParaRPr>
          </a:p>
          <a:p>
            <a:pPr marL="457200" indent="-374650">
              <a:lnSpc>
                <a:spcPct val="115000"/>
              </a:lnSpc>
              <a:buClr>
                <a:srgbClr val="FF0000"/>
              </a:buClr>
              <a:buSzPts val="2300"/>
              <a:buFont typeface="Arial"/>
              <a:buChar char="●"/>
            </a:pPr>
            <a:r>
              <a:rPr lang="en-US" sz="2300" b="1" dirty="0">
                <a:solidFill>
                  <a:srgbClr val="000090"/>
                </a:solidFill>
              </a:rPr>
              <a:t>Once you've read everything over, click</a:t>
            </a:r>
            <a:r>
              <a:rPr lang="en-US" sz="2300" b="1" dirty="0">
                <a:solidFill>
                  <a:srgbClr val="1155CC"/>
                </a:solidFill>
              </a:rPr>
              <a:t> </a:t>
            </a:r>
            <a:r>
              <a:rPr lang="en-US" sz="2300" b="1" dirty="0">
                <a:solidFill>
                  <a:srgbClr val="FF0000"/>
                </a:solidFill>
              </a:rPr>
              <a:t>I agree</a:t>
            </a:r>
            <a:endParaRPr sz="2300" b="1"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SzPts val="2300"/>
            </a:pPr>
            <a:endParaRPr sz="2300" b="1" dirty="0">
              <a:solidFill>
                <a:srgbClr val="1155CC"/>
              </a:solidFill>
            </a:endParaRPr>
          </a:p>
          <a:p>
            <a:pPr>
              <a:lnSpc>
                <a:spcPct val="115000"/>
              </a:lnSpc>
              <a:buSzPts val="2300"/>
            </a:pPr>
            <a:endParaRPr sz="2300" b="1" dirty="0">
              <a:solidFill>
                <a:srgbClr val="FF0000"/>
              </a:solidFill>
            </a:endParaRPr>
          </a:p>
        </p:txBody>
      </p:sp>
      <p:pic>
        <p:nvPicPr>
          <p:cNvPr id="2564" name="Google Shape;2564;g98b8ebb06e_6_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1508" y="3428988"/>
            <a:ext cx="3429000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5" name="Google Shape;2565;g98b8ebb06e_6_133"/>
          <p:cNvSpPr txBox="1">
            <a:spLocks noGrp="1"/>
          </p:cNvSpPr>
          <p:nvPr>
            <p:ph type="title"/>
          </p:nvPr>
        </p:nvSpPr>
        <p:spPr>
          <a:xfrm>
            <a:off x="1524000" y="184475"/>
            <a:ext cx="91440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/>
            <a:endParaRPr sz="4600" dirty="0"/>
          </a:p>
          <a:p>
            <a:pPr algn="l"/>
            <a:endParaRPr sz="4600" dirty="0"/>
          </a:p>
          <a:p>
            <a:r>
              <a:rPr lang="en-US" sz="3800" dirty="0"/>
              <a:t>How to Set Up a New Google Account Using Your Existing Email (Not Gmail)</a:t>
            </a:r>
            <a:endParaRPr sz="3800" dirty="0"/>
          </a:p>
          <a:p>
            <a:pPr algn="l"/>
            <a:endParaRPr sz="4600" dirty="0"/>
          </a:p>
          <a:p>
            <a:endParaRPr sz="46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g98b8ebb06e_6_139"/>
          <p:cNvSpPr txBox="1">
            <a:spLocks noGrp="1"/>
          </p:cNvSpPr>
          <p:nvPr>
            <p:ph type="body" idx="1"/>
          </p:nvPr>
        </p:nvSpPr>
        <p:spPr>
          <a:xfrm>
            <a:off x="2288400" y="1932200"/>
            <a:ext cx="76152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000090"/>
                </a:solidFill>
              </a:rPr>
              <a:t>Your new Google account will look like this picture below with your name</a:t>
            </a:r>
            <a:endParaRPr sz="2400">
              <a:solidFill>
                <a:srgbClr val="000090"/>
              </a:solidFill>
            </a:endParaRPr>
          </a:p>
        </p:txBody>
      </p:sp>
      <p:pic>
        <p:nvPicPr>
          <p:cNvPr id="2571" name="Google Shape;2571;g98b8ebb06e_6_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2920610"/>
            <a:ext cx="9144002" cy="2005182"/>
          </a:xfrm>
          <a:prstGeom prst="rect">
            <a:avLst/>
          </a:prstGeom>
          <a:noFill/>
          <a:ln>
            <a:noFill/>
          </a:ln>
        </p:spPr>
      </p:pic>
      <p:sp>
        <p:nvSpPr>
          <p:cNvPr id="2572" name="Google Shape;2572;g98b8ebb06e_6_139"/>
          <p:cNvSpPr txBox="1">
            <a:spLocks noGrp="1"/>
          </p:cNvSpPr>
          <p:nvPr>
            <p:ph type="title"/>
          </p:nvPr>
        </p:nvSpPr>
        <p:spPr>
          <a:xfrm>
            <a:off x="1524000" y="184475"/>
            <a:ext cx="91440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/>
            <a:endParaRPr sz="4600"/>
          </a:p>
          <a:p>
            <a:pPr algn="l"/>
            <a:endParaRPr sz="4600"/>
          </a:p>
          <a:p>
            <a:r>
              <a:rPr lang="en-US" sz="3800"/>
              <a:t>How to Set Up a New Google Account Using Your Existing Email (Not Gmail)</a:t>
            </a:r>
            <a:endParaRPr sz="3800"/>
          </a:p>
          <a:p>
            <a:pPr algn="l"/>
            <a:endParaRPr sz="4600"/>
          </a:p>
          <a:p>
            <a:endParaRPr sz="46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p78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n-US"/>
              <a:t>Google Colaboratory</a:t>
            </a:r>
            <a:endParaRPr/>
          </a:p>
        </p:txBody>
      </p:sp>
      <p:sp>
        <p:nvSpPr>
          <p:cNvPr id="2578" name="Google Shape;2578;p78"/>
          <p:cNvSpPr txBox="1">
            <a:spLocks noGrp="1"/>
          </p:cNvSpPr>
          <p:nvPr>
            <p:ph type="body" idx="1"/>
          </p:nvPr>
        </p:nvSpPr>
        <p:spPr>
          <a:xfrm>
            <a:off x="227351" y="913679"/>
            <a:ext cx="11737298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2800"/>
            </a:pPr>
            <a:r>
              <a:rPr lang="en-US" dirty="0"/>
              <a:t>Access by typing “</a:t>
            </a:r>
            <a:r>
              <a:rPr lang="en-US" dirty="0" err="1"/>
              <a:t>Colab</a:t>
            </a:r>
            <a:r>
              <a:rPr lang="en-US" dirty="0"/>
              <a:t>” in Google or go to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https://colab.research.google.com/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/>
              <a:t>Click on “Welcome to </a:t>
            </a:r>
            <a:r>
              <a:rPr lang="en-US" dirty="0" err="1"/>
              <a:t>Colaboratory</a:t>
            </a:r>
            <a:r>
              <a:rPr lang="en-US" dirty="0"/>
              <a:t>” to launch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/>
              <a:t>Click on the “Introduction to </a:t>
            </a:r>
            <a:r>
              <a:rPr lang="en-US" dirty="0" err="1"/>
              <a:t>Colab</a:t>
            </a:r>
            <a:r>
              <a:rPr lang="en-US" dirty="0"/>
              <a:t>” video to learn more (3 minutes)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 err="1"/>
              <a:t>Colab</a:t>
            </a:r>
            <a:r>
              <a:rPr lang="en-US" dirty="0"/>
              <a:t> home page has File/Edit/View/Insert functions on upper left of page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/>
              <a:t>Runs like a </a:t>
            </a:r>
            <a:r>
              <a:rPr lang="en-US" dirty="0" err="1">
                <a:solidFill>
                  <a:srgbClr val="FF0000"/>
                </a:solidFill>
              </a:rPr>
              <a:t>Jupyter</a:t>
            </a:r>
            <a:r>
              <a:rPr lang="en-US" dirty="0"/>
              <a:t> notebook</a:t>
            </a:r>
            <a:endParaRPr dirty="0"/>
          </a:p>
          <a:p>
            <a:pPr marL="342900" indent="-342900">
              <a:spcBef>
                <a:spcPts val="560"/>
              </a:spcBef>
              <a:buSzPts val="2800"/>
            </a:pPr>
            <a:r>
              <a:rPr lang="en-US" dirty="0" err="1"/>
              <a:t>Colab</a:t>
            </a:r>
            <a:r>
              <a:rPr lang="en-US" dirty="0"/>
              <a:t> notebooks allow you to combine executable code, rich text, images, HTML, etc. </a:t>
            </a:r>
            <a:endParaRPr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98b8ebb06e_1_75"/>
          <p:cNvSpPr txBox="1">
            <a:spLocks noGrp="1"/>
          </p:cNvSpPr>
          <p:nvPr>
            <p:ph type="title"/>
          </p:nvPr>
        </p:nvSpPr>
        <p:spPr>
          <a:xfrm>
            <a:off x="1524000" y="-301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ts val="4400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How to Work with Colab Files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4" name="Google Shape;2584;g98b8ebb06e_1_75" descr="Screen Shot 2020-09-15 at 8.11.58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759" y="1112850"/>
            <a:ext cx="10972801" cy="504444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g98b8ebb06e_1_81"/>
          <p:cNvSpPr txBox="1"/>
          <p:nvPr/>
        </p:nvSpPr>
        <p:spPr>
          <a:xfrm>
            <a:off x="411481" y="1196919"/>
            <a:ext cx="11587974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dirty="0">
                <a:solidFill>
                  <a:srgbClr val="000090"/>
                </a:solidFill>
              </a:rPr>
              <a:t>Download the “CBW-MachineLearning-2026” folder into your computer</a:t>
            </a:r>
            <a:endParaRPr dirty="0">
              <a:solidFill>
                <a:srgbClr val="000090"/>
              </a:solidFill>
            </a:endParaRPr>
          </a:p>
          <a:p>
            <a:pPr marL="457200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dirty="0">
                <a:solidFill>
                  <a:srgbClr val="000090"/>
                </a:solidFill>
              </a:rPr>
              <a:t>Extract the zip file</a:t>
            </a:r>
            <a:endParaRPr dirty="0">
              <a:solidFill>
                <a:srgbClr val="000090"/>
              </a:solidFill>
            </a:endParaRPr>
          </a:p>
          <a:p>
            <a:pPr marL="457200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dirty="0">
                <a:solidFill>
                  <a:srgbClr val="000090"/>
                </a:solidFill>
              </a:rPr>
              <a:t>Upload the extracted files into your Google drive</a:t>
            </a:r>
            <a:endParaRPr dirty="0">
              <a:solidFill>
                <a:srgbClr val="000090"/>
              </a:solidFill>
            </a:endParaRPr>
          </a:p>
        </p:txBody>
      </p:sp>
      <p:pic>
        <p:nvPicPr>
          <p:cNvPr id="2590" name="Google Shape;2590;g98b8ebb06e_1_81" descr="Screen Shot 2020-09-15 at 7.41.53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0582" y="3211193"/>
            <a:ext cx="2640742" cy="302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1" name="Google Shape;2591;g98b8ebb06e_1_81" descr="Screen Shot 2020-09-15 at 8.24.59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924" y="4740326"/>
            <a:ext cx="1185222" cy="503953"/>
          </a:xfrm>
          <a:prstGeom prst="rect">
            <a:avLst/>
          </a:prstGeom>
          <a:noFill/>
          <a:ln>
            <a:noFill/>
          </a:ln>
        </p:spPr>
      </p:pic>
      <p:sp>
        <p:nvSpPr>
          <p:cNvPr id="2592" name="Google Shape;2592;g98b8ebb06e_1_81"/>
          <p:cNvSpPr/>
          <p:nvPr/>
        </p:nvSpPr>
        <p:spPr>
          <a:xfrm>
            <a:off x="0" y="3428379"/>
            <a:ext cx="45720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dirty="0">
                <a:solidFill>
                  <a:srgbClr val="000090"/>
                </a:solidFill>
              </a:rPr>
              <a:t>Go to your main Google drive page</a:t>
            </a:r>
            <a:endParaRPr dirty="0">
              <a:solidFill>
                <a:srgbClr val="000090"/>
              </a:solidFill>
            </a:endParaRPr>
          </a:p>
          <a:p>
            <a:pPr marL="914400" lvl="1" indent="-457200"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dirty="0">
                <a:solidFill>
                  <a:srgbClr val="000090"/>
                </a:solidFill>
              </a:rPr>
              <a:t>Go to the left top Click  </a:t>
            </a:r>
            <a:endParaRPr dirty="0">
              <a:solidFill>
                <a:srgbClr val="000090"/>
              </a:solidFill>
            </a:endParaRPr>
          </a:p>
        </p:txBody>
      </p:sp>
      <p:sp>
        <p:nvSpPr>
          <p:cNvPr id="2593" name="Google Shape;2593;g98b8ebb06e_1_81"/>
          <p:cNvSpPr txBox="1"/>
          <p:nvPr/>
        </p:nvSpPr>
        <p:spPr>
          <a:xfrm>
            <a:off x="1524000" y="23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4400"/>
            </a:pPr>
            <a:r>
              <a:rPr lang="en-US" sz="4400" b="1"/>
              <a:t>Download CBW Files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48B58EE-4305-5D4C-98B5-E4B2A939E4BD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2b8f045e-3c86-4146-ac92-c135d8484f83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5937</Words>
  <Application>Microsoft Macintosh PowerPoint</Application>
  <PresentationFormat>Widescreen</PresentationFormat>
  <Paragraphs>795</Paragraphs>
  <Slides>133</Slides>
  <Notes>131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133</vt:i4>
      </vt:variant>
    </vt:vector>
  </HeadingPairs>
  <TitlesOfParts>
    <vt:vector size="145" baseType="lpstr">
      <vt:lpstr>Helvetica Neue</vt:lpstr>
      <vt:lpstr>Calibri</vt:lpstr>
      <vt:lpstr>Noto Sans Symbols</vt:lpstr>
      <vt:lpstr>Times New Roman</vt:lpstr>
      <vt:lpstr>Helvetica Neue Light</vt:lpstr>
      <vt:lpstr>Arial</vt:lpstr>
      <vt:lpstr>Verdana</vt:lpstr>
      <vt:lpstr>Blank Presentation</vt:lpstr>
      <vt:lpstr>1_Custom Design</vt:lpstr>
      <vt:lpstr>Office Theme</vt:lpstr>
      <vt:lpstr>Custom Design</vt:lpstr>
      <vt:lpstr>1_Office Theme</vt:lpstr>
      <vt:lpstr>PowerPoint Presentation</vt:lpstr>
      <vt:lpstr>PowerPoint Presentation</vt:lpstr>
      <vt:lpstr>Module 1: Introduction to Machine Learning</vt:lpstr>
      <vt:lpstr>Schedule (MT)</vt:lpstr>
      <vt:lpstr>Schedule (PT)</vt:lpstr>
      <vt:lpstr>How to Ask Questions</vt:lpstr>
      <vt:lpstr>Learning Objectives</vt:lpstr>
      <vt:lpstr>Tempering Expectations</vt:lpstr>
      <vt:lpstr>Programming Languages and Environment</vt:lpstr>
      <vt:lpstr>Learning vs. Machine Learning</vt:lpstr>
      <vt:lpstr>Machine Learning Is Old</vt:lpstr>
      <vt:lpstr>Machine Learning vs. Traditional Programming</vt:lpstr>
      <vt:lpstr>Machine Learning vs. Traditional Programming cont...</vt:lpstr>
      <vt:lpstr>Machine Learning vs. Traditional Programming cont...</vt:lpstr>
      <vt:lpstr>Machine Learning (ML) vs. Conventional Computing</vt:lpstr>
      <vt:lpstr>Machine Learning (ML) vs. Artificial Intelligence (AI)</vt:lpstr>
      <vt:lpstr>ML vs. AI cont...</vt:lpstr>
      <vt:lpstr>AI + ML &amp; Jeopardy</vt:lpstr>
      <vt:lpstr>Watson (IBM)</vt:lpstr>
      <vt:lpstr>ChatGPT (OpenAI/Microsoft)</vt:lpstr>
      <vt:lpstr>PowerPoint Presentation</vt:lpstr>
      <vt:lpstr>Machine Learning vs. Data Mining</vt:lpstr>
      <vt:lpstr>Machine Learning vs. Deep Learning cont...</vt:lpstr>
      <vt:lpstr>Key Players in Deep Learning</vt:lpstr>
      <vt:lpstr>Three Approaches to ML</vt:lpstr>
      <vt:lpstr>Three Approaches to ML</vt:lpstr>
      <vt:lpstr>ML Uses Different “Models”</vt:lpstr>
      <vt:lpstr>Machine Learning Applications</vt:lpstr>
      <vt:lpstr>ML for Speech Recognition</vt:lpstr>
      <vt:lpstr>ML For Fraud Prevention</vt:lpstr>
      <vt:lpstr>ML &amp; Netflix Recommendations</vt:lpstr>
      <vt:lpstr>ML &amp; Face Recognition</vt:lpstr>
      <vt:lpstr>ML for Autonomous Vehicles</vt:lpstr>
      <vt:lpstr>ML Applications in Bioinformatics</vt:lpstr>
      <vt:lpstr>Some ML Applications From My Lab</vt:lpstr>
      <vt:lpstr>Some ML Applications From My Lab</vt:lpstr>
      <vt:lpstr>Some ML Applications From My Lab</vt:lpstr>
      <vt:lpstr>ML Applications to GWAS</vt:lpstr>
      <vt:lpstr>ML Applications to SNP Typing</vt:lpstr>
      <vt:lpstr>ML Applications in DNA Sequencing</vt:lpstr>
      <vt:lpstr>ML Applications in Bioinformatics</vt:lpstr>
      <vt:lpstr>ML Applications in Genomics</vt:lpstr>
      <vt:lpstr>ML Applications in Molecular Biology</vt:lpstr>
      <vt:lpstr>ML Applications in Cancer</vt:lpstr>
      <vt:lpstr>ML Applications in Genomics</vt:lpstr>
      <vt:lpstr>ML Application in Tumor Genomics</vt:lpstr>
      <vt:lpstr>ML Applications in Newborn Screening</vt:lpstr>
      <vt:lpstr>ML Applications in Structure Biology (AlphaFold – Nobel Prize in 2024)</vt:lpstr>
      <vt:lpstr>AlphaFold2 vs. Rosetta &amp; Zhang for COVID Orf8</vt:lpstr>
      <vt:lpstr>Machine Learning Workflow</vt:lpstr>
      <vt:lpstr>Choose Your Problem</vt:lpstr>
      <vt:lpstr>Machine Learning Workflow</vt:lpstr>
      <vt:lpstr>Construct Your Dataset</vt:lpstr>
      <vt:lpstr>Construct Your Dataset</vt:lpstr>
      <vt:lpstr>Machine Learning Workflow</vt:lpstr>
      <vt:lpstr>Data Transformation</vt:lpstr>
      <vt:lpstr>One-hot Encoding</vt:lpstr>
      <vt:lpstr>Encoding vs. Embedding</vt:lpstr>
      <vt:lpstr>Encoding vs. Embedding</vt:lpstr>
      <vt:lpstr>Feature Engineering</vt:lpstr>
      <vt:lpstr>Scaling vs. Normalizing vs. Standardizing</vt:lpstr>
      <vt:lpstr>Fixing Skewed Data with a Log Transformation</vt:lpstr>
      <vt:lpstr>Feature Selection</vt:lpstr>
      <vt:lpstr>Feature Selection</vt:lpstr>
      <vt:lpstr>Feature Selection</vt:lpstr>
      <vt:lpstr>Machine Learning Workflow</vt:lpstr>
      <vt:lpstr>ML Uses Different “Models”</vt:lpstr>
      <vt:lpstr>Decision Tree</vt:lpstr>
      <vt:lpstr>Random Forest</vt:lpstr>
      <vt:lpstr>Artificial Neural Network</vt:lpstr>
      <vt:lpstr>Hidden Markov Model</vt:lpstr>
      <vt:lpstr>Support Vector Machine</vt:lpstr>
      <vt:lpstr>Machine Learning Workflow</vt:lpstr>
      <vt:lpstr>Testing &amp; Validating</vt:lpstr>
      <vt:lpstr>Testing &amp; Validating</vt:lpstr>
      <vt:lpstr>Training/Testing Data</vt:lpstr>
      <vt:lpstr>N-Fold Cross Validation</vt:lpstr>
      <vt:lpstr>Leave-One-Out Validation</vt:lpstr>
      <vt:lpstr>Permutation Testing</vt:lpstr>
      <vt:lpstr>Assessing ML Models – Confusion Matrix</vt:lpstr>
      <vt:lpstr>An Example</vt:lpstr>
      <vt:lpstr>ROC Curves</vt:lpstr>
      <vt:lpstr>ROC Curve</vt:lpstr>
      <vt:lpstr>Area Under ROC Curve (AUC) </vt:lpstr>
      <vt:lpstr>Machine Learning Workflow</vt:lpstr>
      <vt:lpstr>Predicting MS/MS Spectra via HMMs &amp; ANNs</vt:lpstr>
      <vt:lpstr>Predicting Secondary Structure with ANNs</vt:lpstr>
      <vt:lpstr>Outline/Course Rationale</vt:lpstr>
      <vt:lpstr>End of Module 1 (jump to slide 114)</vt:lpstr>
      <vt:lpstr>Google Colab</vt:lpstr>
      <vt:lpstr>How to Set up a Google Account </vt:lpstr>
      <vt:lpstr>  How to Set Up a New Google Account and New Email (gmail)  </vt:lpstr>
      <vt:lpstr>  How to Set Up a New Google Account Using Your Existing Email (Not Gmail)  </vt:lpstr>
      <vt:lpstr>  How to Set Up a New Google Account Using Your Existing Email (Not Gmail)  </vt:lpstr>
      <vt:lpstr>  How to Set Up a New Google Account Using Your Existing Email (Not Gmail)  </vt:lpstr>
      <vt:lpstr>  How to Set Up a New Google Account Using Your Existing Email (Not Gmail)  </vt:lpstr>
      <vt:lpstr>Google Colaboratory</vt:lpstr>
      <vt:lpstr>How to Work with Colab Files</vt:lpstr>
      <vt:lpstr>PowerPoint Presentation</vt:lpstr>
      <vt:lpstr>PowerPoint Presentation</vt:lpstr>
      <vt:lpstr>PowerPoint Presentation</vt:lpstr>
      <vt:lpstr>Open the Colab File</vt:lpstr>
      <vt:lpstr>Open the Colab File cont...</vt:lpstr>
      <vt:lpstr>Install the Colab App</vt:lpstr>
      <vt:lpstr>Install the Colab App cont...</vt:lpstr>
      <vt:lpstr>Install the Colab App cont...</vt:lpstr>
      <vt:lpstr>Open a Colab File</vt:lpstr>
      <vt:lpstr>Colab Main Page</vt:lpstr>
      <vt:lpstr>Your First Google Colab Notebook</vt:lpstr>
      <vt:lpstr>Step 1: your browser will display the following screen </vt:lpstr>
      <vt:lpstr>How to Open a New Notebook</vt:lpstr>
      <vt:lpstr>Set a Notebook Name</vt:lpstr>
      <vt:lpstr>PowerPoint Presentation</vt:lpstr>
      <vt:lpstr>Slide 114</vt:lpstr>
      <vt:lpstr>Hello World</vt:lpstr>
      <vt:lpstr>Writing and Executing the Code</vt:lpstr>
      <vt:lpstr>Running More Complicated Programs (Requiring Libraries)</vt:lpstr>
      <vt:lpstr>NumPy</vt:lpstr>
      <vt:lpstr>Pandas</vt:lpstr>
      <vt:lpstr>Uploading Data Files into the Colab Notebook</vt:lpstr>
      <vt:lpstr>Uploading the Data Files cont...</vt:lpstr>
      <vt:lpstr>Uploading the Data Files cont...</vt:lpstr>
      <vt:lpstr>Uploading the Data Files cont...</vt:lpstr>
      <vt:lpstr>Uploading the Data Files cont...</vt:lpstr>
      <vt:lpstr>Runtime – Run All </vt:lpstr>
      <vt:lpstr>A Note About R</vt:lpstr>
      <vt:lpstr>Course Code Repository</vt:lpstr>
      <vt:lpstr>Course Code Repository</vt:lpstr>
      <vt:lpstr>ML – Anyone Can Do It</vt:lpstr>
      <vt:lpstr>Conclusions</vt:lpstr>
      <vt:lpstr>Conclusions cont...</vt:lpstr>
      <vt:lpstr>ML is NOT the Only Game in Town</vt:lpstr>
      <vt:lpstr>Coffee Break &amp; Networking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David Wishart</dc:creator>
  <cp:lastModifiedBy>David Wishart</cp:lastModifiedBy>
  <cp:revision>30</cp:revision>
  <dcterms:created xsi:type="dcterms:W3CDTF">2013-11-23T19:16:09Z</dcterms:created>
  <dcterms:modified xsi:type="dcterms:W3CDTF">2026-04-22T02:12:38Z</dcterms:modified>
</cp:coreProperties>
</file>