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84" r:id="rId3"/>
    <p:sldMasterId id="2147483700" r:id="rId4"/>
    <p:sldMasterId id="2147483714" r:id="rId5"/>
    <p:sldMasterId id="2147483728" r:id="rId6"/>
    <p:sldMasterId id="2147483730" r:id="rId7"/>
    <p:sldMasterId id="2147483742" r:id="rId8"/>
  </p:sldMasterIdLst>
  <p:notesMasterIdLst>
    <p:notesMasterId r:id="rId121"/>
  </p:notesMasterIdLst>
  <p:sldIdLst>
    <p:sldId id="256" r:id="rId9"/>
    <p:sldId id="257" r:id="rId10"/>
    <p:sldId id="258" r:id="rId11"/>
    <p:sldId id="259" r:id="rId12"/>
    <p:sldId id="367" r:id="rId13"/>
    <p:sldId id="260" r:id="rId14"/>
    <p:sldId id="261" r:id="rId15"/>
    <p:sldId id="262" r:id="rId16"/>
    <p:sldId id="263" r:id="rId17"/>
    <p:sldId id="264" r:id="rId18"/>
    <p:sldId id="265" r:id="rId19"/>
    <p:sldId id="266" r:id="rId20"/>
    <p:sldId id="368" r:id="rId21"/>
    <p:sldId id="369"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370" r:id="rId52"/>
    <p:sldId id="371" r:id="rId53"/>
    <p:sldId id="372" r:id="rId54"/>
    <p:sldId id="373" r:id="rId55"/>
    <p:sldId id="374" r:id="rId56"/>
    <p:sldId id="375"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Lst>
  <p:sldSz cx="12192000" cy="6858000"/>
  <p:notesSz cx="6858000" cy="9144000"/>
  <p:embeddedFontLst>
    <p:embeddedFont>
      <p:font typeface="Consolas" panose="020B0609020204030204" pitchFamily="49" charset="0"/>
      <p:regular r:id="rId122"/>
      <p:bold r:id="rId123"/>
      <p:italic r:id="rId124"/>
      <p:boldItalic r:id="rId125"/>
    </p:embeddedFont>
    <p:embeddedFont>
      <p:font typeface="Noto Sans Symbols" pitchFamily="2" charset="0"/>
      <p:regular r:id="rId126"/>
      <p:bold r:id="rId127"/>
    </p:embeddedFont>
    <p:embeddedFont>
      <p:font typeface="Quattrocento Sans" panose="020B0502050000020003" pitchFamily="34" charset="0"/>
      <p:regular r:id="rId128"/>
      <p:bold r:id="rId129"/>
      <p:italic r:id="rId130"/>
      <p:boldItalic r:id="rId131"/>
    </p:embeddedFont>
    <p:embeddedFont>
      <p:font typeface="Roboto" panose="02000000000000000000" pitchFamily="2" charset="0"/>
      <p:regular r:id="rId132"/>
      <p:bold r:id="rId133"/>
      <p:italic r:id="rId134"/>
      <p:boldItalic r:id="rId135"/>
    </p:embeddedFont>
    <p:embeddedFont>
      <p:font typeface="Verdana" panose="020B0604030504040204" pitchFamily="34" charset="0"/>
      <p:regular r:id="rId136"/>
      <p:bold r:id="rId137"/>
      <p:italic r:id="rId138"/>
      <p:boldItalic r:id="rId1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0" roundtripDataSignature="AMtx7mj/e/kVF435N6XktlpH0RVomLHc8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A25638-0C1C-4A69-8BB5-69EDF369BC1B}">
  <a:tblStyle styleId="{5BA25638-0C1C-4A69-8BB5-69EDF369BC1B}"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6ED5A26-0C93-49EA-A951-46094A1DFEBC}" styleName="Table_1">
    <a:wholeTbl>
      <a:tcTxStyle b="off" i="off">
        <a:font>
          <a:latin typeface="Calibri"/>
          <a:ea typeface="Calibri"/>
          <a:cs typeface="Calibri"/>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314850E-07A7-4455-AE73-7F35B3FDCB0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0756B1-71BA-407F-BD76-1B01810F2733}" styleName="Table_3">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rgbClr val="FFFFFF"/>
      </a:tcTxStyle>
      <a:tcStyle>
        <a:tcBdr/>
        <a:fill>
          <a:solidFill>
            <a:srgbClr val="4F81BD"/>
          </a:solidFill>
        </a:fill>
      </a:tcStyle>
    </a:lastCol>
    <a:firstCol>
      <a:tcTxStyle b="on" i="off">
        <a:font>
          <a:latin typeface="Arial"/>
          <a:ea typeface="Arial"/>
          <a:cs typeface="Arial"/>
        </a:font>
        <a:srgbClr val="FFFFFF"/>
      </a:tcTxStyle>
      <a:tcStyle>
        <a:tcBdr/>
        <a:fill>
          <a:solidFill>
            <a:srgbClr val="4F81BD"/>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05"/>
    <p:restoredTop sz="94643"/>
  </p:normalViewPr>
  <p:slideViewPr>
    <p:cSldViewPr snapToGrid="0">
      <p:cViewPr varScale="1">
        <p:scale>
          <a:sx n="97" d="100"/>
          <a:sy n="97" d="100"/>
        </p:scale>
        <p:origin x="232" y="26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font" Target="fonts/font17.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font" Target="fonts/font2.fntdata"/><Relationship Id="rId128" Type="http://schemas.openxmlformats.org/officeDocument/2006/relationships/font" Target="fonts/font7.fntdata"/><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font" Target="fonts/font4.fntdata"/><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notesMaster" Target="notesMasters/notesMaster1.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font" Target="fonts/font16.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font" Target="fonts/font11.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font" Target="fonts/font6.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font" Target="fonts/font1.fntdata"/><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font" Target="fonts/font12.fntdata"/><Relationship Id="rId1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58" name="Google Shape;45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6" name="Google Shape;5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dca15fdd7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gdca15fdd7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57" name="Google Shape;1757;gdca15fdd75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63" name="Google Shape;1763;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69" name="Google Shape;1769;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dc3a6a309c_1_1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75" name="Google Shape;1775;gdc3a6a309c_1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dc3a6a309c_1_1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87" name="Google Shape;1787;gdc3a6a309c_1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dc3a6a309c_1_7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00" name="Google Shape;1800;gdc3a6a309c_1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dc3a6a309c_1_1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06" name="Google Shape;1806;gdc3a6a309c_1_1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27" name="Google Shape;1827;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36" name="Google Shape;1836;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45" name="Google Shape;1845;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2" name="Google Shape;5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51" name="Google Shape;1851;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7" name="Google Shape;1857;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8" name="Google Shape;1858;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0" name="Google Shape;54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64" name="Google Shape;66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16" name="Google Shape;81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26" name="Google Shape;82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48" name="Google Shape;84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58" name="Google Shape;8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5" name="Google Shape;86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64" name="Google Shape;46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06" name="Google Shape;90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49" name="Google Shape;94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55" name="Google Shape;95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77" name="Google Shape;97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69" name="Google Shape;4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83" name="Google Shape;98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97" name="Google Shape;99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03" name="Google Shape;10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09" name="Google Shape;100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8" name="Google Shape;47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00" name="Google Shape;110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28" name="Google Shape;112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69" name="Google Shape;116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96" name="Google Shape;119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23" name="Google Shape;122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64" name="Google Shape;126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78" name="Google Shape;127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87" name="Google Shape;48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85" name="Google Shape;128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91" name="Google Shape;129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97" name="Google Shape;129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03" name="Google Shape;130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09" name="Google Shape;130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15" name="Google Shape;131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dc3a6a309c_0_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21" name="Google Shape;1321;gdc3a6a309c_0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dc3a6a309c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39" name="Google Shape;1339;gdc3a6a309c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dc3a6a309c_0_5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57" name="Google Shape;1357;gdc3a6a309c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93" name="Google Shape;4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73" name="Google Shape;137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79" name="Google Shape;137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dc3a6a309c_1_9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85" name="Google Shape;1385;gdc3a6a309c_1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dc3a6a309c_1_9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97" name="Google Shape;1397;gdc3a6a309c_1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0" name="Google Shape;14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6" name="Google Shape;141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23" name="Google Shape;142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29" name="Google Shape;142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dc3a6a309c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35" name="Google Shape;1435;gdc3a6a309c_0_7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CA" b="1" dirty="0"/>
              <a:t>1. Function definition</a:t>
            </a:r>
          </a:p>
          <a:p>
            <a:pPr rtl="0"/>
            <a:r>
              <a:rPr lang="en-CA" sz="1200" b="0" i="0" u="none" strike="noStrike" cap="none" dirty="0">
                <a:solidFill>
                  <a:schemeClr val="dk1"/>
                </a:solidFill>
                <a:latin typeface="Calibri"/>
                <a:ea typeface="Calibri"/>
                <a:cs typeface="Calibri"/>
                <a:sym typeface="Calibri"/>
              </a:rPr>
              <a:t>def </a:t>
            </a:r>
            <a:r>
              <a:rPr lang="en-CA" sz="1200" b="0" i="0" u="none" strike="noStrike" cap="none" dirty="0" err="1">
                <a:solidFill>
                  <a:schemeClr val="dk1"/>
                </a:solidFill>
                <a:latin typeface="Calibri"/>
                <a:ea typeface="Calibri"/>
                <a:cs typeface="Calibri"/>
                <a:sym typeface="Calibri"/>
              </a:rPr>
              <a:t>split_dataset_test_train</a:t>
            </a:r>
            <a:r>
              <a:rPr lang="en-CA" sz="1200" b="0" i="0" u="none" strike="noStrike" cap="none" dirty="0">
                <a:solidFill>
                  <a:schemeClr val="dk1"/>
                </a:solidFill>
                <a:latin typeface="Calibri"/>
                <a:ea typeface="Calibri"/>
                <a:cs typeface="Calibri"/>
                <a:sym typeface="Calibri"/>
              </a:rPr>
              <a:t>(data):</a:t>
            </a:r>
          </a:p>
          <a:p>
            <a:r>
              <a:rPr lang="en-CA" dirty="0"/>
              <a:t>Defines a function that takes one argument: </a:t>
            </a:r>
            <a:r>
              <a:rPr lang="en-CA" sz="1200" b="0" i="0" u="none" strike="noStrike" cap="none" dirty="0">
                <a:solidFill>
                  <a:schemeClr val="dk1"/>
                </a:solidFill>
                <a:latin typeface="Calibri"/>
                <a:ea typeface="Calibri"/>
                <a:cs typeface="Calibri"/>
                <a:sym typeface="Calibri"/>
              </a:rPr>
              <a:t>data</a:t>
            </a:r>
            <a:r>
              <a:rPr lang="en-CA" dirty="0"/>
              <a:t> </a:t>
            </a:r>
          </a:p>
          <a:p>
            <a:r>
              <a:rPr lang="en-CA" sz="1200" b="0" i="0" u="none" strike="noStrike" cap="none" dirty="0">
                <a:solidFill>
                  <a:schemeClr val="dk1"/>
                </a:solidFill>
                <a:latin typeface="Calibri"/>
                <a:ea typeface="Calibri"/>
                <a:cs typeface="Calibri"/>
                <a:sym typeface="Calibri"/>
              </a:rPr>
              <a:t>data</a:t>
            </a:r>
            <a:r>
              <a:rPr lang="en-CA" dirty="0"/>
              <a:t> is expected to be a </a:t>
            </a:r>
            <a:r>
              <a:rPr lang="en-CA" b="1" dirty="0"/>
              <a:t>pandas </a:t>
            </a:r>
            <a:r>
              <a:rPr lang="en-CA" b="1" dirty="0" err="1"/>
              <a:t>DataFrame</a:t>
            </a:r>
            <a:r>
              <a:rPr lang="en-CA" dirty="0"/>
              <a:t> </a:t>
            </a:r>
          </a:p>
          <a:p>
            <a:br>
              <a:rPr lang="en-CA" dirty="0"/>
            </a:br>
            <a:endParaRPr lang="en-CA" dirty="0"/>
          </a:p>
          <a:p>
            <a:r>
              <a:rPr lang="en-CA" b="1" dirty="0"/>
              <a:t>2. Creating the training set</a:t>
            </a:r>
          </a:p>
          <a:p>
            <a:pPr rtl="0"/>
            <a:r>
              <a:rPr lang="en-CA" sz="1200" b="0" i="0" u="none" strike="noStrike" cap="none" dirty="0" err="1">
                <a:solidFill>
                  <a:schemeClr val="dk1"/>
                </a:solidFill>
                <a:latin typeface="Calibri"/>
                <a:ea typeface="Calibri"/>
                <a:cs typeface="Calibri"/>
                <a:sym typeface="Calibri"/>
              </a:rPr>
              <a:t>training_data</a:t>
            </a:r>
            <a:r>
              <a:rPr lang="en-CA" sz="1200" b="0" i="0" u="none" strike="noStrike" cap="none" dirty="0">
                <a:solidFill>
                  <a:schemeClr val="dk1"/>
                </a:solidFill>
                <a:latin typeface="Calibri"/>
                <a:ea typeface="Calibri"/>
                <a:cs typeface="Calibri"/>
                <a:sym typeface="Calibri"/>
              </a:rPr>
              <a:t> = </a:t>
            </a:r>
            <a:r>
              <a:rPr lang="en-CA" sz="1200" b="0" i="0" u="none" strike="noStrike" cap="none" dirty="0" err="1">
                <a:solidFill>
                  <a:schemeClr val="dk1"/>
                </a:solidFill>
                <a:latin typeface="Calibri"/>
                <a:ea typeface="Calibri"/>
                <a:cs typeface="Calibri"/>
                <a:sym typeface="Calibri"/>
              </a:rPr>
              <a:t>data.iloc</a:t>
            </a:r>
            <a:r>
              <a:rPr lang="en-CA" sz="1200" b="0" i="0" u="none" strike="noStrike" cap="none" dirty="0">
                <a:solidFill>
                  <a:schemeClr val="dk1"/>
                </a:solidFill>
                <a:latin typeface="Calibri"/>
                <a:ea typeface="Calibri"/>
                <a:cs typeface="Calibri"/>
                <a:sym typeface="Calibri"/>
              </a:rPr>
              <a:t>[:int(0.7 * </a:t>
            </a:r>
            <a:r>
              <a:rPr lang="en-CA" sz="1200" b="0" i="0" u="none" strike="noStrike" cap="none" dirty="0" err="1">
                <a:solidFill>
                  <a:schemeClr val="dk1"/>
                </a:solidFill>
                <a:latin typeface="Calibri"/>
                <a:ea typeface="Calibri"/>
                <a:cs typeface="Calibri"/>
                <a:sym typeface="Calibri"/>
              </a:rPr>
              <a:t>len</a:t>
            </a:r>
            <a:r>
              <a:rPr lang="en-CA" sz="1200" b="0" i="0" u="none" strike="noStrike" cap="none" dirty="0">
                <a:solidFill>
                  <a:schemeClr val="dk1"/>
                </a:solidFill>
                <a:latin typeface="Calibri"/>
                <a:ea typeface="Calibri"/>
                <a:cs typeface="Calibri"/>
                <a:sym typeface="Calibri"/>
              </a:rPr>
              <a:t>(data))].</a:t>
            </a:r>
            <a:r>
              <a:rPr lang="en-CA" sz="1200" b="0" i="0" u="none" strike="noStrike" cap="none" dirty="0" err="1">
                <a:solidFill>
                  <a:schemeClr val="dk1"/>
                </a:solidFill>
                <a:latin typeface="Calibri"/>
                <a:ea typeface="Calibri"/>
                <a:cs typeface="Calibri"/>
                <a:sym typeface="Calibri"/>
              </a:rPr>
              <a:t>reset_index</a:t>
            </a:r>
            <a:r>
              <a:rPr lang="en-CA" sz="1200" b="0" i="0" u="none" strike="noStrike" cap="none" dirty="0">
                <a:solidFill>
                  <a:schemeClr val="dk1"/>
                </a:solidFill>
                <a:latin typeface="Calibri"/>
                <a:ea typeface="Calibri"/>
                <a:cs typeface="Calibri"/>
                <a:sym typeface="Calibri"/>
              </a:rPr>
              <a:t>(drop=True)</a:t>
            </a:r>
          </a:p>
          <a:p>
            <a:r>
              <a:rPr lang="en-CA" b="1" dirty="0"/>
              <a:t>Breaking it down:</a:t>
            </a:r>
          </a:p>
          <a:p>
            <a:r>
              <a:rPr lang="en-CA" sz="1200" b="0" i="0" u="none" strike="noStrike" cap="none" dirty="0" err="1">
                <a:solidFill>
                  <a:schemeClr val="dk1"/>
                </a:solidFill>
                <a:latin typeface="Calibri"/>
                <a:ea typeface="Calibri"/>
                <a:cs typeface="Calibri"/>
                <a:sym typeface="Calibri"/>
              </a:rPr>
              <a:t>len</a:t>
            </a:r>
            <a:r>
              <a:rPr lang="en-CA" sz="1200" b="0" i="0" u="none" strike="noStrike" cap="none" dirty="0">
                <a:solidFill>
                  <a:schemeClr val="dk1"/>
                </a:solidFill>
                <a:latin typeface="Calibri"/>
                <a:ea typeface="Calibri"/>
                <a:cs typeface="Calibri"/>
                <a:sym typeface="Calibri"/>
              </a:rPr>
              <a:t>(data)</a:t>
            </a:r>
            <a:br>
              <a:rPr lang="en-CA" dirty="0"/>
            </a:br>
            <a:r>
              <a:rPr lang="en-CA" dirty="0"/>
              <a:t>→ Total number of rows in the dataset </a:t>
            </a:r>
          </a:p>
          <a:p>
            <a:r>
              <a:rPr lang="en-CA" sz="1200" b="0" i="0" u="none" strike="noStrike" cap="none" dirty="0">
                <a:solidFill>
                  <a:schemeClr val="dk1"/>
                </a:solidFill>
                <a:latin typeface="Calibri"/>
                <a:ea typeface="Calibri"/>
                <a:cs typeface="Calibri"/>
                <a:sym typeface="Calibri"/>
              </a:rPr>
              <a:t>0.7 * </a:t>
            </a:r>
            <a:r>
              <a:rPr lang="en-CA" sz="1200" b="0" i="0" u="none" strike="noStrike" cap="none" dirty="0" err="1">
                <a:solidFill>
                  <a:schemeClr val="dk1"/>
                </a:solidFill>
                <a:latin typeface="Calibri"/>
                <a:ea typeface="Calibri"/>
                <a:cs typeface="Calibri"/>
                <a:sym typeface="Calibri"/>
              </a:rPr>
              <a:t>len</a:t>
            </a:r>
            <a:r>
              <a:rPr lang="en-CA" sz="1200" b="0" i="0" u="none" strike="noStrike" cap="none" dirty="0">
                <a:solidFill>
                  <a:schemeClr val="dk1"/>
                </a:solidFill>
                <a:latin typeface="Calibri"/>
                <a:ea typeface="Calibri"/>
                <a:cs typeface="Calibri"/>
                <a:sym typeface="Calibri"/>
              </a:rPr>
              <a:t>(data)</a:t>
            </a:r>
            <a:br>
              <a:rPr lang="en-CA" dirty="0"/>
            </a:br>
            <a:r>
              <a:rPr lang="en-CA" dirty="0"/>
              <a:t>→ Calculates 70% of the dataset size </a:t>
            </a:r>
          </a:p>
          <a:p>
            <a:r>
              <a:rPr lang="en-CA" sz="1200" b="0" i="0" u="none" strike="noStrike" cap="none" dirty="0">
                <a:solidFill>
                  <a:schemeClr val="dk1"/>
                </a:solidFill>
                <a:latin typeface="Calibri"/>
                <a:ea typeface="Calibri"/>
                <a:cs typeface="Calibri"/>
                <a:sym typeface="Calibri"/>
              </a:rPr>
              <a:t>int(...)</a:t>
            </a:r>
            <a:br>
              <a:rPr lang="en-CA" dirty="0"/>
            </a:br>
            <a:r>
              <a:rPr lang="en-CA" dirty="0"/>
              <a:t>→ Converts that value to an integer index (since row indices must be integers) </a:t>
            </a:r>
          </a:p>
          <a:p>
            <a:r>
              <a:rPr lang="en-CA" sz="1200" b="0" i="0" u="none" strike="noStrike" cap="none" dirty="0" err="1">
                <a:solidFill>
                  <a:schemeClr val="dk1"/>
                </a:solidFill>
                <a:latin typeface="Calibri"/>
                <a:ea typeface="Calibri"/>
                <a:cs typeface="Calibri"/>
                <a:sym typeface="Calibri"/>
              </a:rPr>
              <a:t>data.iloc</a:t>
            </a:r>
            <a:r>
              <a:rPr lang="en-CA" sz="1200" b="0" i="0" u="none" strike="noStrike" cap="none" dirty="0">
                <a:solidFill>
                  <a:schemeClr val="dk1"/>
                </a:solidFill>
                <a:latin typeface="Calibri"/>
                <a:ea typeface="Calibri"/>
                <a:cs typeface="Calibri"/>
                <a:sym typeface="Calibri"/>
              </a:rPr>
              <a:t>[...]</a:t>
            </a:r>
            <a:br>
              <a:rPr lang="en-CA" dirty="0"/>
            </a:br>
            <a:r>
              <a:rPr lang="en-CA" dirty="0"/>
              <a:t>→ Uses </a:t>
            </a:r>
            <a:r>
              <a:rPr lang="en-CA" b="1" dirty="0"/>
              <a:t>integer-based indexing</a:t>
            </a:r>
            <a:r>
              <a:rPr lang="en-CA" dirty="0"/>
              <a:t>: </a:t>
            </a:r>
          </a:p>
          <a:p>
            <a:pPr lvl="1"/>
            <a:r>
              <a:rPr lang="en-CA" sz="1200" b="0" i="0" u="none" strike="noStrike" cap="none" dirty="0">
                <a:solidFill>
                  <a:schemeClr val="dk1"/>
                </a:solidFill>
                <a:latin typeface="Calibri"/>
                <a:ea typeface="Calibri"/>
                <a:cs typeface="Calibri"/>
                <a:sym typeface="Calibri"/>
              </a:rPr>
              <a:t>:</a:t>
            </a:r>
            <a:r>
              <a:rPr lang="en-CA" dirty="0"/>
              <a:t> means “start from the beginning” </a:t>
            </a:r>
          </a:p>
          <a:p>
            <a:pPr lvl="1"/>
            <a:r>
              <a:rPr lang="en-CA" sz="1200" b="0" i="0" u="none" strike="noStrike" cap="none" dirty="0">
                <a:solidFill>
                  <a:schemeClr val="dk1"/>
                </a:solidFill>
                <a:latin typeface="Calibri"/>
                <a:ea typeface="Calibri"/>
                <a:cs typeface="Calibri"/>
                <a:sym typeface="Calibri"/>
              </a:rPr>
              <a:t>:int(0.7 * </a:t>
            </a:r>
            <a:r>
              <a:rPr lang="en-CA" sz="1200" b="0" i="0" u="none" strike="noStrike" cap="none" dirty="0" err="1">
                <a:solidFill>
                  <a:schemeClr val="dk1"/>
                </a:solidFill>
                <a:latin typeface="Calibri"/>
                <a:ea typeface="Calibri"/>
                <a:cs typeface="Calibri"/>
                <a:sym typeface="Calibri"/>
              </a:rPr>
              <a:t>len</a:t>
            </a:r>
            <a:r>
              <a:rPr lang="en-CA" sz="1200" b="0" i="0" u="none" strike="noStrike" cap="none" dirty="0">
                <a:solidFill>
                  <a:schemeClr val="dk1"/>
                </a:solidFill>
                <a:latin typeface="Calibri"/>
                <a:ea typeface="Calibri"/>
                <a:cs typeface="Calibri"/>
                <a:sym typeface="Calibri"/>
              </a:rPr>
              <a:t>(data))</a:t>
            </a:r>
            <a:r>
              <a:rPr lang="en-CA" dirty="0"/>
              <a:t> means “go up to 70% of the rows” </a:t>
            </a:r>
          </a:p>
          <a:p>
            <a:r>
              <a:rPr lang="en-CA" dirty="0"/>
              <a:t>👉 So this selects the </a:t>
            </a:r>
            <a:r>
              <a:rPr lang="en-CA" b="1" dirty="0"/>
              <a:t>first 70% of rows</a:t>
            </a:r>
            <a:endParaRPr lang="en-CA" dirty="0"/>
          </a:p>
          <a:p>
            <a:r>
              <a:rPr lang="en-CA" sz="1200" b="0" i="0" u="none" strike="noStrike" cap="none" dirty="0">
                <a:solidFill>
                  <a:schemeClr val="dk1"/>
                </a:solidFill>
                <a:latin typeface="Calibri"/>
                <a:ea typeface="Calibri"/>
                <a:cs typeface="Calibri"/>
                <a:sym typeface="Calibri"/>
              </a:rPr>
              <a:t>.</a:t>
            </a:r>
            <a:r>
              <a:rPr lang="en-CA" sz="1200" b="0" i="0" u="none" strike="noStrike" cap="none" dirty="0" err="1">
                <a:solidFill>
                  <a:schemeClr val="dk1"/>
                </a:solidFill>
                <a:latin typeface="Calibri"/>
                <a:ea typeface="Calibri"/>
                <a:cs typeface="Calibri"/>
                <a:sym typeface="Calibri"/>
              </a:rPr>
              <a:t>reset_index</a:t>
            </a:r>
            <a:r>
              <a:rPr lang="en-CA" sz="1200" b="0" i="0" u="none" strike="noStrike" cap="none" dirty="0">
                <a:solidFill>
                  <a:schemeClr val="dk1"/>
                </a:solidFill>
                <a:latin typeface="Calibri"/>
                <a:ea typeface="Calibri"/>
                <a:cs typeface="Calibri"/>
                <a:sym typeface="Calibri"/>
              </a:rPr>
              <a:t>(drop=True)</a:t>
            </a:r>
            <a:br>
              <a:rPr lang="en-CA" dirty="0"/>
            </a:br>
            <a:r>
              <a:rPr lang="en-CA" dirty="0"/>
              <a:t>→ Resets the row index to start from 0</a:t>
            </a:r>
            <a:br>
              <a:rPr lang="en-CA" dirty="0"/>
            </a:br>
            <a:r>
              <a:rPr lang="en-CA" dirty="0"/>
              <a:t>→ </a:t>
            </a:r>
            <a:r>
              <a:rPr lang="en-CA" sz="1200" b="0" i="0" u="none" strike="noStrike" cap="none" dirty="0">
                <a:solidFill>
                  <a:schemeClr val="dk1"/>
                </a:solidFill>
                <a:latin typeface="Calibri"/>
                <a:ea typeface="Calibri"/>
                <a:cs typeface="Calibri"/>
                <a:sym typeface="Calibri"/>
              </a:rPr>
              <a:t>drop=True</a:t>
            </a:r>
            <a:r>
              <a:rPr lang="en-CA" dirty="0"/>
              <a:t> avoids keeping the old index as a column </a:t>
            </a:r>
          </a:p>
          <a:p>
            <a:r>
              <a:rPr lang="en-CA" dirty="0"/>
              <a:t>✔ Result: a clean training dataset with sequential indices</a:t>
            </a:r>
          </a:p>
          <a:p>
            <a:br>
              <a:rPr lang="en-CA" dirty="0"/>
            </a:br>
            <a:endParaRPr lang="en-CA" dirty="0"/>
          </a:p>
          <a:p>
            <a:r>
              <a:rPr lang="en-CA" b="1" dirty="0"/>
              <a:t>3. Creating the testing set</a:t>
            </a:r>
          </a:p>
          <a:p>
            <a:pPr rtl="0"/>
            <a:r>
              <a:rPr lang="en-CA" sz="1200" b="0" i="0" u="none" strike="noStrike" cap="none" dirty="0" err="1">
                <a:solidFill>
                  <a:schemeClr val="dk1"/>
                </a:solidFill>
                <a:latin typeface="Calibri"/>
                <a:ea typeface="Calibri"/>
                <a:cs typeface="Calibri"/>
                <a:sym typeface="Calibri"/>
              </a:rPr>
              <a:t>testing_data</a:t>
            </a:r>
            <a:r>
              <a:rPr lang="en-CA" sz="1200" b="0" i="0" u="none" strike="noStrike" cap="none" dirty="0">
                <a:solidFill>
                  <a:schemeClr val="dk1"/>
                </a:solidFill>
                <a:latin typeface="Calibri"/>
                <a:ea typeface="Calibri"/>
                <a:cs typeface="Calibri"/>
                <a:sym typeface="Calibri"/>
              </a:rPr>
              <a:t> = </a:t>
            </a:r>
            <a:r>
              <a:rPr lang="en-CA" sz="1200" b="0" i="0" u="none" strike="noStrike" cap="none" dirty="0" err="1">
                <a:solidFill>
                  <a:schemeClr val="dk1"/>
                </a:solidFill>
                <a:latin typeface="Calibri"/>
                <a:ea typeface="Calibri"/>
                <a:cs typeface="Calibri"/>
                <a:sym typeface="Calibri"/>
              </a:rPr>
              <a:t>data.iloc</a:t>
            </a:r>
            <a:r>
              <a:rPr lang="en-CA" sz="1200" b="0" i="0" u="none" strike="noStrike" cap="none" dirty="0">
                <a:solidFill>
                  <a:schemeClr val="dk1"/>
                </a:solidFill>
                <a:latin typeface="Calibri"/>
                <a:ea typeface="Calibri"/>
                <a:cs typeface="Calibri"/>
                <a:sym typeface="Calibri"/>
              </a:rPr>
              <a:t>[int(0.7 * </a:t>
            </a:r>
            <a:r>
              <a:rPr lang="en-CA" sz="1200" b="0" i="0" u="none" strike="noStrike" cap="none" dirty="0" err="1">
                <a:solidFill>
                  <a:schemeClr val="dk1"/>
                </a:solidFill>
                <a:latin typeface="Calibri"/>
                <a:ea typeface="Calibri"/>
                <a:cs typeface="Calibri"/>
                <a:sym typeface="Calibri"/>
              </a:rPr>
              <a:t>len</a:t>
            </a:r>
            <a:r>
              <a:rPr lang="en-CA" sz="1200" b="0" i="0" u="none" strike="noStrike" cap="none" dirty="0">
                <a:solidFill>
                  <a:schemeClr val="dk1"/>
                </a:solidFill>
                <a:latin typeface="Calibri"/>
                <a:ea typeface="Calibri"/>
                <a:cs typeface="Calibri"/>
                <a:sym typeface="Calibri"/>
              </a:rPr>
              <a:t>(data)):].</a:t>
            </a:r>
            <a:r>
              <a:rPr lang="en-CA" sz="1200" b="0" i="0" u="none" strike="noStrike" cap="none" dirty="0" err="1">
                <a:solidFill>
                  <a:schemeClr val="dk1"/>
                </a:solidFill>
                <a:latin typeface="Calibri"/>
                <a:ea typeface="Calibri"/>
                <a:cs typeface="Calibri"/>
                <a:sym typeface="Calibri"/>
              </a:rPr>
              <a:t>reset_index</a:t>
            </a:r>
            <a:r>
              <a:rPr lang="en-CA" sz="1200" b="0" i="0" u="none" strike="noStrike" cap="none" dirty="0">
                <a:solidFill>
                  <a:schemeClr val="dk1"/>
                </a:solidFill>
                <a:latin typeface="Calibri"/>
                <a:ea typeface="Calibri"/>
                <a:cs typeface="Calibri"/>
                <a:sym typeface="Calibri"/>
              </a:rPr>
              <a:t>(drop=True)</a:t>
            </a:r>
          </a:p>
          <a:p>
            <a:r>
              <a:rPr lang="en-CA" b="1" dirty="0"/>
              <a:t>Breaking it down:</a:t>
            </a:r>
          </a:p>
          <a:p>
            <a:r>
              <a:rPr lang="en-CA" sz="1200" b="0" i="0" u="none" strike="noStrike" cap="none" dirty="0">
                <a:solidFill>
                  <a:schemeClr val="dk1"/>
                </a:solidFill>
                <a:latin typeface="Calibri"/>
                <a:ea typeface="Calibri"/>
                <a:cs typeface="Calibri"/>
                <a:sym typeface="Calibri"/>
              </a:rPr>
              <a:t>int(0.7 * </a:t>
            </a:r>
            <a:r>
              <a:rPr lang="en-CA" sz="1200" b="0" i="0" u="none" strike="noStrike" cap="none" dirty="0" err="1">
                <a:solidFill>
                  <a:schemeClr val="dk1"/>
                </a:solidFill>
                <a:latin typeface="Calibri"/>
                <a:ea typeface="Calibri"/>
                <a:cs typeface="Calibri"/>
                <a:sym typeface="Calibri"/>
              </a:rPr>
              <a:t>len</a:t>
            </a:r>
            <a:r>
              <a:rPr lang="en-CA" sz="1200" b="0" i="0" u="none" strike="noStrike" cap="none" dirty="0">
                <a:solidFill>
                  <a:schemeClr val="dk1"/>
                </a:solidFill>
                <a:latin typeface="Calibri"/>
                <a:ea typeface="Calibri"/>
                <a:cs typeface="Calibri"/>
                <a:sym typeface="Calibri"/>
              </a:rPr>
              <a:t>(data)):</a:t>
            </a:r>
            <a:br>
              <a:rPr lang="en-CA" dirty="0"/>
            </a:br>
            <a:r>
              <a:rPr lang="en-CA" dirty="0"/>
              <a:t>→ Starts at the 70% mark </a:t>
            </a:r>
          </a:p>
          <a:p>
            <a:r>
              <a:rPr lang="en-CA" sz="1200" b="0" i="0" u="none" strike="noStrike" cap="none" dirty="0">
                <a:solidFill>
                  <a:schemeClr val="dk1"/>
                </a:solidFill>
                <a:latin typeface="Calibri"/>
                <a:ea typeface="Calibri"/>
                <a:cs typeface="Calibri"/>
                <a:sym typeface="Calibri"/>
              </a:rPr>
              <a:t>:</a:t>
            </a:r>
            <a:r>
              <a:rPr lang="en-CA" dirty="0"/>
              <a:t> (end omitted)</a:t>
            </a:r>
            <a:br>
              <a:rPr lang="en-CA" dirty="0"/>
            </a:br>
            <a:r>
              <a:rPr lang="en-CA" dirty="0"/>
              <a:t>→ Goes </a:t>
            </a:r>
            <a:r>
              <a:rPr lang="en-CA" b="1" dirty="0"/>
              <a:t>to the end of the dataset</a:t>
            </a:r>
            <a:r>
              <a:rPr lang="en-CA" dirty="0"/>
              <a:t> </a:t>
            </a:r>
          </a:p>
          <a:p>
            <a:r>
              <a:rPr lang="en-CA" dirty="0"/>
              <a:t>👉 So this selects the </a:t>
            </a:r>
            <a:r>
              <a:rPr lang="en-CA" b="1" dirty="0"/>
              <a:t>remaining 30% of rows</a:t>
            </a:r>
            <a:endParaRPr lang="en-CA" dirty="0"/>
          </a:p>
          <a:p>
            <a:r>
              <a:rPr lang="en-CA" dirty="0"/>
              <a:t>Again, </a:t>
            </a:r>
            <a:r>
              <a:rPr lang="en-CA" sz="1200" b="0" i="0" u="none" strike="noStrike" cap="none" dirty="0">
                <a:solidFill>
                  <a:schemeClr val="dk1"/>
                </a:solidFill>
                <a:latin typeface="Calibri"/>
                <a:ea typeface="Calibri"/>
                <a:cs typeface="Calibri"/>
                <a:sym typeface="Calibri"/>
              </a:rPr>
              <a:t>.</a:t>
            </a:r>
            <a:r>
              <a:rPr lang="en-CA" sz="1200" b="0" i="0" u="none" strike="noStrike" cap="none" dirty="0" err="1">
                <a:solidFill>
                  <a:schemeClr val="dk1"/>
                </a:solidFill>
                <a:latin typeface="Calibri"/>
                <a:ea typeface="Calibri"/>
                <a:cs typeface="Calibri"/>
                <a:sym typeface="Calibri"/>
              </a:rPr>
              <a:t>reset_index</a:t>
            </a:r>
            <a:r>
              <a:rPr lang="en-CA" sz="1200" b="0" i="0" u="none" strike="noStrike" cap="none" dirty="0">
                <a:solidFill>
                  <a:schemeClr val="dk1"/>
                </a:solidFill>
                <a:latin typeface="Calibri"/>
                <a:ea typeface="Calibri"/>
                <a:cs typeface="Calibri"/>
                <a:sym typeface="Calibri"/>
              </a:rPr>
              <a:t>(drop=True)</a:t>
            </a:r>
            <a:r>
              <a:rPr lang="en-CA" dirty="0"/>
              <a:t> cleans up the index </a:t>
            </a:r>
          </a:p>
          <a:p>
            <a:r>
              <a:rPr lang="en-CA" dirty="0"/>
              <a:t>✔ Result: testing dataset with fresh indices starting at 0</a:t>
            </a:r>
          </a:p>
          <a:p>
            <a:br>
              <a:rPr lang="en-CA" dirty="0"/>
            </a:br>
            <a:endParaRPr lang="en-CA" dirty="0"/>
          </a:p>
          <a:p>
            <a:r>
              <a:rPr lang="en-CA" b="1" dirty="0"/>
              <a:t>4. Returning the result</a:t>
            </a:r>
          </a:p>
          <a:p>
            <a:pPr rtl="0"/>
            <a:r>
              <a:rPr lang="en-CA" sz="1200" b="0" i="0" u="none" strike="noStrike" cap="none" dirty="0">
                <a:solidFill>
                  <a:schemeClr val="dk1"/>
                </a:solidFill>
                <a:latin typeface="Calibri"/>
                <a:ea typeface="Calibri"/>
                <a:cs typeface="Calibri"/>
                <a:sym typeface="Calibri"/>
              </a:rPr>
              <a:t>return [</a:t>
            </a:r>
            <a:r>
              <a:rPr lang="en-CA" sz="1200" b="0" i="0" u="none" strike="noStrike" cap="none" dirty="0" err="1">
                <a:solidFill>
                  <a:schemeClr val="dk1"/>
                </a:solidFill>
                <a:latin typeface="Calibri"/>
                <a:ea typeface="Calibri"/>
                <a:cs typeface="Calibri"/>
                <a:sym typeface="Calibri"/>
              </a:rPr>
              <a:t>training_data</a:t>
            </a:r>
            <a:r>
              <a:rPr lang="en-CA" sz="1200" b="0" i="0" u="none" strike="noStrike" cap="none" dirty="0">
                <a:solidFill>
                  <a:schemeClr val="dk1"/>
                </a:solidFill>
                <a:latin typeface="Calibri"/>
                <a:ea typeface="Calibri"/>
                <a:cs typeface="Calibri"/>
                <a:sym typeface="Calibri"/>
              </a:rPr>
              <a:t>, </a:t>
            </a:r>
            <a:r>
              <a:rPr lang="en-CA" sz="1200" b="0" i="0" u="none" strike="noStrike" cap="none" dirty="0" err="1">
                <a:solidFill>
                  <a:schemeClr val="dk1"/>
                </a:solidFill>
                <a:latin typeface="Calibri"/>
                <a:ea typeface="Calibri"/>
                <a:cs typeface="Calibri"/>
                <a:sym typeface="Calibri"/>
              </a:rPr>
              <a:t>testing_data</a:t>
            </a:r>
            <a:r>
              <a:rPr lang="en-CA" sz="1200" b="0" i="0" u="none" strike="noStrike" cap="none" dirty="0">
                <a:solidFill>
                  <a:schemeClr val="dk1"/>
                </a:solidFill>
                <a:latin typeface="Calibri"/>
                <a:ea typeface="Calibri"/>
                <a:cs typeface="Calibri"/>
                <a:sym typeface="Calibri"/>
              </a:rPr>
              <a:t>]</a:t>
            </a:r>
          </a:p>
          <a:p>
            <a:r>
              <a:rPr lang="en-CA" dirty="0"/>
              <a:t>Returns a </a:t>
            </a:r>
            <a:r>
              <a:rPr lang="en-CA" b="1" dirty="0"/>
              <a:t>list</a:t>
            </a:r>
            <a:r>
              <a:rPr lang="en-CA" dirty="0"/>
              <a:t> containing: </a:t>
            </a:r>
          </a:p>
          <a:p>
            <a:pPr lvl="1"/>
            <a:r>
              <a:rPr lang="en-CA" dirty="0"/>
              <a:t>Training dataset </a:t>
            </a:r>
          </a:p>
          <a:p>
            <a:pPr lvl="1"/>
            <a:r>
              <a:rPr lang="en-CA" dirty="0"/>
              <a:t>Testing dataset </a:t>
            </a:r>
          </a:p>
          <a:p>
            <a:br>
              <a:rPr lang="en-CA" dirty="0"/>
            </a:br>
            <a:endParaRPr lang="en-CA" dirty="0"/>
          </a:p>
          <a:p>
            <a:r>
              <a:rPr lang="en-CA" b="1" dirty="0"/>
              <a:t>5. Using the function</a:t>
            </a:r>
          </a:p>
          <a:p>
            <a:pPr rtl="0"/>
            <a:r>
              <a:rPr lang="en-CA" sz="1200" b="0" i="0" u="none" strike="noStrike" cap="none" dirty="0" err="1">
                <a:solidFill>
                  <a:schemeClr val="dk1"/>
                </a:solidFill>
                <a:latin typeface="Calibri"/>
                <a:ea typeface="Calibri"/>
                <a:cs typeface="Calibri"/>
                <a:sym typeface="Calibri"/>
              </a:rPr>
              <a:t>testtrain</a:t>
            </a:r>
            <a:r>
              <a:rPr lang="en-CA" sz="1200" b="0" i="0" u="none" strike="noStrike" cap="none" dirty="0">
                <a:solidFill>
                  <a:schemeClr val="dk1"/>
                </a:solidFill>
                <a:latin typeface="Calibri"/>
                <a:ea typeface="Calibri"/>
                <a:cs typeface="Calibri"/>
                <a:sym typeface="Calibri"/>
              </a:rPr>
              <a:t> = </a:t>
            </a:r>
            <a:r>
              <a:rPr lang="en-CA" sz="1200" b="0" i="0" u="none" strike="noStrike" cap="none" dirty="0" err="1">
                <a:solidFill>
                  <a:schemeClr val="dk1"/>
                </a:solidFill>
                <a:latin typeface="Calibri"/>
                <a:ea typeface="Calibri"/>
                <a:cs typeface="Calibri"/>
                <a:sym typeface="Calibri"/>
              </a:rPr>
              <a:t>split_dataset_test_train</a:t>
            </a:r>
            <a:r>
              <a:rPr lang="en-CA" sz="1200" b="0" i="0" u="none" strike="noStrike" cap="none" dirty="0">
                <a:solidFill>
                  <a:schemeClr val="dk1"/>
                </a:solidFill>
                <a:latin typeface="Calibri"/>
                <a:ea typeface="Calibri"/>
                <a:cs typeface="Calibri"/>
                <a:sym typeface="Calibri"/>
              </a:rPr>
              <a:t>(data)</a:t>
            </a:r>
            <a:br>
              <a:rPr lang="en-CA" sz="1200" b="0" i="0" u="none" strike="noStrike" cap="none" dirty="0">
                <a:solidFill>
                  <a:schemeClr val="dk1"/>
                </a:solidFill>
                <a:latin typeface="Calibri"/>
                <a:ea typeface="Calibri"/>
                <a:cs typeface="Calibri"/>
                <a:sym typeface="Calibri"/>
              </a:rPr>
            </a:br>
            <a:r>
              <a:rPr lang="en-CA" sz="1200" b="0" i="0" u="none" strike="noStrike" cap="none" dirty="0">
                <a:solidFill>
                  <a:schemeClr val="dk1"/>
                </a:solidFill>
                <a:latin typeface="Calibri"/>
                <a:ea typeface="Calibri"/>
                <a:cs typeface="Calibri"/>
                <a:sym typeface="Calibri"/>
              </a:rPr>
              <a:t>print(</a:t>
            </a:r>
            <a:r>
              <a:rPr lang="en-CA" sz="1200" b="0" i="0" u="none" strike="noStrike" cap="none" dirty="0" err="1">
                <a:solidFill>
                  <a:schemeClr val="dk1"/>
                </a:solidFill>
                <a:latin typeface="Calibri"/>
                <a:ea typeface="Calibri"/>
                <a:cs typeface="Calibri"/>
                <a:sym typeface="Calibri"/>
              </a:rPr>
              <a:t>testtrain</a:t>
            </a:r>
            <a:r>
              <a:rPr lang="en-CA" sz="1200" b="0" i="0" u="none" strike="noStrike" cap="none" dirty="0">
                <a:solidFill>
                  <a:schemeClr val="dk1"/>
                </a:solidFill>
                <a:latin typeface="Calibri"/>
                <a:ea typeface="Calibri"/>
                <a:cs typeface="Calibri"/>
                <a:sym typeface="Calibri"/>
              </a:rPr>
              <a:t>)</a:t>
            </a:r>
          </a:p>
          <a:p>
            <a:r>
              <a:rPr lang="en-CA" dirty="0"/>
              <a:t>Calls the function with </a:t>
            </a:r>
            <a:r>
              <a:rPr lang="en-CA" sz="1200" b="0" i="0" u="none" strike="noStrike" cap="none" dirty="0">
                <a:solidFill>
                  <a:schemeClr val="dk1"/>
                </a:solidFill>
                <a:latin typeface="Calibri"/>
                <a:ea typeface="Calibri"/>
                <a:cs typeface="Calibri"/>
                <a:sym typeface="Calibri"/>
              </a:rPr>
              <a:t>data</a:t>
            </a:r>
            <a:r>
              <a:rPr lang="en-CA" dirty="0"/>
              <a:t> </a:t>
            </a:r>
          </a:p>
          <a:p>
            <a:r>
              <a:rPr lang="en-CA" dirty="0"/>
              <a:t>Stores the result in </a:t>
            </a:r>
            <a:r>
              <a:rPr lang="en-CA" sz="1200" b="0" i="0" u="none" strike="noStrike" cap="none" dirty="0" err="1">
                <a:solidFill>
                  <a:schemeClr val="dk1"/>
                </a:solidFill>
                <a:latin typeface="Calibri"/>
                <a:ea typeface="Calibri"/>
                <a:cs typeface="Calibri"/>
                <a:sym typeface="Calibri"/>
              </a:rPr>
              <a:t>testtrain</a:t>
            </a:r>
            <a:r>
              <a:rPr lang="en-CA" dirty="0"/>
              <a:t> </a:t>
            </a:r>
          </a:p>
          <a:p>
            <a:r>
              <a:rPr lang="en-CA" dirty="0"/>
              <a:t>Prints the two datasets</a:t>
            </a:r>
          </a:p>
          <a:p>
            <a:pPr marL="0" lvl="0" indent="0" algn="l" rtl="0">
              <a:lnSpc>
                <a:spcPct val="100000"/>
              </a:lnSpc>
              <a:spcBef>
                <a:spcPts val="360"/>
              </a:spcBef>
              <a:spcAft>
                <a:spcPts val="0"/>
              </a:spcAft>
              <a:buSzPts val="1400"/>
              <a:buNone/>
            </a:pPr>
            <a:endParaRPr dirty="0"/>
          </a:p>
        </p:txBody>
      </p:sp>
      <p:sp>
        <p:nvSpPr>
          <p:cNvPr id="1452" name="Google Shape;145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2" name="Google Shape;5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59" name="Google Shape;1459;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8" name="Google Shape;149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dc3a6a309c_0_8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05" name="Google Shape;1505;gdc3a6a309c_0_8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32" name="Google Shape;153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8" name="Google Shape;5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5" name="Google Shape;1575;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9" name="Google Shape;51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2" name="Google Shape;1662;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99" name="Google Shape;1699;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dc3a6a309c_0_9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05" name="Google Shape;1705;gdc3a6a309c_0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3" name="Google Shape;1723;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37" name="Google Shape;173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47" name="Google Shape;1747;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14"/>
          <p:cNvSpPr/>
          <p:nvPr/>
        </p:nvSpPr>
        <p:spPr>
          <a:xfrm>
            <a:off x="0" y="0"/>
            <a:ext cx="9144000" cy="2514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pic>
        <p:nvPicPr>
          <p:cNvPr id="21" name="Google Shape;21;p114" descr="bioinformatics.ca-logo-white-text.png"/>
          <p:cNvPicPr preferRelativeResize="0"/>
          <p:nvPr/>
        </p:nvPicPr>
        <p:blipFill rotWithShape="1">
          <a:blip r:embed="rId2">
            <a:alphaModFix/>
          </a:blip>
          <a:srcRect/>
          <a:stretch/>
        </p:blipFill>
        <p:spPr>
          <a:xfrm>
            <a:off x="263525" y="1649413"/>
            <a:ext cx="1644650" cy="728662"/>
          </a:xfrm>
          <a:prstGeom prst="rect">
            <a:avLst/>
          </a:prstGeom>
          <a:noFill/>
          <a:ln>
            <a:noFill/>
          </a:ln>
        </p:spPr>
      </p:pic>
      <p:sp>
        <p:nvSpPr>
          <p:cNvPr id="22" name="Google Shape;22;p114"/>
          <p:cNvSpPr txBox="1">
            <a:spLocks noGrp="1"/>
          </p:cNvSpPr>
          <p:nvPr>
            <p:ph type="ctrTitle"/>
          </p:nvPr>
        </p:nvSpPr>
        <p:spPr>
          <a:xfrm>
            <a:off x="1143000" y="205962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4"/>
          <p:cNvSpPr txBox="1">
            <a:spLocks noGrp="1"/>
          </p:cNvSpPr>
          <p:nvPr>
            <p:ph type="subTitle" idx="1"/>
          </p:nvPr>
        </p:nvSpPr>
        <p:spPr>
          <a:xfrm>
            <a:off x="1143000" y="453929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140"/>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4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7" name="Google Shape;57;p142"/>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4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1" name="Google Shape;61;p14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14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14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43"/>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onsola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8" name="Google Shape;68;p14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44"/>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onsola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5"/>
          <p:cNvSpPr>
            <a:spLocks noGrp="1"/>
          </p:cNvSpPr>
          <p:nvPr>
            <p:ph type="pic" idx="2"/>
          </p:nvPr>
        </p:nvSpPr>
        <p:spPr>
          <a:xfrm>
            <a:off x="3887391" y="987426"/>
            <a:ext cx="4629150" cy="4873625"/>
          </a:xfrm>
          <a:prstGeom prst="rect">
            <a:avLst/>
          </a:prstGeom>
          <a:noFill/>
          <a:ln>
            <a:noFill/>
          </a:ln>
        </p:spPr>
      </p:sp>
      <p:sp>
        <p:nvSpPr>
          <p:cNvPr id="73" name="Google Shape;73;p14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4" name="Google Shape;74;p145"/>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4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46"/>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4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47"/>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2"/>
        <p:cNvGrpSpPr/>
        <p:nvPr/>
      </p:nvGrpSpPr>
      <p:grpSpPr>
        <a:xfrm>
          <a:off x="0" y="0"/>
          <a:ext cx="0" cy="0"/>
          <a:chOff x="0" y="0"/>
          <a:chExt cx="0" cy="0"/>
        </a:xfrm>
      </p:grpSpPr>
      <p:sp>
        <p:nvSpPr>
          <p:cNvPr id="93" name="Google Shape;93;p59"/>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 name="Google Shape;94;p59"/>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5"/>
        <p:cNvGrpSpPr/>
        <p:nvPr/>
      </p:nvGrpSpPr>
      <p:grpSpPr>
        <a:xfrm>
          <a:off x="0" y="0"/>
          <a:ext cx="0" cy="0"/>
          <a:chOff x="0" y="0"/>
          <a:chExt cx="0" cy="0"/>
        </a:xfrm>
      </p:grpSpPr>
      <p:sp>
        <p:nvSpPr>
          <p:cNvPr id="96" name="Google Shape;96;p63"/>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p63"/>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8" name="Google Shape;98;p63"/>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64"/>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Font typeface="Arial"/>
              <a:buNone/>
              <a:defRPr/>
            </a:lvl1pPr>
            <a:lvl2pPr lvl="1" algn="ctr">
              <a:lnSpc>
                <a:spcPct val="100000"/>
              </a:lnSpc>
              <a:spcBef>
                <a:spcPts val="560"/>
              </a:spcBef>
              <a:spcAft>
                <a:spcPts val="0"/>
              </a:spcAft>
              <a:buSzPts val="2800"/>
              <a:buFont typeface="Arial"/>
              <a:buNone/>
              <a:defRPr/>
            </a:lvl2pPr>
            <a:lvl3pPr lvl="2" algn="ctr">
              <a:lnSpc>
                <a:spcPct val="100000"/>
              </a:lnSpc>
              <a:spcBef>
                <a:spcPts val="480"/>
              </a:spcBef>
              <a:spcAft>
                <a:spcPts val="0"/>
              </a:spcAft>
              <a:buSzPts val="2400"/>
              <a:buFont typeface="Arial"/>
              <a:buNone/>
              <a:defRPr/>
            </a:lvl3pPr>
            <a:lvl4pPr lvl="3" algn="ctr">
              <a:lnSpc>
                <a:spcPct val="100000"/>
              </a:lnSpc>
              <a:spcBef>
                <a:spcPts val="400"/>
              </a:spcBef>
              <a:spcAft>
                <a:spcPts val="0"/>
              </a:spcAft>
              <a:buSzPts val="2000"/>
              <a:buFont typeface="Arial"/>
              <a:buNone/>
              <a:defRPr/>
            </a:lvl4pPr>
            <a:lvl5pPr lvl="4" algn="ctr">
              <a:lnSpc>
                <a:spcPct val="100000"/>
              </a:lnSpc>
              <a:spcBef>
                <a:spcPts val="400"/>
              </a:spcBef>
              <a:spcAft>
                <a:spcPts val="0"/>
              </a:spcAft>
              <a:buSzPts val="2000"/>
              <a:buFont typeface="Arial"/>
              <a:buNone/>
              <a:defRPr/>
            </a:lvl5pPr>
            <a:lvl6pPr lvl="5" algn="ctr">
              <a:lnSpc>
                <a:spcPct val="100000"/>
              </a:lnSpc>
              <a:spcBef>
                <a:spcPts val="400"/>
              </a:spcBef>
              <a:spcAft>
                <a:spcPts val="0"/>
              </a:spcAft>
              <a:buSzPts val="2000"/>
              <a:buFont typeface="Arial"/>
              <a:buNone/>
              <a:defRPr/>
            </a:lvl6pPr>
            <a:lvl7pPr lvl="6" algn="ctr">
              <a:lnSpc>
                <a:spcPct val="100000"/>
              </a:lnSpc>
              <a:spcBef>
                <a:spcPts val="400"/>
              </a:spcBef>
              <a:spcAft>
                <a:spcPts val="0"/>
              </a:spcAft>
              <a:buSzPts val="2000"/>
              <a:buFont typeface="Arial"/>
              <a:buNone/>
              <a:defRPr/>
            </a:lvl7pPr>
            <a:lvl8pPr lvl="7" algn="ctr">
              <a:lnSpc>
                <a:spcPct val="100000"/>
              </a:lnSpc>
              <a:spcBef>
                <a:spcPts val="400"/>
              </a:spcBef>
              <a:spcAft>
                <a:spcPts val="0"/>
              </a:spcAft>
              <a:buSzPts val="2000"/>
              <a:buFont typeface="Arial"/>
              <a:buNone/>
              <a:defRPr/>
            </a:lvl8pPr>
            <a:lvl9pPr lvl="8" algn="ctr">
              <a:lnSpc>
                <a:spcPct val="100000"/>
              </a:lnSpc>
              <a:spcBef>
                <a:spcPts val="400"/>
              </a:spcBef>
              <a:spcAft>
                <a:spcPts val="0"/>
              </a:spcAft>
              <a:buSzPts val="2000"/>
              <a:buFont typeface="Arial"/>
              <a:buNone/>
              <a:defRPr/>
            </a:lvl9pPr>
          </a:lstStyle>
          <a:p>
            <a:endParaRPr/>
          </a:p>
        </p:txBody>
      </p:sp>
      <p:sp>
        <p:nvSpPr>
          <p:cNvPr id="102" name="Google Shape;102;p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15"/>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65"/>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 name="Google Shape;107;p65"/>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8" name="Google Shape;108;p65"/>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6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 name="Google Shape;111;p6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Font typeface="Arial"/>
              <a:buNone/>
              <a:defRPr sz="2000"/>
            </a:lvl1pPr>
            <a:lvl2pPr marL="914400" lvl="1" indent="-228600" algn="l">
              <a:lnSpc>
                <a:spcPct val="100000"/>
              </a:lnSpc>
              <a:spcBef>
                <a:spcPts val="360"/>
              </a:spcBef>
              <a:spcAft>
                <a:spcPts val="0"/>
              </a:spcAft>
              <a:buSzPts val="1800"/>
              <a:buFont typeface="Arial"/>
              <a:buNone/>
              <a:defRPr sz="1800"/>
            </a:lvl2pPr>
            <a:lvl3pPr marL="1371600" lvl="2" indent="-228600" algn="l">
              <a:lnSpc>
                <a:spcPct val="100000"/>
              </a:lnSpc>
              <a:spcBef>
                <a:spcPts val="320"/>
              </a:spcBef>
              <a:spcAft>
                <a:spcPts val="0"/>
              </a:spcAft>
              <a:buSzPts val="1600"/>
              <a:buFont typeface="Arial"/>
              <a:buNone/>
              <a:defRPr sz="1600"/>
            </a:lvl3pPr>
            <a:lvl4pPr marL="1828800" lvl="3" indent="-228600" algn="l">
              <a:lnSpc>
                <a:spcPct val="100000"/>
              </a:lnSpc>
              <a:spcBef>
                <a:spcPts val="280"/>
              </a:spcBef>
              <a:spcAft>
                <a:spcPts val="0"/>
              </a:spcAft>
              <a:buSzPts val="1400"/>
              <a:buFont typeface="Arial"/>
              <a:buNone/>
              <a:defRPr sz="1400"/>
            </a:lvl4pPr>
            <a:lvl5pPr marL="2286000" lvl="4" indent="-228600" algn="l">
              <a:lnSpc>
                <a:spcPct val="100000"/>
              </a:lnSpc>
              <a:spcBef>
                <a:spcPts val="280"/>
              </a:spcBef>
              <a:spcAft>
                <a:spcPts val="0"/>
              </a:spcAft>
              <a:buSzPts val="1400"/>
              <a:buFont typeface="Arial"/>
              <a:buNone/>
              <a:defRPr sz="1400"/>
            </a:lvl5pPr>
            <a:lvl6pPr marL="2743200" lvl="5" indent="-228600" algn="l">
              <a:lnSpc>
                <a:spcPct val="100000"/>
              </a:lnSpc>
              <a:spcBef>
                <a:spcPts val="280"/>
              </a:spcBef>
              <a:spcAft>
                <a:spcPts val="0"/>
              </a:spcAft>
              <a:buSzPts val="1400"/>
              <a:buFont typeface="Arial"/>
              <a:buNone/>
              <a:defRPr sz="1400"/>
            </a:lvl6pPr>
            <a:lvl7pPr marL="3200400" lvl="6" indent="-228600" algn="l">
              <a:lnSpc>
                <a:spcPct val="100000"/>
              </a:lnSpc>
              <a:spcBef>
                <a:spcPts val="280"/>
              </a:spcBef>
              <a:spcAft>
                <a:spcPts val="0"/>
              </a:spcAft>
              <a:buSzPts val="1400"/>
              <a:buFont typeface="Arial"/>
              <a:buNone/>
              <a:defRPr sz="1400"/>
            </a:lvl7pPr>
            <a:lvl8pPr marL="3657600" lvl="7" indent="-228600" algn="l">
              <a:lnSpc>
                <a:spcPct val="100000"/>
              </a:lnSpc>
              <a:spcBef>
                <a:spcPts val="280"/>
              </a:spcBef>
              <a:spcAft>
                <a:spcPts val="0"/>
              </a:spcAft>
              <a:buSzPts val="1400"/>
              <a:buFont typeface="Arial"/>
              <a:buNone/>
              <a:defRPr sz="1400"/>
            </a:lvl8pPr>
            <a:lvl9pPr marL="4114800" lvl="8" indent="-228600" algn="l">
              <a:lnSpc>
                <a:spcPct val="100000"/>
              </a:lnSpc>
              <a:spcBef>
                <a:spcPts val="280"/>
              </a:spcBef>
              <a:spcAft>
                <a:spcPts val="0"/>
              </a:spcAft>
              <a:buSzPts val="1400"/>
              <a:buFont typeface="Arial"/>
              <a:buNone/>
              <a:defRPr sz="1400"/>
            </a:lvl9pPr>
          </a:lstStyle>
          <a:p>
            <a:endParaRPr/>
          </a:p>
        </p:txBody>
      </p:sp>
      <p:sp>
        <p:nvSpPr>
          <p:cNvPr id="112" name="Google Shape;112;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7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7" name="Google Shape;117;p78"/>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118" name="Google Shape;118;p78"/>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119" name="Google Shape;119;p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2"/>
        <p:cNvGrpSpPr/>
        <p:nvPr/>
      </p:nvGrpSpPr>
      <p:grpSpPr>
        <a:xfrm>
          <a:off x="0" y="0"/>
          <a:ext cx="0" cy="0"/>
          <a:chOff x="0" y="0"/>
          <a:chExt cx="0" cy="0"/>
        </a:xfrm>
      </p:grpSpPr>
      <p:sp>
        <p:nvSpPr>
          <p:cNvPr id="123" name="Google Shape;123;p96"/>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p96"/>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5" name="Google Shape;125;p96"/>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6" name="Google Shape;126;p96"/>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7"/>
        <p:cNvGrpSpPr/>
        <p:nvPr/>
      </p:nvGrpSpPr>
      <p:grpSpPr>
        <a:xfrm>
          <a:off x="0" y="0"/>
          <a:ext cx="0" cy="0"/>
          <a:chOff x="0" y="0"/>
          <a:chExt cx="0" cy="0"/>
        </a:xfrm>
      </p:grpSpPr>
      <p:sp>
        <p:nvSpPr>
          <p:cNvPr id="128" name="Google Shape;128;p103"/>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9" name="Google Shape;129;p103"/>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104"/>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2" name="Google Shape;132;p104"/>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sz="3200"/>
            </a:lvl1pPr>
            <a:lvl2pPr marL="914400" lvl="1" indent="-406400" algn="l">
              <a:lnSpc>
                <a:spcPct val="100000"/>
              </a:lnSpc>
              <a:spcBef>
                <a:spcPts val="560"/>
              </a:spcBef>
              <a:spcAft>
                <a:spcPts val="0"/>
              </a:spcAft>
              <a:buSzPts val="2800"/>
              <a:buFont typeface="Arial"/>
              <a:buChar char="–"/>
              <a:defRPr sz="2800"/>
            </a:lvl2pPr>
            <a:lvl3pPr marL="1371600" lvl="2" indent="-381000" algn="l">
              <a:lnSpc>
                <a:spcPct val="100000"/>
              </a:lnSpc>
              <a:spcBef>
                <a:spcPts val="480"/>
              </a:spcBef>
              <a:spcAft>
                <a:spcPts val="0"/>
              </a:spcAft>
              <a:buSzPts val="2400"/>
              <a:buFont typeface="Arial"/>
              <a:buChar char="•"/>
              <a:defRPr sz="2400"/>
            </a:lvl3pPr>
            <a:lvl4pPr marL="1828800" lvl="3" indent="-355600" algn="l">
              <a:lnSpc>
                <a:spcPct val="100000"/>
              </a:lnSpc>
              <a:spcBef>
                <a:spcPts val="400"/>
              </a:spcBef>
              <a:spcAft>
                <a:spcPts val="0"/>
              </a:spcAft>
              <a:buSzPts val="2000"/>
              <a:buFont typeface="Arial"/>
              <a:buChar char="–"/>
              <a:defRPr sz="2000"/>
            </a:lvl4pPr>
            <a:lvl5pPr marL="2286000" lvl="4" indent="-355600" algn="l">
              <a:lnSpc>
                <a:spcPct val="100000"/>
              </a:lnSpc>
              <a:spcBef>
                <a:spcPts val="400"/>
              </a:spcBef>
              <a:spcAft>
                <a:spcPts val="0"/>
              </a:spcAft>
              <a:buSzPts val="2000"/>
              <a:buFont typeface="Arial"/>
              <a:buChar char="»"/>
              <a:defRPr sz="2000"/>
            </a:lvl5pPr>
            <a:lvl6pPr marL="2743200" lvl="5" indent="-355600" algn="l">
              <a:lnSpc>
                <a:spcPct val="100000"/>
              </a:lnSpc>
              <a:spcBef>
                <a:spcPts val="400"/>
              </a:spcBef>
              <a:spcAft>
                <a:spcPts val="0"/>
              </a:spcAft>
              <a:buSzPts val="2000"/>
              <a:buFont typeface="Arial"/>
              <a:buChar char="»"/>
              <a:defRPr sz="2000"/>
            </a:lvl6pPr>
            <a:lvl7pPr marL="3200400" lvl="6" indent="-355600" algn="l">
              <a:lnSpc>
                <a:spcPct val="100000"/>
              </a:lnSpc>
              <a:spcBef>
                <a:spcPts val="400"/>
              </a:spcBef>
              <a:spcAft>
                <a:spcPts val="0"/>
              </a:spcAft>
              <a:buSzPts val="2000"/>
              <a:buFont typeface="Arial"/>
              <a:buChar char="»"/>
              <a:defRPr sz="2000"/>
            </a:lvl7pPr>
            <a:lvl8pPr marL="3657600" lvl="7" indent="-355600" algn="l">
              <a:lnSpc>
                <a:spcPct val="100000"/>
              </a:lnSpc>
              <a:spcBef>
                <a:spcPts val="400"/>
              </a:spcBef>
              <a:spcAft>
                <a:spcPts val="0"/>
              </a:spcAft>
              <a:buSzPts val="2000"/>
              <a:buFont typeface="Arial"/>
              <a:buChar char="»"/>
              <a:defRPr sz="2000"/>
            </a:lvl8pPr>
            <a:lvl9pPr marL="4114800" lvl="8" indent="-355600" algn="l">
              <a:lnSpc>
                <a:spcPct val="100000"/>
              </a:lnSpc>
              <a:spcBef>
                <a:spcPts val="400"/>
              </a:spcBef>
              <a:spcAft>
                <a:spcPts val="0"/>
              </a:spcAft>
              <a:buSzPts val="2000"/>
              <a:buFont typeface="Arial"/>
              <a:buChar char="»"/>
              <a:defRPr sz="2000"/>
            </a:lvl9pPr>
          </a:lstStyle>
          <a:p>
            <a:endParaRPr/>
          </a:p>
        </p:txBody>
      </p:sp>
      <p:sp>
        <p:nvSpPr>
          <p:cNvPr id="133" name="Google Shape;133;p10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34" name="Google Shape;134;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105"/>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9" name="Google Shape;139;p105"/>
          <p:cNvSpPr>
            <a:spLocks noGrp="1"/>
          </p:cNvSpPr>
          <p:nvPr>
            <p:ph type="pic" idx="2"/>
          </p:nvPr>
        </p:nvSpPr>
        <p:spPr>
          <a:xfrm>
            <a:off x="1792288" y="612775"/>
            <a:ext cx="5486400" cy="4114800"/>
          </a:xfrm>
          <a:prstGeom prst="rect">
            <a:avLst/>
          </a:prstGeom>
          <a:noFill/>
          <a:ln>
            <a:noFill/>
          </a:ln>
        </p:spPr>
      </p:sp>
      <p:sp>
        <p:nvSpPr>
          <p:cNvPr id="140" name="Google Shape;140;p105"/>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41" name="Google Shape;141;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106"/>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6" name="Google Shape;146;p106"/>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7" name="Google Shape;147;p1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108"/>
          <p:cNvSpPr txBox="1">
            <a:spLocks noGrp="1"/>
          </p:cNvSpPr>
          <p:nvPr>
            <p:ph type="title"/>
          </p:nvPr>
        </p:nvSpPr>
        <p:spPr>
          <a:xfrm rot="5400000">
            <a:off x="4705350" y="2038350"/>
            <a:ext cx="55626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2" name="Google Shape;152;p108"/>
          <p:cNvSpPr txBox="1">
            <a:spLocks noGrp="1"/>
          </p:cNvSpPr>
          <p:nvPr>
            <p:ph type="body" idx="1"/>
          </p:nvPr>
        </p:nvSpPr>
        <p:spPr>
          <a:xfrm rot="5400000">
            <a:off x="742950" y="171450"/>
            <a:ext cx="55626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3" name="Google Shape;153;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56"/>
        <p:cNvGrpSpPr/>
        <p:nvPr/>
      </p:nvGrpSpPr>
      <p:grpSpPr>
        <a:xfrm>
          <a:off x="0" y="0"/>
          <a:ext cx="0" cy="0"/>
          <a:chOff x="0" y="0"/>
          <a:chExt cx="0" cy="0"/>
        </a:xfrm>
      </p:grpSpPr>
      <p:sp>
        <p:nvSpPr>
          <p:cNvPr id="157" name="Google Shape;157;p109"/>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 name="Google Shape;158;p109"/>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9" name="Google Shape;159;p109"/>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0" name="Google Shape;160;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63"/>
        <p:cNvGrpSpPr/>
        <p:nvPr/>
      </p:nvGrpSpPr>
      <p:grpSpPr>
        <a:xfrm>
          <a:off x="0" y="0"/>
          <a:ext cx="0" cy="0"/>
          <a:chOff x="0" y="0"/>
          <a:chExt cx="0" cy="0"/>
        </a:xfrm>
      </p:grpSpPr>
      <p:sp>
        <p:nvSpPr>
          <p:cNvPr id="164" name="Google Shape;164;p162"/>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5" name="Google Shape;165;p162"/>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6" name="Google Shape;166;p162"/>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7" name="Google Shape;167;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70"/>
        <p:cNvGrpSpPr/>
        <p:nvPr/>
      </p:nvGrpSpPr>
      <p:grpSpPr>
        <a:xfrm>
          <a:off x="0" y="0"/>
          <a:ext cx="0" cy="0"/>
          <a:chOff x="0" y="0"/>
          <a:chExt cx="0" cy="0"/>
        </a:xfrm>
      </p:grpSpPr>
      <p:sp>
        <p:nvSpPr>
          <p:cNvPr id="171" name="Google Shape;171;p163"/>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2" name="Google Shape;172;p163"/>
          <p:cNvSpPr>
            <a:spLocks noGrp="1"/>
          </p:cNvSpPr>
          <p:nvPr>
            <p:ph type="clipArt" idx="2"/>
          </p:nvPr>
        </p:nvSpPr>
        <p:spPr>
          <a:xfrm>
            <a:off x="685800" y="1676400"/>
            <a:ext cx="3810000" cy="4114800"/>
          </a:xfrm>
          <a:prstGeom prst="rect">
            <a:avLst/>
          </a:prstGeom>
          <a:noFill/>
          <a:ln>
            <a:noFill/>
          </a:ln>
        </p:spPr>
      </p:sp>
      <p:sp>
        <p:nvSpPr>
          <p:cNvPr id="173" name="Google Shape;173;p163"/>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4" name="Google Shape;174;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77"/>
        <p:cNvGrpSpPr/>
        <p:nvPr/>
      </p:nvGrpSpPr>
      <p:grpSpPr>
        <a:xfrm>
          <a:off x="0" y="0"/>
          <a:ext cx="0" cy="0"/>
          <a:chOff x="0" y="0"/>
          <a:chExt cx="0" cy="0"/>
        </a:xfrm>
      </p:grpSpPr>
      <p:sp>
        <p:nvSpPr>
          <p:cNvPr id="178" name="Google Shape;178;p164"/>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 name="Google Shape;179;p164"/>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0" name="Google Shape;180;p164"/>
          <p:cNvSpPr>
            <a:spLocks noGrp="1"/>
          </p:cNvSpPr>
          <p:nvPr>
            <p:ph type="clipArt" idx="2"/>
          </p:nvPr>
        </p:nvSpPr>
        <p:spPr>
          <a:xfrm>
            <a:off x="4648200" y="1676400"/>
            <a:ext cx="3810000" cy="4114800"/>
          </a:xfrm>
          <a:prstGeom prst="rect">
            <a:avLst/>
          </a:prstGeom>
          <a:noFill/>
          <a:ln>
            <a:noFill/>
          </a:ln>
        </p:spPr>
      </p:sp>
      <p:sp>
        <p:nvSpPr>
          <p:cNvPr id="181" name="Google Shape;181;p1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84"/>
        <p:cNvGrpSpPr/>
        <p:nvPr/>
      </p:nvGrpSpPr>
      <p:grpSpPr>
        <a:xfrm>
          <a:off x="0" y="0"/>
          <a:ext cx="0" cy="0"/>
          <a:chOff x="0" y="0"/>
          <a:chExt cx="0" cy="0"/>
        </a:xfrm>
      </p:grpSpPr>
      <p:sp>
        <p:nvSpPr>
          <p:cNvPr id="185" name="Google Shape;185;p165"/>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6" name="Google Shape;186;p165"/>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87"/>
        <p:cNvGrpSpPr/>
        <p:nvPr/>
      </p:nvGrpSpPr>
      <p:grpSpPr>
        <a:xfrm>
          <a:off x="0" y="0"/>
          <a:ext cx="0" cy="0"/>
          <a:chOff x="0" y="0"/>
          <a:chExt cx="0" cy="0"/>
        </a:xfrm>
      </p:grpSpPr>
      <p:sp>
        <p:nvSpPr>
          <p:cNvPr id="188" name="Google Shape;188;p166"/>
          <p:cNvSpPr txBox="1">
            <a:spLocks noGrp="1"/>
          </p:cNvSpPr>
          <p:nvPr>
            <p:ph type="title"/>
          </p:nvPr>
        </p:nvSpPr>
        <p:spPr>
          <a:xfrm>
            <a:off x="311700" y="2867800"/>
            <a:ext cx="8520600" cy="1122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89" name="Google Shape;189;p166"/>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9"/>
        <p:cNvGrpSpPr/>
        <p:nvPr/>
      </p:nvGrpSpPr>
      <p:grpSpPr>
        <a:xfrm>
          <a:off x="0" y="0"/>
          <a:ext cx="0" cy="0"/>
          <a:chOff x="0" y="0"/>
          <a:chExt cx="0" cy="0"/>
        </a:xfrm>
      </p:grpSpPr>
      <p:sp>
        <p:nvSpPr>
          <p:cNvPr id="200" name="Google Shape;200;p118"/>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1" name="Google Shape;201;p118"/>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2"/>
        <p:cNvGrpSpPr/>
        <p:nvPr/>
      </p:nvGrpSpPr>
      <p:grpSpPr>
        <a:xfrm>
          <a:off x="0" y="0"/>
          <a:ext cx="0" cy="0"/>
          <a:chOff x="0" y="0"/>
          <a:chExt cx="0" cy="0"/>
        </a:xfrm>
      </p:grpSpPr>
      <p:sp>
        <p:nvSpPr>
          <p:cNvPr id="203" name="Google Shape;203;p14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4" name="Google Shape;204;p14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Font typeface="Arial"/>
              <a:buNone/>
              <a:defRPr/>
            </a:lvl1pPr>
            <a:lvl2pPr lvl="1" algn="ctr">
              <a:lnSpc>
                <a:spcPct val="100000"/>
              </a:lnSpc>
              <a:spcBef>
                <a:spcPts val="560"/>
              </a:spcBef>
              <a:spcAft>
                <a:spcPts val="0"/>
              </a:spcAft>
              <a:buSzPts val="2800"/>
              <a:buFont typeface="Arial"/>
              <a:buNone/>
              <a:defRPr/>
            </a:lvl2pPr>
            <a:lvl3pPr lvl="2" algn="ctr">
              <a:lnSpc>
                <a:spcPct val="100000"/>
              </a:lnSpc>
              <a:spcBef>
                <a:spcPts val="480"/>
              </a:spcBef>
              <a:spcAft>
                <a:spcPts val="0"/>
              </a:spcAft>
              <a:buSzPts val="2400"/>
              <a:buFont typeface="Arial"/>
              <a:buNone/>
              <a:defRPr/>
            </a:lvl3pPr>
            <a:lvl4pPr lvl="3" algn="ctr">
              <a:lnSpc>
                <a:spcPct val="100000"/>
              </a:lnSpc>
              <a:spcBef>
                <a:spcPts val="400"/>
              </a:spcBef>
              <a:spcAft>
                <a:spcPts val="0"/>
              </a:spcAft>
              <a:buSzPts val="2000"/>
              <a:buFont typeface="Arial"/>
              <a:buNone/>
              <a:defRPr/>
            </a:lvl4pPr>
            <a:lvl5pPr lvl="4" algn="ctr">
              <a:lnSpc>
                <a:spcPct val="100000"/>
              </a:lnSpc>
              <a:spcBef>
                <a:spcPts val="400"/>
              </a:spcBef>
              <a:spcAft>
                <a:spcPts val="0"/>
              </a:spcAft>
              <a:buSzPts val="2000"/>
              <a:buFont typeface="Arial"/>
              <a:buNone/>
              <a:defRPr/>
            </a:lvl5pPr>
            <a:lvl6pPr lvl="5" algn="ctr">
              <a:lnSpc>
                <a:spcPct val="100000"/>
              </a:lnSpc>
              <a:spcBef>
                <a:spcPts val="400"/>
              </a:spcBef>
              <a:spcAft>
                <a:spcPts val="0"/>
              </a:spcAft>
              <a:buSzPts val="2000"/>
              <a:buFont typeface="Arial"/>
              <a:buNone/>
              <a:defRPr/>
            </a:lvl6pPr>
            <a:lvl7pPr lvl="6" algn="ctr">
              <a:lnSpc>
                <a:spcPct val="100000"/>
              </a:lnSpc>
              <a:spcBef>
                <a:spcPts val="400"/>
              </a:spcBef>
              <a:spcAft>
                <a:spcPts val="0"/>
              </a:spcAft>
              <a:buSzPts val="2000"/>
              <a:buFont typeface="Arial"/>
              <a:buNone/>
              <a:defRPr/>
            </a:lvl7pPr>
            <a:lvl8pPr lvl="7" algn="ctr">
              <a:lnSpc>
                <a:spcPct val="100000"/>
              </a:lnSpc>
              <a:spcBef>
                <a:spcPts val="400"/>
              </a:spcBef>
              <a:spcAft>
                <a:spcPts val="0"/>
              </a:spcAft>
              <a:buSzPts val="2000"/>
              <a:buFont typeface="Arial"/>
              <a:buNone/>
              <a:defRPr/>
            </a:lvl8pPr>
            <a:lvl9pPr lvl="8" algn="ctr">
              <a:lnSpc>
                <a:spcPct val="100000"/>
              </a:lnSpc>
              <a:spcBef>
                <a:spcPts val="400"/>
              </a:spcBef>
              <a:spcAft>
                <a:spcPts val="0"/>
              </a:spcAft>
              <a:buSzPts val="2000"/>
              <a:buFont typeface="Arial"/>
              <a:buNone/>
              <a:defRPr/>
            </a:lvl9pPr>
          </a:lstStyle>
          <a:p>
            <a:endParaRPr/>
          </a:p>
        </p:txBody>
      </p:sp>
      <p:sp>
        <p:nvSpPr>
          <p:cNvPr id="205" name="Google Shape;205;p1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1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8"/>
        <p:cNvGrpSpPr/>
        <p:nvPr/>
      </p:nvGrpSpPr>
      <p:grpSpPr>
        <a:xfrm>
          <a:off x="0" y="0"/>
          <a:ext cx="0" cy="0"/>
          <a:chOff x="0" y="0"/>
          <a:chExt cx="0" cy="0"/>
        </a:xfrm>
      </p:grpSpPr>
      <p:sp>
        <p:nvSpPr>
          <p:cNvPr id="209" name="Google Shape;209;p1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0" name="Google Shape;210;p1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Font typeface="Arial"/>
              <a:buNone/>
              <a:defRPr sz="2000"/>
            </a:lvl1pPr>
            <a:lvl2pPr marL="914400" lvl="1" indent="-228600" algn="l">
              <a:lnSpc>
                <a:spcPct val="100000"/>
              </a:lnSpc>
              <a:spcBef>
                <a:spcPts val="360"/>
              </a:spcBef>
              <a:spcAft>
                <a:spcPts val="0"/>
              </a:spcAft>
              <a:buSzPts val="1800"/>
              <a:buFont typeface="Arial"/>
              <a:buNone/>
              <a:defRPr sz="1800"/>
            </a:lvl2pPr>
            <a:lvl3pPr marL="1371600" lvl="2" indent="-228600" algn="l">
              <a:lnSpc>
                <a:spcPct val="100000"/>
              </a:lnSpc>
              <a:spcBef>
                <a:spcPts val="320"/>
              </a:spcBef>
              <a:spcAft>
                <a:spcPts val="0"/>
              </a:spcAft>
              <a:buSzPts val="1600"/>
              <a:buFont typeface="Arial"/>
              <a:buNone/>
              <a:defRPr sz="1600"/>
            </a:lvl3pPr>
            <a:lvl4pPr marL="1828800" lvl="3" indent="-228600" algn="l">
              <a:lnSpc>
                <a:spcPct val="100000"/>
              </a:lnSpc>
              <a:spcBef>
                <a:spcPts val="280"/>
              </a:spcBef>
              <a:spcAft>
                <a:spcPts val="0"/>
              </a:spcAft>
              <a:buSzPts val="1400"/>
              <a:buFont typeface="Arial"/>
              <a:buNone/>
              <a:defRPr sz="1400"/>
            </a:lvl4pPr>
            <a:lvl5pPr marL="2286000" lvl="4" indent="-228600" algn="l">
              <a:lnSpc>
                <a:spcPct val="100000"/>
              </a:lnSpc>
              <a:spcBef>
                <a:spcPts val="280"/>
              </a:spcBef>
              <a:spcAft>
                <a:spcPts val="0"/>
              </a:spcAft>
              <a:buSzPts val="1400"/>
              <a:buFont typeface="Arial"/>
              <a:buNone/>
              <a:defRPr sz="1400"/>
            </a:lvl5pPr>
            <a:lvl6pPr marL="2743200" lvl="5" indent="-228600" algn="l">
              <a:lnSpc>
                <a:spcPct val="100000"/>
              </a:lnSpc>
              <a:spcBef>
                <a:spcPts val="280"/>
              </a:spcBef>
              <a:spcAft>
                <a:spcPts val="0"/>
              </a:spcAft>
              <a:buSzPts val="1400"/>
              <a:buFont typeface="Arial"/>
              <a:buNone/>
              <a:defRPr sz="1400"/>
            </a:lvl6pPr>
            <a:lvl7pPr marL="3200400" lvl="6" indent="-228600" algn="l">
              <a:lnSpc>
                <a:spcPct val="100000"/>
              </a:lnSpc>
              <a:spcBef>
                <a:spcPts val="280"/>
              </a:spcBef>
              <a:spcAft>
                <a:spcPts val="0"/>
              </a:spcAft>
              <a:buSzPts val="1400"/>
              <a:buFont typeface="Arial"/>
              <a:buNone/>
              <a:defRPr sz="1400"/>
            </a:lvl7pPr>
            <a:lvl8pPr marL="3657600" lvl="7" indent="-228600" algn="l">
              <a:lnSpc>
                <a:spcPct val="100000"/>
              </a:lnSpc>
              <a:spcBef>
                <a:spcPts val="280"/>
              </a:spcBef>
              <a:spcAft>
                <a:spcPts val="0"/>
              </a:spcAft>
              <a:buSzPts val="1400"/>
              <a:buFont typeface="Arial"/>
              <a:buNone/>
              <a:defRPr sz="1400"/>
            </a:lvl8pPr>
            <a:lvl9pPr marL="4114800" lvl="8" indent="-228600" algn="l">
              <a:lnSpc>
                <a:spcPct val="100000"/>
              </a:lnSpc>
              <a:spcBef>
                <a:spcPts val="280"/>
              </a:spcBef>
              <a:spcAft>
                <a:spcPts val="0"/>
              </a:spcAft>
              <a:buSzPts val="1400"/>
              <a:buFont typeface="Arial"/>
              <a:buNone/>
              <a:defRPr sz="1400"/>
            </a:lvl9pPr>
          </a:lstStyle>
          <a:p>
            <a:endParaRPr/>
          </a:p>
        </p:txBody>
      </p:sp>
      <p:sp>
        <p:nvSpPr>
          <p:cNvPr id="211" name="Google Shape;211;p1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1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1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4"/>
        <p:cNvGrpSpPr/>
        <p:nvPr/>
      </p:nvGrpSpPr>
      <p:grpSpPr>
        <a:xfrm>
          <a:off x="0" y="0"/>
          <a:ext cx="0" cy="0"/>
          <a:chOff x="0" y="0"/>
          <a:chExt cx="0" cy="0"/>
        </a:xfrm>
      </p:grpSpPr>
      <p:sp>
        <p:nvSpPr>
          <p:cNvPr id="215" name="Google Shape;215;p150"/>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 name="Google Shape;216;p150"/>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217" name="Google Shape;217;p150"/>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218" name="Google Shape;218;p1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1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1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21"/>
        <p:cNvGrpSpPr/>
        <p:nvPr/>
      </p:nvGrpSpPr>
      <p:grpSpPr>
        <a:xfrm>
          <a:off x="0" y="0"/>
          <a:ext cx="0" cy="0"/>
          <a:chOff x="0" y="0"/>
          <a:chExt cx="0" cy="0"/>
        </a:xfrm>
      </p:grpSpPr>
      <p:sp>
        <p:nvSpPr>
          <p:cNvPr id="222" name="Google Shape;222;p151"/>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3" name="Google Shape;223;p151"/>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24" name="Google Shape;224;p151"/>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7"/>
        <p:cNvGrpSpPr/>
        <p:nvPr/>
      </p:nvGrpSpPr>
      <p:grpSpPr>
        <a:xfrm>
          <a:off x="0" y="0"/>
          <a:ext cx="0" cy="0"/>
          <a:chOff x="0" y="0"/>
          <a:chExt cx="0" cy="0"/>
        </a:xfrm>
      </p:grpSpPr>
      <p:sp>
        <p:nvSpPr>
          <p:cNvPr id="28" name="Google Shape;28;p134"/>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134"/>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640"/>
              </a:spcBef>
              <a:spcAft>
                <a:spcPts val="0"/>
              </a:spcAft>
              <a:buSzPts val="3200"/>
              <a:buFont typeface="Calibri"/>
              <a:buChar char="•"/>
              <a:defRPr>
                <a:latin typeface="Calibri"/>
                <a:ea typeface="Calibri"/>
                <a:cs typeface="Calibri"/>
                <a:sym typeface="Calibri"/>
              </a:defRPr>
            </a:lvl1pPr>
            <a:lvl2pPr marL="914400" lvl="1" indent="-406400" algn="l">
              <a:lnSpc>
                <a:spcPct val="90000"/>
              </a:lnSpc>
              <a:spcBef>
                <a:spcPts val="560"/>
              </a:spcBef>
              <a:spcAft>
                <a:spcPts val="0"/>
              </a:spcAft>
              <a:buSzPts val="2800"/>
              <a:buFont typeface="Calibri"/>
              <a:buChar char="•"/>
              <a:defRPr>
                <a:latin typeface="Calibri"/>
                <a:ea typeface="Calibri"/>
                <a:cs typeface="Calibri"/>
                <a:sym typeface="Calibri"/>
              </a:defRPr>
            </a:lvl2pPr>
            <a:lvl3pPr marL="1371600" lvl="2" indent="-381000" algn="l">
              <a:lnSpc>
                <a:spcPct val="90000"/>
              </a:lnSpc>
              <a:spcBef>
                <a:spcPts val="480"/>
              </a:spcBef>
              <a:spcAft>
                <a:spcPts val="0"/>
              </a:spcAft>
              <a:buSzPts val="2400"/>
              <a:buFont typeface="Calibri"/>
              <a:buChar char="•"/>
              <a:defRPr>
                <a:latin typeface="Calibri"/>
                <a:ea typeface="Calibri"/>
                <a:cs typeface="Calibri"/>
                <a:sym typeface="Calibri"/>
              </a:defRPr>
            </a:lvl3pPr>
            <a:lvl4pPr marL="1828800" lvl="3" indent="-355600" algn="l">
              <a:lnSpc>
                <a:spcPct val="90000"/>
              </a:lnSpc>
              <a:spcBef>
                <a:spcPts val="400"/>
              </a:spcBef>
              <a:spcAft>
                <a:spcPts val="0"/>
              </a:spcAft>
              <a:buSzPts val="2000"/>
              <a:buFont typeface="Calibri"/>
              <a:buChar char="•"/>
              <a:defRPr>
                <a:latin typeface="Calibri"/>
                <a:ea typeface="Calibri"/>
                <a:cs typeface="Calibri"/>
                <a:sym typeface="Calibri"/>
              </a:defRPr>
            </a:lvl4pPr>
            <a:lvl5pPr marL="2286000" lvl="4" indent="-355600" algn="l">
              <a:lnSpc>
                <a:spcPct val="90000"/>
              </a:lnSpc>
              <a:spcBef>
                <a:spcPts val="400"/>
              </a:spcBef>
              <a:spcAft>
                <a:spcPts val="0"/>
              </a:spcAft>
              <a:buSzPts val="2000"/>
              <a:buFont typeface="Calibri"/>
              <a:buChar char="•"/>
              <a:defRPr>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5"/>
        <p:cNvGrpSpPr/>
        <p:nvPr/>
      </p:nvGrpSpPr>
      <p:grpSpPr>
        <a:xfrm>
          <a:off x="0" y="0"/>
          <a:ext cx="0" cy="0"/>
          <a:chOff x="0" y="0"/>
          <a:chExt cx="0" cy="0"/>
        </a:xfrm>
      </p:grpSpPr>
      <p:sp>
        <p:nvSpPr>
          <p:cNvPr id="226" name="Google Shape;226;p152"/>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
        <p:cNvGrpSpPr/>
        <p:nvPr/>
      </p:nvGrpSpPr>
      <p:grpSpPr>
        <a:xfrm>
          <a:off x="0" y="0"/>
          <a:ext cx="0" cy="0"/>
          <a:chOff x="0" y="0"/>
          <a:chExt cx="0" cy="0"/>
        </a:xfrm>
      </p:grpSpPr>
      <p:sp>
        <p:nvSpPr>
          <p:cNvPr id="228" name="Google Shape;228;p1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9" name="Google Shape;229;p1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sz="3200"/>
            </a:lvl1pPr>
            <a:lvl2pPr marL="914400" lvl="1" indent="-406400" algn="l">
              <a:lnSpc>
                <a:spcPct val="100000"/>
              </a:lnSpc>
              <a:spcBef>
                <a:spcPts val="560"/>
              </a:spcBef>
              <a:spcAft>
                <a:spcPts val="0"/>
              </a:spcAft>
              <a:buSzPts val="2800"/>
              <a:buFont typeface="Arial"/>
              <a:buChar char="–"/>
              <a:defRPr sz="2800"/>
            </a:lvl2pPr>
            <a:lvl3pPr marL="1371600" lvl="2" indent="-381000" algn="l">
              <a:lnSpc>
                <a:spcPct val="100000"/>
              </a:lnSpc>
              <a:spcBef>
                <a:spcPts val="480"/>
              </a:spcBef>
              <a:spcAft>
                <a:spcPts val="0"/>
              </a:spcAft>
              <a:buSzPts val="2400"/>
              <a:buFont typeface="Arial"/>
              <a:buChar char="•"/>
              <a:defRPr sz="2400"/>
            </a:lvl3pPr>
            <a:lvl4pPr marL="1828800" lvl="3" indent="-355600" algn="l">
              <a:lnSpc>
                <a:spcPct val="100000"/>
              </a:lnSpc>
              <a:spcBef>
                <a:spcPts val="400"/>
              </a:spcBef>
              <a:spcAft>
                <a:spcPts val="0"/>
              </a:spcAft>
              <a:buSzPts val="2000"/>
              <a:buFont typeface="Arial"/>
              <a:buChar char="–"/>
              <a:defRPr sz="2000"/>
            </a:lvl4pPr>
            <a:lvl5pPr marL="2286000" lvl="4" indent="-355600" algn="l">
              <a:lnSpc>
                <a:spcPct val="100000"/>
              </a:lnSpc>
              <a:spcBef>
                <a:spcPts val="400"/>
              </a:spcBef>
              <a:spcAft>
                <a:spcPts val="0"/>
              </a:spcAft>
              <a:buSzPts val="2000"/>
              <a:buFont typeface="Arial"/>
              <a:buChar char="»"/>
              <a:defRPr sz="2000"/>
            </a:lvl5pPr>
            <a:lvl6pPr marL="2743200" lvl="5" indent="-355600" algn="l">
              <a:lnSpc>
                <a:spcPct val="100000"/>
              </a:lnSpc>
              <a:spcBef>
                <a:spcPts val="400"/>
              </a:spcBef>
              <a:spcAft>
                <a:spcPts val="0"/>
              </a:spcAft>
              <a:buSzPts val="2000"/>
              <a:buFont typeface="Arial"/>
              <a:buChar char="»"/>
              <a:defRPr sz="2000"/>
            </a:lvl6pPr>
            <a:lvl7pPr marL="3200400" lvl="6" indent="-355600" algn="l">
              <a:lnSpc>
                <a:spcPct val="100000"/>
              </a:lnSpc>
              <a:spcBef>
                <a:spcPts val="400"/>
              </a:spcBef>
              <a:spcAft>
                <a:spcPts val="0"/>
              </a:spcAft>
              <a:buSzPts val="2000"/>
              <a:buFont typeface="Arial"/>
              <a:buChar char="»"/>
              <a:defRPr sz="2000"/>
            </a:lvl7pPr>
            <a:lvl8pPr marL="3657600" lvl="7" indent="-355600" algn="l">
              <a:lnSpc>
                <a:spcPct val="100000"/>
              </a:lnSpc>
              <a:spcBef>
                <a:spcPts val="400"/>
              </a:spcBef>
              <a:spcAft>
                <a:spcPts val="0"/>
              </a:spcAft>
              <a:buSzPts val="2000"/>
              <a:buFont typeface="Arial"/>
              <a:buChar char="»"/>
              <a:defRPr sz="2000"/>
            </a:lvl8pPr>
            <a:lvl9pPr marL="4114800" lvl="8" indent="-355600" algn="l">
              <a:lnSpc>
                <a:spcPct val="100000"/>
              </a:lnSpc>
              <a:spcBef>
                <a:spcPts val="400"/>
              </a:spcBef>
              <a:spcAft>
                <a:spcPts val="0"/>
              </a:spcAft>
              <a:buSzPts val="2000"/>
              <a:buFont typeface="Arial"/>
              <a:buChar char="»"/>
              <a:defRPr sz="2000"/>
            </a:lvl9pPr>
          </a:lstStyle>
          <a:p>
            <a:endParaRPr/>
          </a:p>
        </p:txBody>
      </p:sp>
      <p:sp>
        <p:nvSpPr>
          <p:cNvPr id="230" name="Google Shape;230;p1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231" name="Google Shape;231;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4"/>
        <p:cNvGrpSpPr/>
        <p:nvPr/>
      </p:nvGrpSpPr>
      <p:grpSpPr>
        <a:xfrm>
          <a:off x="0" y="0"/>
          <a:ext cx="0" cy="0"/>
          <a:chOff x="0" y="0"/>
          <a:chExt cx="0" cy="0"/>
        </a:xfrm>
      </p:grpSpPr>
      <p:sp>
        <p:nvSpPr>
          <p:cNvPr id="235" name="Google Shape;235;p15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6" name="Google Shape;236;p154"/>
          <p:cNvSpPr>
            <a:spLocks noGrp="1"/>
          </p:cNvSpPr>
          <p:nvPr>
            <p:ph type="pic" idx="2"/>
          </p:nvPr>
        </p:nvSpPr>
        <p:spPr>
          <a:xfrm>
            <a:off x="1792288" y="612775"/>
            <a:ext cx="5486400" cy="4114800"/>
          </a:xfrm>
          <a:prstGeom prst="rect">
            <a:avLst/>
          </a:prstGeom>
          <a:noFill/>
          <a:ln>
            <a:noFill/>
          </a:ln>
        </p:spPr>
      </p:sp>
      <p:sp>
        <p:nvSpPr>
          <p:cNvPr id="237" name="Google Shape;237;p15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238" name="Google Shape;238;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1"/>
        <p:cNvGrpSpPr/>
        <p:nvPr/>
      </p:nvGrpSpPr>
      <p:grpSpPr>
        <a:xfrm>
          <a:off x="0" y="0"/>
          <a:ext cx="0" cy="0"/>
          <a:chOff x="0" y="0"/>
          <a:chExt cx="0" cy="0"/>
        </a:xfrm>
      </p:grpSpPr>
      <p:sp>
        <p:nvSpPr>
          <p:cNvPr id="242" name="Google Shape;242;p155"/>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 name="Google Shape;243;p15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44" name="Google Shape;244;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7"/>
        <p:cNvGrpSpPr/>
        <p:nvPr/>
      </p:nvGrpSpPr>
      <p:grpSpPr>
        <a:xfrm>
          <a:off x="0" y="0"/>
          <a:ext cx="0" cy="0"/>
          <a:chOff x="0" y="0"/>
          <a:chExt cx="0" cy="0"/>
        </a:xfrm>
      </p:grpSpPr>
      <p:sp>
        <p:nvSpPr>
          <p:cNvPr id="248" name="Google Shape;248;p156"/>
          <p:cNvSpPr txBox="1">
            <a:spLocks noGrp="1"/>
          </p:cNvSpPr>
          <p:nvPr>
            <p:ph type="title"/>
          </p:nvPr>
        </p:nvSpPr>
        <p:spPr>
          <a:xfrm rot="5400000">
            <a:off x="4705350" y="2038350"/>
            <a:ext cx="55626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9" name="Google Shape;249;p156"/>
          <p:cNvSpPr txBox="1">
            <a:spLocks noGrp="1"/>
          </p:cNvSpPr>
          <p:nvPr>
            <p:ph type="body" idx="1"/>
          </p:nvPr>
        </p:nvSpPr>
        <p:spPr>
          <a:xfrm rot="5400000">
            <a:off x="742950" y="171450"/>
            <a:ext cx="55626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0" name="Google Shape;250;p1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1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53"/>
        <p:cNvGrpSpPr/>
        <p:nvPr/>
      </p:nvGrpSpPr>
      <p:grpSpPr>
        <a:xfrm>
          <a:off x="0" y="0"/>
          <a:ext cx="0" cy="0"/>
          <a:chOff x="0" y="0"/>
          <a:chExt cx="0" cy="0"/>
        </a:xfrm>
      </p:grpSpPr>
      <p:sp>
        <p:nvSpPr>
          <p:cNvPr id="254" name="Google Shape;254;p15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5" name="Google Shape;255;p157"/>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6" name="Google Shape;256;p157"/>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7" name="Google Shape;257;p1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60"/>
        <p:cNvGrpSpPr/>
        <p:nvPr/>
      </p:nvGrpSpPr>
      <p:grpSpPr>
        <a:xfrm>
          <a:off x="0" y="0"/>
          <a:ext cx="0" cy="0"/>
          <a:chOff x="0" y="0"/>
          <a:chExt cx="0" cy="0"/>
        </a:xfrm>
      </p:grpSpPr>
      <p:sp>
        <p:nvSpPr>
          <p:cNvPr id="261" name="Google Shape;261;p15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2" name="Google Shape;262;p158"/>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63" name="Google Shape;263;p158"/>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64" name="Google Shape;264;p1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1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1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67"/>
        <p:cNvGrpSpPr/>
        <p:nvPr/>
      </p:nvGrpSpPr>
      <p:grpSpPr>
        <a:xfrm>
          <a:off x="0" y="0"/>
          <a:ext cx="0" cy="0"/>
          <a:chOff x="0" y="0"/>
          <a:chExt cx="0" cy="0"/>
        </a:xfrm>
      </p:grpSpPr>
      <p:sp>
        <p:nvSpPr>
          <p:cNvPr id="268" name="Google Shape;268;p159"/>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9" name="Google Shape;269;p159"/>
          <p:cNvSpPr>
            <a:spLocks noGrp="1"/>
          </p:cNvSpPr>
          <p:nvPr>
            <p:ph type="clipArt" idx="2"/>
          </p:nvPr>
        </p:nvSpPr>
        <p:spPr>
          <a:xfrm>
            <a:off x="685800" y="1676400"/>
            <a:ext cx="3810000" cy="4114800"/>
          </a:xfrm>
          <a:prstGeom prst="rect">
            <a:avLst/>
          </a:prstGeom>
          <a:noFill/>
          <a:ln>
            <a:noFill/>
          </a:ln>
        </p:spPr>
      </p:sp>
      <p:sp>
        <p:nvSpPr>
          <p:cNvPr id="270" name="Google Shape;270;p159"/>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1" name="Google Shape;271;p1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1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274"/>
        <p:cNvGrpSpPr/>
        <p:nvPr/>
      </p:nvGrpSpPr>
      <p:grpSpPr>
        <a:xfrm>
          <a:off x="0" y="0"/>
          <a:ext cx="0" cy="0"/>
          <a:chOff x="0" y="0"/>
          <a:chExt cx="0" cy="0"/>
        </a:xfrm>
      </p:grpSpPr>
      <p:sp>
        <p:nvSpPr>
          <p:cNvPr id="275" name="Google Shape;275;p160"/>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6" name="Google Shape;276;p160"/>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7" name="Google Shape;277;p160"/>
          <p:cNvSpPr>
            <a:spLocks noGrp="1"/>
          </p:cNvSpPr>
          <p:nvPr>
            <p:ph type="clipArt" idx="2"/>
          </p:nvPr>
        </p:nvSpPr>
        <p:spPr>
          <a:xfrm>
            <a:off x="4648200" y="1676400"/>
            <a:ext cx="3810000" cy="4114800"/>
          </a:xfrm>
          <a:prstGeom prst="rect">
            <a:avLst/>
          </a:prstGeom>
          <a:noFill/>
          <a:ln>
            <a:noFill/>
          </a:ln>
        </p:spPr>
      </p:sp>
      <p:sp>
        <p:nvSpPr>
          <p:cNvPr id="278" name="Google Shape;278;p1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1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81"/>
        <p:cNvGrpSpPr/>
        <p:nvPr/>
      </p:nvGrpSpPr>
      <p:grpSpPr>
        <a:xfrm>
          <a:off x="0" y="0"/>
          <a:ext cx="0" cy="0"/>
          <a:chOff x="0" y="0"/>
          <a:chExt cx="0" cy="0"/>
        </a:xfrm>
      </p:grpSpPr>
      <p:sp>
        <p:nvSpPr>
          <p:cNvPr id="282" name="Google Shape;282;p161"/>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0"/>
        <p:cNvGrpSpPr/>
        <p:nvPr/>
      </p:nvGrpSpPr>
      <p:grpSpPr>
        <a:xfrm>
          <a:off x="0" y="0"/>
          <a:ext cx="0" cy="0"/>
          <a:chOff x="0" y="0"/>
          <a:chExt cx="0" cy="0"/>
        </a:xfrm>
      </p:grpSpPr>
      <p:sp>
        <p:nvSpPr>
          <p:cNvPr id="31" name="Google Shape;31;p135"/>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5"/>
        <p:cNvGrpSpPr/>
        <p:nvPr/>
      </p:nvGrpSpPr>
      <p:grpSpPr>
        <a:xfrm>
          <a:off x="0" y="0"/>
          <a:ext cx="0" cy="0"/>
          <a:chOff x="0" y="0"/>
          <a:chExt cx="0" cy="0"/>
        </a:xfrm>
      </p:grpSpPr>
      <p:sp>
        <p:nvSpPr>
          <p:cNvPr id="296" name="Google Shape;296;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7" name="Google Shape;297;p1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7"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8" name="Google Shape;298;p1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7"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9" name="Google Shape;299;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2"/>
        <p:cNvGrpSpPr/>
        <p:nvPr/>
      </p:nvGrpSpPr>
      <p:grpSpPr>
        <a:xfrm>
          <a:off x="0" y="0"/>
          <a:ext cx="0" cy="0"/>
          <a:chOff x="0" y="0"/>
          <a:chExt cx="0" cy="0"/>
        </a:xfrm>
      </p:grpSpPr>
      <p:sp>
        <p:nvSpPr>
          <p:cNvPr id="303" name="Google Shape;303;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4" name="Google Shape;304;p1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5" name="Google Shape;305;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8"/>
        <p:cNvGrpSpPr/>
        <p:nvPr/>
      </p:nvGrpSpPr>
      <p:grpSpPr>
        <a:xfrm>
          <a:off x="0" y="0"/>
          <a:ext cx="0" cy="0"/>
          <a:chOff x="0" y="0"/>
          <a:chExt cx="0" cy="0"/>
        </a:xfrm>
      </p:grpSpPr>
      <p:sp>
        <p:nvSpPr>
          <p:cNvPr id="309" name="Google Shape;309;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0" name="Google Shape;310;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3"/>
        <p:cNvGrpSpPr/>
        <p:nvPr/>
      </p:nvGrpSpPr>
      <p:grpSpPr>
        <a:xfrm>
          <a:off x="0" y="0"/>
          <a:ext cx="0" cy="0"/>
          <a:chOff x="0" y="0"/>
          <a:chExt cx="0" cy="0"/>
        </a:xfrm>
      </p:grpSpPr>
      <p:sp>
        <p:nvSpPr>
          <p:cNvPr id="314" name="Google Shape;314;p12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315" name="Google Shape;315;p12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316" name="Google Shape;316;p12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7"/>
        <p:cNvGrpSpPr/>
        <p:nvPr/>
      </p:nvGrpSpPr>
      <p:grpSpPr>
        <a:xfrm>
          <a:off x="0" y="0"/>
          <a:ext cx="0" cy="0"/>
          <a:chOff x="0" y="0"/>
          <a:chExt cx="0" cy="0"/>
        </a:xfrm>
      </p:grpSpPr>
      <p:sp>
        <p:nvSpPr>
          <p:cNvPr id="318" name="Google Shape;318;p1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9" name="Google Shape;319;p1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64"/>
              <a:buNone/>
              <a:defRPr>
                <a:solidFill>
                  <a:srgbClr val="888888"/>
                </a:solidFill>
              </a:defRPr>
            </a:lvl1pPr>
            <a:lvl2pPr lvl="1" algn="ctr">
              <a:lnSpc>
                <a:spcPct val="100000"/>
              </a:lnSpc>
              <a:spcBef>
                <a:spcPts val="560"/>
              </a:spcBef>
              <a:spcAft>
                <a:spcPts val="0"/>
              </a:spcAft>
              <a:buSzPts val="2856"/>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20" name="Google Shape;320;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3"/>
        <p:cNvGrpSpPr/>
        <p:nvPr/>
      </p:nvGrpSpPr>
      <p:grpSpPr>
        <a:xfrm>
          <a:off x="0" y="0"/>
          <a:ext cx="0" cy="0"/>
          <a:chOff x="0" y="0"/>
          <a:chExt cx="0" cy="0"/>
        </a:xfrm>
      </p:grpSpPr>
      <p:sp>
        <p:nvSpPr>
          <p:cNvPr id="324" name="Google Shape;324;p125"/>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325" name="Google Shape;325;p125"/>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6"/>
        <p:cNvGrpSpPr/>
        <p:nvPr/>
      </p:nvGrpSpPr>
      <p:grpSpPr>
        <a:xfrm>
          <a:off x="0" y="0"/>
          <a:ext cx="0" cy="0"/>
          <a:chOff x="0" y="0"/>
          <a:chExt cx="0" cy="0"/>
        </a:xfrm>
      </p:grpSpPr>
      <p:sp>
        <p:nvSpPr>
          <p:cNvPr id="327" name="Google Shape;327;p1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1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40"/>
              <a:buNone/>
              <a:defRPr sz="2000">
                <a:solidFill>
                  <a:srgbClr val="888888"/>
                </a:solidFill>
              </a:defRPr>
            </a:lvl1pPr>
            <a:lvl2pPr marL="914400" lvl="1" indent="-228600" algn="l">
              <a:lnSpc>
                <a:spcPct val="100000"/>
              </a:lnSpc>
              <a:spcBef>
                <a:spcPts val="360"/>
              </a:spcBef>
              <a:spcAft>
                <a:spcPts val="0"/>
              </a:spcAft>
              <a:buSzPts val="1836"/>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29" name="Google Shape;329;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2"/>
        <p:cNvGrpSpPr/>
        <p:nvPr/>
      </p:nvGrpSpPr>
      <p:grpSpPr>
        <a:xfrm>
          <a:off x="0" y="0"/>
          <a:ext cx="0" cy="0"/>
          <a:chOff x="0" y="0"/>
          <a:chExt cx="0" cy="0"/>
        </a:xfrm>
      </p:grpSpPr>
      <p:sp>
        <p:nvSpPr>
          <p:cNvPr id="333" name="Google Shape;333;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4" name="Google Shape;334;p1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35" name="Google Shape;335;p1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6" name="Google Shape;336;p1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37" name="Google Shape;337;p1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8" name="Google Shape;338;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1"/>
        <p:cNvGrpSpPr/>
        <p:nvPr/>
      </p:nvGrpSpPr>
      <p:grpSpPr>
        <a:xfrm>
          <a:off x="0" y="0"/>
          <a:ext cx="0" cy="0"/>
          <a:chOff x="0" y="0"/>
          <a:chExt cx="0" cy="0"/>
        </a:xfrm>
      </p:grpSpPr>
      <p:sp>
        <p:nvSpPr>
          <p:cNvPr id="342" name="Google Shape;34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5"/>
        <p:cNvGrpSpPr/>
        <p:nvPr/>
      </p:nvGrpSpPr>
      <p:grpSpPr>
        <a:xfrm>
          <a:off x="0" y="0"/>
          <a:ext cx="0" cy="0"/>
          <a:chOff x="0" y="0"/>
          <a:chExt cx="0" cy="0"/>
        </a:xfrm>
      </p:grpSpPr>
      <p:sp>
        <p:nvSpPr>
          <p:cNvPr id="346" name="Google Shape;346;p1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7" name="Google Shape;347;p1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5864" algn="l">
              <a:lnSpc>
                <a:spcPct val="100000"/>
              </a:lnSpc>
              <a:spcBef>
                <a:spcPts val="640"/>
              </a:spcBef>
              <a:spcAft>
                <a:spcPts val="0"/>
              </a:spcAft>
              <a:buSzPts val="3264"/>
              <a:buChar char="•"/>
              <a:defRPr sz="3200"/>
            </a:lvl1pPr>
            <a:lvl2pPr marL="914400" lvl="1" indent="-409956" algn="l">
              <a:lnSpc>
                <a:spcPct val="100000"/>
              </a:lnSpc>
              <a:spcBef>
                <a:spcPts val="560"/>
              </a:spcBef>
              <a:spcAft>
                <a:spcPts val="0"/>
              </a:spcAft>
              <a:buSzPts val="2856"/>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48" name="Google Shape;348;p1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49" name="Google Shape;34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32"/>
        <p:cNvGrpSpPr/>
        <p:nvPr/>
      </p:nvGrpSpPr>
      <p:grpSpPr>
        <a:xfrm>
          <a:off x="0" y="0"/>
          <a:ext cx="0" cy="0"/>
          <a:chOff x="0" y="0"/>
          <a:chExt cx="0" cy="0"/>
        </a:xfrm>
      </p:grpSpPr>
      <p:sp>
        <p:nvSpPr>
          <p:cNvPr id="33" name="Google Shape;33;p136"/>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136"/>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
        <p:nvSpPr>
          <p:cNvPr id="35" name="Google Shape;35;p136"/>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2"/>
        <p:cNvGrpSpPr/>
        <p:nvPr/>
      </p:nvGrpSpPr>
      <p:grpSpPr>
        <a:xfrm>
          <a:off x="0" y="0"/>
          <a:ext cx="0" cy="0"/>
          <a:chOff x="0" y="0"/>
          <a:chExt cx="0" cy="0"/>
        </a:xfrm>
      </p:grpSpPr>
      <p:sp>
        <p:nvSpPr>
          <p:cNvPr id="353" name="Google Shape;353;p1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4" name="Google Shape;354;p130"/>
          <p:cNvSpPr>
            <a:spLocks noGrp="1"/>
          </p:cNvSpPr>
          <p:nvPr>
            <p:ph type="pic" idx="2"/>
          </p:nvPr>
        </p:nvSpPr>
        <p:spPr>
          <a:xfrm>
            <a:off x="1792288" y="612775"/>
            <a:ext cx="5486400" cy="4114800"/>
          </a:xfrm>
          <a:prstGeom prst="rect">
            <a:avLst/>
          </a:prstGeom>
          <a:noFill/>
          <a:ln>
            <a:noFill/>
          </a:ln>
        </p:spPr>
      </p:sp>
      <p:sp>
        <p:nvSpPr>
          <p:cNvPr id="355" name="Google Shape;355;p1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56" name="Google Shape;356;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9"/>
        <p:cNvGrpSpPr/>
        <p:nvPr/>
      </p:nvGrpSpPr>
      <p:grpSpPr>
        <a:xfrm>
          <a:off x="0" y="0"/>
          <a:ext cx="0" cy="0"/>
          <a:chOff x="0" y="0"/>
          <a:chExt cx="0" cy="0"/>
        </a:xfrm>
      </p:grpSpPr>
      <p:sp>
        <p:nvSpPr>
          <p:cNvPr id="360" name="Google Shape;360;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1" name="Google Shape;361;p1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2" name="Google Shape;362;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5"/>
        <p:cNvGrpSpPr/>
        <p:nvPr/>
      </p:nvGrpSpPr>
      <p:grpSpPr>
        <a:xfrm>
          <a:off x="0" y="0"/>
          <a:ext cx="0" cy="0"/>
          <a:chOff x="0" y="0"/>
          <a:chExt cx="0" cy="0"/>
        </a:xfrm>
      </p:grpSpPr>
      <p:sp>
        <p:nvSpPr>
          <p:cNvPr id="366" name="Google Shape;366;p1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7" name="Google Shape;367;p1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8" name="Google Shape;368;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0"/>
        <p:cNvGrpSpPr/>
        <p:nvPr/>
      </p:nvGrpSpPr>
      <p:grpSpPr>
        <a:xfrm>
          <a:off x="0" y="0"/>
          <a:ext cx="0" cy="0"/>
          <a:chOff x="0" y="0"/>
          <a:chExt cx="0" cy="0"/>
        </a:xfrm>
      </p:grpSpPr>
      <p:sp>
        <p:nvSpPr>
          <p:cNvPr id="381" name="Google Shape;381;gdc3a6a309c_1_11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2" name="Google Shape;382;gdc3a6a309c_1_118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gdc3a6a309c_1_11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gdc3a6a309c_1_11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5"/>
        <p:cNvGrpSpPr/>
        <p:nvPr/>
      </p:nvGrpSpPr>
      <p:grpSpPr>
        <a:xfrm>
          <a:off x="0" y="0"/>
          <a:ext cx="0" cy="0"/>
          <a:chOff x="0" y="0"/>
          <a:chExt cx="0" cy="0"/>
        </a:xfrm>
      </p:grpSpPr>
      <p:sp>
        <p:nvSpPr>
          <p:cNvPr id="386" name="Google Shape;386;gdc3a6a309c_1_11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7" name="Google Shape;387;gdc3a6a309c_1_119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8" name="Google Shape;388;gdc3a6a309c_1_119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gdc3a6a309c_1_119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gdc3a6a309c_1_11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1"/>
        <p:cNvGrpSpPr/>
        <p:nvPr/>
      </p:nvGrpSpPr>
      <p:grpSpPr>
        <a:xfrm>
          <a:off x="0" y="0"/>
          <a:ext cx="0" cy="0"/>
          <a:chOff x="0" y="0"/>
          <a:chExt cx="0" cy="0"/>
        </a:xfrm>
      </p:grpSpPr>
      <p:sp>
        <p:nvSpPr>
          <p:cNvPr id="392" name="Google Shape;392;gdc3a6a309c_1_11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3" name="Google Shape;393;gdc3a6a309c_1_119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4" name="Google Shape;394;gdc3a6a309c_1_119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5" name="Google Shape;395;gdc3a6a309c_1_11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dc3a6a309c_1_11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gdc3a6a309c_1_11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8"/>
        <p:cNvGrpSpPr/>
        <p:nvPr/>
      </p:nvGrpSpPr>
      <p:grpSpPr>
        <a:xfrm>
          <a:off x="0" y="0"/>
          <a:ext cx="0" cy="0"/>
          <a:chOff x="0" y="0"/>
          <a:chExt cx="0" cy="0"/>
        </a:xfrm>
      </p:grpSpPr>
      <p:sp>
        <p:nvSpPr>
          <p:cNvPr id="399" name="Google Shape;399;gdc3a6a309c_1_120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0" name="Google Shape;400;gdc3a6a309c_1_120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01" name="Google Shape;401;gdc3a6a309c_1_12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gdc3a6a309c_1_12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gdc3a6a309c_1_12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4"/>
        <p:cNvGrpSpPr/>
        <p:nvPr/>
      </p:nvGrpSpPr>
      <p:grpSpPr>
        <a:xfrm>
          <a:off x="0" y="0"/>
          <a:ext cx="0" cy="0"/>
          <a:chOff x="0" y="0"/>
          <a:chExt cx="0" cy="0"/>
        </a:xfrm>
      </p:grpSpPr>
      <p:sp>
        <p:nvSpPr>
          <p:cNvPr id="405" name="Google Shape;405;gdc3a6a309c_1_1209"/>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406" name="Google Shape;406;gdc3a6a309c_1_1209"/>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7"/>
        <p:cNvGrpSpPr/>
        <p:nvPr/>
      </p:nvGrpSpPr>
      <p:grpSpPr>
        <a:xfrm>
          <a:off x="0" y="0"/>
          <a:ext cx="0" cy="0"/>
          <a:chOff x="0" y="0"/>
          <a:chExt cx="0" cy="0"/>
        </a:xfrm>
      </p:grpSpPr>
      <p:sp>
        <p:nvSpPr>
          <p:cNvPr id="408" name="Google Shape;408;gdc3a6a309c_1_121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409" name="Google Shape;409;gdc3a6a309c_1_121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410" name="Google Shape;410;gdc3a6a309c_1_121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1"/>
        <p:cNvGrpSpPr/>
        <p:nvPr/>
      </p:nvGrpSpPr>
      <p:grpSpPr>
        <a:xfrm>
          <a:off x="0" y="0"/>
          <a:ext cx="0" cy="0"/>
          <a:chOff x="0" y="0"/>
          <a:chExt cx="0" cy="0"/>
        </a:xfrm>
      </p:grpSpPr>
      <p:sp>
        <p:nvSpPr>
          <p:cNvPr id="412" name="Google Shape;412;gdc3a6a309c_1_1216"/>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3" name="Google Shape;413;gdc3a6a309c_1_1216"/>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a:solidFill>
                  <a:srgbClr val="888888"/>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4" name="Google Shape;414;gdc3a6a309c_1_12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gdc3a6a309c_1_12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gdc3a6a309c_1_12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6"/>
        <p:cNvGrpSpPr/>
        <p:nvPr/>
      </p:nvGrpSpPr>
      <p:grpSpPr>
        <a:xfrm>
          <a:off x="0" y="0"/>
          <a:ext cx="0" cy="0"/>
          <a:chOff x="0" y="0"/>
          <a:chExt cx="0" cy="0"/>
        </a:xfrm>
      </p:grpSpPr>
      <p:sp>
        <p:nvSpPr>
          <p:cNvPr id="37" name="Google Shape;37;p13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137"/>
          <p:cNvSpPr>
            <a:spLocks noGrp="1"/>
          </p:cNvSpPr>
          <p:nvPr>
            <p:ph type="clipArt" idx="2"/>
          </p:nvPr>
        </p:nvSpPr>
        <p:spPr>
          <a:xfrm>
            <a:off x="685800" y="1676400"/>
            <a:ext cx="3810000" cy="4114800"/>
          </a:xfrm>
          <a:prstGeom prst="rect">
            <a:avLst/>
          </a:prstGeom>
          <a:noFill/>
          <a:ln>
            <a:noFill/>
          </a:ln>
        </p:spPr>
      </p:sp>
      <p:sp>
        <p:nvSpPr>
          <p:cNvPr id="39" name="Google Shape;39;p137"/>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SzPts val="1800"/>
              <a:buChar char="•"/>
              <a:defRPr/>
            </a:lvl1pPr>
            <a:lvl2pPr marL="914400" lvl="1" indent="-342900" algn="l">
              <a:lnSpc>
                <a:spcPct val="90000"/>
              </a:lnSpc>
              <a:spcBef>
                <a:spcPts val="360"/>
              </a:spcBef>
              <a:spcAft>
                <a:spcPts val="0"/>
              </a:spcAft>
              <a:buSzPts val="1800"/>
              <a:buChar char="•"/>
              <a:defRPr/>
            </a:lvl2pPr>
            <a:lvl3pPr marL="1371600" lvl="2" indent="-342900" algn="l">
              <a:lnSpc>
                <a:spcPct val="90000"/>
              </a:lnSpc>
              <a:spcBef>
                <a:spcPts val="360"/>
              </a:spcBef>
              <a:spcAft>
                <a:spcPts val="0"/>
              </a:spcAft>
              <a:buSzPts val="1800"/>
              <a:buChar char="•"/>
              <a:defRPr/>
            </a:lvl3pPr>
            <a:lvl4pPr marL="1828800" lvl="3" indent="-342900" algn="l">
              <a:lnSpc>
                <a:spcPct val="90000"/>
              </a:lnSpc>
              <a:spcBef>
                <a:spcPts val="360"/>
              </a:spcBef>
              <a:spcAft>
                <a:spcPts val="0"/>
              </a:spcAft>
              <a:buSzPts val="1800"/>
              <a:buChar char="•"/>
              <a:defRPr/>
            </a:lvl4pPr>
            <a:lvl5pPr marL="2286000" lvl="4" indent="-342900" algn="l">
              <a:lnSpc>
                <a:spcPct val="90000"/>
              </a:lnSpc>
              <a:spcBef>
                <a:spcPts val="360"/>
              </a:spcBef>
              <a:spcAft>
                <a:spcPts val="0"/>
              </a:spcAft>
              <a:buSzPts val="1800"/>
              <a:buChar char="•"/>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
        <p:nvSpPr>
          <p:cNvPr id="40" name="Google Shape;40;p1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1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1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7"/>
        <p:cNvGrpSpPr/>
        <p:nvPr/>
      </p:nvGrpSpPr>
      <p:grpSpPr>
        <a:xfrm>
          <a:off x="0" y="0"/>
          <a:ext cx="0" cy="0"/>
          <a:chOff x="0" y="0"/>
          <a:chExt cx="0" cy="0"/>
        </a:xfrm>
      </p:grpSpPr>
      <p:sp>
        <p:nvSpPr>
          <p:cNvPr id="418" name="Google Shape;418;gdc3a6a309c_1_12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9" name="Google Shape;419;gdc3a6a309c_1_122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20" name="Google Shape;420;gdc3a6a309c_1_122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1" name="Google Shape;421;gdc3a6a309c_1_122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22" name="Google Shape;422;gdc3a6a309c_1_122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3" name="Google Shape;423;gdc3a6a309c_1_12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gdc3a6a309c_1_12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gdc3a6a309c_1_12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6"/>
        <p:cNvGrpSpPr/>
        <p:nvPr/>
      </p:nvGrpSpPr>
      <p:grpSpPr>
        <a:xfrm>
          <a:off x="0" y="0"/>
          <a:ext cx="0" cy="0"/>
          <a:chOff x="0" y="0"/>
          <a:chExt cx="0" cy="0"/>
        </a:xfrm>
      </p:grpSpPr>
      <p:sp>
        <p:nvSpPr>
          <p:cNvPr id="427" name="Google Shape;427;gdc3a6a309c_1_12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gdc3a6a309c_1_12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gdc3a6a309c_1_12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0"/>
        <p:cNvGrpSpPr/>
        <p:nvPr/>
      </p:nvGrpSpPr>
      <p:grpSpPr>
        <a:xfrm>
          <a:off x="0" y="0"/>
          <a:ext cx="0" cy="0"/>
          <a:chOff x="0" y="0"/>
          <a:chExt cx="0" cy="0"/>
        </a:xfrm>
      </p:grpSpPr>
      <p:sp>
        <p:nvSpPr>
          <p:cNvPr id="431" name="Google Shape;431;gdc3a6a309c_1_1235"/>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2" name="Google Shape;432;gdc3a6a309c_1_123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sz="32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33" name="Google Shape;433;gdc3a6a309c_1_123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34" name="Google Shape;434;gdc3a6a309c_1_12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gdc3a6a309c_1_12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gdc3a6a309c_1_12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7"/>
        <p:cNvGrpSpPr/>
        <p:nvPr/>
      </p:nvGrpSpPr>
      <p:grpSpPr>
        <a:xfrm>
          <a:off x="0" y="0"/>
          <a:ext cx="0" cy="0"/>
          <a:chOff x="0" y="0"/>
          <a:chExt cx="0" cy="0"/>
        </a:xfrm>
      </p:grpSpPr>
      <p:sp>
        <p:nvSpPr>
          <p:cNvPr id="438" name="Google Shape;438;gdc3a6a309c_1_124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9" name="Google Shape;439;gdc3a6a309c_1_1242"/>
          <p:cNvSpPr>
            <a:spLocks noGrp="1"/>
          </p:cNvSpPr>
          <p:nvPr>
            <p:ph type="pic" idx="2"/>
          </p:nvPr>
        </p:nvSpPr>
        <p:spPr>
          <a:xfrm>
            <a:off x="1792288" y="612775"/>
            <a:ext cx="5486400" cy="4114800"/>
          </a:xfrm>
          <a:prstGeom prst="rect">
            <a:avLst/>
          </a:prstGeom>
          <a:noFill/>
          <a:ln>
            <a:noFill/>
          </a:ln>
        </p:spPr>
      </p:sp>
      <p:sp>
        <p:nvSpPr>
          <p:cNvPr id="440" name="Google Shape;440;gdc3a6a309c_1_124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41" name="Google Shape;441;gdc3a6a309c_1_124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gdc3a6a309c_1_124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gdc3a6a309c_1_12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4"/>
        <p:cNvGrpSpPr/>
        <p:nvPr/>
      </p:nvGrpSpPr>
      <p:grpSpPr>
        <a:xfrm>
          <a:off x="0" y="0"/>
          <a:ext cx="0" cy="0"/>
          <a:chOff x="0" y="0"/>
          <a:chExt cx="0" cy="0"/>
        </a:xfrm>
      </p:grpSpPr>
      <p:sp>
        <p:nvSpPr>
          <p:cNvPr id="445" name="Google Shape;445;gdc3a6a309c_1_1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6" name="Google Shape;446;gdc3a6a309c_1_1249"/>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47" name="Google Shape;447;gdc3a6a309c_1_12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gdc3a6a309c_1_12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gdc3a6a309c_1_12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0"/>
        <p:cNvGrpSpPr/>
        <p:nvPr/>
      </p:nvGrpSpPr>
      <p:grpSpPr>
        <a:xfrm>
          <a:off x="0" y="0"/>
          <a:ext cx="0" cy="0"/>
          <a:chOff x="0" y="0"/>
          <a:chExt cx="0" cy="0"/>
        </a:xfrm>
      </p:grpSpPr>
      <p:sp>
        <p:nvSpPr>
          <p:cNvPr id="451" name="Google Shape;451;gdc3a6a309c_1_125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2" name="Google Shape;452;gdc3a6a309c_1_125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3" name="Google Shape;453;gdc3a6a309c_1_12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4" name="Google Shape;454;gdc3a6a309c_1_12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gdc3a6a309c_1_12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8"/>
          <p:cNvSpPr txBox="1">
            <a:spLocks noGrp="1"/>
          </p:cNvSpPr>
          <p:nvPr>
            <p:ph type="ctrTitle"/>
          </p:nvPr>
        </p:nvSpPr>
        <p:spPr>
          <a:xfrm>
            <a:off x="2548581" y="2505673"/>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8"/>
          <p:cNvSpPr txBox="1">
            <a:spLocks noGrp="1"/>
          </p:cNvSpPr>
          <p:nvPr>
            <p:ph type="subTitle" idx="1"/>
          </p:nvPr>
        </p:nvSpPr>
        <p:spPr>
          <a:xfrm>
            <a:off x="3690730" y="3532213"/>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400"/>
              <a:buNone/>
              <a:defRPr sz="2400">
                <a:latin typeface="Helvetica Neue"/>
                <a:ea typeface="Helvetica Neue"/>
                <a:cs typeface="Helvetica Neue"/>
                <a:sym typeface="Helvetica Neue"/>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757575"/>
              </a:buClr>
              <a:buSzPts val="2400"/>
              <a:buNone/>
              <a:defRPr sz="2400">
                <a:solidFill>
                  <a:srgbClr val="757575"/>
                </a:solidFill>
              </a:defRPr>
            </a:lvl1pPr>
            <a:lvl2pPr marL="914400" lvl="1" indent="-228600" algn="l">
              <a:lnSpc>
                <a:spcPct val="100000"/>
              </a:lnSpc>
              <a:spcBef>
                <a:spcPts val="500"/>
              </a:spcBef>
              <a:spcAft>
                <a:spcPts val="0"/>
              </a:spcAft>
              <a:buClr>
                <a:srgbClr val="757575"/>
              </a:buClr>
              <a:buSzPts val="2000"/>
              <a:buNone/>
              <a:defRPr sz="2000">
                <a:solidFill>
                  <a:srgbClr val="757575"/>
                </a:solidFill>
              </a:defRPr>
            </a:lvl2pPr>
            <a:lvl3pPr marL="1371600" lvl="2" indent="-228600" algn="l">
              <a:lnSpc>
                <a:spcPct val="100000"/>
              </a:lnSpc>
              <a:spcBef>
                <a:spcPts val="500"/>
              </a:spcBef>
              <a:spcAft>
                <a:spcPts val="0"/>
              </a:spcAft>
              <a:buClr>
                <a:srgbClr val="757575"/>
              </a:buClr>
              <a:buSzPts val="1800"/>
              <a:buNone/>
              <a:defRPr sz="1800">
                <a:solidFill>
                  <a:srgbClr val="757575"/>
                </a:solidFill>
              </a:defRPr>
            </a:lvl3pPr>
            <a:lvl4pPr marL="1828800" lvl="3" indent="-228600" algn="l">
              <a:lnSpc>
                <a:spcPct val="100000"/>
              </a:lnSpc>
              <a:spcBef>
                <a:spcPts val="500"/>
              </a:spcBef>
              <a:spcAft>
                <a:spcPts val="0"/>
              </a:spcAft>
              <a:buClr>
                <a:srgbClr val="757575"/>
              </a:buClr>
              <a:buSzPts val="1600"/>
              <a:buNone/>
              <a:defRPr sz="1600">
                <a:solidFill>
                  <a:srgbClr val="757575"/>
                </a:solidFill>
              </a:defRPr>
            </a:lvl4pPr>
            <a:lvl5pPr marL="2286000" lvl="4" indent="-228600" algn="l">
              <a:lnSpc>
                <a:spcPct val="10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1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3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3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138"/>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a:spLocks noGrp="1"/>
          </p:cNvSpPr>
          <p:nvPr>
            <p:ph type="pic" idx="2"/>
          </p:nvPr>
        </p:nvSpPr>
        <p:spPr>
          <a:xfrm>
            <a:off x="5183188" y="987425"/>
            <a:ext cx="6172200" cy="4873625"/>
          </a:xfrm>
          <a:prstGeom prst="rect">
            <a:avLst/>
          </a:prstGeom>
          <a:noFill/>
          <a:ln>
            <a:noFill/>
          </a:ln>
        </p:spPr>
      </p:sp>
      <p:sp>
        <p:nvSpPr>
          <p:cNvPr id="50" name="Google Shape;50;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Workshop title slide">
  <p:cSld name="Workshop title slide">
    <p:spTree>
      <p:nvGrpSpPr>
        <p:cNvPr id="1" name="Shape 61"/>
        <p:cNvGrpSpPr/>
        <p:nvPr/>
      </p:nvGrpSpPr>
      <p:grpSpPr>
        <a:xfrm>
          <a:off x="0" y="0"/>
          <a:ext cx="0" cy="0"/>
          <a:chOff x="0" y="0"/>
          <a:chExt cx="0" cy="0"/>
        </a:xfrm>
      </p:grpSpPr>
      <p:sp>
        <p:nvSpPr>
          <p:cNvPr id="62" name="Google Shape;62;p12"/>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12" descr="A logo with white dots&#10;&#10;AI-generated content may be incorrect."/>
          <p:cNvPicPr preferRelativeResize="0"/>
          <p:nvPr/>
        </p:nvPicPr>
        <p:blipFill rotWithShape="1">
          <a:blip r:embed="rId2">
            <a:alphaModFix/>
          </a:blip>
          <a:srcRect/>
          <a:stretch/>
        </p:blipFill>
        <p:spPr>
          <a:xfrm>
            <a:off x="5980843" y="236128"/>
            <a:ext cx="2653569" cy="1326785"/>
          </a:xfrm>
          <a:prstGeom prst="rect">
            <a:avLst/>
          </a:prstGeom>
          <a:noFill/>
          <a:ln>
            <a:noFill/>
          </a:ln>
        </p:spPr>
      </p:pic>
      <p:sp>
        <p:nvSpPr>
          <p:cNvPr id="64" name="Google Shape;64;p12"/>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a:ea typeface="Helvetica Neue"/>
                <a:cs typeface="Helvetica Neue"/>
                <a:sym typeface="Helvetica Neue"/>
              </a:rPr>
              <a:t>Canadian Bioinformatics Workshops | bioinformatics.ca</a:t>
            </a:r>
            <a:endParaRPr sz="1400" b="0" i="0" u="none" strike="noStrike" cap="none">
              <a:solidFill>
                <a:schemeClr val="lt1"/>
              </a:solidFill>
              <a:latin typeface="Helvetica Neue"/>
              <a:ea typeface="Helvetica Neue"/>
              <a:cs typeface="Helvetica Neue"/>
              <a:sym typeface="Helvetica Neue"/>
            </a:endParaRPr>
          </a:p>
        </p:txBody>
      </p:sp>
      <p:sp>
        <p:nvSpPr>
          <p:cNvPr id="65" name="Google Shape;65;p12"/>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8"/>
        <p:cNvGrpSpPr/>
        <p:nvPr/>
      </p:nvGrpSpPr>
      <p:grpSpPr>
        <a:xfrm>
          <a:off x="0" y="0"/>
          <a:ext cx="0" cy="0"/>
          <a:chOff x="0" y="0"/>
          <a:chExt cx="0" cy="0"/>
        </a:xfrm>
      </p:grpSpPr>
      <p:sp>
        <p:nvSpPr>
          <p:cNvPr id="49" name="Google Shape;49;p139"/>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113"/>
          <p:cNvSpPr txBox="1"/>
          <p:nvPr/>
        </p:nvSpPr>
        <p:spPr>
          <a:xfrm>
            <a:off x="4914900" y="6356350"/>
            <a:ext cx="1600200" cy="365125"/>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898989"/>
                </a:solidFill>
                <a:latin typeface="Quattrocento Sans"/>
                <a:ea typeface="Quattrocento Sans"/>
                <a:cs typeface="Quattrocento Sans"/>
                <a:sym typeface="Quattrocento Sans"/>
              </a:rPr>
              <a:t>‹#›</a:t>
            </a:fld>
            <a:endParaRPr sz="900" b="0" i="0" u="none" strike="noStrike" cap="none">
              <a:solidFill>
                <a:srgbClr val="898989"/>
              </a:solidFill>
              <a:latin typeface="Quattrocento Sans"/>
              <a:ea typeface="Quattrocento Sans"/>
              <a:cs typeface="Quattrocento Sans"/>
              <a:sym typeface="Quattrocento Sans"/>
            </a:endParaRPr>
          </a:p>
        </p:txBody>
      </p:sp>
      <p:sp>
        <p:nvSpPr>
          <p:cNvPr id="13" name="Google Shape;13;p11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sp>
        <p:nvSpPr>
          <p:cNvPr id="14" name="Google Shape;14;p11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sp>
        <p:nvSpPr>
          <p:cNvPr id="16" name="Google Shape;16;p11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17" name="Google Shape;17;p11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18" name="Codex Corner Mark" descr="Purple circles on a black background&#10;&#10;AI-generated content may be incorrect."/>
          <p:cNvPicPr preferRelativeResize="0"/>
          <p:nvPr/>
        </p:nvPicPr>
        <p:blipFill rotWithShape="1">
          <a:blip r:embed="rId18">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5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9pPr>
          </a:lstStyle>
          <a:p>
            <a:endParaRPr/>
          </a:p>
        </p:txBody>
      </p:sp>
      <p:sp>
        <p:nvSpPr>
          <p:cNvPr id="85" name="Google Shape;85;p58"/>
          <p:cNvSpPr txBox="1">
            <a:spLocks noGrp="1"/>
          </p:cNvSpPr>
          <p:nvPr>
            <p:ph type="body" idx="1"/>
          </p:nvPr>
        </p:nvSpPr>
        <p:spPr>
          <a:xfrm>
            <a:off x="685800" y="16764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C110E"/>
              </a:buClr>
              <a:buSzPts val="3200"/>
              <a:buFont typeface="Arial"/>
              <a:buChar char="•"/>
              <a:defRPr sz="3200" b="1" i="0" u="none" strike="noStrike" cap="none">
                <a:solidFill>
                  <a:schemeClr val="accent2"/>
                </a:solidFill>
                <a:latin typeface="Arial"/>
                <a:ea typeface="Arial"/>
                <a:cs typeface="Arial"/>
                <a:sym typeface="Arial"/>
              </a:defRPr>
            </a:lvl1pPr>
            <a:lvl2pPr marL="914400" marR="0" lvl="1" indent="-406400" algn="l" rtl="0">
              <a:lnSpc>
                <a:spcPct val="100000"/>
              </a:lnSpc>
              <a:spcBef>
                <a:spcPts val="560"/>
              </a:spcBef>
              <a:spcAft>
                <a:spcPts val="0"/>
              </a:spcAft>
              <a:buClr>
                <a:srgbClr val="FC110E"/>
              </a:buClr>
              <a:buSzPts val="2800"/>
              <a:buFont typeface="Arial"/>
              <a:buChar char="–"/>
              <a:defRPr sz="2800" b="1" i="0" u="none" strike="noStrike" cap="none">
                <a:solidFill>
                  <a:schemeClr val="accent2"/>
                </a:solidFill>
                <a:latin typeface="Arial"/>
                <a:ea typeface="Arial"/>
                <a:cs typeface="Arial"/>
                <a:sym typeface="Arial"/>
              </a:defRPr>
            </a:lvl2pPr>
            <a:lvl3pPr marL="1371600" marR="0" lvl="2" indent="-381000" algn="l" rtl="0">
              <a:lnSpc>
                <a:spcPct val="100000"/>
              </a:lnSpc>
              <a:spcBef>
                <a:spcPts val="480"/>
              </a:spcBef>
              <a:spcAft>
                <a:spcPts val="0"/>
              </a:spcAft>
              <a:buClr>
                <a:srgbClr val="FC110E"/>
              </a:buClr>
              <a:buSzPts val="2400"/>
              <a:buFont typeface="Arial"/>
              <a:buChar char="•"/>
              <a:defRPr sz="2400" b="1" i="0" u="none" strike="noStrike" cap="none">
                <a:solidFill>
                  <a:schemeClr val="accent2"/>
                </a:solidFill>
                <a:latin typeface="Arial"/>
                <a:ea typeface="Arial"/>
                <a:cs typeface="Arial"/>
                <a:sym typeface="Arial"/>
              </a:defRPr>
            </a:lvl3pPr>
            <a:lvl4pPr marL="1828800" marR="0" lvl="3"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4pPr>
            <a:lvl5pPr marL="2286000" marR="0" lvl="4"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5pPr>
            <a:lvl6pPr marL="2743200" marR="0" lvl="5"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6pPr>
            <a:lvl7pPr marL="3200400" marR="0" lvl="6"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7pPr>
            <a:lvl8pPr marL="3657600" marR="0" lvl="7"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8pPr>
            <a:lvl9pPr marL="4114800" marR="0" lvl="8"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9pPr>
          </a:lstStyle>
          <a:p>
            <a:endParaRPr/>
          </a:p>
        </p:txBody>
      </p:sp>
      <p:sp>
        <p:nvSpPr>
          <p:cNvPr id="86" name="Google Shape;86;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58"/>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90" name="Google Shape;90;p58"/>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91" name="Codex Corner Mark" descr="Purple circles on a black background&#10;&#10;AI-generated content may be incorrect."/>
          <p:cNvPicPr preferRelativeResize="0"/>
          <p:nvPr/>
        </p:nvPicPr>
        <p:blipFill rotWithShape="1">
          <a:blip r:embed="rId20">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116"/>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9pPr>
          </a:lstStyle>
          <a:p>
            <a:endParaRPr/>
          </a:p>
        </p:txBody>
      </p:sp>
      <p:sp>
        <p:nvSpPr>
          <p:cNvPr id="192" name="Google Shape;192;p116"/>
          <p:cNvSpPr txBox="1">
            <a:spLocks noGrp="1"/>
          </p:cNvSpPr>
          <p:nvPr>
            <p:ph type="body" idx="1"/>
          </p:nvPr>
        </p:nvSpPr>
        <p:spPr>
          <a:xfrm>
            <a:off x="685800" y="16764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C110E"/>
              </a:buClr>
              <a:buSzPts val="3200"/>
              <a:buFont typeface="Arial"/>
              <a:buChar char="•"/>
              <a:defRPr sz="3200" b="1" i="0" u="none" strike="noStrike" cap="none">
                <a:solidFill>
                  <a:schemeClr val="accent2"/>
                </a:solidFill>
                <a:latin typeface="Arial"/>
                <a:ea typeface="Arial"/>
                <a:cs typeface="Arial"/>
                <a:sym typeface="Arial"/>
              </a:defRPr>
            </a:lvl1pPr>
            <a:lvl2pPr marL="914400" marR="0" lvl="1" indent="-406400" algn="l" rtl="0">
              <a:lnSpc>
                <a:spcPct val="100000"/>
              </a:lnSpc>
              <a:spcBef>
                <a:spcPts val="560"/>
              </a:spcBef>
              <a:spcAft>
                <a:spcPts val="0"/>
              </a:spcAft>
              <a:buClr>
                <a:srgbClr val="FC110E"/>
              </a:buClr>
              <a:buSzPts val="2800"/>
              <a:buFont typeface="Arial"/>
              <a:buChar char="–"/>
              <a:defRPr sz="2800" b="1" i="0" u="none" strike="noStrike" cap="none">
                <a:solidFill>
                  <a:schemeClr val="accent2"/>
                </a:solidFill>
                <a:latin typeface="Arial"/>
                <a:ea typeface="Arial"/>
                <a:cs typeface="Arial"/>
                <a:sym typeface="Arial"/>
              </a:defRPr>
            </a:lvl2pPr>
            <a:lvl3pPr marL="1371600" marR="0" lvl="2" indent="-381000" algn="l" rtl="0">
              <a:lnSpc>
                <a:spcPct val="100000"/>
              </a:lnSpc>
              <a:spcBef>
                <a:spcPts val="480"/>
              </a:spcBef>
              <a:spcAft>
                <a:spcPts val="0"/>
              </a:spcAft>
              <a:buClr>
                <a:srgbClr val="FC110E"/>
              </a:buClr>
              <a:buSzPts val="2400"/>
              <a:buFont typeface="Arial"/>
              <a:buChar char="•"/>
              <a:defRPr sz="2400" b="1" i="0" u="none" strike="noStrike" cap="none">
                <a:solidFill>
                  <a:schemeClr val="accent2"/>
                </a:solidFill>
                <a:latin typeface="Arial"/>
                <a:ea typeface="Arial"/>
                <a:cs typeface="Arial"/>
                <a:sym typeface="Arial"/>
              </a:defRPr>
            </a:lvl3pPr>
            <a:lvl4pPr marL="1828800" marR="0" lvl="3"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4pPr>
            <a:lvl5pPr marL="2286000" marR="0" lvl="4"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5pPr>
            <a:lvl6pPr marL="2743200" marR="0" lvl="5"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6pPr>
            <a:lvl7pPr marL="3200400" marR="0" lvl="6"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7pPr>
            <a:lvl8pPr marL="3657600" marR="0" lvl="7"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8pPr>
            <a:lvl9pPr marL="4114800" marR="0" lvl="8"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9pPr>
          </a:lstStyle>
          <a:p>
            <a:endParaRPr/>
          </a:p>
        </p:txBody>
      </p:sp>
      <p:sp>
        <p:nvSpPr>
          <p:cNvPr id="193" name="Google Shape;193;p1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4" name="Google Shape;194;p1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5" name="Google Shape;195;p1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116"/>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197" name="Google Shape;197;p116"/>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198" name="Codex Corner Mark" descr="Purple circles on a black background&#10;&#10;AI-generated content may be incorrect."/>
          <p:cNvPicPr preferRelativeResize="0"/>
          <p:nvPr/>
        </p:nvPicPr>
        <p:blipFill rotWithShape="1">
          <a:blip r:embed="rId17">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285" name="Google Shape;285;p1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5864" algn="l" rtl="0">
              <a:lnSpc>
                <a:spcPct val="100000"/>
              </a:lnSpc>
              <a:spcBef>
                <a:spcPts val="640"/>
              </a:spcBef>
              <a:spcAft>
                <a:spcPts val="0"/>
              </a:spcAft>
              <a:buClr>
                <a:srgbClr val="FF0000"/>
              </a:buClr>
              <a:buSzPts val="3264"/>
              <a:buFont typeface="Arial"/>
              <a:buChar char="•"/>
              <a:defRPr sz="3200" b="1" i="0" u="none" strike="noStrike" cap="none">
                <a:solidFill>
                  <a:srgbClr val="000090"/>
                </a:solidFill>
                <a:latin typeface="Arial"/>
                <a:ea typeface="Arial"/>
                <a:cs typeface="Arial"/>
                <a:sym typeface="Arial"/>
              </a:defRPr>
            </a:lvl1pPr>
            <a:lvl2pPr marL="914400" marR="0" lvl="1" indent="-409956" algn="l" rtl="0">
              <a:lnSpc>
                <a:spcPct val="100000"/>
              </a:lnSpc>
              <a:spcBef>
                <a:spcPts val="560"/>
              </a:spcBef>
              <a:spcAft>
                <a:spcPts val="0"/>
              </a:spcAft>
              <a:buClr>
                <a:schemeClr val="accent2"/>
              </a:buClr>
              <a:buSzPts val="2856"/>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6" name="Google Shape;286;p1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7" name="Google Shape;287;p1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8" name="Google Shape;288;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9" name="Google Shape;289;p119"/>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290" name="Google Shape;290;p119"/>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sp>
        <p:nvSpPr>
          <p:cNvPr id="292" name="Google Shape;292;p119"/>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293" name="Google Shape;293;p119"/>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294" name="Codex Corner Mark" descr="Purple circles on a black background&#10;&#10;AI-generated content may be incorrect."/>
          <p:cNvPicPr preferRelativeResize="0"/>
          <p:nvPr/>
        </p:nvPicPr>
        <p:blipFill rotWithShape="1">
          <a:blip r:embed="rId15">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gdc3a6a309c_1_1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373" name="Google Shape;373;gdc3a6a309c_1_117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F0000"/>
              </a:buClr>
              <a:buSzPts val="3200"/>
              <a:buFont typeface="Arial"/>
              <a:buChar char="•"/>
              <a:defRPr sz="3200" b="1" i="0" u="none" strike="noStrike" cap="none">
                <a:solidFill>
                  <a:srgbClr val="000090"/>
                </a:solidFill>
                <a:latin typeface="Arial"/>
                <a:ea typeface="Arial"/>
                <a:cs typeface="Arial"/>
                <a:sym typeface="Arial"/>
              </a:defRPr>
            </a:lvl1pPr>
            <a:lvl2pPr marL="914400" marR="0" lvl="1" indent="-406400" algn="l" rtl="0">
              <a:lnSpc>
                <a:spcPct val="100000"/>
              </a:lnSpc>
              <a:spcBef>
                <a:spcPts val="560"/>
              </a:spcBef>
              <a:spcAft>
                <a:spcPts val="0"/>
              </a:spcAft>
              <a:buClr>
                <a:srgbClr val="FF0000"/>
              </a:buClr>
              <a:buSzPts val="2800"/>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Google Shape;374;gdc3a6a309c_1_117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5" name="Google Shape;375;gdc3a6a309c_1_117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6" name="Google Shape;376;gdc3a6a309c_1_11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7" name="Google Shape;377;gdc3a6a309c_1_1179"/>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378" name="Google Shape;378;gdc3a6a309c_1_1179"/>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379" name="Codex Corner Mark" descr="Purple circles on a black background&#10;&#10;AI-generated content may be incorrect."/>
          <p:cNvPicPr preferRelativeResize="0"/>
          <p:nvPr/>
        </p:nvPicPr>
        <p:blipFill rotWithShape="1">
          <a:blip r:embed="rId15">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24393F"/>
            </a:gs>
            <a:gs pos="45000">
              <a:srgbClr val="70247F"/>
            </a:gs>
            <a:gs pos="100000">
              <a:srgbClr val="B40805"/>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9"/>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Light"/>
              <a:buNone/>
              <a:defRPr sz="44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9"/>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Light"/>
                <a:ea typeface="Helvetica Neue Light"/>
                <a:cs typeface="Helvetica Neue Light"/>
                <a:sym typeface="Helvetica Neue Light"/>
              </a:rPr>
              <a:t>Canadian Bioinformatics Workshops | bioinformatics.ca</a:t>
            </a:r>
            <a:endParaRPr sz="1400" b="0" i="0" u="none" strike="noStrike" cap="none">
              <a:solidFill>
                <a:schemeClr val="lt1"/>
              </a:solidFill>
              <a:latin typeface="Helvetica Neue Light"/>
              <a:ea typeface="Helvetica Neue Light"/>
              <a:cs typeface="Helvetica Neue Light"/>
              <a:sym typeface="Helvetica Neue Light"/>
            </a:endParaRPr>
          </a:p>
        </p:txBody>
      </p:sp>
      <p:pic>
        <p:nvPicPr>
          <p:cNvPr id="20" name="Google Shape;20;p9" descr="Purple circles on a black background&#10;&#10;AI-generated content may be incorrect."/>
          <p:cNvPicPr preferRelativeResize="0"/>
          <p:nvPr/>
        </p:nvPicPr>
        <p:blipFill rotWithShape="1">
          <a:blip r:embed="rId13">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p:nvPr/>
        </p:nvSpPr>
        <p:spPr>
          <a:xfrm>
            <a:off x="0" y="0"/>
            <a:ext cx="8610601" cy="6858000"/>
          </a:xfrm>
          <a:prstGeom prst="rect">
            <a:avLst/>
          </a:prstGeom>
          <a:gradFill>
            <a:gsLst>
              <a:gs pos="0">
                <a:srgbClr val="24393F"/>
              </a:gs>
              <a:gs pos="54000">
                <a:srgbClr val="70247F"/>
              </a:gs>
              <a:gs pos="100000">
                <a:srgbClr val="B40805"/>
              </a:gs>
            </a:gsLst>
            <a:path path="circle">
              <a:fillToRect l="100000" t="100000"/>
            </a:path>
            <a:tileRect r="-100000" b="-100000"/>
          </a:gra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4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4.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64.xml"/><Relationship Id="rId5" Type="http://schemas.openxmlformats.org/officeDocument/2006/relationships/image" Target="../media/image91.png"/><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4.xml"/><Relationship Id="rId1" Type="http://schemas.openxmlformats.org/officeDocument/2006/relationships/slideLayout" Target="../slideLayouts/slideLayout64.xml"/><Relationship Id="rId6" Type="http://schemas.openxmlformats.org/officeDocument/2006/relationships/image" Target="../media/image91.png"/><Relationship Id="rId5" Type="http://schemas.openxmlformats.org/officeDocument/2006/relationships/image" Target="../media/image67.png"/><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6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11.xml"/><Relationship Id="rId1" Type="http://schemas.openxmlformats.org/officeDocument/2006/relationships/slideLayout" Target="../slideLayouts/slideLayout7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53.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hyperlink" Target="https://www.icgi.no/Technology/Deep-learn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6.xml"/><Relationship Id="rId1" Type="http://schemas.openxmlformats.org/officeDocument/2006/relationships/slideLayout" Target="../slideLayouts/slideLayout53.xml"/><Relationship Id="rId4" Type="http://schemas.openxmlformats.org/officeDocument/2006/relationships/hyperlink" Target="https://www.icgi.no/Technology/Deep-learni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hyperlink" Target="https://www.icgi.no/Technology/Deep-learning" TargetMode="External"/><Relationship Id="rId2" Type="http://schemas.openxmlformats.org/officeDocument/2006/relationships/notesSlide" Target="../notesSlides/notesSlide38.xml"/><Relationship Id="rId1" Type="http://schemas.openxmlformats.org/officeDocument/2006/relationships/slideLayout" Target="../slideLayouts/slideLayout53.xml"/><Relationship Id="rId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3" Type="http://schemas.openxmlformats.org/officeDocument/2006/relationships/hyperlink" Target="https://www.icgi.no/Technology/Deep-learning" TargetMode="External"/><Relationship Id="rId2" Type="http://schemas.openxmlformats.org/officeDocument/2006/relationships/notesSlide" Target="../notesSlides/notesSlide39.xml"/><Relationship Id="rId1" Type="http://schemas.openxmlformats.org/officeDocument/2006/relationships/slideLayout" Target="../slideLayouts/slideLayout53.xml"/><Relationship Id="rId4" Type="http://schemas.openxmlformats.org/officeDocument/2006/relationships/image" Target="../media/image48.gif"/></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53.xml"/><Relationship Id="rId5" Type="http://schemas.openxmlformats.org/officeDocument/2006/relationships/hyperlink" Target="https://sebastianraschka.com/Articles/2015_pca_in_3_steps.html" TargetMode="Externa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0.xml"/><Relationship Id="rId1" Type="http://schemas.openxmlformats.org/officeDocument/2006/relationships/slideLayout" Target="../slideLayouts/slideLayout5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64.xml"/><Relationship Id="rId5" Type="http://schemas.openxmlformats.org/officeDocument/2006/relationships/image" Target="../media/image67.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64.xml"/><Relationship Id="rId5" Type="http://schemas.openxmlformats.org/officeDocument/2006/relationships/image" Target="../media/image67.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5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0.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86.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87.xml"/><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88.xml"/><Relationship Id="rId1" Type="http://schemas.openxmlformats.org/officeDocument/2006/relationships/slideLayout" Target="../slideLayouts/slideLayout53.xml"/><Relationship Id="rId4" Type="http://schemas.openxmlformats.org/officeDocument/2006/relationships/image" Target="../media/image89.g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7.jp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89.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90.xml"/><Relationship Id="rId1" Type="http://schemas.openxmlformats.org/officeDocument/2006/relationships/slideLayout" Target="../slideLayouts/slideLayout53.xml"/><Relationship Id="rId4" Type="http://schemas.openxmlformats.org/officeDocument/2006/relationships/image" Target="../media/image88.gif"/></Relationships>
</file>

<file path=ppt/slides/_rels/slide9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91.xml"/><Relationship Id="rId1" Type="http://schemas.openxmlformats.org/officeDocument/2006/relationships/slideLayout" Target="../slideLayouts/slideLayout53.xml"/><Relationship Id="rId4" Type="http://schemas.openxmlformats.org/officeDocument/2006/relationships/image" Target="../media/image88.gi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393F"/>
            </a:gs>
            <a:gs pos="24000">
              <a:srgbClr val="70247F"/>
            </a:gs>
            <a:gs pos="100000">
              <a:srgbClr val="B40805"/>
            </a:gs>
          </a:gsLst>
          <a:path path="circle">
            <a:fillToRect l="100000" t="100000"/>
          </a:path>
          <a:tileRect r="-100000" b="-100000"/>
        </a:gradFill>
        <a:effectLst/>
      </p:bgPr>
    </p:bg>
    <p:spTree>
      <p:nvGrpSpPr>
        <p:cNvPr id="1" name="Shape 70"/>
        <p:cNvGrpSpPr/>
        <p:nvPr/>
      </p:nvGrpSpPr>
      <p:grpSpPr>
        <a:xfrm>
          <a:off x="0" y="0"/>
          <a:ext cx="0" cy="0"/>
          <a:chOff x="0" y="0"/>
          <a:chExt cx="0" cy="0"/>
        </a:xfrm>
      </p:grpSpPr>
      <p:sp>
        <p:nvSpPr>
          <p:cNvPr id="71" name="Google Shape;71;p1"/>
          <p:cNvSpPr txBox="1">
            <a:spLocks noGrp="1"/>
          </p:cNvSpPr>
          <p:nvPr>
            <p:ph type="subTitle" idx="1"/>
          </p:nvPr>
        </p:nvSpPr>
        <p:spPr>
          <a:xfrm>
            <a:off x="6801238" y="3429000"/>
            <a:ext cx="4567235" cy="78175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lt1"/>
              </a:buClr>
              <a:buSzPct val="100000"/>
              <a:buNone/>
            </a:pPr>
            <a:r>
              <a:rPr lang="en-US" sz="4400" b="1">
                <a:latin typeface="Helvetica Neue"/>
                <a:ea typeface="Helvetica Neue"/>
                <a:cs typeface="Helvetica Neue"/>
                <a:sym typeface="Helvetica Neue"/>
              </a:rPr>
              <a:t>bioinformatics.ca</a:t>
            </a:r>
            <a:endParaRPr/>
          </a:p>
        </p:txBody>
      </p:sp>
      <p:pic>
        <p:nvPicPr>
          <p:cNvPr id="72" name="Google Shape;72;p1" descr="A logo with white dots&#10;&#10;AI-generated content may be incorrect."/>
          <p:cNvPicPr preferRelativeResize="0"/>
          <p:nvPr/>
        </p:nvPicPr>
        <p:blipFill rotWithShape="1">
          <a:blip r:embed="rId3">
            <a:alphaModFix/>
          </a:blip>
          <a:srcRect l="12297" r="12121"/>
          <a:stretch/>
        </p:blipFill>
        <p:spPr>
          <a:xfrm>
            <a:off x="670379" y="1341316"/>
            <a:ext cx="5766816" cy="3815097"/>
          </a:xfrm>
          <a:prstGeom prst="rect">
            <a:avLst/>
          </a:prstGeom>
          <a:noFill/>
          <a:ln>
            <a:noFill/>
          </a:ln>
        </p:spPr>
      </p:pic>
      <p:sp>
        <p:nvSpPr>
          <p:cNvPr id="73" name="Google Shape;73;p1"/>
          <p:cNvSpPr txBox="1"/>
          <p:nvPr/>
        </p:nvSpPr>
        <p:spPr>
          <a:xfrm>
            <a:off x="6648092" y="4210755"/>
            <a:ext cx="4873529" cy="41610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Helvetica Neue Light"/>
                <a:ea typeface="Helvetica Neue Light"/>
                <a:cs typeface="Helvetica Neue Light"/>
                <a:sym typeface="Helvetica Neue Light"/>
              </a:rPr>
              <a:t>bioinformaticsdotca.github.io</a:t>
            </a:r>
            <a:endParaRPr sz="1400" b="0" i="0" u="none" strike="noStrike" cap="none">
              <a:solidFill>
                <a:srgbClr val="000000"/>
              </a:solidFill>
              <a:latin typeface="Arial"/>
              <a:ea typeface="Arial"/>
              <a:cs typeface="Arial"/>
              <a:sym typeface="Arial"/>
            </a:endParaRPr>
          </a:p>
        </p:txBody>
      </p:sp>
      <p:sp>
        <p:nvSpPr>
          <p:cNvPr id="74" name="Google Shape;74;p1"/>
          <p:cNvSpPr txBox="1"/>
          <p:nvPr/>
        </p:nvSpPr>
        <p:spPr>
          <a:xfrm>
            <a:off x="10523913" y="46551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1524000" y="0"/>
          <a:ext cx="0" cy="0"/>
          <a:chOff x="0" y="0"/>
          <a:chExt cx="0" cy="0"/>
        </a:xfrm>
      </p:grpSpPr>
      <p:sp>
        <p:nvSpPr>
          <p:cNvPr id="521" name="Google Shape;521;p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Structure</a:t>
            </a:r>
            <a:endParaRPr/>
          </a:p>
        </p:txBody>
      </p:sp>
      <p:pic>
        <p:nvPicPr>
          <p:cNvPr id="522" name="Google Shape;522;p9"/>
          <p:cNvPicPr preferRelativeResize="0"/>
          <p:nvPr/>
        </p:nvPicPr>
        <p:blipFill rotWithShape="1">
          <a:blip r:embed="rId3">
            <a:alphaModFix/>
          </a:blip>
          <a:srcRect/>
          <a:stretch/>
        </p:blipFill>
        <p:spPr>
          <a:xfrm>
            <a:off x="1981200" y="1504950"/>
            <a:ext cx="3816350" cy="4413249"/>
          </a:xfrm>
          <a:prstGeom prst="rect">
            <a:avLst/>
          </a:prstGeom>
          <a:noFill/>
          <a:ln>
            <a:noFill/>
          </a:ln>
        </p:spPr>
      </p:pic>
      <p:pic>
        <p:nvPicPr>
          <p:cNvPr id="523" name="Google Shape;523;p9"/>
          <p:cNvPicPr preferRelativeResize="0"/>
          <p:nvPr/>
        </p:nvPicPr>
        <p:blipFill rotWithShape="1">
          <a:blip r:embed="rId4">
            <a:alphaModFix/>
          </a:blip>
          <a:srcRect/>
          <a:stretch/>
        </p:blipFill>
        <p:spPr>
          <a:xfrm>
            <a:off x="6051550" y="1555750"/>
            <a:ext cx="3689350" cy="436245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8"/>
        <p:cNvGrpSpPr/>
        <p:nvPr/>
      </p:nvGrpSpPr>
      <p:grpSpPr>
        <a:xfrm>
          <a:off x="1524000" y="0"/>
          <a:ext cx="0" cy="0"/>
          <a:chOff x="0" y="0"/>
          <a:chExt cx="0" cy="0"/>
        </a:xfrm>
      </p:grpSpPr>
      <p:sp>
        <p:nvSpPr>
          <p:cNvPr id="1749" name="Google Shape;1749;p100"/>
          <p:cNvSpPr txBox="1">
            <a:spLocks noGrp="1"/>
          </p:cNvSpPr>
          <p:nvPr>
            <p:ph type="title"/>
          </p:nvPr>
        </p:nvSpPr>
        <p:spPr>
          <a:xfrm>
            <a:off x="0" y="1222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a:t>Performance of IrisDT vs. IrisANN</a:t>
            </a:r>
            <a:br>
              <a:rPr lang="en-US" sz="4000"/>
            </a:br>
            <a:r>
              <a:rPr lang="en-US" sz="4000"/>
              <a:t>(Confusion Matrices)</a:t>
            </a:r>
            <a:endParaRPr sz="4800"/>
          </a:p>
        </p:txBody>
      </p:sp>
      <p:graphicFrame>
        <p:nvGraphicFramePr>
          <p:cNvPr id="1750" name="Google Shape;1750;p100"/>
          <p:cNvGraphicFramePr/>
          <p:nvPr>
            <p:extLst>
              <p:ext uri="{D42A27DB-BD31-4B8C-83A1-F6EECF244321}">
                <p14:modId xmlns:p14="http://schemas.microsoft.com/office/powerpoint/2010/main" val="4248739676"/>
              </p:ext>
            </p:extLst>
          </p:nvPr>
        </p:nvGraphicFramePr>
        <p:xfrm>
          <a:off x="6666263" y="2446317"/>
          <a:ext cx="3886600" cy="3455700"/>
        </p:xfrm>
        <a:graphic>
          <a:graphicData uri="http://schemas.openxmlformats.org/drawingml/2006/table">
            <a:tbl>
              <a:tblPr firstRow="1" bandRow="1">
                <a:noFill/>
                <a:tableStyleId>{C6ED5A26-0C93-49EA-A951-46094A1DFEBC}</a:tableStyleId>
              </a:tblPr>
              <a:tblGrid>
                <a:gridCol w="971650">
                  <a:extLst>
                    <a:ext uri="{9D8B030D-6E8A-4147-A177-3AD203B41FA5}">
                      <a16:colId xmlns:a16="http://schemas.microsoft.com/office/drawing/2014/main" val="20000"/>
                    </a:ext>
                  </a:extLst>
                </a:gridCol>
                <a:gridCol w="971650">
                  <a:extLst>
                    <a:ext uri="{9D8B030D-6E8A-4147-A177-3AD203B41FA5}">
                      <a16:colId xmlns:a16="http://schemas.microsoft.com/office/drawing/2014/main" val="20001"/>
                    </a:ext>
                  </a:extLst>
                </a:gridCol>
                <a:gridCol w="971650">
                  <a:extLst>
                    <a:ext uri="{9D8B030D-6E8A-4147-A177-3AD203B41FA5}">
                      <a16:colId xmlns:a16="http://schemas.microsoft.com/office/drawing/2014/main" val="20002"/>
                    </a:ext>
                  </a:extLst>
                </a:gridCol>
                <a:gridCol w="971650">
                  <a:extLst>
                    <a:ext uri="{9D8B030D-6E8A-4147-A177-3AD203B41FA5}">
                      <a16:colId xmlns:a16="http://schemas.microsoft.com/office/drawing/2014/main" val="20003"/>
                    </a:ext>
                  </a:extLst>
                </a:gridCol>
              </a:tblGrid>
              <a:tr h="8639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Setosa (Observed)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Virginica (Observed)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Versicolor (Observed)</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863925">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a:latin typeface="Arial"/>
                          <a:ea typeface="Arial"/>
                          <a:cs typeface="Arial"/>
                          <a:sym typeface="Arial"/>
                        </a:rPr>
                        <a:t>Setosa (Predicted)</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1</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Virginica (Predicted)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1</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Versicolor (Predicted)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0.05</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0.95</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
        <p:nvSpPr>
          <p:cNvPr id="1751" name="Google Shape;1751;p100"/>
          <p:cNvSpPr txBox="1"/>
          <p:nvPr/>
        </p:nvSpPr>
        <p:spPr>
          <a:xfrm>
            <a:off x="2950400" y="1875600"/>
            <a:ext cx="2598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IrisDT Script</a:t>
            </a:r>
            <a:endParaRPr sz="1400" b="0" i="0" u="none" strike="noStrike" cap="none">
              <a:solidFill>
                <a:srgbClr val="000000"/>
              </a:solidFill>
              <a:latin typeface="Arial"/>
              <a:ea typeface="Arial"/>
              <a:cs typeface="Arial"/>
              <a:sym typeface="Arial"/>
            </a:endParaRPr>
          </a:p>
        </p:txBody>
      </p:sp>
      <p:sp>
        <p:nvSpPr>
          <p:cNvPr id="1752" name="Google Shape;1752;p100"/>
          <p:cNvSpPr txBox="1"/>
          <p:nvPr/>
        </p:nvSpPr>
        <p:spPr>
          <a:xfrm>
            <a:off x="7197827" y="1875600"/>
            <a:ext cx="2598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IrisANN Script</a:t>
            </a:r>
            <a:endParaRPr sz="1400" b="0" i="0" u="none" strike="noStrike" cap="none">
              <a:solidFill>
                <a:srgbClr val="000000"/>
              </a:solidFill>
              <a:latin typeface="Arial"/>
              <a:ea typeface="Arial"/>
              <a:cs typeface="Arial"/>
              <a:sym typeface="Arial"/>
            </a:endParaRPr>
          </a:p>
        </p:txBody>
      </p:sp>
      <p:graphicFrame>
        <p:nvGraphicFramePr>
          <p:cNvPr id="1753" name="Google Shape;1753;p100"/>
          <p:cNvGraphicFramePr/>
          <p:nvPr>
            <p:extLst>
              <p:ext uri="{D42A27DB-BD31-4B8C-83A1-F6EECF244321}">
                <p14:modId xmlns:p14="http://schemas.microsoft.com/office/powerpoint/2010/main" val="961836090"/>
              </p:ext>
            </p:extLst>
          </p:nvPr>
        </p:nvGraphicFramePr>
        <p:xfrm>
          <a:off x="2358704" y="2462150"/>
          <a:ext cx="3896900" cy="3455700"/>
        </p:xfrm>
        <a:graphic>
          <a:graphicData uri="http://schemas.openxmlformats.org/drawingml/2006/table">
            <a:tbl>
              <a:tblPr>
                <a:noFill/>
                <a:tableStyleId>{A314850E-07A7-4455-AE73-7F35B3FDCB0D}</a:tableStyleId>
              </a:tblPr>
              <a:tblGrid>
                <a:gridCol w="974225">
                  <a:extLst>
                    <a:ext uri="{9D8B030D-6E8A-4147-A177-3AD203B41FA5}">
                      <a16:colId xmlns:a16="http://schemas.microsoft.com/office/drawing/2014/main" val="20000"/>
                    </a:ext>
                  </a:extLst>
                </a:gridCol>
                <a:gridCol w="974225">
                  <a:extLst>
                    <a:ext uri="{9D8B030D-6E8A-4147-A177-3AD203B41FA5}">
                      <a16:colId xmlns:a16="http://schemas.microsoft.com/office/drawing/2014/main" val="20001"/>
                    </a:ext>
                  </a:extLst>
                </a:gridCol>
                <a:gridCol w="974225">
                  <a:extLst>
                    <a:ext uri="{9D8B030D-6E8A-4147-A177-3AD203B41FA5}">
                      <a16:colId xmlns:a16="http://schemas.microsoft.com/office/drawing/2014/main" val="20002"/>
                    </a:ext>
                  </a:extLst>
                </a:gridCol>
                <a:gridCol w="974225">
                  <a:extLst>
                    <a:ext uri="{9D8B030D-6E8A-4147-A177-3AD203B41FA5}">
                      <a16:colId xmlns:a16="http://schemas.microsoft.com/office/drawing/2014/main" val="20003"/>
                    </a:ext>
                  </a:extLst>
                </a:gridCol>
              </a:tblGrid>
              <a:tr h="8639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Setosa (Observed)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Virginica (Observed)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Versicolor (Observed)</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863925">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latin typeface="Arial"/>
                          <a:ea typeface="Arial"/>
                          <a:cs typeface="Arial"/>
                          <a:sym typeface="Arial"/>
                        </a:rPr>
                        <a:t>Setosa (Predicted)</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1</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Virginica (Predicted)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1</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Versicolor (Predicted)</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0.07</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0.93</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1524000" y="0"/>
          <a:ext cx="0" cy="0"/>
          <a:chOff x="0" y="0"/>
          <a:chExt cx="0" cy="0"/>
        </a:xfrm>
      </p:grpSpPr>
      <p:sp>
        <p:nvSpPr>
          <p:cNvPr id="1759" name="Google Shape;1759;gdca15fdd75_0_6"/>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Program Statistics</a:t>
            </a:r>
            <a:endParaRPr/>
          </a:p>
        </p:txBody>
      </p:sp>
      <p:graphicFrame>
        <p:nvGraphicFramePr>
          <p:cNvPr id="1760" name="Google Shape;1760;gdca15fdd75_0_6"/>
          <p:cNvGraphicFramePr/>
          <p:nvPr>
            <p:extLst>
              <p:ext uri="{D42A27DB-BD31-4B8C-83A1-F6EECF244321}">
                <p14:modId xmlns:p14="http://schemas.microsoft.com/office/powerpoint/2010/main" val="1577377497"/>
              </p:ext>
            </p:extLst>
          </p:nvPr>
        </p:nvGraphicFramePr>
        <p:xfrm>
          <a:off x="2890721" y="1639447"/>
          <a:ext cx="6334350" cy="3943955"/>
        </p:xfrm>
        <a:graphic>
          <a:graphicData uri="http://schemas.openxmlformats.org/drawingml/2006/table">
            <a:tbl>
              <a:tblPr firstRow="1" bandRow="1">
                <a:noFill/>
                <a:tableStyleId>{850756B1-71BA-407F-BD76-1B01810F2733}</a:tableStyleId>
              </a:tblPr>
              <a:tblGrid>
                <a:gridCol w="2111450">
                  <a:extLst>
                    <a:ext uri="{9D8B030D-6E8A-4147-A177-3AD203B41FA5}">
                      <a16:colId xmlns:a16="http://schemas.microsoft.com/office/drawing/2014/main" val="20000"/>
                    </a:ext>
                  </a:extLst>
                </a:gridCol>
                <a:gridCol w="2111450">
                  <a:extLst>
                    <a:ext uri="{9D8B030D-6E8A-4147-A177-3AD203B41FA5}">
                      <a16:colId xmlns:a16="http://schemas.microsoft.com/office/drawing/2014/main" val="20001"/>
                    </a:ext>
                  </a:extLst>
                </a:gridCol>
                <a:gridCol w="2111450">
                  <a:extLst>
                    <a:ext uri="{9D8B030D-6E8A-4147-A177-3AD203B41FA5}">
                      <a16:colId xmlns:a16="http://schemas.microsoft.com/office/drawing/2014/main" val="20002"/>
                    </a:ext>
                  </a:extLst>
                </a:gridCol>
              </a:tblGrid>
              <a:tr h="701325">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700" u="none" strike="noStrike" cap="none"/>
                        <a:t>Python</a:t>
                      </a:r>
                      <a:endParaRPr sz="27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a:t>R</a:t>
                      </a:r>
                      <a:endParaRPr sz="30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2695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Packages used</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numpy, pandas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N/A</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2695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Lines of code</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205</a:t>
                      </a:r>
                      <a:endParaRPr sz="1400" u="none" strike="noStrike" cap="none"/>
                    </a:p>
                  </a:txBody>
                  <a:tcPr marL="91450" marR="91450" marT="228600"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252</a:t>
                      </a:r>
                      <a:endParaRPr sz="2400" u="none" strike="noStrike" cap="none">
                        <a:solidFill>
                          <a:srgbClr val="000000"/>
                        </a:solidFill>
                      </a:endParaRPr>
                    </a:p>
                  </a:txBody>
                  <a:tcPr marL="91450" marR="91450" marT="228600"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705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Average</a:t>
                      </a: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Running time (seconds)</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4.35</a:t>
                      </a:r>
                      <a:endParaRPr sz="2400" u="none" strike="noStrike" cap="none">
                        <a:solidFill>
                          <a:srgbClr val="000000"/>
                        </a:solidFill>
                      </a:endParaRPr>
                    </a:p>
                  </a:txBody>
                  <a:tcPr marL="91450" marR="91450" marT="3200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5.10</a:t>
                      </a:r>
                      <a:endParaRPr sz="2400" u="none" strike="noStrike" cap="none" dirty="0">
                        <a:solidFill>
                          <a:srgbClr val="000000"/>
                        </a:solidFill>
                      </a:endParaRPr>
                    </a:p>
                  </a:txBody>
                  <a:tcPr marL="91450" marR="91450" marT="3200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4"/>
        <p:cNvGrpSpPr/>
        <p:nvPr/>
      </p:nvGrpSpPr>
      <p:grpSpPr>
        <a:xfrm>
          <a:off x="1524000" y="0"/>
          <a:ext cx="0" cy="0"/>
          <a:chOff x="0" y="0"/>
          <a:chExt cx="0" cy="0"/>
        </a:xfrm>
      </p:grpSpPr>
      <p:sp>
        <p:nvSpPr>
          <p:cNvPr id="1765" name="Google Shape;1765;p101"/>
          <p:cNvSpPr txBox="1">
            <a:spLocks noGrp="1"/>
          </p:cNvSpPr>
          <p:nvPr>
            <p:ph type="title"/>
          </p:nvPr>
        </p:nvSpPr>
        <p:spPr>
          <a:xfrm>
            <a:off x="1981200" y="193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Summary</a:t>
            </a:r>
            <a:endParaRPr/>
          </a:p>
        </p:txBody>
      </p:sp>
      <p:sp>
        <p:nvSpPr>
          <p:cNvPr id="1766" name="Google Shape;1766;p101"/>
          <p:cNvSpPr txBox="1">
            <a:spLocks noGrp="1"/>
          </p:cNvSpPr>
          <p:nvPr>
            <p:ph type="body" idx="1"/>
          </p:nvPr>
        </p:nvSpPr>
        <p:spPr>
          <a:xfrm>
            <a:off x="838200" y="1200678"/>
            <a:ext cx="10991850" cy="4526100"/>
          </a:xfrm>
          <a:prstGeom prst="rect">
            <a:avLst/>
          </a:prstGeom>
          <a:noFill/>
          <a:ln>
            <a:noFill/>
          </a:ln>
        </p:spPr>
        <p:txBody>
          <a:bodyPr spcFirstLastPara="1" wrap="square" lIns="91425" tIns="45700" rIns="91425" bIns="45700" anchor="t" anchorCtr="0">
            <a:noAutofit/>
          </a:bodyPr>
          <a:lstStyle/>
          <a:p>
            <a:pPr marL="285750" lvl="0" indent="-273050" algn="l" rtl="0">
              <a:lnSpc>
                <a:spcPct val="100000"/>
              </a:lnSpc>
              <a:spcBef>
                <a:spcPts val="0"/>
              </a:spcBef>
              <a:spcAft>
                <a:spcPts val="0"/>
              </a:spcAft>
              <a:buSzPts val="2248"/>
              <a:buChar char="•"/>
            </a:pPr>
            <a:r>
              <a:rPr lang="en-US" sz="2500" dirty="0"/>
              <a:t>We now have a neural network program written in “pure” python that predicts iris flower classes</a:t>
            </a:r>
            <a:endParaRPr sz="2500" dirty="0"/>
          </a:p>
          <a:p>
            <a:pPr marL="285750" lvl="0" indent="-273050" algn="l" rtl="0">
              <a:lnSpc>
                <a:spcPct val="100000"/>
              </a:lnSpc>
              <a:spcBef>
                <a:spcPts val="0"/>
              </a:spcBef>
              <a:spcAft>
                <a:spcPts val="0"/>
              </a:spcAft>
              <a:buSzPts val="2248"/>
              <a:buChar char="•"/>
            </a:pPr>
            <a:r>
              <a:rPr lang="en-US" sz="2500" dirty="0"/>
              <a:t>It has been thoroughly trained on a training set of 105 flowers and tested on a test set of 45</a:t>
            </a:r>
            <a:endParaRPr sz="2500" dirty="0"/>
          </a:p>
          <a:p>
            <a:pPr marL="285750" lvl="0" indent="-273050" algn="l" rtl="0">
              <a:lnSpc>
                <a:spcPct val="100000"/>
              </a:lnSpc>
              <a:spcBef>
                <a:spcPts val="0"/>
              </a:spcBef>
              <a:spcAft>
                <a:spcPts val="0"/>
              </a:spcAft>
              <a:buSzPts val="2248"/>
              <a:buChar char="•"/>
            </a:pPr>
            <a:r>
              <a:rPr lang="en-US" sz="2500" dirty="0"/>
              <a:t>This is fairly generic code so you could use or adapt this code for many other kinds of classification problems such as patients (cases or controls) with different levels of gene, protein or metabolite expression</a:t>
            </a:r>
            <a:endParaRPr sz="2500" dirty="0"/>
          </a:p>
          <a:p>
            <a:pPr marL="285750" lvl="0" indent="-273050" algn="l" rtl="0">
              <a:lnSpc>
                <a:spcPct val="100000"/>
              </a:lnSpc>
              <a:spcBef>
                <a:spcPts val="0"/>
              </a:spcBef>
              <a:spcAft>
                <a:spcPts val="0"/>
              </a:spcAft>
              <a:buSzPts val="2248"/>
              <a:buChar char="•"/>
            </a:pPr>
            <a:r>
              <a:rPr lang="en-US" sz="2500" dirty="0"/>
              <a:t>In the next section we will explore the code and run it on a few examples</a:t>
            </a:r>
            <a:endParaRPr sz="2500" dirty="0"/>
          </a:p>
          <a:p>
            <a:pPr marL="285750" lvl="0" indent="-273050" algn="l" rtl="0">
              <a:lnSpc>
                <a:spcPct val="100000"/>
              </a:lnSpc>
              <a:spcBef>
                <a:spcPts val="0"/>
              </a:spcBef>
              <a:spcAft>
                <a:spcPts val="0"/>
              </a:spcAft>
              <a:buSzPts val="2248"/>
              <a:buChar char="•"/>
            </a:pPr>
            <a:r>
              <a:rPr lang="en-US" sz="2500" dirty="0"/>
              <a:t>If you would like to work with in R rather than Python, follow the steps indicated in the Lab to find the corresponding scripts</a:t>
            </a:r>
            <a:endParaRPr sz="25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1524000" y="0"/>
          <a:ext cx="0" cy="0"/>
          <a:chOff x="0" y="0"/>
          <a:chExt cx="0" cy="0"/>
        </a:xfrm>
      </p:grpSpPr>
      <p:sp>
        <p:nvSpPr>
          <p:cNvPr id="1771" name="Google Shape;1771;p102"/>
          <p:cNvSpPr txBox="1">
            <a:spLocks noGrp="1"/>
          </p:cNvSpPr>
          <p:nvPr>
            <p:ph type="ctrTitle"/>
          </p:nvPr>
        </p:nvSpPr>
        <p:spPr>
          <a:xfrm>
            <a:off x="2209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Module 3 - Lab</a:t>
            </a:r>
            <a:endParaRPr/>
          </a:p>
        </p:txBody>
      </p:sp>
      <p:sp>
        <p:nvSpPr>
          <p:cNvPr id="1772" name="Google Shape;1772;p102"/>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56"/>
              <a:buNone/>
            </a:pPr>
            <a:r>
              <a:rPr lang="en-US" sz="2800">
                <a:solidFill>
                  <a:srgbClr val="000090"/>
                </a:solidFill>
              </a:rPr>
              <a:t>Let’s Take a Look at the Program</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6"/>
        <p:cNvGrpSpPr/>
        <p:nvPr/>
      </p:nvGrpSpPr>
      <p:grpSpPr>
        <a:xfrm>
          <a:off x="1524000" y="0"/>
          <a:ext cx="0" cy="0"/>
          <a:chOff x="0" y="0"/>
          <a:chExt cx="0" cy="0"/>
        </a:xfrm>
      </p:grpSpPr>
      <p:sp>
        <p:nvSpPr>
          <p:cNvPr id="1777" name="Google Shape;1777;gdc3a6a309c_1_1135"/>
          <p:cNvSpPr txBox="1">
            <a:spLocks noGrp="1"/>
          </p:cNvSpPr>
          <p:nvPr>
            <p:ph type="title"/>
          </p:nvPr>
        </p:nvSpPr>
        <p:spPr>
          <a:xfrm>
            <a:off x="514350" y="198450"/>
            <a:ext cx="10515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Open the </a:t>
            </a:r>
            <a:r>
              <a:rPr lang="en-US" dirty="0" err="1"/>
              <a:t>Colab</a:t>
            </a:r>
            <a:r>
              <a:rPr lang="en-US" dirty="0"/>
              <a:t> File in the Language of Your Choosing</a:t>
            </a:r>
            <a:endParaRPr dirty="0"/>
          </a:p>
        </p:txBody>
      </p:sp>
      <p:sp>
        <p:nvSpPr>
          <p:cNvPr id="1778" name="Google Shape;1778;gdc3a6a309c_1_1135"/>
          <p:cNvSpPr txBox="1">
            <a:spLocks noGrp="1"/>
          </p:cNvSpPr>
          <p:nvPr>
            <p:ph type="body" idx="1"/>
          </p:nvPr>
        </p:nvSpPr>
        <p:spPr>
          <a:xfrm>
            <a:off x="1595450" y="1447800"/>
            <a:ext cx="9015300" cy="4526100"/>
          </a:xfrm>
          <a:prstGeom prst="rect">
            <a:avLst/>
          </a:prstGeom>
          <a:noFill/>
          <a:ln>
            <a:noFill/>
          </a:ln>
        </p:spPr>
        <p:txBody>
          <a:bodyPr spcFirstLastPara="1" wrap="square" lIns="91425" tIns="45700" rIns="91425" bIns="45700" anchor="t" anchorCtr="0">
            <a:noAutofit/>
          </a:bodyPr>
          <a:lstStyle/>
          <a:p>
            <a:pPr marL="285750" lvl="0" indent="-209550" algn="l" rtl="0">
              <a:lnSpc>
                <a:spcPct val="100000"/>
              </a:lnSpc>
              <a:spcBef>
                <a:spcPts val="0"/>
              </a:spcBef>
              <a:spcAft>
                <a:spcPts val="0"/>
              </a:spcAft>
              <a:buSzPts val="2000"/>
              <a:buChar char="•"/>
            </a:pPr>
            <a:r>
              <a:rPr lang="en-US" sz="2000" dirty="0"/>
              <a:t>The python script ‘</a:t>
            </a:r>
            <a:r>
              <a:rPr lang="en-US" sz="2000" dirty="0" err="1">
                <a:solidFill>
                  <a:srgbClr val="FF0000"/>
                </a:solidFill>
              </a:rPr>
              <a:t>IrisANN.ipynb</a:t>
            </a:r>
            <a:r>
              <a:rPr lang="en-US" sz="2000" dirty="0"/>
              <a:t>’, covered during lecture, will be used for the Lab portion</a:t>
            </a:r>
            <a:endParaRPr sz="2000" dirty="0"/>
          </a:p>
          <a:p>
            <a:pPr marL="285750" lvl="0" indent="-209550" algn="l" rtl="0">
              <a:lnSpc>
                <a:spcPct val="100000"/>
              </a:lnSpc>
              <a:spcBef>
                <a:spcPts val="0"/>
              </a:spcBef>
              <a:spcAft>
                <a:spcPts val="0"/>
              </a:spcAft>
              <a:buSzPts val="2000"/>
              <a:buChar char="•"/>
            </a:pPr>
            <a:r>
              <a:rPr lang="en-US" sz="2000" dirty="0"/>
              <a:t>However, you have the option of running the Lab in R</a:t>
            </a:r>
            <a:endParaRPr sz="2000" dirty="0"/>
          </a:p>
          <a:p>
            <a:pPr marL="285750" lvl="0" indent="-209550" algn="l" rtl="0">
              <a:lnSpc>
                <a:spcPct val="100000"/>
              </a:lnSpc>
              <a:spcBef>
                <a:spcPts val="0"/>
              </a:spcBef>
              <a:spcAft>
                <a:spcPts val="0"/>
              </a:spcAft>
              <a:buSzPts val="2000"/>
              <a:buChar char="•"/>
            </a:pPr>
            <a:r>
              <a:rPr lang="en-US" sz="2000" dirty="0"/>
              <a:t>To do so, find the R code ‘</a:t>
            </a:r>
            <a:r>
              <a:rPr lang="en-US" sz="2000" dirty="0" err="1">
                <a:solidFill>
                  <a:srgbClr val="FF0000"/>
                </a:solidFill>
              </a:rPr>
              <a:t>IrisANN_R.ipynb</a:t>
            </a:r>
            <a:r>
              <a:rPr lang="en-US" sz="2000" dirty="0"/>
              <a:t>’ in the </a:t>
            </a:r>
            <a:r>
              <a:rPr lang="en-US" sz="2000" dirty="0">
                <a:solidFill>
                  <a:srgbClr val="FF0000"/>
                </a:solidFill>
              </a:rPr>
              <a:t>R Code </a:t>
            </a:r>
            <a:r>
              <a:rPr lang="en-US" sz="2000" dirty="0"/>
              <a:t>folder under </a:t>
            </a:r>
            <a:r>
              <a:rPr lang="en-US" sz="2000" dirty="0">
                <a:solidFill>
                  <a:srgbClr val="FF0000"/>
                </a:solidFill>
              </a:rPr>
              <a:t>Module 3</a:t>
            </a:r>
            <a:endParaRPr sz="2000" dirty="0">
              <a:solidFill>
                <a:srgbClr val="FF0000"/>
              </a:solidFill>
            </a:endParaRPr>
          </a:p>
        </p:txBody>
      </p:sp>
      <p:sp>
        <p:nvSpPr>
          <p:cNvPr id="1780" name="Google Shape;1780;gdc3a6a309c_1_1135"/>
          <p:cNvSpPr/>
          <p:nvPr/>
        </p:nvSpPr>
        <p:spPr>
          <a:xfrm>
            <a:off x="6263621" y="3609185"/>
            <a:ext cx="2966700" cy="4224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1" name="Google Shape;1781;gdc3a6a309c_1_1135"/>
          <p:cNvSpPr/>
          <p:nvPr/>
        </p:nvSpPr>
        <p:spPr>
          <a:xfrm>
            <a:off x="3665000" y="3029100"/>
            <a:ext cx="2232300" cy="3417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82" name="Google Shape;1782;gdc3a6a309c_1_1135"/>
          <p:cNvPicPr preferRelativeResize="0"/>
          <p:nvPr/>
        </p:nvPicPr>
        <p:blipFill rotWithShape="1">
          <a:blip r:embed="rId3">
            <a:alphaModFix/>
          </a:blip>
          <a:srcRect r="27350" b="51159"/>
          <a:stretch/>
        </p:blipFill>
        <p:spPr>
          <a:xfrm>
            <a:off x="6868602" y="4178120"/>
            <a:ext cx="2562779" cy="2088680"/>
          </a:xfrm>
          <a:prstGeom prst="rect">
            <a:avLst/>
          </a:prstGeom>
          <a:noFill/>
          <a:ln w="9525" cap="flat" cmpd="sng">
            <a:solidFill>
              <a:srgbClr val="000000"/>
            </a:solidFill>
            <a:prstDash val="solid"/>
            <a:round/>
            <a:headEnd type="none" w="sm" len="sm"/>
            <a:tailEnd type="none" w="sm" len="sm"/>
          </a:ln>
        </p:spPr>
      </p:pic>
      <p:sp>
        <p:nvSpPr>
          <p:cNvPr id="1783" name="Google Shape;1783;gdc3a6a309c_1_1135"/>
          <p:cNvSpPr/>
          <p:nvPr/>
        </p:nvSpPr>
        <p:spPr>
          <a:xfrm>
            <a:off x="6796039" y="5840282"/>
            <a:ext cx="1742100" cy="3417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5" name="Group 4">
            <a:extLst>
              <a:ext uri="{FF2B5EF4-FFF2-40B4-BE49-F238E27FC236}">
                <a16:creationId xmlns:a16="http://schemas.microsoft.com/office/drawing/2014/main" id="{EE92ED04-EBF9-6DF9-82F0-655183BE9512}"/>
              </a:ext>
            </a:extLst>
          </p:cNvPr>
          <p:cNvGrpSpPr/>
          <p:nvPr/>
        </p:nvGrpSpPr>
        <p:grpSpPr>
          <a:xfrm>
            <a:off x="2436175" y="3029100"/>
            <a:ext cx="7163351" cy="2846739"/>
            <a:chOff x="2436175" y="3029100"/>
            <a:chExt cx="7163351" cy="2846739"/>
          </a:xfrm>
        </p:grpSpPr>
        <p:pic>
          <p:nvPicPr>
            <p:cNvPr id="1779" name="Google Shape;1779;gdc3a6a309c_1_1135"/>
            <p:cNvPicPr preferRelativeResize="0"/>
            <p:nvPr/>
          </p:nvPicPr>
          <p:blipFill rotWithShape="1">
            <a:blip r:embed="rId4">
              <a:alphaModFix/>
            </a:blip>
            <a:srcRect t="6630" r="9688" b="7808"/>
            <a:stretch/>
          </p:blipFill>
          <p:spPr>
            <a:xfrm>
              <a:off x="2436175" y="3029100"/>
              <a:ext cx="7163351" cy="2846739"/>
            </a:xfrm>
            <a:prstGeom prst="rect">
              <a:avLst/>
            </a:prstGeom>
            <a:noFill/>
            <a:ln w="9525" cap="flat" cmpd="sng">
              <a:solidFill>
                <a:schemeClr val="dk2"/>
              </a:solidFill>
              <a:prstDash val="solid"/>
              <a:round/>
              <a:headEnd type="none" w="sm" len="sm"/>
              <a:tailEnd type="none" w="sm" len="sm"/>
            </a:ln>
          </p:spPr>
        </p:pic>
        <p:pic>
          <p:nvPicPr>
            <p:cNvPr id="4" name="Picture 3">
              <a:extLst>
                <a:ext uri="{FF2B5EF4-FFF2-40B4-BE49-F238E27FC236}">
                  <a16:creationId xmlns:a16="http://schemas.microsoft.com/office/drawing/2014/main" id="{2D8A0765-725D-6F33-9B48-1C8E5E1067B1}"/>
                </a:ext>
              </a:extLst>
            </p:cNvPr>
            <p:cNvPicPr>
              <a:picLocks noChangeAspect="1"/>
            </p:cNvPicPr>
            <p:nvPr/>
          </p:nvPicPr>
          <p:blipFill>
            <a:blip r:embed="rId5"/>
            <a:stretch>
              <a:fillRect/>
            </a:stretch>
          </p:blipFill>
          <p:spPr>
            <a:xfrm>
              <a:off x="5439768" y="3172902"/>
              <a:ext cx="234950" cy="127000"/>
            </a:xfrm>
            <a:prstGeom prst="rect">
              <a:avLst/>
            </a:prstGeom>
          </p:spPr>
        </p:pic>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8"/>
        <p:cNvGrpSpPr/>
        <p:nvPr/>
      </p:nvGrpSpPr>
      <p:grpSpPr>
        <a:xfrm>
          <a:off x="1524000" y="0"/>
          <a:ext cx="0" cy="0"/>
          <a:chOff x="0" y="0"/>
          <a:chExt cx="0" cy="0"/>
        </a:xfrm>
      </p:grpSpPr>
      <p:sp>
        <p:nvSpPr>
          <p:cNvPr id="1789" name="Google Shape;1789;gdc3a6a309c_1_1145"/>
          <p:cNvSpPr txBox="1"/>
          <p:nvPr/>
        </p:nvSpPr>
        <p:spPr>
          <a:xfrm>
            <a:off x="216252" y="1321101"/>
            <a:ext cx="11766198" cy="892512"/>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rgbClr val="FF0000"/>
              </a:buClr>
              <a:buSzPts val="2600"/>
              <a:buFont typeface="Arial"/>
              <a:buChar char="•"/>
            </a:pPr>
            <a:r>
              <a:rPr lang="en-US" sz="2600" b="1" i="0" u="none" strike="noStrike" cap="none" dirty="0">
                <a:solidFill>
                  <a:srgbClr val="000090"/>
                </a:solidFill>
                <a:latin typeface="Arial"/>
                <a:ea typeface="Arial"/>
                <a:cs typeface="Arial"/>
                <a:sym typeface="Arial"/>
              </a:rPr>
              <a:t>Right click on ‘</a:t>
            </a:r>
            <a:r>
              <a:rPr lang="en-US" sz="2600" b="1" i="0" u="none" strike="noStrike" cap="none" dirty="0" err="1">
                <a:solidFill>
                  <a:srgbClr val="FF0000"/>
                </a:solidFill>
                <a:latin typeface="Arial"/>
                <a:ea typeface="Arial"/>
                <a:cs typeface="Arial"/>
                <a:sym typeface="Arial"/>
              </a:rPr>
              <a:t>IrisANN.ipynb</a:t>
            </a:r>
            <a:r>
              <a:rPr lang="en-US" sz="2600" b="1" i="0" u="none" strike="noStrike" cap="none" dirty="0">
                <a:solidFill>
                  <a:srgbClr val="000090"/>
                </a:solidFill>
                <a:latin typeface="Arial"/>
                <a:ea typeface="Arial"/>
                <a:cs typeface="Arial"/>
                <a:sym typeface="Arial"/>
              </a:rPr>
              <a:t>’ (or alternatively </a:t>
            </a:r>
            <a:r>
              <a:rPr lang="en-US" sz="2600" b="1" i="0" u="none" strike="noStrike" cap="none" dirty="0" err="1">
                <a:solidFill>
                  <a:srgbClr val="FF0000"/>
                </a:solidFill>
                <a:latin typeface="Arial"/>
                <a:ea typeface="Arial"/>
                <a:cs typeface="Arial"/>
                <a:sym typeface="Arial"/>
              </a:rPr>
              <a:t>IrisANN_R.ipynb</a:t>
            </a:r>
            <a:r>
              <a:rPr lang="en-US" sz="2600" b="1" i="0" u="none" strike="noStrike" cap="none" dirty="0">
                <a:solidFill>
                  <a:srgbClr val="FF0000"/>
                </a:solidFill>
                <a:latin typeface="Arial"/>
                <a:ea typeface="Arial"/>
                <a:cs typeface="Arial"/>
                <a:sym typeface="Arial"/>
              </a:rPr>
              <a:t> </a:t>
            </a:r>
            <a:r>
              <a:rPr lang="en-US" sz="2600" b="1" i="0" u="none" strike="noStrike" cap="none" dirty="0">
                <a:solidFill>
                  <a:srgbClr val="000090"/>
                </a:solidFill>
                <a:latin typeface="Arial"/>
                <a:ea typeface="Arial"/>
                <a:cs typeface="Arial"/>
                <a:sym typeface="Arial"/>
              </a:rPr>
              <a:t>in the </a:t>
            </a:r>
            <a:r>
              <a:rPr lang="en-US" sz="2600" b="1" i="0" u="none" strike="noStrike" cap="none" dirty="0">
                <a:solidFill>
                  <a:srgbClr val="FF0000"/>
                </a:solidFill>
                <a:latin typeface="Arial"/>
                <a:ea typeface="Arial"/>
                <a:cs typeface="Arial"/>
                <a:sym typeface="Arial"/>
              </a:rPr>
              <a:t>R Code </a:t>
            </a:r>
            <a:r>
              <a:rPr lang="en-US" sz="2600" b="1" i="0" u="none" strike="noStrike" cap="none" dirty="0">
                <a:solidFill>
                  <a:srgbClr val="000090"/>
                </a:solidFill>
                <a:latin typeface="Arial"/>
                <a:ea typeface="Arial"/>
                <a:cs typeface="Arial"/>
                <a:sym typeface="Arial"/>
              </a:rPr>
              <a:t>folder under </a:t>
            </a:r>
            <a:r>
              <a:rPr lang="en-US" sz="2600" b="1" i="0" u="none" strike="noStrike" cap="none" dirty="0">
                <a:solidFill>
                  <a:srgbClr val="FF0000"/>
                </a:solidFill>
                <a:latin typeface="Arial"/>
                <a:ea typeface="Arial"/>
                <a:cs typeface="Arial"/>
                <a:sym typeface="Arial"/>
              </a:rPr>
              <a:t>Module 3</a:t>
            </a:r>
            <a:r>
              <a:rPr lang="en-US" sz="2600" b="1" i="0" u="none" strike="noStrike" cap="none" dirty="0">
                <a:solidFill>
                  <a:srgbClr val="000090"/>
                </a:solidFill>
                <a:latin typeface="Arial"/>
                <a:ea typeface="Arial"/>
                <a:cs typeface="Arial"/>
                <a:sym typeface="Arial"/>
              </a:rPr>
              <a:t>)</a:t>
            </a:r>
            <a:r>
              <a:rPr lang="en-US" sz="2600" b="1" i="0" u="none" strike="noStrike" cap="none" dirty="0">
                <a:solidFill>
                  <a:srgbClr val="FF0000"/>
                </a:solidFill>
                <a:latin typeface="Arial"/>
                <a:ea typeface="Arial"/>
                <a:cs typeface="Arial"/>
                <a:sym typeface="Arial"/>
              </a:rPr>
              <a:t> </a:t>
            </a:r>
            <a:r>
              <a:rPr lang="en-US" sz="2600" b="1" i="0" u="none" strike="noStrike" cap="none" dirty="0">
                <a:solidFill>
                  <a:srgbClr val="000090"/>
                </a:solidFill>
                <a:latin typeface="Arial"/>
                <a:ea typeface="Arial"/>
                <a:cs typeface="Arial"/>
                <a:sym typeface="Arial"/>
              </a:rPr>
              <a:t>and select open with Google </a:t>
            </a:r>
            <a:r>
              <a:rPr lang="en-US" sz="2600" b="1" i="0" u="none" strike="noStrike" cap="none" dirty="0" err="1">
                <a:solidFill>
                  <a:srgbClr val="000090"/>
                </a:solidFill>
                <a:latin typeface="Arial"/>
                <a:ea typeface="Arial"/>
                <a:cs typeface="Arial"/>
                <a:sym typeface="Arial"/>
              </a:rPr>
              <a:t>Colaboratory</a:t>
            </a:r>
            <a:endParaRPr sz="2600" b="1" i="0" u="none" strike="noStrike" cap="none" dirty="0">
              <a:solidFill>
                <a:srgbClr val="000090"/>
              </a:solidFill>
              <a:latin typeface="Arial"/>
              <a:ea typeface="Arial"/>
              <a:cs typeface="Arial"/>
              <a:sym typeface="Arial"/>
            </a:endParaRPr>
          </a:p>
        </p:txBody>
      </p:sp>
      <p:sp>
        <p:nvSpPr>
          <p:cNvPr id="1791" name="Google Shape;1791;gdc3a6a309c_1_1145"/>
          <p:cNvSpPr txBox="1">
            <a:spLocks noGrp="1"/>
          </p:cNvSpPr>
          <p:nvPr>
            <p:ph type="title"/>
          </p:nvPr>
        </p:nvSpPr>
        <p:spPr>
          <a:xfrm>
            <a:off x="0" y="198450"/>
            <a:ext cx="11353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Open the </a:t>
            </a:r>
            <a:r>
              <a:rPr lang="en-US" dirty="0" err="1"/>
              <a:t>Colab</a:t>
            </a:r>
            <a:r>
              <a:rPr lang="en-US" dirty="0"/>
              <a:t> File in the Language of Your Choosing </a:t>
            </a:r>
            <a:r>
              <a:rPr lang="en-US" sz="2400" i="1" dirty="0"/>
              <a:t>cont...</a:t>
            </a:r>
            <a:endParaRPr sz="2400" i="1" dirty="0"/>
          </a:p>
        </p:txBody>
      </p:sp>
      <p:grpSp>
        <p:nvGrpSpPr>
          <p:cNvPr id="3" name="Group 2">
            <a:extLst>
              <a:ext uri="{FF2B5EF4-FFF2-40B4-BE49-F238E27FC236}">
                <a16:creationId xmlns:a16="http://schemas.microsoft.com/office/drawing/2014/main" id="{AD3123E7-C8AB-FC9B-42FB-FD13759CC043}"/>
              </a:ext>
            </a:extLst>
          </p:cNvPr>
          <p:cNvGrpSpPr/>
          <p:nvPr/>
        </p:nvGrpSpPr>
        <p:grpSpPr>
          <a:xfrm>
            <a:off x="2355350" y="2213614"/>
            <a:ext cx="7855450" cy="3881186"/>
            <a:chOff x="2355350" y="2854598"/>
            <a:chExt cx="7219825" cy="3240201"/>
          </a:xfrm>
        </p:grpSpPr>
        <p:sp>
          <p:nvSpPr>
            <p:cNvPr id="1790" name="Google Shape;1790;gdc3a6a309c_1_1145"/>
            <p:cNvSpPr txBox="1"/>
            <p:nvPr/>
          </p:nvSpPr>
          <p:spPr>
            <a:xfrm>
              <a:off x="6158463" y="4402889"/>
              <a:ext cx="28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pic>
          <p:nvPicPr>
            <p:cNvPr id="1792" name="Google Shape;1792;gdc3a6a309c_1_1145"/>
            <p:cNvPicPr preferRelativeResize="0"/>
            <p:nvPr/>
          </p:nvPicPr>
          <p:blipFill rotWithShape="1">
            <a:blip r:embed="rId3">
              <a:alphaModFix/>
            </a:blip>
            <a:srcRect/>
            <a:stretch/>
          </p:blipFill>
          <p:spPr>
            <a:xfrm>
              <a:off x="2461649" y="2914758"/>
              <a:ext cx="7113526" cy="3180041"/>
            </a:xfrm>
            <a:prstGeom prst="rect">
              <a:avLst/>
            </a:prstGeom>
            <a:noFill/>
            <a:ln>
              <a:noFill/>
            </a:ln>
          </p:spPr>
        </p:pic>
        <p:sp>
          <p:nvSpPr>
            <p:cNvPr id="1793" name="Google Shape;1793;gdc3a6a309c_1_1145"/>
            <p:cNvSpPr/>
            <p:nvPr/>
          </p:nvSpPr>
          <p:spPr>
            <a:xfrm>
              <a:off x="6847528" y="4354378"/>
              <a:ext cx="1889100" cy="3942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94" name="Google Shape;1794;gdc3a6a309c_1_1145"/>
            <p:cNvPicPr preferRelativeResize="0"/>
            <p:nvPr/>
          </p:nvPicPr>
          <p:blipFill rotWithShape="1">
            <a:blip r:embed="rId4">
              <a:alphaModFix/>
            </a:blip>
            <a:srcRect/>
            <a:stretch/>
          </p:blipFill>
          <p:spPr>
            <a:xfrm>
              <a:off x="3099096" y="2982509"/>
              <a:ext cx="562002" cy="209503"/>
            </a:xfrm>
            <a:prstGeom prst="rect">
              <a:avLst/>
            </a:prstGeom>
            <a:noFill/>
            <a:ln>
              <a:noFill/>
            </a:ln>
          </p:spPr>
        </p:pic>
        <p:sp>
          <p:nvSpPr>
            <p:cNvPr id="1795" name="Google Shape;1795;gdc3a6a309c_1_1145"/>
            <p:cNvSpPr/>
            <p:nvPr/>
          </p:nvSpPr>
          <p:spPr>
            <a:xfrm rot="10800000" flipH="1">
              <a:off x="2412512" y="2854598"/>
              <a:ext cx="686700" cy="288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gdc3a6a309c_1_1145"/>
            <p:cNvSpPr/>
            <p:nvPr/>
          </p:nvSpPr>
          <p:spPr>
            <a:xfrm>
              <a:off x="2355350" y="3960322"/>
              <a:ext cx="1889100" cy="3942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72B5B2BC-3F2D-FE82-110C-4374344D8FA8}"/>
                </a:ext>
              </a:extLst>
            </p:cNvPr>
            <p:cNvPicPr>
              <a:picLocks noChangeAspect="1"/>
            </p:cNvPicPr>
            <p:nvPr/>
          </p:nvPicPr>
          <p:blipFill>
            <a:blip r:embed="rId5"/>
            <a:stretch>
              <a:fillRect/>
            </a:stretch>
          </p:blipFill>
          <p:spPr>
            <a:xfrm>
              <a:off x="5512486" y="3039269"/>
              <a:ext cx="285416" cy="110484"/>
            </a:xfrm>
            <a:prstGeom prst="rect">
              <a:avLst/>
            </a:prstGeom>
          </p:spPr>
        </p:pic>
      </p:grpSp>
      <p:pic>
        <p:nvPicPr>
          <p:cNvPr id="4" name="Picture 3">
            <a:extLst>
              <a:ext uri="{FF2B5EF4-FFF2-40B4-BE49-F238E27FC236}">
                <a16:creationId xmlns:a16="http://schemas.microsoft.com/office/drawing/2014/main" id="{783332EB-5E14-AC6F-AF68-30322FB38667}"/>
              </a:ext>
            </a:extLst>
          </p:cNvPr>
          <p:cNvPicPr>
            <a:picLocks noChangeAspect="1"/>
          </p:cNvPicPr>
          <p:nvPr/>
        </p:nvPicPr>
        <p:blipFill>
          <a:blip r:embed="rId6"/>
          <a:stretch>
            <a:fillRect/>
          </a:stretch>
        </p:blipFill>
        <p:spPr>
          <a:xfrm>
            <a:off x="5784692" y="2402918"/>
            <a:ext cx="343784" cy="185829"/>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1"/>
        <p:cNvGrpSpPr/>
        <p:nvPr/>
      </p:nvGrpSpPr>
      <p:grpSpPr>
        <a:xfrm>
          <a:off x="1524000" y="0"/>
          <a:ext cx="0" cy="0"/>
          <a:chOff x="0" y="0"/>
          <a:chExt cx="0" cy="0"/>
        </a:xfrm>
      </p:grpSpPr>
      <p:sp>
        <p:nvSpPr>
          <p:cNvPr id="1802" name="Google Shape;1802;gdc3a6a309c_1_716"/>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Study the Program</a:t>
            </a:r>
            <a:endParaRPr/>
          </a:p>
        </p:txBody>
      </p:sp>
      <p:sp>
        <p:nvSpPr>
          <p:cNvPr id="1803" name="Google Shape;1803;gdc3a6a309c_1_716"/>
          <p:cNvSpPr txBox="1">
            <a:spLocks noGrp="1"/>
          </p:cNvSpPr>
          <p:nvPr>
            <p:ph type="body" idx="1"/>
          </p:nvPr>
        </p:nvSpPr>
        <p:spPr>
          <a:xfrm>
            <a:off x="609600" y="1112850"/>
            <a:ext cx="11144250" cy="52879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3200"/>
              <a:buChar char="•"/>
            </a:pPr>
            <a:r>
              <a:rPr lang="en-US" dirty="0"/>
              <a:t>Spend a few minutes studying the </a:t>
            </a:r>
            <a:r>
              <a:rPr lang="en-US" dirty="0" err="1">
                <a:solidFill>
                  <a:srgbClr val="FF0000"/>
                </a:solidFill>
              </a:rPr>
              <a:t>IrisANN.ipynb</a:t>
            </a:r>
            <a:r>
              <a:rPr lang="en-US" dirty="0"/>
              <a:t> (or </a:t>
            </a:r>
            <a:r>
              <a:rPr lang="en-US" dirty="0" err="1">
                <a:solidFill>
                  <a:srgbClr val="FF0000"/>
                </a:solidFill>
              </a:rPr>
              <a:t>IrisANN_R.ipynb</a:t>
            </a:r>
            <a:r>
              <a:rPr lang="en-US" dirty="0"/>
              <a:t>)</a:t>
            </a:r>
            <a:r>
              <a:rPr lang="en-US" dirty="0">
                <a:solidFill>
                  <a:srgbClr val="FF0000"/>
                </a:solidFill>
              </a:rPr>
              <a:t> </a:t>
            </a:r>
            <a:r>
              <a:rPr lang="en-US" dirty="0"/>
              <a:t>program</a:t>
            </a:r>
            <a:endParaRPr dirty="0"/>
          </a:p>
          <a:p>
            <a:pPr marL="285750" lvl="0" indent="-285750" algn="l" rtl="0">
              <a:lnSpc>
                <a:spcPct val="100000"/>
              </a:lnSpc>
              <a:spcBef>
                <a:spcPts val="0"/>
              </a:spcBef>
              <a:spcAft>
                <a:spcPts val="0"/>
              </a:spcAft>
              <a:buSzPts val="3200"/>
              <a:buChar char="•"/>
            </a:pPr>
            <a:r>
              <a:rPr lang="en-US" dirty="0"/>
              <a:t>See if you can understand the logic of the program</a:t>
            </a:r>
            <a:endParaRPr dirty="0"/>
          </a:p>
          <a:p>
            <a:pPr marL="285750" lvl="0" indent="-285750" algn="l" rtl="0">
              <a:lnSpc>
                <a:spcPct val="100000"/>
              </a:lnSpc>
              <a:spcBef>
                <a:spcPts val="0"/>
              </a:spcBef>
              <a:spcAft>
                <a:spcPts val="0"/>
              </a:spcAft>
              <a:buSzPts val="3200"/>
              <a:buChar char="•"/>
            </a:pPr>
            <a:r>
              <a:rPr lang="en-US" dirty="0"/>
              <a:t>Ask questions of the TA’s if you are unclear about some of the functions or Python code</a:t>
            </a:r>
            <a:endParaRPr dirty="0"/>
          </a:p>
          <a:p>
            <a:pPr marL="285750" lvl="0" indent="-285750" algn="l" rtl="0">
              <a:lnSpc>
                <a:spcPct val="100000"/>
              </a:lnSpc>
              <a:spcBef>
                <a:spcPts val="0"/>
              </a:spcBef>
              <a:spcAft>
                <a:spcPts val="0"/>
              </a:spcAft>
              <a:buSzPts val="3200"/>
              <a:buChar char="•"/>
            </a:pPr>
            <a:r>
              <a:rPr lang="en-US" dirty="0"/>
              <a:t>After studying the code, try running it</a:t>
            </a:r>
            <a:endParaRP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7"/>
        <p:cNvGrpSpPr/>
        <p:nvPr/>
      </p:nvGrpSpPr>
      <p:grpSpPr>
        <a:xfrm>
          <a:off x="1524000" y="0"/>
          <a:ext cx="0" cy="0"/>
          <a:chOff x="0" y="0"/>
          <a:chExt cx="0" cy="0"/>
        </a:xfrm>
      </p:grpSpPr>
      <p:pic>
        <p:nvPicPr>
          <p:cNvPr id="1809" name="Google Shape;1809;gdc3a6a309c_1_1270" descr="Screen Shot 2020-09-18 at 3.34.36 PM.png"/>
          <p:cNvPicPr preferRelativeResize="0"/>
          <p:nvPr/>
        </p:nvPicPr>
        <p:blipFill rotWithShape="1">
          <a:blip r:embed="rId3">
            <a:alphaModFix/>
          </a:blip>
          <a:srcRect b="16722"/>
          <a:stretch/>
        </p:blipFill>
        <p:spPr>
          <a:xfrm>
            <a:off x="2082950" y="3223700"/>
            <a:ext cx="3327631" cy="2838850"/>
          </a:xfrm>
          <a:prstGeom prst="rect">
            <a:avLst/>
          </a:prstGeom>
          <a:noFill/>
          <a:ln>
            <a:noFill/>
          </a:ln>
        </p:spPr>
      </p:pic>
      <p:sp>
        <p:nvSpPr>
          <p:cNvPr id="1811" name="Google Shape;1811;gdc3a6a309c_1_1270"/>
          <p:cNvSpPr/>
          <p:nvPr/>
        </p:nvSpPr>
        <p:spPr>
          <a:xfrm>
            <a:off x="2082950" y="4922269"/>
            <a:ext cx="343500" cy="3183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2" name="Google Shape;1812;gdc3a6a309c_1_1270"/>
          <p:cNvSpPr/>
          <p:nvPr/>
        </p:nvSpPr>
        <p:spPr>
          <a:xfrm>
            <a:off x="4001040" y="4585763"/>
            <a:ext cx="739200" cy="3882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9" name="Google Shape;1819;gdc3a6a309c_1_1270"/>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To Run: Upload the Data</a:t>
            </a:r>
            <a:endParaRPr/>
          </a:p>
        </p:txBody>
      </p:sp>
      <p:sp>
        <p:nvSpPr>
          <p:cNvPr id="1820" name="Google Shape;1820;gdc3a6a309c_1_1270"/>
          <p:cNvSpPr txBox="1"/>
          <p:nvPr/>
        </p:nvSpPr>
        <p:spPr>
          <a:xfrm>
            <a:off x="419100" y="940225"/>
            <a:ext cx="11772900" cy="1938952"/>
          </a:xfrm>
          <a:prstGeom prst="rect">
            <a:avLst/>
          </a:prstGeom>
          <a:solidFill>
            <a:srgbClr val="FFFFFE"/>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0000"/>
              </a:buClr>
              <a:buSzPts val="2000"/>
              <a:buFont typeface="Arial"/>
              <a:buChar char="•"/>
            </a:pPr>
            <a:r>
              <a:rPr lang="en-US" sz="2400" b="1" i="0" u="none" strike="noStrike" cap="none" dirty="0">
                <a:solidFill>
                  <a:srgbClr val="000090"/>
                </a:solidFill>
                <a:latin typeface="Arial"/>
                <a:ea typeface="Arial"/>
                <a:cs typeface="Arial"/>
                <a:sym typeface="Arial"/>
              </a:rPr>
              <a:t>Once the </a:t>
            </a:r>
            <a:r>
              <a:rPr lang="en-US" sz="2400" b="1" i="0" u="none" strike="noStrike" cap="none" dirty="0" err="1">
                <a:solidFill>
                  <a:srgbClr val="000090"/>
                </a:solidFill>
                <a:latin typeface="Arial"/>
                <a:ea typeface="Arial"/>
                <a:cs typeface="Arial"/>
                <a:sym typeface="Arial"/>
              </a:rPr>
              <a:t>Colab</a:t>
            </a:r>
            <a:r>
              <a:rPr lang="en-US" sz="2400" b="1" i="0" u="none" strike="noStrike" cap="none" dirty="0">
                <a:solidFill>
                  <a:srgbClr val="000090"/>
                </a:solidFill>
                <a:latin typeface="Arial"/>
                <a:ea typeface="Arial"/>
                <a:cs typeface="Arial"/>
                <a:sym typeface="Arial"/>
              </a:rPr>
              <a:t> file is open, click the folder icon to the right</a:t>
            </a:r>
            <a:endParaRPr sz="2400" b="1" i="0" u="none" strike="noStrike" cap="none" dirty="0">
              <a:solidFill>
                <a:srgbClr val="000090"/>
              </a:solidFill>
              <a:latin typeface="Arial"/>
              <a:ea typeface="Arial"/>
              <a:cs typeface="Arial"/>
              <a:sym typeface="Arial"/>
            </a:endParaRPr>
          </a:p>
          <a:p>
            <a:pPr marL="285750" marR="0" lvl="0" indent="-285750" algn="l" rtl="0">
              <a:lnSpc>
                <a:spcPct val="100000"/>
              </a:lnSpc>
              <a:spcBef>
                <a:spcPts val="0"/>
              </a:spcBef>
              <a:spcAft>
                <a:spcPts val="0"/>
              </a:spcAft>
              <a:buClr>
                <a:srgbClr val="FF0000"/>
              </a:buClr>
              <a:buSzPts val="2000"/>
              <a:buFont typeface="Arial"/>
              <a:buChar char="•"/>
            </a:pPr>
            <a:r>
              <a:rPr lang="en-US" sz="2400" b="1" i="0" u="none" strike="noStrike" cap="none" dirty="0">
                <a:solidFill>
                  <a:srgbClr val="000090"/>
                </a:solidFill>
                <a:latin typeface="Arial"/>
                <a:ea typeface="Arial"/>
                <a:cs typeface="Arial"/>
                <a:sym typeface="Arial"/>
              </a:rPr>
              <a:t>When the panel opens, right click inside the panel and click upload</a:t>
            </a:r>
            <a:endParaRPr sz="1600" b="0" i="0" u="none" strike="noStrike" cap="none" dirty="0">
              <a:solidFill>
                <a:srgbClr val="000000"/>
              </a:solidFill>
              <a:latin typeface="Arial"/>
              <a:ea typeface="Arial"/>
              <a:cs typeface="Arial"/>
              <a:sym typeface="Arial"/>
            </a:endParaRPr>
          </a:p>
          <a:p>
            <a:pPr marL="285750" indent="-285750">
              <a:buClr>
                <a:srgbClr val="FF0000"/>
              </a:buClr>
              <a:buSzPts val="2000"/>
              <a:buFont typeface="Arial"/>
              <a:buChar char="•"/>
            </a:pPr>
            <a:r>
              <a:rPr lang="en-US" sz="2400" b="1" i="0" u="none" strike="noStrike" cap="none" dirty="0">
                <a:solidFill>
                  <a:srgbClr val="000090"/>
                </a:solidFill>
                <a:latin typeface="Arial"/>
                <a:ea typeface="Arial"/>
                <a:cs typeface="Arial"/>
                <a:sym typeface="Arial"/>
              </a:rPr>
              <a:t>Then find the </a:t>
            </a:r>
            <a:r>
              <a:rPr lang="en-US" sz="2400" b="1" dirty="0">
                <a:solidFill>
                  <a:srgbClr val="FF0000"/>
                </a:solidFill>
              </a:rPr>
              <a:t>CBW</a:t>
            </a:r>
            <a:r>
              <a:rPr lang="en-US" sz="2400" b="1" i="0" u="none" strike="noStrike" cap="none" dirty="0">
                <a:solidFill>
                  <a:srgbClr val="FF0000"/>
                </a:solidFill>
                <a:latin typeface="Arial"/>
                <a:ea typeface="Arial"/>
                <a:cs typeface="Arial"/>
                <a:sym typeface="Arial"/>
              </a:rPr>
              <a:t>_MachineLearning_2026</a:t>
            </a:r>
            <a:r>
              <a:rPr lang="en-US" sz="2400" b="1" i="0" u="none" strike="noStrike" cap="none" dirty="0">
                <a:solidFill>
                  <a:srgbClr val="000090"/>
                </a:solidFill>
                <a:latin typeface="Arial"/>
                <a:ea typeface="Arial"/>
                <a:cs typeface="Arial"/>
                <a:sym typeface="Arial"/>
              </a:rPr>
              <a:t> folder on your desktop</a:t>
            </a:r>
            <a:endParaRPr sz="2400" b="1" i="0" u="none" strike="noStrike" cap="none" dirty="0">
              <a:solidFill>
                <a:srgbClr val="000090"/>
              </a:solidFill>
              <a:latin typeface="Arial"/>
              <a:ea typeface="Arial"/>
              <a:cs typeface="Arial"/>
              <a:sym typeface="Arial"/>
            </a:endParaRPr>
          </a:p>
          <a:p>
            <a:pPr marL="285750" marR="0" lvl="0" indent="-285750" algn="l" rtl="0">
              <a:lnSpc>
                <a:spcPct val="100000"/>
              </a:lnSpc>
              <a:spcBef>
                <a:spcPts val="0"/>
              </a:spcBef>
              <a:spcAft>
                <a:spcPts val="0"/>
              </a:spcAft>
              <a:buClr>
                <a:srgbClr val="FF0000"/>
              </a:buClr>
              <a:buSzPts val="2000"/>
              <a:buFont typeface="Arial"/>
              <a:buChar char="•"/>
            </a:pPr>
            <a:r>
              <a:rPr lang="en-US" sz="2400" b="1" i="0" u="none" strike="noStrike" cap="none" dirty="0">
                <a:solidFill>
                  <a:srgbClr val="000090"/>
                </a:solidFill>
                <a:latin typeface="Arial"/>
                <a:ea typeface="Arial"/>
                <a:cs typeface="Arial"/>
                <a:sym typeface="Arial"/>
              </a:rPr>
              <a:t>Open the </a:t>
            </a:r>
            <a:r>
              <a:rPr lang="en-US" sz="2400" b="1" i="0" u="none" strike="noStrike" cap="none" dirty="0">
                <a:solidFill>
                  <a:srgbClr val="FF0000"/>
                </a:solidFill>
                <a:latin typeface="Arial"/>
                <a:ea typeface="Arial"/>
                <a:cs typeface="Arial"/>
                <a:sym typeface="Arial"/>
              </a:rPr>
              <a:t>Data </a:t>
            </a:r>
            <a:r>
              <a:rPr lang="en-US" sz="2400" b="1" i="0" u="none" strike="noStrike" cap="none" dirty="0">
                <a:solidFill>
                  <a:srgbClr val="000090"/>
                </a:solidFill>
                <a:latin typeface="Arial"/>
                <a:ea typeface="Arial"/>
                <a:cs typeface="Arial"/>
                <a:sym typeface="Arial"/>
              </a:rPr>
              <a:t>folder followed by the </a:t>
            </a:r>
            <a:r>
              <a:rPr lang="en-US" sz="2400" b="1" i="0" u="none" strike="noStrike" cap="none" dirty="0">
                <a:solidFill>
                  <a:srgbClr val="FF0000"/>
                </a:solidFill>
                <a:latin typeface="Arial"/>
                <a:ea typeface="Arial"/>
                <a:cs typeface="Arial"/>
                <a:sym typeface="Arial"/>
              </a:rPr>
              <a:t>Module 3</a:t>
            </a:r>
            <a:r>
              <a:rPr lang="en-US" sz="2400" b="1" i="0" u="none" strike="noStrike" cap="none" dirty="0">
                <a:solidFill>
                  <a:srgbClr val="000090"/>
                </a:solidFill>
                <a:latin typeface="Arial"/>
                <a:ea typeface="Arial"/>
                <a:cs typeface="Arial"/>
                <a:sym typeface="Arial"/>
              </a:rPr>
              <a:t> folder, and open the corresponding data file named ‘</a:t>
            </a:r>
            <a:r>
              <a:rPr lang="en-US" sz="2400" b="1" i="0" u="none" strike="noStrike" cap="none" dirty="0">
                <a:solidFill>
                  <a:srgbClr val="FF0000"/>
                </a:solidFill>
                <a:latin typeface="Arial"/>
                <a:ea typeface="Arial"/>
                <a:cs typeface="Arial"/>
                <a:sym typeface="Arial"/>
              </a:rPr>
              <a:t>data1.csv</a:t>
            </a:r>
            <a:r>
              <a:rPr lang="en-US" sz="2400" b="1" i="0" u="none" strike="noStrike" cap="none" dirty="0">
                <a:solidFill>
                  <a:srgbClr val="000090"/>
                </a:solidFill>
                <a:latin typeface="Arial"/>
                <a:ea typeface="Arial"/>
                <a:cs typeface="Arial"/>
                <a:sym typeface="Arial"/>
              </a:rPr>
              <a:t>’</a:t>
            </a:r>
            <a:endParaRPr sz="1600" b="0" i="0" u="none" strike="noStrike" cap="none" dirty="0">
              <a:solidFill>
                <a:srgbClr val="000000"/>
              </a:solidFill>
              <a:latin typeface="Arial"/>
              <a:ea typeface="Arial"/>
              <a:cs typeface="Arial"/>
              <a:sym typeface="Arial"/>
            </a:endParaRPr>
          </a:p>
        </p:txBody>
      </p:sp>
      <p:grpSp>
        <p:nvGrpSpPr>
          <p:cNvPr id="7" name="Group 6">
            <a:extLst>
              <a:ext uri="{FF2B5EF4-FFF2-40B4-BE49-F238E27FC236}">
                <a16:creationId xmlns:a16="http://schemas.microsoft.com/office/drawing/2014/main" id="{B7EEBEFF-8735-B8E2-8780-E91AB34AA3D2}"/>
              </a:ext>
            </a:extLst>
          </p:cNvPr>
          <p:cNvGrpSpPr/>
          <p:nvPr/>
        </p:nvGrpSpPr>
        <p:grpSpPr>
          <a:xfrm>
            <a:off x="5402195" y="3853557"/>
            <a:ext cx="5064530" cy="1604790"/>
            <a:chOff x="5402195" y="3853557"/>
            <a:chExt cx="5064530" cy="1604790"/>
          </a:xfrm>
        </p:grpSpPr>
        <p:pic>
          <p:nvPicPr>
            <p:cNvPr id="1808" name="Google Shape;1808;gdc3a6a309c_1_1270"/>
            <p:cNvPicPr preferRelativeResize="0"/>
            <p:nvPr/>
          </p:nvPicPr>
          <p:blipFill rotWithShape="1">
            <a:blip r:embed="rId4">
              <a:alphaModFix/>
            </a:blip>
            <a:srcRect/>
            <a:stretch/>
          </p:blipFill>
          <p:spPr>
            <a:xfrm>
              <a:off x="5402195" y="3919386"/>
              <a:ext cx="5064530" cy="1538961"/>
            </a:xfrm>
            <a:prstGeom prst="rect">
              <a:avLst/>
            </a:prstGeom>
            <a:noFill/>
            <a:ln>
              <a:noFill/>
            </a:ln>
          </p:spPr>
        </p:pic>
        <p:sp>
          <p:nvSpPr>
            <p:cNvPr id="1810" name="Google Shape;1810;gdc3a6a309c_1_1270"/>
            <p:cNvSpPr txBox="1"/>
            <p:nvPr/>
          </p:nvSpPr>
          <p:spPr>
            <a:xfrm>
              <a:off x="9222178" y="3987783"/>
              <a:ext cx="37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gdc3a6a309c_1_1270"/>
            <p:cNvSpPr/>
            <p:nvPr/>
          </p:nvSpPr>
          <p:spPr>
            <a:xfrm>
              <a:off x="8470317" y="4077806"/>
              <a:ext cx="87600" cy="103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gdc3a6a309c_1_1270"/>
            <p:cNvSpPr txBox="1"/>
            <p:nvPr/>
          </p:nvSpPr>
          <p:spPr>
            <a:xfrm>
              <a:off x="8376499" y="3956693"/>
              <a:ext cx="203400" cy="35391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100" b="0" i="0" u="none" strike="noStrike" cap="none" dirty="0">
                  <a:solidFill>
                    <a:schemeClr val="tx1">
                      <a:lumMod val="65000"/>
                      <a:lumOff val="35000"/>
                    </a:schemeClr>
                  </a:solidFill>
                  <a:latin typeface="Roboto"/>
                  <a:ea typeface="Roboto"/>
                  <a:cs typeface="Roboto"/>
                  <a:sym typeface="Roboto"/>
                </a:rPr>
                <a:t>6</a:t>
              </a:r>
              <a:endParaRPr sz="1100" b="0" i="0" u="none" strike="noStrike" cap="none" dirty="0">
                <a:solidFill>
                  <a:schemeClr val="tx1">
                    <a:lumMod val="65000"/>
                    <a:lumOff val="35000"/>
                  </a:schemeClr>
                </a:solidFill>
                <a:latin typeface="Roboto"/>
                <a:ea typeface="Roboto"/>
                <a:cs typeface="Roboto"/>
                <a:sym typeface="Roboto"/>
              </a:endParaRPr>
            </a:p>
          </p:txBody>
        </p:sp>
        <p:sp>
          <p:nvSpPr>
            <p:cNvPr id="1815" name="Google Shape;1815;gdc3a6a309c_1_1270"/>
            <p:cNvSpPr/>
            <p:nvPr/>
          </p:nvSpPr>
          <p:spPr>
            <a:xfrm>
              <a:off x="9312820" y="4077806"/>
              <a:ext cx="87600" cy="103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gdc3a6a309c_1_1270"/>
            <p:cNvSpPr/>
            <p:nvPr/>
          </p:nvSpPr>
          <p:spPr>
            <a:xfrm>
              <a:off x="9310487" y="4066675"/>
              <a:ext cx="110100" cy="123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gdc3a6a309c_1_1270"/>
            <p:cNvSpPr txBox="1"/>
            <p:nvPr/>
          </p:nvSpPr>
          <p:spPr>
            <a:xfrm>
              <a:off x="10042545" y="4010122"/>
              <a:ext cx="287100"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n-US" sz="1100" b="0" i="0" u="none" strike="noStrike" cap="none" dirty="0">
                  <a:solidFill>
                    <a:schemeClr val="tx1">
                      <a:lumMod val="65000"/>
                      <a:lumOff val="35000"/>
                    </a:schemeClr>
                  </a:solidFill>
                  <a:latin typeface="Roboto"/>
                  <a:ea typeface="Roboto"/>
                  <a:cs typeface="Roboto"/>
                  <a:sym typeface="Roboto"/>
                </a:rPr>
                <a:t>3</a:t>
              </a:r>
              <a:endParaRPr sz="1100" b="0" i="0" u="none" strike="noStrike" cap="none" dirty="0">
                <a:solidFill>
                  <a:schemeClr val="tx1">
                    <a:lumMod val="65000"/>
                    <a:lumOff val="35000"/>
                  </a:schemeClr>
                </a:solidFill>
                <a:latin typeface="Roboto"/>
                <a:ea typeface="Roboto"/>
                <a:cs typeface="Roboto"/>
                <a:sym typeface="Roboto"/>
              </a:endParaRPr>
            </a:p>
          </p:txBody>
        </p:sp>
        <p:sp>
          <p:nvSpPr>
            <p:cNvPr id="1818" name="Google Shape;1818;gdc3a6a309c_1_1270"/>
            <p:cNvSpPr/>
            <p:nvPr/>
          </p:nvSpPr>
          <p:spPr>
            <a:xfrm>
              <a:off x="5803282" y="3853557"/>
              <a:ext cx="4537500" cy="5535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21" name="Google Shape;1821;gdc3a6a309c_1_1270"/>
            <p:cNvPicPr preferRelativeResize="0"/>
            <p:nvPr/>
          </p:nvPicPr>
          <p:blipFill rotWithShape="1">
            <a:blip r:embed="rId5">
              <a:alphaModFix/>
            </a:blip>
            <a:srcRect l="66726" t="7181" r="22869" b="80235"/>
            <a:stretch/>
          </p:blipFill>
          <p:spPr>
            <a:xfrm>
              <a:off x="9599403" y="4032526"/>
              <a:ext cx="526913" cy="193653"/>
            </a:xfrm>
            <a:prstGeom prst="rect">
              <a:avLst/>
            </a:prstGeom>
            <a:noFill/>
            <a:ln>
              <a:noFill/>
            </a:ln>
          </p:spPr>
        </p:pic>
        <p:pic>
          <p:nvPicPr>
            <p:cNvPr id="1822" name="Google Shape;1822;gdc3a6a309c_1_1270"/>
            <p:cNvPicPr preferRelativeResize="0"/>
            <p:nvPr/>
          </p:nvPicPr>
          <p:blipFill rotWithShape="1">
            <a:blip r:embed="rId6">
              <a:alphaModFix/>
            </a:blip>
            <a:srcRect l="81595" t="6742" r="6075" b="80674"/>
            <a:stretch/>
          </p:blipFill>
          <p:spPr>
            <a:xfrm>
              <a:off x="8776249" y="4023504"/>
              <a:ext cx="636800" cy="197526"/>
            </a:xfrm>
            <a:prstGeom prst="rect">
              <a:avLst/>
            </a:prstGeom>
            <a:noFill/>
            <a:ln>
              <a:noFill/>
            </a:ln>
          </p:spPr>
        </p:pic>
      </p:grpSp>
      <p:pic>
        <p:nvPicPr>
          <p:cNvPr id="1823" name="Google Shape;1823;gdc3a6a309c_1_1270"/>
          <p:cNvPicPr preferRelativeResize="0"/>
          <p:nvPr/>
        </p:nvPicPr>
        <p:blipFill rotWithShape="1">
          <a:blip r:embed="rId7">
            <a:alphaModFix/>
          </a:blip>
          <a:srcRect/>
          <a:stretch/>
        </p:blipFill>
        <p:spPr>
          <a:xfrm>
            <a:off x="3146529" y="3293332"/>
            <a:ext cx="1200473" cy="22149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1524000" y="0"/>
          <a:ext cx="0" cy="0"/>
          <a:chOff x="0" y="0"/>
          <a:chExt cx="0" cy="0"/>
        </a:xfrm>
      </p:grpSpPr>
      <p:sp>
        <p:nvSpPr>
          <p:cNvPr id="1829" name="Google Shape;1829;p107"/>
          <p:cNvSpPr txBox="1">
            <a:spLocks noGrp="1"/>
          </p:cNvSpPr>
          <p:nvPr>
            <p:ph type="title"/>
          </p:nvPr>
        </p:nvSpPr>
        <p:spPr>
          <a:xfrm>
            <a:off x="1904999" y="-30162"/>
            <a:ext cx="8520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Exercise 3.1- Run The Program</a:t>
            </a:r>
            <a:endParaRPr/>
          </a:p>
        </p:txBody>
      </p:sp>
      <p:pic>
        <p:nvPicPr>
          <p:cNvPr id="1830" name="Google Shape;1830;p107"/>
          <p:cNvPicPr preferRelativeResize="0"/>
          <p:nvPr/>
        </p:nvPicPr>
        <p:blipFill rotWithShape="1">
          <a:blip r:embed="rId3">
            <a:alphaModFix/>
          </a:blip>
          <a:srcRect l="2494" t="6283" r="79000" b="68828"/>
          <a:stretch/>
        </p:blipFill>
        <p:spPr>
          <a:xfrm>
            <a:off x="4157353" y="1653364"/>
            <a:ext cx="3823853" cy="2892829"/>
          </a:xfrm>
          <a:prstGeom prst="rect">
            <a:avLst/>
          </a:prstGeom>
          <a:noFill/>
          <a:ln w="9525" cap="flat" cmpd="sng">
            <a:solidFill>
              <a:schemeClr val="dk1"/>
            </a:solidFill>
            <a:prstDash val="solid"/>
            <a:round/>
            <a:headEnd type="none" w="sm" len="sm"/>
            <a:tailEnd type="none" w="sm" len="sm"/>
          </a:ln>
        </p:spPr>
      </p:pic>
      <p:sp>
        <p:nvSpPr>
          <p:cNvPr id="1831" name="Google Shape;1831;p107"/>
          <p:cNvSpPr txBox="1"/>
          <p:nvPr/>
        </p:nvSpPr>
        <p:spPr>
          <a:xfrm>
            <a:off x="2272145" y="1141641"/>
            <a:ext cx="5961300" cy="400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0000"/>
              </a:buClr>
              <a:buSzPts val="2000"/>
              <a:buFont typeface="Arial"/>
              <a:buChar char="•"/>
            </a:pPr>
            <a:r>
              <a:rPr lang="en-US" sz="2000" b="1" i="0" u="none" strike="noStrike" cap="none">
                <a:solidFill>
                  <a:srgbClr val="000090"/>
                </a:solidFill>
                <a:latin typeface="Arial"/>
                <a:ea typeface="Arial"/>
                <a:cs typeface="Arial"/>
                <a:sym typeface="Arial"/>
              </a:rPr>
              <a:t>Select ‘Run all’ from the ‘Runtime’ menu</a:t>
            </a:r>
            <a:endParaRPr sz="1400" b="0" i="0" u="none" strike="noStrike" cap="none">
              <a:solidFill>
                <a:srgbClr val="000000"/>
              </a:solidFill>
              <a:latin typeface="Arial"/>
              <a:ea typeface="Arial"/>
              <a:cs typeface="Arial"/>
              <a:sym typeface="Arial"/>
            </a:endParaRPr>
          </a:p>
        </p:txBody>
      </p:sp>
      <p:sp>
        <p:nvSpPr>
          <p:cNvPr id="1832" name="Google Shape;1832;p107"/>
          <p:cNvSpPr/>
          <p:nvPr/>
        </p:nvSpPr>
        <p:spPr>
          <a:xfrm>
            <a:off x="6252424" y="2299325"/>
            <a:ext cx="7683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3" name="Google Shape;1833;p107"/>
          <p:cNvSpPr txBox="1"/>
          <p:nvPr/>
        </p:nvSpPr>
        <p:spPr>
          <a:xfrm>
            <a:off x="2331521" y="4964693"/>
            <a:ext cx="8039700" cy="1323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0000"/>
              </a:buClr>
              <a:buSzPts val="2000"/>
              <a:buFont typeface="Arial"/>
              <a:buChar char="•"/>
            </a:pPr>
            <a:r>
              <a:rPr lang="en-US" sz="2000" b="1" i="0" u="none" strike="noStrike" cap="none" dirty="0">
                <a:solidFill>
                  <a:srgbClr val="000090"/>
                </a:solidFill>
                <a:latin typeface="Arial"/>
                <a:ea typeface="Arial"/>
                <a:cs typeface="Arial"/>
                <a:sym typeface="Arial"/>
              </a:rPr>
              <a:t>This will train the program (on the training set of 105) and test the program (on the test set of 45) and produce 1 confusion matrix on the test data</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0000"/>
              </a:buClr>
              <a:buSzPts val="2000"/>
              <a:buFont typeface="Arial"/>
              <a:buChar char="•"/>
            </a:pPr>
            <a:r>
              <a:rPr lang="en-US" sz="2000" b="1" i="0" u="none" strike="noStrike" cap="none" dirty="0">
                <a:solidFill>
                  <a:srgbClr val="000090"/>
                </a:solidFill>
                <a:latin typeface="Arial"/>
                <a:ea typeface="Arial"/>
                <a:cs typeface="Arial"/>
                <a:sym typeface="Arial"/>
              </a:rPr>
              <a:t>Check to see if your numbers match with the slide’s numbers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1524000" y="0"/>
          <a:ext cx="0" cy="0"/>
          <a:chOff x="0" y="0"/>
          <a:chExt cx="0" cy="0"/>
        </a:xfrm>
      </p:grpSpPr>
      <p:sp>
        <p:nvSpPr>
          <p:cNvPr id="1838" name="Google Shape;1838;p110"/>
          <p:cNvSpPr txBox="1">
            <a:spLocks noGrp="1"/>
          </p:cNvSpPr>
          <p:nvPr>
            <p:ph type="title"/>
          </p:nvPr>
        </p:nvSpPr>
        <p:spPr>
          <a:xfrm>
            <a:off x="1981200" y="1984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Exercise 3.1 – Change Epoch Numbers</a:t>
            </a:r>
            <a:endParaRPr/>
          </a:p>
        </p:txBody>
      </p:sp>
      <p:sp>
        <p:nvSpPr>
          <p:cNvPr id="1839" name="Google Shape;1839;p110"/>
          <p:cNvSpPr txBox="1"/>
          <p:nvPr/>
        </p:nvSpPr>
        <p:spPr>
          <a:xfrm>
            <a:off x="2205414" y="1803482"/>
            <a:ext cx="7781100" cy="8385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448"/>
              <a:buFont typeface="Arial"/>
              <a:buChar char="•"/>
            </a:pPr>
            <a:r>
              <a:rPr lang="en-US" sz="2400" b="1" i="0" u="none" strike="noStrike" cap="none">
                <a:solidFill>
                  <a:srgbClr val="000090"/>
                </a:solidFill>
                <a:latin typeface="Arial"/>
                <a:ea typeface="Arial"/>
                <a:cs typeface="Arial"/>
                <a:sym typeface="Arial"/>
              </a:rPr>
              <a:t>Go to cell1 3 and change the number of epochs from 1000 to 100</a:t>
            </a:r>
            <a:endParaRPr sz="1400" b="0" i="0" u="none" strike="noStrike" cap="none">
              <a:solidFill>
                <a:srgbClr val="000000"/>
              </a:solidFill>
              <a:latin typeface="Arial"/>
              <a:ea typeface="Arial"/>
              <a:cs typeface="Arial"/>
              <a:sym typeface="Arial"/>
            </a:endParaRPr>
          </a:p>
        </p:txBody>
      </p:sp>
      <p:pic>
        <p:nvPicPr>
          <p:cNvPr id="1840" name="Google Shape;1840;p110"/>
          <p:cNvPicPr preferRelativeResize="0"/>
          <p:nvPr/>
        </p:nvPicPr>
        <p:blipFill rotWithShape="1">
          <a:blip r:embed="rId3">
            <a:alphaModFix/>
          </a:blip>
          <a:srcRect l="2968" t="32141" r="64316" b="41030"/>
          <a:stretch/>
        </p:blipFill>
        <p:spPr>
          <a:xfrm>
            <a:off x="2832615" y="3054341"/>
            <a:ext cx="6788026" cy="3131052"/>
          </a:xfrm>
          <a:prstGeom prst="rect">
            <a:avLst/>
          </a:prstGeom>
          <a:noFill/>
          <a:ln>
            <a:noFill/>
          </a:ln>
        </p:spPr>
      </p:pic>
      <p:sp>
        <p:nvSpPr>
          <p:cNvPr id="1841" name="Google Shape;1841;p110"/>
          <p:cNvSpPr/>
          <p:nvPr/>
        </p:nvSpPr>
        <p:spPr>
          <a:xfrm>
            <a:off x="4030358" y="5342387"/>
            <a:ext cx="517800" cy="2790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2" name="Google Shape;1842;p110"/>
          <p:cNvSpPr txBox="1"/>
          <p:nvPr/>
        </p:nvSpPr>
        <p:spPr>
          <a:xfrm>
            <a:off x="2952849" y="3094533"/>
            <a:ext cx="159530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Exercise 3.1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1524000" y="0"/>
          <a:ext cx="0" cy="0"/>
          <a:chOff x="0" y="0"/>
          <a:chExt cx="0" cy="0"/>
        </a:xfrm>
      </p:grpSpPr>
      <p:sp>
        <p:nvSpPr>
          <p:cNvPr id="528" name="Google Shape;528;p1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Neurons</a:t>
            </a:r>
            <a:endParaRPr/>
          </a:p>
        </p:txBody>
      </p:sp>
      <p:pic>
        <p:nvPicPr>
          <p:cNvPr id="529" name="Google Shape;529;p10"/>
          <p:cNvPicPr preferRelativeResize="0"/>
          <p:nvPr/>
        </p:nvPicPr>
        <p:blipFill rotWithShape="1">
          <a:blip r:embed="rId3">
            <a:alphaModFix/>
          </a:blip>
          <a:srcRect b="4638"/>
          <a:stretch/>
        </p:blipFill>
        <p:spPr>
          <a:xfrm>
            <a:off x="2716213" y="1112838"/>
            <a:ext cx="6983599" cy="530066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1524000" y="0"/>
          <a:ext cx="0" cy="0"/>
          <a:chOff x="0" y="0"/>
          <a:chExt cx="0" cy="0"/>
        </a:xfrm>
      </p:grpSpPr>
      <p:sp>
        <p:nvSpPr>
          <p:cNvPr id="1847" name="Google Shape;1847;p111"/>
          <p:cNvSpPr txBox="1">
            <a:spLocks noGrp="1"/>
          </p:cNvSpPr>
          <p:nvPr>
            <p:ph type="title"/>
          </p:nvPr>
        </p:nvSpPr>
        <p:spPr>
          <a:xfrm>
            <a:off x="1981200" y="15556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Exercise 3.1 – Optimize Epoch Numbers</a:t>
            </a:r>
            <a:endParaRPr/>
          </a:p>
        </p:txBody>
      </p:sp>
      <p:sp>
        <p:nvSpPr>
          <p:cNvPr id="1848" name="Google Shape;1848;p111"/>
          <p:cNvSpPr txBox="1">
            <a:spLocks noGrp="1"/>
          </p:cNvSpPr>
          <p:nvPr>
            <p:ph type="body" idx="1"/>
          </p:nvPr>
        </p:nvSpPr>
        <p:spPr>
          <a:xfrm>
            <a:off x="1844635" y="2057400"/>
            <a:ext cx="85620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48"/>
              <a:buChar char="•"/>
            </a:pPr>
            <a:r>
              <a:rPr lang="en-US" sz="2400" dirty="0"/>
              <a:t>Run cells 13 through 16 and observe the confusion matrix</a:t>
            </a:r>
            <a:endParaRPr dirty="0"/>
          </a:p>
          <a:p>
            <a:pPr marL="342900" lvl="0" indent="-342900" algn="l" rtl="0">
              <a:lnSpc>
                <a:spcPct val="100000"/>
              </a:lnSpc>
              <a:spcBef>
                <a:spcPts val="480"/>
              </a:spcBef>
              <a:spcAft>
                <a:spcPts val="0"/>
              </a:spcAft>
              <a:buSzPts val="2448"/>
              <a:buChar char="•"/>
            </a:pPr>
            <a:r>
              <a:rPr lang="en-US" sz="2400" dirty="0"/>
              <a:t>The model will misclassify many versicolor samples</a:t>
            </a:r>
            <a:endParaRPr dirty="0"/>
          </a:p>
          <a:p>
            <a:pPr marL="342900" lvl="0" indent="-342900" algn="l" rtl="0">
              <a:lnSpc>
                <a:spcPct val="100000"/>
              </a:lnSpc>
              <a:spcBef>
                <a:spcPts val="480"/>
              </a:spcBef>
              <a:spcAft>
                <a:spcPts val="0"/>
              </a:spcAft>
              <a:buSzPts val="2448"/>
              <a:buChar char="•"/>
            </a:pPr>
            <a:r>
              <a:rPr lang="en-US" sz="2400" dirty="0"/>
              <a:t>Try changing the number of epochs to other numbers</a:t>
            </a:r>
            <a:endParaRPr dirty="0"/>
          </a:p>
          <a:p>
            <a:pPr marL="342900" lvl="0" indent="-342900" algn="l" rtl="0">
              <a:lnSpc>
                <a:spcPct val="100000"/>
              </a:lnSpc>
              <a:spcBef>
                <a:spcPts val="480"/>
              </a:spcBef>
              <a:spcAft>
                <a:spcPts val="0"/>
              </a:spcAft>
              <a:buSzPts val="2448"/>
              <a:buChar char="•"/>
            </a:pPr>
            <a:r>
              <a:rPr lang="en-US" sz="2400" dirty="0"/>
              <a:t>What is the lowest number of epochs that produces desirable results?</a:t>
            </a:r>
            <a:endParaRPr dirty="0"/>
          </a:p>
          <a:p>
            <a:pPr marL="342900" lvl="0" indent="-342900" algn="l" rtl="0">
              <a:lnSpc>
                <a:spcPct val="100000"/>
              </a:lnSpc>
              <a:spcBef>
                <a:spcPts val="480"/>
              </a:spcBef>
              <a:spcAft>
                <a:spcPts val="0"/>
              </a:spcAft>
              <a:buSzPts val="2448"/>
              <a:buChar char="•"/>
            </a:pPr>
            <a:r>
              <a:rPr lang="en-US" sz="2400" dirty="0"/>
              <a:t>What combination of parameters yields the highest training accuracy?</a:t>
            </a:r>
            <a:endParaRPr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1524000" y="0"/>
          <a:ext cx="0" cy="0"/>
          <a:chOff x="0" y="0"/>
          <a:chExt cx="0" cy="0"/>
        </a:xfrm>
      </p:grpSpPr>
      <p:sp>
        <p:nvSpPr>
          <p:cNvPr id="1853" name="Google Shape;1853;p112"/>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Conclusion</a:t>
            </a:r>
            <a:endParaRPr/>
          </a:p>
        </p:txBody>
      </p:sp>
      <p:sp>
        <p:nvSpPr>
          <p:cNvPr id="1854" name="Google Shape;1854;p112"/>
          <p:cNvSpPr txBox="1">
            <a:spLocks noGrp="1"/>
          </p:cNvSpPr>
          <p:nvPr>
            <p:ph type="body" idx="1"/>
          </p:nvPr>
        </p:nvSpPr>
        <p:spPr>
          <a:xfrm>
            <a:off x="1325880" y="1478280"/>
            <a:ext cx="9448800" cy="492252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3264"/>
              <a:buChar char="•"/>
            </a:pPr>
            <a:r>
              <a:rPr lang="en-US" dirty="0"/>
              <a:t>This concludes the “formal” section on ANNs for iris classification</a:t>
            </a:r>
            <a:endParaRPr dirty="0"/>
          </a:p>
          <a:p>
            <a:pPr marL="285750" lvl="0" indent="-285750" algn="l" rtl="0">
              <a:lnSpc>
                <a:spcPct val="100000"/>
              </a:lnSpc>
              <a:spcBef>
                <a:spcPts val="0"/>
              </a:spcBef>
              <a:spcAft>
                <a:spcPts val="0"/>
              </a:spcAft>
              <a:buSzPts val="3264"/>
              <a:buChar char="•"/>
            </a:pPr>
            <a:r>
              <a:rPr lang="en-US" dirty="0"/>
              <a:t>Feel free to explore the code, modify it if you wish or to review the slides and explanations – talk to the TAs</a:t>
            </a:r>
            <a:endParaRPr dirty="0"/>
          </a:p>
          <a:p>
            <a:pPr marL="342900" lvl="0" indent="-135636" algn="l" rtl="0">
              <a:lnSpc>
                <a:spcPct val="100000"/>
              </a:lnSpc>
              <a:spcBef>
                <a:spcPts val="640"/>
              </a:spcBef>
              <a:spcAft>
                <a:spcPts val="0"/>
              </a:spcAft>
              <a:buSzPts val="3264"/>
              <a:buNone/>
            </a:pPr>
            <a:endParaRPr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838200" y="21034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Helvetica Neue Light"/>
              <a:buNone/>
            </a:pPr>
            <a:r>
              <a:rPr lang="en-US" dirty="0"/>
              <a:t>Coffee Break &amp; Networking Session</a:t>
            </a:r>
            <a:endParaRPr dirty="0"/>
          </a:p>
        </p:txBody>
      </p:sp>
      <p:sp>
        <p:nvSpPr>
          <p:cNvPr id="107" name="Google Shape;107;p6"/>
          <p:cNvSpPr txBox="1">
            <a:spLocks noGrp="1"/>
          </p:cNvSpPr>
          <p:nvPr>
            <p:ph type="body" idx="1"/>
          </p:nvPr>
        </p:nvSpPr>
        <p:spPr>
          <a:xfrm>
            <a:off x="4386300" y="4706413"/>
            <a:ext cx="3419400" cy="517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000"/>
              <a:buNone/>
            </a:pPr>
            <a:r>
              <a:rPr lang="en-US" sz="2000"/>
              <a:t>Workshop Sponsors</a:t>
            </a:r>
            <a:endParaRPr/>
          </a:p>
        </p:txBody>
      </p:sp>
      <p:pic>
        <p:nvPicPr>
          <p:cNvPr id="108" name="Google Shape;108;p6" title="logo-UofA_RGB.png"/>
          <p:cNvPicPr preferRelativeResize="0"/>
          <p:nvPr/>
        </p:nvPicPr>
        <p:blipFill>
          <a:blip r:embed="rId3">
            <a:alphaModFix/>
          </a:blip>
          <a:stretch>
            <a:fillRect/>
          </a:stretch>
        </p:blipFill>
        <p:spPr>
          <a:xfrm>
            <a:off x="-1" y="7663501"/>
            <a:ext cx="3998213" cy="1079575"/>
          </a:xfrm>
          <a:prstGeom prst="rect">
            <a:avLst/>
          </a:prstGeom>
          <a:noFill/>
          <a:ln>
            <a:noFill/>
          </a:ln>
        </p:spPr>
      </p:pic>
      <p:sp>
        <p:nvSpPr>
          <p:cNvPr id="109" name="Google Shape;109;p6"/>
          <p:cNvSpPr/>
          <p:nvPr/>
        </p:nvSpPr>
        <p:spPr>
          <a:xfrm>
            <a:off x="487296" y="5462674"/>
            <a:ext cx="2157844" cy="513911"/>
          </a:xfrm>
          <a:custGeom>
            <a:avLst/>
            <a:gdLst/>
            <a:ahLst/>
            <a:cxnLst/>
            <a:rect l="l" t="t" r="r" b="b"/>
            <a:pathLst>
              <a:path w="2147108" h="511354" extrusionOk="0">
                <a:moveTo>
                  <a:pt x="0" y="0"/>
                </a:moveTo>
                <a:lnTo>
                  <a:pt x="2147108" y="0"/>
                </a:lnTo>
                <a:lnTo>
                  <a:pt x="2147108" y="511354"/>
                </a:lnTo>
                <a:lnTo>
                  <a:pt x="0" y="511354"/>
                </a:lnTo>
                <a:lnTo>
                  <a:pt x="0" y="0"/>
                </a:lnTo>
                <a:close/>
              </a:path>
            </a:pathLst>
          </a:custGeom>
          <a:blipFill rotWithShape="1">
            <a:blip r:embed="rId4">
              <a:alphaModFix/>
            </a:blip>
            <a:stretch>
              <a:fillRect/>
            </a:stretch>
          </a:blipFill>
          <a:ln>
            <a:noFill/>
          </a:ln>
        </p:spPr>
        <p:txBody>
          <a:bodyPr/>
          <a:lstStyle/>
          <a:p>
            <a:endParaRPr lang="en-US"/>
          </a:p>
        </p:txBody>
      </p:sp>
      <p:sp>
        <p:nvSpPr>
          <p:cNvPr id="110" name="Google Shape;110;p6"/>
          <p:cNvSpPr/>
          <p:nvPr/>
        </p:nvSpPr>
        <p:spPr>
          <a:xfrm>
            <a:off x="5697121" y="5453529"/>
            <a:ext cx="732757" cy="532165"/>
          </a:xfrm>
          <a:custGeom>
            <a:avLst/>
            <a:gdLst/>
            <a:ahLst/>
            <a:cxnLst/>
            <a:rect l="l" t="t" r="r" b="b"/>
            <a:pathLst>
              <a:path w="729111" h="529517" extrusionOk="0">
                <a:moveTo>
                  <a:pt x="0" y="0"/>
                </a:moveTo>
                <a:lnTo>
                  <a:pt x="729111" y="0"/>
                </a:lnTo>
                <a:lnTo>
                  <a:pt x="729111" y="529517"/>
                </a:lnTo>
                <a:lnTo>
                  <a:pt x="0" y="529517"/>
                </a:lnTo>
                <a:lnTo>
                  <a:pt x="0" y="0"/>
                </a:lnTo>
                <a:close/>
              </a:path>
            </a:pathLst>
          </a:custGeom>
          <a:blipFill rotWithShape="1">
            <a:blip r:embed="rId5">
              <a:alphaModFix/>
            </a:blip>
            <a:stretch>
              <a:fillRect/>
            </a:stretch>
          </a:blipFill>
          <a:ln>
            <a:noFill/>
          </a:ln>
        </p:spPr>
        <p:txBody>
          <a:bodyPr/>
          <a:lstStyle/>
          <a:p>
            <a:endParaRPr lang="en-US"/>
          </a:p>
        </p:txBody>
      </p:sp>
      <p:pic>
        <p:nvPicPr>
          <p:cNvPr id="111" name="Google Shape;111;p6" title="genomecanada.png"/>
          <p:cNvPicPr preferRelativeResize="0"/>
          <p:nvPr/>
        </p:nvPicPr>
        <p:blipFill>
          <a:blip r:embed="rId6">
            <a:alphaModFix/>
          </a:blip>
          <a:stretch>
            <a:fillRect/>
          </a:stretch>
        </p:blipFill>
        <p:spPr>
          <a:xfrm>
            <a:off x="2861466" y="5453524"/>
            <a:ext cx="1103009" cy="533155"/>
          </a:xfrm>
          <a:prstGeom prst="rect">
            <a:avLst/>
          </a:prstGeom>
          <a:noFill/>
          <a:ln>
            <a:noFill/>
          </a:ln>
        </p:spPr>
      </p:pic>
      <p:pic>
        <p:nvPicPr>
          <p:cNvPr id="112" name="Google Shape;112;p6" title="ontariogenomics.png"/>
          <p:cNvPicPr preferRelativeResize="0"/>
          <p:nvPr/>
        </p:nvPicPr>
        <p:blipFill>
          <a:blip r:embed="rId7">
            <a:alphaModFix/>
          </a:blip>
          <a:stretch>
            <a:fillRect/>
          </a:stretch>
        </p:blipFill>
        <p:spPr>
          <a:xfrm>
            <a:off x="4205141" y="5469837"/>
            <a:ext cx="1251299" cy="500514"/>
          </a:xfrm>
          <a:prstGeom prst="rect">
            <a:avLst/>
          </a:prstGeom>
          <a:noFill/>
          <a:ln>
            <a:noFill/>
          </a:ln>
        </p:spPr>
      </p:pic>
      <p:pic>
        <p:nvPicPr>
          <p:cNvPr id="113" name="Google Shape;113;p6" title="logo-UofA_RGB.png"/>
          <p:cNvPicPr preferRelativeResize="0"/>
          <p:nvPr/>
        </p:nvPicPr>
        <p:blipFill>
          <a:blip r:embed="rId3">
            <a:alphaModFix/>
          </a:blip>
          <a:stretch>
            <a:fillRect/>
          </a:stretch>
        </p:blipFill>
        <p:spPr>
          <a:xfrm>
            <a:off x="6758280" y="5614103"/>
            <a:ext cx="1323766" cy="357431"/>
          </a:xfrm>
          <a:prstGeom prst="rect">
            <a:avLst/>
          </a:prstGeom>
          <a:noFill/>
          <a:ln>
            <a:noFill/>
          </a:ln>
        </p:spPr>
      </p:pic>
      <p:pic>
        <p:nvPicPr>
          <p:cNvPr id="114" name="Google Shape;114;p6"/>
          <p:cNvPicPr preferRelativeResize="0"/>
          <p:nvPr/>
        </p:nvPicPr>
        <p:blipFill>
          <a:blip r:embed="rId8">
            <a:alphaModFix/>
          </a:blip>
          <a:stretch>
            <a:fillRect/>
          </a:stretch>
        </p:blipFill>
        <p:spPr>
          <a:xfrm>
            <a:off x="8160843" y="5353164"/>
            <a:ext cx="3543866" cy="7338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1524000" y="0"/>
          <a:ext cx="0" cy="0"/>
          <a:chOff x="0" y="0"/>
          <a:chExt cx="0" cy="0"/>
        </a:xfrm>
      </p:grpSpPr>
      <p:sp>
        <p:nvSpPr>
          <p:cNvPr id="534" name="Google Shape;534;p11"/>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Neurons Form Networks</a:t>
            </a:r>
            <a:endParaRPr/>
          </a:p>
        </p:txBody>
      </p:sp>
      <p:sp>
        <p:nvSpPr>
          <p:cNvPr id="535" name="Google Shape;535;p11"/>
          <p:cNvSpPr txBox="1">
            <a:spLocks noGrp="1"/>
          </p:cNvSpPr>
          <p:nvPr>
            <p:ph type="body" idx="1"/>
          </p:nvPr>
        </p:nvSpPr>
        <p:spPr>
          <a:xfrm>
            <a:off x="663388" y="1282700"/>
            <a:ext cx="6651812"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48"/>
              <a:buChar char="•"/>
            </a:pPr>
            <a:r>
              <a:rPr lang="en-US" sz="2400" dirty="0"/>
              <a:t>Neurons in the brain accumulate signals from other neurons integrating the input signals and then if a threshold is reached, they fire, propagating signals to other neurons as outputs</a:t>
            </a:r>
            <a:endParaRPr dirty="0"/>
          </a:p>
          <a:p>
            <a:pPr marL="342900" lvl="0" indent="-342900" algn="l" rtl="0">
              <a:lnSpc>
                <a:spcPct val="100000"/>
              </a:lnSpc>
              <a:spcBef>
                <a:spcPts val="480"/>
              </a:spcBef>
              <a:spcAft>
                <a:spcPts val="0"/>
              </a:spcAft>
              <a:buSzPts val="2448"/>
              <a:buChar char="•"/>
            </a:pPr>
            <a:r>
              <a:rPr lang="en-US" sz="2400" dirty="0"/>
              <a:t>This can be schematized as a mathematical network of nodes and edges or a matrix</a:t>
            </a:r>
            <a:endParaRPr dirty="0"/>
          </a:p>
          <a:p>
            <a:pPr marL="342900" lvl="0" indent="-342900" algn="l" rtl="0">
              <a:lnSpc>
                <a:spcPct val="100000"/>
              </a:lnSpc>
              <a:spcBef>
                <a:spcPts val="480"/>
              </a:spcBef>
              <a:spcAft>
                <a:spcPts val="0"/>
              </a:spcAft>
              <a:buSzPts val="2448"/>
              <a:buChar char="•"/>
            </a:pPr>
            <a:r>
              <a:rPr lang="en-US" sz="2400" dirty="0"/>
              <a:t>The interactions between nodes can be described as addition, subtraction and differentiation functions to do Boolean logic</a:t>
            </a:r>
            <a:endParaRPr dirty="0"/>
          </a:p>
        </p:txBody>
      </p:sp>
      <p:pic>
        <p:nvPicPr>
          <p:cNvPr id="536" name="Google Shape;536;p11" descr="A picture containing hanger, necklace&#10;&#10;Description automatically generated"/>
          <p:cNvPicPr preferRelativeResize="0"/>
          <p:nvPr/>
        </p:nvPicPr>
        <p:blipFill rotWithShape="1">
          <a:blip r:embed="rId3">
            <a:alphaModFix/>
          </a:blip>
          <a:srcRect/>
          <a:stretch/>
        </p:blipFill>
        <p:spPr>
          <a:xfrm>
            <a:off x="7674632" y="1386650"/>
            <a:ext cx="2588974" cy="2492121"/>
          </a:xfrm>
          <a:prstGeom prst="rect">
            <a:avLst/>
          </a:prstGeom>
          <a:noFill/>
          <a:ln>
            <a:noFill/>
          </a:ln>
        </p:spPr>
      </p:pic>
      <p:pic>
        <p:nvPicPr>
          <p:cNvPr id="537" name="Google Shape;537;p11" descr="A picture containing bat, skiing, ball, holding&#10;&#10;Description automatically generated"/>
          <p:cNvPicPr preferRelativeResize="0"/>
          <p:nvPr/>
        </p:nvPicPr>
        <p:blipFill rotWithShape="1">
          <a:blip r:embed="rId4">
            <a:alphaModFix/>
          </a:blip>
          <a:srcRect/>
          <a:stretch/>
        </p:blipFill>
        <p:spPr>
          <a:xfrm>
            <a:off x="7674632" y="3931634"/>
            <a:ext cx="2588974" cy="24089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2"/>
          <p:cNvSpPr txBox="1">
            <a:spLocks noGrp="1"/>
          </p:cNvSpPr>
          <p:nvPr>
            <p:ph type="title"/>
          </p:nvPr>
        </p:nvSpPr>
        <p:spPr>
          <a:xfrm>
            <a:off x="2209800" y="171202"/>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Brain’s Neural Network for Image Recognition</a:t>
            </a:r>
            <a:endParaRPr/>
          </a:p>
        </p:txBody>
      </p:sp>
      <p:sp>
        <p:nvSpPr>
          <p:cNvPr id="543" name="Google Shape;543;p12"/>
          <p:cNvSpPr/>
          <p:nvPr/>
        </p:nvSpPr>
        <p:spPr>
          <a:xfrm>
            <a:off x="8788400" y="2895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44" name="Google Shape;544;p12"/>
          <p:cNvSpPr/>
          <p:nvPr/>
        </p:nvSpPr>
        <p:spPr>
          <a:xfrm>
            <a:off x="9093200" y="2895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45" name="Google Shape;545;p12"/>
          <p:cNvSpPr/>
          <p:nvPr/>
        </p:nvSpPr>
        <p:spPr>
          <a:xfrm>
            <a:off x="9245600" y="3048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46" name="Google Shape;546;p12"/>
          <p:cNvSpPr/>
          <p:nvPr/>
        </p:nvSpPr>
        <p:spPr>
          <a:xfrm>
            <a:off x="9245600" y="32004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47" name="Google Shape;547;p12"/>
          <p:cNvSpPr/>
          <p:nvPr/>
        </p:nvSpPr>
        <p:spPr>
          <a:xfrm>
            <a:off x="90932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48" name="Google Shape;548;p12"/>
          <p:cNvSpPr/>
          <p:nvPr/>
        </p:nvSpPr>
        <p:spPr>
          <a:xfrm>
            <a:off x="87884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49" name="Google Shape;549;p12"/>
          <p:cNvSpPr/>
          <p:nvPr/>
        </p:nvSpPr>
        <p:spPr>
          <a:xfrm>
            <a:off x="8636000" y="32004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0" name="Google Shape;550;p12"/>
          <p:cNvSpPr/>
          <p:nvPr/>
        </p:nvSpPr>
        <p:spPr>
          <a:xfrm>
            <a:off x="87884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1" name="Google Shape;551;p12"/>
          <p:cNvSpPr/>
          <p:nvPr/>
        </p:nvSpPr>
        <p:spPr>
          <a:xfrm>
            <a:off x="90932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2" name="Google Shape;552;p12"/>
          <p:cNvSpPr/>
          <p:nvPr/>
        </p:nvSpPr>
        <p:spPr>
          <a:xfrm>
            <a:off x="9245600" y="35052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3" name="Google Shape;553;p12"/>
          <p:cNvSpPr/>
          <p:nvPr/>
        </p:nvSpPr>
        <p:spPr>
          <a:xfrm>
            <a:off x="9245600" y="3657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4" name="Google Shape;554;p12"/>
          <p:cNvSpPr/>
          <p:nvPr/>
        </p:nvSpPr>
        <p:spPr>
          <a:xfrm>
            <a:off x="9093200" y="3810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5" name="Google Shape;555;p12"/>
          <p:cNvSpPr/>
          <p:nvPr/>
        </p:nvSpPr>
        <p:spPr>
          <a:xfrm>
            <a:off x="8788400" y="3810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6" name="Google Shape;556;p12"/>
          <p:cNvSpPr/>
          <p:nvPr/>
        </p:nvSpPr>
        <p:spPr>
          <a:xfrm>
            <a:off x="8636000" y="3657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7" name="Google Shape;557;p12"/>
          <p:cNvSpPr/>
          <p:nvPr/>
        </p:nvSpPr>
        <p:spPr>
          <a:xfrm>
            <a:off x="8331200" y="2667000"/>
            <a:ext cx="1371600" cy="160020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558" name="Google Shape;558;p12"/>
          <p:cNvSpPr/>
          <p:nvPr/>
        </p:nvSpPr>
        <p:spPr>
          <a:xfrm>
            <a:off x="8940800" y="3810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59" name="Google Shape;559;p12"/>
          <p:cNvSpPr/>
          <p:nvPr/>
        </p:nvSpPr>
        <p:spPr>
          <a:xfrm>
            <a:off x="89408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0" name="Google Shape;560;p12"/>
          <p:cNvSpPr/>
          <p:nvPr/>
        </p:nvSpPr>
        <p:spPr>
          <a:xfrm>
            <a:off x="8636000" y="35052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1" name="Google Shape;561;p12"/>
          <p:cNvSpPr/>
          <p:nvPr/>
        </p:nvSpPr>
        <p:spPr>
          <a:xfrm>
            <a:off x="8940800" y="2895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2" name="Google Shape;562;p12"/>
          <p:cNvSpPr/>
          <p:nvPr/>
        </p:nvSpPr>
        <p:spPr>
          <a:xfrm>
            <a:off x="8636000" y="3048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3" name="Google Shape;563;p12"/>
          <p:cNvSpPr txBox="1"/>
          <p:nvPr/>
        </p:nvSpPr>
        <p:spPr>
          <a:xfrm>
            <a:off x="2795589" y="5410201"/>
            <a:ext cx="1997075" cy="461963"/>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Observations</a:t>
            </a:r>
            <a:endParaRPr/>
          </a:p>
        </p:txBody>
      </p:sp>
      <p:grpSp>
        <p:nvGrpSpPr>
          <p:cNvPr id="564" name="Google Shape;564;p12"/>
          <p:cNvGrpSpPr/>
          <p:nvPr/>
        </p:nvGrpSpPr>
        <p:grpSpPr>
          <a:xfrm>
            <a:off x="2743200" y="1828800"/>
            <a:ext cx="2209800" cy="3429000"/>
            <a:chOff x="48" y="624"/>
            <a:chExt cx="1776" cy="3120"/>
          </a:xfrm>
        </p:grpSpPr>
        <p:grpSp>
          <p:nvGrpSpPr>
            <p:cNvPr id="565" name="Google Shape;565;p12"/>
            <p:cNvGrpSpPr/>
            <p:nvPr/>
          </p:nvGrpSpPr>
          <p:grpSpPr>
            <a:xfrm>
              <a:off x="960" y="1680"/>
              <a:ext cx="864" cy="1008"/>
              <a:chOff x="960" y="1680"/>
              <a:chExt cx="864" cy="1008"/>
            </a:xfrm>
          </p:grpSpPr>
          <p:sp>
            <p:nvSpPr>
              <p:cNvPr id="566" name="Google Shape;566;p12"/>
              <p:cNvSpPr/>
              <p:nvPr/>
            </p:nvSpPr>
            <p:spPr>
              <a:xfrm>
                <a:off x="1248" y="182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7" name="Google Shape;567;p12"/>
              <p:cNvSpPr/>
              <p:nvPr/>
            </p:nvSpPr>
            <p:spPr>
              <a:xfrm>
                <a:off x="1440" y="182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8" name="Google Shape;568;p12"/>
              <p:cNvSpPr/>
              <p:nvPr/>
            </p:nvSpPr>
            <p:spPr>
              <a:xfrm>
                <a:off x="1536" y="192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69" name="Google Shape;569;p12"/>
              <p:cNvSpPr/>
              <p:nvPr/>
            </p:nvSpPr>
            <p:spPr>
              <a:xfrm>
                <a:off x="1536" y="201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0" name="Google Shape;570;p12"/>
              <p:cNvSpPr/>
              <p:nvPr/>
            </p:nvSpPr>
            <p:spPr>
              <a:xfrm>
                <a:off x="1440"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1" name="Google Shape;571;p12"/>
              <p:cNvSpPr/>
              <p:nvPr/>
            </p:nvSpPr>
            <p:spPr>
              <a:xfrm>
                <a:off x="1248"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2" name="Google Shape;572;p12"/>
              <p:cNvSpPr/>
              <p:nvPr/>
            </p:nvSpPr>
            <p:spPr>
              <a:xfrm>
                <a:off x="1152" y="201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3" name="Google Shape;573;p12"/>
              <p:cNvSpPr/>
              <p:nvPr/>
            </p:nvSpPr>
            <p:spPr>
              <a:xfrm>
                <a:off x="1248"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4" name="Google Shape;574;p12"/>
              <p:cNvSpPr/>
              <p:nvPr/>
            </p:nvSpPr>
            <p:spPr>
              <a:xfrm>
                <a:off x="1440"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5" name="Google Shape;575;p12"/>
              <p:cNvSpPr/>
              <p:nvPr/>
            </p:nvSpPr>
            <p:spPr>
              <a:xfrm>
                <a:off x="1536"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6" name="Google Shape;576;p12"/>
              <p:cNvSpPr/>
              <p:nvPr/>
            </p:nvSpPr>
            <p:spPr>
              <a:xfrm>
                <a:off x="1152"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7" name="Google Shape;577;p12"/>
              <p:cNvSpPr/>
              <p:nvPr/>
            </p:nvSpPr>
            <p:spPr>
              <a:xfrm>
                <a:off x="1440" y="240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8" name="Google Shape;578;p12"/>
              <p:cNvSpPr/>
              <p:nvPr/>
            </p:nvSpPr>
            <p:spPr>
              <a:xfrm>
                <a:off x="1248" y="240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79" name="Google Shape;579;p12"/>
              <p:cNvSpPr/>
              <p:nvPr/>
            </p:nvSpPr>
            <p:spPr>
              <a:xfrm>
                <a:off x="1152" y="230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0" name="Google Shape;580;p12"/>
              <p:cNvSpPr/>
              <p:nvPr/>
            </p:nvSpPr>
            <p:spPr>
              <a:xfrm>
                <a:off x="960" y="1680"/>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grpSp>
          <p:nvGrpSpPr>
            <p:cNvPr id="581" name="Google Shape;581;p12"/>
            <p:cNvGrpSpPr/>
            <p:nvPr/>
          </p:nvGrpSpPr>
          <p:grpSpPr>
            <a:xfrm>
              <a:off x="48" y="1680"/>
              <a:ext cx="864" cy="1008"/>
              <a:chOff x="0" y="1776"/>
              <a:chExt cx="864" cy="1008"/>
            </a:xfrm>
          </p:grpSpPr>
          <p:sp>
            <p:nvSpPr>
              <p:cNvPr id="582" name="Google Shape;582;p12"/>
              <p:cNvSpPr/>
              <p:nvPr/>
            </p:nvSpPr>
            <p:spPr>
              <a:xfrm>
                <a:off x="288" y="192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3" name="Google Shape;583;p12"/>
              <p:cNvSpPr/>
              <p:nvPr/>
            </p:nvSpPr>
            <p:spPr>
              <a:xfrm>
                <a:off x="480" y="192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4" name="Google Shape;584;p12"/>
              <p:cNvSpPr/>
              <p:nvPr/>
            </p:nvSpPr>
            <p:spPr>
              <a:xfrm>
                <a:off x="576" y="201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5" name="Google Shape;585;p12"/>
              <p:cNvSpPr/>
              <p:nvPr/>
            </p:nvSpPr>
            <p:spPr>
              <a:xfrm>
                <a:off x="480"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6" name="Google Shape;586;p12"/>
              <p:cNvSpPr/>
              <p:nvPr/>
            </p:nvSpPr>
            <p:spPr>
              <a:xfrm>
                <a:off x="288"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7" name="Google Shape;587;p12"/>
              <p:cNvSpPr/>
              <p:nvPr/>
            </p:nvSpPr>
            <p:spPr>
              <a:xfrm>
                <a:off x="192"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8" name="Google Shape;588;p12"/>
              <p:cNvSpPr/>
              <p:nvPr/>
            </p:nvSpPr>
            <p:spPr>
              <a:xfrm>
                <a:off x="288"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89" name="Google Shape;589;p12"/>
              <p:cNvSpPr/>
              <p:nvPr/>
            </p:nvSpPr>
            <p:spPr>
              <a:xfrm>
                <a:off x="480"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0" name="Google Shape;590;p12"/>
              <p:cNvSpPr/>
              <p:nvPr/>
            </p:nvSpPr>
            <p:spPr>
              <a:xfrm>
                <a:off x="576" y="230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1" name="Google Shape;591;p12"/>
              <p:cNvSpPr/>
              <p:nvPr/>
            </p:nvSpPr>
            <p:spPr>
              <a:xfrm>
                <a:off x="480" y="249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2" name="Google Shape;592;p12"/>
              <p:cNvSpPr/>
              <p:nvPr/>
            </p:nvSpPr>
            <p:spPr>
              <a:xfrm>
                <a:off x="288" y="249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3" name="Google Shape;593;p12"/>
              <p:cNvSpPr/>
              <p:nvPr/>
            </p:nvSpPr>
            <p:spPr>
              <a:xfrm>
                <a:off x="192" y="240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4" name="Google Shape;594;p12"/>
              <p:cNvSpPr/>
              <p:nvPr/>
            </p:nvSpPr>
            <p:spPr>
              <a:xfrm>
                <a:off x="0" y="1776"/>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grpSp>
          <p:nvGrpSpPr>
            <p:cNvPr id="595" name="Google Shape;595;p12"/>
            <p:cNvGrpSpPr/>
            <p:nvPr/>
          </p:nvGrpSpPr>
          <p:grpSpPr>
            <a:xfrm>
              <a:off x="48" y="2736"/>
              <a:ext cx="864" cy="1008"/>
              <a:chOff x="96" y="2928"/>
              <a:chExt cx="864" cy="1008"/>
            </a:xfrm>
          </p:grpSpPr>
          <p:sp>
            <p:nvSpPr>
              <p:cNvPr id="596" name="Google Shape;596;p12"/>
              <p:cNvSpPr/>
              <p:nvPr/>
            </p:nvSpPr>
            <p:spPr>
              <a:xfrm>
                <a:off x="384" y="307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7" name="Google Shape;597;p12"/>
              <p:cNvSpPr/>
              <p:nvPr/>
            </p:nvSpPr>
            <p:spPr>
              <a:xfrm>
                <a:off x="576" y="307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8" name="Google Shape;598;p12"/>
              <p:cNvSpPr/>
              <p:nvPr/>
            </p:nvSpPr>
            <p:spPr>
              <a:xfrm>
                <a:off x="672" y="31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599" name="Google Shape;599;p12"/>
              <p:cNvSpPr/>
              <p:nvPr/>
            </p:nvSpPr>
            <p:spPr>
              <a:xfrm>
                <a:off x="672" y="32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0" name="Google Shape;600;p12"/>
              <p:cNvSpPr/>
              <p:nvPr/>
            </p:nvSpPr>
            <p:spPr>
              <a:xfrm>
                <a:off x="384"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1" name="Google Shape;601;p12"/>
              <p:cNvSpPr/>
              <p:nvPr/>
            </p:nvSpPr>
            <p:spPr>
              <a:xfrm>
                <a:off x="288" y="32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2" name="Google Shape;602;p12"/>
              <p:cNvSpPr/>
              <p:nvPr/>
            </p:nvSpPr>
            <p:spPr>
              <a:xfrm>
                <a:off x="384"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3" name="Google Shape;603;p12"/>
              <p:cNvSpPr/>
              <p:nvPr/>
            </p:nvSpPr>
            <p:spPr>
              <a:xfrm>
                <a:off x="672"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4" name="Google Shape;604;p12"/>
              <p:cNvSpPr/>
              <p:nvPr/>
            </p:nvSpPr>
            <p:spPr>
              <a:xfrm>
                <a:off x="288"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5" name="Google Shape;605;p12"/>
              <p:cNvSpPr/>
              <p:nvPr/>
            </p:nvSpPr>
            <p:spPr>
              <a:xfrm>
                <a:off x="576"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6" name="Google Shape;606;p12"/>
              <p:cNvSpPr/>
              <p:nvPr/>
            </p:nvSpPr>
            <p:spPr>
              <a:xfrm>
                <a:off x="384"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7" name="Google Shape;607;p12"/>
              <p:cNvSpPr/>
              <p:nvPr/>
            </p:nvSpPr>
            <p:spPr>
              <a:xfrm>
                <a:off x="672" y="35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08" name="Google Shape;608;p12"/>
              <p:cNvSpPr/>
              <p:nvPr/>
            </p:nvSpPr>
            <p:spPr>
              <a:xfrm>
                <a:off x="96" y="2928"/>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09" name="Google Shape;609;p12"/>
              <p:cNvSpPr/>
              <p:nvPr/>
            </p:nvSpPr>
            <p:spPr>
              <a:xfrm>
                <a:off x="480" y="307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nvGrpSpPr>
            <p:cNvPr id="610" name="Google Shape;610;p12"/>
            <p:cNvGrpSpPr/>
            <p:nvPr/>
          </p:nvGrpSpPr>
          <p:grpSpPr>
            <a:xfrm>
              <a:off x="48" y="624"/>
              <a:ext cx="864" cy="1008"/>
              <a:chOff x="96" y="624"/>
              <a:chExt cx="864" cy="1008"/>
            </a:xfrm>
          </p:grpSpPr>
          <p:sp>
            <p:nvSpPr>
              <p:cNvPr id="611" name="Google Shape;611;p12"/>
              <p:cNvSpPr/>
              <p:nvPr/>
            </p:nvSpPr>
            <p:spPr>
              <a:xfrm>
                <a:off x="384"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2" name="Google Shape;612;p12"/>
              <p:cNvSpPr/>
              <p:nvPr/>
            </p:nvSpPr>
            <p:spPr>
              <a:xfrm>
                <a:off x="576"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3" name="Google Shape;613;p12"/>
              <p:cNvSpPr/>
              <p:nvPr/>
            </p:nvSpPr>
            <p:spPr>
              <a:xfrm>
                <a:off x="672" y="8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4" name="Google Shape;614;p12"/>
              <p:cNvSpPr/>
              <p:nvPr/>
            </p:nvSpPr>
            <p:spPr>
              <a:xfrm>
                <a:off x="672"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5" name="Google Shape;615;p12"/>
              <p:cNvSpPr/>
              <p:nvPr/>
            </p:nvSpPr>
            <p:spPr>
              <a:xfrm>
                <a:off x="576"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6" name="Google Shape;616;p12"/>
              <p:cNvSpPr/>
              <p:nvPr/>
            </p:nvSpPr>
            <p:spPr>
              <a:xfrm>
                <a:off x="384"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7" name="Google Shape;617;p12"/>
              <p:cNvSpPr/>
              <p:nvPr/>
            </p:nvSpPr>
            <p:spPr>
              <a:xfrm>
                <a:off x="288"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8" name="Google Shape;618;p12"/>
              <p:cNvSpPr/>
              <p:nvPr/>
            </p:nvSpPr>
            <p:spPr>
              <a:xfrm>
                <a:off x="384"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19" name="Google Shape;619;p12"/>
              <p:cNvSpPr/>
              <p:nvPr/>
            </p:nvSpPr>
            <p:spPr>
              <a:xfrm>
                <a:off x="576"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0" name="Google Shape;620;p12"/>
              <p:cNvSpPr/>
              <p:nvPr/>
            </p:nvSpPr>
            <p:spPr>
              <a:xfrm>
                <a:off x="672"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1" name="Google Shape;621;p12"/>
              <p:cNvSpPr/>
              <p:nvPr/>
            </p:nvSpPr>
            <p:spPr>
              <a:xfrm>
                <a:off x="288"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2" name="Google Shape;622;p12"/>
              <p:cNvSpPr/>
              <p:nvPr/>
            </p:nvSpPr>
            <p:spPr>
              <a:xfrm>
                <a:off x="576"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3" name="Google Shape;623;p12"/>
              <p:cNvSpPr/>
              <p:nvPr/>
            </p:nvSpPr>
            <p:spPr>
              <a:xfrm>
                <a:off x="384"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4" name="Google Shape;624;p12"/>
              <p:cNvSpPr/>
              <p:nvPr/>
            </p:nvSpPr>
            <p:spPr>
              <a:xfrm>
                <a:off x="288" y="12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5" name="Google Shape;625;p12"/>
              <p:cNvSpPr/>
              <p:nvPr/>
            </p:nvSpPr>
            <p:spPr>
              <a:xfrm>
                <a:off x="96" y="624"/>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26" name="Google Shape;626;p12"/>
              <p:cNvSpPr/>
              <p:nvPr/>
            </p:nvSpPr>
            <p:spPr>
              <a:xfrm>
                <a:off x="480"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nvGrpSpPr>
            <p:cNvPr id="627" name="Google Shape;627;p12"/>
            <p:cNvGrpSpPr/>
            <p:nvPr/>
          </p:nvGrpSpPr>
          <p:grpSpPr>
            <a:xfrm>
              <a:off x="960" y="624"/>
              <a:ext cx="864" cy="1008"/>
              <a:chOff x="1008" y="624"/>
              <a:chExt cx="864" cy="1008"/>
            </a:xfrm>
          </p:grpSpPr>
          <p:sp>
            <p:nvSpPr>
              <p:cNvPr id="628" name="Google Shape;628;p12"/>
              <p:cNvSpPr/>
              <p:nvPr/>
            </p:nvSpPr>
            <p:spPr>
              <a:xfrm>
                <a:off x="1296"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29" name="Google Shape;629;p12"/>
              <p:cNvSpPr/>
              <p:nvPr/>
            </p:nvSpPr>
            <p:spPr>
              <a:xfrm>
                <a:off x="1488"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0" name="Google Shape;630;p12"/>
              <p:cNvSpPr/>
              <p:nvPr/>
            </p:nvSpPr>
            <p:spPr>
              <a:xfrm>
                <a:off x="1584" y="8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1" name="Google Shape;631;p12"/>
              <p:cNvSpPr/>
              <p:nvPr/>
            </p:nvSpPr>
            <p:spPr>
              <a:xfrm>
                <a:off x="1584"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2" name="Google Shape;632;p12"/>
              <p:cNvSpPr/>
              <p:nvPr/>
            </p:nvSpPr>
            <p:spPr>
              <a:xfrm>
                <a:off x="1200"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3" name="Google Shape;633;p12"/>
              <p:cNvSpPr/>
              <p:nvPr/>
            </p:nvSpPr>
            <p:spPr>
              <a:xfrm>
                <a:off x="1584"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4" name="Google Shape;634;p12"/>
              <p:cNvSpPr/>
              <p:nvPr/>
            </p:nvSpPr>
            <p:spPr>
              <a:xfrm>
                <a:off x="1200"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5" name="Google Shape;635;p12"/>
              <p:cNvSpPr/>
              <p:nvPr/>
            </p:nvSpPr>
            <p:spPr>
              <a:xfrm>
                <a:off x="1488"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6" name="Google Shape;636;p12"/>
              <p:cNvSpPr/>
              <p:nvPr/>
            </p:nvSpPr>
            <p:spPr>
              <a:xfrm>
                <a:off x="1296"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7" name="Google Shape;637;p12"/>
              <p:cNvSpPr/>
              <p:nvPr/>
            </p:nvSpPr>
            <p:spPr>
              <a:xfrm>
                <a:off x="1200" y="12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38" name="Google Shape;638;p12"/>
              <p:cNvSpPr/>
              <p:nvPr/>
            </p:nvSpPr>
            <p:spPr>
              <a:xfrm>
                <a:off x="1008" y="624"/>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39" name="Google Shape;639;p12"/>
              <p:cNvSpPr/>
              <p:nvPr/>
            </p:nvSpPr>
            <p:spPr>
              <a:xfrm>
                <a:off x="1392"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nvGrpSpPr>
            <p:cNvPr id="640" name="Google Shape;640;p12"/>
            <p:cNvGrpSpPr/>
            <p:nvPr/>
          </p:nvGrpSpPr>
          <p:grpSpPr>
            <a:xfrm>
              <a:off x="960" y="2736"/>
              <a:ext cx="864" cy="1008"/>
              <a:chOff x="1104" y="3024"/>
              <a:chExt cx="864" cy="1008"/>
            </a:xfrm>
          </p:grpSpPr>
          <p:sp>
            <p:nvSpPr>
              <p:cNvPr id="641" name="Google Shape;641;p12"/>
              <p:cNvSpPr/>
              <p:nvPr/>
            </p:nvSpPr>
            <p:spPr>
              <a:xfrm>
                <a:off x="1392" y="31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2" name="Google Shape;642;p12"/>
              <p:cNvSpPr/>
              <p:nvPr/>
            </p:nvSpPr>
            <p:spPr>
              <a:xfrm>
                <a:off x="1584"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3" name="Google Shape;643;p12"/>
              <p:cNvSpPr/>
              <p:nvPr/>
            </p:nvSpPr>
            <p:spPr>
              <a:xfrm>
                <a:off x="1680" y="32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4" name="Google Shape;644;p12"/>
              <p:cNvSpPr/>
              <p:nvPr/>
            </p:nvSpPr>
            <p:spPr>
              <a:xfrm>
                <a:off x="1680"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5" name="Google Shape;645;p12"/>
              <p:cNvSpPr/>
              <p:nvPr/>
            </p:nvSpPr>
            <p:spPr>
              <a:xfrm>
                <a:off x="1392"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6" name="Google Shape;646;p12"/>
              <p:cNvSpPr/>
              <p:nvPr/>
            </p:nvSpPr>
            <p:spPr>
              <a:xfrm>
                <a:off x="1296"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7" name="Google Shape;647;p12"/>
              <p:cNvSpPr/>
              <p:nvPr/>
            </p:nvSpPr>
            <p:spPr>
              <a:xfrm>
                <a:off x="1392"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8" name="Google Shape;648;p12"/>
              <p:cNvSpPr/>
              <p:nvPr/>
            </p:nvSpPr>
            <p:spPr>
              <a:xfrm>
                <a:off x="1680" y="35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49" name="Google Shape;649;p12"/>
              <p:cNvSpPr/>
              <p:nvPr/>
            </p:nvSpPr>
            <p:spPr>
              <a:xfrm>
                <a:off x="1296" y="35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50" name="Google Shape;650;p12"/>
              <p:cNvSpPr/>
              <p:nvPr/>
            </p:nvSpPr>
            <p:spPr>
              <a:xfrm>
                <a:off x="1584" y="37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51" name="Google Shape;651;p12"/>
              <p:cNvSpPr/>
              <p:nvPr/>
            </p:nvSpPr>
            <p:spPr>
              <a:xfrm>
                <a:off x="1392" y="37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52" name="Google Shape;652;p12"/>
              <p:cNvSpPr/>
              <p:nvPr/>
            </p:nvSpPr>
            <p:spPr>
              <a:xfrm>
                <a:off x="1296"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53" name="Google Shape;653;p12"/>
              <p:cNvSpPr/>
              <p:nvPr/>
            </p:nvSpPr>
            <p:spPr>
              <a:xfrm>
                <a:off x="1104" y="3024"/>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54" name="Google Shape;654;p12"/>
              <p:cNvSpPr/>
              <p:nvPr/>
            </p:nvSpPr>
            <p:spPr>
              <a:xfrm>
                <a:off x="1488" y="31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55" name="Google Shape;655;p12"/>
              <p:cNvSpPr/>
              <p:nvPr/>
            </p:nvSpPr>
            <p:spPr>
              <a:xfrm>
                <a:off x="1680"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sp>
        <p:nvSpPr>
          <p:cNvPr id="656" name="Google Shape;656;p12"/>
          <p:cNvSpPr txBox="1"/>
          <p:nvPr/>
        </p:nvSpPr>
        <p:spPr>
          <a:xfrm>
            <a:off x="7983539" y="5049839"/>
            <a:ext cx="2420937" cy="1201737"/>
          </a:xfrm>
          <a:prstGeom prst="rect">
            <a:avLst/>
          </a:prstGeom>
          <a:noFill/>
          <a:ln>
            <a:noFill/>
          </a:ln>
        </p:spPr>
        <p:txBody>
          <a:bodyPr spcFirstLastPara="1" wrap="square" lIns="91425" tIns="45700" rIns="91425" bIns="45700" anchor="t" anchorCtr="0">
            <a:spAutoFit/>
          </a:bodyPr>
          <a:lstStyle/>
          <a:p>
            <a:pPr algn="ctr">
              <a:buSzPts val="2400"/>
            </a:pPr>
            <a:r>
              <a:rPr lang="en-US" sz="2400">
                <a:solidFill>
                  <a:schemeClr val="dk1"/>
                </a:solidFill>
              </a:rPr>
              <a:t>How Your Brain</a:t>
            </a:r>
            <a:endParaRPr/>
          </a:p>
          <a:p>
            <a:pPr algn="ctr">
              <a:buSzPts val="2400"/>
            </a:pPr>
            <a:r>
              <a:rPr lang="en-US" sz="2400">
                <a:solidFill>
                  <a:schemeClr val="dk1"/>
                </a:solidFill>
              </a:rPr>
              <a:t>Interprets These</a:t>
            </a:r>
            <a:endParaRPr/>
          </a:p>
          <a:p>
            <a:pPr algn="ctr">
              <a:buSzPts val="2400"/>
            </a:pPr>
            <a:r>
              <a:rPr lang="en-US" sz="2400">
                <a:solidFill>
                  <a:schemeClr val="dk1"/>
                </a:solidFill>
              </a:rPr>
              <a:t>Observations</a:t>
            </a:r>
            <a:endParaRPr/>
          </a:p>
        </p:txBody>
      </p:sp>
      <p:pic>
        <p:nvPicPr>
          <p:cNvPr id="657" name="Google Shape;657;p12"/>
          <p:cNvPicPr preferRelativeResize="0"/>
          <p:nvPr/>
        </p:nvPicPr>
        <p:blipFill rotWithShape="1">
          <a:blip r:embed="rId3">
            <a:alphaModFix/>
          </a:blip>
          <a:srcRect l="6596" r="5804"/>
          <a:stretch/>
        </p:blipFill>
        <p:spPr>
          <a:xfrm>
            <a:off x="4986338" y="2376489"/>
            <a:ext cx="3243262" cy="2427287"/>
          </a:xfrm>
          <a:prstGeom prst="rect">
            <a:avLst/>
          </a:prstGeom>
          <a:noFill/>
          <a:ln>
            <a:noFill/>
          </a:ln>
        </p:spPr>
      </p:pic>
      <p:sp>
        <p:nvSpPr>
          <p:cNvPr id="658" name="Google Shape;658;p12"/>
          <p:cNvSpPr/>
          <p:nvPr/>
        </p:nvSpPr>
        <p:spPr>
          <a:xfrm>
            <a:off x="5608638" y="4064000"/>
            <a:ext cx="660400" cy="266700"/>
          </a:xfrm>
          <a:custGeom>
            <a:avLst/>
            <a:gdLst/>
            <a:ahLst/>
            <a:cxnLst/>
            <a:rect l="l" t="t" r="r" b="b"/>
            <a:pathLst>
              <a:path w="660400" h="266700" extrusionOk="0">
                <a:moveTo>
                  <a:pt x="0" y="156633"/>
                </a:moveTo>
                <a:lnTo>
                  <a:pt x="338667" y="148167"/>
                </a:lnTo>
                <a:lnTo>
                  <a:pt x="474134" y="93133"/>
                </a:lnTo>
                <a:lnTo>
                  <a:pt x="635000" y="0"/>
                </a:lnTo>
                <a:lnTo>
                  <a:pt x="660400" y="67733"/>
                </a:lnTo>
                <a:lnTo>
                  <a:pt x="588434" y="160867"/>
                </a:lnTo>
                <a:lnTo>
                  <a:pt x="423334" y="237067"/>
                </a:lnTo>
                <a:lnTo>
                  <a:pt x="309034" y="254000"/>
                </a:lnTo>
                <a:lnTo>
                  <a:pt x="131234" y="262467"/>
                </a:lnTo>
                <a:lnTo>
                  <a:pt x="25400" y="266700"/>
                </a:lnTo>
                <a:lnTo>
                  <a:pt x="0" y="156633"/>
                </a:lnTo>
                <a:close/>
              </a:path>
            </a:pathLst>
          </a:custGeom>
          <a:gradFill>
            <a:gsLst>
              <a:gs pos="0">
                <a:srgbClr val="FFFFFF"/>
              </a:gs>
              <a:gs pos="999">
                <a:srgbClr val="FFFFFF">
                  <a:alpha val="98039"/>
                </a:srgbClr>
              </a:gs>
              <a:gs pos="80000">
                <a:srgbClr val="C6D9F1">
                  <a:alpha val="54509"/>
                </a:srgbClr>
              </a:gs>
              <a:gs pos="100000">
                <a:srgbClr val="C6D9F1">
                  <a:alpha val="43529"/>
                </a:srgbClr>
              </a:gs>
            </a:gsLst>
            <a:lin ang="0" scaled="0"/>
          </a:gra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59" name="Google Shape;659;p12"/>
          <p:cNvSpPr/>
          <p:nvPr/>
        </p:nvSpPr>
        <p:spPr>
          <a:xfrm rot="2417098">
            <a:off x="5149851" y="4191000"/>
            <a:ext cx="131763" cy="177800"/>
          </a:xfrm>
          <a:custGeom>
            <a:avLst/>
            <a:gdLst/>
            <a:ahLst/>
            <a:cxnLst/>
            <a:rect l="l" t="t" r="r" b="b"/>
            <a:pathLst>
              <a:path w="131763" h="177800" extrusionOk="0">
                <a:moveTo>
                  <a:pt x="94072" y="169250"/>
                </a:moveTo>
                <a:cubicBezTo>
                  <a:pt x="63571" y="188736"/>
                  <a:pt x="27089" y="173970"/>
                  <a:pt x="9571" y="135048"/>
                </a:cubicBezTo>
                <a:cubicBezTo>
                  <a:pt x="-1585" y="110262"/>
                  <a:pt x="-3081" y="79691"/>
                  <a:pt x="5564" y="53140"/>
                </a:cubicBezTo>
                <a:lnTo>
                  <a:pt x="94072" y="169250"/>
                </a:lnTo>
                <a:close/>
              </a:path>
            </a:pathLst>
          </a:custGeom>
          <a:solidFill>
            <a:srgbClr val="595959"/>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60" name="Google Shape;660;p12"/>
          <p:cNvSpPr/>
          <p:nvPr/>
        </p:nvSpPr>
        <p:spPr>
          <a:xfrm>
            <a:off x="5207000" y="4056064"/>
            <a:ext cx="439738" cy="422275"/>
          </a:xfrm>
          <a:prstGeom prst="ellipse">
            <a:avLst/>
          </a:prstGeom>
          <a:solidFill>
            <a:schemeClr val="lt1"/>
          </a:solidFill>
          <a:ln>
            <a:noFill/>
          </a:ln>
          <a:effectLst>
            <a:outerShdw blurRad="40000" dist="23000" dir="5400000" rotWithShape="0">
              <a:srgbClr val="808080">
                <a:alpha val="33725"/>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661" name="Google Shape;661;p12"/>
          <p:cNvSpPr/>
          <p:nvPr/>
        </p:nvSpPr>
        <p:spPr>
          <a:xfrm rot="1557159">
            <a:off x="5168901" y="4141788"/>
            <a:ext cx="220663" cy="254000"/>
          </a:xfrm>
          <a:custGeom>
            <a:avLst/>
            <a:gdLst/>
            <a:ahLst/>
            <a:cxnLst/>
            <a:rect l="l" t="t" r="r" b="b"/>
            <a:pathLst>
              <a:path w="220663" h="254000" extrusionOk="0">
                <a:moveTo>
                  <a:pt x="151648" y="244759"/>
                </a:moveTo>
                <a:cubicBezTo>
                  <a:pt x="98820" y="269317"/>
                  <a:pt x="38436" y="243537"/>
                  <a:pt x="12297" y="185266"/>
                </a:cubicBezTo>
                <a:cubicBezTo>
                  <a:pt x="-9362" y="136982"/>
                  <a:pt x="-1933" y="78186"/>
                  <a:pt x="30777" y="39004"/>
                </a:cubicBezTo>
                <a:lnTo>
                  <a:pt x="151648" y="244759"/>
                </a:lnTo>
                <a:close/>
              </a:path>
            </a:pathLst>
          </a:cu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a:buSzPts val="1800"/>
            </a:pP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3"/>
          <p:cNvSpPr txBox="1">
            <a:spLocks noGrp="1"/>
          </p:cNvSpPr>
          <p:nvPr>
            <p:ph type="title"/>
          </p:nvPr>
        </p:nvSpPr>
        <p:spPr>
          <a:xfrm>
            <a:off x="2209800" y="194952"/>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Artificial Neural Network for Image Recognition</a:t>
            </a:r>
            <a:endParaRPr/>
          </a:p>
        </p:txBody>
      </p:sp>
      <p:sp>
        <p:nvSpPr>
          <p:cNvPr id="667" name="Google Shape;667;p13"/>
          <p:cNvSpPr/>
          <p:nvPr/>
        </p:nvSpPr>
        <p:spPr>
          <a:xfrm>
            <a:off x="5638800" y="25908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68" name="Google Shape;668;p13"/>
          <p:cNvSpPr/>
          <p:nvPr/>
        </p:nvSpPr>
        <p:spPr>
          <a:xfrm>
            <a:off x="5638800" y="20574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69" name="Google Shape;669;p13"/>
          <p:cNvSpPr/>
          <p:nvPr/>
        </p:nvSpPr>
        <p:spPr>
          <a:xfrm>
            <a:off x="5638800" y="31242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0" name="Google Shape;670;p13"/>
          <p:cNvSpPr/>
          <p:nvPr/>
        </p:nvSpPr>
        <p:spPr>
          <a:xfrm>
            <a:off x="5638800" y="36576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1" name="Google Shape;671;p13"/>
          <p:cNvSpPr/>
          <p:nvPr/>
        </p:nvSpPr>
        <p:spPr>
          <a:xfrm>
            <a:off x="5638800" y="41910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2" name="Google Shape;672;p13"/>
          <p:cNvSpPr/>
          <p:nvPr/>
        </p:nvSpPr>
        <p:spPr>
          <a:xfrm>
            <a:off x="7086600" y="25908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3" name="Google Shape;673;p13"/>
          <p:cNvSpPr/>
          <p:nvPr/>
        </p:nvSpPr>
        <p:spPr>
          <a:xfrm>
            <a:off x="7086600" y="31242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4" name="Google Shape;674;p13"/>
          <p:cNvSpPr/>
          <p:nvPr/>
        </p:nvSpPr>
        <p:spPr>
          <a:xfrm>
            <a:off x="7086600" y="36576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5" name="Google Shape;675;p13"/>
          <p:cNvSpPr/>
          <p:nvPr/>
        </p:nvSpPr>
        <p:spPr>
          <a:xfrm>
            <a:off x="8686800" y="2895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6" name="Google Shape;676;p13"/>
          <p:cNvSpPr/>
          <p:nvPr/>
        </p:nvSpPr>
        <p:spPr>
          <a:xfrm>
            <a:off x="8991600" y="2895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7" name="Google Shape;677;p13"/>
          <p:cNvSpPr/>
          <p:nvPr/>
        </p:nvSpPr>
        <p:spPr>
          <a:xfrm>
            <a:off x="9144000" y="3048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8" name="Google Shape;678;p13"/>
          <p:cNvSpPr/>
          <p:nvPr/>
        </p:nvSpPr>
        <p:spPr>
          <a:xfrm>
            <a:off x="9144000" y="32004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79" name="Google Shape;679;p13"/>
          <p:cNvSpPr/>
          <p:nvPr/>
        </p:nvSpPr>
        <p:spPr>
          <a:xfrm>
            <a:off x="89916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0" name="Google Shape;680;p13"/>
          <p:cNvSpPr/>
          <p:nvPr/>
        </p:nvSpPr>
        <p:spPr>
          <a:xfrm>
            <a:off x="86868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1" name="Google Shape;681;p13"/>
          <p:cNvSpPr/>
          <p:nvPr/>
        </p:nvSpPr>
        <p:spPr>
          <a:xfrm>
            <a:off x="8534400" y="32004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2" name="Google Shape;682;p13"/>
          <p:cNvSpPr/>
          <p:nvPr/>
        </p:nvSpPr>
        <p:spPr>
          <a:xfrm>
            <a:off x="86868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3" name="Google Shape;683;p13"/>
          <p:cNvSpPr/>
          <p:nvPr/>
        </p:nvSpPr>
        <p:spPr>
          <a:xfrm>
            <a:off x="89916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4" name="Google Shape;684;p13"/>
          <p:cNvSpPr/>
          <p:nvPr/>
        </p:nvSpPr>
        <p:spPr>
          <a:xfrm>
            <a:off x="9144000" y="35052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5" name="Google Shape;685;p13"/>
          <p:cNvSpPr/>
          <p:nvPr/>
        </p:nvSpPr>
        <p:spPr>
          <a:xfrm>
            <a:off x="9144000" y="3657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6" name="Google Shape;686;p13"/>
          <p:cNvSpPr/>
          <p:nvPr/>
        </p:nvSpPr>
        <p:spPr>
          <a:xfrm>
            <a:off x="8991600" y="3810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7" name="Google Shape;687;p13"/>
          <p:cNvSpPr/>
          <p:nvPr/>
        </p:nvSpPr>
        <p:spPr>
          <a:xfrm>
            <a:off x="8686800" y="3810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8" name="Google Shape;688;p13"/>
          <p:cNvSpPr/>
          <p:nvPr/>
        </p:nvSpPr>
        <p:spPr>
          <a:xfrm>
            <a:off x="8534400" y="3657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89" name="Google Shape;689;p13"/>
          <p:cNvSpPr/>
          <p:nvPr/>
        </p:nvSpPr>
        <p:spPr>
          <a:xfrm>
            <a:off x="8229600" y="2667000"/>
            <a:ext cx="1371600" cy="160020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690" name="Google Shape;690;p13"/>
          <p:cNvSpPr/>
          <p:nvPr/>
        </p:nvSpPr>
        <p:spPr>
          <a:xfrm>
            <a:off x="8839200" y="3810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91" name="Google Shape;691;p13"/>
          <p:cNvSpPr/>
          <p:nvPr/>
        </p:nvSpPr>
        <p:spPr>
          <a:xfrm>
            <a:off x="8839200" y="33528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92" name="Google Shape;692;p13"/>
          <p:cNvSpPr/>
          <p:nvPr/>
        </p:nvSpPr>
        <p:spPr>
          <a:xfrm>
            <a:off x="8534400" y="35052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93" name="Google Shape;693;p13"/>
          <p:cNvSpPr/>
          <p:nvPr/>
        </p:nvSpPr>
        <p:spPr>
          <a:xfrm>
            <a:off x="8839200" y="28956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694" name="Google Shape;694;p13"/>
          <p:cNvSpPr/>
          <p:nvPr/>
        </p:nvSpPr>
        <p:spPr>
          <a:xfrm>
            <a:off x="8534400" y="3048000"/>
            <a:ext cx="152400" cy="152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cxnSp>
        <p:nvCxnSpPr>
          <p:cNvPr id="695" name="Google Shape;695;p13"/>
          <p:cNvCxnSpPr/>
          <p:nvPr/>
        </p:nvCxnSpPr>
        <p:spPr>
          <a:xfrm rot="10800000" flipH="1">
            <a:off x="4953000" y="2362200"/>
            <a:ext cx="685800" cy="838200"/>
          </a:xfrm>
          <a:prstGeom prst="straightConnector1">
            <a:avLst/>
          </a:prstGeom>
          <a:noFill/>
          <a:ln w="28575" cap="flat" cmpd="sng">
            <a:solidFill>
              <a:schemeClr val="dk1"/>
            </a:solidFill>
            <a:prstDash val="solid"/>
            <a:round/>
            <a:headEnd type="none" w="sm" len="sm"/>
            <a:tailEnd type="none" w="sm" len="sm"/>
          </a:ln>
        </p:spPr>
      </p:cxnSp>
      <p:cxnSp>
        <p:nvCxnSpPr>
          <p:cNvPr id="696" name="Google Shape;696;p13"/>
          <p:cNvCxnSpPr/>
          <p:nvPr/>
        </p:nvCxnSpPr>
        <p:spPr>
          <a:xfrm rot="10800000" flipH="1">
            <a:off x="4953000" y="2895600"/>
            <a:ext cx="685800" cy="381000"/>
          </a:xfrm>
          <a:prstGeom prst="straightConnector1">
            <a:avLst/>
          </a:prstGeom>
          <a:noFill/>
          <a:ln w="28575" cap="flat" cmpd="sng">
            <a:solidFill>
              <a:schemeClr val="dk1"/>
            </a:solidFill>
            <a:prstDash val="solid"/>
            <a:round/>
            <a:headEnd type="none" w="sm" len="sm"/>
            <a:tailEnd type="none" w="sm" len="sm"/>
          </a:ln>
        </p:spPr>
      </p:cxnSp>
      <p:cxnSp>
        <p:nvCxnSpPr>
          <p:cNvPr id="697" name="Google Shape;697;p13"/>
          <p:cNvCxnSpPr/>
          <p:nvPr/>
        </p:nvCxnSpPr>
        <p:spPr>
          <a:xfrm>
            <a:off x="4953000" y="3352800"/>
            <a:ext cx="685800" cy="0"/>
          </a:xfrm>
          <a:prstGeom prst="straightConnector1">
            <a:avLst/>
          </a:prstGeom>
          <a:noFill/>
          <a:ln w="28575" cap="flat" cmpd="sng">
            <a:solidFill>
              <a:schemeClr val="dk1"/>
            </a:solidFill>
            <a:prstDash val="solid"/>
            <a:round/>
            <a:headEnd type="none" w="sm" len="sm"/>
            <a:tailEnd type="none" w="sm" len="sm"/>
          </a:ln>
        </p:spPr>
      </p:cxnSp>
      <p:cxnSp>
        <p:nvCxnSpPr>
          <p:cNvPr id="698" name="Google Shape;698;p13"/>
          <p:cNvCxnSpPr/>
          <p:nvPr/>
        </p:nvCxnSpPr>
        <p:spPr>
          <a:xfrm>
            <a:off x="4953000" y="3505200"/>
            <a:ext cx="685800" cy="304800"/>
          </a:xfrm>
          <a:prstGeom prst="straightConnector1">
            <a:avLst/>
          </a:prstGeom>
          <a:noFill/>
          <a:ln w="28575" cap="flat" cmpd="sng">
            <a:solidFill>
              <a:schemeClr val="dk1"/>
            </a:solidFill>
            <a:prstDash val="solid"/>
            <a:round/>
            <a:headEnd type="none" w="sm" len="sm"/>
            <a:tailEnd type="none" w="sm" len="sm"/>
          </a:ln>
        </p:spPr>
      </p:cxnSp>
      <p:cxnSp>
        <p:nvCxnSpPr>
          <p:cNvPr id="699" name="Google Shape;699;p13"/>
          <p:cNvCxnSpPr/>
          <p:nvPr/>
        </p:nvCxnSpPr>
        <p:spPr>
          <a:xfrm>
            <a:off x="4953000" y="3657600"/>
            <a:ext cx="685800" cy="685800"/>
          </a:xfrm>
          <a:prstGeom prst="straightConnector1">
            <a:avLst/>
          </a:prstGeom>
          <a:noFill/>
          <a:ln w="28575" cap="flat" cmpd="sng">
            <a:solidFill>
              <a:schemeClr val="dk1"/>
            </a:solidFill>
            <a:prstDash val="solid"/>
            <a:round/>
            <a:headEnd type="none" w="sm" len="sm"/>
            <a:tailEnd type="none" w="sm" len="sm"/>
          </a:ln>
        </p:spPr>
      </p:cxnSp>
      <p:cxnSp>
        <p:nvCxnSpPr>
          <p:cNvPr id="700" name="Google Shape;700;p13"/>
          <p:cNvCxnSpPr/>
          <p:nvPr/>
        </p:nvCxnSpPr>
        <p:spPr>
          <a:xfrm>
            <a:off x="6096000" y="2362200"/>
            <a:ext cx="990600" cy="1447800"/>
          </a:xfrm>
          <a:prstGeom prst="straightConnector1">
            <a:avLst/>
          </a:prstGeom>
          <a:noFill/>
          <a:ln w="28575" cap="flat" cmpd="sng">
            <a:solidFill>
              <a:schemeClr val="dk1"/>
            </a:solidFill>
            <a:prstDash val="solid"/>
            <a:round/>
            <a:headEnd type="none" w="sm" len="sm"/>
            <a:tailEnd type="none" w="sm" len="sm"/>
          </a:ln>
        </p:spPr>
      </p:cxnSp>
      <p:cxnSp>
        <p:nvCxnSpPr>
          <p:cNvPr id="701" name="Google Shape;701;p13"/>
          <p:cNvCxnSpPr/>
          <p:nvPr/>
        </p:nvCxnSpPr>
        <p:spPr>
          <a:xfrm>
            <a:off x="6096000" y="2819400"/>
            <a:ext cx="990600" cy="0"/>
          </a:xfrm>
          <a:prstGeom prst="straightConnector1">
            <a:avLst/>
          </a:prstGeom>
          <a:noFill/>
          <a:ln w="28575" cap="flat" cmpd="sng">
            <a:solidFill>
              <a:schemeClr val="dk1"/>
            </a:solidFill>
            <a:prstDash val="solid"/>
            <a:round/>
            <a:headEnd type="none" w="sm" len="sm"/>
            <a:tailEnd type="none" w="sm" len="sm"/>
          </a:ln>
        </p:spPr>
      </p:cxnSp>
      <p:cxnSp>
        <p:nvCxnSpPr>
          <p:cNvPr id="702" name="Google Shape;702;p13"/>
          <p:cNvCxnSpPr/>
          <p:nvPr/>
        </p:nvCxnSpPr>
        <p:spPr>
          <a:xfrm>
            <a:off x="6096000" y="3352800"/>
            <a:ext cx="990600" cy="0"/>
          </a:xfrm>
          <a:prstGeom prst="straightConnector1">
            <a:avLst/>
          </a:prstGeom>
          <a:noFill/>
          <a:ln w="28575" cap="flat" cmpd="sng">
            <a:solidFill>
              <a:schemeClr val="dk1"/>
            </a:solidFill>
            <a:prstDash val="solid"/>
            <a:round/>
            <a:headEnd type="none" w="sm" len="sm"/>
            <a:tailEnd type="none" w="sm" len="sm"/>
          </a:ln>
        </p:spPr>
      </p:cxnSp>
      <p:cxnSp>
        <p:nvCxnSpPr>
          <p:cNvPr id="703" name="Google Shape;703;p13"/>
          <p:cNvCxnSpPr/>
          <p:nvPr/>
        </p:nvCxnSpPr>
        <p:spPr>
          <a:xfrm>
            <a:off x="6096000" y="3886200"/>
            <a:ext cx="990600" cy="0"/>
          </a:xfrm>
          <a:prstGeom prst="straightConnector1">
            <a:avLst/>
          </a:prstGeom>
          <a:noFill/>
          <a:ln w="28575" cap="flat" cmpd="sng">
            <a:solidFill>
              <a:schemeClr val="dk1"/>
            </a:solidFill>
            <a:prstDash val="solid"/>
            <a:round/>
            <a:headEnd type="none" w="sm" len="sm"/>
            <a:tailEnd type="none" w="sm" len="sm"/>
          </a:ln>
        </p:spPr>
      </p:cxnSp>
      <p:cxnSp>
        <p:nvCxnSpPr>
          <p:cNvPr id="704" name="Google Shape;704;p13"/>
          <p:cNvCxnSpPr/>
          <p:nvPr/>
        </p:nvCxnSpPr>
        <p:spPr>
          <a:xfrm rot="10800000" flipH="1">
            <a:off x="6096000" y="3352800"/>
            <a:ext cx="990600" cy="1066800"/>
          </a:xfrm>
          <a:prstGeom prst="straightConnector1">
            <a:avLst/>
          </a:prstGeom>
          <a:noFill/>
          <a:ln w="28575" cap="flat" cmpd="sng">
            <a:solidFill>
              <a:schemeClr val="dk1"/>
            </a:solidFill>
            <a:prstDash val="solid"/>
            <a:round/>
            <a:headEnd type="none" w="sm" len="sm"/>
            <a:tailEnd type="none" w="sm" len="sm"/>
          </a:ln>
        </p:spPr>
      </p:cxnSp>
      <p:cxnSp>
        <p:nvCxnSpPr>
          <p:cNvPr id="705" name="Google Shape;705;p13"/>
          <p:cNvCxnSpPr/>
          <p:nvPr/>
        </p:nvCxnSpPr>
        <p:spPr>
          <a:xfrm rot="10800000" flipH="1">
            <a:off x="6096000" y="38862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06" name="Google Shape;706;p13"/>
          <p:cNvCxnSpPr/>
          <p:nvPr/>
        </p:nvCxnSpPr>
        <p:spPr>
          <a:xfrm rot="10800000" flipH="1">
            <a:off x="6096000" y="2819400"/>
            <a:ext cx="990600" cy="1524000"/>
          </a:xfrm>
          <a:prstGeom prst="straightConnector1">
            <a:avLst/>
          </a:prstGeom>
          <a:noFill/>
          <a:ln w="28575" cap="flat" cmpd="sng">
            <a:solidFill>
              <a:schemeClr val="dk1"/>
            </a:solidFill>
            <a:prstDash val="solid"/>
            <a:round/>
            <a:headEnd type="none" w="sm" len="sm"/>
            <a:tailEnd type="none" w="sm" len="sm"/>
          </a:ln>
        </p:spPr>
      </p:cxnSp>
      <p:cxnSp>
        <p:nvCxnSpPr>
          <p:cNvPr id="707" name="Google Shape;707;p13"/>
          <p:cNvCxnSpPr/>
          <p:nvPr/>
        </p:nvCxnSpPr>
        <p:spPr>
          <a:xfrm rot="10800000" flipH="1">
            <a:off x="6096000" y="33528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08" name="Google Shape;708;p13"/>
          <p:cNvCxnSpPr/>
          <p:nvPr/>
        </p:nvCxnSpPr>
        <p:spPr>
          <a:xfrm rot="10800000" flipH="1">
            <a:off x="6096000" y="2819400"/>
            <a:ext cx="990600" cy="1066800"/>
          </a:xfrm>
          <a:prstGeom prst="straightConnector1">
            <a:avLst/>
          </a:prstGeom>
          <a:noFill/>
          <a:ln w="28575" cap="flat" cmpd="sng">
            <a:solidFill>
              <a:schemeClr val="dk1"/>
            </a:solidFill>
            <a:prstDash val="solid"/>
            <a:round/>
            <a:headEnd type="none" w="sm" len="sm"/>
            <a:tailEnd type="none" w="sm" len="sm"/>
          </a:ln>
        </p:spPr>
      </p:cxnSp>
      <p:cxnSp>
        <p:nvCxnSpPr>
          <p:cNvPr id="709" name="Google Shape;709;p13"/>
          <p:cNvCxnSpPr/>
          <p:nvPr/>
        </p:nvCxnSpPr>
        <p:spPr>
          <a:xfrm>
            <a:off x="6096000" y="3352800"/>
            <a:ext cx="990600" cy="457200"/>
          </a:xfrm>
          <a:prstGeom prst="straightConnector1">
            <a:avLst/>
          </a:prstGeom>
          <a:noFill/>
          <a:ln w="28575" cap="flat" cmpd="sng">
            <a:solidFill>
              <a:schemeClr val="dk1"/>
            </a:solidFill>
            <a:prstDash val="solid"/>
            <a:round/>
            <a:headEnd type="none" w="sm" len="sm"/>
            <a:tailEnd type="none" w="sm" len="sm"/>
          </a:ln>
        </p:spPr>
      </p:cxnSp>
      <p:cxnSp>
        <p:nvCxnSpPr>
          <p:cNvPr id="710" name="Google Shape;710;p13"/>
          <p:cNvCxnSpPr/>
          <p:nvPr/>
        </p:nvCxnSpPr>
        <p:spPr>
          <a:xfrm rot="10800000" flipH="1">
            <a:off x="6096000" y="28194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11" name="Google Shape;711;p13"/>
          <p:cNvCxnSpPr/>
          <p:nvPr/>
        </p:nvCxnSpPr>
        <p:spPr>
          <a:xfrm>
            <a:off x="6096000" y="28194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12" name="Google Shape;712;p13"/>
          <p:cNvCxnSpPr/>
          <p:nvPr/>
        </p:nvCxnSpPr>
        <p:spPr>
          <a:xfrm>
            <a:off x="6096000" y="2819400"/>
            <a:ext cx="990600" cy="1066800"/>
          </a:xfrm>
          <a:prstGeom prst="straightConnector1">
            <a:avLst/>
          </a:prstGeom>
          <a:noFill/>
          <a:ln w="28575" cap="flat" cmpd="sng">
            <a:solidFill>
              <a:schemeClr val="dk1"/>
            </a:solidFill>
            <a:prstDash val="solid"/>
            <a:round/>
            <a:headEnd type="none" w="sm" len="sm"/>
            <a:tailEnd type="none" w="sm" len="sm"/>
          </a:ln>
        </p:spPr>
      </p:cxnSp>
      <p:cxnSp>
        <p:nvCxnSpPr>
          <p:cNvPr id="713" name="Google Shape;713;p13"/>
          <p:cNvCxnSpPr/>
          <p:nvPr/>
        </p:nvCxnSpPr>
        <p:spPr>
          <a:xfrm>
            <a:off x="6096000" y="2362200"/>
            <a:ext cx="990600" cy="990600"/>
          </a:xfrm>
          <a:prstGeom prst="straightConnector1">
            <a:avLst/>
          </a:prstGeom>
          <a:noFill/>
          <a:ln w="28575" cap="flat" cmpd="sng">
            <a:solidFill>
              <a:schemeClr val="dk1"/>
            </a:solidFill>
            <a:prstDash val="solid"/>
            <a:round/>
            <a:headEnd type="none" w="sm" len="sm"/>
            <a:tailEnd type="none" w="sm" len="sm"/>
          </a:ln>
        </p:spPr>
      </p:cxnSp>
      <p:cxnSp>
        <p:nvCxnSpPr>
          <p:cNvPr id="714" name="Google Shape;714;p13"/>
          <p:cNvCxnSpPr/>
          <p:nvPr/>
        </p:nvCxnSpPr>
        <p:spPr>
          <a:xfrm>
            <a:off x="6096000" y="2362200"/>
            <a:ext cx="990600" cy="457200"/>
          </a:xfrm>
          <a:prstGeom prst="straightConnector1">
            <a:avLst/>
          </a:prstGeom>
          <a:noFill/>
          <a:ln w="28575" cap="flat" cmpd="sng">
            <a:solidFill>
              <a:schemeClr val="dk1"/>
            </a:solidFill>
            <a:prstDash val="solid"/>
            <a:round/>
            <a:headEnd type="none" w="sm" len="sm"/>
            <a:tailEnd type="none" w="sm" len="sm"/>
          </a:ln>
        </p:spPr>
      </p:cxnSp>
      <p:cxnSp>
        <p:nvCxnSpPr>
          <p:cNvPr id="715" name="Google Shape;715;p13"/>
          <p:cNvCxnSpPr/>
          <p:nvPr/>
        </p:nvCxnSpPr>
        <p:spPr>
          <a:xfrm>
            <a:off x="7543800" y="2819400"/>
            <a:ext cx="685800" cy="533400"/>
          </a:xfrm>
          <a:prstGeom prst="straightConnector1">
            <a:avLst/>
          </a:prstGeom>
          <a:noFill/>
          <a:ln w="28575" cap="flat" cmpd="sng">
            <a:solidFill>
              <a:schemeClr val="dk1"/>
            </a:solidFill>
            <a:prstDash val="solid"/>
            <a:round/>
            <a:headEnd type="none" w="sm" len="sm"/>
            <a:tailEnd type="none" w="sm" len="sm"/>
          </a:ln>
        </p:spPr>
      </p:cxnSp>
      <p:cxnSp>
        <p:nvCxnSpPr>
          <p:cNvPr id="716" name="Google Shape;716;p13"/>
          <p:cNvCxnSpPr/>
          <p:nvPr/>
        </p:nvCxnSpPr>
        <p:spPr>
          <a:xfrm>
            <a:off x="7543800" y="3352800"/>
            <a:ext cx="685800" cy="0"/>
          </a:xfrm>
          <a:prstGeom prst="straightConnector1">
            <a:avLst/>
          </a:prstGeom>
          <a:noFill/>
          <a:ln w="28575" cap="flat" cmpd="sng">
            <a:solidFill>
              <a:schemeClr val="dk1"/>
            </a:solidFill>
            <a:prstDash val="solid"/>
            <a:round/>
            <a:headEnd type="none" w="sm" len="sm"/>
            <a:tailEnd type="none" w="sm" len="sm"/>
          </a:ln>
        </p:spPr>
      </p:cxnSp>
      <p:cxnSp>
        <p:nvCxnSpPr>
          <p:cNvPr id="717" name="Google Shape;717;p13"/>
          <p:cNvCxnSpPr/>
          <p:nvPr/>
        </p:nvCxnSpPr>
        <p:spPr>
          <a:xfrm rot="10800000" flipH="1">
            <a:off x="7543800" y="3352800"/>
            <a:ext cx="685800" cy="533400"/>
          </a:xfrm>
          <a:prstGeom prst="straightConnector1">
            <a:avLst/>
          </a:prstGeom>
          <a:noFill/>
          <a:ln w="28575" cap="flat" cmpd="sng">
            <a:solidFill>
              <a:schemeClr val="dk1"/>
            </a:solidFill>
            <a:prstDash val="solid"/>
            <a:round/>
            <a:headEnd type="none" w="sm" len="sm"/>
            <a:tailEnd type="none" w="sm" len="sm"/>
          </a:ln>
        </p:spPr>
      </p:cxnSp>
      <p:sp>
        <p:nvSpPr>
          <p:cNvPr id="718" name="Google Shape;718;p13"/>
          <p:cNvSpPr txBox="1"/>
          <p:nvPr/>
        </p:nvSpPr>
        <p:spPr>
          <a:xfrm>
            <a:off x="3184526" y="5410201"/>
            <a:ext cx="6323013" cy="830263"/>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Training           Input       Hidden       Output</a:t>
            </a:r>
            <a:endParaRPr/>
          </a:p>
          <a:p>
            <a:pPr>
              <a:buSzPts val="2400"/>
            </a:pPr>
            <a:r>
              <a:rPr lang="en-US" sz="2400">
                <a:solidFill>
                  <a:schemeClr val="dk1"/>
                </a:solidFill>
              </a:rPr>
              <a:t>    Set                Layer      Layer</a:t>
            </a:r>
            <a:endParaRPr/>
          </a:p>
        </p:txBody>
      </p:sp>
      <p:grpSp>
        <p:nvGrpSpPr>
          <p:cNvPr id="719" name="Google Shape;719;p13"/>
          <p:cNvGrpSpPr/>
          <p:nvPr/>
        </p:nvGrpSpPr>
        <p:grpSpPr>
          <a:xfrm>
            <a:off x="2743200" y="1828800"/>
            <a:ext cx="2209800" cy="3429000"/>
            <a:chOff x="48" y="624"/>
            <a:chExt cx="1776" cy="3120"/>
          </a:xfrm>
        </p:grpSpPr>
        <p:grpSp>
          <p:nvGrpSpPr>
            <p:cNvPr id="720" name="Google Shape;720;p13"/>
            <p:cNvGrpSpPr/>
            <p:nvPr/>
          </p:nvGrpSpPr>
          <p:grpSpPr>
            <a:xfrm>
              <a:off x="960" y="1680"/>
              <a:ext cx="864" cy="1008"/>
              <a:chOff x="960" y="1680"/>
              <a:chExt cx="864" cy="1008"/>
            </a:xfrm>
          </p:grpSpPr>
          <p:sp>
            <p:nvSpPr>
              <p:cNvPr id="721" name="Google Shape;721;p13"/>
              <p:cNvSpPr/>
              <p:nvPr/>
            </p:nvSpPr>
            <p:spPr>
              <a:xfrm>
                <a:off x="1248" y="182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2" name="Google Shape;722;p13"/>
              <p:cNvSpPr/>
              <p:nvPr/>
            </p:nvSpPr>
            <p:spPr>
              <a:xfrm>
                <a:off x="1440" y="182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3" name="Google Shape;723;p13"/>
              <p:cNvSpPr/>
              <p:nvPr/>
            </p:nvSpPr>
            <p:spPr>
              <a:xfrm>
                <a:off x="1536" y="192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4" name="Google Shape;724;p13"/>
              <p:cNvSpPr/>
              <p:nvPr/>
            </p:nvSpPr>
            <p:spPr>
              <a:xfrm>
                <a:off x="1536" y="201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5" name="Google Shape;725;p13"/>
              <p:cNvSpPr/>
              <p:nvPr/>
            </p:nvSpPr>
            <p:spPr>
              <a:xfrm>
                <a:off x="1440"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6" name="Google Shape;726;p13"/>
              <p:cNvSpPr/>
              <p:nvPr/>
            </p:nvSpPr>
            <p:spPr>
              <a:xfrm>
                <a:off x="1248"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7" name="Google Shape;727;p13"/>
              <p:cNvSpPr/>
              <p:nvPr/>
            </p:nvSpPr>
            <p:spPr>
              <a:xfrm>
                <a:off x="1152" y="201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8" name="Google Shape;728;p13"/>
              <p:cNvSpPr/>
              <p:nvPr/>
            </p:nvSpPr>
            <p:spPr>
              <a:xfrm>
                <a:off x="1248"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29" name="Google Shape;729;p13"/>
              <p:cNvSpPr/>
              <p:nvPr/>
            </p:nvSpPr>
            <p:spPr>
              <a:xfrm>
                <a:off x="1440"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0" name="Google Shape;730;p13"/>
              <p:cNvSpPr/>
              <p:nvPr/>
            </p:nvSpPr>
            <p:spPr>
              <a:xfrm>
                <a:off x="1536"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1" name="Google Shape;731;p13"/>
              <p:cNvSpPr/>
              <p:nvPr/>
            </p:nvSpPr>
            <p:spPr>
              <a:xfrm>
                <a:off x="1152"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2" name="Google Shape;732;p13"/>
              <p:cNvSpPr/>
              <p:nvPr/>
            </p:nvSpPr>
            <p:spPr>
              <a:xfrm>
                <a:off x="1440" y="240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3" name="Google Shape;733;p13"/>
              <p:cNvSpPr/>
              <p:nvPr/>
            </p:nvSpPr>
            <p:spPr>
              <a:xfrm>
                <a:off x="1248" y="240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4" name="Google Shape;734;p13"/>
              <p:cNvSpPr/>
              <p:nvPr/>
            </p:nvSpPr>
            <p:spPr>
              <a:xfrm>
                <a:off x="1152" y="230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5" name="Google Shape;735;p13"/>
              <p:cNvSpPr/>
              <p:nvPr/>
            </p:nvSpPr>
            <p:spPr>
              <a:xfrm>
                <a:off x="960" y="1680"/>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grpSp>
          <p:nvGrpSpPr>
            <p:cNvPr id="736" name="Google Shape;736;p13"/>
            <p:cNvGrpSpPr/>
            <p:nvPr/>
          </p:nvGrpSpPr>
          <p:grpSpPr>
            <a:xfrm>
              <a:off x="48" y="1680"/>
              <a:ext cx="864" cy="1008"/>
              <a:chOff x="0" y="1776"/>
              <a:chExt cx="864" cy="1008"/>
            </a:xfrm>
          </p:grpSpPr>
          <p:sp>
            <p:nvSpPr>
              <p:cNvPr id="737" name="Google Shape;737;p13"/>
              <p:cNvSpPr/>
              <p:nvPr/>
            </p:nvSpPr>
            <p:spPr>
              <a:xfrm>
                <a:off x="288" y="192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8" name="Google Shape;738;p13"/>
              <p:cNvSpPr/>
              <p:nvPr/>
            </p:nvSpPr>
            <p:spPr>
              <a:xfrm>
                <a:off x="480" y="192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39" name="Google Shape;739;p13"/>
              <p:cNvSpPr/>
              <p:nvPr/>
            </p:nvSpPr>
            <p:spPr>
              <a:xfrm>
                <a:off x="576" y="201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0" name="Google Shape;740;p13"/>
              <p:cNvSpPr/>
              <p:nvPr/>
            </p:nvSpPr>
            <p:spPr>
              <a:xfrm>
                <a:off x="480"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1" name="Google Shape;741;p13"/>
              <p:cNvSpPr/>
              <p:nvPr/>
            </p:nvSpPr>
            <p:spPr>
              <a:xfrm>
                <a:off x="288"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2" name="Google Shape;742;p13"/>
              <p:cNvSpPr/>
              <p:nvPr/>
            </p:nvSpPr>
            <p:spPr>
              <a:xfrm>
                <a:off x="192" y="211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3" name="Google Shape;743;p13"/>
              <p:cNvSpPr/>
              <p:nvPr/>
            </p:nvSpPr>
            <p:spPr>
              <a:xfrm>
                <a:off x="288"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4" name="Google Shape;744;p13"/>
              <p:cNvSpPr/>
              <p:nvPr/>
            </p:nvSpPr>
            <p:spPr>
              <a:xfrm>
                <a:off x="480" y="220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5" name="Google Shape;745;p13"/>
              <p:cNvSpPr/>
              <p:nvPr/>
            </p:nvSpPr>
            <p:spPr>
              <a:xfrm>
                <a:off x="576" y="230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6" name="Google Shape;746;p13"/>
              <p:cNvSpPr/>
              <p:nvPr/>
            </p:nvSpPr>
            <p:spPr>
              <a:xfrm>
                <a:off x="480" y="249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7" name="Google Shape;747;p13"/>
              <p:cNvSpPr/>
              <p:nvPr/>
            </p:nvSpPr>
            <p:spPr>
              <a:xfrm>
                <a:off x="288" y="249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8" name="Google Shape;748;p13"/>
              <p:cNvSpPr/>
              <p:nvPr/>
            </p:nvSpPr>
            <p:spPr>
              <a:xfrm>
                <a:off x="192" y="240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49" name="Google Shape;749;p13"/>
              <p:cNvSpPr/>
              <p:nvPr/>
            </p:nvSpPr>
            <p:spPr>
              <a:xfrm>
                <a:off x="0" y="1776"/>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grpSp>
          <p:nvGrpSpPr>
            <p:cNvPr id="750" name="Google Shape;750;p13"/>
            <p:cNvGrpSpPr/>
            <p:nvPr/>
          </p:nvGrpSpPr>
          <p:grpSpPr>
            <a:xfrm>
              <a:off x="48" y="2736"/>
              <a:ext cx="864" cy="1008"/>
              <a:chOff x="96" y="2928"/>
              <a:chExt cx="864" cy="1008"/>
            </a:xfrm>
          </p:grpSpPr>
          <p:sp>
            <p:nvSpPr>
              <p:cNvPr id="751" name="Google Shape;751;p13"/>
              <p:cNvSpPr/>
              <p:nvPr/>
            </p:nvSpPr>
            <p:spPr>
              <a:xfrm>
                <a:off x="384" y="307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2" name="Google Shape;752;p13"/>
              <p:cNvSpPr/>
              <p:nvPr/>
            </p:nvSpPr>
            <p:spPr>
              <a:xfrm>
                <a:off x="576" y="307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3" name="Google Shape;753;p13"/>
              <p:cNvSpPr/>
              <p:nvPr/>
            </p:nvSpPr>
            <p:spPr>
              <a:xfrm>
                <a:off x="672" y="31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4" name="Google Shape;754;p13"/>
              <p:cNvSpPr/>
              <p:nvPr/>
            </p:nvSpPr>
            <p:spPr>
              <a:xfrm>
                <a:off x="672" y="32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5" name="Google Shape;755;p13"/>
              <p:cNvSpPr/>
              <p:nvPr/>
            </p:nvSpPr>
            <p:spPr>
              <a:xfrm>
                <a:off x="384"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6" name="Google Shape;756;p13"/>
              <p:cNvSpPr/>
              <p:nvPr/>
            </p:nvSpPr>
            <p:spPr>
              <a:xfrm>
                <a:off x="288" y="32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7" name="Google Shape;757;p13"/>
              <p:cNvSpPr/>
              <p:nvPr/>
            </p:nvSpPr>
            <p:spPr>
              <a:xfrm>
                <a:off x="384"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8" name="Google Shape;758;p13"/>
              <p:cNvSpPr/>
              <p:nvPr/>
            </p:nvSpPr>
            <p:spPr>
              <a:xfrm>
                <a:off x="672"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59" name="Google Shape;759;p13"/>
              <p:cNvSpPr/>
              <p:nvPr/>
            </p:nvSpPr>
            <p:spPr>
              <a:xfrm>
                <a:off x="288"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0" name="Google Shape;760;p13"/>
              <p:cNvSpPr/>
              <p:nvPr/>
            </p:nvSpPr>
            <p:spPr>
              <a:xfrm>
                <a:off x="576"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1" name="Google Shape;761;p13"/>
              <p:cNvSpPr/>
              <p:nvPr/>
            </p:nvSpPr>
            <p:spPr>
              <a:xfrm>
                <a:off x="384"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2" name="Google Shape;762;p13"/>
              <p:cNvSpPr/>
              <p:nvPr/>
            </p:nvSpPr>
            <p:spPr>
              <a:xfrm>
                <a:off x="672" y="35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3" name="Google Shape;763;p13"/>
              <p:cNvSpPr/>
              <p:nvPr/>
            </p:nvSpPr>
            <p:spPr>
              <a:xfrm>
                <a:off x="96" y="2928"/>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764" name="Google Shape;764;p13"/>
              <p:cNvSpPr/>
              <p:nvPr/>
            </p:nvSpPr>
            <p:spPr>
              <a:xfrm>
                <a:off x="480" y="307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nvGrpSpPr>
            <p:cNvPr id="765" name="Google Shape;765;p13"/>
            <p:cNvGrpSpPr/>
            <p:nvPr/>
          </p:nvGrpSpPr>
          <p:grpSpPr>
            <a:xfrm>
              <a:off x="48" y="624"/>
              <a:ext cx="864" cy="1008"/>
              <a:chOff x="96" y="624"/>
              <a:chExt cx="864" cy="1008"/>
            </a:xfrm>
          </p:grpSpPr>
          <p:sp>
            <p:nvSpPr>
              <p:cNvPr id="766" name="Google Shape;766;p13"/>
              <p:cNvSpPr/>
              <p:nvPr/>
            </p:nvSpPr>
            <p:spPr>
              <a:xfrm>
                <a:off x="384"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7" name="Google Shape;767;p13"/>
              <p:cNvSpPr/>
              <p:nvPr/>
            </p:nvSpPr>
            <p:spPr>
              <a:xfrm>
                <a:off x="576"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8" name="Google Shape;768;p13"/>
              <p:cNvSpPr/>
              <p:nvPr/>
            </p:nvSpPr>
            <p:spPr>
              <a:xfrm>
                <a:off x="672" y="8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69" name="Google Shape;769;p13"/>
              <p:cNvSpPr/>
              <p:nvPr/>
            </p:nvSpPr>
            <p:spPr>
              <a:xfrm>
                <a:off x="672"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0" name="Google Shape;770;p13"/>
              <p:cNvSpPr/>
              <p:nvPr/>
            </p:nvSpPr>
            <p:spPr>
              <a:xfrm>
                <a:off x="576"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1" name="Google Shape;771;p13"/>
              <p:cNvSpPr/>
              <p:nvPr/>
            </p:nvSpPr>
            <p:spPr>
              <a:xfrm>
                <a:off x="384"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2" name="Google Shape;772;p13"/>
              <p:cNvSpPr/>
              <p:nvPr/>
            </p:nvSpPr>
            <p:spPr>
              <a:xfrm>
                <a:off x="288"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3" name="Google Shape;773;p13"/>
              <p:cNvSpPr/>
              <p:nvPr/>
            </p:nvSpPr>
            <p:spPr>
              <a:xfrm>
                <a:off x="384"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4" name="Google Shape;774;p13"/>
              <p:cNvSpPr/>
              <p:nvPr/>
            </p:nvSpPr>
            <p:spPr>
              <a:xfrm>
                <a:off x="576"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5" name="Google Shape;775;p13"/>
              <p:cNvSpPr/>
              <p:nvPr/>
            </p:nvSpPr>
            <p:spPr>
              <a:xfrm>
                <a:off x="672"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6" name="Google Shape;776;p13"/>
              <p:cNvSpPr/>
              <p:nvPr/>
            </p:nvSpPr>
            <p:spPr>
              <a:xfrm>
                <a:off x="288"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7" name="Google Shape;777;p13"/>
              <p:cNvSpPr/>
              <p:nvPr/>
            </p:nvSpPr>
            <p:spPr>
              <a:xfrm>
                <a:off x="576"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8" name="Google Shape;778;p13"/>
              <p:cNvSpPr/>
              <p:nvPr/>
            </p:nvSpPr>
            <p:spPr>
              <a:xfrm>
                <a:off x="384"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79" name="Google Shape;779;p13"/>
              <p:cNvSpPr/>
              <p:nvPr/>
            </p:nvSpPr>
            <p:spPr>
              <a:xfrm>
                <a:off x="288" y="12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0" name="Google Shape;780;p13"/>
              <p:cNvSpPr/>
              <p:nvPr/>
            </p:nvSpPr>
            <p:spPr>
              <a:xfrm>
                <a:off x="96" y="624"/>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781" name="Google Shape;781;p13"/>
              <p:cNvSpPr/>
              <p:nvPr/>
            </p:nvSpPr>
            <p:spPr>
              <a:xfrm>
                <a:off x="480"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nvGrpSpPr>
            <p:cNvPr id="782" name="Google Shape;782;p13"/>
            <p:cNvGrpSpPr/>
            <p:nvPr/>
          </p:nvGrpSpPr>
          <p:grpSpPr>
            <a:xfrm>
              <a:off x="960" y="624"/>
              <a:ext cx="864" cy="1008"/>
              <a:chOff x="1008" y="624"/>
              <a:chExt cx="864" cy="1008"/>
            </a:xfrm>
          </p:grpSpPr>
          <p:sp>
            <p:nvSpPr>
              <p:cNvPr id="783" name="Google Shape;783;p13"/>
              <p:cNvSpPr/>
              <p:nvPr/>
            </p:nvSpPr>
            <p:spPr>
              <a:xfrm>
                <a:off x="1296"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4" name="Google Shape;784;p13"/>
              <p:cNvSpPr/>
              <p:nvPr/>
            </p:nvSpPr>
            <p:spPr>
              <a:xfrm>
                <a:off x="1488" y="7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5" name="Google Shape;785;p13"/>
              <p:cNvSpPr/>
              <p:nvPr/>
            </p:nvSpPr>
            <p:spPr>
              <a:xfrm>
                <a:off x="1584" y="8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6" name="Google Shape;786;p13"/>
              <p:cNvSpPr/>
              <p:nvPr/>
            </p:nvSpPr>
            <p:spPr>
              <a:xfrm>
                <a:off x="1584"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7" name="Google Shape;787;p13"/>
              <p:cNvSpPr/>
              <p:nvPr/>
            </p:nvSpPr>
            <p:spPr>
              <a:xfrm>
                <a:off x="1200" y="9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8" name="Google Shape;788;p13"/>
              <p:cNvSpPr/>
              <p:nvPr/>
            </p:nvSpPr>
            <p:spPr>
              <a:xfrm>
                <a:off x="1584"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89" name="Google Shape;789;p13"/>
              <p:cNvSpPr/>
              <p:nvPr/>
            </p:nvSpPr>
            <p:spPr>
              <a:xfrm>
                <a:off x="1200" y="11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0" name="Google Shape;790;p13"/>
              <p:cNvSpPr/>
              <p:nvPr/>
            </p:nvSpPr>
            <p:spPr>
              <a:xfrm>
                <a:off x="1488"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1" name="Google Shape;791;p13"/>
              <p:cNvSpPr/>
              <p:nvPr/>
            </p:nvSpPr>
            <p:spPr>
              <a:xfrm>
                <a:off x="1296" y="13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2" name="Google Shape;792;p13"/>
              <p:cNvSpPr/>
              <p:nvPr/>
            </p:nvSpPr>
            <p:spPr>
              <a:xfrm>
                <a:off x="1200" y="12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3" name="Google Shape;793;p13"/>
              <p:cNvSpPr/>
              <p:nvPr/>
            </p:nvSpPr>
            <p:spPr>
              <a:xfrm>
                <a:off x="1008" y="624"/>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794" name="Google Shape;794;p13"/>
              <p:cNvSpPr/>
              <p:nvPr/>
            </p:nvSpPr>
            <p:spPr>
              <a:xfrm>
                <a:off x="1392" y="10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nvGrpSpPr>
            <p:cNvPr id="795" name="Google Shape;795;p13"/>
            <p:cNvGrpSpPr/>
            <p:nvPr/>
          </p:nvGrpSpPr>
          <p:grpSpPr>
            <a:xfrm>
              <a:off x="960" y="2736"/>
              <a:ext cx="864" cy="1008"/>
              <a:chOff x="1104" y="3024"/>
              <a:chExt cx="864" cy="1008"/>
            </a:xfrm>
          </p:grpSpPr>
          <p:sp>
            <p:nvSpPr>
              <p:cNvPr id="796" name="Google Shape;796;p13"/>
              <p:cNvSpPr/>
              <p:nvPr/>
            </p:nvSpPr>
            <p:spPr>
              <a:xfrm>
                <a:off x="1392" y="31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7" name="Google Shape;797;p13"/>
              <p:cNvSpPr/>
              <p:nvPr/>
            </p:nvSpPr>
            <p:spPr>
              <a:xfrm>
                <a:off x="1584"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8" name="Google Shape;798;p13"/>
              <p:cNvSpPr/>
              <p:nvPr/>
            </p:nvSpPr>
            <p:spPr>
              <a:xfrm>
                <a:off x="1680" y="326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799" name="Google Shape;799;p13"/>
              <p:cNvSpPr/>
              <p:nvPr/>
            </p:nvSpPr>
            <p:spPr>
              <a:xfrm>
                <a:off x="1680"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0" name="Google Shape;800;p13"/>
              <p:cNvSpPr/>
              <p:nvPr/>
            </p:nvSpPr>
            <p:spPr>
              <a:xfrm>
                <a:off x="1392"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1" name="Google Shape;801;p13"/>
              <p:cNvSpPr/>
              <p:nvPr/>
            </p:nvSpPr>
            <p:spPr>
              <a:xfrm>
                <a:off x="1296" y="3360"/>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2" name="Google Shape;802;p13"/>
              <p:cNvSpPr/>
              <p:nvPr/>
            </p:nvSpPr>
            <p:spPr>
              <a:xfrm>
                <a:off x="1392" y="3456"/>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3" name="Google Shape;803;p13"/>
              <p:cNvSpPr/>
              <p:nvPr/>
            </p:nvSpPr>
            <p:spPr>
              <a:xfrm>
                <a:off x="1680" y="35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4" name="Google Shape;804;p13"/>
              <p:cNvSpPr/>
              <p:nvPr/>
            </p:nvSpPr>
            <p:spPr>
              <a:xfrm>
                <a:off x="1296" y="3552"/>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5" name="Google Shape;805;p13"/>
              <p:cNvSpPr/>
              <p:nvPr/>
            </p:nvSpPr>
            <p:spPr>
              <a:xfrm>
                <a:off x="1584" y="37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6" name="Google Shape;806;p13"/>
              <p:cNvSpPr/>
              <p:nvPr/>
            </p:nvSpPr>
            <p:spPr>
              <a:xfrm>
                <a:off x="1392" y="3744"/>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7" name="Google Shape;807;p13"/>
              <p:cNvSpPr/>
              <p:nvPr/>
            </p:nvSpPr>
            <p:spPr>
              <a:xfrm>
                <a:off x="1296"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08" name="Google Shape;808;p13"/>
              <p:cNvSpPr/>
              <p:nvPr/>
            </p:nvSpPr>
            <p:spPr>
              <a:xfrm>
                <a:off x="1104" y="3024"/>
                <a:ext cx="864" cy="100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809" name="Google Shape;809;p13"/>
              <p:cNvSpPr/>
              <p:nvPr/>
            </p:nvSpPr>
            <p:spPr>
              <a:xfrm>
                <a:off x="1488" y="316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sp>
            <p:nvSpPr>
              <p:cNvPr id="810" name="Google Shape;810;p13"/>
              <p:cNvSpPr/>
              <p:nvPr/>
            </p:nvSpPr>
            <p:spPr>
              <a:xfrm>
                <a:off x="1680" y="3648"/>
                <a:ext cx="96" cy="9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endParaRPr sz="2400">
                  <a:solidFill>
                    <a:schemeClr val="dk1"/>
                  </a:solidFill>
                </a:endParaRPr>
              </a:p>
            </p:txBody>
          </p:sp>
        </p:grpSp>
      </p:grpSp>
      <p:sp>
        <p:nvSpPr>
          <p:cNvPr id="811" name="Google Shape;811;p13"/>
          <p:cNvSpPr txBox="1"/>
          <p:nvPr/>
        </p:nvSpPr>
        <p:spPr>
          <a:xfrm>
            <a:off x="7375525" y="1868488"/>
            <a:ext cx="1081088" cy="4572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nodes</a:t>
            </a:r>
            <a:endParaRPr/>
          </a:p>
        </p:txBody>
      </p:sp>
      <p:cxnSp>
        <p:nvCxnSpPr>
          <p:cNvPr id="812" name="Google Shape;812;p13"/>
          <p:cNvCxnSpPr/>
          <p:nvPr/>
        </p:nvCxnSpPr>
        <p:spPr>
          <a:xfrm flipH="1">
            <a:off x="7391400" y="2286000"/>
            <a:ext cx="304800" cy="304800"/>
          </a:xfrm>
          <a:prstGeom prst="straightConnector1">
            <a:avLst/>
          </a:prstGeom>
          <a:noFill/>
          <a:ln w="38100" cap="flat" cmpd="sng">
            <a:solidFill>
              <a:srgbClr val="FF0000"/>
            </a:solidFill>
            <a:prstDash val="solid"/>
            <a:round/>
            <a:headEnd type="none" w="sm" len="sm"/>
            <a:tailEnd type="triangle" w="med" len="med"/>
          </a:ln>
        </p:spPr>
      </p:cxnSp>
      <p:cxnSp>
        <p:nvCxnSpPr>
          <p:cNvPr id="813" name="Google Shape;813;p13"/>
          <p:cNvCxnSpPr/>
          <p:nvPr/>
        </p:nvCxnSpPr>
        <p:spPr>
          <a:xfrm flipH="1">
            <a:off x="7620000" y="2286000"/>
            <a:ext cx="228600" cy="990600"/>
          </a:xfrm>
          <a:prstGeom prst="straightConnector1">
            <a:avLst/>
          </a:prstGeom>
          <a:noFill/>
          <a:ln w="38100" cap="flat" cmpd="sng">
            <a:solidFill>
              <a:srgbClr val="FF0000"/>
            </a:solidFill>
            <a:prstDash val="solid"/>
            <a:round/>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1524000" y="0"/>
          <a:ext cx="0" cy="0"/>
          <a:chOff x="0" y="0"/>
          <a:chExt cx="0" cy="0"/>
        </a:xfrm>
      </p:grpSpPr>
      <p:sp>
        <p:nvSpPr>
          <p:cNvPr id="818" name="Google Shape;818;p14"/>
          <p:cNvSpPr txBox="1">
            <a:spLocks noGrp="1"/>
          </p:cNvSpPr>
          <p:nvPr>
            <p:ph type="title"/>
          </p:nvPr>
        </p:nvSpPr>
        <p:spPr>
          <a:xfrm>
            <a:off x="1981200" y="23604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Artificial Neural Networks &amp; Deep Learning</a:t>
            </a:r>
            <a:endParaRPr/>
          </a:p>
        </p:txBody>
      </p:sp>
      <p:pic>
        <p:nvPicPr>
          <p:cNvPr id="819" name="Google Shape;819;p14" descr="62610991-stock-vector-neural-net-neuron-network-deep-learning-cognitive-technology-concept-vector-illustration.jpg"/>
          <p:cNvPicPr preferRelativeResize="0"/>
          <p:nvPr/>
        </p:nvPicPr>
        <p:blipFill rotWithShape="1">
          <a:blip r:embed="rId3">
            <a:alphaModFix/>
          </a:blip>
          <a:srcRect/>
          <a:stretch/>
        </p:blipFill>
        <p:spPr>
          <a:xfrm>
            <a:off x="5748338" y="1884363"/>
            <a:ext cx="4418012" cy="2944812"/>
          </a:xfrm>
          <a:prstGeom prst="rect">
            <a:avLst/>
          </a:prstGeom>
          <a:noFill/>
          <a:ln>
            <a:noFill/>
          </a:ln>
        </p:spPr>
      </p:pic>
      <p:pic>
        <p:nvPicPr>
          <p:cNvPr id="820" name="Google Shape;820;p14" descr="67b14407d3c9448cdaed9c132ec7cf1f_outline-vector-icon-of-artificial-neural-network-illustration-_1300-1300.jpg"/>
          <p:cNvPicPr preferRelativeResize="0"/>
          <p:nvPr/>
        </p:nvPicPr>
        <p:blipFill rotWithShape="1">
          <a:blip r:embed="rId4">
            <a:alphaModFix/>
          </a:blip>
          <a:srcRect/>
          <a:stretch/>
        </p:blipFill>
        <p:spPr>
          <a:xfrm>
            <a:off x="2159000" y="1984375"/>
            <a:ext cx="2844800" cy="2844800"/>
          </a:xfrm>
          <a:prstGeom prst="rect">
            <a:avLst/>
          </a:prstGeom>
          <a:noFill/>
          <a:ln>
            <a:noFill/>
          </a:ln>
        </p:spPr>
      </p:pic>
      <p:sp>
        <p:nvSpPr>
          <p:cNvPr id="821" name="Google Shape;821;p14"/>
          <p:cNvSpPr txBox="1"/>
          <p:nvPr/>
        </p:nvSpPr>
        <p:spPr>
          <a:xfrm>
            <a:off x="2344738" y="4992688"/>
            <a:ext cx="2874900" cy="4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Conventional ANN</a:t>
            </a:r>
            <a:endParaRPr sz="1400" b="0" i="0" u="none" strike="noStrike" cap="none">
              <a:solidFill>
                <a:srgbClr val="000000"/>
              </a:solidFill>
              <a:latin typeface="Arial"/>
              <a:ea typeface="Arial"/>
              <a:cs typeface="Arial"/>
              <a:sym typeface="Arial"/>
            </a:endParaRPr>
          </a:p>
        </p:txBody>
      </p:sp>
      <p:sp>
        <p:nvSpPr>
          <p:cNvPr id="822" name="Google Shape;822;p14"/>
          <p:cNvSpPr txBox="1"/>
          <p:nvPr/>
        </p:nvSpPr>
        <p:spPr>
          <a:xfrm>
            <a:off x="6662738" y="4959350"/>
            <a:ext cx="2562300" cy="4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Deep Neural Net</a:t>
            </a:r>
            <a:endParaRPr sz="1400" b="0" i="0" u="none" strike="noStrike" cap="none">
              <a:solidFill>
                <a:srgbClr val="000000"/>
              </a:solidFill>
              <a:latin typeface="Arial"/>
              <a:ea typeface="Arial"/>
              <a:cs typeface="Arial"/>
              <a:sym typeface="Arial"/>
            </a:endParaRPr>
          </a:p>
        </p:txBody>
      </p:sp>
      <p:sp>
        <p:nvSpPr>
          <p:cNvPr id="823" name="Google Shape;823;p14"/>
          <p:cNvSpPr txBox="1"/>
          <p:nvPr/>
        </p:nvSpPr>
        <p:spPr>
          <a:xfrm>
            <a:off x="1887538" y="5715000"/>
            <a:ext cx="84264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*Deep learning is the “hottest” area of machine learning as DNNs seem to allow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more complex rules/patterns to be learned or found than other ML methods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1524000" y="0"/>
          <a:ext cx="0" cy="0"/>
          <a:chOff x="0" y="0"/>
          <a:chExt cx="0" cy="0"/>
        </a:xfrm>
      </p:grpSpPr>
      <p:sp>
        <p:nvSpPr>
          <p:cNvPr id="828" name="Google Shape;828;p15"/>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Timeline</a:t>
            </a:r>
            <a:endParaRPr/>
          </a:p>
        </p:txBody>
      </p:sp>
      <p:sp>
        <p:nvSpPr>
          <p:cNvPr id="829" name="Google Shape;829;p15"/>
          <p:cNvSpPr/>
          <p:nvPr/>
        </p:nvSpPr>
        <p:spPr>
          <a:xfrm>
            <a:off x="2463800" y="2832100"/>
            <a:ext cx="7747000" cy="1524000"/>
          </a:xfrm>
          <a:prstGeom prst="rightArrow">
            <a:avLst>
              <a:gd name="adj1" fmla="val 50000"/>
              <a:gd name="adj2" fmla="val 50010"/>
            </a:avLst>
          </a:prstGeom>
          <a:gradFill>
            <a:gsLst>
              <a:gs pos="0">
                <a:srgbClr val="9BC1FF"/>
              </a:gs>
              <a:gs pos="100000">
                <a:srgbClr val="3F80CD"/>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30" name="Google Shape;830;p15"/>
          <p:cNvCxnSpPr/>
          <p:nvPr/>
        </p:nvCxnSpPr>
        <p:spPr>
          <a:xfrm rot="-5400000">
            <a:off x="2159001" y="4432300"/>
            <a:ext cx="609600" cy="3175"/>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cxnSp>
        <p:nvCxnSpPr>
          <p:cNvPr id="831" name="Google Shape;831;p15"/>
          <p:cNvCxnSpPr/>
          <p:nvPr/>
        </p:nvCxnSpPr>
        <p:spPr>
          <a:xfrm rot="-5400000" flipH="1">
            <a:off x="2834482" y="2767806"/>
            <a:ext cx="609600" cy="1587"/>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832" name="Google Shape;832;p15"/>
          <p:cNvSpPr txBox="1"/>
          <p:nvPr/>
        </p:nvSpPr>
        <p:spPr>
          <a:xfrm>
            <a:off x="1657350" y="4787900"/>
            <a:ext cx="201930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1943 McCulloch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&amp; Pitts (Threshold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Logic Model)</a:t>
            </a:r>
            <a:endParaRPr sz="1400" b="0" i="0" u="none" strike="noStrike" cap="none">
              <a:solidFill>
                <a:srgbClr val="000000"/>
              </a:solidFill>
              <a:latin typeface="Arial"/>
              <a:ea typeface="Arial"/>
              <a:cs typeface="Arial"/>
              <a:sym typeface="Arial"/>
            </a:endParaRPr>
          </a:p>
        </p:txBody>
      </p:sp>
      <p:sp>
        <p:nvSpPr>
          <p:cNvPr id="833" name="Google Shape;833;p15"/>
          <p:cNvSpPr txBox="1"/>
          <p:nvPr/>
        </p:nvSpPr>
        <p:spPr>
          <a:xfrm>
            <a:off x="2235200" y="1539875"/>
            <a:ext cx="167640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1949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Hebb Model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of neuron</a:t>
            </a:r>
            <a:endParaRPr sz="1400" b="0" i="0" u="none" strike="noStrike" cap="none">
              <a:solidFill>
                <a:srgbClr val="000000"/>
              </a:solidFill>
              <a:latin typeface="Arial"/>
              <a:ea typeface="Arial"/>
              <a:cs typeface="Arial"/>
              <a:sym typeface="Arial"/>
            </a:endParaRPr>
          </a:p>
        </p:txBody>
      </p:sp>
      <p:cxnSp>
        <p:nvCxnSpPr>
          <p:cNvPr id="834" name="Google Shape;834;p15"/>
          <p:cNvCxnSpPr/>
          <p:nvPr/>
        </p:nvCxnSpPr>
        <p:spPr>
          <a:xfrm rot="-5400000" flipH="1">
            <a:off x="5677694" y="2767806"/>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cxnSp>
        <p:nvCxnSpPr>
          <p:cNvPr id="835" name="Google Shape;835;p15"/>
          <p:cNvCxnSpPr/>
          <p:nvPr/>
        </p:nvCxnSpPr>
        <p:spPr>
          <a:xfrm rot="-5400000">
            <a:off x="5271294" y="4420394"/>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836" name="Google Shape;836;p15"/>
          <p:cNvSpPr txBox="1"/>
          <p:nvPr/>
        </p:nvSpPr>
        <p:spPr>
          <a:xfrm>
            <a:off x="4813300" y="4787900"/>
            <a:ext cx="1506538"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1969 Minsky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XOR Failure</a:t>
            </a:r>
            <a:endParaRPr sz="1400" b="0" i="0" u="none" strike="noStrike" cap="none">
              <a:solidFill>
                <a:srgbClr val="000000"/>
              </a:solidFill>
              <a:latin typeface="Arial"/>
              <a:ea typeface="Arial"/>
              <a:cs typeface="Arial"/>
              <a:sym typeface="Arial"/>
            </a:endParaRPr>
          </a:p>
        </p:txBody>
      </p:sp>
      <p:sp>
        <p:nvSpPr>
          <p:cNvPr id="837" name="Google Shape;837;p15"/>
          <p:cNvSpPr txBox="1"/>
          <p:nvPr/>
        </p:nvSpPr>
        <p:spPr>
          <a:xfrm>
            <a:off x="5284788" y="1524000"/>
            <a:ext cx="1552575"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1975 Werbos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Back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propagation</a:t>
            </a:r>
            <a:endParaRPr sz="1400" b="0" i="0" u="none" strike="noStrike" cap="none">
              <a:solidFill>
                <a:srgbClr val="000000"/>
              </a:solidFill>
              <a:latin typeface="Arial"/>
              <a:ea typeface="Arial"/>
              <a:cs typeface="Arial"/>
              <a:sym typeface="Arial"/>
            </a:endParaRPr>
          </a:p>
        </p:txBody>
      </p:sp>
      <p:cxnSp>
        <p:nvCxnSpPr>
          <p:cNvPr id="838" name="Google Shape;838;p15"/>
          <p:cNvCxnSpPr/>
          <p:nvPr/>
        </p:nvCxnSpPr>
        <p:spPr>
          <a:xfrm rot="-5400000">
            <a:off x="6998494" y="4458494"/>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839" name="Google Shape;839;p15"/>
          <p:cNvSpPr txBox="1"/>
          <p:nvPr/>
        </p:nvSpPr>
        <p:spPr>
          <a:xfrm>
            <a:off x="6462713" y="4787900"/>
            <a:ext cx="16859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1986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Rummelhart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&amp; McClelland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Book on ANNs</a:t>
            </a:r>
            <a:endParaRPr sz="1400" b="0" i="0" u="none" strike="noStrike" cap="none">
              <a:solidFill>
                <a:srgbClr val="000000"/>
              </a:solidFill>
              <a:latin typeface="Arial"/>
              <a:ea typeface="Arial"/>
              <a:cs typeface="Arial"/>
              <a:sym typeface="Arial"/>
            </a:endParaRPr>
          </a:p>
        </p:txBody>
      </p:sp>
      <p:cxnSp>
        <p:nvCxnSpPr>
          <p:cNvPr id="840" name="Google Shape;840;p15"/>
          <p:cNvCxnSpPr/>
          <p:nvPr/>
        </p:nvCxnSpPr>
        <p:spPr>
          <a:xfrm rot="-5400000" flipH="1">
            <a:off x="8420894" y="2767806"/>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841" name="Google Shape;841;p15"/>
          <p:cNvSpPr txBox="1"/>
          <p:nvPr/>
        </p:nvSpPr>
        <p:spPr>
          <a:xfrm>
            <a:off x="7786688" y="1473200"/>
            <a:ext cx="1852612"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2009-2012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Schmidhuber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Recurrent ANNs</a:t>
            </a:r>
            <a:endParaRPr sz="1400" b="0" i="0" u="none" strike="noStrike" cap="none">
              <a:solidFill>
                <a:srgbClr val="000000"/>
              </a:solidFill>
              <a:latin typeface="Arial"/>
              <a:ea typeface="Arial"/>
              <a:cs typeface="Arial"/>
              <a:sym typeface="Arial"/>
            </a:endParaRPr>
          </a:p>
        </p:txBody>
      </p:sp>
      <p:cxnSp>
        <p:nvCxnSpPr>
          <p:cNvPr id="842" name="Google Shape;842;p15"/>
          <p:cNvCxnSpPr/>
          <p:nvPr/>
        </p:nvCxnSpPr>
        <p:spPr>
          <a:xfrm rot="-5400000">
            <a:off x="8839994" y="4445794"/>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843" name="Google Shape;843;p15"/>
          <p:cNvSpPr txBox="1"/>
          <p:nvPr/>
        </p:nvSpPr>
        <p:spPr>
          <a:xfrm>
            <a:off x="8464878" y="4776788"/>
            <a:ext cx="13773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2015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DNNs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popularized</a:t>
            </a:r>
            <a:endParaRPr sz="1400" b="0" i="0" u="none" strike="noStrike" cap="none">
              <a:solidFill>
                <a:srgbClr val="000000"/>
              </a:solidFill>
              <a:latin typeface="Arial"/>
              <a:ea typeface="Arial"/>
              <a:cs typeface="Arial"/>
              <a:sym typeface="Arial"/>
            </a:endParaRPr>
          </a:p>
        </p:txBody>
      </p:sp>
      <p:cxnSp>
        <p:nvCxnSpPr>
          <p:cNvPr id="844" name="Google Shape;844;p15"/>
          <p:cNvCxnSpPr/>
          <p:nvPr/>
        </p:nvCxnSpPr>
        <p:spPr>
          <a:xfrm rot="-5400000" flipH="1">
            <a:off x="4090194" y="2767806"/>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845" name="Google Shape;845;p15"/>
          <p:cNvSpPr txBox="1"/>
          <p:nvPr/>
        </p:nvSpPr>
        <p:spPr>
          <a:xfrm>
            <a:off x="3835400" y="1511300"/>
            <a:ext cx="131445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1958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Rosenblatt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Perceptron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1524000" y="0"/>
          <a:ext cx="0" cy="0"/>
          <a:chOff x="0" y="0"/>
          <a:chExt cx="0" cy="0"/>
        </a:xfrm>
      </p:grpSpPr>
      <p:sp>
        <p:nvSpPr>
          <p:cNvPr id="850" name="Google Shape;850;p16"/>
          <p:cNvSpPr txBox="1">
            <a:spLocks noGrp="1"/>
          </p:cNvSpPr>
          <p:nvPr>
            <p:ph type="title"/>
          </p:nvPr>
        </p:nvSpPr>
        <p:spPr>
          <a:xfrm>
            <a:off x="1201271" y="117754"/>
            <a:ext cx="9538447"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Arial"/>
                <a:ea typeface="Arial"/>
                <a:cs typeface="Arial"/>
                <a:sym typeface="Arial"/>
              </a:rPr>
              <a:t>McCulloch &amp; Pitts</a:t>
            </a:r>
            <a:br>
              <a:rPr lang="en-US" dirty="0">
                <a:latin typeface="Arial"/>
                <a:ea typeface="Arial"/>
                <a:cs typeface="Arial"/>
                <a:sym typeface="Arial"/>
              </a:rPr>
            </a:br>
            <a:r>
              <a:rPr lang="en-US" dirty="0">
                <a:latin typeface="Arial"/>
                <a:ea typeface="Arial"/>
                <a:cs typeface="Arial"/>
                <a:sym typeface="Arial"/>
              </a:rPr>
              <a:t>Threshold Logic</a:t>
            </a:r>
            <a:endParaRPr dirty="0"/>
          </a:p>
        </p:txBody>
      </p:sp>
      <p:pic>
        <p:nvPicPr>
          <p:cNvPr id="851" name="Google Shape;851;p16"/>
          <p:cNvPicPr preferRelativeResize="0"/>
          <p:nvPr/>
        </p:nvPicPr>
        <p:blipFill rotWithShape="1">
          <a:blip r:embed="rId3">
            <a:alphaModFix/>
          </a:blip>
          <a:srcRect/>
          <a:stretch/>
        </p:blipFill>
        <p:spPr>
          <a:xfrm>
            <a:off x="1981200" y="1417649"/>
            <a:ext cx="2304475" cy="4902900"/>
          </a:xfrm>
          <a:prstGeom prst="rect">
            <a:avLst/>
          </a:prstGeom>
          <a:noFill/>
          <a:ln>
            <a:noFill/>
          </a:ln>
        </p:spPr>
      </p:pic>
      <p:pic>
        <p:nvPicPr>
          <p:cNvPr id="852" name="Google Shape;852;p16" descr="screen-capture.png"/>
          <p:cNvPicPr preferRelativeResize="0"/>
          <p:nvPr/>
        </p:nvPicPr>
        <p:blipFill rotWithShape="1">
          <a:blip r:embed="rId4">
            <a:alphaModFix/>
          </a:blip>
          <a:srcRect/>
          <a:stretch/>
        </p:blipFill>
        <p:spPr>
          <a:xfrm>
            <a:off x="4552950" y="2027238"/>
            <a:ext cx="5810250" cy="1774825"/>
          </a:xfrm>
          <a:prstGeom prst="rect">
            <a:avLst/>
          </a:prstGeom>
          <a:noFill/>
          <a:ln>
            <a:noFill/>
          </a:ln>
        </p:spPr>
      </p:pic>
      <p:pic>
        <p:nvPicPr>
          <p:cNvPr id="853" name="Google Shape;853;p16" descr="screen-capture-1.png"/>
          <p:cNvPicPr preferRelativeResize="0"/>
          <p:nvPr/>
        </p:nvPicPr>
        <p:blipFill rotWithShape="1">
          <a:blip r:embed="rId5">
            <a:alphaModFix/>
          </a:blip>
          <a:srcRect/>
          <a:stretch/>
        </p:blipFill>
        <p:spPr>
          <a:xfrm>
            <a:off x="4552950" y="4305300"/>
            <a:ext cx="5803900" cy="1790700"/>
          </a:xfrm>
          <a:prstGeom prst="rect">
            <a:avLst/>
          </a:prstGeom>
          <a:noFill/>
          <a:ln>
            <a:noFill/>
          </a:ln>
        </p:spPr>
      </p:pic>
      <p:sp>
        <p:nvSpPr>
          <p:cNvPr id="854" name="Google Shape;854;p16"/>
          <p:cNvSpPr txBox="1"/>
          <p:nvPr/>
        </p:nvSpPr>
        <p:spPr>
          <a:xfrm>
            <a:off x="6743700" y="1689100"/>
            <a:ext cx="1635125" cy="369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AND Function</a:t>
            </a:r>
            <a:endParaRPr sz="1400" b="0" i="0" u="none" strike="noStrike" cap="none">
              <a:solidFill>
                <a:srgbClr val="000000"/>
              </a:solidFill>
              <a:latin typeface="Arial"/>
              <a:ea typeface="Arial"/>
              <a:cs typeface="Arial"/>
              <a:sym typeface="Arial"/>
            </a:endParaRPr>
          </a:p>
        </p:txBody>
      </p:sp>
      <p:sp>
        <p:nvSpPr>
          <p:cNvPr id="855" name="Google Shape;855;p16"/>
          <p:cNvSpPr txBox="1"/>
          <p:nvPr/>
        </p:nvSpPr>
        <p:spPr>
          <a:xfrm>
            <a:off x="6832600" y="3973513"/>
            <a:ext cx="1481138"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OR Function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1524000" y="0"/>
          <a:ext cx="0" cy="0"/>
          <a:chOff x="0" y="0"/>
          <a:chExt cx="0" cy="0"/>
        </a:xfrm>
      </p:grpSpPr>
      <p:sp>
        <p:nvSpPr>
          <p:cNvPr id="860" name="Google Shape;860;p1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Donald Hebb (McGill)</a:t>
            </a:r>
            <a:endParaRPr/>
          </a:p>
        </p:txBody>
      </p:sp>
      <p:sp>
        <p:nvSpPr>
          <p:cNvPr id="861" name="Google Shape;861;p17"/>
          <p:cNvSpPr txBox="1">
            <a:spLocks noGrp="1"/>
          </p:cNvSpPr>
          <p:nvPr>
            <p:ph type="body" idx="1"/>
          </p:nvPr>
        </p:nvSpPr>
        <p:spPr>
          <a:xfrm>
            <a:off x="986118" y="1371600"/>
            <a:ext cx="5033782"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652"/>
              <a:buChar char="•"/>
            </a:pPr>
            <a:r>
              <a:rPr lang="en-US" sz="2600" dirty="0"/>
              <a:t>When an axon of cell A is near enough to excite a cell B and repeatedly or persistently takes part in firing it, some growth process or metabolic change takes place in one or both cells such that A’s efficiency, as one of the cells firing B, is increased</a:t>
            </a:r>
            <a:endParaRPr sz="2600" dirty="0"/>
          </a:p>
        </p:txBody>
      </p:sp>
      <p:pic>
        <p:nvPicPr>
          <p:cNvPr id="862" name="Google Shape;862;p17"/>
          <p:cNvPicPr preferRelativeResize="0"/>
          <p:nvPr/>
        </p:nvPicPr>
        <p:blipFill rotWithShape="1">
          <a:blip r:embed="rId3">
            <a:alphaModFix/>
          </a:blip>
          <a:srcRect/>
          <a:stretch/>
        </p:blipFill>
        <p:spPr>
          <a:xfrm>
            <a:off x="6629400" y="1371600"/>
            <a:ext cx="3581400" cy="4883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1524000" y="0"/>
          <a:ext cx="0" cy="0"/>
          <a:chOff x="0" y="0"/>
          <a:chExt cx="0" cy="0"/>
        </a:xfrm>
      </p:grpSpPr>
      <p:sp>
        <p:nvSpPr>
          <p:cNvPr id="867" name="Google Shape;867;p1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Rosenblatt Perceptron</a:t>
            </a:r>
            <a:endParaRPr/>
          </a:p>
        </p:txBody>
      </p:sp>
      <p:pic>
        <p:nvPicPr>
          <p:cNvPr id="868" name="Google Shape;868;p18"/>
          <p:cNvPicPr preferRelativeResize="0"/>
          <p:nvPr/>
        </p:nvPicPr>
        <p:blipFill rotWithShape="1">
          <a:blip r:embed="rId3">
            <a:alphaModFix/>
          </a:blip>
          <a:srcRect/>
          <a:stretch/>
        </p:blipFill>
        <p:spPr>
          <a:xfrm>
            <a:off x="1434353" y="1398493"/>
            <a:ext cx="9323294" cy="47154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
          <p:cNvPicPr preferRelativeResize="0"/>
          <p:nvPr/>
        </p:nvPicPr>
        <p:blipFill rotWithShape="1">
          <a:blip r:embed="rId3">
            <a:alphaModFix/>
          </a:blip>
          <a:srcRect/>
          <a:stretch/>
        </p:blipFill>
        <p:spPr>
          <a:xfrm>
            <a:off x="4085493" y="271515"/>
            <a:ext cx="4021014" cy="60336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1524000" y="0"/>
          <a:ext cx="0" cy="0"/>
          <a:chOff x="0" y="0"/>
          <a:chExt cx="0" cy="0"/>
        </a:xfrm>
      </p:grpSpPr>
      <p:sp>
        <p:nvSpPr>
          <p:cNvPr id="873" name="Google Shape;873;p19"/>
          <p:cNvSpPr txBox="1">
            <a:spLocks noGrp="1"/>
          </p:cNvSpPr>
          <p:nvPr>
            <p:ph type="title"/>
          </p:nvPr>
        </p:nvSpPr>
        <p:spPr>
          <a:xfrm>
            <a:off x="1835700" y="-8242"/>
            <a:ext cx="8520600" cy="1121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The Perceptron</a:t>
            </a:r>
            <a:endParaRPr/>
          </a:p>
        </p:txBody>
      </p:sp>
      <p:sp>
        <p:nvSpPr>
          <p:cNvPr id="874" name="Google Shape;874;p19"/>
          <p:cNvSpPr txBox="1">
            <a:spLocks noGrp="1"/>
          </p:cNvSpPr>
          <p:nvPr>
            <p:ph type="body" idx="1"/>
          </p:nvPr>
        </p:nvSpPr>
        <p:spPr>
          <a:xfrm>
            <a:off x="1237131" y="1042375"/>
            <a:ext cx="10148046" cy="341640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1600"/>
              </a:spcAft>
              <a:buSzPts val="2400"/>
              <a:buFont typeface="Arial"/>
              <a:buChar char="•"/>
            </a:pPr>
            <a:r>
              <a:rPr lang="en-US" sz="2400" dirty="0"/>
              <a:t>The Perceptron is a mathematical model of a biological neuron, which takes in input values, weighs and adds them, and passes them through a function to determine an output </a:t>
            </a:r>
            <a:endParaRPr sz="2400" dirty="0"/>
          </a:p>
        </p:txBody>
      </p:sp>
      <p:pic>
        <p:nvPicPr>
          <p:cNvPr id="875" name="Google Shape;875;p19"/>
          <p:cNvPicPr preferRelativeResize="0"/>
          <p:nvPr/>
        </p:nvPicPr>
        <p:blipFill rotWithShape="1">
          <a:blip r:embed="rId3">
            <a:alphaModFix/>
          </a:blip>
          <a:srcRect/>
          <a:stretch/>
        </p:blipFill>
        <p:spPr>
          <a:xfrm>
            <a:off x="2402541" y="2563906"/>
            <a:ext cx="7386918" cy="3627694"/>
          </a:xfrm>
          <a:prstGeom prst="rect">
            <a:avLst/>
          </a:prstGeom>
          <a:noFill/>
          <a:ln>
            <a:noFill/>
          </a:ln>
        </p:spPr>
      </p:pic>
      <p:pic>
        <p:nvPicPr>
          <p:cNvPr id="876" name="Google Shape;876;p19"/>
          <p:cNvPicPr preferRelativeResize="0"/>
          <p:nvPr/>
        </p:nvPicPr>
        <p:blipFill rotWithShape="1">
          <a:blip r:embed="rId4">
            <a:alphaModFix/>
          </a:blip>
          <a:srcRect/>
          <a:stretch/>
        </p:blipFill>
        <p:spPr>
          <a:xfrm>
            <a:off x="6017151" y="5718525"/>
            <a:ext cx="3255425" cy="275550"/>
          </a:xfrm>
          <a:prstGeom prst="rect">
            <a:avLst/>
          </a:prstGeom>
          <a:noFill/>
          <a:ln>
            <a:noFill/>
          </a:ln>
        </p:spPr>
      </p:pic>
      <p:cxnSp>
        <p:nvCxnSpPr>
          <p:cNvPr id="877" name="Google Shape;877;p19"/>
          <p:cNvCxnSpPr/>
          <p:nvPr/>
        </p:nvCxnSpPr>
        <p:spPr>
          <a:xfrm>
            <a:off x="6067775" y="5156900"/>
            <a:ext cx="77700" cy="522000"/>
          </a:xfrm>
          <a:prstGeom prst="straightConnector1">
            <a:avLst/>
          </a:prstGeom>
          <a:noFill/>
          <a:ln w="9525" cap="flat" cmpd="sng">
            <a:solidFill>
              <a:srgbClr val="000000"/>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1524000" y="0"/>
          <a:ext cx="0" cy="0"/>
          <a:chOff x="0" y="0"/>
          <a:chExt cx="0" cy="0"/>
        </a:xfrm>
      </p:grpSpPr>
      <p:pic>
        <p:nvPicPr>
          <p:cNvPr id="882" name="Google Shape;882;p20"/>
          <p:cNvPicPr preferRelativeResize="0"/>
          <p:nvPr/>
        </p:nvPicPr>
        <p:blipFill rotWithShape="1">
          <a:blip r:embed="rId3">
            <a:alphaModFix/>
          </a:blip>
          <a:srcRect/>
          <a:stretch/>
        </p:blipFill>
        <p:spPr>
          <a:xfrm>
            <a:off x="2919401" y="3276950"/>
            <a:ext cx="6353175" cy="2914650"/>
          </a:xfrm>
          <a:prstGeom prst="rect">
            <a:avLst/>
          </a:prstGeom>
          <a:noFill/>
          <a:ln>
            <a:noFill/>
          </a:ln>
        </p:spPr>
      </p:pic>
      <p:sp>
        <p:nvSpPr>
          <p:cNvPr id="883" name="Google Shape;883;p20"/>
          <p:cNvSpPr txBox="1">
            <a:spLocks noGrp="1"/>
          </p:cNvSpPr>
          <p:nvPr>
            <p:ph type="title"/>
          </p:nvPr>
        </p:nvSpPr>
        <p:spPr>
          <a:xfrm>
            <a:off x="1823000" y="39849"/>
            <a:ext cx="8520600" cy="934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Activation Function</a:t>
            </a:r>
            <a:endParaRPr/>
          </a:p>
        </p:txBody>
      </p:sp>
      <p:sp>
        <p:nvSpPr>
          <p:cNvPr id="884" name="Google Shape;884;p20"/>
          <p:cNvSpPr txBox="1">
            <a:spLocks noGrp="1"/>
          </p:cNvSpPr>
          <p:nvPr>
            <p:ph type="body" idx="1"/>
          </p:nvPr>
        </p:nvSpPr>
        <p:spPr>
          <a:xfrm>
            <a:off x="878541" y="981025"/>
            <a:ext cx="10715805" cy="3680622"/>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2400"/>
              <a:buFont typeface="Arial"/>
              <a:buChar char="•"/>
            </a:pPr>
            <a:r>
              <a:rPr lang="en-US" sz="2400" dirty="0"/>
              <a:t>The activation function receives the weighted sum of all the inputs and outputs a value</a:t>
            </a:r>
            <a:endParaRPr sz="2400" dirty="0"/>
          </a:p>
          <a:p>
            <a:pPr marL="285750" lvl="0" indent="-285750" algn="l" rtl="0">
              <a:lnSpc>
                <a:spcPct val="100000"/>
              </a:lnSpc>
              <a:spcBef>
                <a:spcPts val="1600"/>
              </a:spcBef>
              <a:spcAft>
                <a:spcPts val="1600"/>
              </a:spcAft>
              <a:buSzPts val="2400"/>
              <a:buFont typeface="Arial"/>
              <a:buChar char="•"/>
            </a:pPr>
            <a:r>
              <a:rPr lang="en-US" sz="2400" dirty="0"/>
              <a:t>A simple example is the step function, which will return 1 if the weighted sum is greater than 0, and 0 if otherwise </a:t>
            </a:r>
            <a:endParaRPr sz="2400" dirty="0"/>
          </a:p>
        </p:txBody>
      </p:sp>
      <p:cxnSp>
        <p:nvCxnSpPr>
          <p:cNvPr id="885" name="Google Shape;885;p20"/>
          <p:cNvCxnSpPr/>
          <p:nvPr/>
        </p:nvCxnSpPr>
        <p:spPr>
          <a:xfrm>
            <a:off x="7363175" y="5144200"/>
            <a:ext cx="77700" cy="522000"/>
          </a:xfrm>
          <a:prstGeom prst="straightConnector1">
            <a:avLst/>
          </a:prstGeom>
          <a:noFill/>
          <a:ln w="9525" cap="flat" cmpd="sng">
            <a:solidFill>
              <a:srgbClr val="000000"/>
            </a:solidFill>
            <a:prstDash val="solid"/>
            <a:round/>
            <a:headEnd type="none" w="sm" len="sm"/>
            <a:tailEnd type="triangle" w="med" len="med"/>
          </a:ln>
        </p:spPr>
      </p:cxnSp>
      <p:pic>
        <p:nvPicPr>
          <p:cNvPr id="886" name="Google Shape;886;p20"/>
          <p:cNvPicPr preferRelativeResize="0"/>
          <p:nvPr/>
        </p:nvPicPr>
        <p:blipFill rotWithShape="1">
          <a:blip r:embed="rId4">
            <a:alphaModFix/>
          </a:blip>
          <a:srcRect r="70145"/>
          <a:stretch/>
        </p:blipFill>
        <p:spPr>
          <a:xfrm>
            <a:off x="5685914" y="5758564"/>
            <a:ext cx="1407613" cy="485775"/>
          </a:xfrm>
          <a:prstGeom prst="rect">
            <a:avLst/>
          </a:prstGeom>
          <a:noFill/>
          <a:ln>
            <a:noFill/>
          </a:ln>
        </p:spPr>
      </p:pic>
      <p:sp>
        <p:nvSpPr>
          <p:cNvPr id="887" name="Google Shape;887;p20"/>
          <p:cNvSpPr txBox="1"/>
          <p:nvPr/>
        </p:nvSpPr>
        <p:spPr>
          <a:xfrm>
            <a:off x="6969411" y="5707846"/>
            <a:ext cx="3392700" cy="307800"/>
          </a:xfrm>
          <a:prstGeom prst="rect">
            <a:avLst/>
          </a:prstGeom>
          <a:blipFill rotWithShape="1">
            <a:blip r:embed="rId5">
              <a:alphaModFix/>
            </a:blip>
            <a:stretch>
              <a:fillRect b="-783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88" name="Google Shape;888;p20"/>
          <p:cNvSpPr txBox="1"/>
          <p:nvPr/>
        </p:nvSpPr>
        <p:spPr>
          <a:xfrm>
            <a:off x="6969411" y="5936562"/>
            <a:ext cx="3392700" cy="3078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1524000" y="0"/>
          <a:ext cx="0" cy="0"/>
          <a:chOff x="0" y="0"/>
          <a:chExt cx="0" cy="0"/>
        </a:xfrm>
      </p:grpSpPr>
      <p:sp>
        <p:nvSpPr>
          <p:cNvPr id="893" name="Google Shape;893;p21"/>
          <p:cNvSpPr txBox="1">
            <a:spLocks noGrp="1"/>
          </p:cNvSpPr>
          <p:nvPr>
            <p:ph type="title"/>
          </p:nvPr>
        </p:nvSpPr>
        <p:spPr>
          <a:xfrm>
            <a:off x="1835700" y="-21750"/>
            <a:ext cx="8520600" cy="108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How The Perceptron Learns</a:t>
            </a:r>
            <a:endParaRPr/>
          </a:p>
        </p:txBody>
      </p:sp>
      <p:sp>
        <p:nvSpPr>
          <p:cNvPr id="894" name="Google Shape;894;p21"/>
          <p:cNvSpPr txBox="1">
            <a:spLocks noGrp="1"/>
          </p:cNvSpPr>
          <p:nvPr>
            <p:ph type="body" idx="1"/>
          </p:nvPr>
        </p:nvSpPr>
        <p:spPr>
          <a:xfrm>
            <a:off x="645459" y="936575"/>
            <a:ext cx="10919012" cy="3416400"/>
          </a:xfrm>
          <a:prstGeom prst="rect">
            <a:avLst/>
          </a:prstGeom>
          <a:noFill/>
          <a:ln>
            <a:noFill/>
          </a:ln>
        </p:spPr>
        <p:txBody>
          <a:bodyPr spcFirstLastPara="1" wrap="square" lIns="91425" tIns="91425" rIns="91425" bIns="91425" anchor="t" anchorCtr="0">
            <a:noAutofit/>
          </a:bodyPr>
          <a:lstStyle/>
          <a:p>
            <a:pPr marL="457200" lvl="0" indent="-438150" algn="l" rtl="0">
              <a:lnSpc>
                <a:spcPct val="100000"/>
              </a:lnSpc>
              <a:spcBef>
                <a:spcPts val="0"/>
              </a:spcBef>
              <a:spcAft>
                <a:spcPts val="0"/>
              </a:spcAft>
              <a:buSzPts val="2100"/>
              <a:buFont typeface="Arial"/>
              <a:buChar char="•"/>
            </a:pPr>
            <a:r>
              <a:rPr lang="en-US" sz="2200" dirty="0"/>
              <a:t>In supervised learning, a training set is provided to the model</a:t>
            </a:r>
            <a:endParaRPr sz="2200" dirty="0"/>
          </a:p>
          <a:p>
            <a:pPr marL="457200" lvl="0" indent="-438150" algn="l" rtl="0">
              <a:lnSpc>
                <a:spcPct val="100000"/>
              </a:lnSpc>
              <a:spcBef>
                <a:spcPts val="1600"/>
              </a:spcBef>
              <a:spcAft>
                <a:spcPts val="0"/>
              </a:spcAft>
              <a:buSzPts val="2100"/>
              <a:buFont typeface="Arial"/>
              <a:buChar char="•"/>
            </a:pPr>
            <a:r>
              <a:rPr lang="en-US" sz="2200" dirty="0"/>
              <a:t>This allows it to make predictions on the inputs, and compare those predictions to the actual outputs in the training set</a:t>
            </a:r>
            <a:endParaRPr sz="2200" dirty="0"/>
          </a:p>
          <a:p>
            <a:pPr marL="457200" lvl="0" indent="-438150" algn="l" rtl="0">
              <a:lnSpc>
                <a:spcPct val="100000"/>
              </a:lnSpc>
              <a:spcBef>
                <a:spcPts val="1600"/>
              </a:spcBef>
              <a:spcAft>
                <a:spcPts val="0"/>
              </a:spcAft>
              <a:buSzPts val="2100"/>
              <a:buFont typeface="Arial"/>
              <a:buChar char="•"/>
            </a:pPr>
            <a:r>
              <a:rPr lang="en-US" sz="2200" dirty="0"/>
              <a:t>The error between the actual output and predicted output is then used to change the weights of the connections from the inputs</a:t>
            </a:r>
            <a:endParaRPr sz="2200" dirty="0"/>
          </a:p>
          <a:p>
            <a:pPr marL="457200" lvl="0" indent="-438150" algn="l" rtl="0">
              <a:lnSpc>
                <a:spcPct val="100000"/>
              </a:lnSpc>
              <a:spcBef>
                <a:spcPts val="1600"/>
              </a:spcBef>
              <a:spcAft>
                <a:spcPts val="1600"/>
              </a:spcAft>
              <a:buSzPts val="2100"/>
              <a:buFont typeface="Arial"/>
              <a:buChar char="•"/>
            </a:pPr>
            <a:r>
              <a:rPr lang="en-US" sz="2200" dirty="0"/>
              <a:t>This process is repeated until the model attains a minimum error</a:t>
            </a:r>
            <a:endParaRPr sz="2200" dirty="0"/>
          </a:p>
        </p:txBody>
      </p:sp>
      <p:pic>
        <p:nvPicPr>
          <p:cNvPr id="895" name="Google Shape;895;p21"/>
          <p:cNvPicPr preferRelativeResize="0"/>
          <p:nvPr/>
        </p:nvPicPr>
        <p:blipFill rotWithShape="1">
          <a:blip r:embed="rId3">
            <a:alphaModFix/>
          </a:blip>
          <a:srcRect/>
          <a:stretch/>
        </p:blipFill>
        <p:spPr>
          <a:xfrm>
            <a:off x="3101951" y="3962425"/>
            <a:ext cx="6487501" cy="2325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1524000" y="0"/>
          <a:ext cx="0" cy="0"/>
          <a:chOff x="0" y="0"/>
          <a:chExt cx="0" cy="0"/>
        </a:xfrm>
      </p:grpSpPr>
      <p:sp>
        <p:nvSpPr>
          <p:cNvPr id="900" name="Google Shape;900;p22"/>
          <p:cNvSpPr txBox="1">
            <a:spLocks noGrp="1"/>
          </p:cNvSpPr>
          <p:nvPr>
            <p:ph type="title"/>
          </p:nvPr>
        </p:nvSpPr>
        <p:spPr>
          <a:xfrm>
            <a:off x="1835700" y="8975"/>
            <a:ext cx="8520600" cy="1218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How the Weights Change</a:t>
            </a:r>
            <a:endParaRPr/>
          </a:p>
        </p:txBody>
      </p:sp>
      <p:sp>
        <p:nvSpPr>
          <p:cNvPr id="901" name="Google Shape;901;p22"/>
          <p:cNvSpPr txBox="1">
            <a:spLocks noGrp="1"/>
          </p:cNvSpPr>
          <p:nvPr>
            <p:ph type="body" idx="1"/>
          </p:nvPr>
        </p:nvSpPr>
        <p:spPr>
          <a:xfrm>
            <a:off x="1308847" y="795750"/>
            <a:ext cx="9574306" cy="1218300"/>
          </a:xfrm>
          <a:prstGeom prst="rect">
            <a:avLst/>
          </a:prstGeom>
          <a:noFill/>
          <a:ln>
            <a:noFill/>
          </a:ln>
        </p:spPr>
        <p:txBody>
          <a:bodyPr spcFirstLastPara="1" wrap="square" lIns="91425" tIns="91425" rIns="91425" bIns="91425" anchor="t" anchorCtr="0">
            <a:noAutofit/>
          </a:bodyPr>
          <a:lstStyle/>
          <a:p>
            <a:pPr marL="342900" lvl="0" indent="-330200" algn="l" rtl="0">
              <a:lnSpc>
                <a:spcPct val="100000"/>
              </a:lnSpc>
              <a:spcBef>
                <a:spcPts val="0"/>
              </a:spcBef>
              <a:spcAft>
                <a:spcPts val="0"/>
              </a:spcAft>
              <a:buSzPts val="1600"/>
              <a:buChar char="●"/>
            </a:pPr>
            <a:r>
              <a:rPr lang="en-US" sz="2200" dirty="0"/>
              <a:t>To change the weights, a method called gradient descent is used</a:t>
            </a:r>
            <a:endParaRPr sz="2200" dirty="0"/>
          </a:p>
          <a:p>
            <a:pPr marL="342900" lvl="0" indent="-330200" algn="l" rtl="0">
              <a:lnSpc>
                <a:spcPct val="100000"/>
              </a:lnSpc>
              <a:spcBef>
                <a:spcPts val="1600"/>
              </a:spcBef>
              <a:spcAft>
                <a:spcPts val="0"/>
              </a:spcAft>
              <a:buSzPts val="1600"/>
              <a:buChar char="●"/>
            </a:pPr>
            <a:r>
              <a:rPr lang="en-US" sz="2200" dirty="0"/>
              <a:t>Simply put, the weights will change according to the slope of the error function</a:t>
            </a:r>
            <a:endParaRPr sz="2200" dirty="0"/>
          </a:p>
          <a:p>
            <a:pPr marL="342900" lvl="0" indent="-330200" algn="l" rtl="0">
              <a:lnSpc>
                <a:spcPct val="100000"/>
              </a:lnSpc>
              <a:spcBef>
                <a:spcPts val="1600"/>
              </a:spcBef>
              <a:spcAft>
                <a:spcPts val="1600"/>
              </a:spcAft>
              <a:buSzPts val="1600"/>
              <a:buChar char="●"/>
            </a:pPr>
            <a:r>
              <a:rPr lang="en-US" sz="2200" dirty="0"/>
              <a:t>In this example, the value by which to update the weights is found by multiplying the errors (expected - predicted) by the inputs (x), which is further multiplied by an attenuating factor called learning rate </a:t>
            </a:r>
            <a:endParaRPr sz="2200" dirty="0"/>
          </a:p>
        </p:txBody>
      </p:sp>
      <p:pic>
        <p:nvPicPr>
          <p:cNvPr id="902" name="Google Shape;902;p22"/>
          <p:cNvPicPr preferRelativeResize="0"/>
          <p:nvPr/>
        </p:nvPicPr>
        <p:blipFill rotWithShape="1">
          <a:blip r:embed="rId3">
            <a:alphaModFix/>
          </a:blip>
          <a:srcRect/>
          <a:stretch/>
        </p:blipFill>
        <p:spPr>
          <a:xfrm>
            <a:off x="3000743" y="4166039"/>
            <a:ext cx="6230457" cy="2133011"/>
          </a:xfrm>
          <a:prstGeom prst="rect">
            <a:avLst/>
          </a:prstGeom>
          <a:noFill/>
          <a:ln>
            <a:noFill/>
          </a:ln>
        </p:spPr>
      </p:pic>
      <p:sp>
        <p:nvSpPr>
          <p:cNvPr id="903" name="Google Shape;903;p22"/>
          <p:cNvSpPr txBox="1"/>
          <p:nvPr/>
        </p:nvSpPr>
        <p:spPr>
          <a:xfrm>
            <a:off x="2892075" y="3941725"/>
            <a:ext cx="7156200" cy="4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highlight>
                  <a:srgbClr val="FDFDFD"/>
                </a:highlight>
                <a:latin typeface="Courier New"/>
                <a:ea typeface="Courier New"/>
                <a:cs typeface="Courier New"/>
                <a:sym typeface="Courier New"/>
              </a:rPr>
              <a:t>w = w - learning_rate * (expected - predicted) * x</a:t>
            </a:r>
            <a:endParaRPr sz="22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1524000" y="0"/>
          <a:ext cx="0" cy="0"/>
          <a:chOff x="0" y="0"/>
          <a:chExt cx="0" cy="0"/>
        </a:xfrm>
      </p:grpSpPr>
      <p:sp>
        <p:nvSpPr>
          <p:cNvPr id="908" name="Google Shape;908;p23"/>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Delta Rule</a:t>
            </a:r>
            <a:endParaRPr/>
          </a:p>
        </p:txBody>
      </p:sp>
      <p:pic>
        <p:nvPicPr>
          <p:cNvPr id="909" name="Google Shape;909;p23" descr="screen-capture-3.png"/>
          <p:cNvPicPr preferRelativeResize="0"/>
          <p:nvPr/>
        </p:nvPicPr>
        <p:blipFill rotWithShape="1">
          <a:blip r:embed="rId3">
            <a:alphaModFix/>
          </a:blip>
          <a:srcRect t="2334"/>
          <a:stretch/>
        </p:blipFill>
        <p:spPr>
          <a:xfrm>
            <a:off x="2171700" y="1614500"/>
            <a:ext cx="5740400" cy="3986200"/>
          </a:xfrm>
          <a:prstGeom prst="rect">
            <a:avLst/>
          </a:prstGeom>
          <a:noFill/>
          <a:ln>
            <a:noFill/>
          </a:ln>
        </p:spPr>
      </p:pic>
      <p:pic>
        <p:nvPicPr>
          <p:cNvPr id="910" name="Google Shape;910;p23"/>
          <p:cNvPicPr preferRelativeResize="0"/>
          <p:nvPr/>
        </p:nvPicPr>
        <p:blipFill rotWithShape="1">
          <a:blip r:embed="rId4">
            <a:alphaModFix/>
          </a:blip>
          <a:srcRect/>
          <a:stretch/>
        </p:blipFill>
        <p:spPr>
          <a:xfrm>
            <a:off x="8451850" y="4557713"/>
            <a:ext cx="1206500" cy="1257300"/>
          </a:xfrm>
          <a:prstGeom prst="rect">
            <a:avLst/>
          </a:prstGeom>
          <a:noFill/>
          <a:ln>
            <a:noFill/>
          </a:ln>
        </p:spPr>
      </p:pic>
      <p:pic>
        <p:nvPicPr>
          <p:cNvPr id="911" name="Google Shape;911;p23"/>
          <p:cNvPicPr preferRelativeResize="0"/>
          <p:nvPr/>
        </p:nvPicPr>
        <p:blipFill rotWithShape="1">
          <a:blip r:embed="rId5">
            <a:alphaModFix/>
          </a:blip>
          <a:srcRect/>
          <a:stretch/>
        </p:blipFill>
        <p:spPr>
          <a:xfrm>
            <a:off x="8521700" y="3200400"/>
            <a:ext cx="1231900" cy="1219200"/>
          </a:xfrm>
          <a:prstGeom prst="rect">
            <a:avLst/>
          </a:prstGeom>
          <a:noFill/>
          <a:ln>
            <a:noFill/>
          </a:ln>
        </p:spPr>
      </p:pic>
      <p:pic>
        <p:nvPicPr>
          <p:cNvPr id="912" name="Google Shape;912;p23"/>
          <p:cNvPicPr preferRelativeResize="0"/>
          <p:nvPr/>
        </p:nvPicPr>
        <p:blipFill rotWithShape="1">
          <a:blip r:embed="rId6">
            <a:alphaModFix/>
          </a:blip>
          <a:srcRect/>
          <a:stretch/>
        </p:blipFill>
        <p:spPr>
          <a:xfrm>
            <a:off x="8547100" y="1778000"/>
            <a:ext cx="1206500" cy="1206500"/>
          </a:xfrm>
          <a:prstGeom prst="rect">
            <a:avLst/>
          </a:prstGeom>
          <a:noFill/>
          <a:ln>
            <a:noFill/>
          </a:ln>
        </p:spPr>
      </p:pic>
      <p:sp>
        <p:nvSpPr>
          <p:cNvPr id="913" name="Google Shape;913;p23"/>
          <p:cNvSpPr txBox="1"/>
          <p:nvPr/>
        </p:nvSpPr>
        <p:spPr>
          <a:xfrm>
            <a:off x="8521700" y="1614500"/>
            <a:ext cx="178766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Activation Functions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1524000" y="0"/>
          <a:ext cx="0" cy="0"/>
          <a:chOff x="0" y="0"/>
          <a:chExt cx="0" cy="0"/>
        </a:xfrm>
      </p:grpSpPr>
      <p:sp>
        <p:nvSpPr>
          <p:cNvPr id="918" name="Google Shape;918;p24"/>
          <p:cNvSpPr txBox="1">
            <a:spLocks noGrp="1"/>
          </p:cNvSpPr>
          <p:nvPr>
            <p:ph type="title"/>
          </p:nvPr>
        </p:nvSpPr>
        <p:spPr>
          <a:xfrm>
            <a:off x="1835700" y="29812"/>
            <a:ext cx="8520600" cy="122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Perceptron Performance</a:t>
            </a:r>
            <a:endParaRPr/>
          </a:p>
        </p:txBody>
      </p:sp>
      <p:sp>
        <p:nvSpPr>
          <p:cNvPr id="919" name="Google Shape;919;p24"/>
          <p:cNvSpPr txBox="1">
            <a:spLocks noGrp="1"/>
          </p:cNvSpPr>
          <p:nvPr>
            <p:ph type="body" idx="1"/>
          </p:nvPr>
        </p:nvSpPr>
        <p:spPr>
          <a:xfrm>
            <a:off x="824753" y="866999"/>
            <a:ext cx="10273553" cy="3416400"/>
          </a:xfrm>
          <a:prstGeom prst="rect">
            <a:avLst/>
          </a:prstGeom>
          <a:noFill/>
          <a:ln>
            <a:noFill/>
          </a:ln>
        </p:spPr>
        <p:txBody>
          <a:bodyPr spcFirstLastPara="1" wrap="square" lIns="91425" tIns="91425" rIns="91425" bIns="91425" anchor="t" anchorCtr="0">
            <a:noAutofit/>
          </a:bodyPr>
          <a:lstStyle/>
          <a:p>
            <a:pPr marL="285750" lvl="0" indent="-273050" algn="l" rtl="0">
              <a:lnSpc>
                <a:spcPct val="100000"/>
              </a:lnSpc>
              <a:spcBef>
                <a:spcPts val="0"/>
              </a:spcBef>
              <a:spcAft>
                <a:spcPts val="0"/>
              </a:spcAft>
              <a:buSzPts val="2200"/>
              <a:buFont typeface="Arial"/>
              <a:buChar char="•"/>
            </a:pPr>
            <a:r>
              <a:rPr lang="en-US" sz="2200" dirty="0"/>
              <a:t>A perceptron, using the learning rule shown previously, is able to classify linearly separable problems, that is, problems where input data is classified into one of two possible categories along a straight line</a:t>
            </a:r>
            <a:endParaRPr sz="2200" dirty="0"/>
          </a:p>
          <a:p>
            <a:pPr marL="285750" lvl="0" indent="-273050" algn="l" rtl="0">
              <a:lnSpc>
                <a:spcPct val="100000"/>
              </a:lnSpc>
              <a:spcBef>
                <a:spcPts val="1600"/>
              </a:spcBef>
              <a:spcAft>
                <a:spcPts val="1600"/>
              </a:spcAft>
              <a:buSzPts val="2200"/>
              <a:buFont typeface="Arial"/>
              <a:buChar char="•"/>
            </a:pPr>
            <a:r>
              <a:rPr lang="en-US" sz="2200" dirty="0"/>
              <a:t>This is due to the fact that the output of the perceptron is decided based on a linear combination of its inputs</a:t>
            </a:r>
            <a:endParaRPr sz="2200" dirty="0"/>
          </a:p>
        </p:txBody>
      </p:sp>
      <p:pic>
        <p:nvPicPr>
          <p:cNvPr id="920" name="Google Shape;920;p24"/>
          <p:cNvPicPr preferRelativeResize="0"/>
          <p:nvPr/>
        </p:nvPicPr>
        <p:blipFill rotWithShape="1">
          <a:blip r:embed="rId3">
            <a:alphaModFix/>
          </a:blip>
          <a:srcRect b="63560"/>
          <a:stretch/>
        </p:blipFill>
        <p:spPr>
          <a:xfrm>
            <a:off x="2131726" y="4086526"/>
            <a:ext cx="3819525" cy="1409175"/>
          </a:xfrm>
          <a:prstGeom prst="rect">
            <a:avLst/>
          </a:prstGeom>
          <a:noFill/>
          <a:ln>
            <a:noFill/>
          </a:ln>
        </p:spPr>
      </p:pic>
      <p:pic>
        <p:nvPicPr>
          <p:cNvPr id="921" name="Google Shape;921;p24"/>
          <p:cNvPicPr preferRelativeResize="0"/>
          <p:nvPr/>
        </p:nvPicPr>
        <p:blipFill rotWithShape="1">
          <a:blip r:embed="rId3">
            <a:alphaModFix/>
          </a:blip>
          <a:srcRect t="49517" b="8870"/>
          <a:stretch/>
        </p:blipFill>
        <p:spPr>
          <a:xfrm>
            <a:off x="6407276" y="4000876"/>
            <a:ext cx="3819525" cy="1609125"/>
          </a:xfrm>
          <a:prstGeom prst="rect">
            <a:avLst/>
          </a:prstGeom>
          <a:noFill/>
          <a:ln>
            <a:noFill/>
          </a:ln>
        </p:spPr>
      </p:pic>
      <p:sp>
        <p:nvSpPr>
          <p:cNvPr id="922" name="Google Shape;922;p24"/>
          <p:cNvSpPr txBox="1"/>
          <p:nvPr/>
        </p:nvSpPr>
        <p:spPr>
          <a:xfrm>
            <a:off x="1965199" y="5466023"/>
            <a:ext cx="1435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 AND 1 =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0 AND 0 = 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0 AND 1 = 0</a:t>
            </a:r>
            <a:endParaRPr sz="1400" b="0" i="0" u="none" strike="noStrike" cap="none">
              <a:solidFill>
                <a:srgbClr val="000000"/>
              </a:solidFill>
              <a:latin typeface="Arial"/>
              <a:ea typeface="Arial"/>
              <a:cs typeface="Arial"/>
              <a:sym typeface="Arial"/>
            </a:endParaRPr>
          </a:p>
        </p:txBody>
      </p:sp>
      <p:sp>
        <p:nvSpPr>
          <p:cNvPr id="923" name="Google Shape;923;p24"/>
          <p:cNvSpPr txBox="1"/>
          <p:nvPr/>
        </p:nvSpPr>
        <p:spPr>
          <a:xfrm>
            <a:off x="6277777" y="5414394"/>
            <a:ext cx="1306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 OR 1 =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0 OR 0 = 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0 OR 1 = 1</a:t>
            </a:r>
            <a:endParaRPr sz="1400" b="0" i="0" u="none" strike="noStrike" cap="none">
              <a:solidFill>
                <a:srgbClr val="000000"/>
              </a:solidFill>
              <a:latin typeface="Arial"/>
              <a:ea typeface="Arial"/>
              <a:cs typeface="Arial"/>
              <a:sym typeface="Arial"/>
            </a:endParaRPr>
          </a:p>
        </p:txBody>
      </p:sp>
      <p:pic>
        <p:nvPicPr>
          <p:cNvPr id="924" name="Google Shape;924;p24"/>
          <p:cNvPicPr preferRelativeResize="0"/>
          <p:nvPr/>
        </p:nvPicPr>
        <p:blipFill rotWithShape="1">
          <a:blip r:embed="rId4">
            <a:alphaModFix/>
          </a:blip>
          <a:srcRect r="70145"/>
          <a:stretch/>
        </p:blipFill>
        <p:spPr>
          <a:xfrm>
            <a:off x="4189623" y="3355423"/>
            <a:ext cx="1407613" cy="485775"/>
          </a:xfrm>
          <a:prstGeom prst="rect">
            <a:avLst/>
          </a:prstGeom>
          <a:noFill/>
          <a:ln>
            <a:noFill/>
          </a:ln>
        </p:spPr>
      </p:pic>
      <p:sp>
        <p:nvSpPr>
          <p:cNvPr id="925" name="Google Shape;925;p24"/>
          <p:cNvSpPr txBox="1"/>
          <p:nvPr/>
        </p:nvSpPr>
        <p:spPr>
          <a:xfrm>
            <a:off x="5473120" y="3304705"/>
            <a:ext cx="3392700" cy="307800"/>
          </a:xfrm>
          <a:prstGeom prst="rect">
            <a:avLst/>
          </a:prstGeom>
          <a:blipFill rotWithShape="1">
            <a:blip r:embed="rId5">
              <a:alphaModFix/>
            </a:blip>
            <a:stretch>
              <a:fillRect b="-783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26" name="Google Shape;926;p24"/>
          <p:cNvSpPr txBox="1"/>
          <p:nvPr/>
        </p:nvSpPr>
        <p:spPr>
          <a:xfrm>
            <a:off x="5473120" y="3533421"/>
            <a:ext cx="3392700" cy="3078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27" name="Google Shape;927;p24"/>
          <p:cNvSpPr txBox="1"/>
          <p:nvPr/>
        </p:nvSpPr>
        <p:spPr>
          <a:xfrm>
            <a:off x="3530930" y="5795161"/>
            <a:ext cx="18373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Logical Multiplication</a:t>
            </a:r>
            <a:endParaRPr/>
          </a:p>
        </p:txBody>
      </p:sp>
      <p:sp>
        <p:nvSpPr>
          <p:cNvPr id="928" name="Google Shape;928;p24"/>
          <p:cNvSpPr txBox="1"/>
          <p:nvPr/>
        </p:nvSpPr>
        <p:spPr>
          <a:xfrm>
            <a:off x="7839853" y="5739596"/>
            <a:ext cx="14494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Logical Addition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1524000" y="0"/>
          <a:ext cx="0" cy="0"/>
          <a:chOff x="0" y="0"/>
          <a:chExt cx="0" cy="0"/>
        </a:xfrm>
      </p:grpSpPr>
      <p:sp>
        <p:nvSpPr>
          <p:cNvPr id="933" name="Google Shape;933;p25"/>
          <p:cNvSpPr txBox="1">
            <a:spLocks noGrp="1"/>
          </p:cNvSpPr>
          <p:nvPr>
            <p:ph type="title"/>
          </p:nvPr>
        </p:nvSpPr>
        <p:spPr>
          <a:xfrm>
            <a:off x="1835700" y="-14251"/>
            <a:ext cx="8520600" cy="1100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Perceptron Performance </a:t>
            </a:r>
            <a:r>
              <a:rPr lang="en-US" sz="2400" i="1"/>
              <a:t>cont...</a:t>
            </a:r>
            <a:endParaRPr sz="2400" i="1"/>
          </a:p>
        </p:txBody>
      </p:sp>
      <p:sp>
        <p:nvSpPr>
          <p:cNvPr id="934" name="Google Shape;934;p25"/>
          <p:cNvSpPr txBox="1">
            <a:spLocks noGrp="1"/>
          </p:cNvSpPr>
          <p:nvPr>
            <p:ph type="body" idx="1"/>
          </p:nvPr>
        </p:nvSpPr>
        <p:spPr>
          <a:xfrm>
            <a:off x="484093" y="767376"/>
            <a:ext cx="10829365" cy="3416400"/>
          </a:xfrm>
          <a:prstGeom prst="rect">
            <a:avLst/>
          </a:prstGeom>
          <a:noFill/>
          <a:ln>
            <a:noFill/>
          </a:ln>
        </p:spPr>
        <p:txBody>
          <a:bodyPr spcFirstLastPara="1" wrap="square" lIns="91425" tIns="91425" rIns="91425" bIns="91425" anchor="t" anchorCtr="0">
            <a:noAutofit/>
          </a:bodyPr>
          <a:lstStyle/>
          <a:p>
            <a:pPr marL="457200" lvl="0" indent="-444500" algn="l" rtl="0">
              <a:lnSpc>
                <a:spcPct val="100000"/>
              </a:lnSpc>
              <a:spcBef>
                <a:spcPts val="0"/>
              </a:spcBef>
              <a:spcAft>
                <a:spcPts val="0"/>
              </a:spcAft>
              <a:buSzPts val="2200"/>
              <a:buFont typeface="Arial"/>
              <a:buChar char="•"/>
            </a:pPr>
            <a:r>
              <a:rPr lang="en-US" sz="2200" dirty="0"/>
              <a:t>These examples show the performance of a perceptron in modeling the AND and OR logical functions</a:t>
            </a:r>
            <a:endParaRPr sz="2200" dirty="0"/>
          </a:p>
          <a:p>
            <a:pPr marL="457200" lvl="0" indent="-444500" algn="l" rtl="0">
              <a:lnSpc>
                <a:spcPct val="100000"/>
              </a:lnSpc>
              <a:spcBef>
                <a:spcPts val="1600"/>
              </a:spcBef>
              <a:spcAft>
                <a:spcPts val="0"/>
              </a:spcAft>
              <a:buSzPts val="2200"/>
              <a:buFont typeface="Arial"/>
              <a:buChar char="•"/>
            </a:pPr>
            <a:r>
              <a:rPr lang="en-US" sz="2200" dirty="0"/>
              <a:t>If the weighted sum of the two inputs x1 and x2 is greater than the threshold T, then the output is classified as 1</a:t>
            </a:r>
            <a:endParaRPr sz="2200" dirty="0"/>
          </a:p>
          <a:p>
            <a:pPr marL="457200" lvl="0" indent="-444500" algn="l" rtl="0">
              <a:lnSpc>
                <a:spcPct val="100000"/>
              </a:lnSpc>
              <a:spcBef>
                <a:spcPts val="1600"/>
              </a:spcBef>
              <a:spcAft>
                <a:spcPts val="1600"/>
              </a:spcAft>
              <a:buSzPts val="2200"/>
              <a:buFont typeface="Arial"/>
              <a:buChar char="•"/>
            </a:pPr>
            <a:r>
              <a:rPr lang="en-US" sz="2200" dirty="0"/>
              <a:t>Otherwise, the output is classified as 0</a:t>
            </a:r>
            <a:endParaRPr sz="2200" dirty="0"/>
          </a:p>
        </p:txBody>
      </p:sp>
      <p:pic>
        <p:nvPicPr>
          <p:cNvPr id="935" name="Google Shape;935;p25"/>
          <p:cNvPicPr preferRelativeResize="0"/>
          <p:nvPr/>
        </p:nvPicPr>
        <p:blipFill rotWithShape="1">
          <a:blip r:embed="rId3">
            <a:alphaModFix/>
          </a:blip>
          <a:srcRect b="63560"/>
          <a:stretch/>
        </p:blipFill>
        <p:spPr>
          <a:xfrm>
            <a:off x="2131726" y="4721526"/>
            <a:ext cx="3819525" cy="1409175"/>
          </a:xfrm>
          <a:prstGeom prst="rect">
            <a:avLst/>
          </a:prstGeom>
          <a:noFill/>
          <a:ln>
            <a:noFill/>
          </a:ln>
        </p:spPr>
      </p:pic>
      <p:pic>
        <p:nvPicPr>
          <p:cNvPr id="936" name="Google Shape;936;p25"/>
          <p:cNvPicPr preferRelativeResize="0"/>
          <p:nvPr/>
        </p:nvPicPr>
        <p:blipFill rotWithShape="1">
          <a:blip r:embed="rId3">
            <a:alphaModFix/>
          </a:blip>
          <a:srcRect t="49517" b="8870"/>
          <a:stretch/>
        </p:blipFill>
        <p:spPr>
          <a:xfrm>
            <a:off x="6407276" y="4673976"/>
            <a:ext cx="3819525" cy="1609125"/>
          </a:xfrm>
          <a:prstGeom prst="rect">
            <a:avLst/>
          </a:prstGeom>
          <a:noFill/>
          <a:ln>
            <a:noFill/>
          </a:ln>
        </p:spPr>
      </p:pic>
      <p:pic>
        <p:nvPicPr>
          <p:cNvPr id="937" name="Google Shape;937;p25"/>
          <p:cNvPicPr preferRelativeResize="0"/>
          <p:nvPr/>
        </p:nvPicPr>
        <p:blipFill rotWithShape="1">
          <a:blip r:embed="rId4">
            <a:alphaModFix/>
          </a:blip>
          <a:srcRect l="55804" t="36102" b="43895"/>
          <a:stretch/>
        </p:blipFill>
        <p:spPr>
          <a:xfrm>
            <a:off x="3416300" y="3149600"/>
            <a:ext cx="5511800" cy="1309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1524000" y="0"/>
          <a:ext cx="0" cy="0"/>
          <a:chOff x="0" y="0"/>
          <a:chExt cx="0" cy="0"/>
        </a:xfrm>
      </p:grpSpPr>
      <p:sp>
        <p:nvSpPr>
          <p:cNvPr id="942" name="Google Shape;942;p26"/>
          <p:cNvSpPr txBox="1">
            <a:spLocks noGrp="1"/>
          </p:cNvSpPr>
          <p:nvPr>
            <p:ph type="title"/>
          </p:nvPr>
        </p:nvSpPr>
        <p:spPr>
          <a:xfrm>
            <a:off x="1524100" y="-12700"/>
            <a:ext cx="9144000" cy="1329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4300"/>
              <a:t>Limits of Perceptron Performance</a:t>
            </a:r>
            <a:endParaRPr sz="4300"/>
          </a:p>
        </p:txBody>
      </p:sp>
      <p:sp>
        <p:nvSpPr>
          <p:cNvPr id="943" name="Google Shape;943;p26"/>
          <p:cNvSpPr txBox="1">
            <a:spLocks noGrp="1"/>
          </p:cNvSpPr>
          <p:nvPr>
            <p:ph type="body" idx="1"/>
          </p:nvPr>
        </p:nvSpPr>
        <p:spPr>
          <a:xfrm>
            <a:off x="1237129" y="829537"/>
            <a:ext cx="9760500" cy="3416400"/>
          </a:xfrm>
          <a:prstGeom prst="rect">
            <a:avLst/>
          </a:prstGeom>
          <a:noFill/>
          <a:ln>
            <a:noFill/>
          </a:ln>
        </p:spPr>
        <p:txBody>
          <a:bodyPr spcFirstLastPara="1" wrap="square" lIns="91425" tIns="91425" rIns="91425" bIns="91425" anchor="t" anchorCtr="0">
            <a:noAutofit/>
          </a:bodyPr>
          <a:lstStyle/>
          <a:p>
            <a:pPr marL="457200" lvl="0" indent="-444500" algn="l" rtl="0">
              <a:lnSpc>
                <a:spcPct val="100000"/>
              </a:lnSpc>
              <a:spcBef>
                <a:spcPts val="0"/>
              </a:spcBef>
              <a:spcAft>
                <a:spcPts val="0"/>
              </a:spcAft>
              <a:buSzPts val="2200"/>
              <a:buFont typeface="Arial"/>
              <a:buChar char="•"/>
            </a:pPr>
            <a:r>
              <a:rPr lang="en-US" sz="2200" dirty="0"/>
              <a:t>Because the output is dependent on a linear combination of inputs, a perceptron cannot classify data that is not linearly separable</a:t>
            </a:r>
            <a:endParaRPr sz="2200" dirty="0"/>
          </a:p>
          <a:p>
            <a:pPr marL="457200" lvl="0" indent="-444500" algn="l" rtl="0">
              <a:lnSpc>
                <a:spcPct val="100000"/>
              </a:lnSpc>
              <a:spcBef>
                <a:spcPts val="1600"/>
              </a:spcBef>
              <a:spcAft>
                <a:spcPts val="0"/>
              </a:spcAft>
              <a:buSzPts val="2200"/>
              <a:buFont typeface="Arial"/>
              <a:buChar char="•"/>
            </a:pPr>
            <a:r>
              <a:rPr lang="en-US" sz="2200" dirty="0"/>
              <a:t>A simple example of this is the logical function XOR</a:t>
            </a:r>
            <a:endParaRPr sz="2200" dirty="0"/>
          </a:p>
          <a:p>
            <a:pPr marL="457200" lvl="0" indent="-444500" algn="l" rtl="0">
              <a:lnSpc>
                <a:spcPct val="100000"/>
              </a:lnSpc>
              <a:spcBef>
                <a:spcPts val="1600"/>
              </a:spcBef>
              <a:spcAft>
                <a:spcPts val="1600"/>
              </a:spcAft>
              <a:buSzPts val="2200"/>
              <a:buFont typeface="Arial"/>
              <a:buChar char="•"/>
            </a:pPr>
            <a:r>
              <a:rPr lang="en-US" sz="2200" dirty="0"/>
              <a:t>Because no single line is able to separate the two classes, a perceptron will not be able to categorize the data </a:t>
            </a:r>
            <a:endParaRPr sz="2200" dirty="0"/>
          </a:p>
        </p:txBody>
      </p:sp>
      <p:pic>
        <p:nvPicPr>
          <p:cNvPr id="944" name="Google Shape;944;p26"/>
          <p:cNvPicPr preferRelativeResize="0"/>
          <p:nvPr/>
        </p:nvPicPr>
        <p:blipFill rotWithShape="1">
          <a:blip r:embed="rId3">
            <a:alphaModFix/>
          </a:blip>
          <a:srcRect l="67111" t="29218" b="25787"/>
          <a:stretch/>
        </p:blipFill>
        <p:spPr>
          <a:xfrm>
            <a:off x="2040658" y="3314986"/>
            <a:ext cx="3883874" cy="2980374"/>
          </a:xfrm>
          <a:prstGeom prst="rect">
            <a:avLst/>
          </a:prstGeom>
          <a:noFill/>
          <a:ln>
            <a:noFill/>
          </a:ln>
        </p:spPr>
      </p:pic>
      <p:pic>
        <p:nvPicPr>
          <p:cNvPr id="945" name="Google Shape;945;p26" descr="screen-capture-4.png"/>
          <p:cNvPicPr preferRelativeResize="0"/>
          <p:nvPr/>
        </p:nvPicPr>
        <p:blipFill rotWithShape="1">
          <a:blip r:embed="rId4">
            <a:alphaModFix/>
          </a:blip>
          <a:srcRect/>
          <a:stretch/>
        </p:blipFill>
        <p:spPr>
          <a:xfrm>
            <a:off x="5490945" y="3599935"/>
            <a:ext cx="5050054" cy="2057049"/>
          </a:xfrm>
          <a:prstGeom prst="rect">
            <a:avLst/>
          </a:prstGeom>
          <a:noFill/>
          <a:ln>
            <a:noFill/>
          </a:ln>
        </p:spPr>
      </p:pic>
      <p:sp>
        <p:nvSpPr>
          <p:cNvPr id="946" name="Google Shape;946;p26"/>
          <p:cNvSpPr txBox="1"/>
          <p:nvPr/>
        </p:nvSpPr>
        <p:spPr>
          <a:xfrm>
            <a:off x="6911730" y="5720686"/>
            <a:ext cx="26420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Logical Difference or Inequality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1524000" y="0"/>
          <a:ext cx="0" cy="0"/>
          <a:chOff x="0" y="0"/>
          <a:chExt cx="0" cy="0"/>
        </a:xfrm>
      </p:grpSpPr>
      <p:sp>
        <p:nvSpPr>
          <p:cNvPr id="951" name="Google Shape;951;p2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XOR Requires 2 layers</a:t>
            </a:r>
            <a:endParaRPr/>
          </a:p>
        </p:txBody>
      </p:sp>
      <p:pic>
        <p:nvPicPr>
          <p:cNvPr id="952" name="Google Shape;952;p27"/>
          <p:cNvPicPr preferRelativeResize="0"/>
          <p:nvPr/>
        </p:nvPicPr>
        <p:blipFill rotWithShape="1">
          <a:blip r:embed="rId3">
            <a:alphaModFix/>
          </a:blip>
          <a:srcRect/>
          <a:stretch/>
        </p:blipFill>
        <p:spPr>
          <a:xfrm>
            <a:off x="1649505" y="1595718"/>
            <a:ext cx="8839199" cy="37636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1524000" y="0"/>
          <a:ext cx="0" cy="0"/>
          <a:chOff x="0" y="0"/>
          <a:chExt cx="0" cy="0"/>
        </a:xfrm>
      </p:grpSpPr>
      <p:sp>
        <p:nvSpPr>
          <p:cNvPr id="957" name="Google Shape;957;p2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Timeline</a:t>
            </a:r>
            <a:endParaRPr/>
          </a:p>
        </p:txBody>
      </p:sp>
      <p:sp>
        <p:nvSpPr>
          <p:cNvPr id="958" name="Google Shape;958;p28"/>
          <p:cNvSpPr/>
          <p:nvPr/>
        </p:nvSpPr>
        <p:spPr>
          <a:xfrm>
            <a:off x="2463800" y="2832100"/>
            <a:ext cx="7747000" cy="1524000"/>
          </a:xfrm>
          <a:prstGeom prst="rightArrow">
            <a:avLst>
              <a:gd name="adj1" fmla="val 50000"/>
              <a:gd name="adj2" fmla="val 50010"/>
            </a:avLst>
          </a:prstGeom>
          <a:gradFill>
            <a:gsLst>
              <a:gs pos="0">
                <a:srgbClr val="9BC1FF"/>
              </a:gs>
              <a:gs pos="100000">
                <a:srgbClr val="3F80CD"/>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959" name="Google Shape;959;p28"/>
          <p:cNvCxnSpPr/>
          <p:nvPr/>
        </p:nvCxnSpPr>
        <p:spPr>
          <a:xfrm rot="-5400000">
            <a:off x="2159001" y="4432300"/>
            <a:ext cx="609600" cy="3175"/>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cxnSp>
        <p:nvCxnSpPr>
          <p:cNvPr id="960" name="Google Shape;960;p28"/>
          <p:cNvCxnSpPr/>
          <p:nvPr/>
        </p:nvCxnSpPr>
        <p:spPr>
          <a:xfrm rot="-5400000" flipH="1">
            <a:off x="2834482" y="2767806"/>
            <a:ext cx="609600" cy="1587"/>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961" name="Google Shape;961;p28"/>
          <p:cNvSpPr txBox="1"/>
          <p:nvPr/>
        </p:nvSpPr>
        <p:spPr>
          <a:xfrm>
            <a:off x="1657350" y="4787900"/>
            <a:ext cx="201930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1943 McCulloch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&amp; Pitts (Threshold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Logic Model)</a:t>
            </a:r>
            <a:endParaRPr sz="1400" b="0" i="0" u="none" strike="noStrike" cap="none">
              <a:solidFill>
                <a:srgbClr val="000000"/>
              </a:solidFill>
              <a:latin typeface="Arial"/>
              <a:ea typeface="Arial"/>
              <a:cs typeface="Arial"/>
              <a:sym typeface="Arial"/>
            </a:endParaRPr>
          </a:p>
        </p:txBody>
      </p:sp>
      <p:sp>
        <p:nvSpPr>
          <p:cNvPr id="962" name="Google Shape;962;p28"/>
          <p:cNvSpPr txBox="1"/>
          <p:nvPr/>
        </p:nvSpPr>
        <p:spPr>
          <a:xfrm>
            <a:off x="2235200" y="1539875"/>
            <a:ext cx="167640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1949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Hebb Model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of neuron</a:t>
            </a:r>
            <a:endParaRPr sz="1400" b="0" i="0" u="none" strike="noStrike" cap="none">
              <a:solidFill>
                <a:srgbClr val="000000"/>
              </a:solidFill>
              <a:latin typeface="Arial"/>
              <a:ea typeface="Arial"/>
              <a:cs typeface="Arial"/>
              <a:sym typeface="Arial"/>
            </a:endParaRPr>
          </a:p>
        </p:txBody>
      </p:sp>
      <p:cxnSp>
        <p:nvCxnSpPr>
          <p:cNvPr id="963" name="Google Shape;963;p28"/>
          <p:cNvCxnSpPr/>
          <p:nvPr/>
        </p:nvCxnSpPr>
        <p:spPr>
          <a:xfrm rot="-5400000" flipH="1">
            <a:off x="5677694" y="2767806"/>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cxnSp>
        <p:nvCxnSpPr>
          <p:cNvPr id="964" name="Google Shape;964;p28"/>
          <p:cNvCxnSpPr/>
          <p:nvPr/>
        </p:nvCxnSpPr>
        <p:spPr>
          <a:xfrm rot="-5400000">
            <a:off x="5271294" y="4420394"/>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965" name="Google Shape;965;p28"/>
          <p:cNvSpPr txBox="1"/>
          <p:nvPr/>
        </p:nvSpPr>
        <p:spPr>
          <a:xfrm>
            <a:off x="4813300" y="4787900"/>
            <a:ext cx="1506538"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1969 Minsky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XOR Failure</a:t>
            </a:r>
            <a:endParaRPr sz="1400" b="0" i="0" u="none" strike="noStrike" cap="none">
              <a:solidFill>
                <a:srgbClr val="000000"/>
              </a:solidFill>
              <a:latin typeface="Arial"/>
              <a:ea typeface="Arial"/>
              <a:cs typeface="Arial"/>
              <a:sym typeface="Arial"/>
            </a:endParaRPr>
          </a:p>
        </p:txBody>
      </p:sp>
      <p:sp>
        <p:nvSpPr>
          <p:cNvPr id="966" name="Google Shape;966;p28"/>
          <p:cNvSpPr txBox="1"/>
          <p:nvPr/>
        </p:nvSpPr>
        <p:spPr>
          <a:xfrm>
            <a:off x="5284788" y="1524000"/>
            <a:ext cx="1552575"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1975 Werbos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Back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propagation</a:t>
            </a:r>
            <a:endParaRPr sz="1400" b="0" i="0" u="none" strike="noStrike" cap="none">
              <a:solidFill>
                <a:srgbClr val="000000"/>
              </a:solidFill>
              <a:latin typeface="Arial"/>
              <a:ea typeface="Arial"/>
              <a:cs typeface="Arial"/>
              <a:sym typeface="Arial"/>
            </a:endParaRPr>
          </a:p>
        </p:txBody>
      </p:sp>
      <p:cxnSp>
        <p:nvCxnSpPr>
          <p:cNvPr id="967" name="Google Shape;967;p28"/>
          <p:cNvCxnSpPr/>
          <p:nvPr/>
        </p:nvCxnSpPr>
        <p:spPr>
          <a:xfrm rot="-5400000">
            <a:off x="6998494" y="4458494"/>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968" name="Google Shape;968;p28"/>
          <p:cNvSpPr txBox="1"/>
          <p:nvPr/>
        </p:nvSpPr>
        <p:spPr>
          <a:xfrm>
            <a:off x="6462713" y="4787900"/>
            <a:ext cx="16859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1986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Rummelhart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&amp; McClelland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Book on ANNs</a:t>
            </a:r>
            <a:endParaRPr sz="1400" b="0" i="0" u="none" strike="noStrike" cap="none">
              <a:solidFill>
                <a:srgbClr val="000000"/>
              </a:solidFill>
              <a:latin typeface="Arial"/>
              <a:ea typeface="Arial"/>
              <a:cs typeface="Arial"/>
              <a:sym typeface="Arial"/>
            </a:endParaRPr>
          </a:p>
        </p:txBody>
      </p:sp>
      <p:cxnSp>
        <p:nvCxnSpPr>
          <p:cNvPr id="969" name="Google Shape;969;p28"/>
          <p:cNvCxnSpPr/>
          <p:nvPr/>
        </p:nvCxnSpPr>
        <p:spPr>
          <a:xfrm rot="-5400000" flipH="1">
            <a:off x="8420894" y="2767806"/>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970" name="Google Shape;970;p28"/>
          <p:cNvSpPr txBox="1"/>
          <p:nvPr/>
        </p:nvSpPr>
        <p:spPr>
          <a:xfrm>
            <a:off x="7786688" y="1473200"/>
            <a:ext cx="1852612"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2009-2012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Schmidhuber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Recurrent ANNs</a:t>
            </a:r>
            <a:endParaRPr sz="1400" b="0" i="0" u="none" strike="noStrike" cap="none">
              <a:solidFill>
                <a:srgbClr val="000000"/>
              </a:solidFill>
              <a:latin typeface="Arial"/>
              <a:ea typeface="Arial"/>
              <a:cs typeface="Arial"/>
              <a:sym typeface="Arial"/>
            </a:endParaRPr>
          </a:p>
        </p:txBody>
      </p:sp>
      <p:cxnSp>
        <p:nvCxnSpPr>
          <p:cNvPr id="971" name="Google Shape;971;p28"/>
          <p:cNvCxnSpPr/>
          <p:nvPr/>
        </p:nvCxnSpPr>
        <p:spPr>
          <a:xfrm rot="-5400000">
            <a:off x="8839994" y="4445794"/>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972" name="Google Shape;972;p28"/>
          <p:cNvSpPr txBox="1"/>
          <p:nvPr/>
        </p:nvSpPr>
        <p:spPr>
          <a:xfrm>
            <a:off x="8464878" y="4776788"/>
            <a:ext cx="13773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2015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DNNs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popularized</a:t>
            </a:r>
            <a:endParaRPr sz="1400" b="0" i="0" u="none" strike="noStrike" cap="none">
              <a:solidFill>
                <a:srgbClr val="000000"/>
              </a:solidFill>
              <a:latin typeface="Arial"/>
              <a:ea typeface="Arial"/>
              <a:cs typeface="Arial"/>
              <a:sym typeface="Arial"/>
            </a:endParaRPr>
          </a:p>
        </p:txBody>
      </p:sp>
      <p:cxnSp>
        <p:nvCxnSpPr>
          <p:cNvPr id="973" name="Google Shape;973;p28"/>
          <p:cNvCxnSpPr/>
          <p:nvPr/>
        </p:nvCxnSpPr>
        <p:spPr>
          <a:xfrm rot="-5400000" flipH="1">
            <a:off x="4090194" y="2767806"/>
            <a:ext cx="609600" cy="1588"/>
          </a:xfrm>
          <a:prstGeom prst="straightConnector1">
            <a:avLst/>
          </a:prstGeom>
          <a:noFill/>
          <a:ln w="57150" cap="flat" cmpd="sng">
            <a:solidFill>
              <a:schemeClr val="accent1"/>
            </a:solidFill>
            <a:prstDash val="solid"/>
            <a:round/>
            <a:headEnd type="none" w="sm" len="sm"/>
            <a:tailEnd type="stealth" w="med" len="med"/>
          </a:ln>
          <a:effectLst>
            <a:outerShdw blurRad="40000" dist="20000" dir="5400000" rotWithShape="0">
              <a:srgbClr val="808080">
                <a:alpha val="36470"/>
              </a:srgbClr>
            </a:outerShdw>
          </a:effectLst>
        </p:spPr>
      </p:cxnSp>
      <p:sp>
        <p:nvSpPr>
          <p:cNvPr id="974" name="Google Shape;974;p28"/>
          <p:cNvSpPr txBox="1"/>
          <p:nvPr/>
        </p:nvSpPr>
        <p:spPr>
          <a:xfrm>
            <a:off x="3835400" y="1511300"/>
            <a:ext cx="131445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1958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Rosenblatt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Perceptron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Helvetica Neue Light"/>
              <a:buNone/>
            </a:pPr>
            <a:r>
              <a:rPr lang="en-US" sz="4800" b="1" dirty="0"/>
              <a:t>Module 3: Introduction to Neural Networks</a:t>
            </a:r>
            <a:endParaRPr sz="4800" dirty="0"/>
          </a:p>
        </p:txBody>
      </p:sp>
      <p:sp>
        <p:nvSpPr>
          <p:cNvPr id="85" name="Google Shape;85;p3"/>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400"/>
              <a:buNone/>
            </a:pPr>
            <a:r>
              <a:rPr lang="en-US"/>
              <a:t>David Wishart</a:t>
            </a:r>
            <a:endParaRPr/>
          </a:p>
          <a:p>
            <a:pPr marL="0" lvl="0" indent="0" algn="ctr" rtl="0">
              <a:lnSpc>
                <a:spcPct val="100000"/>
              </a:lnSpc>
              <a:spcBef>
                <a:spcPts val="1000"/>
              </a:spcBef>
              <a:spcAft>
                <a:spcPts val="0"/>
              </a:spcAft>
              <a:buClr>
                <a:schemeClr val="lt1"/>
              </a:buClr>
              <a:buSzPts val="2400"/>
              <a:buNone/>
            </a:pPr>
            <a:r>
              <a:rPr lang="en-US"/>
              <a:t>Machine Learning</a:t>
            </a:r>
            <a:endParaRPr/>
          </a:p>
          <a:p>
            <a:pPr marL="0" lvl="0" indent="0" algn="ctr" rtl="0">
              <a:lnSpc>
                <a:spcPct val="100000"/>
              </a:lnSpc>
              <a:spcBef>
                <a:spcPts val="1000"/>
              </a:spcBef>
              <a:spcAft>
                <a:spcPts val="0"/>
              </a:spcAft>
              <a:buClr>
                <a:schemeClr val="lt1"/>
              </a:buClr>
              <a:buSzPts val="2400"/>
              <a:buNone/>
            </a:pPr>
            <a:r>
              <a:rPr lang="en-US"/>
              <a:t>Apr 22-23, 2026</a:t>
            </a:r>
            <a:endParaRPr/>
          </a:p>
          <a:p>
            <a:pPr marL="0" lvl="0" indent="0" algn="ctr" rtl="0">
              <a:lnSpc>
                <a:spcPct val="100000"/>
              </a:lnSpc>
              <a:spcBef>
                <a:spcPts val="1000"/>
              </a:spcBef>
              <a:spcAft>
                <a:spcPts val="0"/>
              </a:spcAft>
              <a:buClr>
                <a:schemeClr val="lt1"/>
              </a:buClr>
              <a:buSzPts val="2400"/>
              <a:buNone/>
            </a:pPr>
            <a:endParaRPr/>
          </a:p>
        </p:txBody>
      </p:sp>
      <p:pic>
        <p:nvPicPr>
          <p:cNvPr id="86" name="Google Shape;86;p3" descr="A black and pink squares&#10;&#10;AI-generated content may be incorrect."/>
          <p:cNvPicPr preferRelativeResize="0"/>
          <p:nvPr/>
        </p:nvPicPr>
        <p:blipFill rotWithShape="1">
          <a:blip r:embed="rId3">
            <a:alphaModFix/>
          </a:blip>
          <a:srcRect/>
          <a:stretch/>
        </p:blipFill>
        <p:spPr>
          <a:xfrm>
            <a:off x="9166654" y="492312"/>
            <a:ext cx="2547551" cy="2547551"/>
          </a:xfrm>
          <a:prstGeom prst="rect">
            <a:avLst/>
          </a:prstGeom>
          <a:noFill/>
          <a:ln>
            <a:noFill/>
          </a:ln>
        </p:spPr>
      </p:pic>
      <p:sp>
        <p:nvSpPr>
          <p:cNvPr id="87" name="Google Shape;87;p3"/>
          <p:cNvSpPr txBox="1"/>
          <p:nvPr/>
        </p:nvSpPr>
        <p:spPr>
          <a:xfrm>
            <a:off x="9397614" y="3818138"/>
            <a:ext cx="208563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University of Alberta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1524000" y="0"/>
          <a:ext cx="0" cy="0"/>
          <a:chOff x="0" y="0"/>
          <a:chExt cx="0" cy="0"/>
        </a:xfrm>
      </p:grpSpPr>
      <p:sp>
        <p:nvSpPr>
          <p:cNvPr id="979" name="Google Shape;979;p29"/>
          <p:cNvSpPr txBox="1">
            <a:spLocks noGrp="1"/>
          </p:cNvSpPr>
          <p:nvPr>
            <p:ph type="title"/>
          </p:nvPr>
        </p:nvSpPr>
        <p:spPr>
          <a:xfrm>
            <a:off x="0" y="460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Networks or Multi-Layered Perceptron (MLP)</a:t>
            </a:r>
            <a:endParaRPr/>
          </a:p>
        </p:txBody>
      </p:sp>
      <p:sp>
        <p:nvSpPr>
          <p:cNvPr id="980" name="Google Shape;980;p29"/>
          <p:cNvSpPr txBox="1">
            <a:spLocks noGrp="1"/>
          </p:cNvSpPr>
          <p:nvPr>
            <p:ph type="body" idx="1"/>
          </p:nvPr>
        </p:nvSpPr>
        <p:spPr>
          <a:xfrm>
            <a:off x="1201270" y="1506213"/>
            <a:ext cx="1004047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48"/>
              <a:buChar char="•"/>
            </a:pPr>
            <a:r>
              <a:rPr lang="en-US" sz="2400" dirty="0"/>
              <a:t>Extension of the perceptron</a:t>
            </a:r>
            <a:endParaRPr dirty="0"/>
          </a:p>
          <a:p>
            <a:pPr marL="342900" lvl="0" indent="-342900" algn="l" rtl="0">
              <a:lnSpc>
                <a:spcPct val="100000"/>
              </a:lnSpc>
              <a:spcBef>
                <a:spcPts val="480"/>
              </a:spcBef>
              <a:spcAft>
                <a:spcPts val="0"/>
              </a:spcAft>
              <a:buSzPts val="2448"/>
              <a:buChar char="•"/>
            </a:pPr>
            <a:r>
              <a:rPr lang="en-US" sz="2400" dirty="0"/>
              <a:t>Uses multiple layers to mimic layered structure of the brain</a:t>
            </a:r>
            <a:endParaRPr sz="2400" dirty="0"/>
          </a:p>
          <a:p>
            <a:pPr marL="342900" lvl="0" indent="-342900" algn="l" rtl="0">
              <a:lnSpc>
                <a:spcPct val="100000"/>
              </a:lnSpc>
              <a:spcBef>
                <a:spcPts val="480"/>
              </a:spcBef>
              <a:spcAft>
                <a:spcPts val="0"/>
              </a:spcAft>
              <a:buSzPts val="2448"/>
              <a:buChar char="•"/>
            </a:pPr>
            <a:r>
              <a:rPr lang="en-US" sz="2400" dirty="0"/>
              <a:t>NNs contain at least three layers, an input layer, a hidden layer, and an output layer</a:t>
            </a:r>
            <a:endParaRPr sz="2400" dirty="0"/>
          </a:p>
          <a:p>
            <a:pPr marL="342900" lvl="0" indent="-342900" algn="l" rtl="0">
              <a:lnSpc>
                <a:spcPct val="100000"/>
              </a:lnSpc>
              <a:spcBef>
                <a:spcPts val="480"/>
              </a:spcBef>
              <a:spcAft>
                <a:spcPts val="0"/>
              </a:spcAft>
              <a:buSzPts val="2448"/>
              <a:buChar char="•"/>
            </a:pPr>
            <a:r>
              <a:rPr lang="en-US" sz="2400" dirty="0"/>
              <a:t>Multiple layers allow </a:t>
            </a:r>
            <a:r>
              <a:rPr lang="en-US" sz="2400" dirty="0" err="1"/>
              <a:t>perceptrons</a:t>
            </a:r>
            <a:r>
              <a:rPr lang="en-US" sz="2400" dirty="0"/>
              <a:t> to exhibit more learning and computational complexity</a:t>
            </a:r>
            <a:endParaRPr dirty="0"/>
          </a:p>
          <a:p>
            <a:pPr marL="342900" lvl="0" indent="-342900" algn="l" rtl="0">
              <a:lnSpc>
                <a:spcPct val="100000"/>
              </a:lnSpc>
              <a:spcBef>
                <a:spcPts val="480"/>
              </a:spcBef>
              <a:spcAft>
                <a:spcPts val="0"/>
              </a:spcAft>
              <a:buSzPts val="2448"/>
              <a:buChar char="•"/>
            </a:pPr>
            <a:r>
              <a:rPr lang="en-US" sz="2400" dirty="0"/>
              <a:t>Uses more sophisticated learning algorithm (back propagation)</a:t>
            </a:r>
            <a:endParaRPr dirty="0"/>
          </a:p>
          <a:p>
            <a:pPr marL="342900" lvl="0" indent="-342900" algn="l" rtl="0">
              <a:lnSpc>
                <a:spcPct val="100000"/>
              </a:lnSpc>
              <a:spcBef>
                <a:spcPts val="480"/>
              </a:spcBef>
              <a:spcAft>
                <a:spcPts val="0"/>
              </a:spcAft>
              <a:buSzPts val="2448"/>
              <a:buChar char="•"/>
            </a:pPr>
            <a:r>
              <a:rPr lang="en-US" sz="2400" dirty="0"/>
              <a:t>Capable of handling XOR, therefore can handle nonlinear separation and classification</a:t>
            </a:r>
            <a:endParaRPr dirty="0"/>
          </a:p>
          <a:p>
            <a:pPr marL="342900" lvl="0" indent="-342900" algn="l" rtl="0">
              <a:lnSpc>
                <a:spcPct val="100000"/>
              </a:lnSpc>
              <a:spcBef>
                <a:spcPts val="480"/>
              </a:spcBef>
              <a:spcAft>
                <a:spcPts val="0"/>
              </a:spcAft>
              <a:buSzPts val="2448"/>
              <a:buChar char="•"/>
            </a:pPr>
            <a:r>
              <a:rPr lang="en-US" sz="2400" dirty="0"/>
              <a:t>“Rediscovered” and revived in the 1980s</a:t>
            </a:r>
            <a:endParaRPr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1524000" y="0"/>
          <a:ext cx="0" cy="0"/>
          <a:chOff x="0" y="0"/>
          <a:chExt cx="0" cy="0"/>
        </a:xfrm>
      </p:grpSpPr>
      <p:sp>
        <p:nvSpPr>
          <p:cNvPr id="985" name="Google Shape;985;p3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Neural Network Video</a:t>
            </a:r>
            <a:endParaRPr/>
          </a:p>
        </p:txBody>
      </p:sp>
      <p:sp>
        <p:nvSpPr>
          <p:cNvPr id="986" name="Google Shape;986;p30"/>
          <p:cNvSpPr txBox="1"/>
          <p:nvPr/>
        </p:nvSpPr>
        <p:spPr>
          <a:xfrm>
            <a:off x="2855913" y="6013450"/>
            <a:ext cx="6551700" cy="39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https://www.youtube.com/watch?v=WZDMNM36PsM</a:t>
            </a:r>
            <a:endParaRPr sz="1400" b="0" i="0" u="none" strike="noStrike" cap="none">
              <a:solidFill>
                <a:srgbClr val="000000"/>
              </a:solidFill>
              <a:latin typeface="Arial"/>
              <a:ea typeface="Arial"/>
              <a:cs typeface="Arial"/>
              <a:sym typeface="Arial"/>
            </a:endParaRPr>
          </a:p>
        </p:txBody>
      </p:sp>
      <p:pic>
        <p:nvPicPr>
          <p:cNvPr id="2" name="Short-ANN.mp4" descr="Short-ANN.mp4">
            <a:hlinkClick r:id="" action="ppaction://media"/>
            <a:extLst>
              <a:ext uri="{FF2B5EF4-FFF2-40B4-BE49-F238E27FC236}">
                <a16:creationId xmlns:a16="http://schemas.microsoft.com/office/drawing/2014/main" id="{BC95DA59-C113-3799-053F-A73E1F0E55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1524000" y="0"/>
          <a:ext cx="0" cy="0"/>
          <a:chOff x="0" y="0"/>
          <a:chExt cx="0" cy="0"/>
        </a:xfrm>
      </p:grpSpPr>
      <p:sp>
        <p:nvSpPr>
          <p:cNvPr id="992" name="Google Shape;992;p32"/>
          <p:cNvSpPr txBox="1">
            <a:spLocks noGrp="1"/>
          </p:cNvSpPr>
          <p:nvPr>
            <p:ph type="title"/>
          </p:nvPr>
        </p:nvSpPr>
        <p:spPr>
          <a:xfrm>
            <a:off x="1835700" y="14100"/>
            <a:ext cx="8520600" cy="111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Neural Networks</a:t>
            </a:r>
            <a:endParaRPr/>
          </a:p>
        </p:txBody>
      </p:sp>
      <p:sp>
        <p:nvSpPr>
          <p:cNvPr id="993" name="Google Shape;993;p32"/>
          <p:cNvSpPr txBox="1">
            <a:spLocks noGrp="1"/>
          </p:cNvSpPr>
          <p:nvPr>
            <p:ph type="body" idx="1"/>
          </p:nvPr>
        </p:nvSpPr>
        <p:spPr>
          <a:xfrm>
            <a:off x="1075765" y="873075"/>
            <a:ext cx="9861176" cy="34164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1600"/>
              </a:spcAft>
              <a:buSzPts val="2400"/>
              <a:buFont typeface="Arial"/>
              <a:buChar char="•"/>
            </a:pPr>
            <a:r>
              <a:rPr lang="en-US" sz="2400" dirty="0"/>
              <a:t>Feedforward neural networks (NNs) or artificial neural networks (ANNs) or multi-layer </a:t>
            </a:r>
            <a:r>
              <a:rPr lang="en-US" sz="2400" dirty="0" err="1"/>
              <a:t>perceptrons</a:t>
            </a:r>
            <a:r>
              <a:rPr lang="en-US" sz="2400" dirty="0"/>
              <a:t> (MLPs) are known as universal function approximators, and are able to distinguish data that are not linearly separable </a:t>
            </a:r>
            <a:endParaRPr sz="2400" dirty="0"/>
          </a:p>
        </p:txBody>
      </p:sp>
      <p:pic>
        <p:nvPicPr>
          <p:cNvPr id="994" name="Google Shape;994;p32"/>
          <p:cNvPicPr preferRelativeResize="0"/>
          <p:nvPr/>
        </p:nvPicPr>
        <p:blipFill rotWithShape="1">
          <a:blip r:embed="rId3">
            <a:alphaModFix/>
          </a:blip>
          <a:srcRect/>
          <a:stretch/>
        </p:blipFill>
        <p:spPr>
          <a:xfrm>
            <a:off x="3825001" y="2908624"/>
            <a:ext cx="4330700" cy="32614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1524000" y="0"/>
          <a:ext cx="0" cy="0"/>
          <a:chOff x="0" y="0"/>
          <a:chExt cx="0" cy="0"/>
        </a:xfrm>
      </p:grpSpPr>
      <p:sp>
        <p:nvSpPr>
          <p:cNvPr id="999" name="Google Shape;999;p33"/>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ANN Terminology</a:t>
            </a:r>
            <a:endParaRPr/>
          </a:p>
        </p:txBody>
      </p:sp>
      <p:sp>
        <p:nvSpPr>
          <p:cNvPr id="1000" name="Google Shape;1000;p33"/>
          <p:cNvSpPr txBox="1">
            <a:spLocks noGrp="1"/>
          </p:cNvSpPr>
          <p:nvPr>
            <p:ph type="body" idx="1"/>
          </p:nvPr>
        </p:nvSpPr>
        <p:spPr>
          <a:xfrm>
            <a:off x="1147483" y="1422071"/>
            <a:ext cx="9986682"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800"/>
              <a:buChar char="•"/>
            </a:pPr>
            <a:r>
              <a:rPr lang="en-US" sz="2800" dirty="0">
                <a:solidFill>
                  <a:srgbClr val="FF0000"/>
                </a:solidFill>
              </a:rPr>
              <a:t>Hidden Layer </a:t>
            </a:r>
            <a:r>
              <a:rPr lang="en-US" sz="2800" dirty="0"/>
              <a:t>– Any layer between the input and output is a hidden layer. These layers perform transformations on, and make associations between inputs.</a:t>
            </a:r>
            <a:endParaRPr dirty="0"/>
          </a:p>
          <a:p>
            <a:pPr marL="457200" lvl="0" indent="-457200" algn="l" rtl="0">
              <a:lnSpc>
                <a:spcPct val="100000"/>
              </a:lnSpc>
              <a:spcBef>
                <a:spcPts val="1600"/>
              </a:spcBef>
              <a:spcAft>
                <a:spcPts val="0"/>
              </a:spcAft>
              <a:buSzPts val="2800"/>
              <a:buChar char="•"/>
            </a:pPr>
            <a:r>
              <a:rPr lang="en-US" sz="2800" dirty="0">
                <a:solidFill>
                  <a:srgbClr val="FF0000"/>
                </a:solidFill>
              </a:rPr>
              <a:t>Forward Propagation </a:t>
            </a:r>
            <a:r>
              <a:rPr lang="en-US" sz="2800" dirty="0"/>
              <a:t>– The first step in learning, where a sample (input) is passed through the network. Inputs are multiplied by weights and evaluated by the activation function. </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1524000" y="0"/>
          <a:ext cx="0" cy="0"/>
          <a:chOff x="0" y="0"/>
          <a:chExt cx="0" cy="0"/>
        </a:xfrm>
      </p:grpSpPr>
      <p:sp>
        <p:nvSpPr>
          <p:cNvPr id="1005" name="Google Shape;1005;p3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ANN Terminology</a:t>
            </a:r>
            <a:endParaRPr/>
          </a:p>
        </p:txBody>
      </p:sp>
      <p:sp>
        <p:nvSpPr>
          <p:cNvPr id="1006" name="Google Shape;1006;p34"/>
          <p:cNvSpPr txBox="1">
            <a:spLocks noGrp="1"/>
          </p:cNvSpPr>
          <p:nvPr>
            <p:ph type="body" idx="1"/>
          </p:nvPr>
        </p:nvSpPr>
        <p:spPr>
          <a:xfrm>
            <a:off x="1165412" y="1422071"/>
            <a:ext cx="9879106"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800"/>
              <a:buChar char="•"/>
            </a:pPr>
            <a:r>
              <a:rPr lang="en-US" sz="2800">
                <a:solidFill>
                  <a:srgbClr val="FF0000"/>
                </a:solidFill>
              </a:rPr>
              <a:t>Backpropagation </a:t>
            </a:r>
            <a:r>
              <a:rPr lang="en-US" sz="2800"/>
              <a:t>– The ANN uses the error between the predicted output and true output to change the weights and biases of previous layers </a:t>
            </a:r>
            <a:endParaRPr/>
          </a:p>
          <a:p>
            <a:pPr marL="457200" lvl="0" indent="-457200" algn="l" rtl="0">
              <a:lnSpc>
                <a:spcPct val="100000"/>
              </a:lnSpc>
              <a:spcBef>
                <a:spcPts val="1600"/>
              </a:spcBef>
              <a:spcAft>
                <a:spcPts val="0"/>
              </a:spcAft>
              <a:buSzPts val="2800"/>
              <a:buChar char="•"/>
            </a:pPr>
            <a:r>
              <a:rPr lang="en-US" sz="2800">
                <a:solidFill>
                  <a:srgbClr val="FF0000"/>
                </a:solidFill>
              </a:rPr>
              <a:t>Epoch </a:t>
            </a:r>
            <a:r>
              <a:rPr lang="en-US" sz="2800"/>
              <a:t>–</a:t>
            </a:r>
            <a:r>
              <a:rPr lang="en-US" sz="2800">
                <a:solidFill>
                  <a:srgbClr val="FF0000"/>
                </a:solidFill>
              </a:rPr>
              <a:t> </a:t>
            </a:r>
            <a:r>
              <a:rPr lang="en-US" sz="2800"/>
              <a:t>The set of samples used to train the ANN can be applied multiple times. One iteration of the training set is known as an epoch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1524000" y="0"/>
          <a:ext cx="0" cy="0"/>
          <a:chOff x="0" y="0"/>
          <a:chExt cx="0" cy="0"/>
        </a:xfrm>
      </p:grpSpPr>
      <p:sp>
        <p:nvSpPr>
          <p:cNvPr id="1011" name="Google Shape;1011;p35"/>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ANN Terminology</a:t>
            </a:r>
            <a:endParaRPr/>
          </a:p>
        </p:txBody>
      </p:sp>
      <p:sp>
        <p:nvSpPr>
          <p:cNvPr id="1012" name="Google Shape;1012;p35"/>
          <p:cNvSpPr txBox="1">
            <a:spLocks noGrp="1"/>
          </p:cNvSpPr>
          <p:nvPr>
            <p:ph type="body" idx="1"/>
          </p:nvPr>
        </p:nvSpPr>
        <p:spPr>
          <a:xfrm>
            <a:off x="1416424" y="1193471"/>
            <a:ext cx="9377082" cy="45261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400"/>
              <a:buChar char="•"/>
            </a:pPr>
            <a:r>
              <a:rPr lang="en-US" sz="2400" dirty="0">
                <a:solidFill>
                  <a:srgbClr val="FF0000"/>
                </a:solidFill>
              </a:rPr>
              <a:t>Batch Learning </a:t>
            </a:r>
            <a:r>
              <a:rPr lang="en-US" sz="2400" dirty="0"/>
              <a:t>– In batch learning, the training set is first broken up into batches</a:t>
            </a:r>
            <a:endParaRPr dirty="0"/>
          </a:p>
          <a:p>
            <a:pPr marL="457200" lvl="0" indent="-457200" algn="l" rtl="0">
              <a:lnSpc>
                <a:spcPct val="100000"/>
              </a:lnSpc>
              <a:spcBef>
                <a:spcPts val="1600"/>
              </a:spcBef>
              <a:spcAft>
                <a:spcPts val="0"/>
              </a:spcAft>
              <a:buSzPts val="2400"/>
              <a:buChar char="•"/>
            </a:pPr>
            <a:r>
              <a:rPr lang="en-US" sz="2400" dirty="0"/>
              <a:t>Batch learning allows weights to be updated more frequently per epoch</a:t>
            </a:r>
            <a:endParaRPr dirty="0"/>
          </a:p>
        </p:txBody>
      </p:sp>
      <p:pic>
        <p:nvPicPr>
          <p:cNvPr id="1013" name="Google Shape;1013;p35"/>
          <p:cNvPicPr preferRelativeResize="0"/>
          <p:nvPr/>
        </p:nvPicPr>
        <p:blipFill rotWithShape="1">
          <a:blip r:embed="rId3">
            <a:alphaModFix/>
          </a:blip>
          <a:srcRect/>
          <a:stretch/>
        </p:blipFill>
        <p:spPr>
          <a:xfrm>
            <a:off x="6476835" y="3212515"/>
            <a:ext cx="4045693" cy="2995583"/>
          </a:xfrm>
          <a:prstGeom prst="rect">
            <a:avLst/>
          </a:prstGeom>
          <a:noFill/>
          <a:ln>
            <a:noFill/>
          </a:ln>
        </p:spPr>
      </p:pic>
      <p:pic>
        <p:nvPicPr>
          <p:cNvPr id="1014" name="Google Shape;1014;p35"/>
          <p:cNvPicPr preferRelativeResize="0"/>
          <p:nvPr/>
        </p:nvPicPr>
        <p:blipFill rotWithShape="1">
          <a:blip r:embed="rId4">
            <a:alphaModFix/>
          </a:blip>
          <a:srcRect/>
          <a:stretch/>
        </p:blipFill>
        <p:spPr>
          <a:xfrm>
            <a:off x="1776292" y="3417916"/>
            <a:ext cx="3989803" cy="2901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1524000" y="0"/>
          <a:ext cx="0" cy="0"/>
          <a:chOff x="0" y="0"/>
          <a:chExt cx="0" cy="0"/>
        </a:xfrm>
      </p:grpSpPr>
      <p:sp>
        <p:nvSpPr>
          <p:cNvPr id="1019" name="Google Shape;1019;p36"/>
          <p:cNvSpPr txBox="1">
            <a:spLocks noGrp="1"/>
          </p:cNvSpPr>
          <p:nvPr>
            <p:ph type="body" idx="1"/>
          </p:nvPr>
        </p:nvSpPr>
        <p:spPr>
          <a:xfrm>
            <a:off x="412376" y="650825"/>
            <a:ext cx="11080377" cy="3416400"/>
          </a:xfrm>
          <a:prstGeom prst="rect">
            <a:avLst/>
          </a:prstGeom>
          <a:noFill/>
          <a:ln>
            <a:noFill/>
          </a:ln>
        </p:spPr>
        <p:txBody>
          <a:bodyPr spcFirstLastPara="1" wrap="square" lIns="91425" tIns="91425" rIns="91425" bIns="91425" anchor="t" anchorCtr="0">
            <a:noAutofit/>
          </a:bodyPr>
          <a:lstStyle/>
          <a:p>
            <a:pPr marL="342900" lvl="0" indent="-336550" algn="l" rtl="0">
              <a:lnSpc>
                <a:spcPct val="100000"/>
              </a:lnSpc>
              <a:spcBef>
                <a:spcPts val="0"/>
              </a:spcBef>
              <a:spcAft>
                <a:spcPts val="0"/>
              </a:spcAft>
              <a:buSzPts val="1700"/>
              <a:buFont typeface="Arial"/>
              <a:buChar char="•"/>
            </a:pPr>
            <a:r>
              <a:rPr lang="en-US" sz="1900" dirty="0"/>
              <a:t>Similar to a single perceptron, an MLP learns by propagating a training set forward, finding the error between the predicted values and actual values, and using that error to change the weights and biases to reduce that error</a:t>
            </a:r>
            <a:endParaRPr sz="1900" dirty="0"/>
          </a:p>
          <a:p>
            <a:pPr marL="342900" lvl="0" indent="-336550" algn="l" rtl="0">
              <a:lnSpc>
                <a:spcPct val="100000"/>
              </a:lnSpc>
              <a:spcBef>
                <a:spcPts val="1600"/>
              </a:spcBef>
              <a:spcAft>
                <a:spcPts val="0"/>
              </a:spcAft>
              <a:buSzPts val="1700"/>
              <a:buFont typeface="Arial"/>
              <a:buChar char="•"/>
            </a:pPr>
            <a:r>
              <a:rPr lang="en-US" sz="1900" dirty="0"/>
              <a:t>Forward propagation involves taking the weighted sum of inputs and applying the activation function</a:t>
            </a:r>
            <a:endParaRPr sz="1900" dirty="0"/>
          </a:p>
          <a:p>
            <a:pPr marL="342900" lvl="0" indent="-336550" algn="l" rtl="0">
              <a:lnSpc>
                <a:spcPct val="100000"/>
              </a:lnSpc>
              <a:spcBef>
                <a:spcPts val="1600"/>
              </a:spcBef>
              <a:spcAft>
                <a:spcPts val="1600"/>
              </a:spcAft>
              <a:buSzPts val="1700"/>
              <a:buFont typeface="Arial"/>
              <a:buChar char="•"/>
            </a:pPr>
            <a:r>
              <a:rPr lang="en-US" sz="1900" dirty="0"/>
              <a:t>The output of the activation function is then propagated to the next layer</a:t>
            </a:r>
            <a:endParaRPr sz="1900" dirty="0"/>
          </a:p>
        </p:txBody>
      </p:sp>
      <p:sp>
        <p:nvSpPr>
          <p:cNvPr id="1020" name="Google Shape;1020;p36"/>
          <p:cNvSpPr txBox="1">
            <a:spLocks noGrp="1"/>
          </p:cNvSpPr>
          <p:nvPr>
            <p:ph type="title"/>
          </p:nvPr>
        </p:nvSpPr>
        <p:spPr>
          <a:xfrm>
            <a:off x="1524000" y="31750"/>
            <a:ext cx="9117300" cy="117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4000"/>
              <a:t>ANN Learning: Forward Propagation</a:t>
            </a:r>
            <a:endParaRPr sz="4000"/>
          </a:p>
        </p:txBody>
      </p:sp>
      <p:pic>
        <p:nvPicPr>
          <p:cNvPr id="1021" name="Google Shape;1021;p36"/>
          <p:cNvPicPr preferRelativeResize="0"/>
          <p:nvPr/>
        </p:nvPicPr>
        <p:blipFill rotWithShape="1">
          <a:blip r:embed="rId3">
            <a:alphaModFix/>
          </a:blip>
          <a:srcRect/>
          <a:stretch/>
        </p:blipFill>
        <p:spPr>
          <a:xfrm>
            <a:off x="2136637" y="2259106"/>
            <a:ext cx="5994000" cy="4157034"/>
          </a:xfrm>
          <a:prstGeom prst="rect">
            <a:avLst/>
          </a:prstGeom>
          <a:noFill/>
          <a:ln>
            <a:noFill/>
          </a:ln>
        </p:spPr>
      </p:pic>
      <p:sp>
        <p:nvSpPr>
          <p:cNvPr id="1022" name="Google Shape;1022;p36"/>
          <p:cNvSpPr txBox="1"/>
          <p:nvPr/>
        </p:nvSpPr>
        <p:spPr>
          <a:xfrm>
            <a:off x="7863300" y="5924741"/>
            <a:ext cx="2553600" cy="12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dirty="0">
                <a:solidFill>
                  <a:schemeClr val="hlink"/>
                </a:solidFill>
                <a:latin typeface="Arial"/>
                <a:ea typeface="Arial"/>
                <a:cs typeface="Arial"/>
                <a:sym typeface="Arial"/>
                <a:hlinkClick r:id="rId4"/>
              </a:rPr>
              <a:t>https://www.icgi.no/Technology/Deep-learning</a:t>
            </a:r>
            <a:endParaRPr sz="1200" b="0" i="0" u="none" strike="noStrike" cap="none" dirty="0">
              <a:solidFill>
                <a:schemeClr val="dk1"/>
              </a:solidFill>
              <a:latin typeface="Arial"/>
              <a:ea typeface="Arial"/>
              <a:cs typeface="Arial"/>
              <a:sym typeface="Arial"/>
            </a:endParaRPr>
          </a:p>
        </p:txBody>
      </p:sp>
      <p:sp>
        <p:nvSpPr>
          <p:cNvPr id="1023" name="Google Shape;1023;p36"/>
          <p:cNvSpPr txBox="1"/>
          <p:nvPr/>
        </p:nvSpPr>
        <p:spPr>
          <a:xfrm>
            <a:off x="1565751" y="6046841"/>
            <a:ext cx="599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Input            Hidden 1           Hidden 2             Output</a:t>
            </a:r>
            <a:endParaRPr sz="1400" b="0" i="0" u="none" strike="noStrike" cap="none">
              <a:solidFill>
                <a:srgbClr val="000000"/>
              </a:solidFill>
              <a:latin typeface="Arial"/>
              <a:ea typeface="Arial"/>
              <a:cs typeface="Arial"/>
              <a:sym typeface="Arial"/>
            </a:endParaRPr>
          </a:p>
        </p:txBody>
      </p:sp>
      <p:sp>
        <p:nvSpPr>
          <p:cNvPr id="1024" name="Google Shape;1024;p36"/>
          <p:cNvSpPr txBox="1"/>
          <p:nvPr/>
        </p:nvSpPr>
        <p:spPr>
          <a:xfrm>
            <a:off x="7639050" y="3505200"/>
            <a:ext cx="3002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Arrows = matrix elements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a:ea typeface="Arial"/>
                <a:cs typeface="Arial"/>
                <a:sym typeface="Arial"/>
              </a:rPr>
              <a:t>y</a:t>
            </a:r>
            <a:r>
              <a:rPr lang="en-US" sz="1600" b="0" i="0" u="none" strike="noStrike" cap="none" baseline="-25000" dirty="0" err="1">
                <a:solidFill>
                  <a:schemeClr val="dk1"/>
                </a:solidFill>
                <a:latin typeface="Arial"/>
                <a:ea typeface="Arial"/>
                <a:cs typeface="Arial"/>
                <a:sym typeface="Arial"/>
              </a:rPr>
              <a:t>i</a:t>
            </a:r>
            <a:r>
              <a:rPr lang="en-US" sz="1600" b="0" i="0" u="none" strike="noStrike" cap="none" dirty="0">
                <a:solidFill>
                  <a:schemeClr val="dk1"/>
                </a:solidFill>
                <a:latin typeface="Arial"/>
                <a:ea typeface="Arial"/>
                <a:cs typeface="Arial"/>
                <a:sym typeface="Arial"/>
              </a:rPr>
              <a:t> = outputs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e = linear comb of </a:t>
            </a:r>
            <a:r>
              <a:rPr lang="en-US" sz="1600" b="0" i="0" u="none" strike="noStrike" cap="none" dirty="0" err="1">
                <a:solidFill>
                  <a:schemeClr val="dk1"/>
                </a:solidFill>
                <a:latin typeface="Arial"/>
                <a:ea typeface="Arial"/>
                <a:cs typeface="Arial"/>
                <a:sym typeface="Arial"/>
              </a:rPr>
              <a:t>wgts</a:t>
            </a:r>
            <a:r>
              <a:rPr lang="en-US" sz="1600" b="0" i="0" u="none" strike="noStrike" cap="none" dirty="0">
                <a:solidFill>
                  <a:schemeClr val="dk1"/>
                </a:solidFill>
                <a:latin typeface="Arial"/>
                <a:ea typeface="Arial"/>
                <a:cs typeface="Arial"/>
                <a:sym typeface="Arial"/>
              </a:rPr>
              <a:t> x input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1524000" y="0"/>
          <a:ext cx="0" cy="0"/>
          <a:chOff x="0" y="0"/>
          <a:chExt cx="0" cy="0"/>
        </a:xfrm>
      </p:grpSpPr>
      <p:sp>
        <p:nvSpPr>
          <p:cNvPr id="1029" name="Google Shape;1029;p37"/>
          <p:cNvSpPr txBox="1">
            <a:spLocks noGrp="1"/>
          </p:cNvSpPr>
          <p:nvPr>
            <p:ph type="title"/>
          </p:nvPr>
        </p:nvSpPr>
        <p:spPr>
          <a:xfrm>
            <a:off x="0" y="-12700"/>
            <a:ext cx="12192000" cy="1214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ANN Learning: Back Propagation</a:t>
            </a:r>
            <a:endParaRPr/>
          </a:p>
        </p:txBody>
      </p:sp>
      <p:sp>
        <p:nvSpPr>
          <p:cNvPr id="1030" name="Google Shape;1030;p37"/>
          <p:cNvSpPr txBox="1">
            <a:spLocks noGrp="1"/>
          </p:cNvSpPr>
          <p:nvPr>
            <p:ph type="body" idx="1"/>
          </p:nvPr>
        </p:nvSpPr>
        <p:spPr>
          <a:xfrm>
            <a:off x="1219200" y="720450"/>
            <a:ext cx="9341224"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US" sz="1800" dirty="0"/>
              <a:t>The next step in learning is back propagation</a:t>
            </a:r>
            <a:endParaRPr sz="1800" dirty="0"/>
          </a:p>
          <a:p>
            <a:pPr marL="342900" lvl="0" indent="-342900" algn="l" rtl="0">
              <a:lnSpc>
                <a:spcPct val="100000"/>
              </a:lnSpc>
              <a:spcBef>
                <a:spcPts val="1600"/>
              </a:spcBef>
              <a:spcAft>
                <a:spcPts val="0"/>
              </a:spcAft>
              <a:buSzPts val="1800"/>
              <a:buFont typeface="Arial"/>
              <a:buChar char="•"/>
            </a:pPr>
            <a:r>
              <a:rPr lang="en-US" sz="1800" dirty="0"/>
              <a:t>The output error is found by subtracting the actual value of the output by the predicted value</a:t>
            </a:r>
            <a:endParaRPr sz="1800" dirty="0"/>
          </a:p>
          <a:p>
            <a:pPr marL="342900" lvl="0" indent="-342900" algn="l" rtl="0">
              <a:lnSpc>
                <a:spcPct val="100000"/>
              </a:lnSpc>
              <a:spcBef>
                <a:spcPts val="1600"/>
              </a:spcBef>
              <a:spcAft>
                <a:spcPts val="0"/>
              </a:spcAft>
              <a:buSzPts val="1800"/>
              <a:buFont typeface="Arial"/>
              <a:buChar char="•"/>
            </a:pPr>
            <a:r>
              <a:rPr lang="en-US" sz="1800" dirty="0"/>
              <a:t>To determine the error in output caused by error in previous layers, the output error is back propagated</a:t>
            </a:r>
            <a:endParaRPr sz="1800" dirty="0"/>
          </a:p>
          <a:p>
            <a:pPr marL="342900" lvl="0" indent="-342900" algn="l" rtl="0">
              <a:lnSpc>
                <a:spcPct val="100000"/>
              </a:lnSpc>
              <a:spcBef>
                <a:spcPts val="1600"/>
              </a:spcBef>
              <a:spcAft>
                <a:spcPts val="0"/>
              </a:spcAft>
              <a:buSzPts val="1800"/>
              <a:buFont typeface="Arial"/>
              <a:buChar char="•"/>
            </a:pPr>
            <a:r>
              <a:rPr lang="en-US" sz="1800" dirty="0"/>
              <a:t>This is done by multiplying the error by the weight matrix of the previous layer</a:t>
            </a:r>
            <a:endParaRPr sz="1800" dirty="0"/>
          </a:p>
          <a:p>
            <a:pPr marL="342900" lvl="0" indent="-342900" algn="l" rtl="0">
              <a:lnSpc>
                <a:spcPct val="100000"/>
              </a:lnSpc>
              <a:spcBef>
                <a:spcPts val="1600"/>
              </a:spcBef>
              <a:spcAft>
                <a:spcPts val="1600"/>
              </a:spcAft>
              <a:buSzPts val="1800"/>
              <a:buFont typeface="Arial"/>
              <a:buChar char="•"/>
            </a:pPr>
            <a:r>
              <a:rPr lang="en-US" sz="1800" dirty="0"/>
              <a:t>The ‘ẟ’ here represents the derivative of the cost function with respect to the predictions  </a:t>
            </a:r>
            <a:endParaRPr sz="1800" dirty="0"/>
          </a:p>
        </p:txBody>
      </p:sp>
      <p:pic>
        <p:nvPicPr>
          <p:cNvPr id="1031" name="Google Shape;1031;p37"/>
          <p:cNvPicPr preferRelativeResize="0"/>
          <p:nvPr/>
        </p:nvPicPr>
        <p:blipFill rotWithShape="1">
          <a:blip r:embed="rId3">
            <a:alphaModFix/>
          </a:blip>
          <a:srcRect/>
          <a:stretch/>
        </p:blipFill>
        <p:spPr>
          <a:xfrm>
            <a:off x="3860801" y="2956960"/>
            <a:ext cx="5227782" cy="3885540"/>
          </a:xfrm>
          <a:prstGeom prst="rect">
            <a:avLst/>
          </a:prstGeom>
          <a:noFill/>
          <a:ln>
            <a:noFill/>
          </a:ln>
        </p:spPr>
      </p:pic>
      <p:sp>
        <p:nvSpPr>
          <p:cNvPr id="1032" name="Google Shape;1032;p37"/>
          <p:cNvSpPr txBox="1"/>
          <p:nvPr/>
        </p:nvSpPr>
        <p:spPr>
          <a:xfrm>
            <a:off x="8271550" y="5644375"/>
            <a:ext cx="2873400" cy="12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hlink"/>
                </a:solidFill>
                <a:latin typeface="Arial"/>
                <a:ea typeface="Arial"/>
                <a:cs typeface="Arial"/>
                <a:sym typeface="Arial"/>
                <a:hlinkClick r:id="rId4"/>
              </a:rPr>
              <a:t>https://www.icgi.no/Technology/Deep-learning</a:t>
            </a:r>
            <a:endParaRPr sz="1200" b="0" i="0" u="none" strike="noStrike" cap="none">
              <a:solidFill>
                <a:schemeClr val="dk1"/>
              </a:solidFill>
              <a:latin typeface="Arial"/>
              <a:ea typeface="Arial"/>
              <a:cs typeface="Arial"/>
              <a:sym typeface="Arial"/>
            </a:endParaRPr>
          </a:p>
        </p:txBody>
      </p:sp>
      <p:sp>
        <p:nvSpPr>
          <p:cNvPr id="1033" name="Google Shape;1033;p37"/>
          <p:cNvSpPr txBox="1"/>
          <p:nvPr/>
        </p:nvSpPr>
        <p:spPr>
          <a:xfrm>
            <a:off x="1877075" y="4842325"/>
            <a:ext cx="1723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Cost function = cross entropy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1524000" y="0"/>
          <a:ext cx="0" cy="0"/>
          <a:chOff x="0" y="0"/>
          <a:chExt cx="0" cy="0"/>
        </a:xfrm>
      </p:grpSpPr>
      <p:sp>
        <p:nvSpPr>
          <p:cNvPr id="1038" name="Google Shape;1038;p38"/>
          <p:cNvSpPr txBox="1">
            <a:spLocks noGrp="1"/>
          </p:cNvSpPr>
          <p:nvPr>
            <p:ph type="title"/>
          </p:nvPr>
        </p:nvSpPr>
        <p:spPr>
          <a:xfrm>
            <a:off x="1610497" y="19998"/>
            <a:ext cx="8909100" cy="119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ANN Learning: Gradient Descent</a:t>
            </a:r>
            <a:endParaRPr/>
          </a:p>
        </p:txBody>
      </p:sp>
      <p:sp>
        <p:nvSpPr>
          <p:cNvPr id="1039" name="Google Shape;1039;p38"/>
          <p:cNvSpPr txBox="1">
            <a:spLocks noGrp="1"/>
          </p:cNvSpPr>
          <p:nvPr>
            <p:ph type="body" idx="1"/>
          </p:nvPr>
        </p:nvSpPr>
        <p:spPr>
          <a:xfrm>
            <a:off x="986117" y="874436"/>
            <a:ext cx="10255623" cy="14193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US" sz="2000" dirty="0"/>
              <a:t>The cost function is the function used to determine the error between the output found by the model and the actual output</a:t>
            </a:r>
            <a:endParaRPr sz="2000" dirty="0"/>
          </a:p>
          <a:p>
            <a:pPr marL="342900" lvl="0" indent="-342900" algn="l" rtl="0">
              <a:lnSpc>
                <a:spcPct val="100000"/>
              </a:lnSpc>
              <a:spcBef>
                <a:spcPts val="1600"/>
              </a:spcBef>
              <a:spcAft>
                <a:spcPts val="0"/>
              </a:spcAft>
              <a:buSzPts val="1800"/>
              <a:buFont typeface="Arial"/>
              <a:buChar char="•"/>
            </a:pPr>
            <a:r>
              <a:rPr lang="en-US" sz="2000" dirty="0"/>
              <a:t>To minimize the cost function, we use the derivative with respect to the weights</a:t>
            </a:r>
            <a:endParaRPr sz="2000" dirty="0"/>
          </a:p>
          <a:p>
            <a:pPr marL="342900" lvl="0" indent="-342900" algn="l" rtl="0">
              <a:lnSpc>
                <a:spcPct val="100000"/>
              </a:lnSpc>
              <a:spcBef>
                <a:spcPts val="1600"/>
              </a:spcBef>
              <a:spcAft>
                <a:spcPts val="0"/>
              </a:spcAft>
              <a:buSzPts val="1800"/>
              <a:buFont typeface="Arial"/>
              <a:buChar char="•"/>
            </a:pPr>
            <a:r>
              <a:rPr lang="en-US" sz="2000" dirty="0"/>
              <a:t>This gives the slope of the cost function, and therefore which direction the weights should be moved</a:t>
            </a:r>
            <a:endParaRPr sz="2000" dirty="0"/>
          </a:p>
          <a:p>
            <a:pPr marL="342900" lvl="0" indent="-342900" algn="l" rtl="0">
              <a:lnSpc>
                <a:spcPct val="100000"/>
              </a:lnSpc>
              <a:spcBef>
                <a:spcPts val="1600"/>
              </a:spcBef>
              <a:spcAft>
                <a:spcPts val="1600"/>
              </a:spcAft>
              <a:buSzPts val="1800"/>
              <a:buFont typeface="Arial"/>
              <a:buChar char="•"/>
            </a:pPr>
            <a:r>
              <a:rPr lang="en-US" sz="2000" dirty="0"/>
              <a:t>If the derivative of the cost function at a particular set of weights is negative, then this subtracted by the current weights will increase the weights</a:t>
            </a:r>
            <a:endParaRPr sz="2000" dirty="0"/>
          </a:p>
        </p:txBody>
      </p:sp>
      <p:pic>
        <p:nvPicPr>
          <p:cNvPr id="1040" name="Google Shape;1040;p38"/>
          <p:cNvPicPr preferRelativeResize="0"/>
          <p:nvPr/>
        </p:nvPicPr>
        <p:blipFill rotWithShape="1">
          <a:blip r:embed="rId3">
            <a:alphaModFix/>
          </a:blip>
          <a:srcRect/>
          <a:stretch/>
        </p:blipFill>
        <p:spPr>
          <a:xfrm>
            <a:off x="4211150" y="3962401"/>
            <a:ext cx="4018450" cy="23966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1524000" y="0"/>
          <a:ext cx="0" cy="0"/>
          <a:chOff x="0" y="0"/>
          <a:chExt cx="0" cy="0"/>
        </a:xfrm>
      </p:grpSpPr>
      <p:sp>
        <p:nvSpPr>
          <p:cNvPr id="1045" name="Google Shape;1045;p39"/>
          <p:cNvSpPr txBox="1">
            <a:spLocks noGrp="1"/>
          </p:cNvSpPr>
          <p:nvPr>
            <p:ph type="title"/>
          </p:nvPr>
        </p:nvSpPr>
        <p:spPr>
          <a:xfrm>
            <a:off x="1924600" y="-38702"/>
            <a:ext cx="8520600" cy="965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4100" dirty="0"/>
              <a:t>ANN Learning: Updating Weights</a:t>
            </a:r>
            <a:endParaRPr sz="4100" dirty="0"/>
          </a:p>
        </p:txBody>
      </p:sp>
      <p:sp>
        <p:nvSpPr>
          <p:cNvPr id="1046" name="Google Shape;1046;p39"/>
          <p:cNvSpPr txBox="1">
            <a:spLocks noGrp="1"/>
          </p:cNvSpPr>
          <p:nvPr>
            <p:ph type="body" idx="1"/>
          </p:nvPr>
        </p:nvSpPr>
        <p:spPr>
          <a:xfrm>
            <a:off x="555811" y="798604"/>
            <a:ext cx="11062447"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US" sz="1800" dirty="0"/>
              <a:t>Using ‘ẟs’ found earlier, we can find the derivative of the cost function with respect to the weight matrices</a:t>
            </a:r>
            <a:endParaRPr sz="1800" dirty="0"/>
          </a:p>
          <a:p>
            <a:pPr marL="342900" lvl="0" indent="-342900" algn="l" rtl="0">
              <a:lnSpc>
                <a:spcPct val="100000"/>
              </a:lnSpc>
              <a:spcBef>
                <a:spcPts val="1600"/>
              </a:spcBef>
              <a:spcAft>
                <a:spcPts val="0"/>
              </a:spcAft>
              <a:buSzPts val="1800"/>
              <a:buFont typeface="Arial"/>
              <a:buChar char="•"/>
            </a:pPr>
            <a:r>
              <a:rPr lang="en-US" sz="1800" dirty="0"/>
              <a:t>To do this, the ‘ẟ’ for a given layer is multiplied by the derivative of the cost function with respect to the input of that layer</a:t>
            </a:r>
            <a:endParaRPr sz="1800" dirty="0"/>
          </a:p>
          <a:p>
            <a:pPr marL="342900" lvl="0" indent="-342900" algn="l" rtl="0">
              <a:lnSpc>
                <a:spcPct val="100000"/>
              </a:lnSpc>
              <a:spcBef>
                <a:spcPts val="1600"/>
              </a:spcBef>
              <a:spcAft>
                <a:spcPts val="0"/>
              </a:spcAft>
              <a:buSzPts val="1800"/>
              <a:buFont typeface="Arial"/>
              <a:buChar char="•"/>
            </a:pPr>
            <a:r>
              <a:rPr lang="en-US" sz="1800" dirty="0"/>
              <a:t>This is further multiplied by the corresponding input</a:t>
            </a:r>
            <a:endParaRPr sz="1800" dirty="0"/>
          </a:p>
          <a:p>
            <a:pPr marL="342900" lvl="0" indent="-342900" algn="l" rtl="0">
              <a:lnSpc>
                <a:spcPct val="100000"/>
              </a:lnSpc>
              <a:spcBef>
                <a:spcPts val="1600"/>
              </a:spcBef>
              <a:spcAft>
                <a:spcPts val="1600"/>
              </a:spcAft>
              <a:buSzPts val="1800"/>
              <a:buFont typeface="Arial"/>
              <a:buChar char="•"/>
            </a:pPr>
            <a:r>
              <a:rPr lang="en-US" sz="1800" dirty="0"/>
              <a:t>This product is then multiplied by the constant factor ‘</a:t>
            </a:r>
            <a:r>
              <a:rPr lang="en-US" sz="1800" dirty="0" err="1"/>
              <a:t>η</a:t>
            </a:r>
            <a:r>
              <a:rPr lang="en-US" sz="1800" dirty="0"/>
              <a:t>’ called learning rate</a:t>
            </a:r>
            <a:endParaRPr sz="1800" dirty="0"/>
          </a:p>
        </p:txBody>
      </p:sp>
      <p:sp>
        <p:nvSpPr>
          <p:cNvPr id="1047" name="Google Shape;1047;p39"/>
          <p:cNvSpPr txBox="1"/>
          <p:nvPr/>
        </p:nvSpPr>
        <p:spPr>
          <a:xfrm>
            <a:off x="7306350" y="5874130"/>
            <a:ext cx="2873400" cy="12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hlink"/>
                </a:solidFill>
                <a:latin typeface="Arial"/>
                <a:ea typeface="Arial"/>
                <a:cs typeface="Arial"/>
                <a:sym typeface="Arial"/>
                <a:hlinkClick r:id="rId3"/>
              </a:rPr>
              <a:t>https://www.icgi.no/Technology/Deep-learning</a:t>
            </a:r>
            <a:endParaRPr sz="1200" b="0" i="0" u="none" strike="noStrike" cap="none">
              <a:solidFill>
                <a:schemeClr val="dk1"/>
              </a:solidFill>
              <a:latin typeface="Arial"/>
              <a:ea typeface="Arial"/>
              <a:cs typeface="Arial"/>
              <a:sym typeface="Arial"/>
            </a:endParaRPr>
          </a:p>
        </p:txBody>
      </p:sp>
      <p:pic>
        <p:nvPicPr>
          <p:cNvPr id="1048" name="Google Shape;1048;p39"/>
          <p:cNvPicPr preferRelativeResize="0"/>
          <p:nvPr/>
        </p:nvPicPr>
        <p:blipFill rotWithShape="1">
          <a:blip r:embed="rId4">
            <a:alphaModFix/>
          </a:blip>
          <a:srcRect/>
          <a:stretch/>
        </p:blipFill>
        <p:spPr>
          <a:xfrm>
            <a:off x="3893325" y="3559030"/>
            <a:ext cx="4301498" cy="3128676"/>
          </a:xfrm>
          <a:prstGeom prst="rect">
            <a:avLst/>
          </a:prstGeom>
          <a:noFill/>
          <a:ln>
            <a:noFill/>
          </a:ln>
        </p:spPr>
      </p:pic>
      <p:sp>
        <p:nvSpPr>
          <p:cNvPr id="1049" name="Google Shape;1049;p39"/>
          <p:cNvSpPr/>
          <p:nvPr/>
        </p:nvSpPr>
        <p:spPr>
          <a:xfrm>
            <a:off x="7235275" y="3444730"/>
            <a:ext cx="914400" cy="1606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050" name="Google Shape;1050;p39"/>
          <p:cNvCxnSpPr/>
          <p:nvPr/>
        </p:nvCxnSpPr>
        <p:spPr>
          <a:xfrm>
            <a:off x="8156400" y="4090180"/>
            <a:ext cx="645600" cy="0"/>
          </a:xfrm>
          <a:prstGeom prst="straightConnector1">
            <a:avLst/>
          </a:prstGeom>
          <a:noFill/>
          <a:ln w="28575" cap="flat" cmpd="sng">
            <a:solidFill>
              <a:srgbClr val="FF0000"/>
            </a:solidFill>
            <a:prstDash val="solid"/>
            <a:round/>
            <a:headEnd type="none" w="sm" len="sm"/>
            <a:tailEnd type="none" w="sm" len="sm"/>
          </a:ln>
        </p:spPr>
      </p:cxnSp>
      <p:sp>
        <p:nvSpPr>
          <p:cNvPr id="1051" name="Google Shape;1051;p39"/>
          <p:cNvSpPr txBox="1"/>
          <p:nvPr/>
        </p:nvSpPr>
        <p:spPr>
          <a:xfrm>
            <a:off x="8786150" y="3505230"/>
            <a:ext cx="1335900" cy="1512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US" sz="1400" b="0" i="0" u="none" strike="noStrike" cap="none">
                <a:solidFill>
                  <a:schemeClr val="accent2"/>
                </a:solidFill>
                <a:highlight>
                  <a:schemeClr val="lt1"/>
                </a:highlight>
                <a:latin typeface="Roboto"/>
                <a:ea typeface="Roboto"/>
                <a:cs typeface="Roboto"/>
                <a:sym typeface="Roboto"/>
              </a:rPr>
              <a:t>Derivative of the cost function with respect to weights</a:t>
            </a:r>
            <a:endParaRPr sz="1400" b="0" i="0" u="none" strike="noStrike" cap="none">
              <a:solidFill>
                <a:schemeClr val="dk1"/>
              </a:solidFill>
              <a:latin typeface="Arial"/>
              <a:ea typeface="Arial"/>
              <a:cs typeface="Arial"/>
              <a:sym typeface="Arial"/>
            </a:endParaRPr>
          </a:p>
        </p:txBody>
      </p:sp>
      <p:sp>
        <p:nvSpPr>
          <p:cNvPr id="1052" name="Google Shape;1052;p39"/>
          <p:cNvSpPr/>
          <p:nvPr/>
        </p:nvSpPr>
        <p:spPr>
          <a:xfrm>
            <a:off x="6941127" y="3663142"/>
            <a:ext cx="136500" cy="117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3" name="Google Shape;1053;p39"/>
          <p:cNvSpPr txBox="1"/>
          <p:nvPr/>
        </p:nvSpPr>
        <p:spPr>
          <a:xfrm>
            <a:off x="6892265" y="3575655"/>
            <a:ext cx="23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54" name="Google Shape;1054;p39"/>
          <p:cNvSpPr txBox="1"/>
          <p:nvPr/>
        </p:nvSpPr>
        <p:spPr>
          <a:xfrm>
            <a:off x="6903346" y="4068875"/>
            <a:ext cx="23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55" name="Google Shape;1055;p39"/>
          <p:cNvSpPr txBox="1"/>
          <p:nvPr/>
        </p:nvSpPr>
        <p:spPr>
          <a:xfrm>
            <a:off x="6897801" y="4545469"/>
            <a:ext cx="23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56" name="Google Shape;1056;p39"/>
          <p:cNvSpPr txBox="1"/>
          <p:nvPr/>
        </p:nvSpPr>
        <p:spPr>
          <a:xfrm>
            <a:off x="1902546" y="3372494"/>
            <a:ext cx="4179300" cy="11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Noto Sans Symbols"/>
                <a:ea typeface="Noto Sans Symbols"/>
                <a:cs typeface="Noto Sans Symbols"/>
                <a:sym typeface="Noto Sans Symbols"/>
              </a:rPr>
              <a:t>δ</a:t>
            </a:r>
            <a:r>
              <a:rPr lang="en-US" sz="1600" b="0" i="0" u="none" strike="noStrike" cap="none">
                <a:solidFill>
                  <a:schemeClr val="dk1"/>
                </a:solidFill>
                <a:latin typeface="Arial"/>
                <a:ea typeface="Arial"/>
                <a:cs typeface="Arial"/>
                <a:sym typeface="Arial"/>
              </a:rPr>
              <a:t> is the derivative of cost function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Arial"/>
                <a:ea typeface="Arial"/>
                <a:cs typeface="Arial"/>
                <a:sym typeface="Arial"/>
              </a:rPr>
              <a:t>df/de </a:t>
            </a:r>
            <a:r>
              <a:rPr lang="en-US" sz="1600" b="0" i="0" u="none" strike="noStrike" cap="none">
                <a:solidFill>
                  <a:schemeClr val="dk1"/>
                </a:solidFill>
                <a:latin typeface="Arial"/>
                <a:ea typeface="Arial"/>
                <a:cs typeface="Arial"/>
                <a:sym typeface="Arial"/>
              </a:rPr>
              <a:t>is derivative of activation function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relative to input “e” (weighted sum of inputs)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y</a:t>
            </a:r>
            <a:r>
              <a:rPr lang="en-US" sz="1600" b="0" i="0" u="none" strike="noStrike" cap="none" baseline="-25000">
                <a:solidFill>
                  <a:schemeClr val="dk1"/>
                </a:solidFill>
                <a:latin typeface="Arial"/>
                <a:ea typeface="Arial"/>
                <a:cs typeface="Arial"/>
                <a:sym typeface="Arial"/>
              </a:rPr>
              <a:t>i </a:t>
            </a:r>
            <a:r>
              <a:rPr lang="en-US" sz="1600" b="0" i="0" u="none" strike="noStrike" cap="none">
                <a:solidFill>
                  <a:schemeClr val="dk1"/>
                </a:solidFill>
                <a:latin typeface="Arial"/>
                <a:ea typeface="Arial"/>
                <a:cs typeface="Arial"/>
                <a:sym typeface="Arial"/>
              </a:rPr>
              <a:t>is output of each neuron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
          <p:cNvSpPr txBox="1">
            <a:spLocks noGrp="1"/>
          </p:cNvSpPr>
          <p:nvPr>
            <p:ph type="title"/>
          </p:nvPr>
        </p:nvSpPr>
        <p:spPr>
          <a:xfrm>
            <a:off x="1524000" y="76200"/>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Schedule (MT)</a:t>
            </a:r>
            <a:endParaRPr sz="4400"/>
          </a:p>
        </p:txBody>
      </p:sp>
      <p:graphicFrame>
        <p:nvGraphicFramePr>
          <p:cNvPr id="657" name="Google Shape;657;p4"/>
          <p:cNvGraphicFramePr/>
          <p:nvPr>
            <p:extLst>
              <p:ext uri="{D42A27DB-BD31-4B8C-83A1-F6EECF244321}">
                <p14:modId xmlns:p14="http://schemas.microsoft.com/office/powerpoint/2010/main" val="3137591604"/>
              </p:ext>
            </p:extLst>
          </p:nvPr>
        </p:nvGraphicFramePr>
        <p:xfrm>
          <a:off x="1425388" y="981635"/>
          <a:ext cx="9681883" cy="5339687"/>
        </p:xfrm>
        <a:graphic>
          <a:graphicData uri="http://schemas.openxmlformats.org/drawingml/2006/table">
            <a:tbl>
              <a:tblPr firstRow="1" bandRow="1">
                <a:gradFill>
                  <a:gsLst>
                    <a:gs pos="0">
                      <a:srgbClr val="A9A9E1"/>
                    </a:gs>
                    <a:gs pos="35000">
                      <a:srgbClr val="C4C4E7"/>
                    </a:gs>
                    <a:gs pos="100000">
                      <a:srgbClr val="E6E6F8"/>
                    </a:gs>
                  </a:gsLst>
                  <a:lin ang="16200000" scaled="0"/>
                </a:gradFill>
              </a:tblPr>
              <a:tblGrid>
                <a:gridCol w="1235287">
                  <a:extLst>
                    <a:ext uri="{9D8B030D-6E8A-4147-A177-3AD203B41FA5}">
                      <a16:colId xmlns:a16="http://schemas.microsoft.com/office/drawing/2014/main" val="20000"/>
                    </a:ext>
                  </a:extLst>
                </a:gridCol>
                <a:gridCol w="3657971">
                  <a:extLst>
                    <a:ext uri="{9D8B030D-6E8A-4147-A177-3AD203B41FA5}">
                      <a16:colId xmlns:a16="http://schemas.microsoft.com/office/drawing/2014/main" val="20001"/>
                    </a:ext>
                  </a:extLst>
                </a:gridCol>
                <a:gridCol w="1238162">
                  <a:extLst>
                    <a:ext uri="{9D8B030D-6E8A-4147-A177-3AD203B41FA5}">
                      <a16:colId xmlns:a16="http://schemas.microsoft.com/office/drawing/2014/main" val="20002"/>
                    </a:ext>
                  </a:extLst>
                </a:gridCol>
                <a:gridCol w="3550463">
                  <a:extLst>
                    <a:ext uri="{9D8B030D-6E8A-4147-A177-3AD203B41FA5}">
                      <a16:colId xmlns:a16="http://schemas.microsoft.com/office/drawing/2014/main" val="20003"/>
                    </a:ext>
                  </a:extLst>
                </a:gridCol>
              </a:tblGrid>
              <a:tr h="371388">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1 (MT)</a:t>
                      </a:r>
                      <a:endParaRPr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Wednesday Apr. 22</a:t>
                      </a:r>
                      <a:endParaRPr sz="1500"/>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 (MT)</a:t>
                      </a:r>
                      <a:endParaRPr lang="en-CA"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a:t>
                      </a:r>
                      <a:endParaRPr sz="1500" dirty="0"/>
                    </a:p>
                  </a:txBody>
                  <a:tcPr marL="91450" marR="91450" marT="45725" marB="45725">
                    <a:solidFill>
                      <a:srgbClr val="1F3864"/>
                    </a:solidFill>
                  </a:tcPr>
                </a:tc>
                <a:extLst>
                  <a:ext uri="{0D108BD9-81ED-4DB2-BD59-A6C34878D82A}">
                    <a16:rowId xmlns:a16="http://schemas.microsoft.com/office/drawing/2014/main" val="10000"/>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Introductions and Technology Check </a:t>
                      </a:r>
                      <a:endParaRPr sz="1400" b="1" dirty="0"/>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5: Gene Finding with NNs (Lecture and Lab)</a:t>
                      </a:r>
                      <a:endParaRPr sz="1400" b="1"/>
                    </a:p>
                  </a:txBody>
                  <a:tcPr marL="91450" marR="91450" marT="45725" marB="45725">
                    <a:solidFill>
                      <a:srgbClr val="FFFFFF"/>
                    </a:solidFill>
                  </a:tcPr>
                </a:tc>
                <a:extLst>
                  <a:ext uri="{0D108BD9-81ED-4DB2-BD59-A6C34878D82A}">
                    <a16:rowId xmlns:a16="http://schemas.microsoft.com/office/drawing/2014/main" val="10001"/>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9:45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1: Introduction to Machine Learning (Lecture)</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2"/>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6: Machine Learning with Keras and Scikit-Learn (Lecture/Lab) </a:t>
                      </a:r>
                      <a:endParaRPr sz="1400" b="1"/>
                    </a:p>
                  </a:txBody>
                  <a:tcPr marL="91450" marR="91450" marT="45725" marB="45725">
                    <a:solidFill>
                      <a:srgbClr val="FFFFFF"/>
                    </a:solidFill>
                  </a:tcPr>
                </a:tc>
                <a:extLst>
                  <a:ext uri="{0D108BD9-81ED-4DB2-BD59-A6C34878D82A}">
                    <a16:rowId xmlns:a16="http://schemas.microsoft.com/office/drawing/2014/main" val="10003"/>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2: Decision Trees (Lecture and Lab)</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a:p>
                  </a:txBody>
                  <a:tcPr marL="91450" marR="91450" marT="45725" marB="45725">
                    <a:solidFill>
                      <a:srgbClr val="F5F5F5"/>
                    </a:solidFill>
                  </a:tcPr>
                </a:tc>
                <a:extLst>
                  <a:ext uri="{0D108BD9-81ED-4DB2-BD59-A6C34878D82A}">
                    <a16:rowId xmlns:a16="http://schemas.microsoft.com/office/drawing/2014/main" val="10004"/>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(1 hour)</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a:t>
                      </a:r>
                      <a:r>
                        <a:rPr lang="en-CA" sz="1400" b="1" u="none" strike="noStrike" cap="none" dirty="0" err="1"/>
                        <a:t>Keras</a:t>
                      </a:r>
                      <a:r>
                        <a:rPr lang="en-CA" sz="1400" b="1" u="none" strike="noStrike" cap="none" dirty="0"/>
                        <a:t> and Scikit-Learn (Cont'd) </a:t>
                      </a:r>
                      <a:endParaRPr sz="1400" b="1" dirty="0"/>
                    </a:p>
                  </a:txBody>
                  <a:tcPr marL="91450" marR="91450" marT="45725" marB="45725">
                    <a:solidFill>
                      <a:srgbClr val="FFFFFF"/>
                    </a:solidFill>
                  </a:tcPr>
                </a:tc>
                <a:extLst>
                  <a:ext uri="{0D108BD9-81ED-4DB2-BD59-A6C34878D82A}">
                    <a16:rowId xmlns:a16="http://schemas.microsoft.com/office/drawing/2014/main" val="10005"/>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6"/>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a:p>
                  </a:txBody>
                  <a:tcPr marL="91450" marR="91450" marT="45725" marB="45725">
                    <a:solidFill>
                      <a:srgbClr val="FFFFFF"/>
                    </a:solidFill>
                  </a:tcPr>
                </a:tc>
                <a:extLst>
                  <a:ext uri="{0D108BD9-81ED-4DB2-BD59-A6C34878D82A}">
                    <a16:rowId xmlns:a16="http://schemas.microsoft.com/office/drawing/2014/main" val="10007"/>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4: Neural Networks for 2</a:t>
                      </a:r>
                      <a:r>
                        <a:rPr lang="en-CA" sz="1400" b="1" u="none" strike="noStrike" cap="none" baseline="30000" dirty="0"/>
                        <a:t>o</a:t>
                      </a:r>
                      <a:r>
                        <a:rPr lang="en-CA" sz="1400" b="1" u="none" strike="noStrike" cap="none" dirty="0"/>
                        <a:t> Structure (Lecture and Homework)</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4:45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a:p>
                  </a:txBody>
                  <a:tcPr marL="91450" marR="91450" marT="45725" marB="45725">
                    <a:solidFill>
                      <a:srgbClr val="F5F5F5"/>
                    </a:solidFill>
                  </a:tcPr>
                </a:tc>
                <a:extLst>
                  <a:ext uri="{0D108BD9-81ED-4DB2-BD59-A6C34878D82A}">
                    <a16:rowId xmlns:a16="http://schemas.microsoft.com/office/drawing/2014/main" val="10008"/>
                  </a:ext>
                </a:extLst>
              </a:tr>
              <a:tr h="44095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5:00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5:00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End of Day 2</a:t>
                      </a:r>
                      <a:endParaRPr sz="1400" b="1" dirty="0"/>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658" name="Google Shape;658;p4" descr="A red sign with white letters  Description automatically generated"/>
          <p:cNvPicPr preferRelativeResize="0"/>
          <p:nvPr/>
        </p:nvPicPr>
        <p:blipFill rotWithShape="1">
          <a:blip r:embed="rId3">
            <a:alphaModFix/>
          </a:blip>
          <a:srcRect/>
          <a:stretch/>
        </p:blipFill>
        <p:spPr>
          <a:xfrm>
            <a:off x="1627939" y="6440905"/>
            <a:ext cx="1765300" cy="381000"/>
          </a:xfrm>
          <a:prstGeom prst="rect">
            <a:avLst/>
          </a:prstGeom>
          <a:noFill/>
          <a:ln>
            <a:noFill/>
          </a:ln>
        </p:spPr>
      </p:pic>
      <p:sp>
        <p:nvSpPr>
          <p:cNvPr id="9901" name="Footer Cover Fix"/>
          <p:cNvSpPr/>
          <p:nvPr/>
        </p:nvSpPr>
        <p:spPr>
          <a:xfrm>
            <a:off x="0" y="6350000"/>
            <a:ext cx="12192000" cy="508000"/>
          </a:xfrm>
          <a:prstGeom prst="rect">
            <a:avLst/>
          </a:prstGeom>
          <a:solidFill>
            <a:srgbClr val="FFFFFF"/>
          </a:solidFill>
          <a:ln>
            <a:noFill/>
          </a:ln>
        </p:spPr>
        <p:txBody>
          <a:bodyPr/>
          <a:lstStyle/>
          <a:p>
            <a:endParaRPr/>
          </a:p>
        </p:txBody>
      </p:sp>
      <p:sp>
        <p:nvSpPr>
          <p:cNvPr id="9902" name="Footer Bar Fix"/>
          <p:cNvSpPr/>
          <p:nvPr/>
        </p:nvSpPr>
        <p:spPr>
          <a:xfrm>
            <a:off x="0" y="6492874"/>
            <a:ext cx="12192000" cy="365126"/>
          </a:xfrm>
          <a:prstGeom prst="rect">
            <a:avLst/>
          </a:prstGeom>
          <a:solidFill>
            <a:srgbClr val="70247F"/>
          </a:solidFill>
          <a:ln>
            <a:noFill/>
          </a:ln>
        </p:spPr>
        <p:txBody>
          <a:bodyPr/>
          <a:lstStyle/>
          <a:p>
            <a:endParaRPr/>
          </a:p>
        </p:txBody>
      </p:sp>
      <p:sp>
        <p:nvSpPr>
          <p:cNvPr id="9903" name="Footer Text Fix"/>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1773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1524000" y="0"/>
          <a:ext cx="0" cy="0"/>
          <a:chOff x="0" y="0"/>
          <a:chExt cx="0" cy="0"/>
        </a:xfrm>
      </p:grpSpPr>
      <p:sp>
        <p:nvSpPr>
          <p:cNvPr id="1061" name="Google Shape;1061;p40"/>
          <p:cNvSpPr txBox="1">
            <a:spLocks noGrp="1"/>
          </p:cNvSpPr>
          <p:nvPr>
            <p:ph type="title"/>
          </p:nvPr>
        </p:nvSpPr>
        <p:spPr>
          <a:xfrm>
            <a:off x="1835700" y="-145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4100"/>
              <a:t>ANN Learning: Updating Weights</a:t>
            </a:r>
            <a:endParaRPr sz="4100"/>
          </a:p>
        </p:txBody>
      </p:sp>
      <p:sp>
        <p:nvSpPr>
          <p:cNvPr id="1062" name="Google Shape;1062;p40"/>
          <p:cNvSpPr txBox="1">
            <a:spLocks noGrp="1"/>
          </p:cNvSpPr>
          <p:nvPr>
            <p:ph type="body" idx="1"/>
          </p:nvPr>
        </p:nvSpPr>
        <p:spPr>
          <a:xfrm>
            <a:off x="735106" y="844500"/>
            <a:ext cx="10668000" cy="34164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400"/>
              <a:buFont typeface="Arial"/>
              <a:buChar char="•"/>
            </a:pPr>
            <a:r>
              <a:rPr lang="en-US" sz="2400" dirty="0"/>
              <a:t>The total product is subtracted from the weights to find the new weight matrix</a:t>
            </a:r>
            <a:endParaRPr dirty="0"/>
          </a:p>
          <a:p>
            <a:pPr marL="457200" lvl="0" indent="-457200" algn="l" rtl="0">
              <a:lnSpc>
                <a:spcPct val="100000"/>
              </a:lnSpc>
              <a:spcBef>
                <a:spcPts val="1600"/>
              </a:spcBef>
              <a:spcAft>
                <a:spcPts val="1600"/>
              </a:spcAft>
              <a:buSzPts val="2400"/>
              <a:buFont typeface="Arial"/>
              <a:buChar char="•"/>
            </a:pPr>
            <a:r>
              <a:rPr lang="en-US" sz="2400" dirty="0"/>
              <a:t>Through this algorithm, the weights will be updated so that the cost function will be decreased </a:t>
            </a:r>
            <a:endParaRPr sz="2400" dirty="0"/>
          </a:p>
        </p:txBody>
      </p:sp>
      <p:sp>
        <p:nvSpPr>
          <p:cNvPr id="1063" name="Google Shape;1063;p40"/>
          <p:cNvSpPr txBox="1"/>
          <p:nvPr/>
        </p:nvSpPr>
        <p:spPr>
          <a:xfrm>
            <a:off x="7357150" y="5339575"/>
            <a:ext cx="2873400" cy="12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hlink"/>
                </a:solidFill>
                <a:latin typeface="Arial"/>
                <a:ea typeface="Arial"/>
                <a:cs typeface="Arial"/>
                <a:sym typeface="Arial"/>
                <a:hlinkClick r:id="rId3"/>
              </a:rPr>
              <a:t>https://www.icgi.no/Technology/Deep-learning</a:t>
            </a:r>
            <a:endParaRPr sz="1200" b="0" i="0" u="none" strike="noStrike" cap="none">
              <a:solidFill>
                <a:schemeClr val="dk1"/>
              </a:solidFill>
              <a:latin typeface="Arial"/>
              <a:ea typeface="Arial"/>
              <a:cs typeface="Arial"/>
              <a:sym typeface="Arial"/>
            </a:endParaRPr>
          </a:p>
        </p:txBody>
      </p:sp>
      <p:pic>
        <p:nvPicPr>
          <p:cNvPr id="1064" name="Google Shape;1064;p40"/>
          <p:cNvPicPr preferRelativeResize="0"/>
          <p:nvPr/>
        </p:nvPicPr>
        <p:blipFill rotWithShape="1">
          <a:blip r:embed="rId4">
            <a:alphaModFix/>
          </a:blip>
          <a:srcRect/>
          <a:stretch/>
        </p:blipFill>
        <p:spPr>
          <a:xfrm>
            <a:off x="2358215" y="2552700"/>
            <a:ext cx="5740511" cy="39243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1524000" y="0"/>
          <a:ext cx="0" cy="0"/>
          <a:chOff x="0" y="0"/>
          <a:chExt cx="0" cy="0"/>
        </a:xfrm>
      </p:grpSpPr>
      <p:pic>
        <p:nvPicPr>
          <p:cNvPr id="1069" name="Google Shape;1069;p41"/>
          <p:cNvPicPr preferRelativeResize="0"/>
          <p:nvPr/>
        </p:nvPicPr>
        <p:blipFill rotWithShape="1">
          <a:blip r:embed="rId3">
            <a:alphaModFix/>
          </a:blip>
          <a:srcRect b="9542"/>
          <a:stretch/>
        </p:blipFill>
        <p:spPr>
          <a:xfrm>
            <a:off x="3171210" y="2082859"/>
            <a:ext cx="6111142" cy="3868832"/>
          </a:xfrm>
          <a:prstGeom prst="rect">
            <a:avLst/>
          </a:prstGeom>
          <a:noFill/>
          <a:ln>
            <a:noFill/>
          </a:ln>
        </p:spPr>
      </p:pic>
      <p:sp>
        <p:nvSpPr>
          <p:cNvPr id="1070" name="Google Shape;1070;p41"/>
          <p:cNvSpPr txBox="1">
            <a:spLocks noGrp="1"/>
          </p:cNvSpPr>
          <p:nvPr>
            <p:ph type="title"/>
          </p:nvPr>
        </p:nvSpPr>
        <p:spPr>
          <a:xfrm>
            <a:off x="2720831" y="-14575"/>
            <a:ext cx="7011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4000"/>
              <a:t>Effects of Weight Changes</a:t>
            </a:r>
            <a:endParaRPr sz="4000"/>
          </a:p>
        </p:txBody>
      </p:sp>
      <p:sp>
        <p:nvSpPr>
          <p:cNvPr id="1071" name="Google Shape;1071;p41"/>
          <p:cNvSpPr txBox="1">
            <a:spLocks noGrp="1"/>
          </p:cNvSpPr>
          <p:nvPr>
            <p:ph type="body" idx="1"/>
          </p:nvPr>
        </p:nvSpPr>
        <p:spPr>
          <a:xfrm>
            <a:off x="1165413" y="768300"/>
            <a:ext cx="9825316" cy="34164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1600"/>
              </a:spcAft>
              <a:buSzPts val="2800"/>
              <a:buFont typeface="Arial"/>
              <a:buChar char="•"/>
            </a:pPr>
            <a:r>
              <a:rPr lang="en-US" sz="2800" dirty="0"/>
              <a:t>Changing the weights can be understood as changing the steepness of the activation function curve</a:t>
            </a:r>
            <a:endParaRPr sz="2800" dirty="0"/>
          </a:p>
        </p:txBody>
      </p:sp>
      <p:pic>
        <p:nvPicPr>
          <p:cNvPr id="1072" name="Google Shape;1072;p41"/>
          <p:cNvPicPr preferRelativeResize="0"/>
          <p:nvPr/>
        </p:nvPicPr>
        <p:blipFill rotWithShape="1">
          <a:blip r:embed="rId4">
            <a:alphaModFix/>
          </a:blip>
          <a:srcRect l="42032" t="93644" r="39952"/>
          <a:stretch/>
        </p:blipFill>
        <p:spPr>
          <a:xfrm>
            <a:off x="5399621" y="5912786"/>
            <a:ext cx="1687483" cy="446518"/>
          </a:xfrm>
          <a:prstGeom prst="rect">
            <a:avLst/>
          </a:prstGeom>
          <a:noFill/>
          <a:ln>
            <a:noFill/>
          </a:ln>
        </p:spPr>
      </p:pic>
      <p:pic>
        <p:nvPicPr>
          <p:cNvPr id="1073" name="Google Shape;1073;p41"/>
          <p:cNvPicPr preferRelativeResize="0"/>
          <p:nvPr/>
        </p:nvPicPr>
        <p:blipFill rotWithShape="1">
          <a:blip r:embed="rId4">
            <a:alphaModFix/>
          </a:blip>
          <a:srcRect l="58359" t="12991" r="22030" b="80184"/>
          <a:stretch/>
        </p:blipFill>
        <p:spPr>
          <a:xfrm>
            <a:off x="6720439" y="4495174"/>
            <a:ext cx="1837114" cy="479366"/>
          </a:xfrm>
          <a:prstGeom prst="rect">
            <a:avLst/>
          </a:prstGeom>
          <a:noFill/>
          <a:ln>
            <a:noFill/>
          </a:ln>
        </p:spPr>
      </p:pic>
      <p:sp>
        <p:nvSpPr>
          <p:cNvPr id="1074" name="Google Shape;1074;p41"/>
          <p:cNvSpPr txBox="1"/>
          <p:nvPr/>
        </p:nvSpPr>
        <p:spPr>
          <a:xfrm>
            <a:off x="4325389" y="2500746"/>
            <a:ext cx="249300" cy="323100"/>
          </a:xfrm>
          <a:prstGeom prst="rect">
            <a:avLst/>
          </a:prstGeom>
          <a:blipFill rotWithShape="1">
            <a:blip r:embed="rId5">
              <a:alphaModFix/>
            </a:blip>
            <a:stretch>
              <a:fillRect r="-1499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75" name="Google Shape;1075;p41"/>
          <p:cNvSpPr txBox="1"/>
          <p:nvPr/>
        </p:nvSpPr>
        <p:spPr>
          <a:xfrm>
            <a:off x="4325388" y="2767416"/>
            <a:ext cx="249300" cy="323100"/>
          </a:xfrm>
          <a:prstGeom prst="rect">
            <a:avLst/>
          </a:prstGeom>
          <a:blipFill rotWithShape="1">
            <a:blip r:embed="rId6">
              <a:alphaModFix/>
            </a:blip>
            <a:stretch>
              <a:fillRect r="-1499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76" name="Google Shape;1076;p41"/>
          <p:cNvSpPr txBox="1"/>
          <p:nvPr/>
        </p:nvSpPr>
        <p:spPr>
          <a:xfrm>
            <a:off x="4325389" y="3034086"/>
            <a:ext cx="249300" cy="323100"/>
          </a:xfrm>
          <a:prstGeom prst="rect">
            <a:avLst/>
          </a:prstGeom>
          <a:blipFill rotWithShape="1">
            <a:blip r:embed="rId7">
              <a:alphaModFix/>
            </a:blip>
            <a:stretch>
              <a:fillRect r="-1499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077" name="Google Shape;1077;p41"/>
          <p:cNvSpPr txBox="1"/>
          <p:nvPr/>
        </p:nvSpPr>
        <p:spPr>
          <a:xfrm>
            <a:off x="4223746" y="3414874"/>
            <a:ext cx="171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Higher weights</a:t>
            </a:r>
            <a:endParaRPr sz="1400" b="0" i="0" u="none" strike="noStrike" cap="none">
              <a:solidFill>
                <a:srgbClr val="000000"/>
              </a:solidFill>
              <a:latin typeface="Arial"/>
              <a:ea typeface="Arial"/>
              <a:cs typeface="Arial"/>
              <a:sym typeface="Arial"/>
            </a:endParaRPr>
          </a:p>
        </p:txBody>
      </p:sp>
      <p:sp>
        <p:nvSpPr>
          <p:cNvPr id="1078" name="Google Shape;1078;p41"/>
          <p:cNvSpPr txBox="1"/>
          <p:nvPr/>
        </p:nvSpPr>
        <p:spPr>
          <a:xfrm>
            <a:off x="7430189" y="3548209"/>
            <a:ext cx="171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Lower weights</a:t>
            </a:r>
            <a:endParaRPr sz="1400" b="0" i="0" u="none" strike="noStrike" cap="none">
              <a:solidFill>
                <a:srgbClr val="000000"/>
              </a:solidFill>
              <a:latin typeface="Arial"/>
              <a:ea typeface="Arial"/>
              <a:cs typeface="Arial"/>
              <a:sym typeface="Arial"/>
            </a:endParaRPr>
          </a:p>
        </p:txBody>
      </p:sp>
      <p:cxnSp>
        <p:nvCxnSpPr>
          <p:cNvPr id="1079" name="Google Shape;1079;p41"/>
          <p:cNvCxnSpPr/>
          <p:nvPr/>
        </p:nvCxnSpPr>
        <p:spPr>
          <a:xfrm rot="10800000" flipH="1">
            <a:off x="5846618" y="3090709"/>
            <a:ext cx="698400" cy="4575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1080" name="Google Shape;1080;p41"/>
          <p:cNvCxnSpPr/>
          <p:nvPr/>
        </p:nvCxnSpPr>
        <p:spPr>
          <a:xfrm rot="10800000">
            <a:off x="7336745" y="3128559"/>
            <a:ext cx="421800" cy="4332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1081" name="Google Shape;1081;p41"/>
          <p:cNvSpPr txBox="1"/>
          <p:nvPr/>
        </p:nvSpPr>
        <p:spPr>
          <a:xfrm>
            <a:off x="8557553" y="4525300"/>
            <a:ext cx="603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y</a:t>
            </a:r>
            <a:r>
              <a:rPr lang="en-US" sz="2400" b="0" i="0" u="none" strike="noStrike" cap="none" baseline="-25000">
                <a:solidFill>
                  <a:schemeClr val="dk1"/>
                </a:solidFill>
                <a:latin typeface="Arial"/>
                <a:ea typeface="Arial"/>
                <a:cs typeface="Arial"/>
                <a:sym typeface="Arial"/>
              </a:rPr>
              <a:t>i</a:t>
            </a:r>
            <a:endParaRPr sz="2000" b="0" i="0" u="none" strike="noStrike" cap="none" baseline="-25000">
              <a:solidFill>
                <a:schemeClr val="dk1"/>
              </a:solidFill>
              <a:latin typeface="Arial"/>
              <a:ea typeface="Arial"/>
              <a:cs typeface="Arial"/>
              <a:sym typeface="Arial"/>
            </a:endParaRPr>
          </a:p>
        </p:txBody>
      </p:sp>
      <p:sp>
        <p:nvSpPr>
          <p:cNvPr id="1082" name="Google Shape;1082;p41"/>
          <p:cNvSpPr/>
          <p:nvPr/>
        </p:nvSpPr>
        <p:spPr>
          <a:xfrm>
            <a:off x="9732731" y="5315657"/>
            <a:ext cx="995100" cy="4465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1524000" y="0"/>
          <a:ext cx="0" cy="0"/>
          <a:chOff x="0" y="0"/>
          <a:chExt cx="0" cy="0"/>
        </a:xfrm>
      </p:grpSpPr>
      <p:sp>
        <p:nvSpPr>
          <p:cNvPr id="1087" name="Google Shape;1087;p42"/>
          <p:cNvSpPr txBox="1">
            <a:spLocks noGrp="1"/>
          </p:cNvSpPr>
          <p:nvPr>
            <p:ph type="title"/>
          </p:nvPr>
        </p:nvSpPr>
        <p:spPr>
          <a:xfrm>
            <a:off x="1835700" y="-145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4000"/>
              <a:t> Effects of Bias Changes</a:t>
            </a:r>
            <a:endParaRPr sz="4000"/>
          </a:p>
        </p:txBody>
      </p:sp>
      <p:sp>
        <p:nvSpPr>
          <p:cNvPr id="1088" name="Google Shape;1088;p42"/>
          <p:cNvSpPr txBox="1">
            <a:spLocks noGrp="1"/>
          </p:cNvSpPr>
          <p:nvPr>
            <p:ph type="body" idx="1"/>
          </p:nvPr>
        </p:nvSpPr>
        <p:spPr>
          <a:xfrm>
            <a:off x="1452282" y="692100"/>
            <a:ext cx="9699812" cy="18003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500"/>
              <a:buFont typeface="Arial"/>
              <a:buChar char="•"/>
            </a:pPr>
            <a:r>
              <a:rPr lang="en-US" sz="2500" dirty="0"/>
              <a:t>A bias term is used to shift the activation function left or right</a:t>
            </a:r>
            <a:endParaRPr dirty="0"/>
          </a:p>
          <a:p>
            <a:pPr marL="457200" lvl="0" indent="-457200" algn="l" rtl="0">
              <a:lnSpc>
                <a:spcPct val="100000"/>
              </a:lnSpc>
              <a:spcBef>
                <a:spcPts val="1600"/>
              </a:spcBef>
              <a:spcAft>
                <a:spcPts val="1600"/>
              </a:spcAft>
              <a:buSzPts val="2500"/>
              <a:buFont typeface="Arial"/>
              <a:buChar char="•"/>
            </a:pPr>
            <a:r>
              <a:rPr lang="en-US" sz="2500" dirty="0"/>
              <a:t>For example, to get an output of 0.5 for an input of 5, we can apply a bias of -5</a:t>
            </a:r>
            <a:endParaRPr sz="2500" dirty="0"/>
          </a:p>
        </p:txBody>
      </p:sp>
      <p:pic>
        <p:nvPicPr>
          <p:cNvPr id="1089" name="Google Shape;1089;p42"/>
          <p:cNvPicPr preferRelativeResize="0"/>
          <p:nvPr/>
        </p:nvPicPr>
        <p:blipFill rotWithShape="1">
          <a:blip r:embed="rId3">
            <a:alphaModFix/>
          </a:blip>
          <a:srcRect l="3903" t="20026" r="8277" b="5981"/>
          <a:stretch/>
        </p:blipFill>
        <p:spPr>
          <a:xfrm>
            <a:off x="3253049" y="2592182"/>
            <a:ext cx="5533158" cy="3496500"/>
          </a:xfrm>
          <a:prstGeom prst="rect">
            <a:avLst/>
          </a:prstGeom>
          <a:noFill/>
          <a:ln>
            <a:noFill/>
          </a:ln>
        </p:spPr>
      </p:pic>
      <p:pic>
        <p:nvPicPr>
          <p:cNvPr id="1090" name="Google Shape;1090;p42"/>
          <p:cNvPicPr preferRelativeResize="0"/>
          <p:nvPr/>
        </p:nvPicPr>
        <p:blipFill rotWithShape="1">
          <a:blip r:embed="rId3">
            <a:alphaModFix/>
          </a:blip>
          <a:srcRect l="42032" t="93642" r="39952" b="1603"/>
          <a:stretch/>
        </p:blipFill>
        <p:spPr>
          <a:xfrm>
            <a:off x="5458265" y="6053163"/>
            <a:ext cx="1367978" cy="2705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1524000" y="0"/>
          <a:ext cx="0" cy="0"/>
          <a:chOff x="0" y="0"/>
          <a:chExt cx="0" cy="0"/>
        </a:xfrm>
      </p:grpSpPr>
      <p:sp>
        <p:nvSpPr>
          <p:cNvPr id="1095" name="Google Shape;1095;p43"/>
          <p:cNvSpPr txBox="1">
            <a:spLocks noGrp="1"/>
          </p:cNvSpPr>
          <p:nvPr>
            <p:ph type="title"/>
          </p:nvPr>
        </p:nvSpPr>
        <p:spPr>
          <a:xfrm>
            <a:off x="1835700" y="-145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4000"/>
              <a:t> Effects of The Learning Rate</a:t>
            </a:r>
            <a:endParaRPr sz="4000"/>
          </a:p>
        </p:txBody>
      </p:sp>
      <p:sp>
        <p:nvSpPr>
          <p:cNvPr id="1096" name="Google Shape;1096;p43"/>
          <p:cNvSpPr txBox="1">
            <a:spLocks noGrp="1"/>
          </p:cNvSpPr>
          <p:nvPr>
            <p:ph type="body" idx="1"/>
          </p:nvPr>
        </p:nvSpPr>
        <p:spPr>
          <a:xfrm>
            <a:off x="1362635" y="844500"/>
            <a:ext cx="9610165" cy="18003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500"/>
              <a:buFont typeface="Arial"/>
              <a:buChar char="•"/>
            </a:pPr>
            <a:r>
              <a:rPr lang="en-US" sz="2500" dirty="0"/>
              <a:t>The learning rate (</a:t>
            </a:r>
            <a:r>
              <a:rPr lang="en-US" sz="2500" dirty="0" err="1">
                <a:latin typeface="Noto Sans Symbols"/>
                <a:ea typeface="Noto Sans Symbols"/>
                <a:cs typeface="Noto Sans Symbols"/>
                <a:sym typeface="Noto Sans Symbols"/>
              </a:rPr>
              <a:t>η</a:t>
            </a:r>
            <a:r>
              <a:rPr lang="en-US" sz="2500" dirty="0"/>
              <a:t>) is a number between 0 and 1 used to decrease the amount by which the weights and biases are changed</a:t>
            </a:r>
            <a:endParaRPr dirty="0"/>
          </a:p>
          <a:p>
            <a:pPr marL="457200" lvl="0" indent="-457200" algn="l" rtl="0">
              <a:lnSpc>
                <a:spcPct val="100000"/>
              </a:lnSpc>
              <a:spcBef>
                <a:spcPts val="1600"/>
              </a:spcBef>
              <a:spcAft>
                <a:spcPts val="1600"/>
              </a:spcAft>
              <a:buSzPts val="2500"/>
              <a:buFont typeface="Arial"/>
              <a:buChar char="•"/>
            </a:pPr>
            <a:r>
              <a:rPr lang="en-US" sz="2500" dirty="0"/>
              <a:t>Without adjusting learning rate, the model will overshoot the minimum of the cost function</a:t>
            </a:r>
            <a:endParaRPr sz="2500" dirty="0"/>
          </a:p>
        </p:txBody>
      </p:sp>
      <p:pic>
        <p:nvPicPr>
          <p:cNvPr id="1097" name="Google Shape;1097;p43"/>
          <p:cNvPicPr preferRelativeResize="0"/>
          <p:nvPr/>
        </p:nvPicPr>
        <p:blipFill rotWithShape="1">
          <a:blip r:embed="rId3">
            <a:alphaModFix/>
          </a:blip>
          <a:srcRect b="29257"/>
          <a:stretch/>
        </p:blipFill>
        <p:spPr>
          <a:xfrm>
            <a:off x="0" y="3429000"/>
            <a:ext cx="12192000" cy="28221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44"/>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ANN Mathematically</a:t>
            </a:r>
            <a:endParaRPr/>
          </a:p>
        </p:txBody>
      </p:sp>
      <p:sp>
        <p:nvSpPr>
          <p:cNvPr id="1103" name="Google Shape;1103;p44"/>
          <p:cNvSpPr txBox="1"/>
          <p:nvPr/>
        </p:nvSpPr>
        <p:spPr>
          <a:xfrm>
            <a:off x="2280086" y="3044738"/>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 1]</a:t>
            </a:r>
            <a:endParaRPr/>
          </a:p>
        </p:txBody>
      </p:sp>
      <p:sp>
        <p:nvSpPr>
          <p:cNvPr id="1104" name="Google Shape;1104;p44"/>
          <p:cNvSpPr txBox="1"/>
          <p:nvPr/>
        </p:nvSpPr>
        <p:spPr>
          <a:xfrm>
            <a:off x="3881438" y="2832264"/>
            <a:ext cx="1124100" cy="8310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.2 .4 .1</a:t>
            </a:r>
            <a:endParaRPr/>
          </a:p>
          <a:p>
            <a:pPr>
              <a:buSzPts val="2400"/>
            </a:pPr>
            <a:r>
              <a:rPr lang="en-US" sz="2400">
                <a:solidFill>
                  <a:schemeClr val="dk1"/>
                </a:solidFill>
              </a:rPr>
              <a:t>.1 .0 .4</a:t>
            </a:r>
            <a:endParaRPr/>
          </a:p>
        </p:txBody>
      </p:sp>
      <p:sp>
        <p:nvSpPr>
          <p:cNvPr id="1105" name="Google Shape;1105;p44"/>
          <p:cNvSpPr txBox="1"/>
          <p:nvPr/>
        </p:nvSpPr>
        <p:spPr>
          <a:xfrm>
            <a:off x="5334000" y="3048000"/>
            <a:ext cx="12939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.0 .4]</a:t>
            </a:r>
            <a:endParaRPr/>
          </a:p>
        </p:txBody>
      </p:sp>
      <p:sp>
        <p:nvSpPr>
          <p:cNvPr id="1106" name="Google Shape;1106;p44"/>
          <p:cNvSpPr txBox="1"/>
          <p:nvPr/>
        </p:nvSpPr>
        <p:spPr>
          <a:xfrm>
            <a:off x="6834188" y="2698750"/>
            <a:ext cx="184200" cy="4572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endParaRPr>
          </a:p>
        </p:txBody>
      </p:sp>
      <p:sp>
        <p:nvSpPr>
          <p:cNvPr id="1107" name="Google Shape;1107;p44"/>
          <p:cNvSpPr txBox="1"/>
          <p:nvPr/>
        </p:nvSpPr>
        <p:spPr>
          <a:xfrm>
            <a:off x="6947459" y="2698750"/>
            <a:ext cx="526200" cy="12003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a:t>
            </a:r>
            <a:endParaRPr/>
          </a:p>
          <a:p>
            <a:pPr>
              <a:buSzPts val="2400"/>
            </a:pPr>
            <a:r>
              <a:rPr lang="en-US" sz="2400">
                <a:solidFill>
                  <a:schemeClr val="dk1"/>
                </a:solidFill>
              </a:rPr>
              <a:t>.0 </a:t>
            </a:r>
            <a:endParaRPr/>
          </a:p>
          <a:p>
            <a:pPr>
              <a:buSzPts val="2400"/>
            </a:pPr>
            <a:r>
              <a:rPr lang="en-US" sz="2400">
                <a:solidFill>
                  <a:schemeClr val="dk1"/>
                </a:solidFill>
              </a:rPr>
              <a:t>.3 </a:t>
            </a:r>
            <a:endParaRPr/>
          </a:p>
        </p:txBody>
      </p:sp>
      <p:sp>
        <p:nvSpPr>
          <p:cNvPr id="1108" name="Google Shape;1108;p44"/>
          <p:cNvSpPr txBox="1"/>
          <p:nvPr/>
        </p:nvSpPr>
        <p:spPr>
          <a:xfrm>
            <a:off x="8053388" y="3048000"/>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[.13]</a:t>
            </a:r>
            <a:endParaRPr/>
          </a:p>
        </p:txBody>
      </p:sp>
      <p:grpSp>
        <p:nvGrpSpPr>
          <p:cNvPr id="1109" name="Google Shape;1109;p44"/>
          <p:cNvGrpSpPr/>
          <p:nvPr/>
        </p:nvGrpSpPr>
        <p:grpSpPr>
          <a:xfrm>
            <a:off x="3881438" y="2754343"/>
            <a:ext cx="1143000" cy="990638"/>
            <a:chOff x="2895600" y="1752600"/>
            <a:chExt cx="1143000" cy="3429000"/>
          </a:xfrm>
        </p:grpSpPr>
        <p:sp>
          <p:nvSpPr>
            <p:cNvPr id="1110" name="Google Shape;1110;p44"/>
            <p:cNvSpPr/>
            <p:nvPr/>
          </p:nvSpPr>
          <p:spPr>
            <a:xfrm>
              <a:off x="2895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11" name="Google Shape;1111;p44"/>
            <p:cNvSpPr/>
            <p:nvPr/>
          </p:nvSpPr>
          <p:spPr>
            <a:xfrm flipH="1">
              <a:off x="3886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sp>
        <p:nvSpPr>
          <p:cNvPr id="1112" name="Google Shape;1112;p44"/>
          <p:cNvSpPr/>
          <p:nvPr/>
        </p:nvSpPr>
        <p:spPr>
          <a:xfrm flipH="1">
            <a:off x="7313438"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13" name="Google Shape;1113;p44"/>
          <p:cNvSpPr/>
          <p:nvPr/>
        </p:nvSpPr>
        <p:spPr>
          <a:xfrm>
            <a:off x="6926263"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14" name="Google Shape;1114;p44"/>
          <p:cNvSpPr/>
          <p:nvPr/>
        </p:nvSpPr>
        <p:spPr>
          <a:xfrm>
            <a:off x="8305800" y="36576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nvGrpSpPr>
          <p:cNvPr id="1115" name="Google Shape;1115;p44"/>
          <p:cNvGrpSpPr/>
          <p:nvPr/>
        </p:nvGrpSpPr>
        <p:grpSpPr>
          <a:xfrm>
            <a:off x="8153400" y="1295401"/>
            <a:ext cx="1049338" cy="919163"/>
            <a:chOff x="4886" y="2377"/>
            <a:chExt cx="661" cy="579"/>
          </a:xfrm>
        </p:grpSpPr>
        <p:sp>
          <p:nvSpPr>
            <p:cNvPr id="1116" name="Google Shape;1116;p44"/>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a:t>
              </a:r>
              <a:endParaRPr/>
            </a:p>
          </p:txBody>
        </p:sp>
        <p:cxnSp>
          <p:nvCxnSpPr>
            <p:cNvPr id="1117" name="Google Shape;1117;p44"/>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118" name="Google Shape;1118;p44"/>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 e</a:t>
              </a:r>
              <a:r>
                <a:rPr lang="en-US" sz="2400" baseline="30000">
                  <a:solidFill>
                    <a:schemeClr val="dk1"/>
                  </a:solidFill>
                </a:rPr>
                <a:t>-x</a:t>
              </a:r>
              <a:endParaRPr sz="2400">
                <a:solidFill>
                  <a:schemeClr val="dk1"/>
                </a:solidFill>
              </a:endParaRPr>
            </a:p>
          </p:txBody>
        </p:sp>
      </p:grpSp>
      <p:sp>
        <p:nvSpPr>
          <p:cNvPr id="1119" name="Google Shape;1119;p44"/>
          <p:cNvSpPr txBox="1"/>
          <p:nvPr/>
        </p:nvSpPr>
        <p:spPr>
          <a:xfrm>
            <a:off x="2117725" y="5257800"/>
            <a:ext cx="6969000" cy="8304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Input             Weight     Interm.     Weight    Output</a:t>
            </a:r>
            <a:endParaRPr/>
          </a:p>
          <a:p>
            <a:pPr>
              <a:buSzPts val="2400"/>
            </a:pPr>
            <a:r>
              <a:rPr lang="en-US" sz="2400">
                <a:solidFill>
                  <a:srgbClr val="FF0000"/>
                </a:solidFill>
              </a:rPr>
              <a:t>Vector           Matrix1     Vector     Matrix2   Vector </a:t>
            </a:r>
            <a:endParaRPr/>
          </a:p>
        </p:txBody>
      </p:sp>
      <p:sp>
        <p:nvSpPr>
          <p:cNvPr id="1120" name="Google Shape;1120;p44"/>
          <p:cNvSpPr txBox="1"/>
          <p:nvPr/>
        </p:nvSpPr>
        <p:spPr>
          <a:xfrm>
            <a:off x="8458200" y="3744913"/>
            <a:ext cx="1242900" cy="396900"/>
          </a:xfrm>
          <a:prstGeom prst="rect">
            <a:avLst/>
          </a:prstGeom>
          <a:noFill/>
          <a:ln>
            <a:noFill/>
          </a:ln>
        </p:spPr>
        <p:txBody>
          <a:bodyPr spcFirstLastPara="1" wrap="square" lIns="91425" tIns="45700" rIns="91425" bIns="45700" anchor="t" anchorCtr="0">
            <a:spAutoFit/>
          </a:bodyPr>
          <a:lstStyle/>
          <a:p>
            <a:pPr>
              <a:buSzPts val="2000"/>
            </a:pPr>
            <a:r>
              <a:rPr lang="en-US" sz="2000">
                <a:solidFill>
                  <a:srgbClr val="FF0000"/>
                </a:solidFill>
              </a:rPr>
              <a:t>compare</a:t>
            </a:r>
            <a:endParaRPr/>
          </a:p>
        </p:txBody>
      </p:sp>
      <p:sp>
        <p:nvSpPr>
          <p:cNvPr id="1121" name="Google Shape;1121;p44"/>
          <p:cNvSpPr txBox="1"/>
          <p:nvPr/>
        </p:nvSpPr>
        <p:spPr>
          <a:xfrm>
            <a:off x="8160181" y="4459288"/>
            <a:ext cx="5262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[0]</a:t>
            </a:r>
            <a:endParaRPr sz="2400">
              <a:solidFill>
                <a:schemeClr val="dk1"/>
              </a:solidFill>
            </a:endParaRPr>
          </a:p>
        </p:txBody>
      </p:sp>
      <p:sp>
        <p:nvSpPr>
          <p:cNvPr id="1122" name="Google Shape;1122;p44"/>
          <p:cNvSpPr/>
          <p:nvPr/>
        </p:nvSpPr>
        <p:spPr>
          <a:xfrm rot="-10795489">
            <a:off x="2576399" y="3581381"/>
            <a:ext cx="228600" cy="762001"/>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23" name="Google Shape;1123;p44"/>
          <p:cNvSpPr txBox="1"/>
          <p:nvPr/>
        </p:nvSpPr>
        <p:spPr>
          <a:xfrm>
            <a:off x="8812213" y="4506913"/>
            <a:ext cx="9795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Desired </a:t>
            </a:r>
            <a:endParaRPr/>
          </a:p>
          <a:p>
            <a:pPr>
              <a:buSzPts val="1800"/>
            </a:pPr>
            <a:r>
              <a:rPr lang="en-US" sz="1800">
                <a:solidFill>
                  <a:schemeClr val="dk1"/>
                </a:solidFill>
              </a:rPr>
              <a:t>output</a:t>
            </a:r>
            <a:endParaRPr/>
          </a:p>
        </p:txBody>
      </p:sp>
      <p:sp>
        <p:nvSpPr>
          <p:cNvPr id="1124" name="Google Shape;1124;p44"/>
          <p:cNvSpPr txBox="1"/>
          <p:nvPr/>
        </p:nvSpPr>
        <p:spPr>
          <a:xfrm>
            <a:off x="9151938" y="1317625"/>
            <a:ext cx="11850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Activation</a:t>
            </a:r>
            <a:endParaRPr/>
          </a:p>
          <a:p>
            <a:pPr>
              <a:buSzPts val="1800"/>
            </a:pPr>
            <a:r>
              <a:rPr lang="en-US" sz="1800">
                <a:solidFill>
                  <a:schemeClr val="dk1"/>
                </a:solidFill>
              </a:rPr>
              <a:t>Function</a:t>
            </a:r>
            <a:endParaRPr/>
          </a:p>
        </p:txBody>
      </p:sp>
      <p:sp>
        <p:nvSpPr>
          <p:cNvPr id="1125" name="Google Shape;1125;p44"/>
          <p:cNvSpPr txBox="1"/>
          <p:nvPr/>
        </p:nvSpPr>
        <p:spPr>
          <a:xfrm>
            <a:off x="2117725" y="2214674"/>
            <a:ext cx="6596700" cy="3693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1 x 2 array          2 x 3 array        1 x 3 array    3 x 1 array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45"/>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Back Propagation</a:t>
            </a:r>
            <a:endParaRPr/>
          </a:p>
        </p:txBody>
      </p:sp>
      <p:sp>
        <p:nvSpPr>
          <p:cNvPr id="1131" name="Google Shape;1131;p45"/>
          <p:cNvSpPr txBox="1"/>
          <p:nvPr/>
        </p:nvSpPr>
        <p:spPr>
          <a:xfrm>
            <a:off x="2280086" y="3044738"/>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 1]</a:t>
            </a:r>
            <a:endParaRPr/>
          </a:p>
        </p:txBody>
      </p:sp>
      <p:sp>
        <p:nvSpPr>
          <p:cNvPr id="1132" name="Google Shape;1132;p45"/>
          <p:cNvSpPr txBox="1"/>
          <p:nvPr/>
        </p:nvSpPr>
        <p:spPr>
          <a:xfrm>
            <a:off x="3881438" y="2832264"/>
            <a:ext cx="1124100" cy="8310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.2 .4 .1</a:t>
            </a:r>
            <a:endParaRPr/>
          </a:p>
          <a:p>
            <a:pPr>
              <a:buSzPts val="2400"/>
            </a:pPr>
            <a:r>
              <a:rPr lang="en-US" sz="2400">
                <a:solidFill>
                  <a:schemeClr val="dk1"/>
                </a:solidFill>
              </a:rPr>
              <a:t>.1 .0 .4</a:t>
            </a:r>
            <a:endParaRPr/>
          </a:p>
        </p:txBody>
      </p:sp>
      <p:sp>
        <p:nvSpPr>
          <p:cNvPr id="1133" name="Google Shape;1133;p45"/>
          <p:cNvSpPr txBox="1"/>
          <p:nvPr/>
        </p:nvSpPr>
        <p:spPr>
          <a:xfrm>
            <a:off x="5334000" y="3048000"/>
            <a:ext cx="12939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.0 .4]</a:t>
            </a:r>
            <a:endParaRPr/>
          </a:p>
        </p:txBody>
      </p:sp>
      <p:sp>
        <p:nvSpPr>
          <p:cNvPr id="1134" name="Google Shape;1134;p45"/>
          <p:cNvSpPr txBox="1"/>
          <p:nvPr/>
        </p:nvSpPr>
        <p:spPr>
          <a:xfrm>
            <a:off x="6834188" y="2698750"/>
            <a:ext cx="184200" cy="4572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endParaRPr>
          </a:p>
        </p:txBody>
      </p:sp>
      <p:sp>
        <p:nvSpPr>
          <p:cNvPr id="1135" name="Google Shape;1135;p45"/>
          <p:cNvSpPr txBox="1"/>
          <p:nvPr/>
        </p:nvSpPr>
        <p:spPr>
          <a:xfrm>
            <a:off x="6947459" y="2698750"/>
            <a:ext cx="526200" cy="12003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a:t>
            </a:r>
            <a:endParaRPr/>
          </a:p>
          <a:p>
            <a:pPr>
              <a:buSzPts val="2400"/>
            </a:pPr>
            <a:r>
              <a:rPr lang="en-US" sz="2400">
                <a:solidFill>
                  <a:schemeClr val="dk1"/>
                </a:solidFill>
              </a:rPr>
              <a:t>.0 </a:t>
            </a:r>
            <a:endParaRPr/>
          </a:p>
          <a:p>
            <a:pPr>
              <a:buSzPts val="2400"/>
            </a:pPr>
            <a:r>
              <a:rPr lang="en-US" sz="2400">
                <a:solidFill>
                  <a:schemeClr val="dk1"/>
                </a:solidFill>
              </a:rPr>
              <a:t>.3 </a:t>
            </a:r>
            <a:endParaRPr/>
          </a:p>
        </p:txBody>
      </p:sp>
      <p:sp>
        <p:nvSpPr>
          <p:cNvPr id="1136" name="Google Shape;1136;p45"/>
          <p:cNvSpPr txBox="1"/>
          <p:nvPr/>
        </p:nvSpPr>
        <p:spPr>
          <a:xfrm>
            <a:off x="8053388" y="3048000"/>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[.13]</a:t>
            </a:r>
            <a:endParaRPr/>
          </a:p>
        </p:txBody>
      </p:sp>
      <p:grpSp>
        <p:nvGrpSpPr>
          <p:cNvPr id="1137" name="Google Shape;1137;p45"/>
          <p:cNvGrpSpPr/>
          <p:nvPr/>
        </p:nvGrpSpPr>
        <p:grpSpPr>
          <a:xfrm>
            <a:off x="3881438" y="2754343"/>
            <a:ext cx="1143000" cy="990638"/>
            <a:chOff x="2895600" y="1752600"/>
            <a:chExt cx="1143000" cy="3429000"/>
          </a:xfrm>
        </p:grpSpPr>
        <p:sp>
          <p:nvSpPr>
            <p:cNvPr id="1138" name="Google Shape;1138;p45"/>
            <p:cNvSpPr/>
            <p:nvPr/>
          </p:nvSpPr>
          <p:spPr>
            <a:xfrm>
              <a:off x="2895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39" name="Google Shape;1139;p45"/>
            <p:cNvSpPr/>
            <p:nvPr/>
          </p:nvSpPr>
          <p:spPr>
            <a:xfrm flipH="1">
              <a:off x="3886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sp>
        <p:nvSpPr>
          <p:cNvPr id="1140" name="Google Shape;1140;p45"/>
          <p:cNvSpPr/>
          <p:nvPr/>
        </p:nvSpPr>
        <p:spPr>
          <a:xfrm flipH="1">
            <a:off x="7313438"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41" name="Google Shape;1141;p45"/>
          <p:cNvSpPr/>
          <p:nvPr/>
        </p:nvSpPr>
        <p:spPr>
          <a:xfrm>
            <a:off x="6926263"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42" name="Google Shape;1142;p45"/>
          <p:cNvSpPr/>
          <p:nvPr/>
        </p:nvSpPr>
        <p:spPr>
          <a:xfrm>
            <a:off x="8305800" y="36576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nvGrpSpPr>
          <p:cNvPr id="1143" name="Google Shape;1143;p45"/>
          <p:cNvGrpSpPr/>
          <p:nvPr/>
        </p:nvGrpSpPr>
        <p:grpSpPr>
          <a:xfrm>
            <a:off x="8153400" y="1295401"/>
            <a:ext cx="1049338" cy="919163"/>
            <a:chOff x="4886" y="2377"/>
            <a:chExt cx="661" cy="579"/>
          </a:xfrm>
        </p:grpSpPr>
        <p:sp>
          <p:nvSpPr>
            <p:cNvPr id="1144" name="Google Shape;1144;p45"/>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a:t>
              </a:r>
              <a:endParaRPr/>
            </a:p>
          </p:txBody>
        </p:sp>
        <p:cxnSp>
          <p:nvCxnSpPr>
            <p:cNvPr id="1145" name="Google Shape;1145;p45"/>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146" name="Google Shape;1146;p45"/>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 e</a:t>
              </a:r>
              <a:r>
                <a:rPr lang="en-US" sz="2400" baseline="30000">
                  <a:solidFill>
                    <a:schemeClr val="dk1"/>
                  </a:solidFill>
                </a:rPr>
                <a:t>-x</a:t>
              </a:r>
              <a:endParaRPr sz="2400">
                <a:solidFill>
                  <a:schemeClr val="dk1"/>
                </a:solidFill>
              </a:endParaRPr>
            </a:p>
          </p:txBody>
        </p:sp>
      </p:grpSp>
      <p:sp>
        <p:nvSpPr>
          <p:cNvPr id="1147" name="Google Shape;1147;p45"/>
          <p:cNvSpPr txBox="1"/>
          <p:nvPr/>
        </p:nvSpPr>
        <p:spPr>
          <a:xfrm>
            <a:off x="2117725" y="5257800"/>
            <a:ext cx="6969000" cy="8304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Input             Weight     Interm.     Weight    Output</a:t>
            </a:r>
            <a:endParaRPr/>
          </a:p>
          <a:p>
            <a:pPr>
              <a:buSzPts val="2400"/>
            </a:pPr>
            <a:r>
              <a:rPr lang="en-US" sz="2400">
                <a:solidFill>
                  <a:srgbClr val="FF0000"/>
                </a:solidFill>
              </a:rPr>
              <a:t>Vector           Matrix1     Vector     Matrix2   Vector </a:t>
            </a:r>
            <a:endParaRPr/>
          </a:p>
        </p:txBody>
      </p:sp>
      <p:sp>
        <p:nvSpPr>
          <p:cNvPr id="1148" name="Google Shape;1148;p45"/>
          <p:cNvSpPr txBox="1"/>
          <p:nvPr/>
        </p:nvSpPr>
        <p:spPr>
          <a:xfrm>
            <a:off x="8458200" y="3744913"/>
            <a:ext cx="1242900" cy="396900"/>
          </a:xfrm>
          <a:prstGeom prst="rect">
            <a:avLst/>
          </a:prstGeom>
          <a:noFill/>
          <a:ln>
            <a:noFill/>
          </a:ln>
        </p:spPr>
        <p:txBody>
          <a:bodyPr spcFirstLastPara="1" wrap="square" lIns="91425" tIns="45700" rIns="91425" bIns="45700" anchor="t" anchorCtr="0">
            <a:spAutoFit/>
          </a:bodyPr>
          <a:lstStyle/>
          <a:p>
            <a:pPr>
              <a:buSzPts val="2000"/>
            </a:pPr>
            <a:r>
              <a:rPr lang="en-US" sz="2000">
                <a:solidFill>
                  <a:srgbClr val="FF0000"/>
                </a:solidFill>
              </a:rPr>
              <a:t>compare</a:t>
            </a:r>
            <a:endParaRPr/>
          </a:p>
        </p:txBody>
      </p:sp>
      <p:sp>
        <p:nvSpPr>
          <p:cNvPr id="1149" name="Google Shape;1149;p45"/>
          <p:cNvSpPr txBox="1"/>
          <p:nvPr/>
        </p:nvSpPr>
        <p:spPr>
          <a:xfrm>
            <a:off x="8160181" y="4459288"/>
            <a:ext cx="5262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[0]</a:t>
            </a:r>
            <a:endParaRPr sz="2400">
              <a:solidFill>
                <a:schemeClr val="dk1"/>
              </a:solidFill>
            </a:endParaRPr>
          </a:p>
        </p:txBody>
      </p:sp>
      <p:sp>
        <p:nvSpPr>
          <p:cNvPr id="1150" name="Google Shape;1150;p45"/>
          <p:cNvSpPr/>
          <p:nvPr/>
        </p:nvSpPr>
        <p:spPr>
          <a:xfrm rot="-10795489">
            <a:off x="2576399" y="3581381"/>
            <a:ext cx="228600" cy="762001"/>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51" name="Google Shape;1151;p45"/>
          <p:cNvSpPr txBox="1"/>
          <p:nvPr/>
        </p:nvSpPr>
        <p:spPr>
          <a:xfrm>
            <a:off x="8812213" y="4506913"/>
            <a:ext cx="9795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Desired </a:t>
            </a:r>
            <a:endParaRPr/>
          </a:p>
          <a:p>
            <a:pPr>
              <a:buSzPts val="1800"/>
            </a:pPr>
            <a:r>
              <a:rPr lang="en-US" sz="1800">
                <a:solidFill>
                  <a:schemeClr val="dk1"/>
                </a:solidFill>
              </a:rPr>
              <a:t>output</a:t>
            </a:r>
            <a:endParaRPr/>
          </a:p>
        </p:txBody>
      </p:sp>
      <p:sp>
        <p:nvSpPr>
          <p:cNvPr id="1152" name="Google Shape;1152;p45"/>
          <p:cNvSpPr txBox="1"/>
          <p:nvPr/>
        </p:nvSpPr>
        <p:spPr>
          <a:xfrm>
            <a:off x="9151938" y="1317625"/>
            <a:ext cx="11850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Activation</a:t>
            </a:r>
            <a:endParaRPr/>
          </a:p>
          <a:p>
            <a:pPr>
              <a:buSzPts val="1800"/>
            </a:pPr>
            <a:r>
              <a:rPr lang="en-US" sz="1800">
                <a:solidFill>
                  <a:schemeClr val="dk1"/>
                </a:solidFill>
              </a:rPr>
              <a:t>Function</a:t>
            </a:r>
            <a:endParaRPr/>
          </a:p>
        </p:txBody>
      </p:sp>
      <p:cxnSp>
        <p:nvCxnSpPr>
          <p:cNvPr id="1153" name="Google Shape;1153;p45"/>
          <p:cNvCxnSpPr/>
          <p:nvPr/>
        </p:nvCxnSpPr>
        <p:spPr>
          <a:xfrm rot="10800000">
            <a:off x="7008342" y="2718486"/>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154" name="Google Shape;1154;p45"/>
          <p:cNvCxnSpPr/>
          <p:nvPr/>
        </p:nvCxnSpPr>
        <p:spPr>
          <a:xfrm rot="10800000">
            <a:off x="7000102" y="3464013"/>
            <a:ext cx="381000" cy="381000"/>
          </a:xfrm>
          <a:prstGeom prst="straightConnector1">
            <a:avLst/>
          </a:prstGeom>
          <a:noFill/>
          <a:ln w="38100" cap="flat" cmpd="sng">
            <a:solidFill>
              <a:srgbClr val="FF0000"/>
            </a:solidFill>
            <a:prstDash val="solid"/>
            <a:round/>
            <a:headEnd type="none" w="sm" len="sm"/>
            <a:tailEnd type="none" w="sm" len="sm"/>
          </a:ln>
        </p:spPr>
      </p:cxnSp>
      <p:sp>
        <p:nvSpPr>
          <p:cNvPr id="1155" name="Google Shape;1155;p45"/>
          <p:cNvSpPr/>
          <p:nvPr/>
        </p:nvSpPr>
        <p:spPr>
          <a:xfrm>
            <a:off x="6313173" y="2386570"/>
            <a:ext cx="6126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.02</a:t>
            </a:r>
            <a:endParaRPr/>
          </a:p>
        </p:txBody>
      </p:sp>
      <p:sp>
        <p:nvSpPr>
          <p:cNvPr id="1156" name="Google Shape;1156;p45"/>
          <p:cNvSpPr/>
          <p:nvPr/>
        </p:nvSpPr>
        <p:spPr>
          <a:xfrm>
            <a:off x="6440253" y="3591352"/>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.2</a:t>
            </a:r>
            <a:endParaRPr/>
          </a:p>
        </p:txBody>
      </p:sp>
      <p:cxnSp>
        <p:nvCxnSpPr>
          <p:cNvPr id="1157" name="Google Shape;1157;p45"/>
          <p:cNvCxnSpPr/>
          <p:nvPr/>
        </p:nvCxnSpPr>
        <p:spPr>
          <a:xfrm rot="10800000">
            <a:off x="4594807" y="2845316"/>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158" name="Google Shape;1158;p45"/>
          <p:cNvCxnSpPr/>
          <p:nvPr/>
        </p:nvCxnSpPr>
        <p:spPr>
          <a:xfrm rot="10800000">
            <a:off x="4596016" y="3182163"/>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159" name="Google Shape;1159;p45"/>
          <p:cNvCxnSpPr/>
          <p:nvPr/>
        </p:nvCxnSpPr>
        <p:spPr>
          <a:xfrm rot="10800000">
            <a:off x="3932718" y="2854238"/>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160" name="Google Shape;1160;p45"/>
          <p:cNvCxnSpPr/>
          <p:nvPr/>
        </p:nvCxnSpPr>
        <p:spPr>
          <a:xfrm rot="10800000">
            <a:off x="3949357" y="3265440"/>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161" name="Google Shape;1161;p45"/>
          <p:cNvCxnSpPr/>
          <p:nvPr/>
        </p:nvCxnSpPr>
        <p:spPr>
          <a:xfrm rot="10800000" flipH="1">
            <a:off x="4221045" y="2907784"/>
            <a:ext cx="381000" cy="381000"/>
          </a:xfrm>
          <a:prstGeom prst="straightConnector1">
            <a:avLst/>
          </a:prstGeom>
          <a:noFill/>
          <a:ln w="38100" cap="flat" cmpd="sng">
            <a:solidFill>
              <a:srgbClr val="FF0000"/>
            </a:solidFill>
            <a:prstDash val="solid"/>
            <a:round/>
            <a:headEnd type="none" w="sm" len="sm"/>
            <a:tailEnd type="none" w="sm" len="sm"/>
          </a:ln>
        </p:spPr>
      </p:cxnSp>
      <p:sp>
        <p:nvSpPr>
          <p:cNvPr id="1162" name="Google Shape;1162;p45"/>
          <p:cNvSpPr/>
          <p:nvPr/>
        </p:nvSpPr>
        <p:spPr>
          <a:xfrm>
            <a:off x="4729517" y="3731567"/>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.3</a:t>
            </a:r>
            <a:endParaRPr/>
          </a:p>
        </p:txBody>
      </p:sp>
      <p:sp>
        <p:nvSpPr>
          <p:cNvPr id="1163" name="Google Shape;1163;p45"/>
          <p:cNvSpPr/>
          <p:nvPr/>
        </p:nvSpPr>
        <p:spPr>
          <a:xfrm>
            <a:off x="3608809" y="3747229"/>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.1</a:t>
            </a:r>
            <a:endParaRPr/>
          </a:p>
        </p:txBody>
      </p:sp>
      <p:sp>
        <p:nvSpPr>
          <p:cNvPr id="1164" name="Google Shape;1164;p45"/>
          <p:cNvSpPr/>
          <p:nvPr/>
        </p:nvSpPr>
        <p:spPr>
          <a:xfrm>
            <a:off x="3579300" y="2268106"/>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.1</a:t>
            </a:r>
            <a:endParaRPr/>
          </a:p>
        </p:txBody>
      </p:sp>
      <p:sp>
        <p:nvSpPr>
          <p:cNvPr id="1165" name="Google Shape;1165;p45"/>
          <p:cNvSpPr/>
          <p:nvPr/>
        </p:nvSpPr>
        <p:spPr>
          <a:xfrm>
            <a:off x="4150946" y="2271169"/>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.2</a:t>
            </a:r>
            <a:endParaRPr/>
          </a:p>
        </p:txBody>
      </p:sp>
      <p:sp>
        <p:nvSpPr>
          <p:cNvPr id="1166" name="Google Shape;1166;p45"/>
          <p:cNvSpPr/>
          <p:nvPr/>
        </p:nvSpPr>
        <p:spPr>
          <a:xfrm>
            <a:off x="4722592" y="2274770"/>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.1</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6"/>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Calculate New Output</a:t>
            </a:r>
            <a:endParaRPr/>
          </a:p>
        </p:txBody>
      </p:sp>
      <p:sp>
        <p:nvSpPr>
          <p:cNvPr id="1172" name="Google Shape;1172;p46"/>
          <p:cNvSpPr txBox="1"/>
          <p:nvPr/>
        </p:nvSpPr>
        <p:spPr>
          <a:xfrm>
            <a:off x="2280086" y="3044738"/>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 1]</a:t>
            </a:r>
            <a:endParaRPr/>
          </a:p>
        </p:txBody>
      </p:sp>
      <p:sp>
        <p:nvSpPr>
          <p:cNvPr id="1173" name="Google Shape;1173;p46"/>
          <p:cNvSpPr txBox="1"/>
          <p:nvPr/>
        </p:nvSpPr>
        <p:spPr>
          <a:xfrm>
            <a:off x="3881438" y="2832264"/>
            <a:ext cx="1124100" cy="8310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.2 .1</a:t>
            </a:r>
            <a:endParaRPr/>
          </a:p>
          <a:p>
            <a:pPr>
              <a:buSzPts val="2400"/>
            </a:pPr>
            <a:r>
              <a:rPr lang="en-US" sz="2400">
                <a:solidFill>
                  <a:schemeClr val="dk1"/>
                </a:solidFill>
              </a:rPr>
              <a:t>.1 .0 .3</a:t>
            </a:r>
            <a:endParaRPr/>
          </a:p>
        </p:txBody>
      </p:sp>
      <p:sp>
        <p:nvSpPr>
          <p:cNvPr id="1174" name="Google Shape;1174;p46"/>
          <p:cNvSpPr txBox="1"/>
          <p:nvPr/>
        </p:nvSpPr>
        <p:spPr>
          <a:xfrm>
            <a:off x="5334000" y="3048000"/>
            <a:ext cx="12939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.0 .3]</a:t>
            </a:r>
            <a:endParaRPr/>
          </a:p>
        </p:txBody>
      </p:sp>
      <p:sp>
        <p:nvSpPr>
          <p:cNvPr id="1175" name="Google Shape;1175;p46"/>
          <p:cNvSpPr txBox="1"/>
          <p:nvPr/>
        </p:nvSpPr>
        <p:spPr>
          <a:xfrm>
            <a:off x="6834188" y="2698750"/>
            <a:ext cx="184200" cy="4572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endParaRPr>
          </a:p>
        </p:txBody>
      </p:sp>
      <p:sp>
        <p:nvSpPr>
          <p:cNvPr id="1176" name="Google Shape;1176;p46"/>
          <p:cNvSpPr txBox="1"/>
          <p:nvPr/>
        </p:nvSpPr>
        <p:spPr>
          <a:xfrm>
            <a:off x="6947459" y="2698750"/>
            <a:ext cx="697500" cy="12003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.02 </a:t>
            </a:r>
            <a:endParaRPr/>
          </a:p>
          <a:p>
            <a:pPr>
              <a:buSzPts val="2400"/>
            </a:pPr>
            <a:r>
              <a:rPr lang="en-US" sz="2400">
                <a:solidFill>
                  <a:schemeClr val="dk1"/>
                </a:solidFill>
              </a:rPr>
              <a:t>.0 </a:t>
            </a:r>
            <a:endParaRPr/>
          </a:p>
          <a:p>
            <a:pPr>
              <a:buSzPts val="2400"/>
            </a:pPr>
            <a:r>
              <a:rPr lang="en-US" sz="2400">
                <a:solidFill>
                  <a:schemeClr val="dk1"/>
                </a:solidFill>
              </a:rPr>
              <a:t>.2 </a:t>
            </a:r>
            <a:endParaRPr/>
          </a:p>
        </p:txBody>
      </p:sp>
      <p:sp>
        <p:nvSpPr>
          <p:cNvPr id="1177" name="Google Shape;1177;p46"/>
          <p:cNvSpPr txBox="1"/>
          <p:nvPr/>
        </p:nvSpPr>
        <p:spPr>
          <a:xfrm>
            <a:off x="8053388" y="3048000"/>
            <a:ext cx="954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[.062]</a:t>
            </a:r>
            <a:endParaRPr/>
          </a:p>
        </p:txBody>
      </p:sp>
      <p:grpSp>
        <p:nvGrpSpPr>
          <p:cNvPr id="1178" name="Google Shape;1178;p46"/>
          <p:cNvGrpSpPr/>
          <p:nvPr/>
        </p:nvGrpSpPr>
        <p:grpSpPr>
          <a:xfrm>
            <a:off x="3881438" y="2754343"/>
            <a:ext cx="1143000" cy="990638"/>
            <a:chOff x="2895600" y="1752600"/>
            <a:chExt cx="1143000" cy="3429000"/>
          </a:xfrm>
        </p:grpSpPr>
        <p:sp>
          <p:nvSpPr>
            <p:cNvPr id="1179" name="Google Shape;1179;p46"/>
            <p:cNvSpPr/>
            <p:nvPr/>
          </p:nvSpPr>
          <p:spPr>
            <a:xfrm>
              <a:off x="2895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80" name="Google Shape;1180;p46"/>
            <p:cNvSpPr/>
            <p:nvPr/>
          </p:nvSpPr>
          <p:spPr>
            <a:xfrm flipH="1">
              <a:off x="3886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sp>
        <p:nvSpPr>
          <p:cNvPr id="1181" name="Google Shape;1181;p46"/>
          <p:cNvSpPr/>
          <p:nvPr/>
        </p:nvSpPr>
        <p:spPr>
          <a:xfrm flipH="1">
            <a:off x="7387580"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82" name="Google Shape;1182;p46"/>
          <p:cNvSpPr/>
          <p:nvPr/>
        </p:nvSpPr>
        <p:spPr>
          <a:xfrm>
            <a:off x="6926263"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83" name="Google Shape;1183;p46"/>
          <p:cNvSpPr/>
          <p:nvPr/>
        </p:nvSpPr>
        <p:spPr>
          <a:xfrm>
            <a:off x="8305800" y="36576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nvGrpSpPr>
          <p:cNvPr id="1184" name="Google Shape;1184;p46"/>
          <p:cNvGrpSpPr/>
          <p:nvPr/>
        </p:nvGrpSpPr>
        <p:grpSpPr>
          <a:xfrm>
            <a:off x="8153400" y="1295401"/>
            <a:ext cx="1049338" cy="919163"/>
            <a:chOff x="4886" y="2377"/>
            <a:chExt cx="661" cy="579"/>
          </a:xfrm>
        </p:grpSpPr>
        <p:sp>
          <p:nvSpPr>
            <p:cNvPr id="1185" name="Google Shape;1185;p46"/>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a:t>
              </a:r>
              <a:endParaRPr/>
            </a:p>
          </p:txBody>
        </p:sp>
        <p:cxnSp>
          <p:nvCxnSpPr>
            <p:cNvPr id="1186" name="Google Shape;1186;p46"/>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187" name="Google Shape;1187;p46"/>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 e</a:t>
              </a:r>
              <a:r>
                <a:rPr lang="en-US" sz="2400" baseline="30000">
                  <a:solidFill>
                    <a:schemeClr val="dk1"/>
                  </a:solidFill>
                </a:rPr>
                <a:t>-x</a:t>
              </a:r>
              <a:endParaRPr sz="2400">
                <a:solidFill>
                  <a:schemeClr val="dk1"/>
                </a:solidFill>
              </a:endParaRPr>
            </a:p>
          </p:txBody>
        </p:sp>
      </p:grpSp>
      <p:sp>
        <p:nvSpPr>
          <p:cNvPr id="1188" name="Google Shape;1188;p46"/>
          <p:cNvSpPr txBox="1"/>
          <p:nvPr/>
        </p:nvSpPr>
        <p:spPr>
          <a:xfrm>
            <a:off x="2117725" y="5257800"/>
            <a:ext cx="6969000" cy="8304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Input             Weight     Interm.     Weight    Output</a:t>
            </a:r>
            <a:endParaRPr/>
          </a:p>
          <a:p>
            <a:pPr>
              <a:buSzPts val="2400"/>
            </a:pPr>
            <a:r>
              <a:rPr lang="en-US" sz="2400">
                <a:solidFill>
                  <a:srgbClr val="FF0000"/>
                </a:solidFill>
              </a:rPr>
              <a:t>Vector           Matrix1     Vector     Matrix2   Vector </a:t>
            </a:r>
            <a:endParaRPr/>
          </a:p>
        </p:txBody>
      </p:sp>
      <p:sp>
        <p:nvSpPr>
          <p:cNvPr id="1189" name="Google Shape;1189;p46"/>
          <p:cNvSpPr txBox="1"/>
          <p:nvPr/>
        </p:nvSpPr>
        <p:spPr>
          <a:xfrm>
            <a:off x="8458200" y="3744913"/>
            <a:ext cx="1242900" cy="396900"/>
          </a:xfrm>
          <a:prstGeom prst="rect">
            <a:avLst/>
          </a:prstGeom>
          <a:noFill/>
          <a:ln>
            <a:noFill/>
          </a:ln>
        </p:spPr>
        <p:txBody>
          <a:bodyPr spcFirstLastPara="1" wrap="square" lIns="91425" tIns="45700" rIns="91425" bIns="45700" anchor="t" anchorCtr="0">
            <a:spAutoFit/>
          </a:bodyPr>
          <a:lstStyle/>
          <a:p>
            <a:pPr>
              <a:buSzPts val="2000"/>
            </a:pPr>
            <a:r>
              <a:rPr lang="en-US" sz="2000">
                <a:solidFill>
                  <a:srgbClr val="FF0000"/>
                </a:solidFill>
              </a:rPr>
              <a:t>compare</a:t>
            </a:r>
            <a:endParaRPr/>
          </a:p>
        </p:txBody>
      </p:sp>
      <p:sp>
        <p:nvSpPr>
          <p:cNvPr id="1190" name="Google Shape;1190;p46"/>
          <p:cNvSpPr txBox="1"/>
          <p:nvPr/>
        </p:nvSpPr>
        <p:spPr>
          <a:xfrm>
            <a:off x="8160181" y="4459288"/>
            <a:ext cx="5262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[0]</a:t>
            </a:r>
            <a:endParaRPr sz="2400">
              <a:solidFill>
                <a:schemeClr val="dk1"/>
              </a:solidFill>
            </a:endParaRPr>
          </a:p>
        </p:txBody>
      </p:sp>
      <p:sp>
        <p:nvSpPr>
          <p:cNvPr id="1191" name="Google Shape;1191;p46"/>
          <p:cNvSpPr/>
          <p:nvPr/>
        </p:nvSpPr>
        <p:spPr>
          <a:xfrm rot="-10795489">
            <a:off x="2576399" y="3581381"/>
            <a:ext cx="228600" cy="762001"/>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192" name="Google Shape;1192;p46"/>
          <p:cNvSpPr txBox="1"/>
          <p:nvPr/>
        </p:nvSpPr>
        <p:spPr>
          <a:xfrm>
            <a:off x="8812213" y="4506913"/>
            <a:ext cx="9795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Desired </a:t>
            </a:r>
            <a:endParaRPr/>
          </a:p>
          <a:p>
            <a:pPr>
              <a:buSzPts val="1800"/>
            </a:pPr>
            <a:r>
              <a:rPr lang="en-US" sz="1800">
                <a:solidFill>
                  <a:schemeClr val="dk1"/>
                </a:solidFill>
              </a:rPr>
              <a:t>output</a:t>
            </a:r>
            <a:endParaRPr/>
          </a:p>
        </p:txBody>
      </p:sp>
      <p:sp>
        <p:nvSpPr>
          <p:cNvPr id="1193" name="Google Shape;1193;p46"/>
          <p:cNvSpPr txBox="1"/>
          <p:nvPr/>
        </p:nvSpPr>
        <p:spPr>
          <a:xfrm>
            <a:off x="9151938" y="1317625"/>
            <a:ext cx="11850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Activation</a:t>
            </a:r>
            <a:endParaRPr/>
          </a:p>
          <a:p>
            <a:pPr>
              <a:buSzPts val="1800"/>
            </a:pPr>
            <a:r>
              <a:rPr lang="en-US" sz="1800">
                <a:solidFill>
                  <a:schemeClr val="dk1"/>
                </a:solidFill>
              </a:rPr>
              <a:t>Function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47"/>
          <p:cNvSpPr txBox="1">
            <a:spLocks noGrp="1"/>
          </p:cNvSpPr>
          <p:nvPr>
            <p:ph type="title"/>
          </p:nvPr>
        </p:nvSpPr>
        <p:spPr>
          <a:xfrm>
            <a:off x="1524000" y="0"/>
            <a:ext cx="91440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Train on Second Input Vector</a:t>
            </a:r>
            <a:endParaRPr/>
          </a:p>
        </p:txBody>
      </p:sp>
      <p:sp>
        <p:nvSpPr>
          <p:cNvPr id="1199" name="Google Shape;1199;p47"/>
          <p:cNvSpPr txBox="1"/>
          <p:nvPr/>
        </p:nvSpPr>
        <p:spPr>
          <a:xfrm>
            <a:off x="2280086" y="3044738"/>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1]</a:t>
            </a:r>
            <a:endParaRPr/>
          </a:p>
        </p:txBody>
      </p:sp>
      <p:sp>
        <p:nvSpPr>
          <p:cNvPr id="1200" name="Google Shape;1200;p47"/>
          <p:cNvSpPr txBox="1"/>
          <p:nvPr/>
        </p:nvSpPr>
        <p:spPr>
          <a:xfrm>
            <a:off x="3881438" y="2832264"/>
            <a:ext cx="1124100" cy="8310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.2 .1</a:t>
            </a:r>
            <a:endParaRPr/>
          </a:p>
          <a:p>
            <a:pPr>
              <a:buSzPts val="2400"/>
            </a:pPr>
            <a:r>
              <a:rPr lang="en-US" sz="2400">
                <a:solidFill>
                  <a:schemeClr val="dk1"/>
                </a:solidFill>
              </a:rPr>
              <a:t>.1 .0 .3</a:t>
            </a:r>
            <a:endParaRPr/>
          </a:p>
        </p:txBody>
      </p:sp>
      <p:sp>
        <p:nvSpPr>
          <p:cNvPr id="1201" name="Google Shape;1201;p47"/>
          <p:cNvSpPr txBox="1"/>
          <p:nvPr/>
        </p:nvSpPr>
        <p:spPr>
          <a:xfrm>
            <a:off x="5334000" y="3048000"/>
            <a:ext cx="12939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[.2 .2 .4]</a:t>
            </a:r>
            <a:endParaRPr/>
          </a:p>
        </p:txBody>
      </p:sp>
      <p:sp>
        <p:nvSpPr>
          <p:cNvPr id="1202" name="Google Shape;1202;p47"/>
          <p:cNvSpPr txBox="1"/>
          <p:nvPr/>
        </p:nvSpPr>
        <p:spPr>
          <a:xfrm>
            <a:off x="6834188" y="2698750"/>
            <a:ext cx="184200" cy="4572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endParaRPr>
          </a:p>
        </p:txBody>
      </p:sp>
      <p:sp>
        <p:nvSpPr>
          <p:cNvPr id="1203" name="Google Shape;1203;p47"/>
          <p:cNvSpPr txBox="1"/>
          <p:nvPr/>
        </p:nvSpPr>
        <p:spPr>
          <a:xfrm>
            <a:off x="6947459" y="2698750"/>
            <a:ext cx="697500" cy="12003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.02 </a:t>
            </a:r>
            <a:endParaRPr/>
          </a:p>
          <a:p>
            <a:pPr>
              <a:buSzPts val="2400"/>
            </a:pPr>
            <a:r>
              <a:rPr lang="en-US" sz="2400">
                <a:solidFill>
                  <a:schemeClr val="dk1"/>
                </a:solidFill>
              </a:rPr>
              <a:t>.0 </a:t>
            </a:r>
            <a:endParaRPr/>
          </a:p>
          <a:p>
            <a:pPr>
              <a:buSzPts val="2400"/>
            </a:pPr>
            <a:r>
              <a:rPr lang="en-US" sz="2400">
                <a:solidFill>
                  <a:schemeClr val="dk1"/>
                </a:solidFill>
              </a:rPr>
              <a:t>.2 </a:t>
            </a:r>
            <a:endParaRPr/>
          </a:p>
        </p:txBody>
      </p:sp>
      <p:sp>
        <p:nvSpPr>
          <p:cNvPr id="1204" name="Google Shape;1204;p47"/>
          <p:cNvSpPr txBox="1"/>
          <p:nvPr/>
        </p:nvSpPr>
        <p:spPr>
          <a:xfrm>
            <a:off x="8053388" y="3048000"/>
            <a:ext cx="954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[.084]</a:t>
            </a:r>
            <a:endParaRPr/>
          </a:p>
        </p:txBody>
      </p:sp>
      <p:grpSp>
        <p:nvGrpSpPr>
          <p:cNvPr id="1205" name="Google Shape;1205;p47"/>
          <p:cNvGrpSpPr/>
          <p:nvPr/>
        </p:nvGrpSpPr>
        <p:grpSpPr>
          <a:xfrm>
            <a:off x="3881438" y="2754343"/>
            <a:ext cx="1143000" cy="990638"/>
            <a:chOff x="2895600" y="1752600"/>
            <a:chExt cx="1143000" cy="3429000"/>
          </a:xfrm>
        </p:grpSpPr>
        <p:sp>
          <p:nvSpPr>
            <p:cNvPr id="1206" name="Google Shape;1206;p47"/>
            <p:cNvSpPr/>
            <p:nvPr/>
          </p:nvSpPr>
          <p:spPr>
            <a:xfrm>
              <a:off x="2895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07" name="Google Shape;1207;p47"/>
            <p:cNvSpPr/>
            <p:nvPr/>
          </p:nvSpPr>
          <p:spPr>
            <a:xfrm flipH="1">
              <a:off x="3886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sp>
        <p:nvSpPr>
          <p:cNvPr id="1208" name="Google Shape;1208;p47"/>
          <p:cNvSpPr/>
          <p:nvPr/>
        </p:nvSpPr>
        <p:spPr>
          <a:xfrm flipH="1">
            <a:off x="7387580"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09" name="Google Shape;1209;p47"/>
          <p:cNvSpPr/>
          <p:nvPr/>
        </p:nvSpPr>
        <p:spPr>
          <a:xfrm>
            <a:off x="6926263"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10" name="Google Shape;1210;p47"/>
          <p:cNvSpPr/>
          <p:nvPr/>
        </p:nvSpPr>
        <p:spPr>
          <a:xfrm>
            <a:off x="8305800" y="36576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nvGrpSpPr>
          <p:cNvPr id="1211" name="Google Shape;1211;p47"/>
          <p:cNvGrpSpPr/>
          <p:nvPr/>
        </p:nvGrpSpPr>
        <p:grpSpPr>
          <a:xfrm>
            <a:off x="8153400" y="1295401"/>
            <a:ext cx="1049338" cy="919163"/>
            <a:chOff x="4886" y="2377"/>
            <a:chExt cx="661" cy="579"/>
          </a:xfrm>
        </p:grpSpPr>
        <p:sp>
          <p:nvSpPr>
            <p:cNvPr id="1212" name="Google Shape;1212;p47"/>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a:t>
              </a:r>
              <a:endParaRPr/>
            </a:p>
          </p:txBody>
        </p:sp>
        <p:cxnSp>
          <p:nvCxnSpPr>
            <p:cNvPr id="1213" name="Google Shape;1213;p47"/>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214" name="Google Shape;1214;p47"/>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 e</a:t>
              </a:r>
              <a:r>
                <a:rPr lang="en-US" sz="2400" baseline="30000">
                  <a:solidFill>
                    <a:schemeClr val="dk1"/>
                  </a:solidFill>
                </a:rPr>
                <a:t>-x</a:t>
              </a:r>
              <a:endParaRPr sz="2400">
                <a:solidFill>
                  <a:schemeClr val="dk1"/>
                </a:solidFill>
              </a:endParaRPr>
            </a:p>
          </p:txBody>
        </p:sp>
      </p:grpSp>
      <p:sp>
        <p:nvSpPr>
          <p:cNvPr id="1215" name="Google Shape;1215;p47"/>
          <p:cNvSpPr txBox="1"/>
          <p:nvPr/>
        </p:nvSpPr>
        <p:spPr>
          <a:xfrm>
            <a:off x="2117725" y="5257800"/>
            <a:ext cx="6969000" cy="8304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Input             Weight     Interm.     Weight    Output</a:t>
            </a:r>
            <a:endParaRPr/>
          </a:p>
          <a:p>
            <a:pPr>
              <a:buSzPts val="2400"/>
            </a:pPr>
            <a:r>
              <a:rPr lang="en-US" sz="2400">
                <a:solidFill>
                  <a:srgbClr val="FF0000"/>
                </a:solidFill>
              </a:rPr>
              <a:t>Vector           Matrix1     Vector     Matrix2   Vector </a:t>
            </a:r>
            <a:endParaRPr/>
          </a:p>
        </p:txBody>
      </p:sp>
      <p:sp>
        <p:nvSpPr>
          <p:cNvPr id="1216" name="Google Shape;1216;p47"/>
          <p:cNvSpPr txBox="1"/>
          <p:nvPr/>
        </p:nvSpPr>
        <p:spPr>
          <a:xfrm>
            <a:off x="8458200" y="3744913"/>
            <a:ext cx="1242900" cy="396900"/>
          </a:xfrm>
          <a:prstGeom prst="rect">
            <a:avLst/>
          </a:prstGeom>
          <a:noFill/>
          <a:ln>
            <a:noFill/>
          </a:ln>
        </p:spPr>
        <p:txBody>
          <a:bodyPr spcFirstLastPara="1" wrap="square" lIns="91425" tIns="45700" rIns="91425" bIns="45700" anchor="t" anchorCtr="0">
            <a:spAutoFit/>
          </a:bodyPr>
          <a:lstStyle/>
          <a:p>
            <a:pPr>
              <a:buSzPts val="2000"/>
            </a:pPr>
            <a:r>
              <a:rPr lang="en-US" sz="2000">
                <a:solidFill>
                  <a:srgbClr val="FF0000"/>
                </a:solidFill>
              </a:rPr>
              <a:t>compare</a:t>
            </a:r>
            <a:endParaRPr/>
          </a:p>
        </p:txBody>
      </p:sp>
      <p:sp>
        <p:nvSpPr>
          <p:cNvPr id="1217" name="Google Shape;1217;p47"/>
          <p:cNvSpPr txBox="1"/>
          <p:nvPr/>
        </p:nvSpPr>
        <p:spPr>
          <a:xfrm>
            <a:off x="8160181" y="4459288"/>
            <a:ext cx="5262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[1]</a:t>
            </a:r>
            <a:endParaRPr sz="2400">
              <a:solidFill>
                <a:schemeClr val="dk1"/>
              </a:solidFill>
            </a:endParaRPr>
          </a:p>
        </p:txBody>
      </p:sp>
      <p:sp>
        <p:nvSpPr>
          <p:cNvPr id="1218" name="Google Shape;1218;p47"/>
          <p:cNvSpPr/>
          <p:nvPr/>
        </p:nvSpPr>
        <p:spPr>
          <a:xfrm rot="-10795489">
            <a:off x="2576399" y="3581381"/>
            <a:ext cx="228600" cy="762001"/>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19" name="Google Shape;1219;p47"/>
          <p:cNvSpPr txBox="1"/>
          <p:nvPr/>
        </p:nvSpPr>
        <p:spPr>
          <a:xfrm>
            <a:off x="8812213" y="4506913"/>
            <a:ext cx="9795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Desired </a:t>
            </a:r>
            <a:endParaRPr/>
          </a:p>
          <a:p>
            <a:pPr>
              <a:buSzPts val="1800"/>
            </a:pPr>
            <a:r>
              <a:rPr lang="en-US" sz="1800">
                <a:solidFill>
                  <a:schemeClr val="dk1"/>
                </a:solidFill>
              </a:rPr>
              <a:t>output</a:t>
            </a:r>
            <a:endParaRPr/>
          </a:p>
        </p:txBody>
      </p:sp>
      <p:sp>
        <p:nvSpPr>
          <p:cNvPr id="1220" name="Google Shape;1220;p47"/>
          <p:cNvSpPr txBox="1"/>
          <p:nvPr/>
        </p:nvSpPr>
        <p:spPr>
          <a:xfrm>
            <a:off x="9151938" y="1317625"/>
            <a:ext cx="11850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Activation</a:t>
            </a:r>
            <a:endParaRPr/>
          </a:p>
          <a:p>
            <a:pPr>
              <a:buSzPts val="1800"/>
            </a:pPr>
            <a:r>
              <a:rPr lang="en-US" sz="1800">
                <a:solidFill>
                  <a:schemeClr val="dk1"/>
                </a:solidFill>
              </a:rPr>
              <a:t>Function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48"/>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Back Propagation</a:t>
            </a:r>
            <a:endParaRPr/>
          </a:p>
        </p:txBody>
      </p:sp>
      <p:sp>
        <p:nvSpPr>
          <p:cNvPr id="1226" name="Google Shape;1226;p48"/>
          <p:cNvSpPr txBox="1"/>
          <p:nvPr/>
        </p:nvSpPr>
        <p:spPr>
          <a:xfrm>
            <a:off x="2280086" y="3044738"/>
            <a:ext cx="7827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 1]</a:t>
            </a:r>
            <a:endParaRPr/>
          </a:p>
        </p:txBody>
      </p:sp>
      <p:sp>
        <p:nvSpPr>
          <p:cNvPr id="1227" name="Google Shape;1227;p48"/>
          <p:cNvSpPr txBox="1"/>
          <p:nvPr/>
        </p:nvSpPr>
        <p:spPr>
          <a:xfrm>
            <a:off x="3881438" y="2832264"/>
            <a:ext cx="1124100" cy="8310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.2 .1</a:t>
            </a:r>
            <a:endParaRPr/>
          </a:p>
          <a:p>
            <a:pPr>
              <a:buSzPts val="2400"/>
            </a:pPr>
            <a:r>
              <a:rPr lang="en-US" sz="2400">
                <a:solidFill>
                  <a:schemeClr val="dk1"/>
                </a:solidFill>
              </a:rPr>
              <a:t>.1 .0 .3</a:t>
            </a:r>
            <a:endParaRPr/>
          </a:p>
        </p:txBody>
      </p:sp>
      <p:sp>
        <p:nvSpPr>
          <p:cNvPr id="1228" name="Google Shape;1228;p48"/>
          <p:cNvSpPr txBox="1"/>
          <p:nvPr/>
        </p:nvSpPr>
        <p:spPr>
          <a:xfrm>
            <a:off x="5334000" y="3048000"/>
            <a:ext cx="12939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[.2 .2 .4]</a:t>
            </a:r>
            <a:endParaRPr/>
          </a:p>
        </p:txBody>
      </p:sp>
      <p:sp>
        <p:nvSpPr>
          <p:cNvPr id="1229" name="Google Shape;1229;p48"/>
          <p:cNvSpPr txBox="1"/>
          <p:nvPr/>
        </p:nvSpPr>
        <p:spPr>
          <a:xfrm>
            <a:off x="6834188" y="2698750"/>
            <a:ext cx="184200" cy="4572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endParaRPr>
          </a:p>
        </p:txBody>
      </p:sp>
      <p:sp>
        <p:nvSpPr>
          <p:cNvPr id="1230" name="Google Shape;1230;p48"/>
          <p:cNvSpPr txBox="1"/>
          <p:nvPr/>
        </p:nvSpPr>
        <p:spPr>
          <a:xfrm>
            <a:off x="6947459" y="2698750"/>
            <a:ext cx="697500" cy="12003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.02 </a:t>
            </a:r>
            <a:endParaRPr/>
          </a:p>
          <a:p>
            <a:pPr>
              <a:buSzPts val="2400"/>
            </a:pPr>
            <a:r>
              <a:rPr lang="en-US" sz="2400">
                <a:solidFill>
                  <a:schemeClr val="dk1"/>
                </a:solidFill>
              </a:rPr>
              <a:t>.0 </a:t>
            </a:r>
            <a:endParaRPr/>
          </a:p>
          <a:p>
            <a:pPr>
              <a:buSzPts val="2400"/>
            </a:pPr>
            <a:r>
              <a:rPr lang="en-US" sz="2400">
                <a:solidFill>
                  <a:schemeClr val="dk1"/>
                </a:solidFill>
              </a:rPr>
              <a:t>.2</a:t>
            </a:r>
            <a:endParaRPr/>
          </a:p>
        </p:txBody>
      </p:sp>
      <p:sp>
        <p:nvSpPr>
          <p:cNvPr id="1231" name="Google Shape;1231;p48"/>
          <p:cNvSpPr txBox="1"/>
          <p:nvPr/>
        </p:nvSpPr>
        <p:spPr>
          <a:xfrm>
            <a:off x="8053388" y="3048000"/>
            <a:ext cx="954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[.084]</a:t>
            </a:r>
            <a:endParaRPr/>
          </a:p>
        </p:txBody>
      </p:sp>
      <p:grpSp>
        <p:nvGrpSpPr>
          <p:cNvPr id="1232" name="Google Shape;1232;p48"/>
          <p:cNvGrpSpPr/>
          <p:nvPr/>
        </p:nvGrpSpPr>
        <p:grpSpPr>
          <a:xfrm>
            <a:off x="3881438" y="2754343"/>
            <a:ext cx="1143000" cy="990638"/>
            <a:chOff x="2895600" y="1752600"/>
            <a:chExt cx="1143000" cy="3429000"/>
          </a:xfrm>
        </p:grpSpPr>
        <p:sp>
          <p:nvSpPr>
            <p:cNvPr id="1233" name="Google Shape;1233;p48"/>
            <p:cNvSpPr/>
            <p:nvPr/>
          </p:nvSpPr>
          <p:spPr>
            <a:xfrm>
              <a:off x="2895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34" name="Google Shape;1234;p48"/>
            <p:cNvSpPr/>
            <p:nvPr/>
          </p:nvSpPr>
          <p:spPr>
            <a:xfrm flipH="1">
              <a:off x="3886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sp>
        <p:nvSpPr>
          <p:cNvPr id="1235" name="Google Shape;1235;p48"/>
          <p:cNvSpPr/>
          <p:nvPr/>
        </p:nvSpPr>
        <p:spPr>
          <a:xfrm flipH="1">
            <a:off x="7436953" y="2685236"/>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36" name="Google Shape;1236;p48"/>
          <p:cNvSpPr/>
          <p:nvPr/>
        </p:nvSpPr>
        <p:spPr>
          <a:xfrm>
            <a:off x="6926263" y="26590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37" name="Google Shape;1237;p48"/>
          <p:cNvSpPr/>
          <p:nvPr/>
        </p:nvSpPr>
        <p:spPr>
          <a:xfrm>
            <a:off x="8305800" y="36576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nvGrpSpPr>
          <p:cNvPr id="1238" name="Google Shape;1238;p48"/>
          <p:cNvGrpSpPr/>
          <p:nvPr/>
        </p:nvGrpSpPr>
        <p:grpSpPr>
          <a:xfrm>
            <a:off x="8153400" y="1295401"/>
            <a:ext cx="1049338" cy="919163"/>
            <a:chOff x="4886" y="2377"/>
            <a:chExt cx="661" cy="579"/>
          </a:xfrm>
        </p:grpSpPr>
        <p:sp>
          <p:nvSpPr>
            <p:cNvPr id="1239" name="Google Shape;1239;p48"/>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a:t>
              </a:r>
              <a:endParaRPr/>
            </a:p>
          </p:txBody>
        </p:sp>
        <p:cxnSp>
          <p:nvCxnSpPr>
            <p:cNvPr id="1240" name="Google Shape;1240;p48"/>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241" name="Google Shape;1241;p48"/>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 + e</a:t>
              </a:r>
              <a:r>
                <a:rPr lang="en-US" sz="2400" baseline="30000">
                  <a:solidFill>
                    <a:schemeClr val="dk1"/>
                  </a:solidFill>
                </a:rPr>
                <a:t>-x</a:t>
              </a:r>
              <a:endParaRPr sz="2400">
                <a:solidFill>
                  <a:schemeClr val="dk1"/>
                </a:solidFill>
              </a:endParaRPr>
            </a:p>
          </p:txBody>
        </p:sp>
      </p:grpSp>
      <p:sp>
        <p:nvSpPr>
          <p:cNvPr id="1242" name="Google Shape;1242;p48"/>
          <p:cNvSpPr txBox="1"/>
          <p:nvPr/>
        </p:nvSpPr>
        <p:spPr>
          <a:xfrm>
            <a:off x="2117725" y="5257800"/>
            <a:ext cx="6969000" cy="8304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Input             Weight     Interm.     Weight    Output</a:t>
            </a:r>
            <a:endParaRPr/>
          </a:p>
          <a:p>
            <a:pPr>
              <a:buSzPts val="2400"/>
            </a:pPr>
            <a:r>
              <a:rPr lang="en-US" sz="2400">
                <a:solidFill>
                  <a:srgbClr val="FF0000"/>
                </a:solidFill>
              </a:rPr>
              <a:t>Vector           Matrix1     Vector     Matrix2   Vector </a:t>
            </a:r>
            <a:endParaRPr/>
          </a:p>
        </p:txBody>
      </p:sp>
      <p:sp>
        <p:nvSpPr>
          <p:cNvPr id="1243" name="Google Shape;1243;p48"/>
          <p:cNvSpPr txBox="1"/>
          <p:nvPr/>
        </p:nvSpPr>
        <p:spPr>
          <a:xfrm>
            <a:off x="8458200" y="3744913"/>
            <a:ext cx="1242900" cy="396900"/>
          </a:xfrm>
          <a:prstGeom prst="rect">
            <a:avLst/>
          </a:prstGeom>
          <a:noFill/>
          <a:ln>
            <a:noFill/>
          </a:ln>
        </p:spPr>
        <p:txBody>
          <a:bodyPr spcFirstLastPara="1" wrap="square" lIns="91425" tIns="45700" rIns="91425" bIns="45700" anchor="t" anchorCtr="0">
            <a:spAutoFit/>
          </a:bodyPr>
          <a:lstStyle/>
          <a:p>
            <a:pPr>
              <a:buSzPts val="2000"/>
            </a:pPr>
            <a:r>
              <a:rPr lang="en-US" sz="2000">
                <a:solidFill>
                  <a:srgbClr val="FF0000"/>
                </a:solidFill>
              </a:rPr>
              <a:t>compare</a:t>
            </a:r>
            <a:endParaRPr/>
          </a:p>
        </p:txBody>
      </p:sp>
      <p:sp>
        <p:nvSpPr>
          <p:cNvPr id="1244" name="Google Shape;1244;p48"/>
          <p:cNvSpPr txBox="1"/>
          <p:nvPr/>
        </p:nvSpPr>
        <p:spPr>
          <a:xfrm>
            <a:off x="8160181" y="4459288"/>
            <a:ext cx="5262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[0]</a:t>
            </a:r>
            <a:endParaRPr sz="2400">
              <a:solidFill>
                <a:schemeClr val="dk1"/>
              </a:solidFill>
            </a:endParaRPr>
          </a:p>
        </p:txBody>
      </p:sp>
      <p:sp>
        <p:nvSpPr>
          <p:cNvPr id="1245" name="Google Shape;1245;p48"/>
          <p:cNvSpPr/>
          <p:nvPr/>
        </p:nvSpPr>
        <p:spPr>
          <a:xfrm rot="-10795489">
            <a:off x="2576399" y="3581381"/>
            <a:ext cx="228600" cy="762001"/>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46" name="Google Shape;1246;p48"/>
          <p:cNvSpPr txBox="1"/>
          <p:nvPr/>
        </p:nvSpPr>
        <p:spPr>
          <a:xfrm>
            <a:off x="8812213" y="4506913"/>
            <a:ext cx="9795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Desired </a:t>
            </a:r>
            <a:endParaRPr/>
          </a:p>
          <a:p>
            <a:pPr>
              <a:buSzPts val="1800"/>
            </a:pPr>
            <a:r>
              <a:rPr lang="en-US" sz="1800">
                <a:solidFill>
                  <a:schemeClr val="dk1"/>
                </a:solidFill>
              </a:rPr>
              <a:t>output</a:t>
            </a:r>
            <a:endParaRPr/>
          </a:p>
        </p:txBody>
      </p:sp>
      <p:cxnSp>
        <p:nvCxnSpPr>
          <p:cNvPr id="1247" name="Google Shape;1247;p48"/>
          <p:cNvCxnSpPr/>
          <p:nvPr/>
        </p:nvCxnSpPr>
        <p:spPr>
          <a:xfrm rot="10800000">
            <a:off x="7008342" y="2718486"/>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248" name="Google Shape;1248;p48"/>
          <p:cNvCxnSpPr/>
          <p:nvPr/>
        </p:nvCxnSpPr>
        <p:spPr>
          <a:xfrm rot="10800000">
            <a:off x="7000102" y="3464013"/>
            <a:ext cx="381000" cy="381000"/>
          </a:xfrm>
          <a:prstGeom prst="straightConnector1">
            <a:avLst/>
          </a:prstGeom>
          <a:noFill/>
          <a:ln w="38100" cap="flat" cmpd="sng">
            <a:solidFill>
              <a:srgbClr val="FF0000"/>
            </a:solidFill>
            <a:prstDash val="solid"/>
            <a:round/>
            <a:headEnd type="none" w="sm" len="sm"/>
            <a:tailEnd type="none" w="sm" len="sm"/>
          </a:ln>
        </p:spPr>
      </p:cxnSp>
      <p:sp>
        <p:nvSpPr>
          <p:cNvPr id="1249" name="Google Shape;1249;p48"/>
          <p:cNvSpPr/>
          <p:nvPr/>
        </p:nvSpPr>
        <p:spPr>
          <a:xfrm>
            <a:off x="6313173" y="2386570"/>
            <a:ext cx="6126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.03</a:t>
            </a:r>
            <a:endParaRPr/>
          </a:p>
        </p:txBody>
      </p:sp>
      <p:sp>
        <p:nvSpPr>
          <p:cNvPr id="1250" name="Google Shape;1250;p48"/>
          <p:cNvSpPr/>
          <p:nvPr/>
        </p:nvSpPr>
        <p:spPr>
          <a:xfrm>
            <a:off x="6440253" y="3591352"/>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.4</a:t>
            </a:r>
            <a:endParaRPr/>
          </a:p>
        </p:txBody>
      </p:sp>
      <p:cxnSp>
        <p:nvCxnSpPr>
          <p:cNvPr id="1251" name="Google Shape;1251;p48"/>
          <p:cNvCxnSpPr/>
          <p:nvPr/>
        </p:nvCxnSpPr>
        <p:spPr>
          <a:xfrm rot="10800000">
            <a:off x="4594807" y="2845316"/>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252" name="Google Shape;1252;p48"/>
          <p:cNvCxnSpPr/>
          <p:nvPr/>
        </p:nvCxnSpPr>
        <p:spPr>
          <a:xfrm rot="10800000">
            <a:off x="4596016" y="3182163"/>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253" name="Google Shape;1253;p48"/>
          <p:cNvCxnSpPr/>
          <p:nvPr/>
        </p:nvCxnSpPr>
        <p:spPr>
          <a:xfrm rot="10800000">
            <a:off x="3932718" y="2854238"/>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254" name="Google Shape;1254;p48"/>
          <p:cNvCxnSpPr/>
          <p:nvPr/>
        </p:nvCxnSpPr>
        <p:spPr>
          <a:xfrm rot="10800000">
            <a:off x="3949357" y="3265440"/>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255" name="Google Shape;1255;p48"/>
          <p:cNvCxnSpPr/>
          <p:nvPr/>
        </p:nvCxnSpPr>
        <p:spPr>
          <a:xfrm rot="10800000" flipH="1">
            <a:off x="4221045" y="2907784"/>
            <a:ext cx="381000" cy="381000"/>
          </a:xfrm>
          <a:prstGeom prst="straightConnector1">
            <a:avLst/>
          </a:prstGeom>
          <a:noFill/>
          <a:ln w="38100" cap="flat" cmpd="sng">
            <a:solidFill>
              <a:srgbClr val="FF0000"/>
            </a:solidFill>
            <a:prstDash val="solid"/>
            <a:round/>
            <a:headEnd type="none" w="sm" len="sm"/>
            <a:tailEnd type="none" w="sm" len="sm"/>
          </a:ln>
        </p:spPr>
      </p:cxnSp>
      <p:sp>
        <p:nvSpPr>
          <p:cNvPr id="1256" name="Google Shape;1256;p48"/>
          <p:cNvSpPr/>
          <p:nvPr/>
        </p:nvSpPr>
        <p:spPr>
          <a:xfrm>
            <a:off x="4729517" y="3731567"/>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.4</a:t>
            </a:r>
            <a:endParaRPr/>
          </a:p>
        </p:txBody>
      </p:sp>
      <p:sp>
        <p:nvSpPr>
          <p:cNvPr id="1257" name="Google Shape;1257;p48"/>
          <p:cNvSpPr/>
          <p:nvPr/>
        </p:nvSpPr>
        <p:spPr>
          <a:xfrm>
            <a:off x="3608809" y="3747229"/>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.1</a:t>
            </a:r>
            <a:endParaRPr/>
          </a:p>
        </p:txBody>
      </p:sp>
      <p:sp>
        <p:nvSpPr>
          <p:cNvPr id="1258" name="Google Shape;1258;p48"/>
          <p:cNvSpPr/>
          <p:nvPr/>
        </p:nvSpPr>
        <p:spPr>
          <a:xfrm>
            <a:off x="3579300" y="2268106"/>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.2</a:t>
            </a:r>
            <a:endParaRPr/>
          </a:p>
        </p:txBody>
      </p:sp>
      <p:sp>
        <p:nvSpPr>
          <p:cNvPr id="1259" name="Google Shape;1259;p48"/>
          <p:cNvSpPr/>
          <p:nvPr/>
        </p:nvSpPr>
        <p:spPr>
          <a:xfrm>
            <a:off x="4150946" y="2271169"/>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.2</a:t>
            </a:r>
            <a:endParaRPr/>
          </a:p>
        </p:txBody>
      </p:sp>
      <p:sp>
        <p:nvSpPr>
          <p:cNvPr id="1260" name="Google Shape;1260;p48"/>
          <p:cNvSpPr/>
          <p:nvPr/>
        </p:nvSpPr>
        <p:spPr>
          <a:xfrm>
            <a:off x="4722592" y="2274770"/>
            <a:ext cx="4410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.2</a:t>
            </a:r>
            <a:endParaRPr/>
          </a:p>
        </p:txBody>
      </p:sp>
      <p:sp>
        <p:nvSpPr>
          <p:cNvPr id="1261" name="Google Shape;1261;p48"/>
          <p:cNvSpPr txBox="1"/>
          <p:nvPr/>
        </p:nvSpPr>
        <p:spPr>
          <a:xfrm>
            <a:off x="9151938" y="1317625"/>
            <a:ext cx="1185000" cy="646200"/>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rPr>
              <a:t>Activation</a:t>
            </a:r>
            <a:endParaRPr/>
          </a:p>
          <a:p>
            <a:pPr>
              <a:buSzPts val="1800"/>
            </a:pPr>
            <a:r>
              <a:rPr lang="en-US" sz="1800">
                <a:solidFill>
                  <a:schemeClr val="dk1"/>
                </a:solidFill>
              </a:rPr>
              <a:t>Function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49"/>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US">
                <a:latin typeface="Arial"/>
                <a:ea typeface="Arial"/>
                <a:cs typeface="Arial"/>
                <a:sym typeface="Arial"/>
              </a:rPr>
              <a:t>After Many Iterations….</a:t>
            </a:r>
            <a:endParaRPr/>
          </a:p>
        </p:txBody>
      </p:sp>
      <p:sp>
        <p:nvSpPr>
          <p:cNvPr id="1267" name="Google Shape;1267;p49"/>
          <p:cNvSpPr txBox="1"/>
          <p:nvPr/>
        </p:nvSpPr>
        <p:spPr>
          <a:xfrm>
            <a:off x="3431400" y="4572000"/>
            <a:ext cx="5329200" cy="461700"/>
          </a:xfrm>
          <a:prstGeom prst="rect">
            <a:avLst/>
          </a:prstGeom>
          <a:noFill/>
          <a:ln>
            <a:noFill/>
          </a:ln>
        </p:spPr>
        <p:txBody>
          <a:bodyPr spcFirstLastPara="1" wrap="square" lIns="91425" tIns="45700" rIns="91425" bIns="45700" anchor="t" anchorCtr="0">
            <a:spAutoFit/>
          </a:bodyPr>
          <a:lstStyle/>
          <a:p>
            <a:pPr>
              <a:buSzPts val="2400"/>
            </a:pPr>
            <a:r>
              <a:rPr lang="en-US" sz="2400">
                <a:solidFill>
                  <a:srgbClr val="FF0000"/>
                </a:solidFill>
              </a:rPr>
              <a:t>Two “Generalized” Weight Matrices</a:t>
            </a:r>
            <a:endParaRPr sz="2400">
              <a:solidFill>
                <a:srgbClr val="FF0000"/>
              </a:solidFill>
            </a:endParaRPr>
          </a:p>
        </p:txBody>
      </p:sp>
      <p:sp>
        <p:nvSpPr>
          <p:cNvPr id="1268" name="Google Shape;1268;p49"/>
          <p:cNvSpPr txBox="1"/>
          <p:nvPr/>
        </p:nvSpPr>
        <p:spPr>
          <a:xfrm>
            <a:off x="6781800" y="2573122"/>
            <a:ext cx="184200" cy="4572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endParaRPr>
          </a:p>
        </p:txBody>
      </p:sp>
      <p:sp>
        <p:nvSpPr>
          <p:cNvPr id="1269" name="Google Shape;1269;p49"/>
          <p:cNvSpPr txBox="1"/>
          <p:nvPr/>
        </p:nvSpPr>
        <p:spPr>
          <a:xfrm>
            <a:off x="6858000" y="2573122"/>
            <a:ext cx="697500" cy="12003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.03</a:t>
            </a:r>
            <a:endParaRPr/>
          </a:p>
          <a:p>
            <a:pPr>
              <a:buSzPts val="2400"/>
            </a:pPr>
            <a:r>
              <a:rPr lang="en-US" sz="2400">
                <a:solidFill>
                  <a:schemeClr val="dk1"/>
                </a:solidFill>
              </a:rPr>
              <a:t>.01</a:t>
            </a:r>
            <a:endParaRPr/>
          </a:p>
          <a:p>
            <a:pPr>
              <a:buSzPts val="2400"/>
            </a:pPr>
            <a:r>
              <a:rPr lang="en-US" sz="2400">
                <a:solidFill>
                  <a:schemeClr val="dk1"/>
                </a:solidFill>
              </a:rPr>
              <a:t>.42 </a:t>
            </a:r>
            <a:endParaRPr/>
          </a:p>
        </p:txBody>
      </p:sp>
      <p:sp>
        <p:nvSpPr>
          <p:cNvPr id="1270" name="Google Shape;1270;p49"/>
          <p:cNvSpPr/>
          <p:nvPr/>
        </p:nvSpPr>
        <p:spPr>
          <a:xfrm flipH="1">
            <a:off x="7400795" y="2533435"/>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71" name="Google Shape;1271;p49"/>
          <p:cNvSpPr/>
          <p:nvPr/>
        </p:nvSpPr>
        <p:spPr>
          <a:xfrm>
            <a:off x="6873875" y="2533435"/>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72" name="Google Shape;1272;p49"/>
          <p:cNvSpPr txBox="1"/>
          <p:nvPr/>
        </p:nvSpPr>
        <p:spPr>
          <a:xfrm>
            <a:off x="3957638" y="2756064"/>
            <a:ext cx="1638600" cy="831000"/>
          </a:xfrm>
          <a:prstGeom prst="rect">
            <a:avLst/>
          </a:prstGeom>
          <a:noFill/>
          <a:ln>
            <a:noFill/>
          </a:ln>
        </p:spPr>
        <p:txBody>
          <a:bodyPr spcFirstLastPara="1" wrap="square" lIns="91425" tIns="45700" rIns="91425" bIns="45700" anchor="t" anchorCtr="0">
            <a:spAutoFit/>
          </a:bodyPr>
          <a:lstStyle/>
          <a:p>
            <a:pPr>
              <a:buSzPts val="2400"/>
            </a:pPr>
            <a:r>
              <a:rPr lang="en-US" sz="2400">
                <a:solidFill>
                  <a:schemeClr val="dk1"/>
                </a:solidFill>
              </a:rPr>
              <a:t>.14 .21 .19</a:t>
            </a:r>
            <a:endParaRPr/>
          </a:p>
          <a:p>
            <a:pPr>
              <a:buSzPts val="2400"/>
            </a:pPr>
            <a:r>
              <a:rPr lang="en-US" sz="2400">
                <a:solidFill>
                  <a:schemeClr val="dk1"/>
                </a:solidFill>
              </a:rPr>
              <a:t>.13 .03 .38</a:t>
            </a:r>
            <a:endParaRPr/>
          </a:p>
        </p:txBody>
      </p:sp>
      <p:grpSp>
        <p:nvGrpSpPr>
          <p:cNvPr id="1273" name="Google Shape;1273;p49"/>
          <p:cNvGrpSpPr/>
          <p:nvPr/>
        </p:nvGrpSpPr>
        <p:grpSpPr>
          <a:xfrm>
            <a:off x="3957639" y="2678143"/>
            <a:ext cx="1674343" cy="990638"/>
            <a:chOff x="2895600" y="1752600"/>
            <a:chExt cx="1674343" cy="3429000"/>
          </a:xfrm>
        </p:grpSpPr>
        <p:sp>
          <p:nvSpPr>
            <p:cNvPr id="1274" name="Google Shape;1274;p49"/>
            <p:cNvSpPr/>
            <p:nvPr/>
          </p:nvSpPr>
          <p:spPr>
            <a:xfrm>
              <a:off x="2895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sp>
          <p:nvSpPr>
            <p:cNvPr id="1275" name="Google Shape;1275;p49"/>
            <p:cNvSpPr/>
            <p:nvPr/>
          </p:nvSpPr>
          <p:spPr>
            <a:xfrm flipH="1">
              <a:off x="4417543"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SzPts val="1800"/>
              </a:pPr>
              <a:endParaRPr sz="1800">
                <a:solidFill>
                  <a:schemeClr val="dk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
          <p:cNvSpPr txBox="1">
            <a:spLocks noGrp="1"/>
          </p:cNvSpPr>
          <p:nvPr>
            <p:ph type="title"/>
          </p:nvPr>
        </p:nvSpPr>
        <p:spPr>
          <a:xfrm>
            <a:off x="1524000" y="36095"/>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dirty="0">
                <a:latin typeface="Arial"/>
                <a:ea typeface="Arial"/>
                <a:cs typeface="Arial"/>
                <a:sym typeface="Arial"/>
              </a:rPr>
              <a:t>Schedule (PT)</a:t>
            </a:r>
            <a:endParaRPr sz="4400" dirty="0"/>
          </a:p>
        </p:txBody>
      </p:sp>
      <p:graphicFrame>
        <p:nvGraphicFramePr>
          <p:cNvPr id="657" name="Google Shape;657;p4"/>
          <p:cNvGraphicFramePr/>
          <p:nvPr>
            <p:extLst>
              <p:ext uri="{D42A27DB-BD31-4B8C-83A1-F6EECF244321}">
                <p14:modId xmlns:p14="http://schemas.microsoft.com/office/powerpoint/2010/main" val="1196941321"/>
              </p:ext>
            </p:extLst>
          </p:nvPr>
        </p:nvGraphicFramePr>
        <p:xfrm>
          <a:off x="1304365" y="720468"/>
          <a:ext cx="9654988" cy="5629529"/>
        </p:xfrm>
        <a:graphic>
          <a:graphicData uri="http://schemas.openxmlformats.org/drawingml/2006/table">
            <a:tbl>
              <a:tblPr firstRow="1" bandRow="1">
                <a:gradFill>
                  <a:gsLst>
                    <a:gs pos="0">
                      <a:srgbClr val="A9A9E1"/>
                    </a:gs>
                    <a:gs pos="35000">
                      <a:srgbClr val="C4C4E7"/>
                    </a:gs>
                    <a:gs pos="100000">
                      <a:srgbClr val="E6E6F8"/>
                    </a:gs>
                  </a:gsLst>
                  <a:lin ang="16200000" scaled="0"/>
                </a:gradFill>
              </a:tblPr>
              <a:tblGrid>
                <a:gridCol w="1231855">
                  <a:extLst>
                    <a:ext uri="{9D8B030D-6E8A-4147-A177-3AD203B41FA5}">
                      <a16:colId xmlns:a16="http://schemas.microsoft.com/office/drawing/2014/main" val="20000"/>
                    </a:ext>
                  </a:extLst>
                </a:gridCol>
                <a:gridCol w="3647810">
                  <a:extLst>
                    <a:ext uri="{9D8B030D-6E8A-4147-A177-3AD203B41FA5}">
                      <a16:colId xmlns:a16="http://schemas.microsoft.com/office/drawing/2014/main" val="20001"/>
                    </a:ext>
                  </a:extLst>
                </a:gridCol>
                <a:gridCol w="1234723">
                  <a:extLst>
                    <a:ext uri="{9D8B030D-6E8A-4147-A177-3AD203B41FA5}">
                      <a16:colId xmlns:a16="http://schemas.microsoft.com/office/drawing/2014/main" val="20002"/>
                    </a:ext>
                  </a:extLst>
                </a:gridCol>
                <a:gridCol w="3540600">
                  <a:extLst>
                    <a:ext uri="{9D8B030D-6E8A-4147-A177-3AD203B41FA5}">
                      <a16:colId xmlns:a16="http://schemas.microsoft.com/office/drawing/2014/main" val="20003"/>
                    </a:ext>
                  </a:extLst>
                </a:gridCol>
              </a:tblGrid>
              <a:tr h="408838">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1 (PT)</a:t>
                      </a:r>
                      <a:endParaRPr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Wednesday Apr. 22</a:t>
                      </a:r>
                      <a:endParaRPr sz="1500" dirty="0"/>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 (PT)</a:t>
                      </a:r>
                      <a:endParaRPr lang="en-CA"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600" u="none" strike="noStrike" cap="none" dirty="0">
                          <a:solidFill>
                            <a:srgbClr val="FFFFFF"/>
                          </a:solidFill>
                        </a:rPr>
                        <a:t>Thursday Apr. 23</a:t>
                      </a:r>
                      <a:endParaRPr lang="en-CA" sz="1600" dirty="0"/>
                    </a:p>
                  </a:txBody>
                  <a:tcPr marL="91450" marR="91450" marT="45725" marB="45725">
                    <a:solidFill>
                      <a:srgbClr val="1F3864"/>
                    </a:solidFill>
                  </a:tcPr>
                </a:tc>
                <a:extLst>
                  <a:ext uri="{0D108BD9-81ED-4DB2-BD59-A6C34878D82A}">
                    <a16:rowId xmlns:a16="http://schemas.microsoft.com/office/drawing/2014/main" val="10000"/>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8:00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Introductions and Technology Check </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8:00 AM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5: Gene Finding with NNs (Lecture and Lab)</a:t>
                      </a:r>
                      <a:endParaRPr sz="1400" b="1" dirty="0"/>
                    </a:p>
                  </a:txBody>
                  <a:tcPr marL="91450" marR="91450" marT="45725" marB="45725">
                    <a:solidFill>
                      <a:srgbClr val="FFFFFF"/>
                    </a:solidFill>
                  </a:tcPr>
                </a:tc>
                <a:extLst>
                  <a:ext uri="{0D108BD9-81ED-4DB2-BD59-A6C34878D82A}">
                    <a16:rowId xmlns:a16="http://schemas.microsoft.com/office/drawing/2014/main" val="10001"/>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8:45 AM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1: Introduction to Machine Learning (Lecture)</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2"/>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6: Machine Learning with </a:t>
                      </a:r>
                      <a:r>
                        <a:rPr lang="en-CA" sz="1400" b="1" u="none" strike="noStrike" cap="none" dirty="0" err="1"/>
                        <a:t>Keras</a:t>
                      </a:r>
                      <a:r>
                        <a:rPr lang="en-CA" sz="1400" b="1" u="none" strike="noStrike" cap="none" dirty="0"/>
                        <a:t> and Scikit-Learn (Lecture/Lab) </a:t>
                      </a:r>
                      <a:endParaRPr sz="1400" b="1" dirty="0"/>
                    </a:p>
                  </a:txBody>
                  <a:tcPr marL="91450" marR="91450" marT="45725" marB="45725">
                    <a:solidFill>
                      <a:srgbClr val="FFFFFF"/>
                    </a:solidFill>
                  </a:tcPr>
                </a:tc>
                <a:extLst>
                  <a:ext uri="{0D108BD9-81ED-4DB2-BD59-A6C34878D82A}">
                    <a16:rowId xmlns:a16="http://schemas.microsoft.com/office/drawing/2014/main" val="10003"/>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2: Decision Trees (Lecture and Lab)</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a:p>
                  </a:txBody>
                  <a:tcPr marL="91450" marR="91450" marT="45725" marB="45725">
                    <a:solidFill>
                      <a:srgbClr val="F5F5F5"/>
                    </a:solidFill>
                  </a:tcPr>
                </a:tc>
                <a:extLst>
                  <a:ext uri="{0D108BD9-81ED-4DB2-BD59-A6C34878D82A}">
                    <a16:rowId xmlns:a16="http://schemas.microsoft.com/office/drawing/2014/main" val="10004"/>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Break (1 hour)</a:t>
                      </a:r>
                      <a:endParaRPr sz="1400" b="1" dirty="0"/>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Keras and Scikit-Learn (Cont'd) </a:t>
                      </a:r>
                      <a:endParaRPr sz="1400" b="1"/>
                    </a:p>
                  </a:txBody>
                  <a:tcPr marL="91450" marR="91450" marT="45725" marB="45725">
                    <a:solidFill>
                      <a:srgbClr val="FFFFFF"/>
                    </a:solidFill>
                  </a:tcPr>
                </a:tc>
                <a:extLst>
                  <a:ext uri="{0D108BD9-81ED-4DB2-BD59-A6C34878D82A}">
                    <a16:rowId xmlns:a16="http://schemas.microsoft.com/office/drawing/2014/main" val="10005"/>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6"/>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a:p>
                  </a:txBody>
                  <a:tcPr marL="91450" marR="91450" marT="45725" marB="45725">
                    <a:solidFill>
                      <a:srgbClr val="FFFFFF"/>
                    </a:solidFill>
                  </a:tcPr>
                </a:tc>
                <a:extLst>
                  <a:ext uri="{0D108BD9-81ED-4DB2-BD59-A6C34878D82A}">
                    <a16:rowId xmlns:a16="http://schemas.microsoft.com/office/drawing/2014/main" val="10007"/>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4: Neural Networks for 2</a:t>
                      </a:r>
                      <a:r>
                        <a:rPr lang="en-CA" sz="1400" b="1" u="none" strike="noStrike" cap="none" baseline="30000" dirty="0"/>
                        <a:t>o</a:t>
                      </a:r>
                      <a:r>
                        <a:rPr lang="en-CA" sz="1400" b="1" u="none" strike="noStrike" cap="none" dirty="0"/>
                        <a:t> Structure (Lecture and Homework)</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3:45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a:p>
                  </a:txBody>
                  <a:tcPr marL="91450" marR="91450" marT="45725" marB="45725">
                    <a:solidFill>
                      <a:srgbClr val="F5F5F5"/>
                    </a:solidFill>
                  </a:tcPr>
                </a:tc>
                <a:extLst>
                  <a:ext uri="{0D108BD9-81ED-4DB2-BD59-A6C34878D82A}">
                    <a16:rowId xmlns:a16="http://schemas.microsoft.com/office/drawing/2014/main" val="10008"/>
                  </a:ext>
                </a:extLst>
              </a:tr>
              <a:tr h="46335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4:00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4:00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End of Day 2</a:t>
                      </a:r>
                      <a:endParaRPr sz="1400" b="1" dirty="0"/>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658" name="Google Shape;658;p4" descr="A red sign with white letters  Description automatically generated"/>
          <p:cNvPicPr preferRelativeResize="0"/>
          <p:nvPr/>
        </p:nvPicPr>
        <p:blipFill rotWithShape="1">
          <a:blip r:embed="rId2">
            <a:alphaModFix/>
          </a:blip>
          <a:srcRect/>
          <a:stretch/>
        </p:blipFill>
        <p:spPr>
          <a:xfrm>
            <a:off x="1627939" y="6440905"/>
            <a:ext cx="1765300" cy="381000"/>
          </a:xfrm>
          <a:prstGeom prst="rect">
            <a:avLst/>
          </a:prstGeom>
          <a:noFill/>
          <a:ln>
            <a:noFill/>
          </a:ln>
        </p:spPr>
      </p:pic>
      <p:sp>
        <p:nvSpPr>
          <p:cNvPr id="9901" name="Footer Cover Fix"/>
          <p:cNvSpPr/>
          <p:nvPr/>
        </p:nvSpPr>
        <p:spPr>
          <a:xfrm>
            <a:off x="0" y="6350000"/>
            <a:ext cx="12192000" cy="508000"/>
          </a:xfrm>
          <a:prstGeom prst="rect">
            <a:avLst/>
          </a:prstGeom>
          <a:solidFill>
            <a:srgbClr val="FFFFFF"/>
          </a:solidFill>
          <a:ln>
            <a:noFill/>
          </a:ln>
        </p:spPr>
        <p:txBody>
          <a:bodyPr/>
          <a:lstStyle/>
          <a:p>
            <a:endParaRPr/>
          </a:p>
        </p:txBody>
      </p:sp>
      <p:sp>
        <p:nvSpPr>
          <p:cNvPr id="9902" name="Footer Bar Fix"/>
          <p:cNvSpPr/>
          <p:nvPr/>
        </p:nvSpPr>
        <p:spPr>
          <a:xfrm>
            <a:off x="0" y="6492874"/>
            <a:ext cx="12192000" cy="365126"/>
          </a:xfrm>
          <a:prstGeom prst="rect">
            <a:avLst/>
          </a:prstGeom>
          <a:solidFill>
            <a:srgbClr val="70247F"/>
          </a:solidFill>
          <a:ln>
            <a:noFill/>
          </a:ln>
        </p:spPr>
        <p:txBody>
          <a:bodyPr/>
          <a:lstStyle/>
          <a:p>
            <a:endParaRPr/>
          </a:p>
        </p:txBody>
      </p:sp>
      <p:sp>
        <p:nvSpPr>
          <p:cNvPr id="9903" name="Footer Text Fix"/>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747126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1524000" y="0"/>
          <a:ext cx="0" cy="0"/>
          <a:chOff x="0" y="0"/>
          <a:chExt cx="0" cy="0"/>
        </a:xfrm>
      </p:grpSpPr>
      <p:sp>
        <p:nvSpPr>
          <p:cNvPr id="1280" name="Google Shape;1280;p50"/>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Simulation</a:t>
            </a:r>
            <a:endParaRPr/>
          </a:p>
        </p:txBody>
      </p:sp>
      <p:pic>
        <p:nvPicPr>
          <p:cNvPr id="1281" name="Google Shape;1281;p50"/>
          <p:cNvPicPr preferRelativeResize="0"/>
          <p:nvPr/>
        </p:nvPicPr>
        <p:blipFill rotWithShape="1">
          <a:blip r:embed="rId3">
            <a:alphaModFix/>
          </a:blip>
          <a:srcRect/>
          <a:stretch/>
        </p:blipFill>
        <p:spPr>
          <a:xfrm>
            <a:off x="2336800" y="1082575"/>
            <a:ext cx="7620000" cy="4483100"/>
          </a:xfrm>
          <a:prstGeom prst="rect">
            <a:avLst/>
          </a:prstGeom>
          <a:noFill/>
          <a:ln>
            <a:noFill/>
          </a:ln>
        </p:spPr>
      </p:pic>
      <p:sp>
        <p:nvSpPr>
          <p:cNvPr id="1282" name="Google Shape;1282;p50"/>
          <p:cNvSpPr txBox="1"/>
          <p:nvPr/>
        </p:nvSpPr>
        <p:spPr>
          <a:xfrm>
            <a:off x="2311400" y="5406125"/>
            <a:ext cx="822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 x 2 array            2 x 3 array                     3 x 1 array               1 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1524000" y="0"/>
          <a:ext cx="0" cy="0"/>
          <a:chOff x="0" y="0"/>
          <a:chExt cx="0" cy="0"/>
        </a:xfrm>
      </p:grpSpPr>
      <p:pic>
        <p:nvPicPr>
          <p:cNvPr id="1287" name="Google Shape;1287;p51" descr="screen-capture-8.png"/>
          <p:cNvPicPr preferRelativeResize="0"/>
          <p:nvPr/>
        </p:nvPicPr>
        <p:blipFill rotWithShape="1">
          <a:blip r:embed="rId3">
            <a:alphaModFix/>
          </a:blip>
          <a:srcRect/>
          <a:stretch/>
        </p:blipFill>
        <p:spPr>
          <a:xfrm>
            <a:off x="1949450" y="1257300"/>
            <a:ext cx="8293100" cy="4343400"/>
          </a:xfrm>
          <a:prstGeom prst="rect">
            <a:avLst/>
          </a:prstGeom>
          <a:noFill/>
          <a:ln>
            <a:noFill/>
          </a:ln>
        </p:spPr>
      </p:pic>
      <p:sp>
        <p:nvSpPr>
          <p:cNvPr id="1288" name="Google Shape;1288;p51"/>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Simulation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1524000" y="0"/>
          <a:ext cx="0" cy="0"/>
          <a:chOff x="0" y="0"/>
          <a:chExt cx="0" cy="0"/>
        </a:xfrm>
      </p:grpSpPr>
      <p:pic>
        <p:nvPicPr>
          <p:cNvPr id="1293" name="Google Shape;1293;p52" descr="screen-capture-9.png"/>
          <p:cNvPicPr preferRelativeResize="0"/>
          <p:nvPr/>
        </p:nvPicPr>
        <p:blipFill rotWithShape="1">
          <a:blip r:embed="rId3">
            <a:alphaModFix/>
          </a:blip>
          <a:srcRect/>
          <a:stretch/>
        </p:blipFill>
        <p:spPr>
          <a:xfrm>
            <a:off x="1936750" y="1270000"/>
            <a:ext cx="8318500" cy="4318000"/>
          </a:xfrm>
          <a:prstGeom prst="rect">
            <a:avLst/>
          </a:prstGeom>
          <a:noFill/>
          <a:ln>
            <a:noFill/>
          </a:ln>
        </p:spPr>
      </p:pic>
      <p:sp>
        <p:nvSpPr>
          <p:cNvPr id="1294" name="Google Shape;1294;p52"/>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Simulation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1524000" y="0"/>
          <a:ext cx="0" cy="0"/>
          <a:chOff x="0" y="0"/>
          <a:chExt cx="0" cy="0"/>
        </a:xfrm>
      </p:grpSpPr>
      <p:pic>
        <p:nvPicPr>
          <p:cNvPr id="1299" name="Google Shape;1299;p53" descr="screen-capture-14.png"/>
          <p:cNvPicPr preferRelativeResize="0"/>
          <p:nvPr/>
        </p:nvPicPr>
        <p:blipFill rotWithShape="1">
          <a:blip r:embed="rId3">
            <a:alphaModFix/>
          </a:blip>
          <a:srcRect/>
          <a:stretch/>
        </p:blipFill>
        <p:spPr>
          <a:xfrm>
            <a:off x="1987550" y="1308100"/>
            <a:ext cx="8216900" cy="4241800"/>
          </a:xfrm>
          <a:prstGeom prst="rect">
            <a:avLst/>
          </a:prstGeom>
          <a:noFill/>
          <a:ln>
            <a:noFill/>
          </a:ln>
        </p:spPr>
      </p:pic>
      <p:sp>
        <p:nvSpPr>
          <p:cNvPr id="1300" name="Google Shape;1300;p53"/>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Simulation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1524000" y="0"/>
          <a:ext cx="0" cy="0"/>
          <a:chOff x="0" y="0"/>
          <a:chExt cx="0" cy="0"/>
        </a:xfrm>
      </p:grpSpPr>
      <p:pic>
        <p:nvPicPr>
          <p:cNvPr id="1305" name="Google Shape;1305;p54" descr="screen-capture-12.png"/>
          <p:cNvPicPr preferRelativeResize="0"/>
          <p:nvPr/>
        </p:nvPicPr>
        <p:blipFill rotWithShape="1">
          <a:blip r:embed="rId3">
            <a:alphaModFix/>
          </a:blip>
          <a:srcRect/>
          <a:stretch/>
        </p:blipFill>
        <p:spPr>
          <a:xfrm>
            <a:off x="2032000" y="1282700"/>
            <a:ext cx="8128000" cy="4292600"/>
          </a:xfrm>
          <a:prstGeom prst="rect">
            <a:avLst/>
          </a:prstGeom>
          <a:noFill/>
          <a:ln>
            <a:noFill/>
          </a:ln>
        </p:spPr>
      </p:pic>
      <p:sp>
        <p:nvSpPr>
          <p:cNvPr id="1306" name="Google Shape;1306;p54"/>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Simulation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1524000" y="0"/>
          <a:ext cx="0" cy="0"/>
          <a:chOff x="0" y="0"/>
          <a:chExt cx="0" cy="0"/>
        </a:xfrm>
      </p:grpSpPr>
      <p:pic>
        <p:nvPicPr>
          <p:cNvPr id="1311" name="Google Shape;1311;p55" descr="screen-capture-13.png"/>
          <p:cNvPicPr preferRelativeResize="0"/>
          <p:nvPr/>
        </p:nvPicPr>
        <p:blipFill rotWithShape="1">
          <a:blip r:embed="rId3">
            <a:alphaModFix/>
          </a:blip>
          <a:srcRect/>
          <a:stretch/>
        </p:blipFill>
        <p:spPr>
          <a:xfrm>
            <a:off x="2108200" y="1244600"/>
            <a:ext cx="7975600" cy="4368800"/>
          </a:xfrm>
          <a:prstGeom prst="rect">
            <a:avLst/>
          </a:prstGeom>
          <a:noFill/>
          <a:ln>
            <a:noFill/>
          </a:ln>
        </p:spPr>
      </p:pic>
      <p:sp>
        <p:nvSpPr>
          <p:cNvPr id="1312" name="Google Shape;1312;p55"/>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Neural Network Simulation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1524000" y="0"/>
          <a:ext cx="0" cy="0"/>
          <a:chOff x="0" y="0"/>
          <a:chExt cx="0" cy="0"/>
        </a:xfrm>
      </p:grpSpPr>
      <p:sp>
        <p:nvSpPr>
          <p:cNvPr id="1317" name="Google Shape;1317;p56"/>
          <p:cNvSpPr txBox="1">
            <a:spLocks noGrp="1"/>
          </p:cNvSpPr>
          <p:nvPr>
            <p:ph type="ctrTitle"/>
          </p:nvPr>
        </p:nvSpPr>
        <p:spPr>
          <a:xfrm>
            <a:off x="1667435" y="2130425"/>
            <a:ext cx="8875059"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Let’s Try A Real Example</a:t>
            </a:r>
            <a:endParaRPr dirty="0"/>
          </a:p>
        </p:txBody>
      </p:sp>
      <p:sp>
        <p:nvSpPr>
          <p:cNvPr id="1318" name="Google Shape;1318;p56"/>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64"/>
              <a:buNone/>
            </a:pPr>
            <a:r>
              <a:rPr lang="en-US"/>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1524000" y="0"/>
          <a:ext cx="0" cy="0"/>
          <a:chOff x="0" y="0"/>
          <a:chExt cx="0" cy="0"/>
        </a:xfrm>
      </p:grpSpPr>
      <p:sp>
        <p:nvSpPr>
          <p:cNvPr id="1323" name="Google Shape;1323;gdc3a6a309c_0_338"/>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Machine Learning Workflow</a:t>
            </a:r>
            <a:endParaRPr/>
          </a:p>
        </p:txBody>
      </p:sp>
      <p:sp>
        <p:nvSpPr>
          <p:cNvPr id="1324" name="Google Shape;1324;gdc3a6a309c_0_338"/>
          <p:cNvSpPr/>
          <p:nvPr/>
        </p:nvSpPr>
        <p:spPr>
          <a:xfrm>
            <a:off x="2830287" y="20900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325" name="Google Shape;1325;gdc3a6a309c_0_338"/>
          <p:cNvSpPr/>
          <p:nvPr/>
        </p:nvSpPr>
        <p:spPr>
          <a:xfrm>
            <a:off x="5111336" y="20900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326" name="Google Shape;1326;gdc3a6a309c_0_338"/>
          <p:cNvSpPr/>
          <p:nvPr/>
        </p:nvSpPr>
        <p:spPr>
          <a:xfrm>
            <a:off x="7372596" y="20900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327" name="Google Shape;1327;gdc3a6a309c_0_338"/>
          <p:cNvSpPr/>
          <p:nvPr/>
        </p:nvSpPr>
        <p:spPr>
          <a:xfrm>
            <a:off x="7372597" y="42493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328" name="Google Shape;1328;gdc3a6a309c_0_338"/>
          <p:cNvSpPr/>
          <p:nvPr/>
        </p:nvSpPr>
        <p:spPr>
          <a:xfrm>
            <a:off x="5111336" y="42493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329" name="Google Shape;1329;gdc3a6a309c_0_338"/>
          <p:cNvSpPr/>
          <p:nvPr/>
        </p:nvSpPr>
        <p:spPr>
          <a:xfrm>
            <a:off x="2830286" y="42592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330" name="Google Shape;1330;gdc3a6a309c_0_338"/>
          <p:cNvSpPr/>
          <p:nvPr/>
        </p:nvSpPr>
        <p:spPr>
          <a:xfrm>
            <a:off x="4635335" y="27491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1" name="Google Shape;1331;gdc3a6a309c_0_338"/>
          <p:cNvSpPr/>
          <p:nvPr/>
        </p:nvSpPr>
        <p:spPr>
          <a:xfrm>
            <a:off x="6916384" y="27491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2" name="Google Shape;1332;gdc3a6a309c_0_338"/>
          <p:cNvSpPr/>
          <p:nvPr/>
        </p:nvSpPr>
        <p:spPr>
          <a:xfrm flipH="1">
            <a:off x="6916284" y="48109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3" name="Google Shape;1333;gdc3a6a309c_0_338"/>
          <p:cNvSpPr/>
          <p:nvPr/>
        </p:nvSpPr>
        <p:spPr>
          <a:xfrm flipH="1">
            <a:off x="4622859" y="48109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4" name="Google Shape;1334;gdc3a6a309c_0_338"/>
          <p:cNvSpPr/>
          <p:nvPr/>
        </p:nvSpPr>
        <p:spPr>
          <a:xfrm>
            <a:off x="9278587" y="29124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5" name="Google Shape;1335;gdc3a6a309c_0_338"/>
          <p:cNvSpPr/>
          <p:nvPr/>
        </p:nvSpPr>
        <p:spPr>
          <a:xfrm>
            <a:off x="2497777" y="1793174"/>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6" name="Google Shape;1336;gdc3a6a309c_0_338"/>
          <p:cNvSpPr txBox="1"/>
          <p:nvPr/>
        </p:nvSpPr>
        <p:spPr>
          <a:xfrm>
            <a:off x="2263952" y="5880526"/>
            <a:ext cx="767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How do I classify Iris flowers in my area based on their floral dimensions?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1524000" y="0"/>
          <a:ext cx="0" cy="0"/>
          <a:chOff x="0" y="0"/>
          <a:chExt cx="0" cy="0"/>
        </a:xfrm>
      </p:grpSpPr>
      <p:sp>
        <p:nvSpPr>
          <p:cNvPr id="1341" name="Google Shape;1341;gdc3a6a309c_0_355"/>
          <p:cNvSpPr/>
          <p:nvPr/>
        </p:nvSpPr>
        <p:spPr>
          <a:xfrm>
            <a:off x="2830287" y="20900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342" name="Google Shape;1342;gdc3a6a309c_0_355"/>
          <p:cNvSpPr/>
          <p:nvPr/>
        </p:nvSpPr>
        <p:spPr>
          <a:xfrm>
            <a:off x="5111336" y="20900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343" name="Google Shape;1343;gdc3a6a309c_0_355"/>
          <p:cNvSpPr/>
          <p:nvPr/>
        </p:nvSpPr>
        <p:spPr>
          <a:xfrm>
            <a:off x="7372596" y="20900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344" name="Google Shape;1344;gdc3a6a309c_0_355"/>
          <p:cNvSpPr/>
          <p:nvPr/>
        </p:nvSpPr>
        <p:spPr>
          <a:xfrm>
            <a:off x="7372597" y="42493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345" name="Google Shape;1345;gdc3a6a309c_0_355"/>
          <p:cNvSpPr/>
          <p:nvPr/>
        </p:nvSpPr>
        <p:spPr>
          <a:xfrm>
            <a:off x="5111336" y="42493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346" name="Google Shape;1346;gdc3a6a309c_0_355"/>
          <p:cNvSpPr/>
          <p:nvPr/>
        </p:nvSpPr>
        <p:spPr>
          <a:xfrm>
            <a:off x="2830286" y="42592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347" name="Google Shape;1347;gdc3a6a309c_0_355"/>
          <p:cNvSpPr/>
          <p:nvPr/>
        </p:nvSpPr>
        <p:spPr>
          <a:xfrm>
            <a:off x="4635335" y="27491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8" name="Google Shape;1348;gdc3a6a309c_0_355"/>
          <p:cNvSpPr/>
          <p:nvPr/>
        </p:nvSpPr>
        <p:spPr>
          <a:xfrm>
            <a:off x="6916384" y="27491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9" name="Google Shape;1349;gdc3a6a309c_0_355"/>
          <p:cNvSpPr/>
          <p:nvPr/>
        </p:nvSpPr>
        <p:spPr>
          <a:xfrm flipH="1">
            <a:off x="6916284" y="48109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0" name="Google Shape;1350;gdc3a6a309c_0_355"/>
          <p:cNvSpPr/>
          <p:nvPr/>
        </p:nvSpPr>
        <p:spPr>
          <a:xfrm flipH="1">
            <a:off x="4622859" y="48109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1" name="Google Shape;1351;gdc3a6a309c_0_355"/>
          <p:cNvSpPr/>
          <p:nvPr/>
        </p:nvSpPr>
        <p:spPr>
          <a:xfrm>
            <a:off x="9278587" y="29124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2" name="Google Shape;1352;gdc3a6a309c_0_355"/>
          <p:cNvSpPr/>
          <p:nvPr/>
        </p:nvSpPr>
        <p:spPr>
          <a:xfrm>
            <a:off x="4819405" y="1805044"/>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3" name="Google Shape;1353;gdc3a6a309c_0_355"/>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Machine Learning Workflow</a:t>
            </a:r>
            <a:endParaRPr/>
          </a:p>
        </p:txBody>
      </p:sp>
      <p:sp>
        <p:nvSpPr>
          <p:cNvPr id="1354" name="Google Shape;1354;gdc3a6a309c_0_355"/>
          <p:cNvSpPr txBox="1"/>
          <p:nvPr/>
        </p:nvSpPr>
        <p:spPr>
          <a:xfrm>
            <a:off x="4245833" y="5911150"/>
            <a:ext cx="3852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Find a good training/testing data set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1524000" y="0"/>
          <a:ext cx="0" cy="0"/>
          <a:chOff x="0" y="0"/>
          <a:chExt cx="0" cy="0"/>
        </a:xfrm>
      </p:grpSpPr>
      <p:sp>
        <p:nvSpPr>
          <p:cNvPr id="1359" name="Google Shape;1359;gdc3a6a309c_0_539"/>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Iris Flower Data Set</a:t>
            </a:r>
            <a:endParaRPr/>
          </a:p>
        </p:txBody>
      </p:sp>
      <p:sp>
        <p:nvSpPr>
          <p:cNvPr id="1360" name="Google Shape;1360;gdc3a6a309c_0_539"/>
          <p:cNvSpPr txBox="1">
            <a:spLocks noGrp="1"/>
          </p:cNvSpPr>
          <p:nvPr>
            <p:ph type="body" idx="1"/>
          </p:nvPr>
        </p:nvSpPr>
        <p:spPr>
          <a:xfrm>
            <a:off x="1004047" y="1010394"/>
            <a:ext cx="10219764"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000"/>
              <a:buChar char="•"/>
            </a:pPr>
            <a:r>
              <a:rPr lang="en-US" sz="2000" dirty="0"/>
              <a:t>Iris flower data set introduced in 1936 by Ronald Fisher (Statistician) to demonstrate linear discriminant analysis</a:t>
            </a:r>
            <a:endParaRPr dirty="0"/>
          </a:p>
          <a:p>
            <a:pPr marL="342900" lvl="0" indent="-342900" algn="l" rtl="0">
              <a:lnSpc>
                <a:spcPct val="100000"/>
              </a:lnSpc>
              <a:spcBef>
                <a:spcPts val="400"/>
              </a:spcBef>
              <a:spcAft>
                <a:spcPts val="0"/>
              </a:spcAft>
              <a:buSzPts val="2000"/>
              <a:buChar char="•"/>
            </a:pPr>
            <a:r>
              <a:rPr lang="en-US" sz="2000" dirty="0"/>
              <a:t>Consists of 50 samples each of the Iris species: </a:t>
            </a:r>
            <a:r>
              <a:rPr lang="en-US" sz="2000" i="1" dirty="0"/>
              <a:t>Iris </a:t>
            </a:r>
            <a:r>
              <a:rPr lang="en-US" sz="2000" i="1" dirty="0" err="1"/>
              <a:t>setosa</a:t>
            </a:r>
            <a:r>
              <a:rPr lang="en-US" sz="2000" i="1" dirty="0"/>
              <a:t>, Iris virginica, Iris versicolor</a:t>
            </a:r>
            <a:endParaRPr dirty="0"/>
          </a:p>
          <a:p>
            <a:pPr marL="342900" lvl="0" indent="-342900" algn="l" rtl="0">
              <a:lnSpc>
                <a:spcPct val="100000"/>
              </a:lnSpc>
              <a:spcBef>
                <a:spcPts val="400"/>
              </a:spcBef>
              <a:spcAft>
                <a:spcPts val="0"/>
              </a:spcAft>
              <a:buSzPts val="2000"/>
              <a:buChar char="•"/>
            </a:pPr>
            <a:r>
              <a:rPr lang="en-US" sz="2000" dirty="0"/>
              <a:t>Four features measured from each sample, length and width of sepals and petals in cm</a:t>
            </a:r>
            <a:endParaRPr dirty="0"/>
          </a:p>
          <a:p>
            <a:pPr marL="342900" lvl="0" indent="-342900" algn="l" rtl="0">
              <a:lnSpc>
                <a:spcPct val="100000"/>
              </a:lnSpc>
              <a:spcBef>
                <a:spcPts val="400"/>
              </a:spcBef>
              <a:spcAft>
                <a:spcPts val="0"/>
              </a:spcAft>
              <a:buSzPts val="2000"/>
              <a:buChar char="•"/>
            </a:pPr>
            <a:r>
              <a:rPr lang="en-US" sz="2000" dirty="0"/>
              <a:t>Different iris species can be differentiated by their petal/sepal dimensions</a:t>
            </a:r>
            <a:endParaRPr dirty="0"/>
          </a:p>
        </p:txBody>
      </p:sp>
      <p:pic>
        <p:nvPicPr>
          <p:cNvPr id="1361" name="Google Shape;1361;gdc3a6a309c_0_539"/>
          <p:cNvPicPr preferRelativeResize="0"/>
          <p:nvPr/>
        </p:nvPicPr>
        <p:blipFill rotWithShape="1">
          <a:blip r:embed="rId3">
            <a:alphaModFix/>
          </a:blip>
          <a:srcRect/>
          <a:stretch/>
        </p:blipFill>
        <p:spPr>
          <a:xfrm>
            <a:off x="2138547" y="3695700"/>
            <a:ext cx="7639050" cy="2514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1524000" y="0"/>
          <a:ext cx="0" cy="0"/>
          <a:chOff x="0" y="0"/>
          <a:chExt cx="0" cy="0"/>
        </a:xfrm>
      </p:grpSpPr>
      <p:sp>
        <p:nvSpPr>
          <p:cNvPr id="489" name="Google Shape;489;p5"/>
          <p:cNvSpPr txBox="1">
            <a:spLocks noGrp="1"/>
          </p:cNvSpPr>
          <p:nvPr>
            <p:ph type="title"/>
          </p:nvPr>
        </p:nvSpPr>
        <p:spPr>
          <a:xfrm>
            <a:off x="2208213" y="306078"/>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400" dirty="0">
                <a:latin typeface="Arial"/>
                <a:ea typeface="Arial"/>
                <a:cs typeface="Arial"/>
                <a:sym typeface="Arial"/>
              </a:rPr>
              <a:t>Learning Objectives</a:t>
            </a:r>
            <a:endParaRPr sz="4400" dirty="0"/>
          </a:p>
        </p:txBody>
      </p:sp>
      <p:sp>
        <p:nvSpPr>
          <p:cNvPr id="490" name="Google Shape;490;p5"/>
          <p:cNvSpPr txBox="1">
            <a:spLocks noGrp="1"/>
          </p:cNvSpPr>
          <p:nvPr>
            <p:ph type="body" idx="4294967295"/>
          </p:nvPr>
        </p:nvSpPr>
        <p:spPr>
          <a:xfrm>
            <a:off x="1244600" y="1793317"/>
            <a:ext cx="9664700" cy="4568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US" sz="2800" dirty="0"/>
              <a:t>To explain how biological systems learn</a:t>
            </a:r>
            <a:endParaRPr dirty="0"/>
          </a:p>
          <a:p>
            <a:pPr marL="342900" lvl="0" indent="-342900" algn="l" rtl="0">
              <a:lnSpc>
                <a:spcPct val="100000"/>
              </a:lnSpc>
              <a:spcBef>
                <a:spcPts val="560"/>
              </a:spcBef>
              <a:spcAft>
                <a:spcPts val="0"/>
              </a:spcAft>
              <a:buSzPts val="2800"/>
              <a:buFont typeface="Arial"/>
              <a:buChar char="•"/>
            </a:pPr>
            <a:r>
              <a:rPr lang="en-US" sz="2800" dirty="0"/>
              <a:t>To introduce the concept of neural networks</a:t>
            </a:r>
            <a:endParaRPr dirty="0"/>
          </a:p>
          <a:p>
            <a:pPr marL="342900" lvl="0" indent="-342900" algn="l" rtl="0">
              <a:lnSpc>
                <a:spcPct val="100000"/>
              </a:lnSpc>
              <a:spcBef>
                <a:spcPts val="560"/>
              </a:spcBef>
              <a:spcAft>
                <a:spcPts val="0"/>
              </a:spcAft>
              <a:buSzPts val="2800"/>
              <a:buFont typeface="Arial"/>
              <a:buChar char="•"/>
            </a:pPr>
            <a:r>
              <a:rPr lang="en-US" sz="2800" dirty="0"/>
              <a:t>To explain key concepts in neural network algorithms (one-hot encoding, back propagation, hidden layers)</a:t>
            </a:r>
            <a:endParaRPr dirty="0"/>
          </a:p>
          <a:p>
            <a:pPr marL="342900" lvl="0" indent="-342900" algn="l" rtl="0">
              <a:lnSpc>
                <a:spcPct val="100000"/>
              </a:lnSpc>
              <a:spcBef>
                <a:spcPts val="560"/>
              </a:spcBef>
              <a:spcAft>
                <a:spcPts val="0"/>
              </a:spcAft>
              <a:buSzPts val="2800"/>
              <a:buFont typeface="Arial"/>
              <a:buChar char="•"/>
            </a:pPr>
            <a:r>
              <a:rPr lang="en-US" sz="2800" dirty="0"/>
              <a:t>To review and explain python code for an ANN for Iris classification</a:t>
            </a:r>
            <a:endParaRPr dirty="0"/>
          </a:p>
          <a:p>
            <a:pPr marL="342900" lvl="0" indent="-342900" algn="l" rtl="0">
              <a:lnSpc>
                <a:spcPct val="100000"/>
              </a:lnSpc>
              <a:spcBef>
                <a:spcPts val="560"/>
              </a:spcBef>
              <a:spcAft>
                <a:spcPts val="0"/>
              </a:spcAft>
              <a:buSzPts val="2800"/>
              <a:buFont typeface="Arial"/>
              <a:buChar char="•"/>
            </a:pPr>
            <a:r>
              <a:rPr lang="en-US" sz="2800" dirty="0"/>
              <a:t>To compare performance of ANNs with DTs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1524000" y="0"/>
          <a:ext cx="0" cy="0"/>
          <a:chOff x="0" y="0"/>
          <a:chExt cx="0" cy="0"/>
        </a:xfrm>
      </p:grpSpPr>
      <p:sp>
        <p:nvSpPr>
          <p:cNvPr id="1366" name="Google Shape;1366;p60"/>
          <p:cNvSpPr txBox="1">
            <a:spLocks noGrp="1"/>
          </p:cNvSpPr>
          <p:nvPr>
            <p:ph type="body" idx="1"/>
          </p:nvPr>
        </p:nvSpPr>
        <p:spPr>
          <a:xfrm>
            <a:off x="1835700" y="824083"/>
            <a:ext cx="8520600" cy="11469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400"/>
              <a:buFont typeface="Arial"/>
              <a:buChar char="•"/>
            </a:pPr>
            <a:r>
              <a:rPr lang="en-US" sz="2400"/>
              <a:t>We will construct a neural network that will take as input these four features, and predict which category the flower belongs to</a:t>
            </a:r>
            <a:endParaRPr sz="2400"/>
          </a:p>
          <a:p>
            <a:pPr marL="457200" lvl="0" indent="-457200" algn="l" rtl="0">
              <a:lnSpc>
                <a:spcPct val="100000"/>
              </a:lnSpc>
              <a:spcBef>
                <a:spcPts val="1600"/>
              </a:spcBef>
              <a:spcAft>
                <a:spcPts val="1600"/>
              </a:spcAft>
              <a:buSzPts val="2400"/>
              <a:buFont typeface="Arial"/>
              <a:buChar char="•"/>
            </a:pPr>
            <a:r>
              <a:rPr lang="en-US" sz="2400"/>
              <a:t>The neural network will be trained on a subset of the 150 samples (training set), and will be tested on another subset (test set)</a:t>
            </a:r>
            <a:endParaRPr sz="2400"/>
          </a:p>
        </p:txBody>
      </p:sp>
      <p:pic>
        <p:nvPicPr>
          <p:cNvPr id="1367" name="Google Shape;1367;p60"/>
          <p:cNvPicPr preferRelativeResize="0"/>
          <p:nvPr/>
        </p:nvPicPr>
        <p:blipFill rotWithShape="1">
          <a:blip r:embed="rId3">
            <a:alphaModFix/>
          </a:blip>
          <a:srcRect/>
          <a:stretch/>
        </p:blipFill>
        <p:spPr>
          <a:xfrm>
            <a:off x="5708776" y="3666484"/>
            <a:ext cx="4757877" cy="2408350"/>
          </a:xfrm>
          <a:prstGeom prst="rect">
            <a:avLst/>
          </a:prstGeom>
          <a:noFill/>
          <a:ln>
            <a:noFill/>
          </a:ln>
        </p:spPr>
      </p:pic>
      <p:pic>
        <p:nvPicPr>
          <p:cNvPr id="1368" name="Google Shape;1368;p60"/>
          <p:cNvPicPr preferRelativeResize="0"/>
          <p:nvPr/>
        </p:nvPicPr>
        <p:blipFill rotWithShape="1">
          <a:blip r:embed="rId4">
            <a:alphaModFix/>
          </a:blip>
          <a:srcRect l="9312" t="17385" r="10688" b="5620"/>
          <a:stretch/>
        </p:blipFill>
        <p:spPr>
          <a:xfrm>
            <a:off x="1766026" y="3370634"/>
            <a:ext cx="3837749" cy="2770150"/>
          </a:xfrm>
          <a:prstGeom prst="rect">
            <a:avLst/>
          </a:prstGeom>
          <a:noFill/>
          <a:ln>
            <a:noFill/>
          </a:ln>
        </p:spPr>
      </p:pic>
      <p:sp>
        <p:nvSpPr>
          <p:cNvPr id="1369" name="Google Shape;1369;p60"/>
          <p:cNvSpPr txBox="1"/>
          <p:nvPr/>
        </p:nvSpPr>
        <p:spPr>
          <a:xfrm>
            <a:off x="1766025" y="6118334"/>
            <a:ext cx="3106200" cy="9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Arial"/>
                <a:ea typeface="Arial"/>
                <a:cs typeface="Arial"/>
                <a:sym typeface="Arial"/>
                <a:hlinkClick r:id="rId5"/>
              </a:rPr>
              <a:t>https://sebastianraschka.com/Articles/2015_pca_in_3_steps.html</a:t>
            </a:r>
            <a:endParaRPr sz="100" b="0" i="0" u="none" strike="noStrike" cap="none">
              <a:solidFill>
                <a:schemeClr val="dk1"/>
              </a:solidFill>
              <a:latin typeface="Arial"/>
              <a:ea typeface="Arial"/>
              <a:cs typeface="Arial"/>
              <a:sym typeface="Arial"/>
            </a:endParaRPr>
          </a:p>
        </p:txBody>
      </p:sp>
      <p:sp>
        <p:nvSpPr>
          <p:cNvPr id="1370" name="Google Shape;1370;p60"/>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800"/>
              <a:buNone/>
            </a:pPr>
            <a:r>
              <a:rPr lang="en-US"/>
              <a:t>Iris Flower Neural Network</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1524000" y="0"/>
          <a:ext cx="0" cy="0"/>
          <a:chOff x="0" y="0"/>
          <a:chExt cx="0" cy="0"/>
        </a:xfrm>
      </p:grpSpPr>
      <p:sp>
        <p:nvSpPr>
          <p:cNvPr id="1375" name="Google Shape;1375;p61"/>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Format Data/Select Features</a:t>
            </a:r>
            <a:endParaRPr/>
          </a:p>
        </p:txBody>
      </p:sp>
      <p:graphicFrame>
        <p:nvGraphicFramePr>
          <p:cNvPr id="1376" name="Google Shape;1376;p61"/>
          <p:cNvGraphicFramePr/>
          <p:nvPr>
            <p:extLst>
              <p:ext uri="{D42A27DB-BD31-4B8C-83A1-F6EECF244321}">
                <p14:modId xmlns:p14="http://schemas.microsoft.com/office/powerpoint/2010/main" val="815977921"/>
              </p:ext>
            </p:extLst>
          </p:nvPr>
        </p:nvGraphicFramePr>
        <p:xfrm>
          <a:off x="2102221" y="1600200"/>
          <a:ext cx="7772399" cy="4114800"/>
        </p:xfrm>
        <a:graphic>
          <a:graphicData uri="http://schemas.openxmlformats.org/presentationml/2006/ole">
            <mc:AlternateContent xmlns:mc="http://schemas.openxmlformats.org/markup-compatibility/2006">
              <mc:Choice xmlns:v="urn:schemas-microsoft-com:vml" Requires="v">
                <p:oleObj r:id="rId3" imgW="7772399" imgH="4114800" progId="Excel.Sheet.8">
                  <p:embed/>
                </p:oleObj>
              </mc:Choice>
              <mc:Fallback>
                <p:oleObj r:id="rId3" imgW="7772399" imgH="4114800" progId="Excel.Sheet.8">
                  <p:embed/>
                  <p:pic>
                    <p:nvPicPr>
                      <p:cNvPr id="1376" name="Google Shape;1376;p61"/>
                      <p:cNvPicPr preferRelativeResize="0"/>
                      <p:nvPr/>
                    </p:nvPicPr>
                    <p:blipFill rotWithShape="1">
                      <a:blip r:embed="rId4">
                        <a:alphaModFix/>
                      </a:blip>
                      <a:srcRect/>
                      <a:stretch/>
                    </p:blipFill>
                    <p:spPr>
                      <a:xfrm>
                        <a:off x="2102221" y="1600200"/>
                        <a:ext cx="7772399" cy="4114800"/>
                      </a:xfrm>
                      <a:prstGeom prst="rect">
                        <a:avLst/>
                      </a:prstGeom>
                      <a:noFill/>
                      <a:ln>
                        <a:noFill/>
                      </a:ln>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1524000" y="0"/>
          <a:ext cx="0" cy="0"/>
          <a:chOff x="0" y="0"/>
          <a:chExt cx="0" cy="0"/>
        </a:xfrm>
      </p:grpSpPr>
      <p:sp>
        <p:nvSpPr>
          <p:cNvPr id="1381" name="Google Shape;1381;p62"/>
          <p:cNvSpPr txBox="1">
            <a:spLocks noGrp="1"/>
          </p:cNvSpPr>
          <p:nvPr>
            <p:ph type="ctrTitle"/>
          </p:nvPr>
        </p:nvSpPr>
        <p:spPr>
          <a:xfrm>
            <a:off x="1183341" y="2130425"/>
            <a:ext cx="9717741"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Let’s Try Programming an Artificial Neural Network to Classify Iris Flowers</a:t>
            </a:r>
            <a:br>
              <a:rPr lang="en-US" dirty="0"/>
            </a:br>
            <a:endParaRPr dirty="0"/>
          </a:p>
        </p:txBody>
      </p:sp>
      <p:sp>
        <p:nvSpPr>
          <p:cNvPr id="1382" name="Google Shape;1382;p62"/>
          <p:cNvSpPr txBox="1">
            <a:spLocks noGrp="1"/>
          </p:cNvSpPr>
          <p:nvPr>
            <p:ph type="subTitle" idx="1"/>
          </p:nvPr>
        </p:nvSpPr>
        <p:spPr>
          <a:xfrm>
            <a:off x="2895600" y="39624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64"/>
              <a:buNone/>
            </a:pPr>
            <a:r>
              <a:rPr lang="en-US">
                <a:solidFill>
                  <a:srgbClr val="FF0000"/>
                </a:solidFill>
              </a:rPr>
              <a:t> </a:t>
            </a:r>
            <a:r>
              <a:rPr lang="en-US">
                <a:solidFill>
                  <a:srgbClr val="000090"/>
                </a:solidFill>
              </a:rPr>
              <a:t>IrisANN.ipynb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6"/>
        <p:cNvGrpSpPr/>
        <p:nvPr/>
      </p:nvGrpSpPr>
      <p:grpSpPr>
        <a:xfrm>
          <a:off x="1524000" y="0"/>
          <a:ext cx="0" cy="0"/>
          <a:chOff x="0" y="0"/>
          <a:chExt cx="0" cy="0"/>
        </a:xfrm>
      </p:grpSpPr>
      <p:sp>
        <p:nvSpPr>
          <p:cNvPr id="1387" name="Google Shape;1387;gdc3a6a309c_1_906"/>
          <p:cNvSpPr txBox="1">
            <a:spLocks noGrp="1"/>
          </p:cNvSpPr>
          <p:nvPr>
            <p:ph type="body" idx="1"/>
          </p:nvPr>
        </p:nvSpPr>
        <p:spPr>
          <a:xfrm>
            <a:off x="1576400" y="990600"/>
            <a:ext cx="8939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700"/>
              <a:buChar char="•"/>
            </a:pPr>
            <a:r>
              <a:rPr lang="en-US" sz="2700" dirty="0">
                <a:solidFill>
                  <a:srgbClr val="001080"/>
                </a:solidFill>
              </a:rPr>
              <a:t>Find the </a:t>
            </a:r>
            <a:r>
              <a:rPr lang="en-US" sz="2700" dirty="0">
                <a:solidFill>
                  <a:srgbClr val="FF0000"/>
                </a:solidFill>
              </a:rPr>
              <a:t>Module 3</a:t>
            </a:r>
            <a:r>
              <a:rPr lang="en-US" sz="2700" dirty="0">
                <a:solidFill>
                  <a:srgbClr val="001080"/>
                </a:solidFill>
              </a:rPr>
              <a:t> folder under </a:t>
            </a:r>
            <a:r>
              <a:rPr lang="en-US" sz="2700" dirty="0">
                <a:solidFill>
                  <a:srgbClr val="FF0000"/>
                </a:solidFill>
              </a:rPr>
              <a:t>Python Code</a:t>
            </a:r>
            <a:r>
              <a:rPr lang="en-US" sz="2700" dirty="0">
                <a:solidFill>
                  <a:srgbClr val="001080"/>
                </a:solidFill>
              </a:rPr>
              <a:t> in folder </a:t>
            </a:r>
            <a:r>
              <a:rPr lang="en-US" sz="2700" dirty="0">
                <a:solidFill>
                  <a:srgbClr val="FF0000"/>
                </a:solidFill>
              </a:rPr>
              <a:t>CBW-MachineLearning-2026</a:t>
            </a:r>
            <a:r>
              <a:rPr lang="en-US" sz="2700" dirty="0">
                <a:solidFill>
                  <a:srgbClr val="001080"/>
                </a:solidFill>
              </a:rPr>
              <a:t> in your Google Drive</a:t>
            </a:r>
            <a:endParaRPr sz="2700" dirty="0"/>
          </a:p>
          <a:p>
            <a:pPr marL="0" lvl="0" indent="0" algn="l" rtl="0">
              <a:lnSpc>
                <a:spcPct val="100000"/>
              </a:lnSpc>
              <a:spcBef>
                <a:spcPts val="0"/>
              </a:spcBef>
              <a:spcAft>
                <a:spcPts val="0"/>
              </a:spcAft>
              <a:buSzPts val="1800"/>
              <a:buNone/>
            </a:pPr>
            <a:endParaRPr sz="2700" dirty="0"/>
          </a:p>
        </p:txBody>
      </p:sp>
      <p:pic>
        <p:nvPicPr>
          <p:cNvPr id="1388" name="Google Shape;1388;gdc3a6a309c_1_906"/>
          <p:cNvPicPr preferRelativeResize="0"/>
          <p:nvPr/>
        </p:nvPicPr>
        <p:blipFill rotWithShape="1">
          <a:blip r:embed="rId3">
            <a:alphaModFix/>
          </a:blip>
          <a:srcRect t="6630" r="9688" b="7808"/>
          <a:stretch/>
        </p:blipFill>
        <p:spPr>
          <a:xfrm>
            <a:off x="2207575" y="2343300"/>
            <a:ext cx="7640749" cy="3038326"/>
          </a:xfrm>
          <a:prstGeom prst="rect">
            <a:avLst/>
          </a:prstGeom>
          <a:noFill/>
          <a:ln w="9525" cap="flat" cmpd="sng">
            <a:solidFill>
              <a:schemeClr val="dk2"/>
            </a:solidFill>
            <a:prstDash val="solid"/>
            <a:round/>
            <a:headEnd type="none" w="sm" len="sm"/>
            <a:tailEnd type="none" w="sm" len="sm"/>
          </a:ln>
        </p:spPr>
      </p:pic>
      <p:sp>
        <p:nvSpPr>
          <p:cNvPr id="1389" name="Google Shape;1389;gdc3a6a309c_1_906"/>
          <p:cNvSpPr/>
          <p:nvPr/>
        </p:nvSpPr>
        <p:spPr>
          <a:xfrm>
            <a:off x="7472600" y="2962425"/>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0" name="Google Shape;1390;gdc3a6a309c_1_906"/>
          <p:cNvSpPr/>
          <p:nvPr/>
        </p:nvSpPr>
        <p:spPr>
          <a:xfrm>
            <a:off x="3529250" y="2343300"/>
            <a:ext cx="23811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1" name="Google Shape;1391;gdc3a6a309c_1_906"/>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Open the Colab File</a:t>
            </a:r>
            <a:endParaRPr/>
          </a:p>
        </p:txBody>
      </p:sp>
      <p:pic>
        <p:nvPicPr>
          <p:cNvPr id="1392" name="Google Shape;1392;gdc3a6a309c_1_906"/>
          <p:cNvPicPr preferRelativeResize="0"/>
          <p:nvPr/>
        </p:nvPicPr>
        <p:blipFill rotWithShape="1">
          <a:blip r:embed="rId4">
            <a:alphaModFix/>
          </a:blip>
          <a:srcRect r="27350" b="51159"/>
          <a:stretch/>
        </p:blipFill>
        <p:spPr>
          <a:xfrm>
            <a:off x="6935400" y="3722050"/>
            <a:ext cx="3097900" cy="2526351"/>
          </a:xfrm>
          <a:prstGeom prst="rect">
            <a:avLst/>
          </a:prstGeom>
          <a:noFill/>
          <a:ln w="9525" cap="flat" cmpd="sng">
            <a:solidFill>
              <a:srgbClr val="000000"/>
            </a:solidFill>
            <a:prstDash val="solid"/>
            <a:round/>
            <a:headEnd type="none" w="sm" len="sm"/>
            <a:tailEnd type="none" w="sm" len="sm"/>
          </a:ln>
        </p:spPr>
      </p:pic>
      <p:sp>
        <p:nvSpPr>
          <p:cNvPr id="1393" name="Google Shape;1393;gdc3a6a309c_1_906"/>
          <p:cNvSpPr/>
          <p:nvPr/>
        </p:nvSpPr>
        <p:spPr>
          <a:xfrm>
            <a:off x="6858009" y="5648479"/>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 name="Picture 1">
            <a:extLst>
              <a:ext uri="{FF2B5EF4-FFF2-40B4-BE49-F238E27FC236}">
                <a16:creationId xmlns:a16="http://schemas.microsoft.com/office/drawing/2014/main" id="{4643950C-62FC-7DF4-D26C-CC8D667AE860}"/>
              </a:ext>
            </a:extLst>
          </p:cNvPr>
          <p:cNvPicPr>
            <a:picLocks noChangeAspect="1"/>
          </p:cNvPicPr>
          <p:nvPr/>
        </p:nvPicPr>
        <p:blipFill>
          <a:blip r:embed="rId5"/>
          <a:stretch>
            <a:fillRect/>
          </a:stretch>
        </p:blipFill>
        <p:spPr>
          <a:xfrm>
            <a:off x="5415142" y="2497843"/>
            <a:ext cx="285416" cy="11048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8"/>
        <p:cNvGrpSpPr/>
        <p:nvPr/>
      </p:nvGrpSpPr>
      <p:grpSpPr>
        <a:xfrm>
          <a:off x="1524000" y="0"/>
          <a:ext cx="0" cy="0"/>
          <a:chOff x="0" y="0"/>
          <a:chExt cx="0" cy="0"/>
        </a:xfrm>
      </p:grpSpPr>
      <p:pic>
        <p:nvPicPr>
          <p:cNvPr id="1399" name="Google Shape;1399;gdc3a6a309c_1_916"/>
          <p:cNvPicPr preferRelativeResize="0"/>
          <p:nvPr/>
        </p:nvPicPr>
        <p:blipFill rotWithShape="1">
          <a:blip r:embed="rId3">
            <a:alphaModFix/>
          </a:blip>
          <a:srcRect/>
          <a:stretch/>
        </p:blipFill>
        <p:spPr>
          <a:xfrm>
            <a:off x="2645550" y="2901650"/>
            <a:ext cx="7064576" cy="3444625"/>
          </a:xfrm>
          <a:prstGeom prst="rect">
            <a:avLst/>
          </a:prstGeom>
          <a:noFill/>
          <a:ln>
            <a:noFill/>
          </a:ln>
        </p:spPr>
      </p:pic>
      <p:sp>
        <p:nvSpPr>
          <p:cNvPr id="1400" name="Google Shape;1400;gdc3a6a309c_1_916"/>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Open the Colab File</a:t>
            </a:r>
            <a:r>
              <a:rPr lang="en-US" sz="3600"/>
              <a:t> </a:t>
            </a:r>
            <a:r>
              <a:rPr lang="en-US" sz="2700" i="1"/>
              <a:t>cont...</a:t>
            </a:r>
            <a:endParaRPr/>
          </a:p>
        </p:txBody>
      </p:sp>
      <p:sp>
        <p:nvSpPr>
          <p:cNvPr id="1401" name="Google Shape;1401;gdc3a6a309c_1_916"/>
          <p:cNvSpPr txBox="1"/>
          <p:nvPr/>
        </p:nvSpPr>
        <p:spPr>
          <a:xfrm>
            <a:off x="1470213" y="1401067"/>
            <a:ext cx="9161928" cy="954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800"/>
              <a:buFont typeface="Arial"/>
              <a:buChar char="•"/>
            </a:pPr>
            <a:r>
              <a:rPr lang="en-US" sz="2800" b="1" i="0" u="none" strike="noStrike" cap="none" dirty="0">
                <a:solidFill>
                  <a:srgbClr val="000090"/>
                </a:solidFill>
                <a:latin typeface="Arial"/>
                <a:ea typeface="Arial"/>
                <a:cs typeface="Arial"/>
                <a:sym typeface="Arial"/>
              </a:rPr>
              <a:t>Right click on ‘</a:t>
            </a:r>
            <a:r>
              <a:rPr lang="en-US" sz="2800" b="1" i="0" u="none" strike="noStrike" cap="none" dirty="0" err="1">
                <a:solidFill>
                  <a:srgbClr val="FF0000"/>
                </a:solidFill>
                <a:latin typeface="Arial"/>
                <a:ea typeface="Arial"/>
                <a:cs typeface="Arial"/>
                <a:sym typeface="Arial"/>
              </a:rPr>
              <a:t>IrisANN.ipynb</a:t>
            </a:r>
            <a:r>
              <a:rPr lang="en-US" sz="2800" b="1" i="0" u="none" strike="noStrike" cap="none" dirty="0">
                <a:solidFill>
                  <a:srgbClr val="000090"/>
                </a:solidFill>
                <a:latin typeface="Arial"/>
                <a:ea typeface="Arial"/>
                <a:cs typeface="Arial"/>
                <a:sym typeface="Arial"/>
              </a:rPr>
              <a:t>’ and select open with Google </a:t>
            </a:r>
            <a:r>
              <a:rPr lang="en-US" sz="2800" b="1" i="0" u="none" strike="noStrike" cap="none" dirty="0" err="1">
                <a:solidFill>
                  <a:srgbClr val="000090"/>
                </a:solidFill>
                <a:latin typeface="Arial"/>
                <a:ea typeface="Arial"/>
                <a:cs typeface="Arial"/>
                <a:sym typeface="Arial"/>
              </a:rPr>
              <a:t>Colaboratory</a:t>
            </a:r>
            <a:endParaRPr sz="2800" b="1" i="0" u="none" strike="noStrike" cap="none" dirty="0">
              <a:solidFill>
                <a:srgbClr val="000090"/>
              </a:solidFill>
              <a:latin typeface="Arial"/>
              <a:ea typeface="Arial"/>
              <a:cs typeface="Arial"/>
              <a:sym typeface="Arial"/>
            </a:endParaRPr>
          </a:p>
        </p:txBody>
      </p:sp>
      <p:sp>
        <p:nvSpPr>
          <p:cNvPr id="1402" name="Google Shape;1402;gdc3a6a309c_1_916"/>
          <p:cNvSpPr/>
          <p:nvPr/>
        </p:nvSpPr>
        <p:spPr>
          <a:xfrm>
            <a:off x="6976759" y="4443754"/>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3" name="Google Shape;1403;gdc3a6a309c_1_916"/>
          <p:cNvSpPr txBox="1"/>
          <p:nvPr/>
        </p:nvSpPr>
        <p:spPr>
          <a:xfrm>
            <a:off x="5507028" y="4169050"/>
            <a:ext cx="29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pic>
        <p:nvPicPr>
          <p:cNvPr id="1404" name="Google Shape;1404;gdc3a6a309c_1_916"/>
          <p:cNvPicPr preferRelativeResize="0"/>
          <p:nvPr/>
        </p:nvPicPr>
        <p:blipFill rotWithShape="1">
          <a:blip r:embed="rId4">
            <a:alphaModFix/>
          </a:blip>
          <a:srcRect/>
          <a:stretch/>
        </p:blipFill>
        <p:spPr>
          <a:xfrm>
            <a:off x="3249925" y="2982525"/>
            <a:ext cx="570600" cy="232000"/>
          </a:xfrm>
          <a:prstGeom prst="rect">
            <a:avLst/>
          </a:prstGeom>
          <a:noFill/>
          <a:ln>
            <a:noFill/>
          </a:ln>
        </p:spPr>
      </p:pic>
      <p:sp>
        <p:nvSpPr>
          <p:cNvPr id="1405" name="Google Shape;1405;gdc3a6a309c_1_916"/>
          <p:cNvSpPr/>
          <p:nvPr/>
        </p:nvSpPr>
        <p:spPr>
          <a:xfrm>
            <a:off x="2790250" y="3036225"/>
            <a:ext cx="468600" cy="13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gdc3a6a309c_1_916"/>
          <p:cNvSpPr/>
          <p:nvPr/>
        </p:nvSpPr>
        <p:spPr>
          <a:xfrm>
            <a:off x="2700351" y="3994075"/>
            <a:ext cx="16734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46621BD1-A002-CA61-6497-09870E34A389}"/>
              </a:ext>
            </a:extLst>
          </p:cNvPr>
          <p:cNvPicPr>
            <a:picLocks noChangeAspect="1"/>
          </p:cNvPicPr>
          <p:nvPr/>
        </p:nvPicPr>
        <p:blipFill>
          <a:blip r:embed="rId5"/>
          <a:stretch>
            <a:fillRect/>
          </a:stretch>
        </p:blipFill>
        <p:spPr>
          <a:xfrm>
            <a:off x="5668900" y="3027238"/>
            <a:ext cx="285416" cy="11048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1524000" y="0"/>
          <a:ext cx="0" cy="0"/>
          <a:chOff x="0" y="0"/>
          <a:chExt cx="0" cy="0"/>
        </a:xfrm>
      </p:grpSpPr>
      <p:sp>
        <p:nvSpPr>
          <p:cNvPr id="1412" name="Google Shape;1412;p31"/>
          <p:cNvSpPr txBox="1">
            <a:spLocks noGrp="1"/>
          </p:cNvSpPr>
          <p:nvPr>
            <p:ph type="title"/>
          </p:nvPr>
        </p:nvSpPr>
        <p:spPr>
          <a:xfrm>
            <a:off x="1981200" y="-480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General Algorithm</a:t>
            </a:r>
            <a:endParaRPr dirty="0"/>
          </a:p>
        </p:txBody>
      </p:sp>
      <p:sp>
        <p:nvSpPr>
          <p:cNvPr id="1413" name="Google Shape;1413;p31"/>
          <p:cNvSpPr txBox="1">
            <a:spLocks noGrp="1"/>
          </p:cNvSpPr>
          <p:nvPr>
            <p:ph type="body" idx="1"/>
          </p:nvPr>
        </p:nvSpPr>
        <p:spPr>
          <a:xfrm>
            <a:off x="1702130" y="988553"/>
            <a:ext cx="8787740"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500"/>
              <a:buChar char="•"/>
            </a:pPr>
            <a:r>
              <a:rPr lang="en-US" sz="2100" dirty="0"/>
              <a:t>Read data</a:t>
            </a:r>
            <a:endParaRPr sz="2100" dirty="0"/>
          </a:p>
          <a:p>
            <a:pPr marL="457200" lvl="0" indent="-342900" algn="l" rtl="0">
              <a:lnSpc>
                <a:spcPct val="100000"/>
              </a:lnSpc>
              <a:spcBef>
                <a:spcPts val="360"/>
              </a:spcBef>
              <a:spcAft>
                <a:spcPts val="0"/>
              </a:spcAft>
              <a:buSzPts val="1500"/>
              <a:buChar char="•"/>
            </a:pPr>
            <a:r>
              <a:rPr lang="en-US" sz="2100" dirty="0"/>
              <a:t>Check data</a:t>
            </a:r>
            <a:endParaRPr sz="2100" dirty="0"/>
          </a:p>
          <a:p>
            <a:pPr marL="457200" lvl="0" indent="-342900" algn="l" rtl="0">
              <a:lnSpc>
                <a:spcPct val="100000"/>
              </a:lnSpc>
              <a:spcBef>
                <a:spcPts val="360"/>
              </a:spcBef>
              <a:spcAft>
                <a:spcPts val="0"/>
              </a:spcAft>
              <a:buSzPts val="1500"/>
              <a:buChar char="•"/>
            </a:pPr>
            <a:r>
              <a:rPr lang="en-US" sz="2100" dirty="0"/>
              <a:t>Create training/testing data sets</a:t>
            </a:r>
            <a:endParaRPr sz="2100" dirty="0"/>
          </a:p>
          <a:p>
            <a:pPr marL="457200" lvl="0" indent="-342900" algn="l" rtl="0">
              <a:lnSpc>
                <a:spcPct val="100000"/>
              </a:lnSpc>
              <a:spcBef>
                <a:spcPts val="360"/>
              </a:spcBef>
              <a:spcAft>
                <a:spcPts val="0"/>
              </a:spcAft>
              <a:buSzPts val="1500"/>
              <a:buChar char="•"/>
            </a:pPr>
            <a:r>
              <a:rPr lang="en-US" sz="2100" dirty="0"/>
              <a:t>Create a one hot encoding function (</a:t>
            </a:r>
            <a:r>
              <a:rPr lang="en-US" sz="2100" dirty="0" err="1"/>
              <a:t>to_one_hot</a:t>
            </a:r>
            <a:r>
              <a:rPr lang="en-US" sz="2100" dirty="0"/>
              <a:t>)</a:t>
            </a:r>
            <a:endParaRPr sz="2100" dirty="0"/>
          </a:p>
          <a:p>
            <a:pPr marL="457200" lvl="0" indent="-342900" algn="l" rtl="0">
              <a:lnSpc>
                <a:spcPct val="100000"/>
              </a:lnSpc>
              <a:spcBef>
                <a:spcPts val="360"/>
              </a:spcBef>
              <a:spcAft>
                <a:spcPts val="0"/>
              </a:spcAft>
              <a:buSzPts val="1500"/>
              <a:buChar char="•"/>
            </a:pPr>
            <a:r>
              <a:rPr lang="en-US" sz="2100" dirty="0"/>
              <a:t>Create a normalization function (normalize)</a:t>
            </a:r>
            <a:endParaRPr sz="2100" dirty="0"/>
          </a:p>
          <a:p>
            <a:pPr marL="457200" lvl="0" indent="-342900" algn="l" rtl="0">
              <a:lnSpc>
                <a:spcPct val="100000"/>
              </a:lnSpc>
              <a:spcBef>
                <a:spcPts val="360"/>
              </a:spcBef>
              <a:spcAft>
                <a:spcPts val="0"/>
              </a:spcAft>
              <a:buSzPts val="1500"/>
              <a:buChar char="•"/>
            </a:pPr>
            <a:r>
              <a:rPr lang="en-US" sz="2100" dirty="0"/>
              <a:t>Normalize the data</a:t>
            </a:r>
            <a:endParaRPr sz="2100" dirty="0"/>
          </a:p>
          <a:p>
            <a:pPr marL="457200" lvl="0" indent="-342900" algn="l" rtl="0">
              <a:lnSpc>
                <a:spcPct val="100000"/>
              </a:lnSpc>
              <a:spcBef>
                <a:spcPts val="360"/>
              </a:spcBef>
              <a:spcAft>
                <a:spcPts val="0"/>
              </a:spcAft>
              <a:buSzPts val="1500"/>
              <a:buChar char="•"/>
            </a:pPr>
            <a:r>
              <a:rPr lang="en-US" sz="2100" dirty="0"/>
              <a:t>Perform label encoding and one hot encoding</a:t>
            </a:r>
            <a:endParaRPr sz="2100" dirty="0"/>
          </a:p>
          <a:p>
            <a:pPr marL="457200" lvl="0" indent="-342900" algn="l" rtl="0">
              <a:lnSpc>
                <a:spcPct val="100000"/>
              </a:lnSpc>
              <a:spcBef>
                <a:spcPts val="360"/>
              </a:spcBef>
              <a:spcAft>
                <a:spcPts val="0"/>
              </a:spcAft>
              <a:buSzPts val="1500"/>
              <a:buChar char="•"/>
            </a:pPr>
            <a:r>
              <a:rPr lang="en-US" sz="2100" dirty="0"/>
              <a:t>Define activation function (sigmoid or </a:t>
            </a:r>
            <a:r>
              <a:rPr lang="en-US" sz="2100" dirty="0" err="1"/>
              <a:t>softmax</a:t>
            </a:r>
            <a:r>
              <a:rPr lang="en-US" sz="2100" dirty="0"/>
              <a:t>)</a:t>
            </a:r>
            <a:endParaRPr sz="2100" dirty="0"/>
          </a:p>
          <a:p>
            <a:pPr marL="457200" lvl="0" indent="-342900" algn="l" rtl="0">
              <a:lnSpc>
                <a:spcPct val="100000"/>
              </a:lnSpc>
              <a:spcBef>
                <a:spcPts val="360"/>
              </a:spcBef>
              <a:spcAft>
                <a:spcPts val="0"/>
              </a:spcAft>
              <a:buSzPts val="1500"/>
              <a:buChar char="•"/>
            </a:pPr>
            <a:r>
              <a:rPr lang="en-US" sz="2100" dirty="0"/>
              <a:t>Initialize weights and biases</a:t>
            </a:r>
            <a:endParaRPr sz="2100" dirty="0"/>
          </a:p>
          <a:p>
            <a:pPr marL="457200" lvl="0" indent="-342900" algn="l" rtl="0">
              <a:lnSpc>
                <a:spcPct val="100000"/>
              </a:lnSpc>
              <a:spcBef>
                <a:spcPts val="360"/>
              </a:spcBef>
              <a:spcAft>
                <a:spcPts val="0"/>
              </a:spcAft>
              <a:buSzPts val="1500"/>
              <a:buChar char="•"/>
            </a:pPr>
            <a:r>
              <a:rPr lang="en-US" sz="2100" dirty="0"/>
              <a:t>Determine number of batches</a:t>
            </a:r>
            <a:endParaRPr sz="2100" dirty="0"/>
          </a:p>
          <a:p>
            <a:pPr marL="457200" lvl="0" indent="-342900" algn="l" rtl="0">
              <a:lnSpc>
                <a:spcPct val="100000"/>
              </a:lnSpc>
              <a:spcBef>
                <a:spcPts val="360"/>
              </a:spcBef>
              <a:spcAft>
                <a:spcPts val="0"/>
              </a:spcAft>
              <a:buSzPts val="1500"/>
              <a:buChar char="•"/>
            </a:pPr>
            <a:r>
              <a:rPr lang="en-US" sz="2100" dirty="0"/>
              <a:t>Perform forward propagation</a:t>
            </a:r>
            <a:endParaRPr sz="2100" dirty="0"/>
          </a:p>
          <a:p>
            <a:pPr marL="457200" lvl="0" indent="-342900" algn="l" rtl="0">
              <a:lnSpc>
                <a:spcPct val="100000"/>
              </a:lnSpc>
              <a:spcBef>
                <a:spcPts val="360"/>
              </a:spcBef>
              <a:spcAft>
                <a:spcPts val="0"/>
              </a:spcAft>
              <a:buSzPts val="1500"/>
              <a:buChar char="•"/>
            </a:pPr>
            <a:r>
              <a:rPr lang="en-US" sz="2100" dirty="0"/>
              <a:t>Calculate the errors</a:t>
            </a:r>
            <a:endParaRPr sz="2100" dirty="0"/>
          </a:p>
          <a:p>
            <a:pPr marL="457200" lvl="0" indent="-342900" algn="l" rtl="0">
              <a:lnSpc>
                <a:spcPct val="100000"/>
              </a:lnSpc>
              <a:spcBef>
                <a:spcPts val="360"/>
              </a:spcBef>
              <a:spcAft>
                <a:spcPts val="0"/>
              </a:spcAft>
              <a:buSzPts val="1500"/>
              <a:buChar char="•"/>
            </a:pPr>
            <a:r>
              <a:rPr lang="en-US" sz="2100" dirty="0"/>
              <a:t>Perform back propagation</a:t>
            </a:r>
            <a:endParaRPr sz="2100" dirty="0"/>
          </a:p>
          <a:p>
            <a:pPr marL="457200" lvl="0" indent="-342900" algn="l" rtl="0">
              <a:lnSpc>
                <a:spcPct val="100000"/>
              </a:lnSpc>
              <a:spcBef>
                <a:spcPts val="360"/>
              </a:spcBef>
              <a:spcAft>
                <a:spcPts val="0"/>
              </a:spcAft>
              <a:buSzPts val="1500"/>
              <a:buChar char="•"/>
            </a:pPr>
            <a:r>
              <a:rPr lang="en-US" sz="2100" dirty="0"/>
              <a:t>Update weights and biases</a:t>
            </a:r>
            <a:endParaRPr sz="2100" dirty="0"/>
          </a:p>
          <a:p>
            <a:pPr marL="457200" lvl="0" indent="-228600" algn="l" rtl="0">
              <a:lnSpc>
                <a:spcPct val="100000"/>
              </a:lnSpc>
              <a:spcBef>
                <a:spcPts val="360"/>
              </a:spcBef>
              <a:spcAft>
                <a:spcPts val="0"/>
              </a:spcAft>
              <a:buSzPts val="1800"/>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1524000" y="0"/>
          <a:ext cx="0" cy="0"/>
          <a:chOff x="0" y="0"/>
          <a:chExt cx="0" cy="0"/>
        </a:xfrm>
      </p:grpSpPr>
      <p:sp>
        <p:nvSpPr>
          <p:cNvPr id="1418" name="Google Shape;1418;p66"/>
          <p:cNvSpPr txBox="1">
            <a:spLocks noGrp="1"/>
          </p:cNvSpPr>
          <p:nvPr>
            <p:ph type="title"/>
          </p:nvPr>
        </p:nvSpPr>
        <p:spPr>
          <a:xfrm>
            <a:off x="0" y="10300"/>
            <a:ext cx="12192000" cy="11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Import Functions for </a:t>
            </a:r>
            <a:endParaRPr/>
          </a:p>
          <a:p>
            <a:pPr marL="0" lvl="0" indent="0" algn="ctr" rtl="0">
              <a:lnSpc>
                <a:spcPct val="100000"/>
              </a:lnSpc>
              <a:spcBef>
                <a:spcPts val="0"/>
              </a:spcBef>
              <a:spcAft>
                <a:spcPts val="0"/>
              </a:spcAft>
              <a:buClr>
                <a:schemeClr val="dk1"/>
              </a:buClr>
              <a:buSzPts val="2800"/>
              <a:buFont typeface="Arial"/>
              <a:buNone/>
            </a:pPr>
            <a:r>
              <a:rPr lang="en-US"/>
              <a:t>Python Math</a:t>
            </a:r>
            <a:endParaRPr/>
          </a:p>
        </p:txBody>
      </p:sp>
      <p:sp>
        <p:nvSpPr>
          <p:cNvPr id="1419" name="Google Shape;1419;p66"/>
          <p:cNvSpPr txBox="1">
            <a:spLocks noGrp="1"/>
          </p:cNvSpPr>
          <p:nvPr>
            <p:ph type="body" idx="1"/>
          </p:nvPr>
        </p:nvSpPr>
        <p:spPr>
          <a:xfrm>
            <a:off x="1129553" y="1686719"/>
            <a:ext cx="9807388" cy="1419300"/>
          </a:xfrm>
          <a:prstGeom prst="rect">
            <a:avLst/>
          </a:prstGeom>
          <a:noFill/>
          <a:ln>
            <a:noFill/>
          </a:ln>
        </p:spPr>
        <p:txBody>
          <a:bodyPr spcFirstLastPara="1" wrap="square" lIns="91425" tIns="91425" rIns="91425" bIns="91425" anchor="t" anchorCtr="0">
            <a:noAutofit/>
          </a:bodyPr>
          <a:lstStyle/>
          <a:p>
            <a:pPr marL="533400" marR="38100" lvl="0" indent="-317500" algn="l" rtl="0">
              <a:lnSpc>
                <a:spcPct val="100000"/>
              </a:lnSpc>
              <a:spcBef>
                <a:spcPts val="600"/>
              </a:spcBef>
              <a:spcAft>
                <a:spcPts val="0"/>
              </a:spcAft>
              <a:buSzPts val="1400"/>
              <a:buFont typeface="Roboto"/>
              <a:buChar char="●"/>
            </a:pPr>
            <a:r>
              <a:rPr lang="en-US" sz="2400" dirty="0" err="1"/>
              <a:t>Numpy</a:t>
            </a:r>
            <a:r>
              <a:rPr lang="en-US" sz="2400" dirty="0"/>
              <a:t> allows for mathematical operations and array handling</a:t>
            </a:r>
            <a:endParaRPr sz="2400" dirty="0"/>
          </a:p>
          <a:p>
            <a:pPr marL="533400" marR="38100" lvl="0" indent="-317500" algn="l" rtl="0">
              <a:lnSpc>
                <a:spcPct val="100000"/>
              </a:lnSpc>
              <a:spcBef>
                <a:spcPts val="0"/>
              </a:spcBef>
              <a:spcAft>
                <a:spcPts val="0"/>
              </a:spcAft>
              <a:buSzPts val="1400"/>
              <a:buFont typeface="Roboto"/>
              <a:buChar char="●"/>
            </a:pPr>
            <a:r>
              <a:rPr lang="en-US" sz="2400" dirty="0"/>
              <a:t>Pandas is used to read data and for providing </a:t>
            </a:r>
            <a:r>
              <a:rPr lang="en-US" sz="2400" dirty="0" err="1"/>
              <a:t>dataframe</a:t>
            </a:r>
            <a:r>
              <a:rPr lang="en-US" sz="2400" dirty="0"/>
              <a:t> capabilities</a:t>
            </a:r>
            <a:endParaRPr sz="2400" dirty="0"/>
          </a:p>
          <a:p>
            <a:pPr marL="533400" marR="38100" lvl="0" indent="-317500" algn="l" rtl="0">
              <a:lnSpc>
                <a:spcPct val="100000"/>
              </a:lnSpc>
              <a:spcBef>
                <a:spcPts val="0"/>
              </a:spcBef>
              <a:spcAft>
                <a:spcPts val="0"/>
              </a:spcAft>
              <a:buSzPts val="1400"/>
              <a:buFont typeface="Roboto"/>
              <a:buChar char="●"/>
            </a:pPr>
            <a:r>
              <a:rPr lang="en-US" sz="2400" dirty="0"/>
              <a:t>Seaborn and matplotlib are used for data visualization</a:t>
            </a:r>
            <a:endParaRPr sz="2400" dirty="0"/>
          </a:p>
          <a:p>
            <a:pPr marL="0" marR="38100" lvl="0" indent="0" algn="l" rtl="0">
              <a:lnSpc>
                <a:spcPct val="100000"/>
              </a:lnSpc>
              <a:spcBef>
                <a:spcPts val="60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35714"/>
              </a:lnSpc>
              <a:spcBef>
                <a:spcPts val="500"/>
              </a:spcBef>
              <a:spcAft>
                <a:spcPts val="0"/>
              </a:spcAft>
              <a:buSzPts val="1800"/>
              <a:buNone/>
            </a:pPr>
            <a:endParaRPr sz="1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1600"/>
              </a:spcAft>
              <a:buSzPts val="1800"/>
              <a:buNone/>
            </a:pPr>
            <a:endParaRPr dirty="0"/>
          </a:p>
        </p:txBody>
      </p:sp>
      <p:sp>
        <p:nvSpPr>
          <p:cNvPr id="1420" name="Google Shape;1420;p66"/>
          <p:cNvSpPr txBox="1"/>
          <p:nvPr/>
        </p:nvSpPr>
        <p:spPr>
          <a:xfrm>
            <a:off x="3701250" y="3673638"/>
            <a:ext cx="4789500" cy="2910000"/>
          </a:xfrm>
          <a:prstGeom prst="rect">
            <a:avLst/>
          </a:prstGeom>
          <a:noFill/>
          <a:ln>
            <a:noFill/>
          </a:ln>
        </p:spPr>
        <p:txBody>
          <a:bodyPr spcFirstLastPara="1" wrap="square" lIns="91425" tIns="91425" rIns="91425" bIns="91425" anchor="t" anchorCtr="0">
            <a:noAutofit/>
          </a:bodyPr>
          <a:lstStyle/>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numpy</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np</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pandas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pd</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seaborn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sns</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matplotlib.pyplot</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plt</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0000FF"/>
                </a:solidFill>
                <a:highlight>
                  <a:srgbClr val="FFFFFE"/>
                </a:highlight>
                <a:latin typeface="Courier New"/>
                <a:ea typeface="Courier New"/>
                <a:cs typeface="Courier New"/>
                <a:sym typeface="Courier New"/>
              </a:rPr>
              <a:t>%matplotlib </a:t>
            </a:r>
            <a:r>
              <a:rPr lang="en-US" sz="1800" b="1" i="0" u="none" strike="noStrike" cap="none" dirty="0">
                <a:solidFill>
                  <a:schemeClr val="dk1"/>
                </a:solidFill>
                <a:highlight>
                  <a:srgbClr val="FFFFFE"/>
                </a:highlight>
                <a:latin typeface="Courier New"/>
                <a:ea typeface="Courier New"/>
                <a:cs typeface="Courier New"/>
                <a:sym typeface="Courier New"/>
              </a:rPr>
              <a:t>inline</a:t>
            </a: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1524000" y="0"/>
          <a:ext cx="0" cy="0"/>
          <a:chOff x="0" y="0"/>
          <a:chExt cx="0" cy="0"/>
        </a:xfrm>
      </p:grpSpPr>
      <p:sp>
        <p:nvSpPr>
          <p:cNvPr id="1425" name="Google Shape;1425;p67"/>
          <p:cNvSpPr txBox="1">
            <a:spLocks noGrp="1"/>
          </p:cNvSpPr>
          <p:nvPr>
            <p:ph type="title"/>
          </p:nvPr>
        </p:nvSpPr>
        <p:spPr>
          <a:xfrm>
            <a:off x="1981200" y="-19152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Code for Reading Data In</a:t>
            </a:r>
            <a:endParaRPr dirty="0"/>
          </a:p>
        </p:txBody>
      </p:sp>
      <p:pic>
        <p:nvPicPr>
          <p:cNvPr id="1426" name="Google Shape;1426;p67"/>
          <p:cNvPicPr preferRelativeResize="0"/>
          <p:nvPr/>
        </p:nvPicPr>
        <p:blipFill rotWithShape="1">
          <a:blip r:embed="rId3">
            <a:alphaModFix/>
          </a:blip>
          <a:srcRect t="1623"/>
          <a:stretch>
            <a:fillRect/>
          </a:stretch>
        </p:blipFill>
        <p:spPr>
          <a:xfrm>
            <a:off x="1810872" y="788895"/>
            <a:ext cx="8982634" cy="566952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1524000" y="0"/>
          <a:ext cx="0" cy="0"/>
          <a:chOff x="0" y="0"/>
          <a:chExt cx="0" cy="0"/>
        </a:xfrm>
      </p:grpSpPr>
      <p:sp>
        <p:nvSpPr>
          <p:cNvPr id="1431" name="Google Shape;1431;p68"/>
          <p:cNvSpPr/>
          <p:nvPr/>
        </p:nvSpPr>
        <p:spPr>
          <a:xfrm>
            <a:off x="1669774" y="1729409"/>
            <a:ext cx="9382539"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8000"/>
                </a:solidFill>
                <a:latin typeface="Courier New"/>
                <a:ea typeface="Courier New"/>
                <a:cs typeface="Courier New"/>
                <a:sym typeface="Courier New"/>
              </a:rPr>
              <a:t>#Check the dataset to make sure no data is missing and check the class labels – need to define “</a:t>
            </a:r>
            <a:r>
              <a:rPr lang="en-US" sz="1800" b="1" i="0" u="none" strike="noStrike" cap="none" dirty="0" err="1">
                <a:solidFill>
                  <a:srgbClr val="008000"/>
                </a:solidFill>
                <a:latin typeface="Courier New"/>
                <a:ea typeface="Courier New"/>
                <a:cs typeface="Courier New"/>
                <a:sym typeface="Courier New"/>
              </a:rPr>
              <a:t>verify_dataset</a:t>
            </a:r>
            <a:r>
              <a:rPr lang="en-US" sz="1800" b="1" i="0" u="none" strike="noStrike" cap="none" dirty="0">
                <a:solidFill>
                  <a:srgbClr val="008000"/>
                </a:solidFill>
                <a:latin typeface="Courier New"/>
                <a:ea typeface="Courier New"/>
                <a:cs typeface="Courier New"/>
                <a:sym typeface="Courier New"/>
              </a:rPr>
              <a:t>” function</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FF"/>
                </a:solidFill>
                <a:latin typeface="Courier New"/>
                <a:ea typeface="Courier New"/>
                <a:cs typeface="Courier New"/>
                <a:sym typeface="Courier New"/>
              </a:rPr>
              <a:t>def</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795E26"/>
                </a:solidFill>
                <a:latin typeface="Courier New"/>
                <a:ea typeface="Courier New"/>
                <a:cs typeface="Courier New"/>
                <a:sym typeface="Courier New"/>
              </a:rPr>
              <a:t>verify_dataset</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a:solidFill>
                  <a:srgbClr val="001080"/>
                </a:solidFill>
                <a:latin typeface="Courier New"/>
                <a:ea typeface="Courier New"/>
                <a:cs typeface="Courier New"/>
                <a:sym typeface="Courier New"/>
              </a:rPr>
              <a:t>data</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8000"/>
                </a:solidFill>
                <a:latin typeface="Courier New"/>
                <a:ea typeface="Courier New"/>
                <a:cs typeface="Courier New"/>
                <a:sym typeface="Courier New"/>
              </a:rPr>
              <a:t>#Use </a:t>
            </a:r>
            <a:r>
              <a:rPr lang="en-US" sz="1800" b="1" i="0" u="none" strike="noStrike" cap="none" dirty="0" err="1">
                <a:solidFill>
                  <a:srgbClr val="008000"/>
                </a:solidFill>
                <a:latin typeface="Courier New"/>
                <a:ea typeface="Courier New"/>
                <a:cs typeface="Courier New"/>
                <a:sym typeface="Courier New"/>
              </a:rPr>
              <a:t>data_found</a:t>
            </a:r>
            <a:r>
              <a:rPr lang="en-US" sz="1800" b="1" i="0" u="none" strike="noStrike" cap="none" dirty="0">
                <a:solidFill>
                  <a:srgbClr val="008000"/>
                </a:solidFill>
                <a:latin typeface="Courier New"/>
                <a:ea typeface="Courier New"/>
                <a:cs typeface="Courier New"/>
                <a:sym typeface="Courier New"/>
              </a:rPr>
              <a:t> as a dummy variable to determine if to print missing value information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data_found</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a:solidFill>
                  <a:srgbClr val="09885A"/>
                </a:solidFill>
                <a:latin typeface="Courier New"/>
                <a:ea typeface="Courier New"/>
                <a:cs typeface="Courier New"/>
                <a:sym typeface="Courier New"/>
              </a:rPr>
              <a:t>1</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AF00DB"/>
                </a:solidFill>
                <a:latin typeface="Courier New"/>
                <a:ea typeface="Courier New"/>
                <a:cs typeface="Courier New"/>
                <a:sym typeface="Courier New"/>
              </a:rPr>
              <a:t>for</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each_column</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0000FF"/>
                </a:solidFill>
                <a:latin typeface="Courier New"/>
                <a:ea typeface="Courier New"/>
                <a:cs typeface="Courier New"/>
                <a:sym typeface="Courier New"/>
              </a:rPr>
              <a:t>in</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data.columns</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AF00DB"/>
                </a:solidFill>
                <a:latin typeface="Courier New"/>
                <a:ea typeface="Courier New"/>
                <a:cs typeface="Courier New"/>
                <a:sym typeface="Courier New"/>
              </a:rPr>
              <a:t>if</a:t>
            </a:r>
            <a:r>
              <a:rPr lang="en-US" sz="1800" b="1" i="0" u="none" strike="noStrike" cap="none" dirty="0">
                <a:solidFill>
                  <a:srgbClr val="000000"/>
                </a:solidFill>
                <a:latin typeface="Courier New"/>
                <a:ea typeface="Courier New"/>
                <a:cs typeface="Courier New"/>
                <a:sym typeface="Courier New"/>
              </a:rPr>
              <a:t> data[</a:t>
            </a:r>
            <a:r>
              <a:rPr lang="en-US" sz="1800" b="1" i="0" u="none" strike="noStrike" cap="none" dirty="0" err="1">
                <a:solidFill>
                  <a:srgbClr val="000000"/>
                </a:solidFill>
                <a:latin typeface="Courier New"/>
                <a:ea typeface="Courier New"/>
                <a:cs typeface="Courier New"/>
                <a:sym typeface="Courier New"/>
              </a:rPr>
              <a:t>each_column</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err="1">
                <a:solidFill>
                  <a:srgbClr val="000000"/>
                </a:solidFill>
                <a:latin typeface="Courier New"/>
                <a:ea typeface="Courier New"/>
                <a:cs typeface="Courier New"/>
                <a:sym typeface="Courier New"/>
              </a:rPr>
              <a:t>isnull</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a:solidFill>
                  <a:srgbClr val="795E26"/>
                </a:solidFill>
                <a:latin typeface="Courier New"/>
                <a:ea typeface="Courier New"/>
                <a:cs typeface="Courier New"/>
                <a:sym typeface="Courier New"/>
              </a:rPr>
              <a:t>any</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795E26"/>
                </a:solidFill>
                <a:latin typeface="Courier New"/>
                <a:ea typeface="Courier New"/>
                <a:cs typeface="Courier New"/>
                <a:sym typeface="Courier New"/>
              </a:rPr>
              <a:t>print</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a:solidFill>
                  <a:srgbClr val="A31515"/>
                </a:solidFill>
                <a:latin typeface="Courier New"/>
                <a:ea typeface="Courier New"/>
                <a:cs typeface="Courier New"/>
                <a:sym typeface="Courier New"/>
              </a:rPr>
              <a:t>"Data missing in Column "</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000000"/>
                </a:solidFill>
                <a:latin typeface="Courier New"/>
                <a:ea typeface="Courier New"/>
                <a:cs typeface="Courier New"/>
                <a:sym typeface="Courier New"/>
              </a:rPr>
              <a:t>each_column</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data_found</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a:solidFill>
                  <a:srgbClr val="09885A"/>
                </a:solidFill>
                <a:latin typeface="Courier New"/>
                <a:ea typeface="Courier New"/>
                <a:cs typeface="Courier New"/>
                <a:sym typeface="Courier New"/>
              </a:rPr>
              <a:t>0</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795E26"/>
                </a:solidFill>
                <a:latin typeface="Courier New"/>
                <a:ea typeface="Courier New"/>
                <a:cs typeface="Courier New"/>
                <a:sym typeface="Courier New"/>
              </a:rPr>
              <a:t>quit</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AF00DB"/>
                </a:solidFill>
                <a:latin typeface="Courier New"/>
                <a:ea typeface="Courier New"/>
                <a:cs typeface="Courier New"/>
                <a:sym typeface="Courier New"/>
              </a:rPr>
              <a:t>if</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data_found</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a:solidFill>
                  <a:srgbClr val="09885A"/>
                </a:solidFill>
                <a:latin typeface="Courier New"/>
                <a:ea typeface="Courier New"/>
                <a:cs typeface="Courier New"/>
                <a:sym typeface="Courier New"/>
              </a:rPr>
              <a:t>1</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795E26"/>
                </a:solidFill>
                <a:latin typeface="Courier New"/>
                <a:ea typeface="Courier New"/>
                <a:cs typeface="Courier New"/>
                <a:sym typeface="Courier New"/>
              </a:rPr>
              <a:t>print</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a:solidFill>
                  <a:srgbClr val="A31515"/>
                </a:solidFill>
                <a:latin typeface="Courier New"/>
                <a:ea typeface="Courier New"/>
                <a:cs typeface="Courier New"/>
                <a:sym typeface="Courier New"/>
              </a:rPr>
              <a:t>"Dataset is complete. No missing value"</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AF00DB"/>
                </a:solidFill>
                <a:latin typeface="Courier New"/>
                <a:ea typeface="Courier New"/>
                <a:cs typeface="Courier New"/>
                <a:sym typeface="Courier New"/>
              </a:rPr>
              <a:t>return</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8000"/>
                </a:solidFill>
                <a:latin typeface="Courier New"/>
                <a:ea typeface="Courier New"/>
                <a:cs typeface="Courier New"/>
                <a:sym typeface="Courier New"/>
              </a:rPr>
              <a:t>#Call </a:t>
            </a:r>
            <a:r>
              <a:rPr lang="en-US" sz="1800" b="1" i="0" u="none" strike="noStrike" cap="none" dirty="0" err="1">
                <a:solidFill>
                  <a:srgbClr val="008000"/>
                </a:solidFill>
                <a:latin typeface="Courier New"/>
                <a:ea typeface="Courier New"/>
                <a:cs typeface="Courier New"/>
                <a:sym typeface="Courier New"/>
              </a:rPr>
              <a:t>verify_dataset</a:t>
            </a:r>
            <a:r>
              <a:rPr lang="en-US" sz="1800" b="1" i="0" u="none" strike="noStrike" cap="none" dirty="0">
                <a:solidFill>
                  <a:srgbClr val="008000"/>
                </a:solidFill>
                <a:latin typeface="Courier New"/>
                <a:ea typeface="Courier New"/>
                <a:cs typeface="Courier New"/>
                <a:sym typeface="Courier New"/>
              </a:rPr>
              <a:t> and check data</a:t>
            </a:r>
            <a:br>
              <a:rPr lang="en-US" sz="1800" b="1" i="0" u="none" strike="noStrike" cap="none" dirty="0">
                <a:solidFill>
                  <a:srgbClr val="000000"/>
                </a:solidFill>
                <a:latin typeface="Courier New"/>
                <a:ea typeface="Courier New"/>
                <a:cs typeface="Courier New"/>
                <a:sym typeface="Courier New"/>
              </a:rPr>
            </a:br>
            <a:r>
              <a:rPr lang="en-US" sz="1800" b="1" i="0" u="none" strike="noStrike" cap="none" dirty="0" err="1">
                <a:solidFill>
                  <a:srgbClr val="000000"/>
                </a:solidFill>
                <a:latin typeface="Courier New"/>
                <a:ea typeface="Courier New"/>
                <a:cs typeface="Courier New"/>
                <a:sym typeface="Courier New"/>
              </a:rPr>
              <a:t>verify_dataset</a:t>
            </a:r>
            <a:r>
              <a:rPr lang="en-US" sz="1800" b="1" i="0" u="none" strike="noStrike" cap="none" dirty="0">
                <a:solidFill>
                  <a:srgbClr val="000000"/>
                </a:solidFill>
                <a:latin typeface="Courier New"/>
                <a:ea typeface="Courier New"/>
                <a:cs typeface="Courier New"/>
                <a:sym typeface="Courier New"/>
              </a:rPr>
              <a:t>(data)</a:t>
            </a:r>
            <a:endParaRPr sz="1400" b="0" i="0" u="none" strike="noStrike" cap="none" dirty="0">
              <a:solidFill>
                <a:srgbClr val="000000"/>
              </a:solidFill>
              <a:latin typeface="Arial"/>
              <a:ea typeface="Arial"/>
              <a:cs typeface="Arial"/>
              <a:sym typeface="Arial"/>
            </a:endParaRPr>
          </a:p>
        </p:txBody>
      </p:sp>
      <p:sp>
        <p:nvSpPr>
          <p:cNvPr id="1432" name="Google Shape;1432;p68"/>
          <p:cNvSpPr txBox="1"/>
          <p:nvPr/>
        </p:nvSpPr>
        <p:spPr>
          <a:xfrm>
            <a:off x="0" y="169739"/>
            <a:ext cx="11290852"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000000"/>
                </a:solidFill>
                <a:latin typeface="Arial"/>
                <a:ea typeface="Arial"/>
                <a:cs typeface="Arial"/>
                <a:sym typeface="Arial"/>
              </a:rPr>
              <a:t>Data Check (Missing Values, Label Check)</a:t>
            </a:r>
            <a:endParaRPr sz="4400" b="1" i="0" u="none" strike="noStrike" cap="none" dirty="0">
              <a:solidFill>
                <a:srgbClr val="333399"/>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1524000" y="0"/>
          <a:ext cx="0" cy="0"/>
          <a:chOff x="0" y="0"/>
          <a:chExt cx="0" cy="0"/>
        </a:xfrm>
      </p:grpSpPr>
      <p:sp>
        <p:nvSpPr>
          <p:cNvPr id="1437" name="Google Shape;1437;gdc3a6a309c_0_72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Machine Learning Workflow</a:t>
            </a:r>
            <a:endParaRPr/>
          </a:p>
        </p:txBody>
      </p:sp>
      <p:sp>
        <p:nvSpPr>
          <p:cNvPr id="1438" name="Google Shape;1438;gdc3a6a309c_0_727"/>
          <p:cNvSpPr/>
          <p:nvPr/>
        </p:nvSpPr>
        <p:spPr>
          <a:xfrm>
            <a:off x="2525487" y="20900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439" name="Google Shape;1439;gdc3a6a309c_0_727"/>
          <p:cNvSpPr/>
          <p:nvPr/>
        </p:nvSpPr>
        <p:spPr>
          <a:xfrm>
            <a:off x="4806536" y="20900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440" name="Google Shape;1440;gdc3a6a309c_0_727"/>
          <p:cNvSpPr/>
          <p:nvPr/>
        </p:nvSpPr>
        <p:spPr>
          <a:xfrm>
            <a:off x="7067796" y="20900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441" name="Google Shape;1441;gdc3a6a309c_0_727"/>
          <p:cNvSpPr/>
          <p:nvPr/>
        </p:nvSpPr>
        <p:spPr>
          <a:xfrm>
            <a:off x="7067797" y="42493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442" name="Google Shape;1442;gdc3a6a309c_0_727"/>
          <p:cNvSpPr/>
          <p:nvPr/>
        </p:nvSpPr>
        <p:spPr>
          <a:xfrm>
            <a:off x="4806536" y="42493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443" name="Google Shape;1443;gdc3a6a309c_0_727"/>
          <p:cNvSpPr/>
          <p:nvPr/>
        </p:nvSpPr>
        <p:spPr>
          <a:xfrm>
            <a:off x="2525486" y="42592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444" name="Google Shape;1444;gdc3a6a309c_0_727"/>
          <p:cNvSpPr/>
          <p:nvPr/>
        </p:nvSpPr>
        <p:spPr>
          <a:xfrm>
            <a:off x="4330535" y="27491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5" name="Google Shape;1445;gdc3a6a309c_0_727"/>
          <p:cNvSpPr/>
          <p:nvPr/>
        </p:nvSpPr>
        <p:spPr>
          <a:xfrm>
            <a:off x="6611584" y="27491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6" name="Google Shape;1446;gdc3a6a309c_0_727"/>
          <p:cNvSpPr/>
          <p:nvPr/>
        </p:nvSpPr>
        <p:spPr>
          <a:xfrm flipH="1">
            <a:off x="6611484" y="48109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7" name="Google Shape;1447;gdc3a6a309c_0_727"/>
          <p:cNvSpPr/>
          <p:nvPr/>
        </p:nvSpPr>
        <p:spPr>
          <a:xfrm flipH="1">
            <a:off x="4318059" y="48109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8" name="Google Shape;1448;gdc3a6a309c_0_727"/>
          <p:cNvSpPr/>
          <p:nvPr/>
        </p:nvSpPr>
        <p:spPr>
          <a:xfrm>
            <a:off x="8973787" y="29124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9" name="Google Shape;1449;gdc3a6a309c_0_727"/>
          <p:cNvSpPr/>
          <p:nvPr/>
        </p:nvSpPr>
        <p:spPr>
          <a:xfrm>
            <a:off x="6798621" y="1829448"/>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1524000" y="0"/>
          <a:ext cx="0" cy="0"/>
          <a:chOff x="0" y="0"/>
          <a:chExt cx="0" cy="0"/>
        </a:xfrm>
      </p:grpSpPr>
      <p:sp>
        <p:nvSpPr>
          <p:cNvPr id="495" name="Google Shape;495;p6"/>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Artificial Neural Network</a:t>
            </a:r>
            <a:endParaRPr/>
          </a:p>
        </p:txBody>
      </p:sp>
      <p:sp>
        <p:nvSpPr>
          <p:cNvPr id="496" name="Google Shape;496;p6"/>
          <p:cNvSpPr txBox="1">
            <a:spLocks noGrp="1"/>
          </p:cNvSpPr>
          <p:nvPr>
            <p:ph type="body" idx="1"/>
          </p:nvPr>
        </p:nvSpPr>
        <p:spPr>
          <a:xfrm>
            <a:off x="787400" y="1433950"/>
            <a:ext cx="5914262"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C110E"/>
              </a:buClr>
              <a:buSzPts val="2448"/>
              <a:buChar char="•"/>
            </a:pPr>
            <a:r>
              <a:rPr lang="en-US" sz="2400" dirty="0"/>
              <a:t>Attempts to simulate the function and activity of the brain using inputs, outputs and neurons</a:t>
            </a:r>
            <a:endParaRPr dirty="0"/>
          </a:p>
          <a:p>
            <a:pPr marL="342900" lvl="0" indent="-342900" algn="l" rtl="0">
              <a:lnSpc>
                <a:spcPct val="100000"/>
              </a:lnSpc>
              <a:spcBef>
                <a:spcPts val="480"/>
              </a:spcBef>
              <a:spcAft>
                <a:spcPts val="0"/>
              </a:spcAft>
              <a:buClr>
                <a:srgbClr val="FC110E"/>
              </a:buClr>
              <a:buSzPts val="2448"/>
              <a:buChar char="•"/>
            </a:pPr>
            <a:r>
              <a:rPr lang="en-US" sz="2400" dirty="0"/>
              <a:t>ANNs are based on a collection of connected units or nodes called artificial neurons, which loosely model the neurons in a biological brain</a:t>
            </a:r>
            <a:endParaRPr dirty="0"/>
          </a:p>
          <a:p>
            <a:pPr marL="342900" lvl="0" indent="-342900" algn="l" rtl="0">
              <a:lnSpc>
                <a:spcPct val="100000"/>
              </a:lnSpc>
              <a:spcBef>
                <a:spcPts val="480"/>
              </a:spcBef>
              <a:spcAft>
                <a:spcPts val="0"/>
              </a:spcAft>
              <a:buClr>
                <a:srgbClr val="FC110E"/>
              </a:buClr>
              <a:buSzPts val="2448"/>
              <a:buChar char="•"/>
            </a:pPr>
            <a:r>
              <a:rPr lang="en-US" sz="2400" dirty="0"/>
              <a:t>Can be used for both classification and regression</a:t>
            </a:r>
            <a:endParaRPr dirty="0"/>
          </a:p>
        </p:txBody>
      </p:sp>
      <p:pic>
        <p:nvPicPr>
          <p:cNvPr id="497" name="Google Shape;497;p6" descr="62610991-stock-vector-neural-net-neuron-network-deep-learning-cognitive-technology-concept-vector-illustration.jpg"/>
          <p:cNvPicPr preferRelativeResize="0"/>
          <p:nvPr/>
        </p:nvPicPr>
        <p:blipFill rotWithShape="1">
          <a:blip r:embed="rId3">
            <a:alphaModFix/>
          </a:blip>
          <a:srcRect/>
          <a:stretch/>
        </p:blipFill>
        <p:spPr>
          <a:xfrm rot="5400000">
            <a:off x="5965062" y="2266353"/>
            <a:ext cx="4418012" cy="2944812"/>
          </a:xfrm>
          <a:prstGeom prst="rect">
            <a:avLst/>
          </a:prstGeom>
          <a:noFill/>
          <a:ln>
            <a:noFill/>
          </a:ln>
        </p:spPr>
      </p:pic>
      <p:sp>
        <p:nvSpPr>
          <p:cNvPr id="498" name="Google Shape;498;p6"/>
          <p:cNvSpPr txBox="1"/>
          <p:nvPr/>
        </p:nvSpPr>
        <p:spPr>
          <a:xfrm>
            <a:off x="7825254" y="1034266"/>
            <a:ext cx="6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Input</a:t>
            </a:r>
            <a:endParaRPr sz="1400" b="0" i="0" u="none" strike="noStrike" cap="none">
              <a:solidFill>
                <a:srgbClr val="000000"/>
              </a:solidFill>
              <a:latin typeface="Arial"/>
              <a:ea typeface="Arial"/>
              <a:cs typeface="Arial"/>
              <a:sym typeface="Arial"/>
            </a:endParaRPr>
          </a:p>
        </p:txBody>
      </p:sp>
      <p:sp>
        <p:nvSpPr>
          <p:cNvPr id="499" name="Google Shape;499;p6"/>
          <p:cNvSpPr txBox="1"/>
          <p:nvPr/>
        </p:nvSpPr>
        <p:spPr>
          <a:xfrm>
            <a:off x="7692647" y="5947765"/>
            <a:ext cx="877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1524000" y="0"/>
          <a:ext cx="0" cy="0"/>
          <a:chOff x="0" y="0"/>
          <a:chExt cx="0" cy="0"/>
        </a:xfrm>
      </p:grpSpPr>
      <p:sp>
        <p:nvSpPr>
          <p:cNvPr id="1454" name="Google Shape;1454;p72"/>
          <p:cNvSpPr txBox="1">
            <a:spLocks noGrp="1"/>
          </p:cNvSpPr>
          <p:nvPr>
            <p:ph type="title"/>
          </p:nvPr>
        </p:nvSpPr>
        <p:spPr>
          <a:xfrm>
            <a:off x="1272209" y="212289"/>
            <a:ext cx="9978887"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Create a Training (70%) &amp; Testing Set (30%)</a:t>
            </a:r>
            <a:endParaRPr dirty="0"/>
          </a:p>
        </p:txBody>
      </p:sp>
      <p:sp>
        <p:nvSpPr>
          <p:cNvPr id="1455" name="Google Shape;1455;p72"/>
          <p:cNvSpPr/>
          <p:nvPr/>
        </p:nvSpPr>
        <p:spPr>
          <a:xfrm>
            <a:off x="1905000" y="2382775"/>
            <a:ext cx="8443800" cy="398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8000"/>
                </a:solidFill>
                <a:latin typeface="Courier New"/>
                <a:ea typeface="Courier New"/>
                <a:cs typeface="Courier New"/>
                <a:sym typeface="Courier New"/>
              </a:rPr>
              <a:t>##Splitting The Database in training and testing</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FF"/>
                </a:solidFill>
                <a:latin typeface="Courier New"/>
                <a:ea typeface="Courier New"/>
                <a:cs typeface="Courier New"/>
                <a:sym typeface="Courier New"/>
              </a:rPr>
              <a:t>def</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795E26"/>
                </a:solidFill>
                <a:latin typeface="Courier New"/>
                <a:ea typeface="Courier New"/>
                <a:cs typeface="Courier New"/>
                <a:sym typeface="Courier New"/>
              </a:rPr>
              <a:t>split_dataset_test_train</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a:solidFill>
                  <a:srgbClr val="001080"/>
                </a:solidFill>
                <a:latin typeface="Courier New"/>
                <a:ea typeface="Courier New"/>
                <a:cs typeface="Courier New"/>
                <a:sym typeface="Courier New"/>
              </a:rPr>
              <a:t>data</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training_data</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000000"/>
                </a:solidFill>
                <a:latin typeface="Courier New"/>
                <a:ea typeface="Courier New"/>
                <a:cs typeface="Courier New"/>
                <a:sym typeface="Courier New"/>
              </a:rPr>
              <a:t>data.iloc</a:t>
            </a:r>
            <a:r>
              <a:rPr lang="en-US" sz="1800" b="1" i="0" u="none" strike="noStrike" cap="none" dirty="0">
                <a:solidFill>
                  <a:srgbClr val="000000"/>
                </a:solidFill>
                <a:latin typeface="Courier New"/>
                <a:ea typeface="Courier New"/>
                <a:cs typeface="Courier New"/>
                <a:sym typeface="Courier New"/>
              </a:rPr>
              <a:t>[:int(</a:t>
            </a:r>
            <a:r>
              <a:rPr lang="en-US" sz="1800" b="1" i="0" u="none" strike="noStrike" cap="none" dirty="0">
                <a:solidFill>
                  <a:srgbClr val="09885A"/>
                </a:solidFill>
                <a:latin typeface="Courier New"/>
                <a:ea typeface="Courier New"/>
                <a:cs typeface="Courier New"/>
                <a:sym typeface="Courier New"/>
              </a:rPr>
              <a:t>0.7</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795E26"/>
                </a:solidFill>
                <a:latin typeface="Courier New"/>
                <a:ea typeface="Courier New"/>
                <a:cs typeface="Courier New"/>
                <a:sym typeface="Courier New"/>
              </a:rPr>
              <a:t>len</a:t>
            </a:r>
            <a:r>
              <a:rPr lang="en-US" sz="1800" b="1" i="0" u="none" strike="noStrike" cap="none" dirty="0">
                <a:solidFill>
                  <a:srgbClr val="000000"/>
                </a:solidFill>
                <a:latin typeface="Courier New"/>
                <a:ea typeface="Courier New"/>
                <a:cs typeface="Courier New"/>
                <a:sym typeface="Courier New"/>
              </a:rPr>
              <a:t>(data))].reset_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index(drop=</a:t>
            </a:r>
            <a:r>
              <a:rPr lang="en-US" sz="1800" b="1" i="0" u="none" strike="noStrike" cap="none" dirty="0">
                <a:solidFill>
                  <a:srgbClr val="0000FF"/>
                </a:solidFill>
                <a:latin typeface="Courier New"/>
                <a:ea typeface="Courier New"/>
                <a:cs typeface="Courier New"/>
                <a:sym typeface="Courier New"/>
              </a:rPr>
              <a:t>True</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8000"/>
                </a:solidFill>
                <a:latin typeface="Courier New"/>
                <a:ea typeface="Courier New"/>
                <a:cs typeface="Courier New"/>
                <a:sym typeface="Courier New"/>
              </a:rPr>
              <a:t>##Determine the integer location (</a:t>
            </a:r>
            <a:r>
              <a:rPr lang="en-US" sz="1800" b="1" i="0" u="none" strike="noStrike" cap="none" dirty="0" err="1">
                <a:solidFill>
                  <a:srgbClr val="008000"/>
                </a:solidFill>
                <a:latin typeface="Courier New"/>
                <a:ea typeface="Courier New"/>
                <a:cs typeface="Courier New"/>
                <a:sym typeface="Courier New"/>
              </a:rPr>
              <a:t>iloc</a:t>
            </a:r>
            <a:r>
              <a:rPr lang="en-US" sz="1800" b="1" i="0" u="none" strike="noStrike" cap="none" dirty="0">
                <a:solidFill>
                  <a:srgbClr val="008000"/>
                </a:solidFill>
                <a:latin typeface="Courier New"/>
                <a:ea typeface="Courier New"/>
                <a:cs typeface="Courier New"/>
                <a:sym typeface="Courier New"/>
              </a:rPr>
              <a:t>) from beginning of array (:) to 0.7*150 and do a ”cleanup” with a reset call</a:t>
            </a:r>
            <a:endParaRPr sz="1800" b="1" i="0" u="none" strike="noStrike" cap="none" dirty="0">
              <a:solidFill>
                <a:srgbClr val="008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testing_data</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000000"/>
                </a:solidFill>
                <a:latin typeface="Courier New"/>
                <a:ea typeface="Courier New"/>
                <a:cs typeface="Courier New"/>
                <a:sym typeface="Courier New"/>
              </a:rPr>
              <a:t>data.iloc</a:t>
            </a:r>
            <a:r>
              <a:rPr lang="en-US" sz="1800" b="1" i="0" u="none" strike="noStrike" cap="none" dirty="0">
                <a:solidFill>
                  <a:srgbClr val="000000"/>
                </a:solidFill>
                <a:latin typeface="Courier New"/>
                <a:ea typeface="Courier New"/>
                <a:cs typeface="Courier New"/>
                <a:sym typeface="Courier New"/>
              </a:rPr>
              <a:t>[int(</a:t>
            </a:r>
            <a:r>
              <a:rPr lang="en-US" sz="1800" b="1" i="0" u="none" strike="noStrike" cap="none" dirty="0">
                <a:solidFill>
                  <a:srgbClr val="09885A"/>
                </a:solidFill>
                <a:latin typeface="Courier New"/>
                <a:ea typeface="Courier New"/>
                <a:cs typeface="Courier New"/>
                <a:sym typeface="Courier New"/>
              </a:rPr>
              <a:t>0.7</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795E26"/>
                </a:solidFill>
                <a:latin typeface="Courier New"/>
                <a:ea typeface="Courier New"/>
                <a:cs typeface="Courier New"/>
                <a:sym typeface="Courier New"/>
              </a:rPr>
              <a:t>len</a:t>
            </a:r>
            <a:r>
              <a:rPr lang="en-US" sz="1800" b="1" i="0" u="none" strike="noStrike" cap="none" dirty="0">
                <a:solidFill>
                  <a:srgbClr val="000000"/>
                </a:solidFill>
                <a:latin typeface="Courier New"/>
                <a:ea typeface="Courier New"/>
                <a:cs typeface="Courier New"/>
                <a:sym typeface="Courier New"/>
              </a:rPr>
              <a:t>(data)):].reset_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index(drop=</a:t>
            </a:r>
            <a:r>
              <a:rPr lang="en-US" sz="1800" b="1" i="0" u="none" strike="noStrike" cap="none" dirty="0">
                <a:solidFill>
                  <a:srgbClr val="0000FF"/>
                </a:solidFill>
                <a:latin typeface="Courier New"/>
                <a:ea typeface="Courier New"/>
                <a:cs typeface="Courier New"/>
                <a:sym typeface="Courier New"/>
              </a:rPr>
              <a:t>True</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8000"/>
                </a:solidFill>
                <a:latin typeface="Courier New"/>
                <a:ea typeface="Courier New"/>
                <a:cs typeface="Courier New"/>
                <a:sym typeface="Courier New"/>
              </a:rPr>
              <a:t>##Determine the integer location (</a:t>
            </a:r>
            <a:r>
              <a:rPr lang="en-US" sz="1800" b="1" i="0" u="none" strike="noStrike" cap="none" dirty="0" err="1">
                <a:solidFill>
                  <a:srgbClr val="008000"/>
                </a:solidFill>
                <a:latin typeface="Courier New"/>
                <a:ea typeface="Courier New"/>
                <a:cs typeface="Courier New"/>
                <a:sym typeface="Courier New"/>
              </a:rPr>
              <a:t>iloc</a:t>
            </a:r>
            <a:r>
              <a:rPr lang="en-US" sz="1800" b="1" i="0" u="none" strike="noStrike" cap="none" dirty="0">
                <a:solidFill>
                  <a:srgbClr val="008000"/>
                </a:solidFill>
                <a:latin typeface="Courier New"/>
                <a:ea typeface="Courier New"/>
                <a:cs typeface="Courier New"/>
                <a:sym typeface="Courier New"/>
              </a:rPr>
              <a:t>) from 0.7*150 to end of array (: ) and do a ”cleanup” with a reset call</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a:solidFill>
                  <a:srgbClr val="AF00DB"/>
                </a:solidFill>
                <a:latin typeface="Courier New"/>
                <a:ea typeface="Courier New"/>
                <a:cs typeface="Courier New"/>
                <a:sym typeface="Courier New"/>
              </a:rPr>
              <a:t>return</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training_data</a:t>
            </a:r>
            <a:r>
              <a:rPr lang="en-US" sz="1800" b="1" i="0" u="none" strike="noStrike" cap="none" dirty="0">
                <a:solidFill>
                  <a:srgbClr val="000000"/>
                </a:solidFill>
                <a:latin typeface="Courier New"/>
                <a:ea typeface="Courier New"/>
                <a:cs typeface="Courier New"/>
                <a:sym typeface="Courier New"/>
              </a:rPr>
              <a:t>, </a:t>
            </a:r>
            <a:r>
              <a:rPr lang="en-US" sz="1800" b="1" i="0" u="none" strike="noStrike" cap="none" dirty="0" err="1">
                <a:solidFill>
                  <a:srgbClr val="000000"/>
                </a:solidFill>
                <a:latin typeface="Courier New"/>
                <a:ea typeface="Courier New"/>
                <a:cs typeface="Courier New"/>
                <a:sym typeface="Courier New"/>
              </a:rPr>
              <a:t>testing_data</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1" i="0" u="none" strike="noStrike" cap="none" dirty="0">
                <a:solidFill>
                  <a:srgbClr val="000000"/>
                </a:solidFill>
                <a:latin typeface="Courier New"/>
                <a:ea typeface="Courier New"/>
                <a:cs typeface="Courier New"/>
                <a:sym typeface="Courier New"/>
              </a:rPr>
            </a:br>
            <a:r>
              <a:rPr lang="en-US" sz="1800" b="1" i="0" u="none" strike="noStrike" cap="none" dirty="0" err="1">
                <a:solidFill>
                  <a:srgbClr val="000000"/>
                </a:solidFill>
                <a:latin typeface="Courier New"/>
                <a:ea typeface="Courier New"/>
                <a:cs typeface="Courier New"/>
                <a:sym typeface="Courier New"/>
              </a:rPr>
              <a:t>testtrain</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000000"/>
                </a:solidFill>
                <a:latin typeface="Courier New"/>
                <a:ea typeface="Courier New"/>
                <a:cs typeface="Courier New"/>
                <a:sym typeface="Courier New"/>
              </a:rPr>
              <a:t>split_dataset_test_train</a:t>
            </a:r>
            <a:r>
              <a:rPr lang="en-US" sz="1800" b="1" i="0" u="none" strike="noStrike" cap="none" dirty="0">
                <a:solidFill>
                  <a:srgbClr val="000000"/>
                </a:solidFill>
                <a:latin typeface="Courier New"/>
                <a:ea typeface="Courier New"/>
                <a:cs typeface="Courier New"/>
                <a:sym typeface="Courier New"/>
              </a:rPr>
              <a:t>(data)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795E26"/>
                </a:solidFill>
                <a:latin typeface="Courier New"/>
                <a:ea typeface="Courier New"/>
                <a:cs typeface="Courier New"/>
                <a:sym typeface="Courier New"/>
              </a:rPr>
              <a:t>print</a:t>
            </a:r>
            <a:r>
              <a:rPr lang="en-US" sz="1800" b="1" i="0" u="none" strike="noStrike" cap="none" dirty="0">
                <a:solidFill>
                  <a:srgbClr val="000000"/>
                </a:solidFill>
                <a:latin typeface="Courier New"/>
                <a:ea typeface="Courier New"/>
                <a:cs typeface="Courier New"/>
                <a:sym typeface="Courier New"/>
              </a:rPr>
              <a:t>(</a:t>
            </a:r>
            <a:r>
              <a:rPr lang="en-US" sz="1800" b="1" i="0" u="none" strike="noStrike" cap="none" dirty="0" err="1">
                <a:solidFill>
                  <a:srgbClr val="000000"/>
                </a:solidFill>
                <a:latin typeface="Courier New"/>
                <a:ea typeface="Courier New"/>
                <a:cs typeface="Courier New"/>
                <a:sym typeface="Courier New"/>
              </a:rPr>
              <a:t>testtrain</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p:txBody>
      </p:sp>
      <p:sp>
        <p:nvSpPr>
          <p:cNvPr id="1456" name="Google Shape;1456;p72"/>
          <p:cNvSpPr/>
          <p:nvPr/>
        </p:nvSpPr>
        <p:spPr>
          <a:xfrm>
            <a:off x="1630017" y="1636801"/>
            <a:ext cx="9621079" cy="831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400"/>
              <a:buFont typeface="Arial"/>
              <a:buChar char="•"/>
            </a:pPr>
            <a:r>
              <a:rPr lang="en-US" sz="2400" b="1" i="0" u="none" strike="noStrike" cap="none" dirty="0">
                <a:solidFill>
                  <a:srgbClr val="000090"/>
                </a:solidFill>
                <a:latin typeface="Arial"/>
                <a:ea typeface="Arial"/>
                <a:cs typeface="Arial"/>
                <a:sym typeface="Arial"/>
              </a:rPr>
              <a:t>The data set of 150 flowers is divided into 2/3 for training and 1/3 for testing (3-fold cross validation)</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1524000" y="0"/>
          <a:ext cx="0" cy="0"/>
          <a:chOff x="0" y="0"/>
          <a:chExt cx="0" cy="0"/>
        </a:xfrm>
      </p:grpSpPr>
      <p:sp>
        <p:nvSpPr>
          <p:cNvPr id="1461" name="Google Shape;1461;p70"/>
          <p:cNvSpPr txBox="1">
            <a:spLocks noGrp="1"/>
          </p:cNvSpPr>
          <p:nvPr>
            <p:ph type="title"/>
          </p:nvPr>
        </p:nvSpPr>
        <p:spPr>
          <a:xfrm>
            <a:off x="0" y="137793"/>
            <a:ext cx="12192000" cy="111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4000" dirty="0"/>
              <a:t>Transforming Data by One-Hot Encoding</a:t>
            </a:r>
            <a:endParaRPr sz="4000" dirty="0"/>
          </a:p>
        </p:txBody>
      </p:sp>
      <p:sp>
        <p:nvSpPr>
          <p:cNvPr id="1462" name="Google Shape;1462;p70"/>
          <p:cNvSpPr txBox="1">
            <a:spLocks noGrp="1"/>
          </p:cNvSpPr>
          <p:nvPr>
            <p:ph type="body" idx="1"/>
          </p:nvPr>
        </p:nvSpPr>
        <p:spPr>
          <a:xfrm>
            <a:off x="438150" y="1348023"/>
            <a:ext cx="11487149"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US" sz="2800" dirty="0"/>
              <a:t>ANNs require input data to be binary (one-hot) encoded so that the input can be properly manipulated by the matrix calculations</a:t>
            </a:r>
            <a:endParaRPr dirty="0"/>
          </a:p>
          <a:p>
            <a:pPr marL="457200" lvl="0" indent="-342900" algn="l" rtl="0">
              <a:lnSpc>
                <a:spcPct val="100000"/>
              </a:lnSpc>
              <a:spcBef>
                <a:spcPts val="0"/>
              </a:spcBef>
              <a:spcAft>
                <a:spcPts val="0"/>
              </a:spcAft>
              <a:buSzPts val="1800"/>
              <a:buChar char="●"/>
            </a:pPr>
            <a:r>
              <a:rPr lang="en-US" sz="2800" dirty="0"/>
              <a:t>Need to change categorical or nominal variables to 1s and 0s</a:t>
            </a:r>
            <a:endParaRPr dirty="0"/>
          </a:p>
          <a:p>
            <a:pPr marL="114300" lvl="0" indent="0" algn="l" rtl="0">
              <a:lnSpc>
                <a:spcPct val="100000"/>
              </a:lnSpc>
              <a:spcBef>
                <a:spcPts val="0"/>
              </a:spcBef>
              <a:spcAft>
                <a:spcPts val="0"/>
              </a:spcAft>
              <a:buSzPts val="1800"/>
              <a:buNone/>
            </a:pPr>
            <a:endParaRPr dirty="0"/>
          </a:p>
        </p:txBody>
      </p:sp>
      <p:pic>
        <p:nvPicPr>
          <p:cNvPr id="1463" name="Google Shape;1463;p70"/>
          <p:cNvPicPr preferRelativeResize="0"/>
          <p:nvPr/>
        </p:nvPicPr>
        <p:blipFill rotWithShape="1">
          <a:blip r:embed="rId3">
            <a:alphaModFix/>
          </a:blip>
          <a:srcRect/>
          <a:stretch/>
        </p:blipFill>
        <p:spPr>
          <a:xfrm>
            <a:off x="1562100" y="3429000"/>
            <a:ext cx="8401050" cy="29275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1524000" y="0"/>
          <a:ext cx="0" cy="0"/>
          <a:chOff x="0" y="0"/>
          <a:chExt cx="0" cy="0"/>
        </a:xfrm>
      </p:grpSpPr>
      <p:sp>
        <p:nvSpPr>
          <p:cNvPr id="1468" name="Google Shape;1468;p71"/>
          <p:cNvSpPr txBox="1">
            <a:spLocks noGrp="1"/>
          </p:cNvSpPr>
          <p:nvPr>
            <p:ph type="title"/>
          </p:nvPr>
        </p:nvSpPr>
        <p:spPr>
          <a:xfrm>
            <a:off x="0" y="56300"/>
            <a:ext cx="121920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Create a One-Hot Encoding Function</a:t>
            </a:r>
            <a:endParaRPr/>
          </a:p>
        </p:txBody>
      </p:sp>
      <p:sp>
        <p:nvSpPr>
          <p:cNvPr id="1469" name="Google Shape;1469;p71"/>
          <p:cNvSpPr txBox="1">
            <a:spLocks noGrp="1"/>
          </p:cNvSpPr>
          <p:nvPr>
            <p:ph type="body" idx="1"/>
          </p:nvPr>
        </p:nvSpPr>
        <p:spPr>
          <a:xfrm>
            <a:off x="735496" y="1371600"/>
            <a:ext cx="10714382" cy="489005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600"/>
              </a:spcBef>
              <a:spcAft>
                <a:spcPts val="0"/>
              </a:spcAft>
              <a:buClr>
                <a:schemeClr val="dk1"/>
              </a:buClr>
              <a:buSzPts val="1100"/>
              <a:buNone/>
            </a:pPr>
            <a:r>
              <a:rPr lang="en-US" sz="2400" dirty="0">
                <a:solidFill>
                  <a:srgbClr val="008000"/>
                </a:solidFill>
                <a:highlight>
                  <a:srgbClr val="FFFFFE"/>
                </a:highlight>
                <a:latin typeface="Courier New"/>
                <a:ea typeface="Courier New"/>
                <a:cs typeface="Courier New"/>
                <a:sym typeface="Courier New"/>
              </a:rPr>
              <a:t>#This function accepts an array of categorical variables and returns the one hot encoding</a:t>
            </a:r>
            <a:endParaRPr sz="2400" dirty="0">
              <a:solidFill>
                <a:srgbClr val="008000"/>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2400" dirty="0">
                <a:solidFill>
                  <a:srgbClr val="0000FF"/>
                </a:solidFill>
                <a:highlight>
                  <a:srgbClr val="FFFFFE"/>
                </a:highlight>
                <a:latin typeface="Courier New"/>
                <a:ea typeface="Courier New"/>
                <a:cs typeface="Courier New"/>
                <a:sym typeface="Courier New"/>
              </a:rPr>
              <a:t>def</a:t>
            </a:r>
            <a:r>
              <a:rPr lang="en-US" sz="2400" dirty="0">
                <a:solidFill>
                  <a:schemeClr val="dk1"/>
                </a:solidFill>
                <a:highlight>
                  <a:srgbClr val="FFFFFE"/>
                </a:highlight>
                <a:latin typeface="Courier New"/>
                <a:ea typeface="Courier New"/>
                <a:cs typeface="Courier New"/>
                <a:sym typeface="Courier New"/>
              </a:rPr>
              <a:t> </a:t>
            </a:r>
            <a:r>
              <a:rPr lang="en-US" sz="2400" dirty="0" err="1">
                <a:solidFill>
                  <a:srgbClr val="795E26"/>
                </a:solidFill>
                <a:highlight>
                  <a:srgbClr val="FFFFFE"/>
                </a:highlight>
                <a:latin typeface="Courier New"/>
                <a:ea typeface="Courier New"/>
                <a:cs typeface="Courier New"/>
                <a:sym typeface="Courier New"/>
              </a:rPr>
              <a:t>to_one_hot</a:t>
            </a:r>
            <a:r>
              <a:rPr lang="en-US" sz="2400" dirty="0">
                <a:solidFill>
                  <a:schemeClr val="dk1"/>
                </a:solidFill>
                <a:highlight>
                  <a:srgbClr val="FFFFFE"/>
                </a:highlight>
                <a:latin typeface="Courier New"/>
                <a:ea typeface="Courier New"/>
                <a:cs typeface="Courier New"/>
                <a:sym typeface="Courier New"/>
              </a:rPr>
              <a:t>(</a:t>
            </a:r>
            <a:r>
              <a:rPr lang="en-US" sz="2400" dirty="0">
                <a:solidFill>
                  <a:srgbClr val="001080"/>
                </a:solidFill>
                <a:highlight>
                  <a:srgbClr val="FFFFFE"/>
                </a:highlight>
                <a:latin typeface="Courier New"/>
                <a:ea typeface="Courier New"/>
                <a:cs typeface="Courier New"/>
                <a:sym typeface="Courier New"/>
              </a:rPr>
              <a:t>Y</a:t>
            </a:r>
            <a:r>
              <a:rPr lang="en-US" sz="2400" dirty="0">
                <a:solidFill>
                  <a:schemeClr val="dk1"/>
                </a:solidFill>
                <a:highlight>
                  <a:srgbClr val="FFFFFE"/>
                </a:highlight>
                <a:latin typeface="Courier New"/>
                <a:ea typeface="Courier New"/>
                <a:cs typeface="Courier New"/>
                <a:sym typeface="Courier New"/>
              </a:rPr>
              <a:t>):</a:t>
            </a:r>
            <a:endParaRPr sz="4000" dirty="0"/>
          </a:p>
          <a:p>
            <a:pPr marL="0" lvl="0" indent="0" algn="l" rtl="0">
              <a:lnSpc>
                <a:spcPct val="100000"/>
              </a:lnSpc>
              <a:spcBef>
                <a:spcPts val="0"/>
              </a:spcBef>
              <a:spcAft>
                <a:spcPts val="0"/>
              </a:spcAft>
              <a:buClr>
                <a:schemeClr val="dk1"/>
              </a:buClr>
              <a:buSzPts val="1100"/>
              <a:buNone/>
            </a:pPr>
            <a:r>
              <a:rPr lang="en-US" sz="2400" dirty="0">
                <a:solidFill>
                  <a:srgbClr val="008000"/>
                </a:solidFill>
                <a:highlight>
                  <a:srgbClr val="FFFFFE"/>
                </a:highlight>
                <a:latin typeface="Courier New"/>
                <a:ea typeface="Courier New"/>
                <a:cs typeface="Courier New"/>
                <a:sym typeface="Courier New"/>
              </a:rPr>
              <a:t>#Calculate number of columns</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    </a:t>
            </a:r>
            <a:r>
              <a:rPr lang="en-US" sz="2400" dirty="0" err="1">
                <a:solidFill>
                  <a:schemeClr val="dk1"/>
                </a:solidFill>
                <a:highlight>
                  <a:srgbClr val="FFFFFE"/>
                </a:highlight>
                <a:latin typeface="Courier New"/>
                <a:ea typeface="Courier New"/>
                <a:cs typeface="Courier New"/>
                <a:sym typeface="Courier New"/>
              </a:rPr>
              <a:t>n_col</a:t>
            </a:r>
            <a:r>
              <a:rPr lang="en-US" sz="2400" dirty="0">
                <a:solidFill>
                  <a:schemeClr val="dk1"/>
                </a:solidFill>
                <a:highlight>
                  <a:srgbClr val="FFFFFE"/>
                </a:highlight>
                <a:latin typeface="Courier New"/>
                <a:ea typeface="Courier New"/>
                <a:cs typeface="Courier New"/>
                <a:sym typeface="Courier New"/>
              </a:rPr>
              <a:t> = </a:t>
            </a:r>
            <a:r>
              <a:rPr lang="en-US" sz="2400" dirty="0" err="1">
                <a:solidFill>
                  <a:schemeClr val="dk1"/>
                </a:solidFill>
                <a:highlight>
                  <a:srgbClr val="FFFFFE"/>
                </a:highlight>
                <a:latin typeface="Courier New"/>
                <a:ea typeface="Courier New"/>
                <a:cs typeface="Courier New"/>
                <a:sym typeface="Courier New"/>
              </a:rPr>
              <a:t>np.amax</a:t>
            </a:r>
            <a:r>
              <a:rPr lang="en-US" sz="2400" dirty="0">
                <a:solidFill>
                  <a:schemeClr val="dk1"/>
                </a:solidFill>
                <a:highlight>
                  <a:srgbClr val="FFFFFE"/>
                </a:highlight>
                <a:latin typeface="Courier New"/>
                <a:ea typeface="Courier New"/>
                <a:cs typeface="Courier New"/>
                <a:sym typeface="Courier New"/>
              </a:rPr>
              <a:t>(Y) + </a:t>
            </a:r>
            <a:r>
              <a:rPr lang="en-US" sz="2400" dirty="0">
                <a:solidFill>
                  <a:srgbClr val="09885A"/>
                </a:solidFill>
                <a:highlight>
                  <a:srgbClr val="FFFFFE"/>
                </a:highlight>
                <a:latin typeface="Courier New"/>
                <a:ea typeface="Courier New"/>
                <a:cs typeface="Courier New"/>
                <a:sym typeface="Courier New"/>
              </a:rPr>
              <a:t>1</a:t>
            </a:r>
            <a:endParaRPr sz="4000" dirty="0"/>
          </a:p>
          <a:p>
            <a:pPr marL="0" lvl="0" indent="0" algn="l" rtl="0">
              <a:lnSpc>
                <a:spcPct val="100000"/>
              </a:lnSpc>
              <a:spcBef>
                <a:spcPts val="0"/>
              </a:spcBef>
              <a:spcAft>
                <a:spcPts val="0"/>
              </a:spcAft>
              <a:buClr>
                <a:schemeClr val="dk1"/>
              </a:buClr>
              <a:buSzPts val="1100"/>
              <a:buNone/>
            </a:pPr>
            <a:r>
              <a:rPr lang="en-US" sz="2400" dirty="0">
                <a:solidFill>
                  <a:srgbClr val="09885A"/>
                </a:solidFill>
                <a:highlight>
                  <a:srgbClr val="FFFFFE"/>
                </a:highlight>
                <a:latin typeface="Courier New"/>
                <a:ea typeface="Courier New"/>
                <a:cs typeface="Courier New"/>
                <a:sym typeface="Courier New"/>
              </a:rPr>
              <a:t>#Create an array of size (</a:t>
            </a:r>
            <a:r>
              <a:rPr lang="en-US" sz="2400" dirty="0" err="1">
                <a:solidFill>
                  <a:srgbClr val="09885A"/>
                </a:solidFill>
                <a:highlight>
                  <a:srgbClr val="FFFFFE"/>
                </a:highlight>
                <a:latin typeface="Courier New"/>
                <a:ea typeface="Courier New"/>
                <a:cs typeface="Courier New"/>
                <a:sym typeface="Courier New"/>
              </a:rPr>
              <a:t>len</a:t>
            </a:r>
            <a:r>
              <a:rPr lang="en-US" sz="2400" dirty="0">
                <a:solidFill>
                  <a:srgbClr val="09885A"/>
                </a:solidFill>
                <a:highlight>
                  <a:srgbClr val="FFFFFE"/>
                </a:highlight>
                <a:latin typeface="Courier New"/>
                <a:ea typeface="Courier New"/>
                <a:cs typeface="Courier New"/>
                <a:sym typeface="Courier New"/>
              </a:rPr>
              <a:t>(Y) x </a:t>
            </a:r>
            <a:r>
              <a:rPr lang="en-US" sz="2400" dirty="0" err="1">
                <a:solidFill>
                  <a:srgbClr val="09885A"/>
                </a:solidFill>
                <a:highlight>
                  <a:srgbClr val="FFFFFE"/>
                </a:highlight>
                <a:latin typeface="Courier New"/>
                <a:ea typeface="Courier New"/>
                <a:cs typeface="Courier New"/>
                <a:sym typeface="Courier New"/>
              </a:rPr>
              <a:t>n_col</a:t>
            </a:r>
            <a:r>
              <a:rPr lang="en-US" sz="2400" dirty="0">
                <a:solidFill>
                  <a:srgbClr val="09885A"/>
                </a:solidFill>
                <a:highlight>
                  <a:srgbClr val="FFFFFE"/>
                </a:highlight>
                <a:latin typeface="Courier New"/>
                <a:ea typeface="Courier New"/>
                <a:cs typeface="Courier New"/>
                <a:sym typeface="Courier New"/>
              </a:rPr>
              <a:t>) and fill it with 0s</a:t>
            </a:r>
            <a:endParaRPr sz="2400" dirty="0">
              <a:solidFill>
                <a:srgbClr val="09885A"/>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    binarized = </a:t>
            </a:r>
            <a:r>
              <a:rPr lang="en-US" sz="2400" dirty="0" err="1">
                <a:solidFill>
                  <a:schemeClr val="dk1"/>
                </a:solidFill>
                <a:highlight>
                  <a:srgbClr val="FFFFFE"/>
                </a:highlight>
                <a:latin typeface="Courier New"/>
                <a:ea typeface="Courier New"/>
                <a:cs typeface="Courier New"/>
                <a:sym typeface="Courier New"/>
              </a:rPr>
              <a:t>np.zeros</a:t>
            </a:r>
            <a:r>
              <a:rPr lang="en-US" sz="2400" dirty="0">
                <a:solidFill>
                  <a:schemeClr val="dk1"/>
                </a:solidFill>
                <a:highlight>
                  <a:srgbClr val="FFFFFE"/>
                </a:highlight>
                <a:latin typeface="Courier New"/>
                <a:ea typeface="Courier New"/>
                <a:cs typeface="Courier New"/>
                <a:sym typeface="Courier New"/>
              </a:rPr>
              <a:t>((</a:t>
            </a:r>
            <a:r>
              <a:rPr lang="en-US" sz="2400" dirty="0" err="1">
                <a:solidFill>
                  <a:srgbClr val="795E26"/>
                </a:solidFill>
                <a:highlight>
                  <a:srgbClr val="FFFFFE"/>
                </a:highlight>
                <a:latin typeface="Courier New"/>
                <a:ea typeface="Courier New"/>
                <a:cs typeface="Courier New"/>
                <a:sym typeface="Courier New"/>
              </a:rPr>
              <a:t>len</a:t>
            </a:r>
            <a:r>
              <a:rPr lang="en-US" sz="2400" dirty="0">
                <a:solidFill>
                  <a:schemeClr val="dk1"/>
                </a:solidFill>
                <a:highlight>
                  <a:srgbClr val="FFFFFE"/>
                </a:highlight>
                <a:latin typeface="Courier New"/>
                <a:ea typeface="Courier New"/>
                <a:cs typeface="Courier New"/>
                <a:sym typeface="Courier New"/>
              </a:rPr>
              <a:t>(Y), </a:t>
            </a:r>
            <a:r>
              <a:rPr lang="en-US" sz="2400" dirty="0" err="1">
                <a:solidFill>
                  <a:schemeClr val="dk1"/>
                </a:solidFill>
                <a:highlight>
                  <a:srgbClr val="FFFFFE"/>
                </a:highlight>
                <a:latin typeface="Courier New"/>
                <a:ea typeface="Courier New"/>
                <a:cs typeface="Courier New"/>
                <a:sym typeface="Courier New"/>
              </a:rPr>
              <a:t>n_col</a:t>
            </a:r>
            <a:r>
              <a:rPr lang="en-US" sz="2400" dirty="0">
                <a:solidFill>
                  <a:schemeClr val="dk1"/>
                </a:solidFill>
                <a:highlight>
                  <a:srgbClr val="FFFFFE"/>
                </a:highlight>
                <a:latin typeface="Courier New"/>
                <a:ea typeface="Courier New"/>
                <a:cs typeface="Courier New"/>
                <a:sym typeface="Courier New"/>
              </a:rPr>
              <a:t>))</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F00DB"/>
                </a:solidFill>
                <a:highlight>
                  <a:srgbClr val="FFFFFE"/>
                </a:highlight>
                <a:latin typeface="Courier New"/>
                <a:ea typeface="Courier New"/>
                <a:cs typeface="Courier New"/>
                <a:sym typeface="Courier New"/>
              </a:rPr>
              <a:t>for</a:t>
            </a:r>
            <a:r>
              <a:rPr lang="en-US" sz="2400" dirty="0">
                <a:solidFill>
                  <a:schemeClr val="dk1"/>
                </a:solidFill>
                <a:highlight>
                  <a:srgbClr val="FFFFFE"/>
                </a:highlight>
                <a:latin typeface="Courier New"/>
                <a:ea typeface="Courier New"/>
                <a:cs typeface="Courier New"/>
                <a:sym typeface="Courier New"/>
              </a:rPr>
              <a:t> </a:t>
            </a:r>
            <a:r>
              <a:rPr lang="en-US" sz="2400" dirty="0" err="1">
                <a:solidFill>
                  <a:schemeClr val="dk1"/>
                </a:solidFill>
                <a:highlight>
                  <a:srgbClr val="FFFFFE"/>
                </a:highlight>
                <a:latin typeface="Courier New"/>
                <a:ea typeface="Courier New"/>
                <a:cs typeface="Courier New"/>
                <a:sym typeface="Courier New"/>
              </a:rPr>
              <a:t>i</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0000FF"/>
                </a:solidFill>
                <a:highlight>
                  <a:srgbClr val="FFFFFE"/>
                </a:highlight>
                <a:latin typeface="Courier New"/>
                <a:ea typeface="Courier New"/>
                <a:cs typeface="Courier New"/>
                <a:sym typeface="Courier New"/>
              </a:rPr>
              <a:t>in</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795E26"/>
                </a:solidFill>
                <a:highlight>
                  <a:srgbClr val="FFFFFE"/>
                </a:highlight>
                <a:latin typeface="Courier New"/>
                <a:ea typeface="Courier New"/>
                <a:cs typeface="Courier New"/>
                <a:sym typeface="Courier New"/>
              </a:rPr>
              <a:t>range</a:t>
            </a:r>
            <a:r>
              <a:rPr lang="en-US" sz="2400" dirty="0">
                <a:solidFill>
                  <a:schemeClr val="dk1"/>
                </a:solidFill>
                <a:highlight>
                  <a:srgbClr val="FFFFFE"/>
                </a:highlight>
                <a:latin typeface="Courier New"/>
                <a:ea typeface="Courier New"/>
                <a:cs typeface="Courier New"/>
                <a:sym typeface="Courier New"/>
              </a:rPr>
              <a:t>(</a:t>
            </a:r>
            <a:r>
              <a:rPr lang="en-US" sz="2400" dirty="0" err="1">
                <a:solidFill>
                  <a:srgbClr val="795E26"/>
                </a:solidFill>
                <a:highlight>
                  <a:srgbClr val="FFFFFE"/>
                </a:highlight>
                <a:latin typeface="Courier New"/>
                <a:ea typeface="Courier New"/>
                <a:cs typeface="Courier New"/>
                <a:sym typeface="Courier New"/>
              </a:rPr>
              <a:t>len</a:t>
            </a:r>
            <a:r>
              <a:rPr lang="en-US" sz="2400" dirty="0">
                <a:solidFill>
                  <a:schemeClr val="dk1"/>
                </a:solidFill>
                <a:highlight>
                  <a:srgbClr val="FFFFFE"/>
                </a:highlight>
                <a:latin typeface="Courier New"/>
                <a:ea typeface="Courier New"/>
                <a:cs typeface="Courier New"/>
                <a:sym typeface="Courier New"/>
              </a:rPr>
              <a:t>(Y)):</a:t>
            </a:r>
            <a:endParaRPr sz="4000" dirty="0"/>
          </a:p>
          <a:p>
            <a:pPr marL="0" lvl="0" indent="0" algn="l" rtl="0">
              <a:lnSpc>
                <a:spcPct val="100000"/>
              </a:lnSpc>
              <a:spcBef>
                <a:spcPts val="0"/>
              </a:spcBef>
              <a:spcAft>
                <a:spcPts val="0"/>
              </a:spcAft>
              <a:buClr>
                <a:schemeClr val="dk1"/>
              </a:buClr>
              <a:buSzPts val="1100"/>
              <a:buNone/>
            </a:pPr>
            <a:r>
              <a:rPr lang="en-US" sz="2400" dirty="0">
                <a:solidFill>
                  <a:srgbClr val="008000"/>
                </a:solidFill>
                <a:highlight>
                  <a:srgbClr val="FFFFFE"/>
                </a:highlight>
                <a:latin typeface="Courier New"/>
                <a:ea typeface="Courier New"/>
                <a:cs typeface="Courier New"/>
                <a:sym typeface="Courier New"/>
              </a:rPr>
              <a:t>#Populate array with 1’s at indicated array positions</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        binarized[</a:t>
            </a:r>
            <a:r>
              <a:rPr lang="en-US" sz="2400" dirty="0" err="1">
                <a:solidFill>
                  <a:schemeClr val="dk1"/>
                </a:solidFill>
                <a:highlight>
                  <a:srgbClr val="FFFFFE"/>
                </a:highlight>
                <a:latin typeface="Courier New"/>
                <a:ea typeface="Courier New"/>
                <a:cs typeface="Courier New"/>
                <a:sym typeface="Courier New"/>
              </a:rPr>
              <a:t>i</a:t>
            </a:r>
            <a:r>
              <a:rPr lang="en-US" sz="2400" dirty="0">
                <a:solidFill>
                  <a:schemeClr val="dk1"/>
                </a:solidFill>
                <a:highlight>
                  <a:srgbClr val="FFFFFE"/>
                </a:highlight>
                <a:latin typeface="Courier New"/>
                <a:ea typeface="Courier New"/>
                <a:cs typeface="Courier New"/>
                <a:sym typeface="Courier New"/>
              </a:rPr>
              <a:t>, Y[</a:t>
            </a:r>
            <a:r>
              <a:rPr lang="en-US" sz="2400" dirty="0" err="1">
                <a:solidFill>
                  <a:schemeClr val="dk1"/>
                </a:solidFill>
                <a:highlight>
                  <a:srgbClr val="FFFFFE"/>
                </a:highlight>
                <a:latin typeface="Courier New"/>
                <a:ea typeface="Courier New"/>
                <a:cs typeface="Courier New"/>
                <a:sym typeface="Courier New"/>
              </a:rPr>
              <a:t>i</a:t>
            </a:r>
            <a:r>
              <a:rPr lang="en-US" sz="2400" dirty="0">
                <a:solidFill>
                  <a:schemeClr val="dk1"/>
                </a:solidFill>
                <a:highlight>
                  <a:srgbClr val="FFFFFE"/>
                </a:highlight>
                <a:latin typeface="Courier New"/>
                <a:ea typeface="Courier New"/>
                <a:cs typeface="Courier New"/>
                <a:sym typeface="Courier New"/>
              </a:rPr>
              <a:t>]] = </a:t>
            </a:r>
            <a:r>
              <a:rPr lang="en-US" sz="2400" dirty="0">
                <a:solidFill>
                  <a:srgbClr val="09885A"/>
                </a:solidFill>
                <a:highlight>
                  <a:srgbClr val="FFFFFE"/>
                </a:highlight>
                <a:latin typeface="Courier New"/>
                <a:ea typeface="Courier New"/>
                <a:cs typeface="Courier New"/>
                <a:sym typeface="Courier New"/>
              </a:rPr>
              <a:t>1</a:t>
            </a:r>
            <a:r>
              <a:rPr lang="en-US" sz="2400" dirty="0">
                <a:solidFill>
                  <a:schemeClr val="dk1"/>
                </a:solidFill>
                <a:highlight>
                  <a:srgbClr val="FFFFFE"/>
                </a:highlight>
                <a:latin typeface="Courier New"/>
                <a:ea typeface="Courier New"/>
                <a:cs typeface="Courier New"/>
                <a:sym typeface="Courier New"/>
              </a:rPr>
              <a:t>.</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F00DB"/>
                </a:solidFill>
                <a:highlight>
                  <a:srgbClr val="FFFFFE"/>
                </a:highlight>
                <a:latin typeface="Courier New"/>
                <a:ea typeface="Courier New"/>
                <a:cs typeface="Courier New"/>
                <a:sym typeface="Courier New"/>
              </a:rPr>
              <a:t>return</a:t>
            </a:r>
            <a:r>
              <a:rPr lang="en-US" sz="2400" dirty="0">
                <a:solidFill>
                  <a:schemeClr val="dk1"/>
                </a:solidFill>
                <a:highlight>
                  <a:srgbClr val="FFFFFE"/>
                </a:highlight>
                <a:latin typeface="Courier New"/>
                <a:ea typeface="Courier New"/>
                <a:cs typeface="Courier New"/>
                <a:sym typeface="Courier New"/>
              </a:rPr>
              <a:t> binarized</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1524000" y="0"/>
          <a:ext cx="0" cy="0"/>
          <a:chOff x="0" y="0"/>
          <a:chExt cx="0" cy="0"/>
        </a:xfrm>
      </p:grpSpPr>
      <p:sp>
        <p:nvSpPr>
          <p:cNvPr id="1474" name="Google Shape;1474;p73"/>
          <p:cNvSpPr txBox="1">
            <a:spLocks noGrp="1"/>
          </p:cNvSpPr>
          <p:nvPr>
            <p:ph type="title"/>
          </p:nvPr>
        </p:nvSpPr>
        <p:spPr>
          <a:xfrm>
            <a:off x="0" y="-17850"/>
            <a:ext cx="12192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Create a Normalization Function</a:t>
            </a:r>
            <a:endParaRPr/>
          </a:p>
        </p:txBody>
      </p:sp>
      <p:sp>
        <p:nvSpPr>
          <p:cNvPr id="1475" name="Google Shape;1475;p73"/>
          <p:cNvSpPr txBox="1">
            <a:spLocks noGrp="1"/>
          </p:cNvSpPr>
          <p:nvPr>
            <p:ph type="body" idx="1"/>
          </p:nvPr>
        </p:nvSpPr>
        <p:spPr>
          <a:xfrm>
            <a:off x="171450" y="879035"/>
            <a:ext cx="12020549" cy="12009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000"/>
              <a:buFont typeface="Arial"/>
              <a:buChar char="•"/>
            </a:pPr>
            <a:r>
              <a:rPr lang="en-US" sz="2200" dirty="0"/>
              <a:t>A key step in preparing the data is normalization, also known as feature scaling – we are using L2 normalization so that for each row in the data set, the sum of squares adds up to one</a:t>
            </a:r>
            <a:endParaRPr sz="2200" dirty="0"/>
          </a:p>
          <a:p>
            <a:pPr marL="342900" lvl="0" indent="-342900" algn="l" rtl="0">
              <a:lnSpc>
                <a:spcPct val="100000"/>
              </a:lnSpc>
              <a:spcBef>
                <a:spcPts val="0"/>
              </a:spcBef>
              <a:spcAft>
                <a:spcPts val="0"/>
              </a:spcAft>
              <a:buSzPts val="2000"/>
              <a:buFont typeface="Arial"/>
              <a:buChar char="•"/>
            </a:pPr>
            <a:r>
              <a:rPr lang="en-US" sz="2200" dirty="0"/>
              <a:t>The numerical input data (flower measurements) exist in different ranges</a:t>
            </a:r>
            <a:endParaRPr sz="2200" dirty="0"/>
          </a:p>
          <a:p>
            <a:pPr marL="342900" lvl="0" indent="-342900" algn="l" rtl="0">
              <a:lnSpc>
                <a:spcPct val="100000"/>
              </a:lnSpc>
              <a:spcBef>
                <a:spcPts val="0"/>
              </a:spcBef>
              <a:spcAft>
                <a:spcPts val="0"/>
              </a:spcAft>
              <a:buSzPts val="2000"/>
              <a:buFont typeface="Arial"/>
              <a:buChar char="•"/>
            </a:pPr>
            <a:r>
              <a:rPr lang="en-US" sz="2200" dirty="0"/>
              <a:t>If this input data is not scaled, the model will assume that features with higher values are more important when predicting flower classes, which may not be the case</a:t>
            </a:r>
            <a:endParaRPr sz="2200" dirty="0"/>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p:txBody>
      </p:sp>
      <p:sp>
        <p:nvSpPr>
          <p:cNvPr id="1476" name="Google Shape;1476;p73"/>
          <p:cNvSpPr txBox="1"/>
          <p:nvPr/>
        </p:nvSpPr>
        <p:spPr>
          <a:xfrm>
            <a:off x="400050" y="3125028"/>
            <a:ext cx="11566663" cy="20275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100" b="1" i="0" u="none" strike="noStrike" cap="none" dirty="0">
                <a:solidFill>
                  <a:srgbClr val="008000"/>
                </a:solidFill>
                <a:highlight>
                  <a:srgbClr val="FFFFFE"/>
                </a:highlight>
                <a:latin typeface="Courier New"/>
                <a:ea typeface="Courier New"/>
                <a:cs typeface="Courier New"/>
                <a:sym typeface="Courier New"/>
              </a:rPr>
              <a:t>#Normalize array - </a:t>
            </a:r>
            <a:r>
              <a:rPr lang="en-US" sz="2100" b="1" i="0" u="none" strike="noStrike" cap="none" dirty="0" err="1">
                <a:solidFill>
                  <a:srgbClr val="008000"/>
                </a:solidFill>
                <a:highlight>
                  <a:srgbClr val="FFFFFE"/>
                </a:highlight>
                <a:latin typeface="Courier New"/>
                <a:ea typeface="Courier New"/>
                <a:cs typeface="Courier New"/>
                <a:sym typeface="Courier New"/>
              </a:rPr>
              <a:t>linalg.norm</a:t>
            </a:r>
            <a:r>
              <a:rPr lang="en-US" sz="2100" b="1" i="0" u="none" strike="noStrike" cap="none" dirty="0">
                <a:solidFill>
                  <a:srgbClr val="008000"/>
                </a:solidFill>
                <a:highlight>
                  <a:srgbClr val="FFFFFE"/>
                </a:highlight>
                <a:latin typeface="Courier New"/>
                <a:ea typeface="Courier New"/>
                <a:cs typeface="Courier New"/>
                <a:sym typeface="Courier New"/>
              </a:rPr>
              <a:t> is a function that linearly normalizes, </a:t>
            </a:r>
            <a:r>
              <a:rPr lang="en-US" sz="2100" b="1" i="0" u="none" strike="noStrike" cap="none" dirty="0" err="1">
                <a:solidFill>
                  <a:srgbClr val="008000"/>
                </a:solidFill>
                <a:highlight>
                  <a:srgbClr val="FFFFFE"/>
                </a:highlight>
                <a:latin typeface="Courier New"/>
                <a:ea typeface="Courier New"/>
                <a:cs typeface="Courier New"/>
                <a:sym typeface="Courier New"/>
              </a:rPr>
              <a:t>expand_dims</a:t>
            </a:r>
            <a:r>
              <a:rPr lang="en-US" sz="2100" b="1" i="0" u="none" strike="noStrike" cap="none" dirty="0">
                <a:solidFill>
                  <a:srgbClr val="008000"/>
                </a:solidFill>
                <a:highlight>
                  <a:srgbClr val="FFFFFE"/>
                </a:highlight>
                <a:latin typeface="Courier New"/>
                <a:ea typeface="Courier New"/>
                <a:cs typeface="Courier New"/>
                <a:sym typeface="Courier New"/>
              </a:rPr>
              <a:t>  is a function that expands the shape of an array, atleast_1d is a function that converts inputs into arrays of at least 1D</a:t>
            </a:r>
            <a:endParaRPr sz="2100" b="0" i="0" u="none" strike="noStrike" cap="none" dirty="0">
              <a:solidFill>
                <a:srgbClr val="000000"/>
              </a:solidFill>
              <a:latin typeface="Arial"/>
              <a:ea typeface="Arial"/>
              <a:cs typeface="Arial"/>
              <a:sym typeface="Arial"/>
            </a:endParaRPr>
          </a:p>
          <a:p>
            <a:pPr marL="0" marR="0" lvl="0" indent="0" algn="l" rtl="0">
              <a:lnSpc>
                <a:spcPct val="135714"/>
              </a:lnSpc>
              <a:spcBef>
                <a:spcPts val="0"/>
              </a:spcBef>
              <a:spcAft>
                <a:spcPts val="0"/>
              </a:spcAft>
              <a:buClr>
                <a:srgbClr val="000000"/>
              </a:buClr>
              <a:buSzPts val="1800"/>
              <a:buFont typeface="Arial"/>
              <a:buNone/>
            </a:pPr>
            <a:r>
              <a:rPr lang="en-US" sz="2200" b="1" i="0" u="none" strike="noStrike" cap="none" dirty="0">
                <a:solidFill>
                  <a:srgbClr val="0000FF"/>
                </a:solidFill>
                <a:highlight>
                  <a:srgbClr val="FFFFFE"/>
                </a:highlight>
                <a:latin typeface="Courier New"/>
                <a:ea typeface="Courier New"/>
                <a:cs typeface="Courier New"/>
                <a:sym typeface="Courier New"/>
              </a:rPr>
              <a:t>def</a:t>
            </a:r>
            <a:r>
              <a:rPr lang="en-US" sz="2200" b="1" i="0" u="none" strike="noStrike" cap="none" dirty="0">
                <a:solidFill>
                  <a:schemeClr val="dk1"/>
                </a:solidFill>
                <a:highlight>
                  <a:srgbClr val="FFFFFE"/>
                </a:highlight>
                <a:latin typeface="Courier New"/>
                <a:ea typeface="Courier New"/>
                <a:cs typeface="Courier New"/>
                <a:sym typeface="Courier New"/>
              </a:rPr>
              <a:t> </a:t>
            </a:r>
            <a:r>
              <a:rPr lang="en-US" sz="2200" b="1" i="0" u="none" strike="noStrike" cap="none" dirty="0">
                <a:solidFill>
                  <a:srgbClr val="795E26"/>
                </a:solidFill>
                <a:highlight>
                  <a:srgbClr val="FFFFFE"/>
                </a:highlight>
                <a:latin typeface="Courier New"/>
                <a:ea typeface="Courier New"/>
                <a:cs typeface="Courier New"/>
                <a:sym typeface="Courier New"/>
              </a:rPr>
              <a:t>normalize</a:t>
            </a:r>
            <a:r>
              <a:rPr lang="en-US" sz="2200" b="1" i="0" u="none" strike="noStrike" cap="none" dirty="0">
                <a:solidFill>
                  <a:schemeClr val="dk1"/>
                </a:solidFill>
                <a:highlight>
                  <a:srgbClr val="FFFFFE"/>
                </a:highlight>
                <a:latin typeface="Courier New"/>
                <a:ea typeface="Courier New"/>
                <a:cs typeface="Courier New"/>
                <a:sym typeface="Courier New"/>
              </a:rPr>
              <a:t>(</a:t>
            </a:r>
            <a:r>
              <a:rPr lang="en-US" sz="2200" b="1" i="0" u="none" strike="noStrike" cap="none" dirty="0">
                <a:solidFill>
                  <a:srgbClr val="001080"/>
                </a:solidFill>
                <a:highlight>
                  <a:srgbClr val="FFFFFE"/>
                </a:highlight>
                <a:latin typeface="Courier New"/>
                <a:ea typeface="Courier New"/>
                <a:cs typeface="Courier New"/>
                <a:sym typeface="Courier New"/>
              </a:rPr>
              <a:t>X</a:t>
            </a:r>
            <a:r>
              <a:rPr lang="en-US" sz="2200" b="1" i="0" u="none" strike="noStrike" cap="none" dirty="0">
                <a:solidFill>
                  <a:schemeClr val="dk1"/>
                </a:solidFill>
                <a:highlight>
                  <a:srgbClr val="FFFFFE"/>
                </a:highlight>
                <a:latin typeface="Courier New"/>
                <a:ea typeface="Courier New"/>
                <a:cs typeface="Courier New"/>
                <a:sym typeface="Courier New"/>
              </a:rPr>
              <a:t>, </a:t>
            </a:r>
            <a:r>
              <a:rPr lang="en-US" sz="2200" b="1" i="0" u="none" strike="noStrike" cap="none" dirty="0">
                <a:solidFill>
                  <a:srgbClr val="001080"/>
                </a:solidFill>
                <a:highlight>
                  <a:srgbClr val="FFFFFE"/>
                </a:highlight>
                <a:latin typeface="Courier New"/>
                <a:ea typeface="Courier New"/>
                <a:cs typeface="Courier New"/>
                <a:sym typeface="Courier New"/>
              </a:rPr>
              <a:t>axis</a:t>
            </a:r>
            <a:r>
              <a:rPr lang="en-US" sz="2200" b="1" i="0" u="none" strike="noStrike" cap="none" dirty="0">
                <a:solidFill>
                  <a:srgbClr val="0000FF"/>
                </a:solidFill>
                <a:highlight>
                  <a:srgbClr val="FFFFFE"/>
                </a:highlight>
                <a:latin typeface="Courier New"/>
                <a:ea typeface="Courier New"/>
                <a:cs typeface="Courier New"/>
                <a:sym typeface="Courier New"/>
              </a:rPr>
              <a:t>=</a:t>
            </a:r>
            <a:r>
              <a:rPr lang="en-US" sz="2200" b="1" i="0" u="none" strike="noStrike" cap="none" dirty="0">
                <a:solidFill>
                  <a:srgbClr val="09885A"/>
                </a:solidFill>
                <a:highlight>
                  <a:srgbClr val="FFFFFE"/>
                </a:highlight>
                <a:latin typeface="Courier New"/>
                <a:ea typeface="Courier New"/>
                <a:cs typeface="Courier New"/>
                <a:sym typeface="Courier New"/>
              </a:rPr>
              <a:t>-1</a:t>
            </a:r>
            <a:r>
              <a:rPr lang="en-US" sz="2200" b="1" i="0" u="none" strike="noStrike" cap="none" dirty="0">
                <a:solidFill>
                  <a:schemeClr val="dk1"/>
                </a:solidFill>
                <a:highlight>
                  <a:srgbClr val="FFFFFE"/>
                </a:highlight>
                <a:latin typeface="Courier New"/>
                <a:ea typeface="Courier New"/>
                <a:cs typeface="Courier New"/>
                <a:sym typeface="Courier New"/>
              </a:rPr>
              <a:t>, </a:t>
            </a:r>
            <a:r>
              <a:rPr lang="en-US" sz="2200" b="1" i="0" u="none" strike="noStrike" cap="none" dirty="0">
                <a:solidFill>
                  <a:srgbClr val="001080"/>
                </a:solidFill>
                <a:highlight>
                  <a:srgbClr val="FFFFFE"/>
                </a:highlight>
                <a:latin typeface="Courier New"/>
                <a:ea typeface="Courier New"/>
                <a:cs typeface="Courier New"/>
                <a:sym typeface="Courier New"/>
              </a:rPr>
              <a:t>order</a:t>
            </a:r>
            <a:r>
              <a:rPr lang="en-US" sz="2200" b="1" i="0" u="none" strike="noStrike" cap="none" dirty="0">
                <a:solidFill>
                  <a:srgbClr val="0000FF"/>
                </a:solidFill>
                <a:highlight>
                  <a:srgbClr val="FFFFFE"/>
                </a:highlight>
                <a:latin typeface="Courier New"/>
                <a:ea typeface="Courier New"/>
                <a:cs typeface="Courier New"/>
                <a:sym typeface="Courier New"/>
              </a:rPr>
              <a:t>=</a:t>
            </a:r>
            <a:r>
              <a:rPr lang="en-US" sz="2200" b="1" i="0" u="none" strike="noStrike" cap="none" dirty="0">
                <a:solidFill>
                  <a:srgbClr val="09885A"/>
                </a:solidFill>
                <a:highlight>
                  <a:srgbClr val="FFFFFE"/>
                </a:highlight>
                <a:latin typeface="Courier New"/>
                <a:ea typeface="Courier New"/>
                <a:cs typeface="Courier New"/>
                <a:sym typeface="Courier New"/>
              </a:rPr>
              <a:t>2</a:t>
            </a:r>
            <a:r>
              <a:rPr lang="en-US" sz="2200" b="1" i="0" u="none" strike="noStrike" cap="none" dirty="0">
                <a:solidFill>
                  <a:schemeClr val="dk1"/>
                </a:solidFill>
                <a:highlight>
                  <a:srgbClr val="FFFFFE"/>
                </a:highlight>
                <a:latin typeface="Courier New"/>
                <a:ea typeface="Courier New"/>
                <a:cs typeface="Courier New"/>
                <a:sym typeface="Courier New"/>
              </a:rPr>
              <a:t>):</a:t>
            </a:r>
            <a:endParaRPr sz="22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2200" b="1" i="0" u="none" strike="noStrike" cap="none" dirty="0">
                <a:solidFill>
                  <a:schemeClr val="dk1"/>
                </a:solidFill>
                <a:highlight>
                  <a:srgbClr val="FFFFFE"/>
                </a:highlight>
                <a:latin typeface="Courier New"/>
                <a:ea typeface="Courier New"/>
                <a:cs typeface="Courier New"/>
                <a:sym typeface="Courier New"/>
              </a:rPr>
              <a:t>    L2 = np.atleast_1d(</a:t>
            </a:r>
            <a:r>
              <a:rPr lang="en-US" sz="2200" b="1" i="0" u="none" strike="noStrike" cap="none" dirty="0" err="1">
                <a:solidFill>
                  <a:schemeClr val="dk1"/>
                </a:solidFill>
                <a:highlight>
                  <a:srgbClr val="FFFFFE"/>
                </a:highlight>
                <a:latin typeface="Courier New"/>
                <a:ea typeface="Courier New"/>
                <a:cs typeface="Courier New"/>
                <a:sym typeface="Courier New"/>
              </a:rPr>
              <a:t>np.linalg.norm</a:t>
            </a:r>
            <a:r>
              <a:rPr lang="en-US" sz="2200" b="1" i="0" u="none" strike="noStrike" cap="none" dirty="0">
                <a:solidFill>
                  <a:schemeClr val="dk1"/>
                </a:solidFill>
                <a:highlight>
                  <a:srgbClr val="FFFFFE"/>
                </a:highlight>
                <a:latin typeface="Courier New"/>
                <a:ea typeface="Courier New"/>
                <a:cs typeface="Courier New"/>
                <a:sym typeface="Courier New"/>
              </a:rPr>
              <a:t>(X, order, axis))</a:t>
            </a:r>
            <a:endParaRPr sz="22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2200" b="1" i="0" u="none" strike="noStrike" cap="none" dirty="0">
                <a:solidFill>
                  <a:schemeClr val="dk1"/>
                </a:solidFill>
                <a:highlight>
                  <a:srgbClr val="FFFFFE"/>
                </a:highlight>
                <a:latin typeface="Courier New"/>
                <a:ea typeface="Courier New"/>
                <a:cs typeface="Courier New"/>
                <a:sym typeface="Courier New"/>
              </a:rPr>
              <a:t>    L2[L2 == </a:t>
            </a:r>
            <a:r>
              <a:rPr lang="en-US" sz="2200" b="1" i="0" u="none" strike="noStrike" cap="none" dirty="0">
                <a:solidFill>
                  <a:srgbClr val="09885A"/>
                </a:solidFill>
                <a:highlight>
                  <a:srgbClr val="FFFFFE"/>
                </a:highlight>
                <a:latin typeface="Courier New"/>
                <a:ea typeface="Courier New"/>
                <a:cs typeface="Courier New"/>
                <a:sym typeface="Courier New"/>
              </a:rPr>
              <a:t>0</a:t>
            </a:r>
            <a:r>
              <a:rPr lang="en-US" sz="2200" b="1" i="0" u="none" strike="noStrike" cap="none" dirty="0">
                <a:solidFill>
                  <a:schemeClr val="dk1"/>
                </a:solidFill>
                <a:highlight>
                  <a:srgbClr val="FFFFFE"/>
                </a:highlight>
                <a:latin typeface="Courier New"/>
                <a:ea typeface="Courier New"/>
                <a:cs typeface="Courier New"/>
                <a:sym typeface="Courier New"/>
              </a:rPr>
              <a:t>] = </a:t>
            </a:r>
            <a:r>
              <a:rPr lang="en-US" sz="2200" b="1" i="0" u="none" strike="noStrike" cap="none" dirty="0">
                <a:solidFill>
                  <a:srgbClr val="09885A"/>
                </a:solidFill>
                <a:highlight>
                  <a:srgbClr val="FFFFFE"/>
                </a:highlight>
                <a:latin typeface="Courier New"/>
                <a:ea typeface="Courier New"/>
                <a:cs typeface="Courier New"/>
                <a:sym typeface="Courier New"/>
              </a:rPr>
              <a:t>1</a:t>
            </a:r>
            <a:endParaRPr sz="2200" b="1" i="0" u="none" strike="noStrike" cap="none" dirty="0">
              <a:solidFill>
                <a:srgbClr val="09885A"/>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2200" b="1" i="0" u="none" strike="noStrike" cap="none" dirty="0">
                <a:solidFill>
                  <a:schemeClr val="dk1"/>
                </a:solidFill>
                <a:highlight>
                  <a:srgbClr val="FFFFFE"/>
                </a:highlight>
                <a:latin typeface="Courier New"/>
                <a:ea typeface="Courier New"/>
                <a:cs typeface="Courier New"/>
                <a:sym typeface="Courier New"/>
              </a:rPr>
              <a:t>    </a:t>
            </a:r>
            <a:r>
              <a:rPr lang="en-US" sz="2200" b="1" i="0" u="none" strike="noStrike" cap="none" dirty="0">
                <a:solidFill>
                  <a:srgbClr val="AF00DB"/>
                </a:solidFill>
                <a:highlight>
                  <a:srgbClr val="FFFFFE"/>
                </a:highlight>
                <a:latin typeface="Courier New"/>
                <a:ea typeface="Courier New"/>
                <a:cs typeface="Courier New"/>
                <a:sym typeface="Courier New"/>
              </a:rPr>
              <a:t>return</a:t>
            </a:r>
            <a:r>
              <a:rPr lang="en-US" sz="2200" b="1" i="0" u="none" strike="noStrike" cap="none" dirty="0">
                <a:solidFill>
                  <a:schemeClr val="dk1"/>
                </a:solidFill>
                <a:highlight>
                  <a:srgbClr val="FFFFFE"/>
                </a:highlight>
                <a:latin typeface="Courier New"/>
                <a:ea typeface="Courier New"/>
                <a:cs typeface="Courier New"/>
                <a:sym typeface="Courier New"/>
              </a:rPr>
              <a:t> X / </a:t>
            </a:r>
            <a:r>
              <a:rPr lang="en-US" sz="2200" b="1" i="0" u="none" strike="noStrike" cap="none" dirty="0" err="1">
                <a:solidFill>
                  <a:schemeClr val="dk1"/>
                </a:solidFill>
                <a:highlight>
                  <a:srgbClr val="FFFFFE"/>
                </a:highlight>
                <a:latin typeface="Courier New"/>
                <a:ea typeface="Courier New"/>
                <a:cs typeface="Courier New"/>
                <a:sym typeface="Courier New"/>
              </a:rPr>
              <a:t>np.expand_dims</a:t>
            </a:r>
            <a:r>
              <a:rPr lang="en-US" sz="2200" b="1" i="0" u="none" strike="noStrike" cap="none" dirty="0">
                <a:solidFill>
                  <a:schemeClr val="dk1"/>
                </a:solidFill>
                <a:highlight>
                  <a:srgbClr val="FFFFFE"/>
                </a:highlight>
                <a:latin typeface="Courier New"/>
                <a:ea typeface="Courier New"/>
                <a:cs typeface="Courier New"/>
                <a:sym typeface="Courier New"/>
              </a:rPr>
              <a:t>(L2, axis)</a:t>
            </a:r>
            <a:endParaRPr sz="2200" b="1" i="0" u="none" strike="noStrike" cap="none" dirty="0">
              <a:solidFill>
                <a:schemeClr val="dk1"/>
              </a:solidFill>
              <a:highlight>
                <a:srgbClr val="FFFFFE"/>
              </a:highlight>
              <a:latin typeface="Courier New"/>
              <a:ea typeface="Courier New"/>
              <a:cs typeface="Courier New"/>
              <a:sym typeface="Courier New"/>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1524000" y="0"/>
          <a:ext cx="0" cy="0"/>
          <a:chOff x="0" y="0"/>
          <a:chExt cx="0" cy="0"/>
        </a:xfrm>
      </p:grpSpPr>
      <p:sp>
        <p:nvSpPr>
          <p:cNvPr id="1481" name="Google Shape;1481;p74"/>
          <p:cNvSpPr txBox="1">
            <a:spLocks noGrp="1"/>
          </p:cNvSpPr>
          <p:nvPr>
            <p:ph type="title"/>
          </p:nvPr>
        </p:nvSpPr>
        <p:spPr>
          <a:xfrm>
            <a:off x="1835700" y="-302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Separate the Dataset into Input and Output &amp; Normalize</a:t>
            </a:r>
            <a:endParaRPr/>
          </a:p>
        </p:txBody>
      </p:sp>
      <p:sp>
        <p:nvSpPr>
          <p:cNvPr id="1482" name="Google Shape;1482;p74"/>
          <p:cNvSpPr txBox="1">
            <a:spLocks noGrp="1"/>
          </p:cNvSpPr>
          <p:nvPr>
            <p:ph type="body" idx="1"/>
          </p:nvPr>
        </p:nvSpPr>
        <p:spPr>
          <a:xfrm>
            <a:off x="218662" y="1391982"/>
            <a:ext cx="11973338"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1400" dirty="0">
              <a:solidFill>
                <a:schemeClr val="accent2"/>
              </a:solidFill>
              <a:highlight>
                <a:srgbClr val="FFFFFF"/>
              </a:highlight>
              <a:latin typeface="Roboto"/>
              <a:ea typeface="Roboto"/>
              <a:cs typeface="Roboto"/>
              <a:sym typeface="Roboto"/>
            </a:endParaRPr>
          </a:p>
          <a:p>
            <a:pPr marL="342900" lvl="0" indent="-342900" algn="l" rtl="0">
              <a:lnSpc>
                <a:spcPct val="100000"/>
              </a:lnSpc>
              <a:spcBef>
                <a:spcPts val="0"/>
              </a:spcBef>
              <a:spcAft>
                <a:spcPts val="0"/>
              </a:spcAft>
              <a:buSzPts val="2400"/>
              <a:buFont typeface="Arial"/>
              <a:buChar char="•"/>
            </a:pPr>
            <a:r>
              <a:rPr lang="en-US" sz="2400" dirty="0"/>
              <a:t>The input data "x" is then extracted from the original dataset, and normalized by calling the "normalize" function</a:t>
            </a:r>
            <a:endParaRPr sz="2400" dirty="0"/>
          </a:p>
          <a:p>
            <a:pPr marL="0" lvl="0" indent="0" algn="l" rtl="0">
              <a:lnSpc>
                <a:spcPct val="100000"/>
              </a:lnSpc>
              <a:spcBef>
                <a:spcPts val="0"/>
              </a:spcBef>
              <a:spcAft>
                <a:spcPts val="0"/>
              </a:spcAft>
              <a:buSzPts val="1800"/>
              <a:buNone/>
            </a:pPr>
            <a:endParaRPr sz="1900" dirty="0">
              <a:solidFill>
                <a:schemeClr val="accent2"/>
              </a:solidFill>
              <a:highlight>
                <a:srgbClr val="FFFFFF"/>
              </a:highlight>
              <a:latin typeface="Roboto"/>
              <a:ea typeface="Roboto"/>
              <a:cs typeface="Roboto"/>
              <a:sym typeface="Roboto"/>
            </a:endParaRPr>
          </a:p>
          <a:p>
            <a:pPr marL="0" lvl="0" indent="457200" algn="l" rtl="0">
              <a:lnSpc>
                <a:spcPct val="135714"/>
              </a:lnSpc>
              <a:spcBef>
                <a:spcPts val="0"/>
              </a:spcBef>
              <a:spcAft>
                <a:spcPts val="0"/>
              </a:spcAft>
              <a:buClr>
                <a:schemeClr val="dk1"/>
              </a:buClr>
              <a:buSzPts val="1100"/>
              <a:buNone/>
            </a:pPr>
            <a:r>
              <a:rPr lang="en-US" sz="2400" dirty="0">
                <a:solidFill>
                  <a:srgbClr val="008000"/>
                </a:solidFill>
                <a:highlight>
                  <a:srgbClr val="FFFFFE"/>
                </a:highlight>
                <a:latin typeface="Courier New"/>
                <a:ea typeface="Courier New"/>
                <a:cs typeface="Courier New"/>
                <a:sym typeface="Courier New"/>
              </a:rPr>
              <a:t>#Specifying the columns that belong to input data "x"</a:t>
            </a:r>
            <a:endParaRPr sz="2400" dirty="0">
              <a:solidFill>
                <a:srgbClr val="008000"/>
              </a:solidFill>
              <a:highlight>
                <a:srgbClr val="FFFFFE"/>
              </a:highlight>
              <a:latin typeface="Courier New"/>
              <a:ea typeface="Courier New"/>
              <a:cs typeface="Courier New"/>
              <a:sym typeface="Courier New"/>
            </a:endParaRPr>
          </a:p>
          <a:p>
            <a:pPr marL="457200" lvl="0" indent="0" algn="l" rtl="0">
              <a:lnSpc>
                <a:spcPct val="135714"/>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columns = [</a:t>
            </a:r>
            <a:r>
              <a:rPr lang="en-US" sz="2400" dirty="0">
                <a:solidFill>
                  <a:srgbClr val="A31515"/>
                </a:solidFill>
                <a:highlight>
                  <a:srgbClr val="FFFFFE"/>
                </a:highlight>
                <a:latin typeface="Courier New"/>
                <a:ea typeface="Courier New"/>
                <a:cs typeface="Courier New"/>
                <a:sym typeface="Courier New"/>
              </a:rPr>
              <a:t>'</a:t>
            </a:r>
            <a:r>
              <a:rPr lang="en-US" sz="2400" dirty="0" err="1">
                <a:solidFill>
                  <a:srgbClr val="A31515"/>
                </a:solidFill>
                <a:highlight>
                  <a:srgbClr val="FFFFFE"/>
                </a:highlight>
                <a:latin typeface="Courier New"/>
                <a:ea typeface="Courier New"/>
                <a:cs typeface="Courier New"/>
                <a:sym typeface="Courier New"/>
              </a:rPr>
              <a:t>SepalLengthCm</a:t>
            </a:r>
            <a:r>
              <a:rPr lang="en-US" sz="2400" dirty="0">
                <a:solidFill>
                  <a:srgbClr val="A31515"/>
                </a:solidFill>
                <a:highlight>
                  <a:srgbClr val="FFFFFE"/>
                </a:highlight>
                <a:latin typeface="Courier New"/>
                <a:ea typeface="Courier New"/>
                <a:cs typeface="Courier New"/>
                <a:sym typeface="Courier New"/>
              </a:rPr>
              <a:t>'</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31515"/>
                </a:solidFill>
                <a:highlight>
                  <a:srgbClr val="FFFFFE"/>
                </a:highlight>
                <a:latin typeface="Courier New"/>
                <a:ea typeface="Courier New"/>
                <a:cs typeface="Courier New"/>
                <a:sym typeface="Courier New"/>
              </a:rPr>
              <a:t>'</a:t>
            </a:r>
            <a:r>
              <a:rPr lang="en-US" sz="2400" dirty="0" err="1">
                <a:solidFill>
                  <a:srgbClr val="A31515"/>
                </a:solidFill>
                <a:highlight>
                  <a:srgbClr val="FFFFFE"/>
                </a:highlight>
                <a:latin typeface="Courier New"/>
                <a:ea typeface="Courier New"/>
                <a:cs typeface="Courier New"/>
                <a:sym typeface="Courier New"/>
              </a:rPr>
              <a:t>SepalWidthCm</a:t>
            </a:r>
            <a:r>
              <a:rPr lang="en-US" sz="2400" dirty="0">
                <a:solidFill>
                  <a:srgbClr val="A31515"/>
                </a:solidFill>
                <a:highlight>
                  <a:srgbClr val="FFFFFE"/>
                </a:highlight>
                <a:latin typeface="Courier New"/>
                <a:ea typeface="Courier New"/>
                <a:cs typeface="Courier New"/>
                <a:sym typeface="Courier New"/>
              </a:rPr>
              <a:t>'</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31515"/>
                </a:solidFill>
                <a:highlight>
                  <a:srgbClr val="FFFFFE"/>
                </a:highlight>
                <a:latin typeface="Courier New"/>
                <a:ea typeface="Courier New"/>
                <a:cs typeface="Courier New"/>
                <a:sym typeface="Courier New"/>
              </a:rPr>
              <a:t>'</a:t>
            </a:r>
            <a:r>
              <a:rPr lang="en-US" sz="2400" dirty="0" err="1">
                <a:solidFill>
                  <a:srgbClr val="A31515"/>
                </a:solidFill>
                <a:highlight>
                  <a:srgbClr val="FFFFFE"/>
                </a:highlight>
                <a:latin typeface="Courier New"/>
                <a:ea typeface="Courier New"/>
                <a:cs typeface="Courier New"/>
                <a:sym typeface="Courier New"/>
              </a:rPr>
              <a:t>PetalLengthCm</a:t>
            </a:r>
            <a:r>
              <a:rPr lang="en-US" sz="2400" dirty="0">
                <a:solidFill>
                  <a:srgbClr val="A31515"/>
                </a:solidFill>
                <a:highlight>
                  <a:srgbClr val="FFFFFE"/>
                </a:highlight>
                <a:latin typeface="Courier New"/>
                <a:ea typeface="Courier New"/>
                <a:cs typeface="Courier New"/>
                <a:sym typeface="Courier New"/>
              </a:rPr>
              <a:t>'</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31515"/>
                </a:solidFill>
                <a:highlight>
                  <a:srgbClr val="FFFFFE"/>
                </a:highlight>
                <a:latin typeface="Courier New"/>
                <a:ea typeface="Courier New"/>
                <a:cs typeface="Courier New"/>
                <a:sym typeface="Courier New"/>
              </a:rPr>
              <a:t>'</a:t>
            </a:r>
            <a:r>
              <a:rPr lang="en-US" sz="2400" dirty="0" err="1">
                <a:solidFill>
                  <a:srgbClr val="A31515"/>
                </a:solidFill>
                <a:highlight>
                  <a:srgbClr val="FFFFFE"/>
                </a:highlight>
                <a:latin typeface="Courier New"/>
                <a:ea typeface="Courier New"/>
                <a:cs typeface="Courier New"/>
                <a:sym typeface="Courier New"/>
              </a:rPr>
              <a:t>PetalWidthCm</a:t>
            </a:r>
            <a:r>
              <a:rPr lang="en-US" sz="2400" dirty="0">
                <a:solidFill>
                  <a:srgbClr val="A31515"/>
                </a:solidFill>
                <a:highlight>
                  <a:srgbClr val="FFFFFE"/>
                </a:highlight>
                <a:latin typeface="Courier New"/>
                <a:ea typeface="Courier New"/>
                <a:cs typeface="Courier New"/>
                <a:sym typeface="Courier New"/>
              </a:rPr>
              <a:t>'</a:t>
            </a:r>
            <a:r>
              <a:rPr lang="en-US" sz="2400" dirty="0">
                <a:solidFill>
                  <a:schemeClr val="dk1"/>
                </a:solidFill>
                <a:highlight>
                  <a:srgbClr val="FFFFFE"/>
                </a:highlight>
                <a:latin typeface="Courier New"/>
                <a:ea typeface="Courier New"/>
                <a:cs typeface="Courier New"/>
                <a:sym typeface="Courier New"/>
              </a:rPr>
              <a:t>]</a:t>
            </a:r>
            <a:endParaRPr sz="2400" dirty="0">
              <a:solidFill>
                <a:schemeClr val="dk1"/>
              </a:solidFill>
              <a:highlight>
                <a:srgbClr val="FFFFFE"/>
              </a:highlight>
              <a:latin typeface="Courier New"/>
              <a:ea typeface="Courier New"/>
              <a:cs typeface="Courier New"/>
              <a:sym typeface="Courier New"/>
            </a:endParaRPr>
          </a:p>
          <a:p>
            <a:pPr marL="0" lvl="0" indent="457200" algn="l" rtl="0">
              <a:lnSpc>
                <a:spcPct val="135714"/>
              </a:lnSpc>
              <a:spcBef>
                <a:spcPts val="0"/>
              </a:spcBef>
              <a:spcAft>
                <a:spcPts val="0"/>
              </a:spcAft>
              <a:buSzPts val="1800"/>
              <a:buNone/>
            </a:pPr>
            <a:r>
              <a:rPr lang="en-US" sz="2400" dirty="0">
                <a:solidFill>
                  <a:schemeClr val="dk1"/>
                </a:solidFill>
                <a:highlight>
                  <a:srgbClr val="FFFFFE"/>
                </a:highlight>
                <a:latin typeface="Courier New"/>
                <a:ea typeface="Courier New"/>
                <a:cs typeface="Courier New"/>
                <a:sym typeface="Courier New"/>
              </a:rPr>
              <a:t>x = </a:t>
            </a:r>
            <a:r>
              <a:rPr lang="en-US" sz="2400" dirty="0" err="1">
                <a:solidFill>
                  <a:schemeClr val="dk1"/>
                </a:solidFill>
                <a:highlight>
                  <a:srgbClr val="FFFFFE"/>
                </a:highlight>
                <a:latin typeface="Courier New"/>
                <a:ea typeface="Courier New"/>
                <a:cs typeface="Courier New"/>
                <a:sym typeface="Courier New"/>
              </a:rPr>
              <a:t>pd.DataFrame</a:t>
            </a:r>
            <a:r>
              <a:rPr lang="en-US" sz="2400" dirty="0">
                <a:solidFill>
                  <a:schemeClr val="dk1"/>
                </a:solidFill>
                <a:highlight>
                  <a:srgbClr val="FFFFFE"/>
                </a:highlight>
                <a:latin typeface="Courier New"/>
                <a:ea typeface="Courier New"/>
                <a:cs typeface="Courier New"/>
                <a:sym typeface="Courier New"/>
              </a:rPr>
              <a:t>(iris, columns=columns)</a:t>
            </a:r>
            <a:endParaRPr sz="2400" dirty="0">
              <a:solidFill>
                <a:schemeClr val="dk1"/>
              </a:solidFill>
              <a:highlight>
                <a:srgbClr val="FFFFFE"/>
              </a:highlight>
              <a:latin typeface="Courier New"/>
              <a:ea typeface="Courier New"/>
              <a:cs typeface="Courier New"/>
              <a:sym typeface="Courier New"/>
            </a:endParaRPr>
          </a:p>
          <a:p>
            <a:pPr marL="0" lvl="0" indent="457200" algn="l" rtl="0">
              <a:lnSpc>
                <a:spcPct val="135714"/>
              </a:lnSpc>
              <a:spcBef>
                <a:spcPts val="0"/>
              </a:spcBef>
              <a:spcAft>
                <a:spcPts val="0"/>
              </a:spcAft>
              <a:buClr>
                <a:schemeClr val="dk1"/>
              </a:buClr>
              <a:buSzPts val="1100"/>
              <a:buNone/>
            </a:pPr>
            <a:r>
              <a:rPr lang="en-US" sz="2400" dirty="0">
                <a:solidFill>
                  <a:srgbClr val="008000"/>
                </a:solidFill>
                <a:highlight>
                  <a:srgbClr val="FFFFFE"/>
                </a:highlight>
                <a:latin typeface="Courier New"/>
                <a:ea typeface="Courier New"/>
                <a:cs typeface="Courier New"/>
                <a:sym typeface="Courier New"/>
              </a:rPr>
              <a:t>#Calling the normalize function</a:t>
            </a:r>
            <a:endParaRPr sz="2400" dirty="0">
              <a:solidFill>
                <a:schemeClr val="dk1"/>
              </a:solidFill>
              <a:highlight>
                <a:srgbClr val="FFFFFE"/>
              </a:highlight>
              <a:latin typeface="Courier New"/>
              <a:ea typeface="Courier New"/>
              <a:cs typeface="Courier New"/>
              <a:sym typeface="Courier New"/>
            </a:endParaRPr>
          </a:p>
          <a:p>
            <a:pPr marL="0" lvl="0" indent="457200" algn="l" rtl="0">
              <a:lnSpc>
                <a:spcPct val="135714"/>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x = normalize(</a:t>
            </a:r>
            <a:r>
              <a:rPr lang="en-US" sz="2400" dirty="0" err="1">
                <a:solidFill>
                  <a:schemeClr val="dk1"/>
                </a:solidFill>
                <a:highlight>
                  <a:srgbClr val="FFFFFE"/>
                </a:highlight>
                <a:latin typeface="Courier New"/>
                <a:ea typeface="Courier New"/>
                <a:cs typeface="Courier New"/>
                <a:sym typeface="Courier New"/>
              </a:rPr>
              <a:t>x.as_matrix</a:t>
            </a:r>
            <a:r>
              <a:rPr lang="en-US" sz="2400" dirty="0">
                <a:solidFill>
                  <a:schemeClr val="dk1"/>
                </a:solidFill>
                <a:highlight>
                  <a:srgbClr val="FFFFFE"/>
                </a:highlight>
                <a:latin typeface="Courier New"/>
                <a:ea typeface="Courier New"/>
                <a:cs typeface="Courier New"/>
                <a:sym typeface="Courier New"/>
              </a:rPr>
              <a:t>())</a:t>
            </a:r>
            <a:endParaRPr sz="2400" dirty="0"/>
          </a:p>
          <a:p>
            <a:pPr marL="0" lvl="0" indent="457200" algn="l" rtl="0">
              <a:lnSpc>
                <a:spcPct val="135714"/>
              </a:lnSpc>
              <a:spcBef>
                <a:spcPts val="0"/>
              </a:spcBef>
              <a:spcAft>
                <a:spcPts val="0"/>
              </a:spcAft>
              <a:buClr>
                <a:schemeClr val="dk1"/>
              </a:buClr>
              <a:buSzPts val="1100"/>
              <a:buNone/>
            </a:pPr>
            <a:r>
              <a:rPr lang="en-US" sz="2400" dirty="0">
                <a:solidFill>
                  <a:srgbClr val="00B050"/>
                </a:solidFill>
                <a:highlight>
                  <a:srgbClr val="FFFFFE"/>
                </a:highlight>
                <a:latin typeface="Courier New"/>
                <a:ea typeface="Courier New"/>
                <a:cs typeface="Courier New"/>
                <a:sym typeface="Courier New"/>
              </a:rPr>
              <a:t>#</a:t>
            </a:r>
            <a:r>
              <a:rPr lang="en-US" sz="2400" dirty="0">
                <a:solidFill>
                  <a:srgbClr val="008000"/>
                </a:solidFill>
                <a:highlight>
                  <a:srgbClr val="FFFFFE"/>
                </a:highlight>
                <a:latin typeface="Courier New"/>
                <a:ea typeface="Courier New"/>
                <a:cs typeface="Courier New"/>
                <a:sym typeface="Courier New"/>
              </a:rPr>
              <a:t>Calls normalize function on the 4 x 150 iris data array</a:t>
            </a:r>
            <a:endParaRPr sz="2400" dirty="0">
              <a:solidFill>
                <a:srgbClr val="008000"/>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1524000" y="0"/>
          <a:ext cx="0" cy="0"/>
          <a:chOff x="0" y="0"/>
          <a:chExt cx="0" cy="0"/>
        </a:xfrm>
      </p:grpSpPr>
      <p:sp>
        <p:nvSpPr>
          <p:cNvPr id="1487" name="Google Shape;1487;p75"/>
          <p:cNvSpPr txBox="1">
            <a:spLocks noGrp="1"/>
          </p:cNvSpPr>
          <p:nvPr>
            <p:ph type="title"/>
          </p:nvPr>
        </p:nvSpPr>
        <p:spPr>
          <a:xfrm>
            <a:off x="0" y="316734"/>
            <a:ext cx="12192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Encode the Categorical Variables</a:t>
            </a:r>
            <a:endParaRPr/>
          </a:p>
        </p:txBody>
      </p:sp>
      <p:sp>
        <p:nvSpPr>
          <p:cNvPr id="1488" name="Google Shape;1488;p75"/>
          <p:cNvSpPr txBox="1">
            <a:spLocks noGrp="1"/>
          </p:cNvSpPr>
          <p:nvPr>
            <p:ph type="body" idx="1"/>
          </p:nvPr>
        </p:nvSpPr>
        <p:spPr>
          <a:xfrm>
            <a:off x="742950" y="996471"/>
            <a:ext cx="1129665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1400" dirty="0">
              <a:solidFill>
                <a:schemeClr val="accent2"/>
              </a:solidFill>
              <a:highlight>
                <a:srgbClr val="FFFFFF"/>
              </a:highlight>
              <a:latin typeface="Roboto"/>
              <a:ea typeface="Roboto"/>
              <a:cs typeface="Roboto"/>
              <a:sym typeface="Roboto"/>
            </a:endParaRPr>
          </a:p>
          <a:p>
            <a:pPr marL="342900" lvl="0" indent="-190500" algn="l" rtl="0">
              <a:lnSpc>
                <a:spcPct val="100000"/>
              </a:lnSpc>
              <a:spcBef>
                <a:spcPts val="0"/>
              </a:spcBef>
              <a:spcAft>
                <a:spcPts val="0"/>
              </a:spcAft>
              <a:buSzPts val="2400"/>
              <a:buFont typeface="Arial"/>
              <a:buNone/>
            </a:pPr>
            <a:endParaRPr sz="2400" dirty="0"/>
          </a:p>
          <a:p>
            <a:pPr marL="342900" lvl="0" indent="-342900" algn="l" rtl="0">
              <a:lnSpc>
                <a:spcPct val="100000"/>
              </a:lnSpc>
              <a:spcBef>
                <a:spcPts val="0"/>
              </a:spcBef>
              <a:spcAft>
                <a:spcPts val="0"/>
              </a:spcAft>
              <a:buSzPts val="2400"/>
              <a:buFont typeface="Arial"/>
              <a:buChar char="•"/>
            </a:pPr>
            <a:r>
              <a:rPr lang="en-US" sz="2400" dirty="0"/>
              <a:t>Before one hot encoding the output (categorical) variables, the labels are first replaced by 0,1,2 for </a:t>
            </a:r>
            <a:r>
              <a:rPr lang="en-US" sz="2400" i="1" dirty="0" err="1"/>
              <a:t>setosa</a:t>
            </a:r>
            <a:r>
              <a:rPr lang="en-US" sz="2400" i="1" dirty="0"/>
              <a:t>, virginica</a:t>
            </a:r>
            <a:r>
              <a:rPr lang="en-US" sz="2400" dirty="0"/>
              <a:t>, and </a:t>
            </a:r>
            <a:r>
              <a:rPr lang="en-US" sz="2400" i="1" dirty="0"/>
              <a:t>versicolor</a:t>
            </a:r>
            <a:r>
              <a:rPr lang="en-US" sz="2400" dirty="0"/>
              <a:t> respectively</a:t>
            </a:r>
            <a:endParaRPr dirty="0"/>
          </a:p>
          <a:p>
            <a:pPr marL="342900" lvl="0" indent="-342900" algn="l" rtl="0">
              <a:lnSpc>
                <a:spcPct val="100000"/>
              </a:lnSpc>
              <a:spcBef>
                <a:spcPts val="0"/>
              </a:spcBef>
              <a:spcAft>
                <a:spcPts val="0"/>
              </a:spcAft>
              <a:buSzPts val="2400"/>
              <a:buFont typeface="Arial"/>
              <a:buChar char="•"/>
            </a:pPr>
            <a:r>
              <a:rPr lang="en-US" sz="2400" dirty="0"/>
              <a:t>This is known as label encoding</a:t>
            </a:r>
            <a:endParaRPr sz="2400" dirty="0"/>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35714"/>
              </a:lnSpc>
              <a:spcBef>
                <a:spcPts val="0"/>
              </a:spcBef>
              <a:spcAft>
                <a:spcPts val="0"/>
              </a:spcAft>
              <a:buClr>
                <a:schemeClr val="dk1"/>
              </a:buClr>
              <a:buSzPts val="1100"/>
              <a:buNone/>
            </a:pPr>
            <a:endParaRPr sz="2000" dirty="0">
              <a:solidFill>
                <a:srgbClr val="008000"/>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2400" dirty="0">
                <a:solidFill>
                  <a:srgbClr val="008000"/>
                </a:solidFill>
                <a:highlight>
                  <a:srgbClr val="FFFFFE"/>
                </a:highlight>
                <a:latin typeface="Courier New"/>
                <a:ea typeface="Courier New"/>
                <a:cs typeface="Courier New"/>
                <a:sym typeface="Courier New"/>
              </a:rPr>
              <a:t>#Replace the species with 0, 1, or 2 as appropriate</a:t>
            </a:r>
            <a:endParaRPr sz="2400" dirty="0">
              <a:solidFill>
                <a:srgbClr val="008000"/>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SzPts val="1800"/>
              <a:buNone/>
            </a:pPr>
            <a:r>
              <a:rPr lang="en-US" sz="2400" dirty="0">
                <a:solidFill>
                  <a:schemeClr val="dk1"/>
                </a:solidFill>
                <a:highlight>
                  <a:srgbClr val="FFFFFE"/>
                </a:highlight>
                <a:latin typeface="Courier New"/>
                <a:ea typeface="Courier New"/>
                <a:cs typeface="Courier New"/>
                <a:sym typeface="Courier New"/>
              </a:rPr>
              <a:t>iris[</a:t>
            </a:r>
            <a:r>
              <a:rPr lang="en-US" sz="2400" dirty="0">
                <a:solidFill>
                  <a:srgbClr val="A31515"/>
                </a:solidFill>
                <a:highlight>
                  <a:srgbClr val="FFFFFE"/>
                </a:highlight>
                <a:latin typeface="Courier New"/>
                <a:ea typeface="Courier New"/>
                <a:cs typeface="Courier New"/>
                <a:sym typeface="Courier New"/>
              </a:rPr>
              <a:t>'Species'</a:t>
            </a:r>
            <a:r>
              <a:rPr lang="en-US" sz="2400" dirty="0">
                <a:solidFill>
                  <a:schemeClr val="dk1"/>
                </a:solidFill>
                <a:highlight>
                  <a:srgbClr val="FFFFFE"/>
                </a:highlight>
                <a:latin typeface="Courier New"/>
                <a:ea typeface="Courier New"/>
                <a:cs typeface="Courier New"/>
                <a:sym typeface="Courier New"/>
              </a:rPr>
              <a:t>].replace([</a:t>
            </a:r>
            <a:r>
              <a:rPr lang="en-US" sz="2400" dirty="0">
                <a:solidFill>
                  <a:srgbClr val="A31515"/>
                </a:solidFill>
                <a:highlight>
                  <a:srgbClr val="FFFFFE"/>
                </a:highlight>
                <a:latin typeface="Courier New"/>
                <a:ea typeface="Courier New"/>
                <a:cs typeface="Courier New"/>
                <a:sym typeface="Courier New"/>
              </a:rPr>
              <a:t>'Iris-</a:t>
            </a:r>
            <a:r>
              <a:rPr lang="en-US" sz="2400" dirty="0" err="1">
                <a:solidFill>
                  <a:srgbClr val="A31515"/>
                </a:solidFill>
                <a:highlight>
                  <a:srgbClr val="FFFFFE"/>
                </a:highlight>
                <a:latin typeface="Courier New"/>
                <a:ea typeface="Courier New"/>
                <a:cs typeface="Courier New"/>
                <a:sym typeface="Courier New"/>
              </a:rPr>
              <a:t>setosa</a:t>
            </a:r>
            <a:r>
              <a:rPr lang="en-US" sz="2400" dirty="0">
                <a:solidFill>
                  <a:srgbClr val="A31515"/>
                </a:solidFill>
                <a:highlight>
                  <a:srgbClr val="FFFFFE"/>
                </a:highlight>
                <a:latin typeface="Courier New"/>
                <a:ea typeface="Courier New"/>
                <a:cs typeface="Courier New"/>
                <a:sym typeface="Courier New"/>
              </a:rPr>
              <a:t>'</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31515"/>
                </a:solidFill>
                <a:highlight>
                  <a:srgbClr val="FFFFFE"/>
                </a:highlight>
                <a:latin typeface="Courier New"/>
                <a:ea typeface="Courier New"/>
                <a:cs typeface="Courier New"/>
                <a:sym typeface="Courier New"/>
              </a:rPr>
              <a:t>'Iris-virginica'</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A31515"/>
                </a:solidFill>
                <a:highlight>
                  <a:srgbClr val="FFFFFE"/>
                </a:highlight>
                <a:latin typeface="Courier New"/>
                <a:ea typeface="Courier New"/>
                <a:cs typeface="Courier New"/>
                <a:sym typeface="Courier New"/>
              </a:rPr>
              <a:t>'Iris-versicolor'</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09885A"/>
                </a:solidFill>
                <a:highlight>
                  <a:srgbClr val="FFFFFE"/>
                </a:highlight>
                <a:latin typeface="Courier New"/>
                <a:ea typeface="Courier New"/>
                <a:cs typeface="Courier New"/>
                <a:sym typeface="Courier New"/>
              </a:rPr>
              <a:t>0</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09885A"/>
                </a:solidFill>
                <a:highlight>
                  <a:srgbClr val="FFFFFE"/>
                </a:highlight>
                <a:latin typeface="Courier New"/>
                <a:ea typeface="Courier New"/>
                <a:cs typeface="Courier New"/>
                <a:sym typeface="Courier New"/>
              </a:rPr>
              <a:t>1</a:t>
            </a:r>
            <a:r>
              <a:rPr lang="en-US" sz="2400" dirty="0">
                <a:solidFill>
                  <a:schemeClr val="dk1"/>
                </a:solidFill>
                <a:highlight>
                  <a:srgbClr val="FFFFFE"/>
                </a:highlight>
                <a:latin typeface="Courier New"/>
                <a:ea typeface="Courier New"/>
                <a:cs typeface="Courier New"/>
                <a:sym typeface="Courier New"/>
              </a:rPr>
              <a:t>, </a:t>
            </a:r>
            <a:r>
              <a:rPr lang="en-US" sz="2400" dirty="0">
                <a:solidFill>
                  <a:srgbClr val="09885A"/>
                </a:solidFill>
                <a:highlight>
                  <a:srgbClr val="FFFFFE"/>
                </a:highlight>
                <a:latin typeface="Courier New"/>
                <a:ea typeface="Courier New"/>
                <a:cs typeface="Courier New"/>
                <a:sym typeface="Courier New"/>
              </a:rPr>
              <a:t>2</a:t>
            </a:r>
            <a:r>
              <a:rPr lang="en-US" sz="2400" dirty="0">
                <a:solidFill>
                  <a:schemeClr val="dk1"/>
                </a:solidFill>
                <a:highlight>
                  <a:srgbClr val="FFFFFE"/>
                </a:highlight>
                <a:latin typeface="Courier New"/>
                <a:ea typeface="Courier New"/>
                <a:cs typeface="Courier New"/>
                <a:sym typeface="Courier New"/>
              </a:rPr>
              <a:t>],</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2400" dirty="0">
                <a:solidFill>
                  <a:schemeClr val="dk1"/>
                </a:solidFill>
                <a:highlight>
                  <a:srgbClr val="FFFFFE"/>
                </a:highlight>
                <a:latin typeface="Courier New"/>
                <a:ea typeface="Courier New"/>
                <a:cs typeface="Courier New"/>
                <a:sym typeface="Courier New"/>
              </a:rPr>
              <a:t>	</a:t>
            </a:r>
            <a:r>
              <a:rPr lang="en-US" sz="2400" dirty="0" err="1">
                <a:solidFill>
                  <a:schemeClr val="dk1"/>
                </a:solidFill>
                <a:highlight>
                  <a:srgbClr val="FFFFFE"/>
                </a:highlight>
                <a:latin typeface="Courier New"/>
                <a:ea typeface="Courier New"/>
                <a:cs typeface="Courier New"/>
                <a:sym typeface="Courier New"/>
              </a:rPr>
              <a:t>inplace</a:t>
            </a:r>
            <a:r>
              <a:rPr lang="en-US" sz="2400" dirty="0">
                <a:solidFill>
                  <a:schemeClr val="dk1"/>
                </a:solidFill>
                <a:highlight>
                  <a:srgbClr val="FFFFFE"/>
                </a:highlight>
                <a:latin typeface="Courier New"/>
                <a:ea typeface="Courier New"/>
                <a:cs typeface="Courier New"/>
                <a:sym typeface="Courier New"/>
              </a:rPr>
              <a:t>=</a:t>
            </a:r>
            <a:r>
              <a:rPr lang="en-US" sz="2400" dirty="0">
                <a:solidFill>
                  <a:srgbClr val="0000FF"/>
                </a:solidFill>
                <a:highlight>
                  <a:srgbClr val="FFFFFE"/>
                </a:highlight>
                <a:latin typeface="Courier New"/>
                <a:ea typeface="Courier New"/>
                <a:cs typeface="Courier New"/>
                <a:sym typeface="Courier New"/>
              </a:rPr>
              <a:t>True</a:t>
            </a:r>
            <a:r>
              <a:rPr lang="en-US" sz="2400" dirty="0">
                <a:solidFill>
                  <a:schemeClr val="dk1"/>
                </a:solidFill>
                <a:highlight>
                  <a:srgbClr val="FFFFFE"/>
                </a:highlight>
                <a:latin typeface="Courier New"/>
                <a:ea typeface="Courier New"/>
                <a:cs typeface="Courier New"/>
                <a:sym typeface="Courier New"/>
              </a:rPr>
              <a:t>)</a:t>
            </a:r>
            <a:endParaRPr sz="24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1524000" y="0"/>
          <a:ext cx="0" cy="0"/>
          <a:chOff x="0" y="0"/>
          <a:chExt cx="0" cy="0"/>
        </a:xfrm>
      </p:grpSpPr>
      <p:sp>
        <p:nvSpPr>
          <p:cNvPr id="1493" name="Google Shape;1493;p76"/>
          <p:cNvSpPr txBox="1">
            <a:spLocks noGrp="1"/>
          </p:cNvSpPr>
          <p:nvPr>
            <p:ph type="title"/>
          </p:nvPr>
        </p:nvSpPr>
        <p:spPr>
          <a:xfrm>
            <a:off x="0" y="-36375"/>
            <a:ext cx="12192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Encoding the Categorical Variables </a:t>
            </a:r>
            <a:r>
              <a:rPr lang="en-US" sz="2400" i="1"/>
              <a:t>cont...</a:t>
            </a:r>
            <a:endParaRPr sz="2400" i="1"/>
          </a:p>
        </p:txBody>
      </p:sp>
      <p:sp>
        <p:nvSpPr>
          <p:cNvPr id="1494" name="Google Shape;1494;p76"/>
          <p:cNvSpPr txBox="1">
            <a:spLocks noGrp="1"/>
          </p:cNvSpPr>
          <p:nvPr>
            <p:ph type="body" idx="1"/>
          </p:nvPr>
        </p:nvSpPr>
        <p:spPr>
          <a:xfrm>
            <a:off x="400050" y="868750"/>
            <a:ext cx="1133475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457200" lvl="0" indent="-457200" algn="l" rtl="0">
              <a:lnSpc>
                <a:spcPct val="100000"/>
              </a:lnSpc>
              <a:spcBef>
                <a:spcPts val="0"/>
              </a:spcBef>
              <a:spcAft>
                <a:spcPts val="0"/>
              </a:spcAft>
              <a:buSzPts val="2400"/>
              <a:buFont typeface="Arial"/>
              <a:buChar char="•"/>
            </a:pPr>
            <a:r>
              <a:rPr lang="en-US" sz="2400" dirty="0"/>
              <a:t>Next, the y values (flower species) are extracted from the iris dataset and then one-hot encoded by calling the “</a:t>
            </a:r>
            <a:r>
              <a:rPr lang="en-US" sz="2400" dirty="0" err="1"/>
              <a:t>to_one_hot</a:t>
            </a:r>
            <a:r>
              <a:rPr lang="en-US" sz="2400" dirty="0"/>
              <a:t>” function</a:t>
            </a:r>
            <a:endParaRPr sz="2400" dirty="0"/>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800" dirty="0">
              <a:solidFill>
                <a:schemeClr val="accent2"/>
              </a:solidFill>
              <a:highlight>
                <a:srgbClr val="FFFFFF"/>
              </a:highlight>
              <a:latin typeface="Roboto"/>
              <a:ea typeface="Roboto"/>
              <a:cs typeface="Roboto"/>
              <a:sym typeface="Roboto"/>
            </a:endParaRPr>
          </a:p>
          <a:p>
            <a:pPr marL="0" lvl="0" indent="0" algn="l" rtl="0">
              <a:lnSpc>
                <a:spcPct val="135714"/>
              </a:lnSpc>
              <a:spcBef>
                <a:spcPts val="0"/>
              </a:spcBef>
              <a:spcAft>
                <a:spcPts val="0"/>
              </a:spcAft>
              <a:buSzPts val="1800"/>
              <a:buNone/>
            </a:pPr>
            <a:endParaRPr sz="1050" dirty="0">
              <a:solidFill>
                <a:srgbClr val="008000"/>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p:txBody>
      </p:sp>
      <p:sp>
        <p:nvSpPr>
          <p:cNvPr id="1495" name="Google Shape;1495;p76"/>
          <p:cNvSpPr txBox="1"/>
          <p:nvPr/>
        </p:nvSpPr>
        <p:spPr>
          <a:xfrm>
            <a:off x="1295400" y="2316829"/>
            <a:ext cx="10172699"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1800"/>
              <a:buFont typeface="Courier New"/>
              <a:buNone/>
            </a:pPr>
            <a:r>
              <a:rPr lang="en-US" sz="2400" b="1" i="0" u="none" strike="noStrike" cap="none" dirty="0">
                <a:solidFill>
                  <a:srgbClr val="008000"/>
                </a:solidFill>
                <a:highlight>
                  <a:srgbClr val="FFFFFE"/>
                </a:highlight>
                <a:latin typeface="Courier New"/>
                <a:ea typeface="Courier New"/>
                <a:cs typeface="Courier New"/>
                <a:sym typeface="Courier New"/>
              </a:rPr>
              <a:t>#Get Output, flatten and encode to one-hot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ourier New"/>
              <a:buNone/>
            </a:pPr>
            <a:r>
              <a:rPr lang="en-US" sz="2400" b="1" i="0" u="none" strike="noStrike" cap="none" dirty="0">
                <a:solidFill>
                  <a:schemeClr val="dk1"/>
                </a:solidFill>
                <a:highlight>
                  <a:srgbClr val="FFFFFE"/>
                </a:highlight>
                <a:latin typeface="Courier New"/>
                <a:ea typeface="Courier New"/>
                <a:cs typeface="Courier New"/>
                <a:sym typeface="Courier New"/>
              </a:rPr>
              <a:t>columns = [</a:t>
            </a:r>
            <a:r>
              <a:rPr lang="en-US" sz="2400" b="1" i="0" u="none" strike="noStrike" cap="none" dirty="0">
                <a:solidFill>
                  <a:srgbClr val="A31515"/>
                </a:solidFill>
                <a:highlight>
                  <a:srgbClr val="FFFFFE"/>
                </a:highlight>
                <a:latin typeface="Courier New"/>
                <a:ea typeface="Courier New"/>
                <a:cs typeface="Courier New"/>
                <a:sym typeface="Courier New"/>
              </a:rPr>
              <a:t>'Species'</a:t>
            </a:r>
            <a:r>
              <a:rPr lang="en-US" sz="2400" b="1" i="0" u="none" strike="noStrike" cap="none" dirty="0">
                <a:solidFill>
                  <a:schemeClr val="dk1"/>
                </a:solidFill>
                <a:highlight>
                  <a:srgbClr val="FFFFFE"/>
                </a:highlight>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ourier New"/>
              <a:buNone/>
            </a:pPr>
            <a:r>
              <a:rPr lang="en-US" sz="2400" b="1" i="0" u="none" strike="noStrike" cap="none" dirty="0">
                <a:solidFill>
                  <a:schemeClr val="dk1"/>
                </a:solidFill>
                <a:highlight>
                  <a:srgbClr val="FFFFFE"/>
                </a:highlight>
                <a:latin typeface="Courier New"/>
                <a:ea typeface="Courier New"/>
                <a:cs typeface="Courier New"/>
                <a:sym typeface="Courier New"/>
              </a:rPr>
              <a:t>y = </a:t>
            </a:r>
            <a:r>
              <a:rPr lang="en-US" sz="2400" b="1" i="0" u="none" strike="noStrike" cap="none" dirty="0" err="1">
                <a:solidFill>
                  <a:schemeClr val="dk1"/>
                </a:solidFill>
                <a:highlight>
                  <a:srgbClr val="FFFFFE"/>
                </a:highlight>
                <a:latin typeface="Courier New"/>
                <a:ea typeface="Courier New"/>
                <a:cs typeface="Courier New"/>
                <a:sym typeface="Courier New"/>
              </a:rPr>
              <a:t>pd.DataFrame</a:t>
            </a:r>
            <a:r>
              <a:rPr lang="en-US" sz="2400" b="1" i="0" u="none" strike="noStrike" cap="none" dirty="0">
                <a:solidFill>
                  <a:schemeClr val="dk1"/>
                </a:solidFill>
                <a:highlight>
                  <a:srgbClr val="FFFFFE"/>
                </a:highlight>
                <a:latin typeface="Courier New"/>
                <a:ea typeface="Courier New"/>
                <a:cs typeface="Courier New"/>
                <a:sym typeface="Courier New"/>
              </a:rPr>
              <a:t>(iris, columns=columns)</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8000"/>
              </a:buClr>
              <a:buSzPts val="1800"/>
              <a:buFont typeface="Courier New"/>
              <a:buNone/>
            </a:pPr>
            <a:r>
              <a:rPr lang="en-US" sz="2400" b="1" i="0" u="none" strike="noStrike" cap="none" dirty="0">
                <a:solidFill>
                  <a:srgbClr val="008000"/>
                </a:solidFill>
                <a:highlight>
                  <a:srgbClr val="FFFFFE"/>
                </a:highlight>
                <a:latin typeface="Courier New"/>
                <a:ea typeface="Courier New"/>
                <a:cs typeface="Courier New"/>
                <a:sym typeface="Courier New"/>
              </a:rPr>
              <a:t>#Convert y to a </a:t>
            </a:r>
            <a:r>
              <a:rPr lang="en-US" sz="2400" b="1" i="0" u="none" strike="noStrike" cap="none" dirty="0" err="1">
                <a:solidFill>
                  <a:srgbClr val="008000"/>
                </a:solidFill>
                <a:highlight>
                  <a:srgbClr val="FFFFFE"/>
                </a:highlight>
                <a:latin typeface="Courier New"/>
                <a:ea typeface="Courier New"/>
                <a:cs typeface="Courier New"/>
                <a:sym typeface="Courier New"/>
              </a:rPr>
              <a:t>Numpy</a:t>
            </a:r>
            <a:r>
              <a:rPr lang="en-US" sz="2400" b="1" i="0" u="none" strike="noStrike" cap="none" dirty="0">
                <a:solidFill>
                  <a:srgbClr val="008000"/>
                </a:solidFill>
                <a:highlight>
                  <a:srgbClr val="FFFFFE"/>
                </a:highlight>
                <a:latin typeface="Courier New"/>
                <a:ea typeface="Courier New"/>
                <a:cs typeface="Courier New"/>
                <a:sym typeface="Courier New"/>
              </a:rPr>
              <a:t> readable array</a:t>
            </a:r>
            <a:endParaRPr sz="24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800"/>
              <a:buFont typeface="Courier New"/>
              <a:buNone/>
            </a:pPr>
            <a:r>
              <a:rPr lang="en-US" sz="2400" b="1" i="0" u="none" strike="noStrike" cap="none" dirty="0">
                <a:solidFill>
                  <a:schemeClr val="dk1"/>
                </a:solidFill>
                <a:highlight>
                  <a:srgbClr val="FFFFFE"/>
                </a:highlight>
                <a:latin typeface="Courier New"/>
                <a:ea typeface="Courier New"/>
                <a:cs typeface="Courier New"/>
                <a:sym typeface="Courier New"/>
              </a:rPr>
              <a:t>y = </a:t>
            </a:r>
            <a:r>
              <a:rPr lang="en-US" sz="2400" b="1" i="0" u="none" strike="noStrike" cap="none" dirty="0" err="1">
                <a:solidFill>
                  <a:schemeClr val="dk1"/>
                </a:solidFill>
                <a:highlight>
                  <a:srgbClr val="FFFFFE"/>
                </a:highlight>
                <a:latin typeface="Courier New"/>
                <a:ea typeface="Courier New"/>
                <a:cs typeface="Courier New"/>
                <a:sym typeface="Courier New"/>
              </a:rPr>
              <a:t>y.as_matrix</a:t>
            </a:r>
            <a:r>
              <a:rPr lang="en-US" sz="2400" b="1" i="0" u="none" strike="noStrike" cap="none" dirty="0">
                <a:solidFill>
                  <a:schemeClr val="dk1"/>
                </a:solidFill>
                <a:highlight>
                  <a:srgbClr val="FFFFFE"/>
                </a:highlight>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8000"/>
                </a:solidFill>
                <a:highlight>
                  <a:srgbClr val="FFFFFE"/>
                </a:highlight>
                <a:latin typeface="Courier New"/>
                <a:ea typeface="Courier New"/>
                <a:cs typeface="Courier New"/>
                <a:sym typeface="Courier New"/>
              </a:rPr>
              <a:t>#Fix format of array so dim=2 array becomes dim=1</a:t>
            </a:r>
            <a:endParaRPr sz="24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800"/>
              <a:buFont typeface="Courier New"/>
              <a:buNone/>
            </a:pPr>
            <a:r>
              <a:rPr lang="en-US" sz="2400" b="1" i="0" u="none" strike="noStrike" cap="none" dirty="0">
                <a:solidFill>
                  <a:schemeClr val="dk1"/>
                </a:solidFill>
                <a:highlight>
                  <a:srgbClr val="FFFFFE"/>
                </a:highlight>
                <a:latin typeface="Courier New"/>
                <a:ea typeface="Courier New"/>
                <a:cs typeface="Courier New"/>
                <a:sym typeface="Courier New"/>
              </a:rPr>
              <a:t>y = </a:t>
            </a:r>
            <a:r>
              <a:rPr lang="en-US" sz="2400" b="1" i="0" u="none" strike="noStrike" cap="none" dirty="0" err="1">
                <a:solidFill>
                  <a:schemeClr val="dk1"/>
                </a:solidFill>
                <a:highlight>
                  <a:srgbClr val="FFFFFE"/>
                </a:highlight>
                <a:latin typeface="Courier New"/>
                <a:ea typeface="Courier New"/>
                <a:cs typeface="Courier New"/>
                <a:sym typeface="Courier New"/>
              </a:rPr>
              <a:t>y.flatten</a:t>
            </a:r>
            <a:r>
              <a:rPr lang="en-US" sz="2400" b="1" i="0" u="none" strike="noStrike" cap="none" dirty="0">
                <a:solidFill>
                  <a:schemeClr val="dk1"/>
                </a:solidFill>
                <a:highlight>
                  <a:srgbClr val="FFFFFE"/>
                </a:highlight>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8000"/>
              </a:buClr>
              <a:buSzPts val="1800"/>
              <a:buFont typeface="Courier New"/>
              <a:buNone/>
            </a:pPr>
            <a:r>
              <a:rPr lang="en-US" sz="2400" b="1" i="0" u="none" strike="noStrike" cap="none" dirty="0">
                <a:solidFill>
                  <a:srgbClr val="008000"/>
                </a:solidFill>
                <a:highlight>
                  <a:srgbClr val="FFFFFE"/>
                </a:highlight>
                <a:latin typeface="Courier New"/>
                <a:ea typeface="Courier New"/>
                <a:cs typeface="Courier New"/>
                <a:sym typeface="Courier New"/>
              </a:rPr>
              <a:t>#Call one-hot conversion function for species</a:t>
            </a:r>
            <a:endParaRPr sz="24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800"/>
              <a:buFont typeface="Courier New"/>
              <a:buNone/>
            </a:pPr>
            <a:r>
              <a:rPr lang="en-US" sz="2400" b="1" i="0" u="none" strike="noStrike" cap="none" dirty="0">
                <a:solidFill>
                  <a:schemeClr val="dk1"/>
                </a:solidFill>
                <a:highlight>
                  <a:srgbClr val="FFFFFE"/>
                </a:highlight>
                <a:latin typeface="Courier New"/>
                <a:ea typeface="Courier New"/>
                <a:cs typeface="Courier New"/>
                <a:sym typeface="Courier New"/>
              </a:rPr>
              <a:t>y = </a:t>
            </a:r>
            <a:r>
              <a:rPr lang="en-US" sz="2400" b="1" i="0" u="none" strike="noStrike" cap="none" dirty="0" err="1">
                <a:solidFill>
                  <a:schemeClr val="dk1"/>
                </a:solidFill>
                <a:highlight>
                  <a:srgbClr val="FFFFFE"/>
                </a:highlight>
                <a:latin typeface="Courier New"/>
                <a:ea typeface="Courier New"/>
                <a:cs typeface="Courier New"/>
                <a:sym typeface="Courier New"/>
              </a:rPr>
              <a:t>to_one_hot</a:t>
            </a:r>
            <a:r>
              <a:rPr lang="en-US" sz="2400" b="1" i="0" u="none" strike="noStrike" cap="none" dirty="0">
                <a:solidFill>
                  <a:schemeClr val="dk1"/>
                </a:solidFill>
                <a:highlight>
                  <a:srgbClr val="FFFFFE"/>
                </a:highlight>
                <a:latin typeface="Courier New"/>
                <a:ea typeface="Courier New"/>
                <a:cs typeface="Courier New"/>
                <a:sym typeface="Courier New"/>
              </a:rPr>
              <a:t>(y)</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1524000" y="0"/>
          <a:ext cx="0" cy="0"/>
          <a:chOff x="0" y="0"/>
          <a:chExt cx="0" cy="0"/>
        </a:xfrm>
      </p:grpSpPr>
      <p:sp>
        <p:nvSpPr>
          <p:cNvPr id="1500" name="Google Shape;1500;p77"/>
          <p:cNvSpPr txBox="1">
            <a:spLocks noGrp="1"/>
          </p:cNvSpPr>
          <p:nvPr>
            <p:ph type="title"/>
          </p:nvPr>
        </p:nvSpPr>
        <p:spPr>
          <a:xfrm>
            <a:off x="1835700" y="39826"/>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Feature Selection</a:t>
            </a:r>
            <a:endParaRPr/>
          </a:p>
        </p:txBody>
      </p:sp>
      <p:sp>
        <p:nvSpPr>
          <p:cNvPr id="1501" name="Google Shape;1501;p77"/>
          <p:cNvSpPr txBox="1">
            <a:spLocks noGrp="1"/>
          </p:cNvSpPr>
          <p:nvPr>
            <p:ph type="body" idx="1"/>
          </p:nvPr>
        </p:nvSpPr>
        <p:spPr>
          <a:xfrm>
            <a:off x="152400" y="1134753"/>
            <a:ext cx="1183005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457200" lvl="0" indent="-457200" algn="l" rtl="0">
              <a:lnSpc>
                <a:spcPct val="100000"/>
              </a:lnSpc>
              <a:spcBef>
                <a:spcPts val="0"/>
              </a:spcBef>
              <a:spcAft>
                <a:spcPts val="0"/>
              </a:spcAft>
              <a:buSzPts val="2800"/>
              <a:buFont typeface="Arial"/>
              <a:buChar char="•"/>
            </a:pPr>
            <a:r>
              <a:rPr lang="en-US" sz="2800" dirty="0"/>
              <a:t>Features can be turned on and off to determine their impact on the performance of the model</a:t>
            </a:r>
            <a:endParaRPr dirty="0"/>
          </a:p>
          <a:p>
            <a:pPr marL="457200" lvl="0" indent="-457200" algn="l" rtl="0">
              <a:lnSpc>
                <a:spcPct val="100000"/>
              </a:lnSpc>
              <a:spcBef>
                <a:spcPts val="0"/>
              </a:spcBef>
              <a:spcAft>
                <a:spcPts val="0"/>
              </a:spcAft>
              <a:buSzPts val="2800"/>
              <a:buFont typeface="Arial"/>
              <a:buChar char="•"/>
            </a:pPr>
            <a:r>
              <a:rPr lang="en-US" sz="2800" dirty="0"/>
              <a:t>This will be used in exercises later </a:t>
            </a:r>
            <a:endParaRPr sz="1800" dirty="0">
              <a:solidFill>
                <a:schemeClr val="accent2"/>
              </a:solidFill>
              <a:highlight>
                <a:srgbClr val="FFFFFF"/>
              </a:highlight>
              <a:latin typeface="Roboto"/>
              <a:ea typeface="Roboto"/>
              <a:cs typeface="Roboto"/>
              <a:sym typeface="Roboto"/>
            </a:endParaRPr>
          </a:p>
          <a:p>
            <a:pPr marL="0" lvl="0" indent="0" algn="l" rtl="0">
              <a:lnSpc>
                <a:spcPct val="135714"/>
              </a:lnSpc>
              <a:spcBef>
                <a:spcPts val="0"/>
              </a:spcBef>
              <a:spcAft>
                <a:spcPts val="0"/>
              </a:spcAft>
              <a:buSzPts val="1800"/>
              <a:buNone/>
            </a:pPr>
            <a:endParaRPr sz="1050" dirty="0">
              <a:solidFill>
                <a:srgbClr val="008000"/>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200" dirty="0">
              <a:solidFill>
                <a:schemeClr val="accent2"/>
              </a:solidFill>
              <a:highlight>
                <a:srgbClr val="FFFFFF"/>
              </a:highlight>
              <a:latin typeface="Roboto"/>
              <a:ea typeface="Roboto"/>
              <a:cs typeface="Roboto"/>
              <a:sym typeface="Roboto"/>
            </a:endParaRPr>
          </a:p>
        </p:txBody>
      </p:sp>
      <p:sp>
        <p:nvSpPr>
          <p:cNvPr id="1502" name="Google Shape;1502;p77"/>
          <p:cNvSpPr txBox="1"/>
          <p:nvPr/>
        </p:nvSpPr>
        <p:spPr>
          <a:xfrm>
            <a:off x="1104900" y="2842953"/>
            <a:ext cx="10610851" cy="32777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a:solidFill>
                  <a:srgbClr val="A31515"/>
                </a:solidFill>
                <a:latin typeface="Courier New"/>
                <a:ea typeface="Courier New"/>
                <a:cs typeface="Courier New"/>
                <a:sym typeface="Courier New"/>
              </a:rPr>
              <a:t>'''Change the values below'''</a:t>
            </a:r>
            <a:endParaRPr sz="2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err="1">
                <a:solidFill>
                  <a:srgbClr val="000000"/>
                </a:solidFill>
                <a:latin typeface="Courier New"/>
                <a:ea typeface="Courier New"/>
                <a:cs typeface="Courier New"/>
                <a:sym typeface="Courier New"/>
              </a:rPr>
              <a:t>sepal_length</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a:solidFill>
                  <a:srgbClr val="0000FF"/>
                </a:solidFill>
                <a:latin typeface="Courier New"/>
                <a:ea typeface="Courier New"/>
                <a:cs typeface="Courier New"/>
                <a:sym typeface="Courier New"/>
              </a:rPr>
              <a:t>True</a:t>
            </a:r>
            <a:endParaRPr sz="2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err="1">
                <a:solidFill>
                  <a:srgbClr val="000000"/>
                </a:solidFill>
                <a:latin typeface="Courier New"/>
                <a:ea typeface="Courier New"/>
                <a:cs typeface="Courier New"/>
                <a:sym typeface="Courier New"/>
              </a:rPr>
              <a:t>sepal_width</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a:solidFill>
                  <a:srgbClr val="0000FF"/>
                </a:solidFill>
                <a:latin typeface="Courier New"/>
                <a:ea typeface="Courier New"/>
                <a:cs typeface="Courier New"/>
                <a:sym typeface="Courier New"/>
              </a:rPr>
              <a:t>True</a:t>
            </a:r>
            <a:endParaRPr sz="2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err="1">
                <a:solidFill>
                  <a:srgbClr val="000000"/>
                </a:solidFill>
                <a:latin typeface="Courier New"/>
                <a:ea typeface="Courier New"/>
                <a:cs typeface="Courier New"/>
                <a:sym typeface="Courier New"/>
              </a:rPr>
              <a:t>petal_length</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a:solidFill>
                  <a:srgbClr val="0000FF"/>
                </a:solidFill>
                <a:latin typeface="Courier New"/>
                <a:ea typeface="Courier New"/>
                <a:cs typeface="Courier New"/>
                <a:sym typeface="Courier New"/>
              </a:rPr>
              <a:t>True</a:t>
            </a:r>
            <a:endParaRPr sz="2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err="1">
                <a:solidFill>
                  <a:srgbClr val="000000"/>
                </a:solidFill>
                <a:latin typeface="Courier New"/>
                <a:ea typeface="Courier New"/>
                <a:cs typeface="Courier New"/>
                <a:sym typeface="Courier New"/>
              </a:rPr>
              <a:t>petal_width</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a:solidFill>
                  <a:srgbClr val="0000FF"/>
                </a:solidFill>
                <a:latin typeface="Courier New"/>
                <a:ea typeface="Courier New"/>
                <a:cs typeface="Courier New"/>
                <a:sym typeface="Courier New"/>
              </a:rPr>
              <a:t>True</a:t>
            </a:r>
            <a:endParaRPr sz="2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a:solidFill>
                  <a:srgbClr val="A31515"/>
                </a:solidFill>
                <a:latin typeface="Courier New"/>
                <a:ea typeface="Courier New"/>
                <a:cs typeface="Courier New"/>
                <a:sym typeface="Courier New"/>
              </a:rPr>
              <a:t>'''Change the values above'''</a:t>
            </a:r>
            <a:endParaRPr sz="2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br>
              <a:rPr lang="en-US" sz="2300" b="1" i="0" u="none" strike="noStrike" cap="none" dirty="0">
                <a:solidFill>
                  <a:srgbClr val="000000"/>
                </a:solidFill>
                <a:latin typeface="Courier New"/>
                <a:ea typeface="Courier New"/>
                <a:cs typeface="Courier New"/>
                <a:sym typeface="Courier New"/>
              </a:rPr>
            </a:br>
            <a:r>
              <a:rPr lang="en-US" sz="2300" b="1" i="0" u="none" strike="noStrike" cap="none" dirty="0" err="1">
                <a:solidFill>
                  <a:srgbClr val="000000"/>
                </a:solidFill>
                <a:latin typeface="Courier New"/>
                <a:ea typeface="Courier New"/>
                <a:cs typeface="Courier New"/>
                <a:sym typeface="Courier New"/>
              </a:rPr>
              <a:t>feature_list</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err="1">
                <a:solidFill>
                  <a:srgbClr val="000000"/>
                </a:solidFill>
                <a:latin typeface="Courier New"/>
                <a:ea typeface="Courier New"/>
                <a:cs typeface="Courier New"/>
                <a:sym typeface="Courier New"/>
              </a:rPr>
              <a:t>sepal_length,sepal_width,petal_length,petal_width</a:t>
            </a:r>
            <a:r>
              <a:rPr lang="en-US" sz="2300" b="1" i="0" u="none" strike="noStrike" cap="none" dirty="0">
                <a:solidFill>
                  <a:srgbClr val="000000"/>
                </a:solidFill>
                <a:latin typeface="Courier New"/>
                <a:ea typeface="Courier New"/>
                <a:cs typeface="Courier New"/>
                <a:sym typeface="Courier New"/>
              </a:rPr>
              <a:t>]</a:t>
            </a:r>
            <a:endParaRPr sz="230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1524000" y="0"/>
          <a:ext cx="0" cy="0"/>
          <a:chOff x="0" y="0"/>
          <a:chExt cx="0" cy="0"/>
        </a:xfrm>
      </p:grpSpPr>
      <p:sp>
        <p:nvSpPr>
          <p:cNvPr id="1507" name="Google Shape;1507;gdc3a6a309c_0_825"/>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Machine Learning Workflow</a:t>
            </a:r>
            <a:endParaRPr/>
          </a:p>
        </p:txBody>
      </p:sp>
      <p:sp>
        <p:nvSpPr>
          <p:cNvPr id="1508" name="Google Shape;1508;gdc3a6a309c_0_825"/>
          <p:cNvSpPr/>
          <p:nvPr/>
        </p:nvSpPr>
        <p:spPr>
          <a:xfrm>
            <a:off x="2677887" y="17852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509" name="Google Shape;1509;gdc3a6a309c_0_825"/>
          <p:cNvSpPr/>
          <p:nvPr/>
        </p:nvSpPr>
        <p:spPr>
          <a:xfrm>
            <a:off x="4958936" y="17852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510" name="Google Shape;1510;gdc3a6a309c_0_825"/>
          <p:cNvSpPr/>
          <p:nvPr/>
        </p:nvSpPr>
        <p:spPr>
          <a:xfrm>
            <a:off x="7220196" y="17852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511" name="Google Shape;1511;gdc3a6a309c_0_825"/>
          <p:cNvSpPr/>
          <p:nvPr/>
        </p:nvSpPr>
        <p:spPr>
          <a:xfrm>
            <a:off x="7220197" y="39445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512" name="Google Shape;1512;gdc3a6a309c_0_825"/>
          <p:cNvSpPr/>
          <p:nvPr/>
        </p:nvSpPr>
        <p:spPr>
          <a:xfrm>
            <a:off x="4958936" y="39445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513" name="Google Shape;1513;gdc3a6a309c_0_825"/>
          <p:cNvSpPr/>
          <p:nvPr/>
        </p:nvSpPr>
        <p:spPr>
          <a:xfrm>
            <a:off x="2677886" y="39544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514" name="Google Shape;1514;gdc3a6a309c_0_825"/>
          <p:cNvSpPr/>
          <p:nvPr/>
        </p:nvSpPr>
        <p:spPr>
          <a:xfrm>
            <a:off x="4482935" y="24443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5" name="Google Shape;1515;gdc3a6a309c_0_825"/>
          <p:cNvSpPr/>
          <p:nvPr/>
        </p:nvSpPr>
        <p:spPr>
          <a:xfrm>
            <a:off x="6763984" y="24443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6" name="Google Shape;1516;gdc3a6a309c_0_825"/>
          <p:cNvSpPr/>
          <p:nvPr/>
        </p:nvSpPr>
        <p:spPr>
          <a:xfrm flipH="1">
            <a:off x="6763884" y="45061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7" name="Google Shape;1517;gdc3a6a309c_0_825"/>
          <p:cNvSpPr/>
          <p:nvPr/>
        </p:nvSpPr>
        <p:spPr>
          <a:xfrm flipH="1">
            <a:off x="4470459" y="45061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8" name="Google Shape;1518;gdc3a6a309c_0_825"/>
          <p:cNvSpPr/>
          <p:nvPr/>
        </p:nvSpPr>
        <p:spPr>
          <a:xfrm>
            <a:off x="9126187" y="26076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9" name="Google Shape;1519;gdc3a6a309c_0_825"/>
          <p:cNvSpPr/>
          <p:nvPr/>
        </p:nvSpPr>
        <p:spPr>
          <a:xfrm>
            <a:off x="7001983" y="3689739"/>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0" name="Google Shape;1520;gdc3a6a309c_0_825"/>
          <p:cNvSpPr txBox="1"/>
          <p:nvPr/>
        </p:nvSpPr>
        <p:spPr>
          <a:xfrm>
            <a:off x="3158475" y="5894050"/>
            <a:ext cx="54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We have chosen an Artificial Neural Network Model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1524000" y="0"/>
          <a:ext cx="0" cy="0"/>
          <a:chOff x="0" y="0"/>
          <a:chExt cx="0" cy="0"/>
        </a:xfrm>
      </p:grpSpPr>
      <p:sp>
        <p:nvSpPr>
          <p:cNvPr id="1525" name="Google Shape;1525;p79"/>
          <p:cNvSpPr txBox="1">
            <a:spLocks noGrp="1"/>
          </p:cNvSpPr>
          <p:nvPr>
            <p:ph type="title"/>
          </p:nvPr>
        </p:nvSpPr>
        <p:spPr>
          <a:xfrm>
            <a:off x="1835700" y="-41830"/>
            <a:ext cx="8520600" cy="94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Define Activation Function</a:t>
            </a:r>
            <a:endParaRPr/>
          </a:p>
        </p:txBody>
      </p:sp>
      <p:sp>
        <p:nvSpPr>
          <p:cNvPr id="1526" name="Google Shape;1526;p79"/>
          <p:cNvSpPr txBox="1">
            <a:spLocks noGrp="1"/>
          </p:cNvSpPr>
          <p:nvPr>
            <p:ph type="body" idx="1"/>
          </p:nvPr>
        </p:nvSpPr>
        <p:spPr>
          <a:xfrm>
            <a:off x="495300" y="752645"/>
            <a:ext cx="1129665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US" sz="2000" dirty="0"/>
              <a:t>The sigmoid function is used for the activation function, as it outputs values between 0 and 1</a:t>
            </a:r>
            <a:endParaRPr sz="2000" dirty="0"/>
          </a:p>
          <a:p>
            <a:pPr marL="457200" lvl="0" indent="0" algn="l" rtl="0">
              <a:lnSpc>
                <a:spcPct val="100000"/>
              </a:lnSpc>
              <a:spcBef>
                <a:spcPts val="0"/>
              </a:spcBef>
              <a:spcAft>
                <a:spcPts val="0"/>
              </a:spcAft>
              <a:buSzPts val="1800"/>
              <a:buNone/>
            </a:pPr>
            <a:endParaRPr sz="2000" dirty="0"/>
          </a:p>
          <a:p>
            <a:pPr marL="342900" lvl="0" indent="-342900" algn="l" rtl="0">
              <a:lnSpc>
                <a:spcPct val="100000"/>
              </a:lnSpc>
              <a:spcBef>
                <a:spcPts val="0"/>
              </a:spcBef>
              <a:spcAft>
                <a:spcPts val="0"/>
              </a:spcAft>
              <a:buSzPts val="1800"/>
              <a:buFont typeface="Arial"/>
              <a:buChar char="•"/>
            </a:pPr>
            <a:r>
              <a:rPr lang="en-US" sz="2000" dirty="0"/>
              <a:t>This is useful because this model predicts probabilities as an output</a:t>
            </a:r>
            <a:endParaRPr sz="2000" dirty="0"/>
          </a:p>
          <a:p>
            <a:pPr marL="342900" lvl="0" indent="-342900" algn="l" rtl="0">
              <a:lnSpc>
                <a:spcPct val="100000"/>
              </a:lnSpc>
              <a:spcBef>
                <a:spcPts val="1600"/>
              </a:spcBef>
              <a:spcAft>
                <a:spcPts val="0"/>
              </a:spcAft>
              <a:buSzPts val="1800"/>
              <a:buFont typeface="Arial"/>
              <a:buChar char="•"/>
            </a:pPr>
            <a:r>
              <a:rPr lang="en-US" sz="2000" dirty="0"/>
              <a:t>Additionally, this function is differentiable</a:t>
            </a:r>
            <a:endParaRPr sz="2000" dirty="0"/>
          </a:p>
          <a:p>
            <a:pPr marL="342900" lvl="0" indent="-342900" algn="l" rtl="0">
              <a:lnSpc>
                <a:spcPct val="100000"/>
              </a:lnSpc>
              <a:spcBef>
                <a:spcPts val="1600"/>
              </a:spcBef>
              <a:spcAft>
                <a:spcPts val="1600"/>
              </a:spcAft>
              <a:buSzPts val="1800"/>
              <a:buFont typeface="Arial"/>
              <a:buChar char="•"/>
            </a:pPr>
            <a:r>
              <a:rPr lang="en-US" sz="2000" dirty="0"/>
              <a:t>This allows for gradient descent optimization, which is used to minimize the error between the predicted and actual output (during training)</a:t>
            </a:r>
            <a:endParaRPr sz="2000" dirty="0"/>
          </a:p>
        </p:txBody>
      </p:sp>
      <p:pic>
        <p:nvPicPr>
          <p:cNvPr id="1527" name="Google Shape;1527;p79"/>
          <p:cNvPicPr preferRelativeResize="0"/>
          <p:nvPr/>
        </p:nvPicPr>
        <p:blipFill rotWithShape="1">
          <a:blip r:embed="rId3">
            <a:alphaModFix/>
          </a:blip>
          <a:srcRect b="-2550"/>
          <a:stretch/>
        </p:blipFill>
        <p:spPr>
          <a:xfrm>
            <a:off x="7273450" y="3429000"/>
            <a:ext cx="4518500" cy="3052316"/>
          </a:xfrm>
          <a:prstGeom prst="rect">
            <a:avLst/>
          </a:prstGeom>
          <a:noFill/>
          <a:ln>
            <a:noFill/>
          </a:ln>
        </p:spPr>
      </p:pic>
      <p:sp>
        <p:nvSpPr>
          <p:cNvPr id="1528" name="Google Shape;1528;p79"/>
          <p:cNvSpPr txBox="1">
            <a:spLocks noGrp="1"/>
          </p:cNvSpPr>
          <p:nvPr>
            <p:ph type="body" idx="1"/>
          </p:nvPr>
        </p:nvSpPr>
        <p:spPr>
          <a:xfrm>
            <a:off x="495300" y="3677430"/>
            <a:ext cx="6778150" cy="159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sz="2200" dirty="0">
                <a:solidFill>
                  <a:srgbClr val="008000"/>
                </a:solidFill>
                <a:highlight>
                  <a:srgbClr val="FFFFFE"/>
                </a:highlight>
                <a:latin typeface="Courier New"/>
                <a:ea typeface="Courier New"/>
                <a:cs typeface="Courier New"/>
                <a:sym typeface="Courier New"/>
              </a:rPr>
              <a:t>#sigmoid and its derivative</a:t>
            </a:r>
            <a:endParaRPr sz="2200" dirty="0">
              <a:solidFill>
                <a:srgbClr val="008000"/>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US" sz="2200" dirty="0">
                <a:solidFill>
                  <a:srgbClr val="0000FF"/>
                </a:solidFill>
                <a:highlight>
                  <a:srgbClr val="FFFFFE"/>
                </a:highlight>
                <a:latin typeface="Courier New"/>
                <a:ea typeface="Courier New"/>
                <a:cs typeface="Courier New"/>
                <a:sym typeface="Courier New"/>
              </a:rPr>
              <a:t>def</a:t>
            </a:r>
            <a:r>
              <a:rPr lang="en-US" sz="2200" dirty="0">
                <a:solidFill>
                  <a:schemeClr val="dk1"/>
                </a:solidFill>
                <a:highlight>
                  <a:srgbClr val="FFFFFE"/>
                </a:highlight>
                <a:latin typeface="Courier New"/>
                <a:ea typeface="Courier New"/>
                <a:cs typeface="Courier New"/>
                <a:sym typeface="Courier New"/>
              </a:rPr>
              <a:t> </a:t>
            </a:r>
            <a:r>
              <a:rPr lang="en-US" sz="2200" dirty="0">
                <a:solidFill>
                  <a:srgbClr val="795E26"/>
                </a:solidFill>
                <a:highlight>
                  <a:srgbClr val="FFFFFE"/>
                </a:highlight>
                <a:latin typeface="Courier New"/>
                <a:ea typeface="Courier New"/>
                <a:cs typeface="Courier New"/>
                <a:sym typeface="Courier New"/>
              </a:rPr>
              <a:t>sigmoid</a:t>
            </a:r>
            <a:r>
              <a:rPr lang="en-US" sz="2200" dirty="0">
                <a:solidFill>
                  <a:schemeClr val="dk1"/>
                </a:solidFill>
                <a:highlight>
                  <a:srgbClr val="FFFFFE"/>
                </a:highlight>
                <a:latin typeface="Courier New"/>
                <a:ea typeface="Courier New"/>
                <a:cs typeface="Courier New"/>
                <a:sym typeface="Courier New"/>
              </a:rPr>
              <a:t>(</a:t>
            </a:r>
            <a:r>
              <a:rPr lang="en-US" sz="2200" dirty="0">
                <a:solidFill>
                  <a:srgbClr val="001080"/>
                </a:solidFill>
                <a:highlight>
                  <a:srgbClr val="FFFFFE"/>
                </a:highlight>
                <a:latin typeface="Courier New"/>
                <a:ea typeface="Courier New"/>
                <a:cs typeface="Courier New"/>
                <a:sym typeface="Courier New"/>
              </a:rPr>
              <a:t>x</a:t>
            </a:r>
            <a:r>
              <a:rPr lang="en-US" sz="2200" dirty="0">
                <a:solidFill>
                  <a:schemeClr val="dk1"/>
                </a:solidFill>
                <a:highlight>
                  <a:srgbClr val="FFFFFE"/>
                </a:highlight>
                <a:latin typeface="Courier New"/>
                <a:ea typeface="Courier New"/>
                <a:cs typeface="Courier New"/>
                <a:sym typeface="Courier New"/>
              </a:rPr>
              <a:t>):</a:t>
            </a:r>
            <a:endParaRPr sz="2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US" sz="2200" dirty="0">
                <a:solidFill>
                  <a:schemeClr val="dk1"/>
                </a:solidFill>
                <a:highlight>
                  <a:srgbClr val="FFFFFE"/>
                </a:highlight>
                <a:latin typeface="Courier New"/>
                <a:ea typeface="Courier New"/>
                <a:cs typeface="Courier New"/>
                <a:sym typeface="Courier New"/>
              </a:rPr>
              <a:t>    </a:t>
            </a:r>
            <a:r>
              <a:rPr lang="en-US" sz="2200" dirty="0">
                <a:solidFill>
                  <a:srgbClr val="AF00DB"/>
                </a:solidFill>
                <a:highlight>
                  <a:srgbClr val="FFFFFE"/>
                </a:highlight>
                <a:latin typeface="Courier New"/>
                <a:ea typeface="Courier New"/>
                <a:cs typeface="Courier New"/>
                <a:sym typeface="Courier New"/>
              </a:rPr>
              <a:t>return</a:t>
            </a:r>
            <a:r>
              <a:rPr lang="en-US" sz="2200" dirty="0">
                <a:solidFill>
                  <a:schemeClr val="dk1"/>
                </a:solidFill>
                <a:highlight>
                  <a:srgbClr val="FFFFFE"/>
                </a:highlight>
                <a:latin typeface="Courier New"/>
                <a:ea typeface="Courier New"/>
                <a:cs typeface="Courier New"/>
                <a:sym typeface="Courier New"/>
              </a:rPr>
              <a:t> </a:t>
            </a:r>
            <a:r>
              <a:rPr lang="en-US" sz="2200" dirty="0">
                <a:solidFill>
                  <a:srgbClr val="09885A"/>
                </a:solidFill>
                <a:highlight>
                  <a:srgbClr val="FFFFFE"/>
                </a:highlight>
                <a:latin typeface="Courier New"/>
                <a:ea typeface="Courier New"/>
                <a:cs typeface="Courier New"/>
                <a:sym typeface="Courier New"/>
              </a:rPr>
              <a:t>1</a:t>
            </a:r>
            <a:r>
              <a:rPr lang="en-US" sz="2200" dirty="0">
                <a:solidFill>
                  <a:schemeClr val="dk1"/>
                </a:solidFill>
                <a:highlight>
                  <a:srgbClr val="FFFFFE"/>
                </a:highlight>
                <a:latin typeface="Courier New"/>
                <a:ea typeface="Courier New"/>
                <a:cs typeface="Courier New"/>
                <a:sym typeface="Courier New"/>
              </a:rPr>
              <a:t>/(</a:t>
            </a:r>
            <a:r>
              <a:rPr lang="en-US" sz="2200" dirty="0">
                <a:solidFill>
                  <a:srgbClr val="09885A"/>
                </a:solidFill>
                <a:highlight>
                  <a:srgbClr val="FFFFFE"/>
                </a:highlight>
                <a:latin typeface="Courier New"/>
                <a:ea typeface="Courier New"/>
                <a:cs typeface="Courier New"/>
                <a:sym typeface="Courier New"/>
              </a:rPr>
              <a:t>1</a:t>
            </a:r>
            <a:r>
              <a:rPr lang="en-US" sz="2200" dirty="0">
                <a:solidFill>
                  <a:schemeClr val="dk1"/>
                </a:solidFill>
                <a:highlight>
                  <a:srgbClr val="FFFFFE"/>
                </a:highlight>
                <a:latin typeface="Courier New"/>
                <a:ea typeface="Courier New"/>
                <a:cs typeface="Courier New"/>
                <a:sym typeface="Courier New"/>
              </a:rPr>
              <a:t>+np.exp(-x))</a:t>
            </a:r>
            <a:endParaRPr sz="2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2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US" sz="2200" dirty="0">
                <a:solidFill>
                  <a:srgbClr val="0000FF"/>
                </a:solidFill>
                <a:highlight>
                  <a:srgbClr val="FFFFFE"/>
                </a:highlight>
                <a:latin typeface="Courier New"/>
                <a:ea typeface="Courier New"/>
                <a:cs typeface="Courier New"/>
                <a:sym typeface="Courier New"/>
              </a:rPr>
              <a:t>def</a:t>
            </a:r>
            <a:r>
              <a:rPr lang="en-US" sz="2200" dirty="0">
                <a:solidFill>
                  <a:schemeClr val="dk1"/>
                </a:solidFill>
                <a:highlight>
                  <a:srgbClr val="FFFFFE"/>
                </a:highlight>
                <a:latin typeface="Courier New"/>
                <a:ea typeface="Courier New"/>
                <a:cs typeface="Courier New"/>
                <a:sym typeface="Courier New"/>
              </a:rPr>
              <a:t> </a:t>
            </a:r>
            <a:r>
              <a:rPr lang="en-US" sz="2200" dirty="0" err="1">
                <a:solidFill>
                  <a:srgbClr val="795E26"/>
                </a:solidFill>
                <a:highlight>
                  <a:srgbClr val="FFFFFE"/>
                </a:highlight>
                <a:latin typeface="Courier New"/>
                <a:ea typeface="Courier New"/>
                <a:cs typeface="Courier New"/>
                <a:sym typeface="Courier New"/>
              </a:rPr>
              <a:t>sigmoid_deriv</a:t>
            </a:r>
            <a:r>
              <a:rPr lang="en-US" sz="2200" dirty="0">
                <a:solidFill>
                  <a:schemeClr val="dk1"/>
                </a:solidFill>
                <a:highlight>
                  <a:srgbClr val="FFFFFE"/>
                </a:highlight>
                <a:latin typeface="Courier New"/>
                <a:ea typeface="Courier New"/>
                <a:cs typeface="Courier New"/>
                <a:sym typeface="Courier New"/>
              </a:rPr>
              <a:t>(</a:t>
            </a:r>
            <a:r>
              <a:rPr lang="en-US" sz="2200" dirty="0">
                <a:solidFill>
                  <a:srgbClr val="001080"/>
                </a:solidFill>
                <a:highlight>
                  <a:srgbClr val="FFFFFE"/>
                </a:highlight>
                <a:latin typeface="Courier New"/>
                <a:ea typeface="Courier New"/>
                <a:cs typeface="Courier New"/>
                <a:sym typeface="Courier New"/>
              </a:rPr>
              <a:t>x</a:t>
            </a:r>
            <a:r>
              <a:rPr lang="en-US" sz="2200" dirty="0">
                <a:solidFill>
                  <a:schemeClr val="dk1"/>
                </a:solidFill>
                <a:highlight>
                  <a:srgbClr val="FFFFFE"/>
                </a:highlight>
                <a:latin typeface="Courier New"/>
                <a:ea typeface="Courier New"/>
                <a:cs typeface="Courier New"/>
                <a:sym typeface="Courier New"/>
              </a:rPr>
              <a:t>):</a:t>
            </a:r>
            <a:endParaRPr sz="2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US" sz="2200" dirty="0">
                <a:solidFill>
                  <a:schemeClr val="dk1"/>
                </a:solidFill>
                <a:highlight>
                  <a:srgbClr val="FFFFFE"/>
                </a:highlight>
                <a:latin typeface="Courier New"/>
                <a:ea typeface="Courier New"/>
                <a:cs typeface="Courier New"/>
                <a:sym typeface="Courier New"/>
              </a:rPr>
              <a:t>    </a:t>
            </a:r>
            <a:r>
              <a:rPr lang="en-US" sz="2200" dirty="0">
                <a:solidFill>
                  <a:srgbClr val="AF00DB"/>
                </a:solidFill>
                <a:highlight>
                  <a:srgbClr val="FFFFFE"/>
                </a:highlight>
                <a:latin typeface="Courier New"/>
                <a:ea typeface="Courier New"/>
                <a:cs typeface="Courier New"/>
                <a:sym typeface="Courier New"/>
              </a:rPr>
              <a:t>return</a:t>
            </a:r>
            <a:r>
              <a:rPr lang="en-US" sz="2200" dirty="0">
                <a:solidFill>
                  <a:schemeClr val="dk1"/>
                </a:solidFill>
                <a:highlight>
                  <a:srgbClr val="FFFFFE"/>
                </a:highlight>
                <a:latin typeface="Courier New"/>
                <a:ea typeface="Courier New"/>
                <a:cs typeface="Courier New"/>
                <a:sym typeface="Courier New"/>
              </a:rPr>
              <a:t> sigmoid(x)*(</a:t>
            </a:r>
            <a:r>
              <a:rPr lang="en-US" sz="2200" dirty="0">
                <a:solidFill>
                  <a:srgbClr val="09885A"/>
                </a:solidFill>
                <a:highlight>
                  <a:srgbClr val="FFFFFE"/>
                </a:highlight>
                <a:latin typeface="Courier New"/>
                <a:ea typeface="Courier New"/>
                <a:cs typeface="Courier New"/>
                <a:sym typeface="Courier New"/>
              </a:rPr>
              <a:t>1</a:t>
            </a:r>
            <a:r>
              <a:rPr lang="en-US" sz="2200" dirty="0">
                <a:solidFill>
                  <a:schemeClr val="dk1"/>
                </a:solidFill>
                <a:highlight>
                  <a:srgbClr val="FFFFFE"/>
                </a:highlight>
                <a:latin typeface="Courier New"/>
                <a:ea typeface="Courier New"/>
                <a:cs typeface="Courier New"/>
                <a:sym typeface="Courier New"/>
              </a:rPr>
              <a:t> - sigmoid(x))</a:t>
            </a:r>
            <a:endParaRPr sz="2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050" dirty="0">
              <a:solidFill>
                <a:srgbClr val="008000"/>
              </a:solidFill>
              <a:highlight>
                <a:srgbClr val="FFFFFE"/>
              </a:highlight>
              <a:latin typeface="Courier New"/>
              <a:ea typeface="Courier New"/>
              <a:cs typeface="Courier New"/>
              <a:sym typeface="Courier New"/>
            </a:endParaRPr>
          </a:p>
        </p:txBody>
      </p:sp>
      <p:sp>
        <p:nvSpPr>
          <p:cNvPr id="1529" name="Google Shape;1529;p79"/>
          <p:cNvSpPr txBox="1"/>
          <p:nvPr/>
        </p:nvSpPr>
        <p:spPr>
          <a:xfrm>
            <a:off x="2064299" y="6073241"/>
            <a:ext cx="331608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FF0000"/>
                </a:solidFill>
                <a:latin typeface="Arial"/>
                <a:ea typeface="Arial"/>
                <a:cs typeface="Arial"/>
                <a:sym typeface="Arial"/>
              </a:rPr>
              <a:t>Sigmoid function used for layer 1</a:t>
            </a:r>
            <a:endParaRPr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1524000" y="0"/>
          <a:ext cx="0" cy="0"/>
          <a:chOff x="0" y="0"/>
          <a:chExt cx="0" cy="0"/>
        </a:xfrm>
      </p:grpSpPr>
      <p:sp>
        <p:nvSpPr>
          <p:cNvPr id="504" name="Google Shape;504;p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Explaining Neural Networks</a:t>
            </a:r>
            <a:endParaRPr/>
          </a:p>
        </p:txBody>
      </p:sp>
      <p:sp>
        <p:nvSpPr>
          <p:cNvPr id="505" name="Google Shape;505;p7"/>
          <p:cNvSpPr txBox="1">
            <a:spLocks noGrp="1"/>
          </p:cNvSpPr>
          <p:nvPr>
            <p:ph type="body" idx="1"/>
          </p:nvPr>
        </p:nvSpPr>
        <p:spPr>
          <a:xfrm>
            <a:off x="1041400" y="1600200"/>
            <a:ext cx="100203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56"/>
              <a:buChar char="•"/>
            </a:pPr>
            <a:r>
              <a:rPr lang="en-US" sz="2800" dirty="0"/>
              <a:t>ANNs can be used for supervised or unsupervised classification </a:t>
            </a:r>
            <a:endParaRPr dirty="0"/>
          </a:p>
          <a:p>
            <a:pPr marL="342900" lvl="0" indent="-342900" algn="l" rtl="0">
              <a:lnSpc>
                <a:spcPct val="100000"/>
              </a:lnSpc>
              <a:spcBef>
                <a:spcPts val="560"/>
              </a:spcBef>
              <a:spcAft>
                <a:spcPts val="0"/>
              </a:spcAft>
              <a:buSzPts val="2856"/>
              <a:buChar char="•"/>
            </a:pPr>
            <a:r>
              <a:rPr lang="en-US" sz="2800" dirty="0"/>
              <a:t>First described in detail in 1986</a:t>
            </a:r>
            <a:endParaRPr dirty="0"/>
          </a:p>
          <a:p>
            <a:pPr marL="342900" lvl="0" indent="-342900" algn="l" rtl="0">
              <a:lnSpc>
                <a:spcPct val="100000"/>
              </a:lnSpc>
              <a:spcBef>
                <a:spcPts val="560"/>
              </a:spcBef>
              <a:spcAft>
                <a:spcPts val="0"/>
              </a:spcAft>
              <a:buSzPts val="2856"/>
              <a:buChar char="•"/>
            </a:pPr>
            <a:r>
              <a:rPr lang="en-US" sz="2800" dirty="0"/>
              <a:t>Mimic the way the brain works</a:t>
            </a:r>
            <a:endParaRPr dirty="0"/>
          </a:p>
          <a:p>
            <a:pPr marL="342900" lvl="0" indent="-342900" algn="l" rtl="0">
              <a:lnSpc>
                <a:spcPct val="100000"/>
              </a:lnSpc>
              <a:spcBef>
                <a:spcPts val="560"/>
              </a:spcBef>
              <a:spcAft>
                <a:spcPts val="0"/>
              </a:spcAft>
              <a:buSzPts val="2856"/>
              <a:buChar char="•"/>
            </a:pPr>
            <a:r>
              <a:rPr lang="en-US" sz="2800" dirty="0"/>
              <a:t>Layers of neurons connected to each other to perform pattern analysis and logic operations</a:t>
            </a:r>
            <a:endParaRPr dirty="0"/>
          </a:p>
          <a:p>
            <a:pPr marL="342900" lvl="0" indent="-342900" algn="l" rtl="0">
              <a:lnSpc>
                <a:spcPct val="100000"/>
              </a:lnSpc>
              <a:spcBef>
                <a:spcPts val="560"/>
              </a:spcBef>
              <a:spcAft>
                <a:spcPts val="0"/>
              </a:spcAft>
              <a:buSzPts val="2856"/>
              <a:buChar char="•"/>
            </a:pPr>
            <a:r>
              <a:rPr lang="en-US" sz="2800" dirty="0"/>
              <a:t>Computer converts neuron locations and connections to tables or matrices</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1524000" y="0"/>
          <a:ext cx="0" cy="0"/>
          <a:chOff x="0" y="0"/>
          <a:chExt cx="0" cy="0"/>
        </a:xfrm>
      </p:grpSpPr>
      <p:sp>
        <p:nvSpPr>
          <p:cNvPr id="1534" name="Google Shape;1534;p80"/>
          <p:cNvSpPr txBox="1">
            <a:spLocks noGrp="1"/>
          </p:cNvSpPr>
          <p:nvPr>
            <p:ph type="title"/>
          </p:nvPr>
        </p:nvSpPr>
        <p:spPr>
          <a:xfrm>
            <a:off x="1981200" y="-30152"/>
            <a:ext cx="8229600" cy="91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Some Math Reminders</a:t>
            </a:r>
            <a:endParaRPr/>
          </a:p>
        </p:txBody>
      </p:sp>
      <p:pic>
        <p:nvPicPr>
          <p:cNvPr id="1535" name="Google Shape;1535;p80" descr="A close up of a clock&#10;&#10;Description automatically generated"/>
          <p:cNvPicPr preferRelativeResize="0"/>
          <p:nvPr/>
        </p:nvPicPr>
        <p:blipFill rotWithShape="1">
          <a:blip r:embed="rId3">
            <a:alphaModFix/>
          </a:blip>
          <a:srcRect/>
          <a:stretch/>
        </p:blipFill>
        <p:spPr>
          <a:xfrm>
            <a:off x="2993653" y="814320"/>
            <a:ext cx="2949947" cy="1230380"/>
          </a:xfrm>
          <a:prstGeom prst="rect">
            <a:avLst/>
          </a:prstGeom>
          <a:noFill/>
          <a:ln>
            <a:noFill/>
          </a:ln>
        </p:spPr>
      </p:pic>
      <p:pic>
        <p:nvPicPr>
          <p:cNvPr id="1536" name="Google Shape;1536;p80" descr="A close up of text on a white background&#10;&#10;Description automatically generated"/>
          <p:cNvPicPr preferRelativeResize="0"/>
          <p:nvPr/>
        </p:nvPicPr>
        <p:blipFill rotWithShape="1">
          <a:blip r:embed="rId4">
            <a:alphaModFix/>
          </a:blip>
          <a:srcRect/>
          <a:stretch/>
        </p:blipFill>
        <p:spPr>
          <a:xfrm>
            <a:off x="1639207" y="2404238"/>
            <a:ext cx="3977822" cy="3890832"/>
          </a:xfrm>
          <a:prstGeom prst="rect">
            <a:avLst/>
          </a:prstGeom>
          <a:noFill/>
          <a:ln>
            <a:noFill/>
          </a:ln>
        </p:spPr>
      </p:pic>
      <p:pic>
        <p:nvPicPr>
          <p:cNvPr id="1537" name="Google Shape;1537;p80" descr="A picture containing clock&#10;&#10;Description automatically generated"/>
          <p:cNvPicPr preferRelativeResize="0"/>
          <p:nvPr/>
        </p:nvPicPr>
        <p:blipFill rotWithShape="1">
          <a:blip r:embed="rId5">
            <a:alphaModFix/>
          </a:blip>
          <a:srcRect/>
          <a:stretch/>
        </p:blipFill>
        <p:spPr>
          <a:xfrm>
            <a:off x="4125073" y="2356425"/>
            <a:ext cx="1456656" cy="646331"/>
          </a:xfrm>
          <a:prstGeom prst="rect">
            <a:avLst/>
          </a:prstGeom>
          <a:noFill/>
          <a:ln>
            <a:noFill/>
          </a:ln>
        </p:spPr>
      </p:pic>
      <p:sp>
        <p:nvSpPr>
          <p:cNvPr id="1538" name="Google Shape;1538;p80"/>
          <p:cNvSpPr txBox="1"/>
          <p:nvPr/>
        </p:nvSpPr>
        <p:spPr>
          <a:xfrm>
            <a:off x="1828800" y="1212273"/>
            <a:ext cx="10695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Sigmoid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Function</a:t>
            </a:r>
            <a:endParaRPr sz="1400" b="0" i="0" u="none" strike="noStrike" cap="none" dirty="0">
              <a:solidFill>
                <a:srgbClr val="000000"/>
              </a:solidFill>
              <a:latin typeface="Arial"/>
              <a:ea typeface="Arial"/>
              <a:cs typeface="Arial"/>
              <a:sym typeface="Arial"/>
            </a:endParaRPr>
          </a:p>
        </p:txBody>
      </p:sp>
      <p:sp>
        <p:nvSpPr>
          <p:cNvPr id="1539" name="Google Shape;1539;p80"/>
          <p:cNvSpPr txBox="1"/>
          <p:nvPr/>
        </p:nvSpPr>
        <p:spPr>
          <a:xfrm>
            <a:off x="6573691" y="1171428"/>
            <a:ext cx="10695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SoftMax</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Function</a:t>
            </a:r>
            <a:endParaRPr sz="1400" b="0" i="0" u="none" strike="noStrike" cap="none" dirty="0">
              <a:solidFill>
                <a:srgbClr val="000000"/>
              </a:solidFill>
              <a:latin typeface="Arial"/>
              <a:ea typeface="Arial"/>
              <a:cs typeface="Arial"/>
              <a:sym typeface="Arial"/>
            </a:endParaRPr>
          </a:p>
        </p:txBody>
      </p:sp>
      <p:pic>
        <p:nvPicPr>
          <p:cNvPr id="1540" name="Google Shape;1540;p80" descr="A picture containing object, clock&#10;&#10;Description automatically generated"/>
          <p:cNvPicPr preferRelativeResize="0"/>
          <p:nvPr/>
        </p:nvPicPr>
        <p:blipFill rotWithShape="1">
          <a:blip r:embed="rId6">
            <a:alphaModFix/>
          </a:blip>
          <a:srcRect/>
          <a:stretch/>
        </p:blipFill>
        <p:spPr>
          <a:xfrm>
            <a:off x="7676243" y="979238"/>
            <a:ext cx="2775358" cy="919922"/>
          </a:xfrm>
          <a:prstGeom prst="rect">
            <a:avLst/>
          </a:prstGeom>
          <a:noFill/>
          <a:ln>
            <a:noFill/>
          </a:ln>
        </p:spPr>
      </p:pic>
      <p:pic>
        <p:nvPicPr>
          <p:cNvPr id="1541" name="Google Shape;1541;p80" descr="A picture containing clock&#10;&#10;Description automatically generated"/>
          <p:cNvPicPr preferRelativeResize="0"/>
          <p:nvPr/>
        </p:nvPicPr>
        <p:blipFill rotWithShape="1">
          <a:blip r:embed="rId7">
            <a:alphaModFix/>
          </a:blip>
          <a:srcRect/>
          <a:stretch/>
        </p:blipFill>
        <p:spPr>
          <a:xfrm>
            <a:off x="7269050" y="2228996"/>
            <a:ext cx="775931" cy="1124744"/>
          </a:xfrm>
          <a:prstGeom prst="rect">
            <a:avLst/>
          </a:prstGeom>
          <a:noFill/>
          <a:ln>
            <a:noFill/>
          </a:ln>
        </p:spPr>
      </p:pic>
      <p:pic>
        <p:nvPicPr>
          <p:cNvPr id="1542" name="Google Shape;1542;p80" descr="A close up of a clock&#10;&#10;Description automatically generated"/>
          <p:cNvPicPr preferRelativeResize="0"/>
          <p:nvPr/>
        </p:nvPicPr>
        <p:blipFill rotWithShape="1">
          <a:blip r:embed="rId8">
            <a:alphaModFix/>
          </a:blip>
          <a:srcRect/>
          <a:stretch/>
        </p:blipFill>
        <p:spPr>
          <a:xfrm>
            <a:off x="8044981" y="2264404"/>
            <a:ext cx="2165819" cy="1017879"/>
          </a:xfrm>
          <a:prstGeom prst="rect">
            <a:avLst/>
          </a:prstGeom>
          <a:noFill/>
          <a:ln>
            <a:noFill/>
          </a:ln>
        </p:spPr>
      </p:pic>
      <p:pic>
        <p:nvPicPr>
          <p:cNvPr id="1543" name="Google Shape;1543;p80" descr="A close up of a guitar&#10;&#10;Description automatically generated"/>
          <p:cNvPicPr preferRelativeResize="0"/>
          <p:nvPr/>
        </p:nvPicPr>
        <p:blipFill rotWithShape="1">
          <a:blip r:embed="rId9">
            <a:alphaModFix/>
          </a:blip>
          <a:srcRect/>
          <a:stretch/>
        </p:blipFill>
        <p:spPr>
          <a:xfrm>
            <a:off x="6342514" y="2468777"/>
            <a:ext cx="762000" cy="711200"/>
          </a:xfrm>
          <a:prstGeom prst="rect">
            <a:avLst/>
          </a:prstGeom>
          <a:noFill/>
          <a:ln>
            <a:noFill/>
          </a:ln>
        </p:spPr>
      </p:pic>
      <p:sp>
        <p:nvSpPr>
          <p:cNvPr id="1544" name="Google Shape;1544;p80"/>
          <p:cNvSpPr txBox="1"/>
          <p:nvPr/>
        </p:nvSpPr>
        <p:spPr>
          <a:xfrm>
            <a:off x="6922413" y="2642853"/>
            <a:ext cx="3642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545" name="Google Shape;1545;p80" descr="A close up of a logo&#10;&#10;Description automatically generated"/>
          <p:cNvPicPr preferRelativeResize="0"/>
          <p:nvPr/>
        </p:nvPicPr>
        <p:blipFill rotWithShape="1">
          <a:blip r:embed="rId10">
            <a:alphaModFix/>
          </a:blip>
          <a:srcRect/>
          <a:stretch/>
        </p:blipFill>
        <p:spPr>
          <a:xfrm>
            <a:off x="6726799" y="3497452"/>
            <a:ext cx="2865982" cy="811694"/>
          </a:xfrm>
          <a:prstGeom prst="rect">
            <a:avLst/>
          </a:prstGeom>
          <a:noFill/>
          <a:ln>
            <a:noFill/>
          </a:ln>
        </p:spPr>
      </p:pic>
      <p:pic>
        <p:nvPicPr>
          <p:cNvPr id="1546" name="Google Shape;1546;p80" descr="A picture containing clock&#10;&#10;Description automatically generated"/>
          <p:cNvPicPr preferRelativeResize="0"/>
          <p:nvPr/>
        </p:nvPicPr>
        <p:blipFill rotWithShape="1">
          <a:blip r:embed="rId11">
            <a:alphaModFix/>
          </a:blip>
          <a:srcRect/>
          <a:stretch/>
        </p:blipFill>
        <p:spPr>
          <a:xfrm>
            <a:off x="6873557" y="4199270"/>
            <a:ext cx="3015675" cy="483997"/>
          </a:xfrm>
          <a:prstGeom prst="rect">
            <a:avLst/>
          </a:prstGeom>
          <a:noFill/>
          <a:ln>
            <a:noFill/>
          </a:ln>
        </p:spPr>
      </p:pic>
      <p:pic>
        <p:nvPicPr>
          <p:cNvPr id="1547" name="Google Shape;1547;p80" descr="A screenshot of a cell phone&#10;&#10;Description automatically generated"/>
          <p:cNvPicPr preferRelativeResize="0"/>
          <p:nvPr/>
        </p:nvPicPr>
        <p:blipFill rotWithShape="1">
          <a:blip r:embed="rId12">
            <a:alphaModFix/>
          </a:blip>
          <a:srcRect/>
          <a:stretch/>
        </p:blipFill>
        <p:spPr>
          <a:xfrm>
            <a:off x="7035676" y="4836662"/>
            <a:ext cx="2557105" cy="15181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1524000" y="0"/>
          <a:ext cx="0" cy="0"/>
          <a:chOff x="0" y="0"/>
          <a:chExt cx="0" cy="0"/>
        </a:xfrm>
      </p:grpSpPr>
      <p:sp>
        <p:nvSpPr>
          <p:cNvPr id="1552" name="Google Shape;1552;p81"/>
          <p:cNvSpPr txBox="1">
            <a:spLocks noGrp="1"/>
          </p:cNvSpPr>
          <p:nvPr>
            <p:ph type="title"/>
          </p:nvPr>
        </p:nvSpPr>
        <p:spPr>
          <a:xfrm>
            <a:off x="1835700" y="-41830"/>
            <a:ext cx="8520600" cy="94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Define Activation Function</a:t>
            </a:r>
            <a:endParaRPr/>
          </a:p>
        </p:txBody>
      </p:sp>
      <p:sp>
        <p:nvSpPr>
          <p:cNvPr id="1553" name="Google Shape;1553;p81"/>
          <p:cNvSpPr txBox="1">
            <a:spLocks noGrp="1"/>
          </p:cNvSpPr>
          <p:nvPr>
            <p:ph type="body" idx="1"/>
          </p:nvPr>
        </p:nvSpPr>
        <p:spPr>
          <a:xfrm>
            <a:off x="742950" y="1228895"/>
            <a:ext cx="1072515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US" sz="2200" dirty="0"/>
              <a:t>For multiclass problems, the output layer often uses the </a:t>
            </a:r>
            <a:r>
              <a:rPr lang="en-US" sz="2200" dirty="0" err="1"/>
              <a:t>softmax</a:t>
            </a:r>
            <a:r>
              <a:rPr lang="en-US" sz="2200" dirty="0"/>
              <a:t> activation function</a:t>
            </a:r>
            <a:endParaRPr dirty="0"/>
          </a:p>
          <a:p>
            <a:pPr marL="342900" lvl="0" indent="-342900" algn="l" rtl="0">
              <a:lnSpc>
                <a:spcPct val="100000"/>
              </a:lnSpc>
              <a:spcBef>
                <a:spcPts val="0"/>
              </a:spcBef>
              <a:spcAft>
                <a:spcPts val="0"/>
              </a:spcAft>
              <a:buSzPts val="1800"/>
              <a:buFont typeface="Arial"/>
              <a:buChar char="•"/>
            </a:pPr>
            <a:r>
              <a:rPr lang="en-US" sz="2200" dirty="0"/>
              <a:t>This function has the benefit of outputting values that sum exactly to 1</a:t>
            </a:r>
            <a:endParaRPr sz="2200" dirty="0"/>
          </a:p>
        </p:txBody>
      </p:sp>
      <p:sp>
        <p:nvSpPr>
          <p:cNvPr id="1554" name="Google Shape;1554;p81"/>
          <p:cNvSpPr/>
          <p:nvPr/>
        </p:nvSpPr>
        <p:spPr>
          <a:xfrm>
            <a:off x="990600" y="3205325"/>
            <a:ext cx="51054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rgbClr val="0000FF"/>
                </a:solidFill>
                <a:latin typeface="Courier New"/>
                <a:ea typeface="Courier New"/>
                <a:cs typeface="Courier New"/>
                <a:sym typeface="Courier New"/>
              </a:rPr>
              <a:t>def</a:t>
            </a: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795E26"/>
                </a:solidFill>
                <a:latin typeface="Courier New"/>
                <a:ea typeface="Courier New"/>
                <a:cs typeface="Courier New"/>
                <a:sym typeface="Courier New"/>
              </a:rPr>
              <a:t>user_softmax</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a:solidFill>
                  <a:srgbClr val="001080"/>
                </a:solidFill>
                <a:latin typeface="Courier New"/>
                <a:ea typeface="Courier New"/>
                <a:cs typeface="Courier New"/>
                <a:sym typeface="Courier New"/>
              </a:rPr>
              <a:t>A</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expA</a:t>
            </a:r>
            <a:r>
              <a:rPr lang="en-US" sz="2400" b="1" i="0" u="none" strike="noStrike" cap="none" dirty="0">
                <a:solidFill>
                  <a:srgbClr val="000000"/>
                </a:solidFill>
                <a:latin typeface="Courier New"/>
                <a:ea typeface="Courier New"/>
                <a:cs typeface="Courier New"/>
                <a:sym typeface="Courier New"/>
              </a:rPr>
              <a:t> = </a:t>
            </a:r>
            <a:r>
              <a:rPr lang="en-US" sz="2400" b="1" i="0" u="none" strike="noStrike" cap="none" dirty="0" err="1">
                <a:solidFill>
                  <a:srgbClr val="000000"/>
                </a:solidFill>
                <a:latin typeface="Courier New"/>
                <a:ea typeface="Courier New"/>
                <a:cs typeface="Courier New"/>
                <a:sym typeface="Courier New"/>
              </a:rPr>
              <a:t>np.exp</a:t>
            </a:r>
            <a:r>
              <a:rPr lang="en-US" sz="2400" b="1" i="0" u="none" strike="noStrike" cap="none" dirty="0">
                <a:solidFill>
                  <a:srgbClr val="000000"/>
                </a:solidFill>
                <a:latin typeface="Courier New"/>
                <a:ea typeface="Courier New"/>
                <a:cs typeface="Courier New"/>
                <a:sym typeface="Courier New"/>
              </a:rPr>
              <a:t>(A)</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a:solidFill>
                  <a:srgbClr val="AF00DB"/>
                </a:solidFill>
                <a:latin typeface="Courier New"/>
                <a:ea typeface="Courier New"/>
                <a:cs typeface="Courier New"/>
                <a:sym typeface="Courier New"/>
              </a:rPr>
              <a:t>return</a:t>
            </a: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expA</a:t>
            </a:r>
            <a:r>
              <a:rPr lang="en-US" sz="2400" b="1" i="0" u="none" strike="noStrike" cap="none" dirty="0">
                <a:solidFill>
                  <a:srgbClr val="000000"/>
                </a:solidFill>
                <a:latin typeface="Courier New"/>
                <a:ea typeface="Courier New"/>
                <a:cs typeface="Courier New"/>
                <a:sym typeface="Courier New"/>
              </a:rPr>
              <a:t> / </a:t>
            </a:r>
            <a:r>
              <a:rPr lang="en-US" sz="2400" b="1" i="0" u="none" strike="noStrike" cap="none" dirty="0" err="1">
                <a:solidFill>
                  <a:srgbClr val="000000"/>
                </a:solidFill>
                <a:latin typeface="Courier New"/>
                <a:ea typeface="Courier New"/>
                <a:cs typeface="Courier New"/>
                <a:sym typeface="Courier New"/>
              </a:rPr>
              <a:t>expA.</a:t>
            </a:r>
            <a:r>
              <a:rPr lang="en-US" sz="2400" b="1" i="0" u="none" strike="noStrike" cap="none" dirty="0" err="1">
                <a:solidFill>
                  <a:srgbClr val="795E26"/>
                </a:solidFill>
                <a:latin typeface="Courier New"/>
                <a:ea typeface="Courier New"/>
                <a:cs typeface="Courier New"/>
                <a:sym typeface="Courier New"/>
              </a:rPr>
              <a:t>sum</a:t>
            </a:r>
            <a:r>
              <a:rPr lang="en-US" sz="2400" b="1" i="0" u="none" strike="noStrike" cap="none" dirty="0">
                <a:solidFill>
                  <a:srgbClr val="000000"/>
                </a:solidFill>
                <a:latin typeface="Courier New"/>
                <a:ea typeface="Courier New"/>
                <a:cs typeface="Courier New"/>
                <a:sym typeface="Courier New"/>
              </a:rPr>
              <a:t>(axis=</a:t>
            </a:r>
            <a:r>
              <a:rPr lang="en-US" sz="2400" b="1" i="0" u="none" strike="noStrike" cap="none" dirty="0">
                <a:solidFill>
                  <a:srgbClr val="09885A"/>
                </a:solidFill>
                <a:latin typeface="Courier New"/>
                <a:ea typeface="Courier New"/>
                <a:cs typeface="Courier New"/>
                <a:sym typeface="Courier New"/>
              </a:rPr>
              <a:t>1</a:t>
            </a: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keepdims</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a:solidFill>
                  <a:srgbClr val="0000FF"/>
                </a:solidFill>
                <a:latin typeface="Courier New"/>
                <a:ea typeface="Courier New"/>
                <a:cs typeface="Courier New"/>
                <a:sym typeface="Courier New"/>
              </a:rPr>
              <a:t>True</a:t>
            </a:r>
            <a:r>
              <a:rPr lang="en-US" sz="2400" b="1" i="0" u="none" strike="noStrike" cap="none" dirty="0">
                <a:solidFill>
                  <a:srgbClr val="000000"/>
                </a:solidFill>
                <a:latin typeface="Courier New"/>
                <a:ea typeface="Courier New"/>
                <a:cs typeface="Courier New"/>
                <a:sym typeface="Courier New"/>
              </a:rPr>
              <a:t>)</a:t>
            </a:r>
            <a:endParaRPr sz="2400" b="1" i="0" u="none" strike="noStrike" cap="none" dirty="0">
              <a:solidFill>
                <a:srgbClr val="000000"/>
              </a:solidFill>
              <a:latin typeface="Courier New"/>
              <a:ea typeface="Courier New"/>
              <a:cs typeface="Courier New"/>
              <a:sym typeface="Courier New"/>
            </a:endParaRPr>
          </a:p>
        </p:txBody>
      </p:sp>
      <p:pic>
        <p:nvPicPr>
          <p:cNvPr id="1555" name="Google Shape;1555;p81"/>
          <p:cNvPicPr preferRelativeResize="0"/>
          <p:nvPr/>
        </p:nvPicPr>
        <p:blipFill rotWithShape="1">
          <a:blip r:embed="rId3">
            <a:alphaModFix/>
          </a:blip>
          <a:srcRect/>
          <a:stretch/>
        </p:blipFill>
        <p:spPr>
          <a:xfrm>
            <a:off x="6255300" y="3360665"/>
            <a:ext cx="4226962" cy="2173359"/>
          </a:xfrm>
          <a:prstGeom prst="rect">
            <a:avLst/>
          </a:prstGeom>
          <a:noFill/>
          <a:ln>
            <a:noFill/>
          </a:ln>
        </p:spPr>
      </p:pic>
      <p:sp>
        <p:nvSpPr>
          <p:cNvPr id="1556" name="Google Shape;1556;p81"/>
          <p:cNvSpPr txBox="1"/>
          <p:nvPr/>
        </p:nvSpPr>
        <p:spPr>
          <a:xfrm>
            <a:off x="1645198" y="5629105"/>
            <a:ext cx="325810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err="1">
                <a:solidFill>
                  <a:srgbClr val="FF0000"/>
                </a:solidFill>
                <a:latin typeface="Arial"/>
                <a:ea typeface="Arial"/>
                <a:cs typeface="Arial"/>
                <a:sym typeface="Arial"/>
              </a:rPr>
              <a:t>Softmax</a:t>
            </a:r>
            <a:r>
              <a:rPr lang="en-US" sz="1600" b="0" i="0" u="none" strike="noStrike" cap="none" dirty="0">
                <a:solidFill>
                  <a:srgbClr val="FF0000"/>
                </a:solidFill>
                <a:latin typeface="Arial"/>
                <a:ea typeface="Arial"/>
                <a:cs typeface="Arial"/>
                <a:sym typeface="Arial"/>
              </a:rPr>
              <a:t> function used for layer 2</a:t>
            </a:r>
            <a:endParaRPr sz="16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1524000" y="0"/>
          <a:ext cx="0" cy="0"/>
          <a:chOff x="0" y="0"/>
          <a:chExt cx="0" cy="0"/>
        </a:xfrm>
      </p:grpSpPr>
      <p:sp>
        <p:nvSpPr>
          <p:cNvPr id="1561" name="Google Shape;1561;p82"/>
          <p:cNvSpPr txBox="1">
            <a:spLocks noGrp="1"/>
          </p:cNvSpPr>
          <p:nvPr>
            <p:ph type="title"/>
          </p:nvPr>
        </p:nvSpPr>
        <p:spPr>
          <a:xfrm>
            <a:off x="1835700" y="17722"/>
            <a:ext cx="8520600" cy="97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Initialize Weights and Biases</a:t>
            </a:r>
            <a:endParaRPr/>
          </a:p>
        </p:txBody>
      </p:sp>
      <p:sp>
        <p:nvSpPr>
          <p:cNvPr id="1562" name="Google Shape;1562;p82"/>
          <p:cNvSpPr txBox="1">
            <a:spLocks noGrp="1"/>
          </p:cNvSpPr>
          <p:nvPr>
            <p:ph type="body" idx="1"/>
          </p:nvPr>
        </p:nvSpPr>
        <p:spPr>
          <a:xfrm>
            <a:off x="341046" y="689961"/>
            <a:ext cx="11146103"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360"/>
              <a:buFont typeface="Arial"/>
              <a:buChar char="•"/>
            </a:pPr>
            <a:r>
              <a:rPr lang="en-US" sz="2000" dirty="0"/>
              <a:t>Before training the model, the weights and biases are initialized as random values between 0 and 1</a:t>
            </a:r>
            <a:endParaRPr sz="2000" dirty="0"/>
          </a:p>
          <a:p>
            <a:pPr marL="939800" lvl="1" indent="-317500" algn="l" rtl="0">
              <a:lnSpc>
                <a:spcPct val="100000"/>
              </a:lnSpc>
              <a:spcBef>
                <a:spcPts val="600"/>
              </a:spcBef>
              <a:spcAft>
                <a:spcPts val="0"/>
              </a:spcAft>
              <a:buSzPts val="2124"/>
              <a:buFont typeface="Arial"/>
              <a:buChar char="•"/>
            </a:pPr>
            <a:r>
              <a:rPr lang="en-US" sz="2000" dirty="0"/>
              <a:t>w0 is the set of weights for connections between the input and hidden layer</a:t>
            </a:r>
            <a:endParaRPr sz="2000" dirty="0"/>
          </a:p>
          <a:p>
            <a:pPr marL="939800" lvl="1" indent="-317500" algn="l" rtl="0">
              <a:lnSpc>
                <a:spcPct val="100000"/>
              </a:lnSpc>
              <a:spcBef>
                <a:spcPts val="1600"/>
              </a:spcBef>
              <a:spcAft>
                <a:spcPts val="0"/>
              </a:spcAft>
              <a:buSzPts val="2124"/>
              <a:buFont typeface="Arial"/>
              <a:buChar char="•"/>
            </a:pPr>
            <a:r>
              <a:rPr lang="en-US" sz="2000" dirty="0"/>
              <a:t>w1 is the set of weights for connections between the hidden and output layer</a:t>
            </a:r>
            <a:endParaRPr sz="2000" dirty="0"/>
          </a:p>
          <a:p>
            <a:pPr marL="482600" lvl="0" indent="-342900" algn="l" rtl="0">
              <a:lnSpc>
                <a:spcPct val="100000"/>
              </a:lnSpc>
              <a:spcBef>
                <a:spcPts val="0"/>
              </a:spcBef>
              <a:spcAft>
                <a:spcPts val="0"/>
              </a:spcAft>
              <a:buSzPts val="2360"/>
              <a:buFont typeface="Arial"/>
              <a:buChar char="•"/>
            </a:pPr>
            <a:r>
              <a:rPr lang="en-US" sz="2000" dirty="0"/>
              <a:t>The biases </a:t>
            </a:r>
            <a:r>
              <a:rPr lang="en-US" sz="2000" dirty="0" err="1">
                <a:solidFill>
                  <a:srgbClr val="FF0000"/>
                </a:solidFill>
              </a:rPr>
              <a:t>bh</a:t>
            </a:r>
            <a:r>
              <a:rPr lang="en-US" sz="2000" dirty="0"/>
              <a:t> and </a:t>
            </a:r>
            <a:r>
              <a:rPr lang="en-US" sz="2000" dirty="0" err="1">
                <a:solidFill>
                  <a:srgbClr val="FF0000"/>
                </a:solidFill>
              </a:rPr>
              <a:t>bo</a:t>
            </a:r>
            <a:r>
              <a:rPr lang="en-US" sz="2000" dirty="0"/>
              <a:t> are for the hidden and output layers respectively</a:t>
            </a:r>
            <a:endParaRPr sz="2000" dirty="0"/>
          </a:p>
          <a:p>
            <a:pPr marL="0" lvl="0" indent="0" algn="l" rtl="0">
              <a:lnSpc>
                <a:spcPct val="100000"/>
              </a:lnSpc>
              <a:spcBef>
                <a:spcPts val="500"/>
              </a:spcBef>
              <a:spcAft>
                <a:spcPts val="0"/>
              </a:spcAft>
              <a:buSzPts val="1800"/>
              <a:buNone/>
            </a:pPr>
            <a:endParaRPr dirty="0"/>
          </a:p>
          <a:p>
            <a:pPr marL="0" lvl="0" indent="0" algn="l" rtl="0">
              <a:lnSpc>
                <a:spcPct val="100000"/>
              </a:lnSpc>
              <a:spcBef>
                <a:spcPts val="0"/>
              </a:spcBef>
              <a:spcAft>
                <a:spcPts val="0"/>
              </a:spcAft>
              <a:buSzPts val="1800"/>
              <a:buNone/>
            </a:pPr>
            <a:endParaRPr dirty="0"/>
          </a:p>
        </p:txBody>
      </p:sp>
      <p:sp>
        <p:nvSpPr>
          <p:cNvPr id="1563" name="Google Shape;1563;p82"/>
          <p:cNvSpPr txBox="1"/>
          <p:nvPr/>
        </p:nvSpPr>
        <p:spPr>
          <a:xfrm>
            <a:off x="762001" y="3859755"/>
            <a:ext cx="11429999" cy="22159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urier New"/>
              <a:buNone/>
            </a:pPr>
            <a:r>
              <a:rPr lang="en-US" sz="2300" b="1" i="0" u="none" strike="noStrike" cap="none" dirty="0">
                <a:solidFill>
                  <a:srgbClr val="008000"/>
                </a:solidFill>
                <a:highlight>
                  <a:srgbClr val="FFFFFE"/>
                </a:highlight>
                <a:latin typeface="Courier New"/>
                <a:ea typeface="Courier New"/>
                <a:cs typeface="Courier New"/>
                <a:sym typeface="Courier New"/>
              </a:rPr>
              <a:t>#Weight initialization </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ourier New"/>
              <a:buNone/>
            </a:pPr>
            <a:r>
              <a:rPr lang="en-US" sz="2300" b="1" i="0" u="none" strike="noStrike" cap="none" dirty="0">
                <a:solidFill>
                  <a:schemeClr val="dk1"/>
                </a:solidFill>
                <a:highlight>
                  <a:srgbClr val="FFFFFE"/>
                </a:highlight>
                <a:latin typeface="Courier New"/>
                <a:ea typeface="Courier New"/>
                <a:cs typeface="Courier New"/>
                <a:sym typeface="Courier New"/>
              </a:rPr>
              <a:t>w0 = </a:t>
            </a:r>
            <a:r>
              <a:rPr lang="en-US" sz="2300" b="1" i="0" u="none" strike="noStrike" cap="none" dirty="0">
                <a:solidFill>
                  <a:srgbClr val="09885A"/>
                </a:solidFill>
                <a:highlight>
                  <a:srgbClr val="FFFFFE"/>
                </a:highlight>
                <a:latin typeface="Courier New"/>
                <a:ea typeface="Courier New"/>
                <a:cs typeface="Courier New"/>
                <a:sym typeface="Courier New"/>
              </a:rPr>
              <a:t>2</a:t>
            </a:r>
            <a:r>
              <a:rPr lang="en-US" sz="2300" b="1" i="0" u="none" strike="noStrike" cap="none" dirty="0">
                <a:solidFill>
                  <a:schemeClr val="dk1"/>
                </a:solidFill>
                <a:highlight>
                  <a:srgbClr val="FFFFFE"/>
                </a:highlight>
                <a:latin typeface="Courier New"/>
                <a:ea typeface="Courier New"/>
                <a:cs typeface="Courier New"/>
                <a:sym typeface="Courier New"/>
              </a:rPr>
              <a:t>*</a:t>
            </a:r>
            <a:r>
              <a:rPr lang="en-US" sz="2300" b="1" i="0" u="none" strike="noStrike" cap="none" dirty="0" err="1">
                <a:solidFill>
                  <a:schemeClr val="dk1"/>
                </a:solidFill>
                <a:highlight>
                  <a:srgbClr val="FFFFFE"/>
                </a:highlight>
                <a:latin typeface="Courier New"/>
                <a:ea typeface="Courier New"/>
                <a:cs typeface="Courier New"/>
                <a:sym typeface="Courier New"/>
              </a:rPr>
              <a:t>np.random.random</a:t>
            </a:r>
            <a:r>
              <a:rPr lang="en-US" sz="2300" b="1" i="0" u="none" strike="noStrike" cap="none" dirty="0">
                <a:solidFill>
                  <a:schemeClr val="dk1"/>
                </a:solidFill>
                <a:highlight>
                  <a:srgbClr val="FFFFFE"/>
                </a:highlight>
                <a:latin typeface="Courier New"/>
                <a:ea typeface="Courier New"/>
                <a:cs typeface="Courier New"/>
                <a:sym typeface="Courier New"/>
              </a:rPr>
              <a:t>((</a:t>
            </a:r>
            <a:r>
              <a:rPr lang="en-US" sz="2300" b="1" i="0" u="none" strike="noStrike" cap="none" dirty="0" err="1">
                <a:solidFill>
                  <a:srgbClr val="000000"/>
                </a:solidFill>
                <a:latin typeface="Courier New"/>
                <a:ea typeface="Courier New"/>
                <a:cs typeface="Courier New"/>
                <a:sym typeface="Courier New"/>
              </a:rPr>
              <a:t>X_train.shape</a:t>
            </a:r>
            <a:r>
              <a:rPr lang="en-US" sz="2300" b="1" i="0" u="none" strike="noStrike" cap="none" dirty="0">
                <a:solidFill>
                  <a:srgbClr val="000000"/>
                </a:solidFill>
                <a:latin typeface="Courier New"/>
                <a:ea typeface="Courier New"/>
                <a:cs typeface="Courier New"/>
                <a:sym typeface="Courier New"/>
              </a:rPr>
              <a:t>[</a:t>
            </a:r>
            <a:r>
              <a:rPr lang="en-US" sz="2300" b="1" i="0" u="none" strike="noStrike" cap="none" dirty="0">
                <a:solidFill>
                  <a:srgbClr val="09885A"/>
                </a:solidFill>
                <a:latin typeface="Courier New"/>
                <a:ea typeface="Courier New"/>
                <a:cs typeface="Courier New"/>
                <a:sym typeface="Courier New"/>
              </a:rPr>
              <a:t>1</a:t>
            </a:r>
            <a:r>
              <a:rPr lang="en-US" sz="2300" b="1" i="0" u="none" strike="noStrike" cap="none" dirty="0">
                <a:solidFill>
                  <a:srgbClr val="000000"/>
                </a:solidFill>
                <a:latin typeface="Courier New"/>
                <a:ea typeface="Courier New"/>
                <a:cs typeface="Courier New"/>
                <a:sym typeface="Courier New"/>
              </a:rPr>
              <a:t>], </a:t>
            </a:r>
            <a:r>
              <a:rPr lang="en-US" sz="2300" b="1" i="0" u="none" strike="noStrike" cap="none" dirty="0" err="1">
                <a:solidFill>
                  <a:srgbClr val="000000"/>
                </a:solidFill>
                <a:latin typeface="Courier New"/>
                <a:ea typeface="Courier New"/>
                <a:cs typeface="Courier New"/>
                <a:sym typeface="Courier New"/>
              </a:rPr>
              <a:t>hidden_size</a:t>
            </a:r>
            <a:r>
              <a:rPr lang="en-US" sz="2300" b="1" i="0" u="none" strike="noStrike" cap="none" dirty="0">
                <a:solidFill>
                  <a:schemeClr val="dk1"/>
                </a:solidFill>
                <a:highlight>
                  <a:srgbClr val="FFFFFE"/>
                </a:highlight>
                <a:latin typeface="Courier New"/>
                <a:ea typeface="Courier New"/>
                <a:cs typeface="Courier New"/>
                <a:sym typeface="Courier New"/>
              </a:rPr>
              <a:t>)) - </a:t>
            </a:r>
            <a:r>
              <a:rPr lang="en-US" sz="2300" b="1" i="0" u="none" strike="noStrike" cap="none" dirty="0">
                <a:solidFill>
                  <a:srgbClr val="09885A"/>
                </a:solidFill>
                <a:highlight>
                  <a:srgbClr val="FFFFFE"/>
                </a:highlight>
                <a:latin typeface="Courier New"/>
                <a:ea typeface="Courier New"/>
                <a:cs typeface="Courier New"/>
                <a:sym typeface="Courier New"/>
              </a:rPr>
              <a:t>1</a:t>
            </a:r>
            <a:r>
              <a:rPr lang="en-US" sz="2300" b="1" i="0" u="none" strike="noStrike" cap="none" dirty="0">
                <a:solidFill>
                  <a:schemeClr val="dk1"/>
                </a:solidFill>
                <a:highlight>
                  <a:srgbClr val="FFFFFE"/>
                </a:highlight>
                <a:latin typeface="Courier New"/>
                <a:ea typeface="Courier New"/>
                <a:cs typeface="Courier New"/>
                <a:sym typeface="Courier New"/>
              </a:rPr>
              <a:t> </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a:solidFill>
                  <a:schemeClr val="dk1"/>
                </a:solidFill>
                <a:highlight>
                  <a:srgbClr val="FFFFFE"/>
                </a:highlight>
                <a:latin typeface="Courier New"/>
                <a:ea typeface="Courier New"/>
                <a:cs typeface="Courier New"/>
                <a:sym typeface="Courier New"/>
              </a:rPr>
              <a:t>w1 = </a:t>
            </a:r>
            <a:r>
              <a:rPr lang="en-US" sz="2300" b="1" i="0" u="none" strike="noStrike" cap="none" dirty="0">
                <a:solidFill>
                  <a:srgbClr val="09885A"/>
                </a:solidFill>
                <a:highlight>
                  <a:srgbClr val="FFFFFE"/>
                </a:highlight>
                <a:latin typeface="Courier New"/>
                <a:ea typeface="Courier New"/>
                <a:cs typeface="Courier New"/>
                <a:sym typeface="Courier New"/>
              </a:rPr>
              <a:t>2</a:t>
            </a:r>
            <a:r>
              <a:rPr lang="en-US" sz="2300" b="1" i="0" u="none" strike="noStrike" cap="none" dirty="0">
                <a:solidFill>
                  <a:schemeClr val="dk1"/>
                </a:solidFill>
                <a:highlight>
                  <a:srgbClr val="FFFFFE"/>
                </a:highlight>
                <a:latin typeface="Courier New"/>
                <a:ea typeface="Courier New"/>
                <a:cs typeface="Courier New"/>
                <a:sym typeface="Courier New"/>
              </a:rPr>
              <a:t>*</a:t>
            </a:r>
            <a:r>
              <a:rPr lang="en-US" sz="2300" b="1" i="0" u="none" strike="noStrike" cap="none" dirty="0" err="1">
                <a:solidFill>
                  <a:schemeClr val="dk1"/>
                </a:solidFill>
                <a:highlight>
                  <a:srgbClr val="FFFFFE"/>
                </a:highlight>
                <a:latin typeface="Courier New"/>
                <a:ea typeface="Courier New"/>
                <a:cs typeface="Courier New"/>
                <a:sym typeface="Courier New"/>
              </a:rPr>
              <a:t>np.random.random</a:t>
            </a:r>
            <a:r>
              <a:rPr lang="en-US" sz="2300" b="1" i="0" u="none" strike="noStrike" cap="none" dirty="0">
                <a:solidFill>
                  <a:schemeClr val="dk1"/>
                </a:solidFill>
                <a:highlight>
                  <a:srgbClr val="FFFFFE"/>
                </a:highlight>
                <a:latin typeface="Courier New"/>
                <a:ea typeface="Courier New"/>
                <a:cs typeface="Courier New"/>
                <a:sym typeface="Courier New"/>
              </a:rPr>
              <a:t>((</a:t>
            </a:r>
            <a:r>
              <a:rPr lang="en-US" sz="2300" b="1" i="0" u="none" strike="noStrike" cap="none" dirty="0" err="1">
                <a:solidFill>
                  <a:srgbClr val="000000"/>
                </a:solidFill>
                <a:latin typeface="Courier New"/>
                <a:ea typeface="Courier New"/>
                <a:cs typeface="Courier New"/>
                <a:sym typeface="Courier New"/>
              </a:rPr>
              <a:t>hidden_size</a:t>
            </a:r>
            <a:r>
              <a:rPr lang="en-US" sz="2300" b="1" i="0" u="none" strike="noStrike" cap="none" dirty="0">
                <a:solidFill>
                  <a:srgbClr val="000000"/>
                </a:solidFill>
                <a:latin typeface="Courier New"/>
                <a:ea typeface="Courier New"/>
                <a:cs typeface="Courier New"/>
                <a:sym typeface="Courier New"/>
              </a:rPr>
              <a:t>, </a:t>
            </a:r>
            <a:r>
              <a:rPr lang="en-US" sz="2300" b="1" i="0" u="none" strike="noStrike" cap="none" dirty="0">
                <a:solidFill>
                  <a:srgbClr val="09885A"/>
                </a:solidFill>
                <a:latin typeface="Courier New"/>
                <a:ea typeface="Courier New"/>
                <a:cs typeface="Courier New"/>
                <a:sym typeface="Courier New"/>
              </a:rPr>
              <a:t>3</a:t>
            </a:r>
            <a:r>
              <a:rPr lang="en-US" sz="2300" b="1" i="0" u="none" strike="noStrike" cap="none" dirty="0">
                <a:solidFill>
                  <a:schemeClr val="dk1"/>
                </a:solidFill>
                <a:highlight>
                  <a:srgbClr val="FFFFFE"/>
                </a:highlight>
                <a:latin typeface="Courier New"/>
                <a:ea typeface="Courier New"/>
                <a:cs typeface="Courier New"/>
                <a:sym typeface="Courier New"/>
              </a:rPr>
              <a:t>)) - </a:t>
            </a:r>
            <a:r>
              <a:rPr lang="en-US" sz="2300" b="1" i="0" u="none" strike="noStrike" cap="none" dirty="0">
                <a:solidFill>
                  <a:srgbClr val="09885A"/>
                </a:solidFill>
                <a:highlight>
                  <a:srgbClr val="FFFFFE"/>
                </a:highlight>
                <a:latin typeface="Courier New"/>
                <a:ea typeface="Courier New"/>
                <a:cs typeface="Courier New"/>
                <a:sym typeface="Courier New"/>
              </a:rPr>
              <a:t>1</a:t>
            </a:r>
            <a:r>
              <a:rPr lang="en-US" sz="2300" b="1" i="0" u="none" strike="noStrike" cap="none" dirty="0">
                <a:solidFill>
                  <a:schemeClr val="dk1"/>
                </a:solidFill>
                <a:highlight>
                  <a:srgbClr val="FFFFFE"/>
                </a:highlight>
                <a:latin typeface="Courier New"/>
                <a:ea typeface="Courier New"/>
                <a:cs typeface="Courier New"/>
                <a:sym typeface="Courier New"/>
              </a:rPr>
              <a:t> </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3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err="1">
                <a:solidFill>
                  <a:srgbClr val="000000"/>
                </a:solidFill>
                <a:latin typeface="Courier New"/>
                <a:ea typeface="Courier New"/>
                <a:cs typeface="Courier New"/>
                <a:sym typeface="Courier New"/>
              </a:rPr>
              <a:t>bh</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err="1">
                <a:solidFill>
                  <a:srgbClr val="000000"/>
                </a:solidFill>
                <a:latin typeface="Courier New"/>
                <a:ea typeface="Courier New"/>
                <a:cs typeface="Courier New"/>
                <a:sym typeface="Courier New"/>
              </a:rPr>
              <a:t>np.random.randn</a:t>
            </a:r>
            <a:r>
              <a:rPr lang="en-US" sz="2300" b="1" i="0" u="none" strike="noStrike" cap="none" dirty="0">
                <a:solidFill>
                  <a:srgbClr val="000000"/>
                </a:solidFill>
                <a:latin typeface="Courier New"/>
                <a:ea typeface="Courier New"/>
                <a:cs typeface="Courier New"/>
                <a:sym typeface="Courier New"/>
              </a:rPr>
              <a:t>(</a:t>
            </a:r>
            <a:r>
              <a:rPr lang="en-US" sz="2300" b="1" i="0" u="none" strike="noStrike" cap="none" dirty="0" err="1">
                <a:solidFill>
                  <a:srgbClr val="000000"/>
                </a:solidFill>
                <a:latin typeface="Courier New"/>
                <a:ea typeface="Courier New"/>
                <a:cs typeface="Courier New"/>
                <a:sym typeface="Courier New"/>
              </a:rPr>
              <a:t>hidden_size</a:t>
            </a:r>
            <a:r>
              <a:rPr lang="en-US" sz="2300" b="1" i="0" u="none" strike="noStrike" cap="none" dirty="0">
                <a:solidFill>
                  <a:srgbClr val="000000"/>
                </a:solidFill>
                <a:latin typeface="Courier New"/>
                <a:ea typeface="Courier New"/>
                <a:cs typeface="Courier New"/>
                <a:sym typeface="Courier New"/>
              </a:rPr>
              <a:t>)</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err="1">
                <a:solidFill>
                  <a:srgbClr val="000000"/>
                </a:solidFill>
                <a:latin typeface="Courier New"/>
                <a:ea typeface="Courier New"/>
                <a:cs typeface="Courier New"/>
                <a:sym typeface="Courier New"/>
              </a:rPr>
              <a:t>bo</a:t>
            </a:r>
            <a:r>
              <a:rPr lang="en-US" sz="2300" b="1" i="0" u="none" strike="noStrike" cap="none" dirty="0">
                <a:solidFill>
                  <a:srgbClr val="000000"/>
                </a:solidFill>
                <a:latin typeface="Courier New"/>
                <a:ea typeface="Courier New"/>
                <a:cs typeface="Courier New"/>
                <a:sym typeface="Courier New"/>
              </a:rPr>
              <a:t> = </a:t>
            </a:r>
            <a:r>
              <a:rPr lang="en-US" sz="2300" b="1" i="0" u="none" strike="noStrike" cap="none" dirty="0" err="1">
                <a:solidFill>
                  <a:srgbClr val="000000"/>
                </a:solidFill>
                <a:latin typeface="Courier New"/>
                <a:ea typeface="Courier New"/>
                <a:cs typeface="Courier New"/>
                <a:sym typeface="Courier New"/>
              </a:rPr>
              <a:t>np.random.randn</a:t>
            </a:r>
            <a:r>
              <a:rPr lang="en-US" sz="2300" b="1" i="0" u="none" strike="noStrike" cap="none" dirty="0">
                <a:solidFill>
                  <a:srgbClr val="000000"/>
                </a:solidFill>
                <a:latin typeface="Courier New"/>
                <a:ea typeface="Courier New"/>
                <a:cs typeface="Courier New"/>
                <a:sym typeface="Courier New"/>
              </a:rPr>
              <a:t>(</a:t>
            </a:r>
            <a:r>
              <a:rPr lang="en-US" sz="2300" b="1" i="0" u="none" strike="noStrike" cap="none" dirty="0">
                <a:solidFill>
                  <a:srgbClr val="09885A"/>
                </a:solidFill>
                <a:latin typeface="Courier New"/>
                <a:ea typeface="Courier New"/>
                <a:cs typeface="Courier New"/>
                <a:sym typeface="Courier New"/>
              </a:rPr>
              <a:t>3</a:t>
            </a:r>
            <a:r>
              <a:rPr lang="en-US" sz="2300" b="1" i="0" u="none" strike="noStrike" cap="none" dirty="0">
                <a:solidFill>
                  <a:srgbClr val="000000"/>
                </a:solidFill>
                <a:latin typeface="Courier New"/>
                <a:ea typeface="Courier New"/>
                <a:cs typeface="Courier New"/>
                <a:sym typeface="Courier New"/>
              </a:rPr>
              <a:t>)</a:t>
            </a:r>
            <a:endParaRPr sz="2300" b="0" i="0" u="none" strike="noStrike" cap="none" dirty="0">
              <a:solidFill>
                <a:schemeClr val="dk1"/>
              </a:solidFill>
              <a:latin typeface="Arial"/>
              <a:ea typeface="Arial"/>
              <a:cs typeface="Arial"/>
              <a:sym typeface="Arial"/>
            </a:endParaRPr>
          </a:p>
        </p:txBody>
      </p:sp>
      <p:sp>
        <p:nvSpPr>
          <p:cNvPr id="1564" name="Google Shape;1564;p82"/>
          <p:cNvSpPr txBox="1"/>
          <p:nvPr/>
        </p:nvSpPr>
        <p:spPr>
          <a:xfrm>
            <a:off x="550595" y="2811470"/>
            <a:ext cx="10746054"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a:solidFill>
                  <a:srgbClr val="008000"/>
                </a:solidFill>
                <a:highlight>
                  <a:srgbClr val="FFFFFE"/>
                </a:highlight>
                <a:latin typeface="Courier New"/>
                <a:ea typeface="Courier New"/>
                <a:cs typeface="Courier New"/>
                <a:sym typeface="Courier New"/>
              </a:rPr>
              <a:t>#</a:t>
            </a:r>
            <a:r>
              <a:rPr lang="en-US" sz="2300" b="1" i="0" u="none" strike="noStrike" cap="none" dirty="0" err="1">
                <a:solidFill>
                  <a:srgbClr val="008000"/>
                </a:solidFill>
                <a:highlight>
                  <a:srgbClr val="FFFFFE"/>
                </a:highlight>
                <a:latin typeface="Courier New"/>
                <a:ea typeface="Courier New"/>
                <a:cs typeface="Courier New"/>
                <a:sym typeface="Courier New"/>
              </a:rPr>
              <a:t>random.random</a:t>
            </a:r>
            <a:r>
              <a:rPr lang="en-US" sz="2300" b="1" i="0" u="none" strike="noStrike" cap="none" dirty="0">
                <a:solidFill>
                  <a:srgbClr val="008000"/>
                </a:solidFill>
                <a:highlight>
                  <a:srgbClr val="FFFFFE"/>
                </a:highlight>
                <a:latin typeface="Courier New"/>
                <a:ea typeface="Courier New"/>
                <a:cs typeface="Courier New"/>
                <a:sym typeface="Courier New"/>
              </a:rPr>
              <a:t> returns number from 0 to 1 while </a:t>
            </a:r>
            <a:r>
              <a:rPr lang="en-US" sz="2300" b="1" i="0" u="none" strike="noStrike" cap="none" dirty="0" err="1">
                <a:solidFill>
                  <a:srgbClr val="008000"/>
                </a:solidFill>
                <a:highlight>
                  <a:srgbClr val="FFFFFE"/>
                </a:highlight>
                <a:latin typeface="Courier New"/>
                <a:ea typeface="Courier New"/>
                <a:cs typeface="Courier New"/>
                <a:sym typeface="Courier New"/>
              </a:rPr>
              <a:t>random.randn</a:t>
            </a:r>
            <a:r>
              <a:rPr lang="en-US" sz="2300" b="1" i="0" u="none" strike="noStrike" cap="none" dirty="0">
                <a:solidFill>
                  <a:srgbClr val="008000"/>
                </a:solidFill>
                <a:highlight>
                  <a:srgbClr val="FFFFFE"/>
                </a:highlight>
                <a:latin typeface="Courier New"/>
                <a:ea typeface="Courier New"/>
                <a:cs typeface="Courier New"/>
                <a:sym typeface="Courier New"/>
              </a:rPr>
              <a:t> </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300" b="1" i="0" u="none" strike="noStrike" cap="none" dirty="0">
                <a:solidFill>
                  <a:srgbClr val="008000"/>
                </a:solidFill>
                <a:highlight>
                  <a:srgbClr val="FFFFFE"/>
                </a:highlight>
                <a:latin typeface="Courier New"/>
                <a:ea typeface="Courier New"/>
                <a:cs typeface="Courier New"/>
                <a:sym typeface="Courier New"/>
              </a:rPr>
              <a:t>#returns Gaussian random number from -1 to 1, with mean of 0</a:t>
            </a:r>
            <a:endParaRPr sz="2300" b="0" i="0" u="none" strike="noStrike" cap="none" dirty="0">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1524000" y="0"/>
          <a:ext cx="0" cy="0"/>
          <a:chOff x="0" y="0"/>
          <a:chExt cx="0" cy="0"/>
        </a:xfrm>
      </p:grpSpPr>
      <p:sp>
        <p:nvSpPr>
          <p:cNvPr id="1569" name="Google Shape;1569;p83"/>
          <p:cNvSpPr txBox="1">
            <a:spLocks noGrp="1"/>
          </p:cNvSpPr>
          <p:nvPr>
            <p:ph type="title"/>
          </p:nvPr>
        </p:nvSpPr>
        <p:spPr>
          <a:xfrm>
            <a:off x="1835700" y="17722"/>
            <a:ext cx="8520600" cy="97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Determine Number of Batches</a:t>
            </a:r>
            <a:endParaRPr/>
          </a:p>
        </p:txBody>
      </p:sp>
      <p:sp>
        <p:nvSpPr>
          <p:cNvPr id="1570" name="Google Shape;1570;p83"/>
          <p:cNvSpPr txBox="1">
            <a:spLocks noGrp="1"/>
          </p:cNvSpPr>
          <p:nvPr>
            <p:ph type="body" idx="1"/>
          </p:nvPr>
        </p:nvSpPr>
        <p:spPr>
          <a:xfrm>
            <a:off x="742950" y="989122"/>
            <a:ext cx="10991849"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US" sz="2400" dirty="0"/>
              <a:t>The number of batches ‘</a:t>
            </a:r>
            <a:r>
              <a:rPr lang="en-US" sz="2400" dirty="0" err="1"/>
              <a:t>num_batch</a:t>
            </a:r>
            <a:r>
              <a:rPr lang="en-US" sz="2400" dirty="0"/>
              <a:t>’ is calculated from the user-determined batch size and training size</a:t>
            </a:r>
            <a:endParaRPr dirty="0"/>
          </a:p>
          <a:p>
            <a:pPr marL="342900" lvl="0" indent="-342900" algn="l" rtl="0">
              <a:lnSpc>
                <a:spcPct val="100000"/>
              </a:lnSpc>
              <a:spcBef>
                <a:spcPts val="600"/>
              </a:spcBef>
              <a:spcAft>
                <a:spcPts val="0"/>
              </a:spcAft>
              <a:buSzPts val="2832"/>
              <a:buFont typeface="Arial"/>
              <a:buChar char="•"/>
            </a:pPr>
            <a:r>
              <a:rPr lang="en-US" sz="2400" dirty="0"/>
              <a:t>The number of batches is corrected in case the training set size is not a multiple of the batch size</a:t>
            </a:r>
            <a:endParaRPr dirty="0"/>
          </a:p>
        </p:txBody>
      </p:sp>
      <p:sp>
        <p:nvSpPr>
          <p:cNvPr id="1571" name="Google Shape;1571;p83"/>
          <p:cNvSpPr txBox="1"/>
          <p:nvPr/>
        </p:nvSpPr>
        <p:spPr>
          <a:xfrm>
            <a:off x="1356232" y="4079122"/>
            <a:ext cx="867621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ourier New"/>
                <a:ea typeface="Courier New"/>
                <a:cs typeface="Courier New"/>
                <a:sym typeface="Courier New"/>
              </a:rPr>
              <a:t>  rem = </a:t>
            </a:r>
            <a:r>
              <a:rPr lang="en-US" sz="2400" b="1" i="0" u="none" strike="noStrike" cap="none" dirty="0" err="1">
                <a:solidFill>
                  <a:srgbClr val="795E26"/>
                </a:solidFill>
                <a:latin typeface="Courier New"/>
                <a:ea typeface="Courier New"/>
                <a:cs typeface="Courier New"/>
                <a:sym typeface="Courier New"/>
              </a:rPr>
              <a:t>len</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err="1">
                <a:solidFill>
                  <a:srgbClr val="000000"/>
                </a:solidFill>
                <a:latin typeface="Courier New"/>
                <a:ea typeface="Courier New"/>
                <a:cs typeface="Courier New"/>
                <a:sym typeface="Courier New"/>
              </a:rPr>
              <a:t>X_train</a:t>
            </a:r>
            <a:r>
              <a:rPr lang="en-US" sz="2400" b="1" i="0" u="none" strike="noStrike" cap="none" dirty="0">
                <a:solidFill>
                  <a:srgbClr val="000000"/>
                </a:solidFill>
                <a:latin typeface="Courier New"/>
                <a:ea typeface="Courier New"/>
                <a:cs typeface="Courier New"/>
                <a:sym typeface="Courier New"/>
              </a:rPr>
              <a:t>) % </a:t>
            </a:r>
            <a:r>
              <a:rPr lang="en-US" sz="2400" b="1" i="0" u="none" strike="noStrike" cap="none" dirty="0" err="1">
                <a:solidFill>
                  <a:srgbClr val="000000"/>
                </a:solidFill>
                <a:latin typeface="Courier New"/>
                <a:ea typeface="Courier New"/>
                <a:cs typeface="Courier New"/>
                <a:sym typeface="Courier New"/>
              </a:rPr>
              <a:t>batch_size</a:t>
            </a:r>
            <a:endParaRPr sz="2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num_batch</a:t>
            </a:r>
            <a:r>
              <a:rPr lang="en-US" sz="2400" b="1" i="0" u="none" strike="noStrike" cap="none" dirty="0">
                <a:solidFill>
                  <a:srgbClr val="000000"/>
                </a:solidFill>
                <a:latin typeface="Courier New"/>
                <a:ea typeface="Courier New"/>
                <a:cs typeface="Courier New"/>
                <a:sym typeface="Courier New"/>
              </a:rPr>
              <a:t> = </a:t>
            </a:r>
            <a:r>
              <a:rPr lang="en-US" sz="2400" b="1" i="0" u="none" strike="noStrike" cap="none" dirty="0" err="1">
                <a:solidFill>
                  <a:srgbClr val="795E26"/>
                </a:solidFill>
                <a:latin typeface="Courier New"/>
                <a:ea typeface="Courier New"/>
                <a:cs typeface="Courier New"/>
                <a:sym typeface="Courier New"/>
              </a:rPr>
              <a:t>len</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err="1">
                <a:solidFill>
                  <a:srgbClr val="000000"/>
                </a:solidFill>
                <a:latin typeface="Courier New"/>
                <a:ea typeface="Courier New"/>
                <a:cs typeface="Courier New"/>
                <a:sym typeface="Courier New"/>
              </a:rPr>
              <a:t>X_train</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err="1">
                <a:solidFill>
                  <a:srgbClr val="000000"/>
                </a:solidFill>
                <a:latin typeface="Courier New"/>
                <a:ea typeface="Courier New"/>
                <a:cs typeface="Courier New"/>
                <a:sym typeface="Courier New"/>
              </a:rPr>
              <a:t>batch_size</a:t>
            </a:r>
            <a:endParaRPr sz="2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a:solidFill>
                  <a:srgbClr val="AF00DB"/>
                </a:solidFill>
                <a:latin typeface="Courier New"/>
                <a:ea typeface="Courier New"/>
                <a:cs typeface="Courier New"/>
                <a:sym typeface="Courier New"/>
              </a:rPr>
              <a:t>if</a:t>
            </a:r>
            <a:r>
              <a:rPr lang="en-US" sz="2400" b="1" i="0" u="none" strike="noStrike" cap="none" dirty="0">
                <a:solidFill>
                  <a:srgbClr val="000000"/>
                </a:solidFill>
                <a:latin typeface="Courier New"/>
                <a:ea typeface="Courier New"/>
                <a:cs typeface="Courier New"/>
                <a:sym typeface="Courier New"/>
              </a:rPr>
              <a:t> rem != </a:t>
            </a:r>
            <a:r>
              <a:rPr lang="en-US" sz="2400" b="1" i="0" u="none" strike="noStrike" cap="none" dirty="0">
                <a:solidFill>
                  <a:srgbClr val="09885A"/>
                </a:solidFill>
                <a:latin typeface="Courier New"/>
                <a:ea typeface="Courier New"/>
                <a:cs typeface="Courier New"/>
                <a:sym typeface="Courier New"/>
              </a:rPr>
              <a:t>0</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num_batch</a:t>
            </a:r>
            <a:r>
              <a:rPr lang="en-US" sz="2400" b="1" i="0" u="none" strike="noStrike" cap="none" dirty="0">
                <a:solidFill>
                  <a:srgbClr val="000000"/>
                </a:solidFill>
                <a:latin typeface="Courier New"/>
                <a:ea typeface="Courier New"/>
                <a:cs typeface="Courier New"/>
                <a:sym typeface="Courier New"/>
              </a:rPr>
              <a:t> += </a:t>
            </a:r>
            <a:r>
              <a:rPr lang="en-US" sz="2400" b="1" i="0" u="none" strike="noStrike" cap="none" dirty="0">
                <a:solidFill>
                  <a:srgbClr val="09885A"/>
                </a:solidFill>
                <a:latin typeface="Courier New"/>
                <a:ea typeface="Courier New"/>
                <a:cs typeface="Courier New"/>
                <a:sym typeface="Courier New"/>
              </a:rPr>
              <a:t>1</a:t>
            </a:r>
            <a:endParaRPr sz="2400" b="1" i="0" u="none" strike="noStrike" cap="none" dirty="0">
              <a:solidFill>
                <a:srgbClr val="000000"/>
              </a:solidFill>
              <a:latin typeface="Courier New"/>
              <a:ea typeface="Courier New"/>
              <a:cs typeface="Courier New"/>
              <a:sym typeface="Courier New"/>
            </a:endParaRPr>
          </a:p>
        </p:txBody>
      </p:sp>
      <p:sp>
        <p:nvSpPr>
          <p:cNvPr id="1572" name="Google Shape;1572;p83"/>
          <p:cNvSpPr txBox="1"/>
          <p:nvPr/>
        </p:nvSpPr>
        <p:spPr>
          <a:xfrm>
            <a:off x="1680082" y="3006943"/>
            <a:ext cx="867621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8000"/>
                </a:solidFill>
                <a:highlight>
                  <a:srgbClr val="FFFFFE"/>
                </a:highlight>
                <a:latin typeface="Courier New"/>
                <a:ea typeface="Courier New"/>
                <a:cs typeface="Courier New"/>
                <a:sym typeface="Courier New"/>
              </a:rPr>
              <a:t>#Recall that % returns remainder (modulus)</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8000"/>
                </a:solidFill>
                <a:highlight>
                  <a:srgbClr val="FFFFFE"/>
                </a:highlight>
                <a:latin typeface="Courier New"/>
                <a:ea typeface="Courier New"/>
                <a:cs typeface="Courier New"/>
                <a:sym typeface="Courier New"/>
              </a:rPr>
              <a:t>#Recall that // returns largest divisor</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1524000" y="0"/>
          <a:ext cx="0" cy="0"/>
          <a:chOff x="0" y="0"/>
          <a:chExt cx="0" cy="0"/>
        </a:xfrm>
      </p:grpSpPr>
      <p:sp>
        <p:nvSpPr>
          <p:cNvPr id="1577" name="Google Shape;1577;p84"/>
          <p:cNvSpPr txBox="1">
            <a:spLocks noGrp="1"/>
          </p:cNvSpPr>
          <p:nvPr>
            <p:ph type="title"/>
          </p:nvPr>
        </p:nvSpPr>
        <p:spPr>
          <a:xfrm>
            <a:off x="1835700" y="19782"/>
            <a:ext cx="8520600" cy="110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The ANN Training Loop</a:t>
            </a:r>
            <a:endParaRPr/>
          </a:p>
        </p:txBody>
      </p:sp>
      <p:pic>
        <p:nvPicPr>
          <p:cNvPr id="1578" name="Google Shape;1578;p84"/>
          <p:cNvPicPr preferRelativeResize="0"/>
          <p:nvPr/>
        </p:nvPicPr>
        <p:blipFill rotWithShape="1">
          <a:blip r:embed="rId3">
            <a:alphaModFix/>
          </a:blip>
          <a:srcRect/>
          <a:stretch/>
        </p:blipFill>
        <p:spPr>
          <a:xfrm>
            <a:off x="3439996" y="2859665"/>
            <a:ext cx="5095875" cy="3438525"/>
          </a:xfrm>
          <a:prstGeom prst="rect">
            <a:avLst/>
          </a:prstGeom>
          <a:noFill/>
          <a:ln>
            <a:noFill/>
          </a:ln>
        </p:spPr>
      </p:pic>
      <p:sp>
        <p:nvSpPr>
          <p:cNvPr id="1579" name="Google Shape;1579;p84"/>
          <p:cNvSpPr txBox="1">
            <a:spLocks noGrp="1"/>
          </p:cNvSpPr>
          <p:nvPr>
            <p:ph type="body" idx="1"/>
          </p:nvPr>
        </p:nvSpPr>
        <p:spPr>
          <a:xfrm>
            <a:off x="1749203" y="1019500"/>
            <a:ext cx="8520600"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US" sz="2400"/>
              <a:t>Forward propagation, error determination, back propagation, and weight/bias updating are performed for every batch of input data</a:t>
            </a:r>
            <a:endParaRPr/>
          </a:p>
          <a:p>
            <a:pPr marL="342900" lvl="0" indent="-342900" algn="l" rtl="0">
              <a:lnSpc>
                <a:spcPct val="100000"/>
              </a:lnSpc>
              <a:spcBef>
                <a:spcPts val="600"/>
              </a:spcBef>
              <a:spcAft>
                <a:spcPts val="0"/>
              </a:spcAft>
              <a:buSzPts val="2832"/>
              <a:buFont typeface="Arial"/>
              <a:buChar char="•"/>
            </a:pPr>
            <a:r>
              <a:rPr lang="en-US" sz="2400"/>
              <a:t>This process is repeated for multiple epochs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1524000" y="0"/>
          <a:ext cx="0" cy="0"/>
          <a:chOff x="0" y="0"/>
          <a:chExt cx="0" cy="0"/>
        </a:xfrm>
      </p:grpSpPr>
      <p:sp>
        <p:nvSpPr>
          <p:cNvPr id="1584" name="Google Shape;1584;p85"/>
          <p:cNvSpPr txBox="1">
            <a:spLocks noGrp="1"/>
          </p:cNvSpPr>
          <p:nvPr>
            <p:ph type="title"/>
          </p:nvPr>
        </p:nvSpPr>
        <p:spPr>
          <a:xfrm>
            <a:off x="1835700" y="19782"/>
            <a:ext cx="8520600" cy="110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ANN Input and Output</a:t>
            </a:r>
            <a:endParaRPr/>
          </a:p>
        </p:txBody>
      </p:sp>
      <p:sp>
        <p:nvSpPr>
          <p:cNvPr id="1585" name="Google Shape;1585;p85"/>
          <p:cNvSpPr txBox="1">
            <a:spLocks noGrp="1"/>
          </p:cNvSpPr>
          <p:nvPr>
            <p:ph type="body" idx="1"/>
          </p:nvPr>
        </p:nvSpPr>
        <p:spPr>
          <a:xfrm>
            <a:off x="666750" y="714700"/>
            <a:ext cx="10382249"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US" sz="2400" dirty="0"/>
              <a:t>The model takes learning rate, batch size, epochs, and the training set as input</a:t>
            </a:r>
            <a:endParaRPr dirty="0"/>
          </a:p>
          <a:p>
            <a:pPr marL="342900" lvl="0" indent="-342900" algn="l" rtl="0">
              <a:lnSpc>
                <a:spcPct val="100000"/>
              </a:lnSpc>
              <a:spcBef>
                <a:spcPts val="600"/>
              </a:spcBef>
              <a:spcAft>
                <a:spcPts val="0"/>
              </a:spcAft>
              <a:buSzPts val="2832"/>
              <a:buFont typeface="Arial"/>
              <a:buChar char="•"/>
            </a:pPr>
            <a:r>
              <a:rPr lang="en-US" sz="2400" dirty="0"/>
              <a:t>The model will output the weights and biases for the input and hidden layer, as well as training error measurements</a:t>
            </a:r>
            <a:endParaRPr dirty="0"/>
          </a:p>
        </p:txBody>
      </p:sp>
      <p:pic>
        <p:nvPicPr>
          <p:cNvPr id="1586" name="Google Shape;1586;p85"/>
          <p:cNvPicPr preferRelativeResize="0"/>
          <p:nvPr/>
        </p:nvPicPr>
        <p:blipFill rotWithShape="1">
          <a:blip r:embed="rId3">
            <a:alphaModFix/>
          </a:blip>
          <a:srcRect/>
          <a:stretch/>
        </p:blipFill>
        <p:spPr>
          <a:xfrm>
            <a:off x="2511828" y="3529306"/>
            <a:ext cx="6783540" cy="2701256"/>
          </a:xfrm>
          <a:prstGeom prst="rect">
            <a:avLst/>
          </a:prstGeom>
          <a:noFill/>
          <a:ln>
            <a:noFill/>
          </a:ln>
        </p:spPr>
      </p:pic>
      <p:sp>
        <p:nvSpPr>
          <p:cNvPr id="1587" name="Google Shape;1587;p85"/>
          <p:cNvSpPr/>
          <p:nvPr/>
        </p:nvSpPr>
        <p:spPr>
          <a:xfrm>
            <a:off x="1693812" y="2909455"/>
            <a:ext cx="4134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ourier New"/>
                <a:ea typeface="Courier New"/>
                <a:cs typeface="Courier New"/>
                <a:sym typeface="Courier New"/>
              </a:rPr>
              <a:t>def</a:t>
            </a:r>
            <a:r>
              <a:rPr lang="en-US" sz="1400" b="1" i="0" u="none" strike="noStrike" cap="none">
                <a:solidFill>
                  <a:srgbClr val="000000"/>
                </a:solidFill>
                <a:latin typeface="Courier New"/>
                <a:ea typeface="Courier New"/>
                <a:cs typeface="Courier New"/>
                <a:sym typeface="Courier New"/>
              </a:rPr>
              <a:t> </a:t>
            </a:r>
            <a:r>
              <a:rPr lang="en-US" sz="1400" b="1" i="0" u="none" strike="noStrike" cap="none">
                <a:solidFill>
                  <a:srgbClr val="795E26"/>
                </a:solidFill>
                <a:latin typeface="Courier New"/>
                <a:ea typeface="Courier New"/>
                <a:cs typeface="Courier New"/>
                <a:sym typeface="Courier New"/>
              </a:rPr>
              <a:t>training</a:t>
            </a:r>
            <a:r>
              <a:rPr lang="en-US" sz="1400" b="1" i="0" u="none" strike="noStrike" cap="none">
                <a:solidFill>
                  <a:srgbClr val="000000"/>
                </a:solidFill>
                <a:latin typeface="Courier New"/>
                <a:ea typeface="Courier New"/>
                <a:cs typeface="Courier New"/>
                <a:sym typeface="Courier New"/>
              </a:rPr>
              <a:t>(</a:t>
            </a:r>
            <a:r>
              <a:rPr lang="en-US" sz="1400" b="1" i="0" u="none" strike="noStrike" cap="none">
                <a:solidFill>
                  <a:srgbClr val="001080"/>
                </a:solidFill>
                <a:latin typeface="Courier New"/>
                <a:ea typeface="Courier New"/>
                <a:cs typeface="Courier New"/>
                <a:sym typeface="Courier New"/>
              </a:rPr>
              <a:t>lr</a:t>
            </a:r>
            <a:r>
              <a:rPr lang="en-US" sz="1400" b="1" i="0" u="none" strike="noStrike" cap="none">
                <a:solidFill>
                  <a:srgbClr val="000000"/>
                </a:solidFill>
                <a:latin typeface="Courier New"/>
                <a:ea typeface="Courier New"/>
                <a:cs typeface="Courier New"/>
                <a:sym typeface="Courier New"/>
              </a:rPr>
              <a:t>, </a:t>
            </a:r>
            <a:r>
              <a:rPr lang="en-US" sz="1400" b="1" i="0" u="none" strike="noStrike" cap="none">
                <a:solidFill>
                  <a:srgbClr val="001080"/>
                </a:solidFill>
                <a:latin typeface="Courier New"/>
                <a:ea typeface="Courier New"/>
                <a:cs typeface="Courier New"/>
                <a:sym typeface="Courier New"/>
              </a:rPr>
              <a:t>batch_size</a:t>
            </a:r>
            <a:r>
              <a:rPr lang="en-US" sz="1400" b="1" i="0" u="none" strike="noStrike" cap="none">
                <a:solidFill>
                  <a:srgbClr val="000000"/>
                </a:solidFill>
                <a:latin typeface="Courier New"/>
                <a:ea typeface="Courier New"/>
                <a:cs typeface="Courier New"/>
                <a:sym typeface="Courier New"/>
              </a:rPr>
              <a:t>, </a:t>
            </a:r>
            <a:r>
              <a:rPr lang="en-US" sz="1400" b="1" i="0" u="none" strike="noStrike" cap="none">
                <a:solidFill>
                  <a:srgbClr val="001080"/>
                </a:solidFill>
                <a:latin typeface="Courier New"/>
                <a:ea typeface="Courier New"/>
                <a:cs typeface="Courier New"/>
                <a:sym typeface="Courier New"/>
              </a:rPr>
              <a:t>epochs</a:t>
            </a:r>
            <a:r>
              <a:rPr lang="en-US" sz="1400" b="1" i="0" u="none" strike="noStrike" cap="none">
                <a:solidFill>
                  <a:srgbClr val="000000"/>
                </a:solidFill>
                <a:latin typeface="Courier New"/>
                <a:ea typeface="Courier New"/>
                <a:cs typeface="Courier New"/>
                <a:sym typeface="Courier New"/>
              </a:rPr>
              <a:t>):</a:t>
            </a:r>
            <a:endParaRPr sz="1400" b="1" i="0" u="none" strike="noStrike" cap="none">
              <a:solidFill>
                <a:srgbClr val="000000"/>
              </a:solidFill>
              <a:latin typeface="Courier New"/>
              <a:ea typeface="Courier New"/>
              <a:cs typeface="Courier New"/>
              <a:sym typeface="Courier New"/>
            </a:endParaRPr>
          </a:p>
        </p:txBody>
      </p:sp>
      <p:sp>
        <p:nvSpPr>
          <p:cNvPr id="1588" name="Google Shape;1588;p85"/>
          <p:cNvSpPr/>
          <p:nvPr/>
        </p:nvSpPr>
        <p:spPr>
          <a:xfrm>
            <a:off x="6468688" y="2909455"/>
            <a:ext cx="3957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AF00DB"/>
                </a:solidFill>
                <a:latin typeface="Courier New"/>
                <a:ea typeface="Courier New"/>
                <a:cs typeface="Courier New"/>
                <a:sym typeface="Courier New"/>
              </a:rPr>
              <a:t>return</a:t>
            </a:r>
            <a:r>
              <a:rPr lang="en-US" sz="1400" b="1" i="0" u="none" strike="noStrike" cap="none">
                <a:solidFill>
                  <a:srgbClr val="000000"/>
                </a:solidFill>
                <a:latin typeface="Courier New"/>
                <a:ea typeface="Courier New"/>
                <a:cs typeface="Courier New"/>
                <a:sym typeface="Courier New"/>
              </a:rPr>
              <a:t> [w0,bh,w1,bo], error, errors</a:t>
            </a:r>
            <a:endParaRPr sz="1400" b="1" i="0" u="none" strike="noStrike" cap="none">
              <a:solidFill>
                <a:srgbClr val="000000"/>
              </a:solidFill>
              <a:latin typeface="Courier New"/>
              <a:ea typeface="Courier New"/>
              <a:cs typeface="Courier New"/>
              <a:sym typeface="Courier New"/>
            </a:endParaRPr>
          </a:p>
        </p:txBody>
      </p:sp>
      <p:cxnSp>
        <p:nvCxnSpPr>
          <p:cNvPr id="1589" name="Google Shape;1589;p85"/>
          <p:cNvCxnSpPr/>
          <p:nvPr/>
        </p:nvCxnSpPr>
        <p:spPr>
          <a:xfrm>
            <a:off x="5828607" y="3059084"/>
            <a:ext cx="5571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1524000" y="0"/>
          <a:ext cx="0" cy="0"/>
          <a:chOff x="0" y="0"/>
          <a:chExt cx="0" cy="0"/>
        </a:xfrm>
      </p:grpSpPr>
      <p:sp>
        <p:nvSpPr>
          <p:cNvPr id="1594" name="Google Shape;1594;p86"/>
          <p:cNvSpPr txBox="1">
            <a:spLocks noGrp="1"/>
          </p:cNvSpPr>
          <p:nvPr>
            <p:ph type="title"/>
          </p:nvPr>
        </p:nvSpPr>
        <p:spPr>
          <a:xfrm>
            <a:off x="1835700" y="-43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Forward Propagation</a:t>
            </a:r>
            <a:endParaRPr/>
          </a:p>
        </p:txBody>
      </p:sp>
      <p:sp>
        <p:nvSpPr>
          <p:cNvPr id="1595" name="Google Shape;1595;p86"/>
          <p:cNvSpPr txBox="1"/>
          <p:nvPr/>
        </p:nvSpPr>
        <p:spPr>
          <a:xfrm>
            <a:off x="857251" y="2230101"/>
            <a:ext cx="8583000"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008000"/>
                </a:solidFill>
                <a:latin typeface="Courier New"/>
                <a:ea typeface="Courier New"/>
                <a:cs typeface="Courier New"/>
                <a:sym typeface="Courier New"/>
              </a:rPr>
              <a:t># Finding the current batch</a:t>
            </a:r>
            <a:endParaRPr sz="22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err="1">
                <a:solidFill>
                  <a:srgbClr val="000000"/>
                </a:solidFill>
                <a:latin typeface="Courier New"/>
                <a:ea typeface="Courier New"/>
                <a:cs typeface="Courier New"/>
                <a:sym typeface="Courier New"/>
              </a:rPr>
              <a:t>batch_start</a:t>
            </a:r>
            <a:r>
              <a:rPr lang="en-US" sz="2200" b="1" i="0" u="none" strike="noStrike" cap="none" dirty="0">
                <a:solidFill>
                  <a:srgbClr val="000000"/>
                </a:solidFill>
                <a:latin typeface="Courier New"/>
                <a:ea typeface="Courier New"/>
                <a:cs typeface="Courier New"/>
                <a:sym typeface="Courier New"/>
              </a:rPr>
              <a:t> = </a:t>
            </a:r>
            <a:r>
              <a:rPr lang="en-US" sz="2200" b="1" i="0" u="none" strike="noStrike" cap="none" dirty="0" err="1">
                <a:solidFill>
                  <a:srgbClr val="000000"/>
                </a:solidFill>
                <a:latin typeface="Courier New"/>
                <a:ea typeface="Courier New"/>
                <a:cs typeface="Courier New"/>
                <a:sym typeface="Courier New"/>
              </a:rPr>
              <a:t>curr_batch</a:t>
            </a:r>
            <a:r>
              <a:rPr lang="en-US" sz="2200" b="1" i="0" u="none" strike="noStrike" cap="none" dirty="0">
                <a:solidFill>
                  <a:srgbClr val="000000"/>
                </a:solidFill>
                <a:latin typeface="Courier New"/>
                <a:ea typeface="Courier New"/>
                <a:cs typeface="Courier New"/>
                <a:sym typeface="Courier New"/>
              </a:rPr>
              <a:t> * </a:t>
            </a:r>
            <a:r>
              <a:rPr lang="en-US" sz="2200" b="1" i="0" u="none" strike="noStrike" cap="none" dirty="0" err="1">
                <a:solidFill>
                  <a:srgbClr val="000000"/>
                </a:solidFill>
                <a:latin typeface="Courier New"/>
                <a:ea typeface="Courier New"/>
                <a:cs typeface="Courier New"/>
                <a:sym typeface="Courier New"/>
              </a:rPr>
              <a:t>batch_size</a:t>
            </a:r>
            <a:endParaRPr sz="22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err="1">
                <a:solidFill>
                  <a:srgbClr val="000000"/>
                </a:solidFill>
                <a:latin typeface="Courier New"/>
                <a:ea typeface="Courier New"/>
                <a:cs typeface="Courier New"/>
                <a:sym typeface="Courier New"/>
              </a:rPr>
              <a:t>batch_end</a:t>
            </a:r>
            <a:r>
              <a:rPr lang="en-US" sz="2200" b="1" i="0" u="none" strike="noStrike" cap="none" dirty="0">
                <a:solidFill>
                  <a:srgbClr val="000000"/>
                </a:solidFill>
                <a:latin typeface="Courier New"/>
                <a:ea typeface="Courier New"/>
                <a:cs typeface="Courier New"/>
                <a:sym typeface="Courier New"/>
              </a:rPr>
              <a:t> = </a:t>
            </a:r>
            <a:r>
              <a:rPr lang="en-US" sz="2200" b="1" i="0" u="none" strike="noStrike" cap="none" dirty="0" err="1">
                <a:solidFill>
                  <a:srgbClr val="000000"/>
                </a:solidFill>
                <a:latin typeface="Courier New"/>
                <a:ea typeface="Courier New"/>
                <a:cs typeface="Courier New"/>
                <a:sym typeface="Courier New"/>
              </a:rPr>
              <a:t>batch_start</a:t>
            </a:r>
            <a:r>
              <a:rPr lang="en-US" sz="2200" b="1" i="0" u="none" strike="noStrike" cap="none" dirty="0">
                <a:solidFill>
                  <a:srgbClr val="000000"/>
                </a:solidFill>
                <a:latin typeface="Courier New"/>
                <a:ea typeface="Courier New"/>
                <a:cs typeface="Courier New"/>
                <a:sym typeface="Courier New"/>
              </a:rPr>
              <a:t> + </a:t>
            </a:r>
            <a:r>
              <a:rPr lang="en-US" sz="2200" b="1" i="0" u="none" strike="noStrike" cap="none" dirty="0" err="1">
                <a:solidFill>
                  <a:srgbClr val="000000"/>
                </a:solidFill>
                <a:latin typeface="Courier New"/>
                <a:ea typeface="Courier New"/>
                <a:cs typeface="Courier New"/>
                <a:sym typeface="Courier New"/>
              </a:rPr>
              <a:t>batch_size</a:t>
            </a:r>
            <a:endParaRPr sz="22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err="1">
                <a:solidFill>
                  <a:srgbClr val="000000"/>
                </a:solidFill>
                <a:latin typeface="Courier New"/>
                <a:ea typeface="Courier New"/>
                <a:cs typeface="Courier New"/>
                <a:sym typeface="Courier New"/>
              </a:rPr>
              <a:t>input_batch</a:t>
            </a:r>
            <a:r>
              <a:rPr lang="en-US" sz="2200" b="1" i="0" u="none" strike="noStrike" cap="none" dirty="0">
                <a:solidFill>
                  <a:srgbClr val="000000"/>
                </a:solidFill>
                <a:latin typeface="Courier New"/>
                <a:ea typeface="Courier New"/>
                <a:cs typeface="Courier New"/>
                <a:sym typeface="Courier New"/>
              </a:rPr>
              <a:t> = </a:t>
            </a:r>
            <a:r>
              <a:rPr lang="en-US" sz="2200" b="1" i="0" u="none" strike="noStrike" cap="none" dirty="0" err="1">
                <a:solidFill>
                  <a:srgbClr val="000000"/>
                </a:solidFill>
                <a:latin typeface="Courier New"/>
                <a:ea typeface="Courier New"/>
                <a:cs typeface="Courier New"/>
                <a:sym typeface="Courier New"/>
              </a:rPr>
              <a:t>X_train</a:t>
            </a:r>
            <a:r>
              <a:rPr lang="en-US" sz="2200" b="1" i="0" u="none" strike="noStrike" cap="none" dirty="0">
                <a:solidFill>
                  <a:srgbClr val="000000"/>
                </a:solidFill>
                <a:latin typeface="Courier New"/>
                <a:ea typeface="Courier New"/>
                <a:cs typeface="Courier New"/>
                <a:sym typeface="Courier New"/>
              </a:rPr>
              <a:t>[</a:t>
            </a:r>
            <a:r>
              <a:rPr lang="en-US" sz="2200" b="1" i="0" u="none" strike="noStrike" cap="none" dirty="0" err="1">
                <a:solidFill>
                  <a:srgbClr val="000000"/>
                </a:solidFill>
                <a:latin typeface="Courier New"/>
                <a:ea typeface="Courier New"/>
                <a:cs typeface="Courier New"/>
                <a:sym typeface="Courier New"/>
              </a:rPr>
              <a:t>batch_start:batch_end</a:t>
            </a:r>
            <a:r>
              <a:rPr lang="en-US" sz="2200" b="1" i="0" u="none" strike="noStrike" cap="none" dirty="0">
                <a:solidFill>
                  <a:srgbClr val="000000"/>
                </a:solidFill>
                <a:latin typeface="Courier New"/>
                <a:ea typeface="Courier New"/>
                <a:cs typeface="Courier New"/>
                <a:sym typeface="Courier New"/>
              </a:rPr>
              <a:t>]</a:t>
            </a: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008000"/>
                </a:solidFill>
                <a:latin typeface="Courier New"/>
                <a:ea typeface="Courier New"/>
                <a:cs typeface="Courier New"/>
                <a:sym typeface="Courier New"/>
              </a:rPr>
              <a:t>#First layer propagation This equation calculates dot #product of input layer vector (batch size x 4) with weight #matrix w0 (4 x hidden layer size)</a:t>
            </a:r>
            <a:br>
              <a:rPr lang="en-US" sz="2200" b="1" i="0" u="none" strike="noStrike" cap="none" dirty="0">
                <a:solidFill>
                  <a:srgbClr val="000000"/>
                </a:solidFill>
                <a:latin typeface="Courier New"/>
                <a:ea typeface="Courier New"/>
                <a:cs typeface="Courier New"/>
                <a:sym typeface="Courier New"/>
              </a:rPr>
            </a:br>
            <a:r>
              <a:rPr lang="en-US" sz="2200" b="1" i="0" u="none" strike="noStrike" cap="none" dirty="0" err="1">
                <a:solidFill>
                  <a:srgbClr val="000000"/>
                </a:solidFill>
                <a:latin typeface="Courier New"/>
                <a:ea typeface="Courier New"/>
                <a:cs typeface="Courier New"/>
                <a:sym typeface="Courier New"/>
              </a:rPr>
              <a:t>zh</a:t>
            </a:r>
            <a:r>
              <a:rPr lang="en-US" sz="2200" b="1" i="0" u="none" strike="noStrike" cap="none" dirty="0">
                <a:solidFill>
                  <a:srgbClr val="000000"/>
                </a:solidFill>
                <a:latin typeface="Courier New"/>
                <a:ea typeface="Courier New"/>
                <a:cs typeface="Courier New"/>
                <a:sym typeface="Courier New"/>
              </a:rPr>
              <a:t> = </a:t>
            </a:r>
            <a:r>
              <a:rPr lang="en-US" sz="2200" b="1" i="0" u="none" strike="noStrike" cap="none" dirty="0" err="1">
                <a:solidFill>
                  <a:srgbClr val="000000"/>
                </a:solidFill>
                <a:latin typeface="Courier New"/>
                <a:ea typeface="Courier New"/>
                <a:cs typeface="Courier New"/>
                <a:sym typeface="Courier New"/>
              </a:rPr>
              <a:t>np.dot</a:t>
            </a:r>
            <a:r>
              <a:rPr lang="en-US" sz="2200" b="1" i="0" u="none" strike="noStrike" cap="none" dirty="0">
                <a:solidFill>
                  <a:srgbClr val="000000"/>
                </a:solidFill>
                <a:latin typeface="Courier New"/>
                <a:ea typeface="Courier New"/>
                <a:cs typeface="Courier New"/>
                <a:sym typeface="Courier New"/>
              </a:rPr>
              <a:t>(</a:t>
            </a:r>
            <a:r>
              <a:rPr lang="en-US" sz="2200" b="1" i="0" u="none" strike="noStrike" cap="none" dirty="0" err="1">
                <a:solidFill>
                  <a:srgbClr val="000000"/>
                </a:solidFill>
                <a:latin typeface="Courier New"/>
                <a:ea typeface="Courier New"/>
                <a:cs typeface="Courier New"/>
                <a:sym typeface="Courier New"/>
              </a:rPr>
              <a:t>input_batch</a:t>
            </a:r>
            <a:r>
              <a:rPr lang="en-US" sz="2200" b="1" i="0" u="none" strike="noStrike" cap="none" dirty="0">
                <a:solidFill>
                  <a:srgbClr val="000000"/>
                </a:solidFill>
                <a:latin typeface="Courier New"/>
                <a:ea typeface="Courier New"/>
                <a:cs typeface="Courier New"/>
                <a:sym typeface="Courier New"/>
              </a:rPr>
              <a:t>, w0) + </a:t>
            </a:r>
            <a:r>
              <a:rPr lang="en-US" sz="2200" b="1" i="0" u="none" strike="noStrike" cap="none" dirty="0" err="1">
                <a:solidFill>
                  <a:srgbClr val="000000"/>
                </a:solidFill>
                <a:latin typeface="Courier New"/>
                <a:ea typeface="Courier New"/>
                <a:cs typeface="Courier New"/>
                <a:sym typeface="Courier New"/>
              </a:rPr>
              <a:t>bh</a:t>
            </a:r>
            <a:endParaRPr sz="22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000000"/>
                </a:solidFill>
                <a:latin typeface="Courier New"/>
                <a:ea typeface="Courier New"/>
                <a:cs typeface="Courier New"/>
                <a:sym typeface="Courier New"/>
              </a:rPr>
              <a:t>layer1 = sigmoid(</a:t>
            </a:r>
            <a:r>
              <a:rPr lang="en-US" sz="2200" b="1" i="0" u="none" strike="noStrike" cap="none" dirty="0" err="1">
                <a:solidFill>
                  <a:srgbClr val="000000"/>
                </a:solidFill>
                <a:latin typeface="Courier New"/>
                <a:ea typeface="Courier New"/>
                <a:cs typeface="Courier New"/>
                <a:sym typeface="Courier New"/>
              </a:rPr>
              <a:t>zh</a:t>
            </a:r>
            <a:r>
              <a:rPr lang="en-US" sz="2200" b="1" i="0" u="none" strike="noStrike" cap="none" dirty="0">
                <a:solidFill>
                  <a:srgbClr val="000000"/>
                </a:solidFill>
                <a:latin typeface="Courier New"/>
                <a:ea typeface="Courier New"/>
                <a:cs typeface="Courier New"/>
                <a:sym typeface="Courier New"/>
              </a:rPr>
              <a:t>)</a:t>
            </a: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008000"/>
                </a:solidFill>
                <a:latin typeface="Courier New"/>
                <a:ea typeface="Courier New"/>
                <a:cs typeface="Courier New"/>
                <a:sym typeface="Courier New"/>
              </a:rPr>
              <a:t>#Second layer propagation </a:t>
            </a:r>
            <a:endParaRPr sz="22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000000"/>
                </a:solidFill>
                <a:latin typeface="Courier New"/>
                <a:ea typeface="Courier New"/>
                <a:cs typeface="Courier New"/>
                <a:sym typeface="Courier New"/>
              </a:rPr>
              <a:t>zo = </a:t>
            </a:r>
            <a:r>
              <a:rPr lang="en-US" sz="2200" b="1" i="0" u="none" strike="noStrike" cap="none" dirty="0" err="1">
                <a:solidFill>
                  <a:srgbClr val="000000"/>
                </a:solidFill>
                <a:latin typeface="Courier New"/>
                <a:ea typeface="Courier New"/>
                <a:cs typeface="Courier New"/>
                <a:sym typeface="Courier New"/>
              </a:rPr>
              <a:t>np.dot</a:t>
            </a:r>
            <a:r>
              <a:rPr lang="en-US" sz="2200" b="1" i="0" u="none" strike="noStrike" cap="none" dirty="0">
                <a:solidFill>
                  <a:srgbClr val="000000"/>
                </a:solidFill>
                <a:latin typeface="Courier New"/>
                <a:ea typeface="Courier New"/>
                <a:cs typeface="Courier New"/>
                <a:sym typeface="Courier New"/>
              </a:rPr>
              <a:t>(layer1, w1) + </a:t>
            </a:r>
            <a:r>
              <a:rPr lang="en-US" sz="2200" b="1" i="0" u="none" strike="noStrike" cap="none" dirty="0" err="1">
                <a:solidFill>
                  <a:srgbClr val="000000"/>
                </a:solidFill>
                <a:latin typeface="Courier New"/>
                <a:ea typeface="Courier New"/>
                <a:cs typeface="Courier New"/>
                <a:sym typeface="Courier New"/>
              </a:rPr>
              <a:t>bo</a:t>
            </a:r>
            <a:endParaRPr sz="22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000000"/>
                </a:solidFill>
                <a:latin typeface="Courier New"/>
                <a:ea typeface="Courier New"/>
                <a:cs typeface="Courier New"/>
                <a:sym typeface="Courier New"/>
              </a:rPr>
              <a:t>layer2 = </a:t>
            </a:r>
            <a:r>
              <a:rPr lang="en-US" sz="2200" b="1" i="0" u="none" strike="noStrike" cap="none" dirty="0" err="1">
                <a:solidFill>
                  <a:srgbClr val="000000"/>
                </a:solidFill>
                <a:latin typeface="Courier New"/>
                <a:ea typeface="Courier New"/>
                <a:cs typeface="Courier New"/>
                <a:sym typeface="Courier New"/>
              </a:rPr>
              <a:t>user_softmax</a:t>
            </a:r>
            <a:r>
              <a:rPr lang="en-US" sz="2200" b="1" i="0" u="none" strike="noStrike" cap="none" dirty="0">
                <a:solidFill>
                  <a:srgbClr val="000000"/>
                </a:solidFill>
                <a:latin typeface="Courier New"/>
                <a:ea typeface="Courier New"/>
                <a:cs typeface="Courier New"/>
                <a:sym typeface="Courier New"/>
              </a:rPr>
              <a:t>(zo)</a:t>
            </a:r>
            <a:endParaRPr sz="2200" b="1" i="0" u="none" strike="noStrike" cap="none" dirty="0">
              <a:solidFill>
                <a:srgbClr val="000000"/>
              </a:solidFill>
              <a:latin typeface="Courier New"/>
              <a:ea typeface="Courier New"/>
              <a:cs typeface="Courier New"/>
              <a:sym typeface="Courier New"/>
            </a:endParaRPr>
          </a:p>
        </p:txBody>
      </p:sp>
      <p:sp>
        <p:nvSpPr>
          <p:cNvPr id="1596" name="Google Shape;1596;p86"/>
          <p:cNvSpPr txBox="1">
            <a:spLocks noGrp="1"/>
          </p:cNvSpPr>
          <p:nvPr>
            <p:ph type="body" idx="1"/>
          </p:nvPr>
        </p:nvSpPr>
        <p:spPr>
          <a:xfrm>
            <a:off x="438150" y="724600"/>
            <a:ext cx="10896599"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US" sz="2400" dirty="0"/>
              <a:t>The current batch of data is extracted from the total training set</a:t>
            </a:r>
            <a:endParaRPr dirty="0"/>
          </a:p>
          <a:p>
            <a:pPr marL="342900" lvl="0" indent="-342900" algn="l" rtl="0">
              <a:lnSpc>
                <a:spcPct val="100000"/>
              </a:lnSpc>
              <a:spcBef>
                <a:spcPts val="600"/>
              </a:spcBef>
              <a:spcAft>
                <a:spcPts val="0"/>
              </a:spcAft>
              <a:buSzPts val="2832"/>
              <a:buFont typeface="Arial"/>
              <a:buChar char="•"/>
            </a:pPr>
            <a:r>
              <a:rPr lang="en-US" sz="2400" dirty="0"/>
              <a:t>The input is propagated through the layers by multiplying by weight matrices, adding biases, and running through the activation functions</a:t>
            </a:r>
            <a:endParaRPr dirty="0"/>
          </a:p>
          <a:p>
            <a:pPr marL="0" lvl="0" indent="0" algn="l" rtl="0">
              <a:lnSpc>
                <a:spcPct val="100000"/>
              </a:lnSpc>
              <a:spcBef>
                <a:spcPts val="600"/>
              </a:spcBef>
              <a:spcAft>
                <a:spcPts val="0"/>
              </a:spcAft>
              <a:buSzPts val="2832"/>
              <a:buNone/>
            </a:pPr>
            <a:endParaRPr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1524000" y="0"/>
          <a:ext cx="0" cy="0"/>
          <a:chOff x="0" y="0"/>
          <a:chExt cx="0" cy="0"/>
        </a:xfrm>
      </p:grpSpPr>
      <p:sp>
        <p:nvSpPr>
          <p:cNvPr id="1601" name="Google Shape;1601;p87"/>
          <p:cNvSpPr txBox="1">
            <a:spLocks noGrp="1"/>
          </p:cNvSpPr>
          <p:nvPr>
            <p:ph type="title"/>
          </p:nvPr>
        </p:nvSpPr>
        <p:spPr>
          <a:xfrm>
            <a:off x="1835700" y="-6888"/>
            <a:ext cx="8520600" cy="97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Determine the Error</a:t>
            </a:r>
            <a:endParaRPr/>
          </a:p>
        </p:txBody>
      </p:sp>
      <p:pic>
        <p:nvPicPr>
          <p:cNvPr id="1602" name="Google Shape;1602;p87"/>
          <p:cNvPicPr preferRelativeResize="0"/>
          <p:nvPr/>
        </p:nvPicPr>
        <p:blipFill rotWithShape="1">
          <a:blip r:embed="rId3">
            <a:alphaModFix/>
          </a:blip>
          <a:srcRect t="33184" b="8990"/>
          <a:stretch/>
        </p:blipFill>
        <p:spPr>
          <a:xfrm>
            <a:off x="5633350" y="3854287"/>
            <a:ext cx="4636050" cy="1949826"/>
          </a:xfrm>
          <a:prstGeom prst="rect">
            <a:avLst/>
          </a:prstGeom>
          <a:noFill/>
          <a:ln>
            <a:noFill/>
          </a:ln>
        </p:spPr>
      </p:pic>
      <p:sp>
        <p:nvSpPr>
          <p:cNvPr id="1603" name="Google Shape;1603;p87"/>
          <p:cNvSpPr/>
          <p:nvPr/>
        </p:nvSpPr>
        <p:spPr>
          <a:xfrm>
            <a:off x="8636750" y="4135350"/>
            <a:ext cx="921000" cy="268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604" name="Google Shape;1604;p87"/>
          <p:cNvCxnSpPr>
            <a:stCxn id="1603" idx="0"/>
          </p:cNvCxnSpPr>
          <p:nvPr/>
        </p:nvCxnSpPr>
        <p:spPr>
          <a:xfrm rot="5400000" flipH="1">
            <a:off x="7810850" y="2848950"/>
            <a:ext cx="369600" cy="2203200"/>
          </a:xfrm>
          <a:prstGeom prst="bentConnector2">
            <a:avLst/>
          </a:prstGeom>
          <a:noFill/>
          <a:ln w="28575" cap="flat" cmpd="sng">
            <a:solidFill>
              <a:srgbClr val="FF0000"/>
            </a:solidFill>
            <a:prstDash val="solid"/>
            <a:round/>
            <a:headEnd type="none" w="sm" len="sm"/>
            <a:tailEnd type="none" w="sm" len="sm"/>
          </a:ln>
        </p:spPr>
      </p:cxnSp>
      <p:sp>
        <p:nvSpPr>
          <p:cNvPr id="1605" name="Google Shape;1605;p87"/>
          <p:cNvSpPr txBox="1"/>
          <p:nvPr/>
        </p:nvSpPr>
        <p:spPr>
          <a:xfrm rot="-5400000">
            <a:off x="8620234" y="5669838"/>
            <a:ext cx="9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606" name="Google Shape;1606;p87"/>
          <p:cNvSpPr txBox="1"/>
          <p:nvPr/>
        </p:nvSpPr>
        <p:spPr>
          <a:xfrm rot="-5400000">
            <a:off x="7474359" y="5695716"/>
            <a:ext cx="9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607" name="Google Shape;1607;p87"/>
          <p:cNvSpPr txBox="1"/>
          <p:nvPr/>
        </p:nvSpPr>
        <p:spPr>
          <a:xfrm rot="-5400000">
            <a:off x="5975759" y="5695716"/>
            <a:ext cx="9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608" name="Google Shape;1608;p87"/>
          <p:cNvSpPr txBox="1"/>
          <p:nvPr/>
        </p:nvSpPr>
        <p:spPr>
          <a:xfrm>
            <a:off x="1749202" y="634342"/>
            <a:ext cx="8727000" cy="21186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600"/>
              </a:spcBef>
              <a:spcAft>
                <a:spcPts val="0"/>
              </a:spcAft>
              <a:buClr>
                <a:srgbClr val="FF0000"/>
              </a:buClr>
              <a:buSzPts val="2832"/>
              <a:buFont typeface="Arial"/>
              <a:buChar char="•"/>
            </a:pPr>
            <a:r>
              <a:rPr lang="en-US" sz="2400" b="1" i="0" u="none" strike="noStrike" cap="none">
                <a:solidFill>
                  <a:srgbClr val="000090"/>
                </a:solidFill>
                <a:latin typeface="Arial"/>
                <a:ea typeface="Arial"/>
                <a:cs typeface="Arial"/>
                <a:sym typeface="Arial"/>
              </a:rPr>
              <a:t>The labels (true output) corresponding to the current batch of inputs is found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F0000"/>
              </a:buClr>
              <a:buSzPts val="2832"/>
              <a:buFont typeface="Arial"/>
              <a:buChar char="•"/>
            </a:pPr>
            <a:r>
              <a:rPr lang="en-US" sz="2400" b="1" i="0" u="none" strike="noStrike" cap="none">
                <a:solidFill>
                  <a:srgbClr val="000090"/>
                </a:solidFill>
                <a:latin typeface="Arial"/>
                <a:ea typeface="Arial"/>
                <a:cs typeface="Arial"/>
                <a:sym typeface="Arial"/>
              </a:rPr>
              <a:t>These are compared to the forward-propagated output of the model ‘layer2’ (</a:t>
            </a:r>
            <a:r>
              <a:rPr lang="en-US" sz="2400" b="1" i="0" u="none" strike="noStrike" cap="none">
                <a:solidFill>
                  <a:srgbClr val="000090"/>
                </a:solidFill>
                <a:latin typeface="Noto Sans Symbols"/>
                <a:ea typeface="Noto Sans Symbols"/>
                <a:cs typeface="Noto Sans Symbols"/>
                <a:sym typeface="Noto Sans Symbols"/>
              </a:rPr>
              <a:t>δ</a:t>
            </a:r>
            <a:r>
              <a:rPr lang="en-US" sz="2400" b="1" i="0" u="none" strike="noStrike" cap="none">
                <a:solidFill>
                  <a:srgbClr val="000090"/>
                </a:solidFill>
                <a:latin typeface="Arial"/>
                <a:ea typeface="Arial"/>
                <a:cs typeface="Arial"/>
                <a:sym typeface="Arial"/>
              </a:rPr>
              <a:t> is derivative of the cost function)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F0000"/>
              </a:buClr>
              <a:buSzPts val="2832"/>
              <a:buFont typeface="Arial"/>
              <a:buChar char="•"/>
            </a:pPr>
            <a:r>
              <a:rPr lang="en-US" sz="2400" b="1" i="0" u="none" strike="noStrike" cap="none">
                <a:solidFill>
                  <a:srgbClr val="000090"/>
                </a:solidFill>
                <a:latin typeface="Arial"/>
                <a:ea typeface="Arial"/>
                <a:cs typeface="Arial"/>
                <a:sym typeface="Arial"/>
              </a:rPr>
              <a:t>This subtraction represents the cost function which, through gradient descent, will be minimized</a:t>
            </a:r>
            <a:endParaRPr sz="1400" b="0" i="0" u="none" strike="noStrike" cap="none">
              <a:solidFill>
                <a:srgbClr val="000000"/>
              </a:solidFill>
              <a:latin typeface="Arial"/>
              <a:ea typeface="Arial"/>
              <a:cs typeface="Arial"/>
              <a:sym typeface="Arial"/>
            </a:endParaRPr>
          </a:p>
        </p:txBody>
      </p:sp>
      <p:sp>
        <p:nvSpPr>
          <p:cNvPr id="1609" name="Google Shape;1609;p87"/>
          <p:cNvSpPr/>
          <p:nvPr/>
        </p:nvSpPr>
        <p:spPr>
          <a:xfrm>
            <a:off x="1749203" y="3326911"/>
            <a:ext cx="63867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labels_batch = y_train[batch_start:batch_end]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layer2_error = layer2 - labels_batch</a:t>
            </a:r>
            <a:endParaRPr sz="1800" b="1" i="0" u="none" strike="noStrike" cap="none">
              <a:solidFill>
                <a:srgbClr val="000000"/>
              </a:solidFill>
              <a:latin typeface="Courier New"/>
              <a:ea typeface="Courier New"/>
              <a:cs typeface="Courier New"/>
              <a:sym typeface="Courier New"/>
            </a:endParaRPr>
          </a:p>
        </p:txBody>
      </p:sp>
      <p:sp>
        <p:nvSpPr>
          <p:cNvPr id="1610" name="Google Shape;1610;p87"/>
          <p:cNvSpPr txBox="1"/>
          <p:nvPr/>
        </p:nvSpPr>
        <p:spPr>
          <a:xfrm>
            <a:off x="1756049" y="4404150"/>
            <a:ext cx="40062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FF0000"/>
                </a:solidFill>
                <a:latin typeface="Arial"/>
                <a:ea typeface="Arial"/>
                <a:cs typeface="Arial"/>
                <a:sym typeface="Arial"/>
              </a:rPr>
              <a:t>The ”complicated” partial derivatives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FF0000"/>
                </a:solidFill>
                <a:latin typeface="Arial"/>
                <a:ea typeface="Arial"/>
                <a:cs typeface="Arial"/>
                <a:sym typeface="Arial"/>
              </a:rPr>
              <a:t>actually simplify to simple differences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1524000" y="0"/>
          <a:ext cx="0" cy="0"/>
          <a:chOff x="0" y="0"/>
          <a:chExt cx="0" cy="0"/>
        </a:xfrm>
      </p:grpSpPr>
      <p:sp>
        <p:nvSpPr>
          <p:cNvPr id="1615" name="Google Shape;1615;p88"/>
          <p:cNvSpPr txBox="1">
            <a:spLocks noGrp="1"/>
          </p:cNvSpPr>
          <p:nvPr>
            <p:ph type="title"/>
          </p:nvPr>
        </p:nvSpPr>
        <p:spPr>
          <a:xfrm>
            <a:off x="1835700" y="32274"/>
            <a:ext cx="8520600" cy="984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dirty="0"/>
              <a:t>Backpropagation </a:t>
            </a:r>
            <a:r>
              <a:rPr lang="en-US" sz="2400" dirty="0"/>
              <a:t>(Layer 2 </a:t>
            </a:r>
            <a:r>
              <a:rPr lang="en-US" sz="2400" dirty="0">
                <a:sym typeface="Wingdings" pitchFamily="2" charset="2"/>
              </a:rPr>
              <a:t></a:t>
            </a:r>
            <a:r>
              <a:rPr lang="en-US" sz="2400" dirty="0"/>
              <a:t> 1)</a:t>
            </a:r>
            <a:endParaRPr dirty="0"/>
          </a:p>
        </p:txBody>
      </p:sp>
      <p:sp>
        <p:nvSpPr>
          <p:cNvPr id="1616" name="Google Shape;1616;p88"/>
          <p:cNvSpPr txBox="1">
            <a:spLocks noGrp="1"/>
          </p:cNvSpPr>
          <p:nvPr>
            <p:ph type="body" idx="1"/>
          </p:nvPr>
        </p:nvSpPr>
        <p:spPr>
          <a:xfrm>
            <a:off x="1746800" y="733912"/>
            <a:ext cx="8520600" cy="21108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US" sz="2200"/>
              <a:t>Using the gradient descent algorithm, the derivative of the cost with respect to weights for layer 2 is calculated</a:t>
            </a:r>
            <a:endParaRPr sz="2200"/>
          </a:p>
          <a:p>
            <a:pPr marL="342900" lvl="0" indent="-342900" algn="l" rtl="0">
              <a:lnSpc>
                <a:spcPct val="100000"/>
              </a:lnSpc>
              <a:spcBef>
                <a:spcPts val="0"/>
              </a:spcBef>
              <a:spcAft>
                <a:spcPts val="0"/>
              </a:spcAft>
              <a:buSzPts val="1800"/>
              <a:buFont typeface="Arial"/>
              <a:buChar char="•"/>
            </a:pPr>
            <a:r>
              <a:rPr lang="en-US" sz="2200"/>
              <a:t>This is called “layer2w_delta” as this will later be subtracted from the layer2 weights to find the new set of weights</a:t>
            </a:r>
            <a:endParaRPr/>
          </a:p>
          <a:p>
            <a:pPr marL="342900" lvl="0" indent="-342900" algn="l" rtl="0">
              <a:lnSpc>
                <a:spcPct val="100000"/>
              </a:lnSpc>
              <a:spcBef>
                <a:spcPts val="0"/>
              </a:spcBef>
              <a:spcAft>
                <a:spcPts val="0"/>
              </a:spcAft>
              <a:buSzPts val="1800"/>
              <a:buFont typeface="Arial"/>
              <a:buChar char="•"/>
            </a:pPr>
            <a:r>
              <a:rPr lang="en-US" sz="2200"/>
              <a:t>The change in layer2 bias is simply the layer2 error </a:t>
            </a:r>
            <a:endParaRPr sz="2200"/>
          </a:p>
          <a:p>
            <a:pPr marL="171450" lvl="0" indent="-57150" algn="l" rtl="0">
              <a:lnSpc>
                <a:spcPct val="100000"/>
              </a:lnSpc>
              <a:spcBef>
                <a:spcPts val="0"/>
              </a:spcBef>
              <a:spcAft>
                <a:spcPts val="0"/>
              </a:spcAft>
              <a:buSzPts val="1800"/>
              <a:buFont typeface="Arial"/>
              <a:buNone/>
            </a:pPr>
            <a:endParaRPr sz="2200">
              <a:solidFill>
                <a:schemeClr val="accent2"/>
              </a:solidFill>
              <a:highlight>
                <a:srgbClr val="FFFFFF"/>
              </a:highlight>
              <a:latin typeface="Roboto"/>
              <a:ea typeface="Roboto"/>
              <a:cs typeface="Roboto"/>
              <a:sym typeface="Roboto"/>
            </a:endParaRPr>
          </a:p>
          <a:p>
            <a:pPr marL="171450" lvl="0" indent="-57150" algn="l" rtl="0">
              <a:lnSpc>
                <a:spcPct val="135714"/>
              </a:lnSpc>
              <a:spcBef>
                <a:spcPts val="0"/>
              </a:spcBef>
              <a:spcAft>
                <a:spcPts val="0"/>
              </a:spcAft>
              <a:buSzPts val="1800"/>
              <a:buFont typeface="Arial"/>
              <a:buNone/>
            </a:pPr>
            <a:endParaRPr sz="2200">
              <a:solidFill>
                <a:schemeClr val="accent2"/>
              </a:solidFill>
              <a:highlight>
                <a:srgbClr val="FFFFFF"/>
              </a:highlight>
              <a:latin typeface="Roboto"/>
              <a:ea typeface="Roboto"/>
              <a:cs typeface="Roboto"/>
              <a:sym typeface="Roboto"/>
            </a:endParaRPr>
          </a:p>
          <a:p>
            <a:pPr marL="0" lvl="0" indent="0" algn="l" rtl="0">
              <a:lnSpc>
                <a:spcPct val="135714"/>
              </a:lnSpc>
              <a:spcBef>
                <a:spcPts val="0"/>
              </a:spcBef>
              <a:spcAft>
                <a:spcPts val="0"/>
              </a:spcAft>
              <a:buSzPts val="1800"/>
              <a:buNone/>
            </a:pPr>
            <a:r>
              <a:rPr lang="en-US" sz="2200">
                <a:solidFill>
                  <a:schemeClr val="dk1"/>
                </a:solidFill>
                <a:highlight>
                  <a:srgbClr val="FFFFFE"/>
                </a:highlight>
                <a:latin typeface="Courier New"/>
                <a:ea typeface="Courier New"/>
                <a:cs typeface="Courier New"/>
                <a:sym typeface="Courier New"/>
              </a:rPr>
              <a:t>    </a:t>
            </a:r>
            <a:endParaRPr sz="2200">
              <a:solidFill>
                <a:schemeClr val="dk1"/>
              </a:solidFill>
              <a:highlight>
                <a:srgbClr val="FFFFFE"/>
              </a:highlight>
              <a:latin typeface="Courier New"/>
              <a:ea typeface="Courier New"/>
              <a:cs typeface="Courier New"/>
              <a:sym typeface="Courier New"/>
            </a:endParaRPr>
          </a:p>
          <a:p>
            <a:pPr marL="171450" lvl="0" indent="-57150" algn="l" rtl="0">
              <a:lnSpc>
                <a:spcPct val="135714"/>
              </a:lnSpc>
              <a:spcBef>
                <a:spcPts val="0"/>
              </a:spcBef>
              <a:spcAft>
                <a:spcPts val="0"/>
              </a:spcAft>
              <a:buSzPts val="1800"/>
              <a:buFont typeface="Arial"/>
              <a:buNone/>
            </a:pPr>
            <a:endParaRPr sz="2200">
              <a:solidFill>
                <a:schemeClr val="dk1"/>
              </a:solidFill>
              <a:highlight>
                <a:srgbClr val="FFFFFE"/>
              </a:highlight>
              <a:latin typeface="Courier New"/>
              <a:ea typeface="Courier New"/>
              <a:cs typeface="Courier New"/>
              <a:sym typeface="Courier New"/>
            </a:endParaRPr>
          </a:p>
          <a:p>
            <a:pPr marL="171450" lvl="0" indent="-101600" algn="l" rtl="0">
              <a:lnSpc>
                <a:spcPct val="100000"/>
              </a:lnSpc>
              <a:spcBef>
                <a:spcPts val="0"/>
              </a:spcBef>
              <a:spcAft>
                <a:spcPts val="0"/>
              </a:spcAft>
              <a:buClr>
                <a:schemeClr val="dk1"/>
              </a:buClr>
              <a:buSzPts val="1100"/>
              <a:buFont typeface="Arial"/>
              <a:buNone/>
            </a:pPr>
            <a:endParaRPr sz="2200">
              <a:solidFill>
                <a:schemeClr val="accent2"/>
              </a:solidFill>
              <a:highlight>
                <a:srgbClr val="FFFFFF"/>
              </a:highlight>
              <a:latin typeface="Roboto"/>
              <a:ea typeface="Roboto"/>
              <a:cs typeface="Roboto"/>
              <a:sym typeface="Roboto"/>
            </a:endParaRPr>
          </a:p>
        </p:txBody>
      </p:sp>
      <p:pic>
        <p:nvPicPr>
          <p:cNvPr id="1617" name="Google Shape;1617;p88"/>
          <p:cNvPicPr preferRelativeResize="0"/>
          <p:nvPr/>
        </p:nvPicPr>
        <p:blipFill rotWithShape="1">
          <a:blip r:embed="rId3">
            <a:alphaModFix/>
          </a:blip>
          <a:srcRect/>
          <a:stretch/>
        </p:blipFill>
        <p:spPr>
          <a:xfrm>
            <a:off x="3842575" y="3255201"/>
            <a:ext cx="4316026" cy="3139249"/>
          </a:xfrm>
          <a:prstGeom prst="rect">
            <a:avLst/>
          </a:prstGeom>
          <a:noFill/>
          <a:ln>
            <a:noFill/>
          </a:ln>
        </p:spPr>
      </p:pic>
      <p:sp>
        <p:nvSpPr>
          <p:cNvPr id="1618" name="Google Shape;1618;p88"/>
          <p:cNvSpPr/>
          <p:nvPr/>
        </p:nvSpPr>
        <p:spPr>
          <a:xfrm>
            <a:off x="7162625" y="3485075"/>
            <a:ext cx="632100" cy="984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9" name="Google Shape;1619;p88"/>
          <p:cNvSpPr txBox="1"/>
          <p:nvPr/>
        </p:nvSpPr>
        <p:spPr>
          <a:xfrm>
            <a:off x="2313356" y="2859032"/>
            <a:ext cx="6526200" cy="12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layer2w_delta = np.dot(layer1.T, layer2_error</a:t>
            </a:r>
            <a:r>
              <a:rPr lang="en-US" sz="1800" b="0"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layer2b_delta = layer2_error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highlight>
                  <a:srgbClr val="FFFFFE"/>
                </a:highlight>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p:txBody>
      </p:sp>
      <p:sp>
        <p:nvSpPr>
          <p:cNvPr id="1620" name="Google Shape;1620;p88"/>
          <p:cNvSpPr txBox="1"/>
          <p:nvPr/>
        </p:nvSpPr>
        <p:spPr>
          <a:xfrm rot="-5400000">
            <a:off x="6933275" y="5888200"/>
            <a:ext cx="735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621" name="Google Shape;1621;p88"/>
          <p:cNvSpPr txBox="1"/>
          <p:nvPr/>
        </p:nvSpPr>
        <p:spPr>
          <a:xfrm rot="-5400000">
            <a:off x="5787401" y="5914077"/>
            <a:ext cx="735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622" name="Google Shape;1622;p88"/>
          <p:cNvSpPr txBox="1"/>
          <p:nvPr/>
        </p:nvSpPr>
        <p:spPr>
          <a:xfrm rot="-5400000">
            <a:off x="4288801" y="5914077"/>
            <a:ext cx="735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cxnSp>
        <p:nvCxnSpPr>
          <p:cNvPr id="1623" name="Google Shape;1623;p88"/>
          <p:cNvCxnSpPr/>
          <p:nvPr/>
        </p:nvCxnSpPr>
        <p:spPr>
          <a:xfrm flipH="1">
            <a:off x="7788660" y="3046968"/>
            <a:ext cx="959100" cy="957000"/>
          </a:xfrm>
          <a:prstGeom prst="bentConnector3">
            <a:avLst>
              <a:gd name="adj1" fmla="val -39276"/>
            </a:avLst>
          </a:prstGeom>
          <a:noFill/>
          <a:ln w="28575" cap="flat" cmpd="sng">
            <a:solidFill>
              <a:srgbClr val="FF0000"/>
            </a:solidFill>
            <a:prstDash val="solid"/>
            <a:round/>
            <a:headEnd type="none" w="sm" len="sm"/>
            <a:tailEnd type="none" w="sm" len="sm"/>
          </a:ln>
        </p:spPr>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1524000" y="0"/>
          <a:ext cx="0" cy="0"/>
          <a:chOff x="0" y="0"/>
          <a:chExt cx="0" cy="0"/>
        </a:xfrm>
      </p:grpSpPr>
      <p:sp>
        <p:nvSpPr>
          <p:cNvPr id="1628" name="Google Shape;1628;p89"/>
          <p:cNvSpPr txBox="1">
            <a:spLocks noGrp="1"/>
          </p:cNvSpPr>
          <p:nvPr>
            <p:ph type="body" idx="1"/>
          </p:nvPr>
        </p:nvSpPr>
        <p:spPr>
          <a:xfrm>
            <a:off x="1784374" y="879611"/>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US" sz="2400"/>
              <a:t>The cost function must be differentiated with respect to the hidden layer weights</a:t>
            </a:r>
            <a:endParaRPr/>
          </a:p>
          <a:p>
            <a:pPr marL="342900" lvl="0" indent="-342900" algn="l" rtl="0">
              <a:lnSpc>
                <a:spcPct val="100000"/>
              </a:lnSpc>
              <a:spcBef>
                <a:spcPts val="0"/>
              </a:spcBef>
              <a:spcAft>
                <a:spcPts val="0"/>
              </a:spcAft>
              <a:buSzPts val="2400"/>
              <a:buFont typeface="Arial"/>
              <a:buChar char="•"/>
            </a:pPr>
            <a:r>
              <a:rPr lang="en-US" sz="2400"/>
              <a:t>The hidden layer partial derivatives are first found </a:t>
            </a:r>
            <a:endParaRPr/>
          </a:p>
          <a:p>
            <a:pPr marL="0" lvl="0" indent="0" algn="l" rtl="0">
              <a:lnSpc>
                <a:spcPct val="100000"/>
              </a:lnSpc>
              <a:spcBef>
                <a:spcPts val="0"/>
              </a:spcBef>
              <a:spcAft>
                <a:spcPts val="0"/>
              </a:spcAft>
              <a:buSzPts val="12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SzPts val="18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endParaRPr sz="1200">
              <a:solidFill>
                <a:schemeClr val="accent2"/>
              </a:solidFill>
              <a:highlight>
                <a:srgbClr val="FFFFFF"/>
              </a:highlight>
              <a:latin typeface="Roboto"/>
              <a:ea typeface="Roboto"/>
              <a:cs typeface="Roboto"/>
              <a:sym typeface="Roboto"/>
            </a:endParaRPr>
          </a:p>
        </p:txBody>
      </p:sp>
      <p:pic>
        <p:nvPicPr>
          <p:cNvPr id="1629" name="Google Shape;1629;p89"/>
          <p:cNvPicPr preferRelativeResize="0"/>
          <p:nvPr/>
        </p:nvPicPr>
        <p:blipFill rotWithShape="1">
          <a:blip r:embed="rId3">
            <a:alphaModFix/>
          </a:blip>
          <a:srcRect b="9640"/>
          <a:stretch/>
        </p:blipFill>
        <p:spPr>
          <a:xfrm>
            <a:off x="6515951" y="3431826"/>
            <a:ext cx="3891675" cy="2557649"/>
          </a:xfrm>
          <a:prstGeom prst="rect">
            <a:avLst/>
          </a:prstGeom>
          <a:noFill/>
          <a:ln>
            <a:noFill/>
          </a:ln>
        </p:spPr>
      </p:pic>
      <p:pic>
        <p:nvPicPr>
          <p:cNvPr id="1630" name="Google Shape;1630;p89"/>
          <p:cNvPicPr preferRelativeResize="0"/>
          <p:nvPr/>
        </p:nvPicPr>
        <p:blipFill rotWithShape="1">
          <a:blip r:embed="rId4">
            <a:alphaModFix/>
          </a:blip>
          <a:srcRect t="27507" b="9831"/>
          <a:stretch/>
        </p:blipFill>
        <p:spPr>
          <a:xfrm>
            <a:off x="1796625" y="3888776"/>
            <a:ext cx="4523474" cy="2061699"/>
          </a:xfrm>
          <a:prstGeom prst="rect">
            <a:avLst/>
          </a:prstGeom>
          <a:noFill/>
          <a:ln>
            <a:noFill/>
          </a:ln>
        </p:spPr>
      </p:pic>
      <p:sp>
        <p:nvSpPr>
          <p:cNvPr id="1631" name="Google Shape;1631;p89"/>
          <p:cNvSpPr txBox="1"/>
          <p:nvPr/>
        </p:nvSpPr>
        <p:spPr>
          <a:xfrm>
            <a:off x="3952075" y="3993700"/>
            <a:ext cx="57600" cy="14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632" name="Google Shape;1632;p89"/>
          <p:cNvCxnSpPr>
            <a:stCxn id="1633" idx="1"/>
            <a:endCxn id="1631" idx="1"/>
          </p:cNvCxnSpPr>
          <p:nvPr/>
        </p:nvCxnSpPr>
        <p:spPr>
          <a:xfrm>
            <a:off x="1850778" y="2898929"/>
            <a:ext cx="2101200" cy="1166700"/>
          </a:xfrm>
          <a:prstGeom prst="bentConnector3">
            <a:avLst>
              <a:gd name="adj1" fmla="val -10880"/>
            </a:avLst>
          </a:prstGeom>
          <a:noFill/>
          <a:ln w="28575" cap="flat" cmpd="sng">
            <a:solidFill>
              <a:srgbClr val="FF0000"/>
            </a:solidFill>
            <a:prstDash val="solid"/>
            <a:round/>
            <a:headEnd type="none" w="sm" len="sm"/>
            <a:tailEnd type="none" w="sm" len="sm"/>
          </a:ln>
        </p:spPr>
      </p:cxnSp>
      <p:sp>
        <p:nvSpPr>
          <p:cNvPr id="1634" name="Google Shape;1634;p89"/>
          <p:cNvSpPr/>
          <p:nvPr/>
        </p:nvSpPr>
        <p:spPr>
          <a:xfrm>
            <a:off x="9709213" y="3433375"/>
            <a:ext cx="471000" cy="12642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635" name="Google Shape;1635;p89"/>
          <p:cNvCxnSpPr>
            <a:endCxn id="1634" idx="0"/>
          </p:cNvCxnSpPr>
          <p:nvPr/>
        </p:nvCxnSpPr>
        <p:spPr>
          <a:xfrm>
            <a:off x="5680213" y="3210175"/>
            <a:ext cx="4264500" cy="223200"/>
          </a:xfrm>
          <a:prstGeom prst="bentConnector2">
            <a:avLst/>
          </a:prstGeom>
          <a:noFill/>
          <a:ln w="28575" cap="flat" cmpd="sng">
            <a:solidFill>
              <a:srgbClr val="FF0000"/>
            </a:solidFill>
            <a:prstDash val="solid"/>
            <a:round/>
            <a:headEnd type="none" w="sm" len="sm"/>
            <a:tailEnd type="none" w="sm" len="sm"/>
          </a:ln>
        </p:spPr>
      </p:cxnSp>
      <p:sp>
        <p:nvSpPr>
          <p:cNvPr id="1636" name="Google Shape;1636;p89"/>
          <p:cNvSpPr txBox="1"/>
          <p:nvPr/>
        </p:nvSpPr>
        <p:spPr>
          <a:xfrm>
            <a:off x="9164887" y="5956499"/>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637" name="Google Shape;1637;p89"/>
          <p:cNvSpPr txBox="1"/>
          <p:nvPr/>
        </p:nvSpPr>
        <p:spPr>
          <a:xfrm>
            <a:off x="8203678" y="5967754"/>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638" name="Google Shape;1638;p89"/>
          <p:cNvSpPr txBox="1"/>
          <p:nvPr/>
        </p:nvSpPr>
        <p:spPr>
          <a:xfrm>
            <a:off x="7072263" y="5967754"/>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639" name="Google Shape;1639;p89"/>
          <p:cNvSpPr txBox="1"/>
          <p:nvPr/>
        </p:nvSpPr>
        <p:spPr>
          <a:xfrm>
            <a:off x="4705063" y="5983745"/>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640" name="Google Shape;1640;p89"/>
          <p:cNvSpPr txBox="1"/>
          <p:nvPr/>
        </p:nvSpPr>
        <p:spPr>
          <a:xfrm>
            <a:off x="3743854" y="5995000"/>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641" name="Google Shape;1641;p89"/>
          <p:cNvSpPr txBox="1"/>
          <p:nvPr/>
        </p:nvSpPr>
        <p:spPr>
          <a:xfrm>
            <a:off x="2612439" y="5995000"/>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633" name="Google Shape;1633;p89"/>
          <p:cNvSpPr txBox="1"/>
          <p:nvPr/>
        </p:nvSpPr>
        <p:spPr>
          <a:xfrm>
            <a:off x="1850778" y="2387429"/>
            <a:ext cx="5561100" cy="10230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rgbClr val="008000"/>
              </a:buClr>
              <a:buSzPts val="1800"/>
              <a:buFont typeface="Courier New"/>
              <a:buNone/>
            </a:pPr>
            <a:r>
              <a:rPr lang="en-US" sz="1800" b="1" i="0" u="none" strike="noStrike" cap="none">
                <a:solidFill>
                  <a:srgbClr val="008000"/>
                </a:solidFill>
                <a:highlight>
                  <a:srgbClr val="FFFFFE"/>
                </a:highlight>
                <a:latin typeface="Courier New"/>
                <a:ea typeface="Courier New"/>
                <a:cs typeface="Courier New"/>
                <a:sym typeface="Courier New"/>
              </a:rPr>
              <a:t>#Propogation of error to layer1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dcost_dah = np.dot(layer2_error , w1.T)</a:t>
            </a:r>
            <a:endParaRPr sz="1800" b="1" i="0" u="none" strike="noStrike" cap="none">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dah_dzh = sigmoid_deriv(zh)</a:t>
            </a:r>
            <a:endParaRPr sz="1400" b="0" i="0" u="none" strike="noStrike" cap="none">
              <a:solidFill>
                <a:srgbClr val="000000"/>
              </a:solidFill>
              <a:latin typeface="Arial"/>
              <a:ea typeface="Arial"/>
              <a:cs typeface="Arial"/>
              <a:sym typeface="Arial"/>
            </a:endParaRPr>
          </a:p>
        </p:txBody>
      </p:sp>
      <p:sp>
        <p:nvSpPr>
          <p:cNvPr id="1642" name="Google Shape;1642;p89"/>
          <p:cNvSpPr txBox="1"/>
          <p:nvPr/>
        </p:nvSpPr>
        <p:spPr>
          <a:xfrm>
            <a:off x="7336374" y="2082629"/>
            <a:ext cx="33876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ah = output of hidden layer (y 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zh = weighted sum (e 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dah/dzh = dy/de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dcost/dah = </a:t>
            </a:r>
            <a:r>
              <a:rPr lang="en-US" sz="1600" b="0" i="0" u="none" strike="noStrike" cap="none">
                <a:solidFill>
                  <a:schemeClr val="dk1"/>
                </a:solidFill>
                <a:latin typeface="Noto Sans Symbols"/>
                <a:ea typeface="Noto Sans Symbols"/>
                <a:cs typeface="Noto Sans Symbols"/>
                <a:sym typeface="Noto Sans Symbols"/>
              </a:rPr>
              <a:t>δ</a:t>
            </a:r>
            <a:endParaRPr sz="1400" b="0" i="0" u="none" strike="noStrike" cap="none">
              <a:solidFill>
                <a:srgbClr val="000000"/>
              </a:solidFill>
              <a:latin typeface="Arial"/>
              <a:ea typeface="Arial"/>
              <a:cs typeface="Arial"/>
              <a:sym typeface="Arial"/>
            </a:endParaRPr>
          </a:p>
        </p:txBody>
      </p:sp>
      <p:cxnSp>
        <p:nvCxnSpPr>
          <p:cNvPr id="1643" name="Google Shape;1643;p89"/>
          <p:cNvCxnSpPr>
            <a:endCxn id="1634" idx="0"/>
          </p:cNvCxnSpPr>
          <p:nvPr/>
        </p:nvCxnSpPr>
        <p:spPr>
          <a:xfrm>
            <a:off x="9322813" y="2585275"/>
            <a:ext cx="621900" cy="8481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1644" name="Google Shape;1644;p89"/>
          <p:cNvCxnSpPr/>
          <p:nvPr/>
        </p:nvCxnSpPr>
        <p:spPr>
          <a:xfrm flipH="1">
            <a:off x="10304825" y="2387225"/>
            <a:ext cx="20700" cy="11178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1645" name="Google Shape;1645;p89"/>
          <p:cNvSpPr txBox="1">
            <a:spLocks noGrp="1"/>
          </p:cNvSpPr>
          <p:nvPr>
            <p:ph type="title"/>
          </p:nvPr>
        </p:nvSpPr>
        <p:spPr>
          <a:xfrm>
            <a:off x="1835700" y="32274"/>
            <a:ext cx="8520600" cy="984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Backpropagation </a:t>
            </a:r>
            <a:r>
              <a:rPr lang="en-US" sz="2400" dirty="0"/>
              <a:t>(Layer 1 </a:t>
            </a:r>
            <a:r>
              <a:rPr lang="en-US" sz="2400" dirty="0">
                <a:sym typeface="Wingdings" pitchFamily="2" charset="2"/>
              </a:rPr>
              <a:t></a:t>
            </a:r>
            <a:r>
              <a:rPr lang="en-US" sz="2400" dirty="0"/>
              <a:t> 0)</a:t>
            </a:r>
            <a:endParaRPr sz="24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1524000" y="0"/>
          <a:ext cx="0" cy="0"/>
          <a:chOff x="0" y="0"/>
          <a:chExt cx="0" cy="0"/>
        </a:xfrm>
      </p:grpSpPr>
      <p:sp>
        <p:nvSpPr>
          <p:cNvPr id="510" name="Google Shape;510;p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The Brain’s Neural Networks</a:t>
            </a:r>
            <a:endParaRPr/>
          </a:p>
        </p:txBody>
      </p:sp>
      <p:pic>
        <p:nvPicPr>
          <p:cNvPr id="511" name="Google Shape;511;p8"/>
          <p:cNvPicPr preferRelativeResize="0"/>
          <p:nvPr/>
        </p:nvPicPr>
        <p:blipFill rotWithShape="1">
          <a:blip r:embed="rId3">
            <a:alphaModFix/>
          </a:blip>
          <a:srcRect l="6596" r="5804"/>
          <a:stretch/>
        </p:blipFill>
        <p:spPr>
          <a:xfrm>
            <a:off x="6238976" y="1704829"/>
            <a:ext cx="4217623" cy="2843470"/>
          </a:xfrm>
          <a:prstGeom prst="rect">
            <a:avLst/>
          </a:prstGeom>
          <a:noFill/>
          <a:ln>
            <a:noFill/>
          </a:ln>
        </p:spPr>
      </p:pic>
      <p:pic>
        <p:nvPicPr>
          <p:cNvPr id="514" name="Google Shape;514;p8"/>
          <p:cNvPicPr preferRelativeResize="0"/>
          <p:nvPr/>
        </p:nvPicPr>
        <p:blipFill rotWithShape="1">
          <a:blip r:embed="rId4">
            <a:alphaModFix/>
          </a:blip>
          <a:srcRect/>
          <a:stretch/>
        </p:blipFill>
        <p:spPr>
          <a:xfrm>
            <a:off x="2036843" y="1615094"/>
            <a:ext cx="4202133" cy="3021537"/>
          </a:xfrm>
          <a:prstGeom prst="rect">
            <a:avLst/>
          </a:prstGeom>
          <a:noFill/>
          <a:ln>
            <a:noFill/>
          </a:ln>
        </p:spPr>
      </p:pic>
      <p:pic>
        <p:nvPicPr>
          <p:cNvPr id="515" name="Google Shape;515;p8"/>
          <p:cNvPicPr preferRelativeResize="0"/>
          <p:nvPr/>
        </p:nvPicPr>
        <p:blipFill rotWithShape="1">
          <a:blip r:embed="rId5">
            <a:alphaModFix/>
          </a:blip>
          <a:srcRect/>
          <a:stretch/>
        </p:blipFill>
        <p:spPr>
          <a:xfrm>
            <a:off x="1926057" y="4636631"/>
            <a:ext cx="4202253" cy="1361445"/>
          </a:xfrm>
          <a:prstGeom prst="rect">
            <a:avLst/>
          </a:prstGeom>
          <a:noFill/>
          <a:ln>
            <a:noFill/>
          </a:ln>
        </p:spPr>
      </p:pic>
      <p:pic>
        <p:nvPicPr>
          <p:cNvPr id="516" name="Google Shape;516;p8" descr="62610991-stock-vector-neural-net-neuron-network-deep-learning-cognitive-technology-concept-vector-illustration.jpg"/>
          <p:cNvPicPr preferRelativeResize="0"/>
          <p:nvPr/>
        </p:nvPicPr>
        <p:blipFill rotWithShape="1">
          <a:blip r:embed="rId6">
            <a:alphaModFix/>
          </a:blip>
          <a:srcRect/>
          <a:stretch/>
        </p:blipFill>
        <p:spPr>
          <a:xfrm>
            <a:off x="6492587" y="4636631"/>
            <a:ext cx="3656604" cy="136144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1524000" y="0"/>
          <a:ext cx="0" cy="0"/>
          <a:chOff x="0" y="0"/>
          <a:chExt cx="0" cy="0"/>
        </a:xfrm>
      </p:grpSpPr>
      <p:sp>
        <p:nvSpPr>
          <p:cNvPr id="1650" name="Google Shape;1650;p90"/>
          <p:cNvSpPr txBox="1">
            <a:spLocks noGrp="1"/>
          </p:cNvSpPr>
          <p:nvPr>
            <p:ph type="body" idx="1"/>
          </p:nvPr>
        </p:nvSpPr>
        <p:spPr>
          <a:xfrm>
            <a:off x="1784374" y="803411"/>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US" sz="2400"/>
              <a:t>The partial derivatives are then multiplied to get ‘layer1w_delta’, the number used to change the layer1 weights </a:t>
            </a:r>
            <a:endParaRPr sz="1200">
              <a:solidFill>
                <a:schemeClr val="dk1"/>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SzPts val="18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endParaRPr sz="1200">
              <a:solidFill>
                <a:schemeClr val="accent2"/>
              </a:solidFill>
              <a:highlight>
                <a:srgbClr val="FFFFFF"/>
              </a:highlight>
              <a:latin typeface="Roboto"/>
              <a:ea typeface="Roboto"/>
              <a:cs typeface="Roboto"/>
              <a:sym typeface="Roboto"/>
            </a:endParaRPr>
          </a:p>
        </p:txBody>
      </p:sp>
      <p:pic>
        <p:nvPicPr>
          <p:cNvPr id="1651" name="Google Shape;1651;p90"/>
          <p:cNvPicPr preferRelativeResize="0"/>
          <p:nvPr/>
        </p:nvPicPr>
        <p:blipFill rotWithShape="1">
          <a:blip r:embed="rId3">
            <a:alphaModFix/>
          </a:blip>
          <a:srcRect b="9640"/>
          <a:stretch/>
        </p:blipFill>
        <p:spPr>
          <a:xfrm>
            <a:off x="3952075" y="3213747"/>
            <a:ext cx="4288608" cy="2818518"/>
          </a:xfrm>
          <a:prstGeom prst="rect">
            <a:avLst/>
          </a:prstGeom>
          <a:noFill/>
          <a:ln>
            <a:noFill/>
          </a:ln>
        </p:spPr>
      </p:pic>
      <p:sp>
        <p:nvSpPr>
          <p:cNvPr id="1652" name="Google Shape;1652;p90"/>
          <p:cNvSpPr txBox="1"/>
          <p:nvPr/>
        </p:nvSpPr>
        <p:spPr>
          <a:xfrm>
            <a:off x="3952075" y="3536500"/>
            <a:ext cx="57600" cy="14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3" name="Google Shape;1653;p90"/>
          <p:cNvSpPr/>
          <p:nvPr/>
        </p:nvSpPr>
        <p:spPr>
          <a:xfrm>
            <a:off x="7293033" y="3201786"/>
            <a:ext cx="731400" cy="1424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4" name="Google Shape;1654;p90"/>
          <p:cNvSpPr txBox="1"/>
          <p:nvPr/>
        </p:nvSpPr>
        <p:spPr>
          <a:xfrm>
            <a:off x="6852247" y="6023921"/>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655" name="Google Shape;1655;p90"/>
          <p:cNvSpPr txBox="1"/>
          <p:nvPr/>
        </p:nvSpPr>
        <p:spPr>
          <a:xfrm rot="-1320">
            <a:off x="5654074" y="6023897"/>
            <a:ext cx="781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656" name="Google Shape;1656;p90"/>
          <p:cNvSpPr txBox="1"/>
          <p:nvPr/>
        </p:nvSpPr>
        <p:spPr>
          <a:xfrm>
            <a:off x="4287445" y="6023942"/>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657" name="Google Shape;1657;p90"/>
          <p:cNvSpPr txBox="1"/>
          <p:nvPr/>
        </p:nvSpPr>
        <p:spPr>
          <a:xfrm>
            <a:off x="2311348" y="1950166"/>
            <a:ext cx="7215300" cy="19536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rgbClr val="008000"/>
              </a:buClr>
              <a:buSzPts val="1800"/>
              <a:buFont typeface="Courier New"/>
              <a:buNone/>
            </a:pPr>
            <a:r>
              <a:rPr lang="en-US" sz="1800" b="1" i="0" u="none" strike="noStrike" cap="none">
                <a:solidFill>
                  <a:srgbClr val="008000"/>
                </a:solidFill>
                <a:highlight>
                  <a:srgbClr val="FFFFFE"/>
                </a:highlight>
                <a:latin typeface="Courier New"/>
                <a:ea typeface="Courier New"/>
                <a:cs typeface="Courier New"/>
                <a:sym typeface="Courier New"/>
              </a:rPr>
              <a:t>#Propogation of error to layer1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layer1_error = dah_dzh * dcost_dah</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layer1w_delta = np.dot(input_batch.T, layer1_error)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layer1b_delta = layer1_error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ourier New"/>
              <a:ea typeface="Courier New"/>
              <a:cs typeface="Courier New"/>
              <a:sym typeface="Courier New"/>
            </a:endParaRPr>
          </a:p>
          <a:p>
            <a:pPr marL="0" marR="0" lvl="0" indent="0" algn="l" rtl="0">
              <a:lnSpc>
                <a:spcPct val="135714"/>
              </a:lnSpc>
              <a:spcBef>
                <a:spcPts val="0"/>
              </a:spcBef>
              <a:spcAft>
                <a:spcPts val="0"/>
              </a:spcAft>
              <a:buClr>
                <a:schemeClr val="dk1"/>
              </a:buClr>
              <a:buSzPts val="1800"/>
              <a:buFont typeface="Arial"/>
              <a:buNone/>
            </a:pPr>
            <a:endParaRPr sz="1800" b="1" i="0" u="none" strike="noStrike" cap="none">
              <a:solidFill>
                <a:srgbClr val="008000"/>
              </a:solidFill>
              <a:highlight>
                <a:srgbClr val="FFFFFE"/>
              </a:highlight>
              <a:latin typeface="Courier New"/>
              <a:ea typeface="Courier New"/>
              <a:cs typeface="Courier New"/>
              <a:sym typeface="Courier New"/>
            </a:endParaRPr>
          </a:p>
        </p:txBody>
      </p:sp>
      <p:sp>
        <p:nvSpPr>
          <p:cNvPr id="1658" name="Google Shape;1658;p90"/>
          <p:cNvSpPr txBox="1"/>
          <p:nvPr/>
        </p:nvSpPr>
        <p:spPr>
          <a:xfrm>
            <a:off x="1951703" y="3680200"/>
            <a:ext cx="2659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Propagating from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layer to hidden layer</a:t>
            </a:r>
            <a:endParaRPr sz="1400" b="0" i="0" u="none" strike="noStrike" cap="none">
              <a:solidFill>
                <a:srgbClr val="000000"/>
              </a:solidFill>
              <a:latin typeface="Arial"/>
              <a:ea typeface="Arial"/>
              <a:cs typeface="Arial"/>
              <a:sym typeface="Arial"/>
            </a:endParaRPr>
          </a:p>
        </p:txBody>
      </p:sp>
      <p:sp>
        <p:nvSpPr>
          <p:cNvPr id="1659" name="Google Shape;1659;p90"/>
          <p:cNvSpPr txBox="1">
            <a:spLocks noGrp="1"/>
          </p:cNvSpPr>
          <p:nvPr>
            <p:ph type="title"/>
          </p:nvPr>
        </p:nvSpPr>
        <p:spPr>
          <a:xfrm>
            <a:off x="1835700" y="32274"/>
            <a:ext cx="8520600" cy="984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Backpropagation </a:t>
            </a:r>
            <a:r>
              <a:rPr lang="en-US" sz="2400" dirty="0"/>
              <a:t>(Layer 1 </a:t>
            </a:r>
            <a:r>
              <a:rPr lang="en-US" sz="2400" dirty="0">
                <a:sym typeface="Wingdings" pitchFamily="2" charset="2"/>
              </a:rPr>
              <a:t></a:t>
            </a:r>
            <a:r>
              <a:rPr lang="en-US" sz="2400" dirty="0"/>
              <a:t> 0)</a:t>
            </a:r>
            <a:endParaRPr sz="2400" i="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1524000" y="0"/>
          <a:ext cx="0" cy="0"/>
          <a:chOff x="0" y="0"/>
          <a:chExt cx="0" cy="0"/>
        </a:xfrm>
      </p:grpSpPr>
      <p:sp>
        <p:nvSpPr>
          <p:cNvPr id="1664" name="Google Shape;1664;p91"/>
          <p:cNvSpPr txBox="1">
            <a:spLocks noGrp="1"/>
          </p:cNvSpPr>
          <p:nvPr>
            <p:ph type="title"/>
          </p:nvPr>
        </p:nvSpPr>
        <p:spPr>
          <a:xfrm>
            <a:off x="1835700" y="-16400"/>
            <a:ext cx="8520600" cy="983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Update Weights</a:t>
            </a:r>
            <a:endParaRPr/>
          </a:p>
        </p:txBody>
      </p:sp>
      <p:sp>
        <p:nvSpPr>
          <p:cNvPr id="1665" name="Google Shape;1665;p91"/>
          <p:cNvSpPr txBox="1">
            <a:spLocks noGrp="1"/>
          </p:cNvSpPr>
          <p:nvPr>
            <p:ph type="body" idx="1"/>
          </p:nvPr>
        </p:nvSpPr>
        <p:spPr>
          <a:xfrm>
            <a:off x="590550" y="864775"/>
            <a:ext cx="1091565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US" sz="2400" dirty="0"/>
              <a:t>Using the products found earlier, the weight matrices can now be updated</a:t>
            </a:r>
            <a:endParaRPr sz="2400" dirty="0"/>
          </a:p>
          <a:p>
            <a:pPr marL="342900" lvl="0" indent="-342900" algn="l" rtl="0">
              <a:lnSpc>
                <a:spcPct val="100000"/>
              </a:lnSpc>
              <a:spcBef>
                <a:spcPts val="0"/>
              </a:spcBef>
              <a:spcAft>
                <a:spcPts val="0"/>
              </a:spcAft>
              <a:buSzPts val="2400"/>
              <a:buFont typeface="Arial"/>
              <a:buChar char="•"/>
            </a:pPr>
            <a:r>
              <a:rPr lang="en-US" sz="2400" dirty="0"/>
              <a:t>The respective delta matrices are multiplied by the learning rate and subtracted from the current weight values</a:t>
            </a:r>
            <a:endParaRPr sz="2400" dirty="0"/>
          </a:p>
          <a:p>
            <a:pPr marL="0" lvl="0" indent="0" algn="l" rtl="0">
              <a:lnSpc>
                <a:spcPct val="135714"/>
              </a:lnSpc>
              <a:spcBef>
                <a:spcPts val="0"/>
              </a:spcBef>
              <a:spcAft>
                <a:spcPts val="0"/>
              </a:spcAft>
              <a:buClr>
                <a:schemeClr val="dk1"/>
              </a:buClr>
              <a:buSzPts val="1100"/>
              <a:buNone/>
            </a:pPr>
            <a:endParaRPr dirty="0"/>
          </a:p>
          <a:p>
            <a:pPr marL="0" lvl="0" indent="0" algn="l" rtl="0">
              <a:lnSpc>
                <a:spcPct val="100000"/>
              </a:lnSpc>
              <a:spcBef>
                <a:spcPts val="0"/>
              </a:spcBef>
              <a:spcAft>
                <a:spcPts val="1600"/>
              </a:spcAft>
              <a:buSzPts val="1800"/>
              <a:buNone/>
            </a:pPr>
            <a:endParaRPr dirty="0"/>
          </a:p>
        </p:txBody>
      </p:sp>
      <p:pic>
        <p:nvPicPr>
          <p:cNvPr id="1666" name="Google Shape;1666;p91"/>
          <p:cNvPicPr preferRelativeResize="0"/>
          <p:nvPr/>
        </p:nvPicPr>
        <p:blipFill rotWithShape="1">
          <a:blip r:embed="rId3">
            <a:alphaModFix/>
          </a:blip>
          <a:srcRect t="7276" b="9090"/>
          <a:stretch/>
        </p:blipFill>
        <p:spPr>
          <a:xfrm>
            <a:off x="2037126" y="4113376"/>
            <a:ext cx="3891625" cy="2140001"/>
          </a:xfrm>
          <a:prstGeom prst="rect">
            <a:avLst/>
          </a:prstGeom>
          <a:noFill/>
          <a:ln>
            <a:noFill/>
          </a:ln>
        </p:spPr>
      </p:pic>
      <p:pic>
        <p:nvPicPr>
          <p:cNvPr id="1667" name="Google Shape;1667;p91"/>
          <p:cNvPicPr preferRelativeResize="0"/>
          <p:nvPr/>
        </p:nvPicPr>
        <p:blipFill rotWithShape="1">
          <a:blip r:embed="rId4">
            <a:alphaModFix/>
          </a:blip>
          <a:srcRect b="9640"/>
          <a:stretch/>
        </p:blipFill>
        <p:spPr>
          <a:xfrm>
            <a:off x="6449451" y="4005625"/>
            <a:ext cx="3476299" cy="2284674"/>
          </a:xfrm>
          <a:prstGeom prst="rect">
            <a:avLst/>
          </a:prstGeom>
          <a:noFill/>
          <a:ln>
            <a:noFill/>
          </a:ln>
        </p:spPr>
      </p:pic>
      <p:sp>
        <p:nvSpPr>
          <p:cNvPr id="1668" name="Google Shape;1668;p91"/>
          <p:cNvSpPr txBox="1"/>
          <p:nvPr/>
        </p:nvSpPr>
        <p:spPr>
          <a:xfrm>
            <a:off x="3608969" y="2710789"/>
            <a:ext cx="5147700" cy="12999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chemeClr val="dk1"/>
              </a:buClr>
              <a:buSzPts val="1100"/>
              <a:buFont typeface="Courier New"/>
              <a:buNone/>
            </a:pPr>
            <a:r>
              <a:rPr lang="en-US" sz="1800" b="1" i="0" u="none" strike="noStrike" cap="none">
                <a:solidFill>
                  <a:srgbClr val="008000"/>
                </a:solidFill>
                <a:highlight>
                  <a:srgbClr val="FFFFFE"/>
                </a:highlight>
                <a:latin typeface="Courier New"/>
                <a:ea typeface="Courier New"/>
                <a:cs typeface="Courier New"/>
                <a:sym typeface="Courier New"/>
              </a:rPr>
              <a:t>#Update weights with learning rate 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w0 -= lr * layer1w_delta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urier New"/>
                <a:ea typeface="Courier New"/>
                <a:cs typeface="Courier New"/>
                <a:sym typeface="Courier New"/>
              </a:rPr>
              <a:t>w1 -= lr * layer2w_delta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highlight>
                <a:srgbClr val="FFFFFE"/>
              </a:highlight>
              <a:latin typeface="Courier New"/>
              <a:ea typeface="Courier New"/>
              <a:cs typeface="Courier New"/>
              <a:sym typeface="Courier New"/>
            </a:endParaRPr>
          </a:p>
        </p:txBody>
      </p:sp>
      <p:sp>
        <p:nvSpPr>
          <p:cNvPr id="1669" name="Google Shape;1669;p91"/>
          <p:cNvSpPr txBox="1"/>
          <p:nvPr/>
        </p:nvSpPr>
        <p:spPr>
          <a:xfrm>
            <a:off x="7426037" y="3035138"/>
            <a:ext cx="2935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FF0000"/>
                </a:solidFill>
                <a:latin typeface="Arial"/>
                <a:ea typeface="Arial"/>
                <a:cs typeface="Arial"/>
                <a:sym typeface="Arial"/>
              </a:rPr>
              <a:t>wo = wo – lr*layer1w_delta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1524000" y="0"/>
          <a:ext cx="0" cy="0"/>
          <a:chOff x="0" y="0"/>
          <a:chExt cx="0" cy="0"/>
        </a:xfrm>
      </p:grpSpPr>
      <p:sp>
        <p:nvSpPr>
          <p:cNvPr id="1674" name="Google Shape;1674;p92"/>
          <p:cNvSpPr txBox="1">
            <a:spLocks noGrp="1"/>
          </p:cNvSpPr>
          <p:nvPr>
            <p:ph type="title"/>
          </p:nvPr>
        </p:nvSpPr>
        <p:spPr>
          <a:xfrm>
            <a:off x="1835700" y="-16400"/>
            <a:ext cx="8520600" cy="983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Update Biases</a:t>
            </a:r>
            <a:endParaRPr/>
          </a:p>
        </p:txBody>
      </p:sp>
      <p:sp>
        <p:nvSpPr>
          <p:cNvPr id="1675" name="Google Shape;1675;p92"/>
          <p:cNvSpPr txBox="1">
            <a:spLocks noGrp="1"/>
          </p:cNvSpPr>
          <p:nvPr>
            <p:ph type="body" idx="1"/>
          </p:nvPr>
        </p:nvSpPr>
        <p:spPr>
          <a:xfrm>
            <a:off x="1835700" y="1245775"/>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US" sz="2400"/>
              <a:t>Similarly, the bias deltas are subtracted from the current bias values</a:t>
            </a:r>
            <a:endParaRPr/>
          </a:p>
          <a:p>
            <a:pPr marL="0" lvl="0" indent="0" algn="l" rtl="0">
              <a:lnSpc>
                <a:spcPct val="100000"/>
              </a:lnSpc>
              <a:spcBef>
                <a:spcPts val="0"/>
              </a:spcBef>
              <a:spcAft>
                <a:spcPts val="1600"/>
              </a:spcAft>
              <a:buSzPts val="1800"/>
              <a:buNone/>
            </a:pPr>
            <a:endParaRPr/>
          </a:p>
        </p:txBody>
      </p:sp>
      <p:pic>
        <p:nvPicPr>
          <p:cNvPr id="1676" name="Google Shape;1676;p92"/>
          <p:cNvPicPr preferRelativeResize="0"/>
          <p:nvPr/>
        </p:nvPicPr>
        <p:blipFill rotWithShape="1">
          <a:blip r:embed="rId3">
            <a:alphaModFix/>
          </a:blip>
          <a:srcRect t="7276" b="9090"/>
          <a:stretch/>
        </p:blipFill>
        <p:spPr>
          <a:xfrm>
            <a:off x="2037126" y="4189576"/>
            <a:ext cx="3891625" cy="2140001"/>
          </a:xfrm>
          <a:prstGeom prst="rect">
            <a:avLst/>
          </a:prstGeom>
          <a:noFill/>
          <a:ln>
            <a:noFill/>
          </a:ln>
        </p:spPr>
      </p:pic>
      <p:pic>
        <p:nvPicPr>
          <p:cNvPr id="1677" name="Google Shape;1677;p92"/>
          <p:cNvPicPr preferRelativeResize="0"/>
          <p:nvPr/>
        </p:nvPicPr>
        <p:blipFill rotWithShape="1">
          <a:blip r:embed="rId4">
            <a:alphaModFix/>
          </a:blip>
          <a:srcRect b="9640"/>
          <a:stretch/>
        </p:blipFill>
        <p:spPr>
          <a:xfrm>
            <a:off x="6449451" y="4081825"/>
            <a:ext cx="3476299" cy="2284674"/>
          </a:xfrm>
          <a:prstGeom prst="rect">
            <a:avLst/>
          </a:prstGeom>
          <a:noFill/>
          <a:ln>
            <a:noFill/>
          </a:ln>
        </p:spPr>
      </p:pic>
      <p:sp>
        <p:nvSpPr>
          <p:cNvPr id="1678" name="Google Shape;1678;p92"/>
          <p:cNvSpPr txBox="1"/>
          <p:nvPr/>
        </p:nvSpPr>
        <p:spPr>
          <a:xfrm>
            <a:off x="2037126" y="2341201"/>
            <a:ext cx="5147563" cy="1300036"/>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chemeClr val="dk1"/>
              </a:buClr>
              <a:buSzPts val="1100"/>
              <a:buFont typeface="Courier New"/>
              <a:buNone/>
            </a:pPr>
            <a:r>
              <a:rPr lang="en-US" sz="1800" b="1" i="0" u="none" strike="noStrike" cap="none" dirty="0">
                <a:solidFill>
                  <a:srgbClr val="008000"/>
                </a:solidFill>
                <a:highlight>
                  <a:srgbClr val="FFFFFE"/>
                </a:highlight>
                <a:latin typeface="Courier New"/>
                <a:ea typeface="Courier New"/>
                <a:cs typeface="Courier New"/>
                <a:sym typeface="Courier New"/>
              </a:rPr>
              <a:t>#Update biases with learning rate 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rgbClr val="000000"/>
                </a:solidFill>
                <a:latin typeface="Courier New"/>
                <a:ea typeface="Courier New"/>
                <a:cs typeface="Courier New"/>
                <a:sym typeface="Courier New"/>
              </a:rPr>
              <a:t>bh</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000000"/>
                </a:solidFill>
                <a:latin typeface="Courier New"/>
                <a:ea typeface="Courier New"/>
                <a:cs typeface="Courier New"/>
                <a:sym typeface="Courier New"/>
              </a:rPr>
              <a:t>lr</a:t>
            </a:r>
            <a:r>
              <a:rPr lang="en-US" sz="1800" b="1" i="0" u="none" strike="noStrike" cap="none" dirty="0">
                <a:solidFill>
                  <a:srgbClr val="000000"/>
                </a:solidFill>
                <a:latin typeface="Courier New"/>
                <a:ea typeface="Courier New"/>
                <a:cs typeface="Courier New"/>
                <a:sym typeface="Courier New"/>
              </a:rPr>
              <a:t> * layer1b_delta.</a:t>
            </a:r>
            <a:r>
              <a:rPr lang="en-US" sz="1800" b="1" i="0" u="none" strike="noStrike" cap="none" dirty="0">
                <a:solidFill>
                  <a:srgbClr val="795E26"/>
                </a:solidFill>
                <a:latin typeface="Courier New"/>
                <a:ea typeface="Courier New"/>
                <a:cs typeface="Courier New"/>
                <a:sym typeface="Courier New"/>
              </a:rPr>
              <a:t>sum</a:t>
            </a:r>
            <a:r>
              <a:rPr lang="en-US" sz="1800" b="1" i="0" u="none" strike="noStrike" cap="none" dirty="0">
                <a:solidFill>
                  <a:srgbClr val="000000"/>
                </a:solidFill>
                <a:latin typeface="Courier New"/>
                <a:ea typeface="Courier New"/>
                <a:cs typeface="Courier New"/>
                <a:sym typeface="Courier New"/>
              </a:rPr>
              <a:t>(axis=</a:t>
            </a:r>
            <a:r>
              <a:rPr lang="en-US" sz="1800" b="1" i="0" u="none" strike="noStrike" cap="none" dirty="0">
                <a:solidFill>
                  <a:srgbClr val="09885A"/>
                </a:solidFill>
                <a:latin typeface="Courier New"/>
                <a:ea typeface="Courier New"/>
                <a:cs typeface="Courier New"/>
                <a:sym typeface="Courier New"/>
              </a:rPr>
              <a:t>0</a:t>
            </a:r>
            <a:r>
              <a:rPr lang="en-US"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rgbClr val="000000"/>
                </a:solidFill>
                <a:latin typeface="Courier New"/>
                <a:ea typeface="Courier New"/>
                <a:cs typeface="Courier New"/>
                <a:sym typeface="Courier New"/>
              </a:rPr>
              <a:t>bo</a:t>
            </a:r>
            <a:r>
              <a:rPr lang="en-US" sz="1800" b="1" i="0" u="none" strike="noStrike" cap="none" dirty="0">
                <a:solidFill>
                  <a:srgbClr val="000000"/>
                </a:solidFill>
                <a:latin typeface="Courier New"/>
                <a:ea typeface="Courier New"/>
                <a:cs typeface="Courier New"/>
                <a:sym typeface="Courier New"/>
              </a:rPr>
              <a:t> -= </a:t>
            </a:r>
            <a:r>
              <a:rPr lang="en-US" sz="1800" b="1" i="0" u="none" strike="noStrike" cap="none" dirty="0" err="1">
                <a:solidFill>
                  <a:srgbClr val="000000"/>
                </a:solidFill>
                <a:latin typeface="Courier New"/>
                <a:ea typeface="Courier New"/>
                <a:cs typeface="Courier New"/>
                <a:sym typeface="Courier New"/>
              </a:rPr>
              <a:t>lr</a:t>
            </a:r>
            <a:r>
              <a:rPr lang="en-US" sz="1800" b="1" i="0" u="none" strike="noStrike" cap="none" dirty="0">
                <a:solidFill>
                  <a:srgbClr val="000000"/>
                </a:solidFill>
                <a:latin typeface="Courier New"/>
                <a:ea typeface="Courier New"/>
                <a:cs typeface="Courier New"/>
                <a:sym typeface="Courier New"/>
              </a:rPr>
              <a:t> * layer2b_delta.</a:t>
            </a:r>
            <a:r>
              <a:rPr lang="en-US" sz="1800" b="1" i="0" u="none" strike="noStrike" cap="none" dirty="0">
                <a:solidFill>
                  <a:srgbClr val="795E26"/>
                </a:solidFill>
                <a:latin typeface="Courier New"/>
                <a:ea typeface="Courier New"/>
                <a:cs typeface="Courier New"/>
                <a:sym typeface="Courier New"/>
              </a:rPr>
              <a:t>sum</a:t>
            </a:r>
            <a:r>
              <a:rPr lang="en-US" sz="1800" b="1" i="0" u="none" strike="noStrike" cap="none" dirty="0">
                <a:solidFill>
                  <a:srgbClr val="000000"/>
                </a:solidFill>
                <a:latin typeface="Courier New"/>
                <a:ea typeface="Courier New"/>
                <a:cs typeface="Courier New"/>
                <a:sym typeface="Courier New"/>
              </a:rPr>
              <a:t>(axis=</a:t>
            </a:r>
            <a:r>
              <a:rPr lang="en-US" sz="1800" b="1" i="0" u="none" strike="noStrike" cap="none" dirty="0">
                <a:solidFill>
                  <a:srgbClr val="09885A"/>
                </a:solidFill>
                <a:latin typeface="Courier New"/>
                <a:ea typeface="Courier New"/>
                <a:cs typeface="Courier New"/>
                <a:sym typeface="Courier New"/>
              </a:rPr>
              <a:t>0</a:t>
            </a:r>
            <a:r>
              <a:rPr lang="en-US" sz="1800" b="0"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highlight>
                <a:srgbClr val="FFFFFE"/>
              </a:highlight>
              <a:latin typeface="Courier New"/>
              <a:ea typeface="Courier New"/>
              <a:cs typeface="Courier New"/>
              <a:sym typeface="Courier New"/>
            </a:endParaRPr>
          </a:p>
        </p:txBody>
      </p:sp>
      <p:sp>
        <p:nvSpPr>
          <p:cNvPr id="1679" name="Google Shape;1679;p92"/>
          <p:cNvSpPr txBox="1"/>
          <p:nvPr/>
        </p:nvSpPr>
        <p:spPr>
          <a:xfrm>
            <a:off x="7469689" y="2994906"/>
            <a:ext cx="283923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rgbClr val="FF0000"/>
                </a:solidFill>
                <a:latin typeface="Arial"/>
                <a:ea typeface="Arial"/>
                <a:cs typeface="Arial"/>
                <a:sym typeface="Arial"/>
              </a:rPr>
              <a:t>Sums all elements in 2D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rgbClr val="FF0000"/>
                </a:solidFill>
                <a:latin typeface="Arial"/>
                <a:ea typeface="Arial"/>
                <a:cs typeface="Arial"/>
                <a:sym typeface="Arial"/>
              </a:rPr>
              <a:t>array to put into 1D vector</a:t>
            </a:r>
            <a:endParaRPr sz="1400" b="0" i="0" u="none" strike="noStrike" cap="none" dirty="0">
              <a:solidFill>
                <a:srgbClr val="000000"/>
              </a:solidFill>
              <a:latin typeface="Arial"/>
              <a:ea typeface="Arial"/>
              <a:cs typeface="Arial"/>
              <a:sym typeface="Arial"/>
            </a:endParaRPr>
          </a:p>
        </p:txBody>
      </p:sp>
      <p:sp>
        <p:nvSpPr>
          <p:cNvPr id="1680" name="Google Shape;1680;p92"/>
          <p:cNvSpPr txBox="1"/>
          <p:nvPr/>
        </p:nvSpPr>
        <p:spPr>
          <a:xfrm>
            <a:off x="7527758" y="2508084"/>
            <a:ext cx="28200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FF0000"/>
                </a:solidFill>
                <a:latin typeface="Arial"/>
                <a:ea typeface="Arial"/>
                <a:cs typeface="Arial"/>
                <a:sym typeface="Arial"/>
              </a:rPr>
              <a:t>bh = bh – lr*layer1b_delta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1524000" y="0"/>
          <a:ext cx="0" cy="0"/>
          <a:chOff x="0" y="0"/>
          <a:chExt cx="0" cy="0"/>
        </a:xfrm>
      </p:grpSpPr>
      <p:sp>
        <p:nvSpPr>
          <p:cNvPr id="1685" name="Google Shape;1685;p93"/>
          <p:cNvSpPr txBox="1">
            <a:spLocks noGrp="1"/>
          </p:cNvSpPr>
          <p:nvPr>
            <p:ph type="title"/>
          </p:nvPr>
        </p:nvSpPr>
        <p:spPr>
          <a:xfrm>
            <a:off x="1835700" y="-43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dirty="0"/>
              <a:t>Complete Training Process</a:t>
            </a:r>
            <a:endParaRPr dirty="0"/>
          </a:p>
        </p:txBody>
      </p:sp>
      <p:sp>
        <p:nvSpPr>
          <p:cNvPr id="1686" name="Google Shape;1686;p93"/>
          <p:cNvSpPr/>
          <p:nvPr/>
        </p:nvSpPr>
        <p:spPr>
          <a:xfrm>
            <a:off x="1930400" y="620236"/>
            <a:ext cx="8318400" cy="461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400"/>
              <a:buFont typeface="Arial"/>
              <a:buChar char="•"/>
            </a:pPr>
            <a:r>
              <a:rPr lang="en-US" sz="2400" b="1" i="0" u="none" strike="noStrike" cap="none" dirty="0">
                <a:solidFill>
                  <a:srgbClr val="000090"/>
                </a:solidFill>
                <a:latin typeface="Arial"/>
                <a:ea typeface="Arial"/>
                <a:cs typeface="Arial"/>
                <a:sym typeface="Arial"/>
              </a:rPr>
              <a:t>The process is repeated for a number of epochs</a:t>
            </a:r>
            <a:endParaRPr sz="2400" b="1" i="0" u="none" strike="noStrike" cap="none" dirty="0">
              <a:solidFill>
                <a:srgbClr val="000090"/>
              </a:solidFill>
              <a:latin typeface="Arial"/>
              <a:ea typeface="Arial"/>
              <a:cs typeface="Arial"/>
              <a:sym typeface="Arial"/>
            </a:endParaRPr>
          </a:p>
        </p:txBody>
      </p:sp>
      <p:sp>
        <p:nvSpPr>
          <p:cNvPr id="1687" name="Google Shape;1687;p93"/>
          <p:cNvSpPr/>
          <p:nvPr/>
        </p:nvSpPr>
        <p:spPr>
          <a:xfrm>
            <a:off x="1009650" y="1003042"/>
            <a:ext cx="10877550" cy="54783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AF00DB"/>
                </a:solidFill>
                <a:latin typeface="Courier New"/>
                <a:ea typeface="Courier New"/>
                <a:cs typeface="Courier New"/>
                <a:sym typeface="Courier New"/>
              </a:rPr>
              <a:t>for</a:t>
            </a:r>
            <a:r>
              <a:rPr lang="en-US" sz="1250" b="1" i="0" u="none" strike="noStrike" cap="none" dirty="0">
                <a:solidFill>
                  <a:srgbClr val="000000"/>
                </a:solidFill>
                <a:latin typeface="Courier New"/>
                <a:ea typeface="Courier New"/>
                <a:cs typeface="Courier New"/>
                <a:sym typeface="Courier New"/>
              </a:rPr>
              <a:t> epoch </a:t>
            </a:r>
            <a:r>
              <a:rPr lang="en-US" sz="1250" b="1" i="0" u="none" strike="noStrike" cap="none" dirty="0">
                <a:solidFill>
                  <a:srgbClr val="0000FF"/>
                </a:solidFill>
                <a:latin typeface="Courier New"/>
                <a:ea typeface="Courier New"/>
                <a:cs typeface="Courier New"/>
                <a:sym typeface="Courier New"/>
              </a:rPr>
              <a:t>in</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795E26"/>
                </a:solidFill>
                <a:latin typeface="Courier New"/>
                <a:ea typeface="Courier New"/>
                <a:cs typeface="Courier New"/>
                <a:sym typeface="Courier New"/>
              </a:rPr>
              <a:t>range</a:t>
            </a:r>
            <a:r>
              <a:rPr lang="en-US" sz="1250" b="1" i="0" u="none" strike="noStrike" cap="none" dirty="0">
                <a:solidFill>
                  <a:srgbClr val="000000"/>
                </a:solidFill>
                <a:latin typeface="Courier New"/>
                <a:ea typeface="Courier New"/>
                <a:cs typeface="Courier New"/>
                <a:sym typeface="Courier New"/>
              </a:rPr>
              <a:t>(epochs):</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AF00DB"/>
                </a:solidFill>
                <a:latin typeface="Courier New"/>
                <a:ea typeface="Courier New"/>
                <a:cs typeface="Courier New"/>
                <a:sym typeface="Courier New"/>
              </a:rPr>
              <a:t>for</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curr_batch</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0000FF"/>
                </a:solidFill>
                <a:latin typeface="Courier New"/>
                <a:ea typeface="Courier New"/>
                <a:cs typeface="Courier New"/>
                <a:sym typeface="Courier New"/>
              </a:rPr>
              <a:t>in</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795E26"/>
                </a:solidFill>
                <a:latin typeface="Courier New"/>
                <a:ea typeface="Courier New"/>
                <a:cs typeface="Courier New"/>
                <a:sym typeface="Courier New"/>
              </a:rPr>
              <a:t>range</a:t>
            </a:r>
            <a:r>
              <a:rPr lang="en-US" sz="1250" b="1" i="0" u="none" strike="noStrike" cap="none" dirty="0">
                <a:solidFill>
                  <a:srgbClr val="000000"/>
                </a:solidFill>
                <a:latin typeface="Courier New"/>
                <a:ea typeface="Courier New"/>
                <a:cs typeface="Courier New"/>
                <a:sym typeface="Courier New"/>
              </a:rPr>
              <a:t>(</a:t>
            </a:r>
            <a:r>
              <a:rPr lang="en-US" sz="1250" b="1" i="0" u="none" strike="noStrike" cap="none" dirty="0" err="1">
                <a:solidFill>
                  <a:srgbClr val="000000"/>
                </a:solidFill>
                <a:latin typeface="Courier New"/>
                <a:ea typeface="Courier New"/>
                <a:cs typeface="Courier New"/>
                <a:sym typeface="Courier New"/>
              </a:rPr>
              <a:t>num_batch</a:t>
            </a:r>
            <a:r>
              <a:rPr lang="en-US" sz="1250" b="1" i="0" u="none" strike="noStrike" cap="none" dirty="0">
                <a:solidFill>
                  <a:srgbClr val="000000"/>
                </a:solidFill>
                <a:latin typeface="Courier New"/>
                <a:ea typeface="Courier New"/>
                <a:cs typeface="Courier New"/>
                <a:sym typeface="Courier New"/>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batch_start</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curr_batch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batch_size</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008000"/>
                </a:solidFill>
                <a:latin typeface="Courier New"/>
                <a:ea typeface="Courier New"/>
                <a:cs typeface="Courier New"/>
                <a:sym typeface="Courier New"/>
              </a:rPr>
              <a:t># Finding the current batch</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batch_end</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batch_start</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batch_size</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input_batch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X_train</a:t>
            </a:r>
            <a:r>
              <a:rPr lang="en-US" sz="1250" b="1" i="0" u="none" strike="noStrike" cap="none" dirty="0">
                <a:solidFill>
                  <a:srgbClr val="000000"/>
                </a:solidFill>
                <a:latin typeface="Courier New"/>
                <a:ea typeface="Courier New"/>
                <a:cs typeface="Courier New"/>
                <a:sym typeface="Courier New"/>
              </a:rPr>
              <a:t>[</a:t>
            </a:r>
            <a:r>
              <a:rPr lang="en-US" sz="1250" b="1" i="0" u="none" strike="noStrike" cap="none" dirty="0" err="1">
                <a:solidFill>
                  <a:srgbClr val="000000"/>
                </a:solidFill>
                <a:latin typeface="Courier New"/>
                <a:ea typeface="Courier New"/>
                <a:cs typeface="Courier New"/>
                <a:sym typeface="Courier New"/>
              </a:rPr>
              <a:t>batch_start:batch_end</a:t>
            </a:r>
            <a:r>
              <a:rPr lang="en-US" sz="1250" b="1" i="0" u="none" strike="noStrike" cap="none" dirty="0">
                <a:solidFill>
                  <a:srgbClr val="000000"/>
                </a:solidFill>
                <a:latin typeface="Courier New"/>
                <a:ea typeface="Courier New"/>
                <a:cs typeface="Courier New"/>
                <a:sym typeface="Courier New"/>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zh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np.dot</a:t>
            </a:r>
            <a:r>
              <a:rPr lang="en-US" sz="1250" b="1" i="0" u="none" strike="noStrike" cap="none" dirty="0">
                <a:solidFill>
                  <a:srgbClr val="000000"/>
                </a:solidFill>
                <a:latin typeface="Courier New"/>
                <a:ea typeface="Courier New"/>
                <a:cs typeface="Courier New"/>
                <a:sym typeface="Courier New"/>
              </a:rPr>
              <a:t>(</a:t>
            </a:r>
            <a:r>
              <a:rPr lang="en-US" sz="1250" b="1" i="0" u="none" strike="noStrike" cap="none" dirty="0" err="1">
                <a:solidFill>
                  <a:srgbClr val="000000"/>
                </a:solidFill>
                <a:latin typeface="Courier New"/>
                <a:ea typeface="Courier New"/>
                <a:cs typeface="Courier New"/>
                <a:sym typeface="Courier New"/>
              </a:rPr>
              <a:t>input_batch</a:t>
            </a:r>
            <a:r>
              <a:rPr lang="en-US" sz="1250" b="1" i="0" u="none" strike="noStrike" cap="none" dirty="0">
                <a:solidFill>
                  <a:srgbClr val="000000"/>
                </a:solidFill>
                <a:latin typeface="Courier New"/>
                <a:ea typeface="Courier New"/>
                <a:cs typeface="Courier New"/>
                <a:sym typeface="Courier New"/>
              </a:rPr>
              <a:t>, w0) + </a:t>
            </a:r>
            <a:r>
              <a:rPr lang="en-US" sz="1250" b="1" i="0" u="none" strike="noStrike" cap="none" dirty="0" err="1">
                <a:solidFill>
                  <a:srgbClr val="000000"/>
                </a:solidFill>
                <a:latin typeface="Courier New"/>
                <a:ea typeface="Courier New"/>
                <a:cs typeface="Courier New"/>
                <a:sym typeface="Courier New"/>
              </a:rPr>
              <a:t>bh</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008000"/>
                </a:solidFill>
                <a:latin typeface="Courier New"/>
                <a:ea typeface="Courier New"/>
                <a:cs typeface="Courier New"/>
                <a:sym typeface="Courier New"/>
              </a:rPr>
              <a:t># First layer propagation</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layer1 = sigmoid(</a:t>
            </a:r>
            <a:r>
              <a:rPr lang="en-US" sz="1250" b="1" i="0" u="none" strike="noStrike" cap="none" dirty="0" err="1">
                <a:solidFill>
                  <a:srgbClr val="000000"/>
                </a:solidFill>
                <a:latin typeface="Courier New"/>
                <a:ea typeface="Courier New"/>
                <a:cs typeface="Courier New"/>
                <a:sym typeface="Courier New"/>
              </a:rPr>
              <a:t>zh</a:t>
            </a:r>
            <a:r>
              <a:rPr lang="en-US" sz="1250" b="1" i="0" u="none" strike="noStrike" cap="none" dirty="0">
                <a:solidFill>
                  <a:srgbClr val="000000"/>
                </a:solidFill>
                <a:latin typeface="Courier New"/>
                <a:ea typeface="Courier New"/>
                <a:cs typeface="Courier New"/>
                <a:sym typeface="Courier New"/>
              </a:rPr>
              <a:t>)						</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zo = </a:t>
            </a:r>
            <a:r>
              <a:rPr lang="en-US" sz="1250" b="1" i="0" u="none" strike="noStrike" cap="none" dirty="0" err="1">
                <a:solidFill>
                  <a:srgbClr val="000000"/>
                </a:solidFill>
                <a:latin typeface="Courier New"/>
                <a:ea typeface="Courier New"/>
                <a:cs typeface="Courier New"/>
                <a:sym typeface="Courier New"/>
              </a:rPr>
              <a:t>np.dot</a:t>
            </a:r>
            <a:r>
              <a:rPr lang="en-US" sz="1250" b="1" i="0" u="none" strike="noStrike" cap="none" dirty="0">
                <a:solidFill>
                  <a:srgbClr val="000000"/>
                </a:solidFill>
                <a:latin typeface="Courier New"/>
                <a:ea typeface="Courier New"/>
                <a:cs typeface="Courier New"/>
                <a:sym typeface="Courier New"/>
              </a:rPr>
              <a:t>(layer1, w1) + </a:t>
            </a:r>
            <a:r>
              <a:rPr lang="en-US" sz="1250" b="1" i="0" u="none" strike="noStrike" cap="none" dirty="0" err="1">
                <a:solidFill>
                  <a:srgbClr val="000000"/>
                </a:solidFill>
                <a:latin typeface="Courier New"/>
                <a:ea typeface="Courier New"/>
                <a:cs typeface="Courier New"/>
                <a:sym typeface="Courier New"/>
              </a:rPr>
              <a:t>bo</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008000"/>
                </a:solidFill>
                <a:latin typeface="Courier New"/>
                <a:ea typeface="Courier New"/>
                <a:cs typeface="Courier New"/>
                <a:sym typeface="Courier New"/>
              </a:rPr>
              <a:t># Second layer propagation</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layer2 = </a:t>
            </a:r>
            <a:r>
              <a:rPr lang="en-US" sz="1250" b="1" i="0" u="none" strike="noStrike" cap="none" dirty="0" err="1">
                <a:solidFill>
                  <a:srgbClr val="000000"/>
                </a:solidFill>
                <a:latin typeface="Courier New"/>
                <a:ea typeface="Courier New"/>
                <a:cs typeface="Courier New"/>
                <a:sym typeface="Courier New"/>
              </a:rPr>
              <a:t>user_softmax</a:t>
            </a:r>
            <a:r>
              <a:rPr lang="en-US" sz="1250" b="1" i="0" u="none" strike="noStrike" cap="none" dirty="0">
                <a:solidFill>
                  <a:srgbClr val="000000"/>
                </a:solidFill>
                <a:latin typeface="Courier New"/>
                <a:ea typeface="Courier New"/>
                <a:cs typeface="Courier New"/>
                <a:sym typeface="Courier New"/>
              </a:rPr>
              <a:t>(zo)</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US" sz="1250" b="1" i="0" u="none" strike="noStrike" cap="none" dirty="0">
                <a:solidFill>
                  <a:srgbClr val="000000"/>
                </a:solidFill>
                <a:latin typeface="Courier New"/>
                <a:ea typeface="Courier New"/>
                <a:cs typeface="Courier New"/>
                <a:sym typeface="Courier New"/>
              </a:rPr>
            </a:b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labels_batch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y_train</a:t>
            </a:r>
            <a:r>
              <a:rPr lang="en-US" sz="1250" b="1" i="0" u="none" strike="noStrike" cap="none" dirty="0">
                <a:solidFill>
                  <a:srgbClr val="000000"/>
                </a:solidFill>
                <a:latin typeface="Courier New"/>
                <a:ea typeface="Courier New"/>
                <a:cs typeface="Courier New"/>
                <a:sym typeface="Courier New"/>
              </a:rPr>
              <a:t>[</a:t>
            </a:r>
            <a:r>
              <a:rPr lang="en-US" sz="1250" b="1" i="0" u="none" strike="noStrike" cap="none" dirty="0" err="1">
                <a:solidFill>
                  <a:srgbClr val="000000"/>
                </a:solidFill>
                <a:latin typeface="Courier New"/>
                <a:ea typeface="Courier New"/>
                <a:cs typeface="Courier New"/>
                <a:sym typeface="Courier New"/>
              </a:rPr>
              <a:t>batch_start:batch_end</a:t>
            </a:r>
            <a:r>
              <a:rPr lang="en-US" sz="1250" b="1" i="0" u="none" strike="noStrike" cap="none" dirty="0">
                <a:solidFill>
                  <a:srgbClr val="000000"/>
                </a:solidFill>
                <a:latin typeface="Courier New"/>
                <a:ea typeface="Courier New"/>
                <a:cs typeface="Courier New"/>
                <a:sym typeface="Courier New"/>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layer2_error = layer2 - </a:t>
            </a:r>
            <a:r>
              <a:rPr lang="en-US" sz="1250" b="1" i="0" u="none" strike="noStrike" cap="none" dirty="0" err="1">
                <a:solidFill>
                  <a:srgbClr val="000000"/>
                </a:solidFill>
                <a:latin typeface="Courier New"/>
                <a:ea typeface="Courier New"/>
                <a:cs typeface="Courier New"/>
                <a:sym typeface="Courier New"/>
              </a:rPr>
              <a:t>labels_batch</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008000"/>
                </a:solidFill>
                <a:latin typeface="Courier New"/>
                <a:ea typeface="Courier New"/>
                <a:cs typeface="Courier New"/>
                <a:sym typeface="Courier New"/>
              </a:rPr>
              <a:t> # Layer 2 error calculation</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layer2w_delta = </a:t>
            </a:r>
            <a:r>
              <a:rPr lang="en-US" sz="1250" b="1" i="0" u="none" strike="noStrike" cap="none" dirty="0" err="1">
                <a:solidFill>
                  <a:srgbClr val="000000"/>
                </a:solidFill>
                <a:latin typeface="Courier New"/>
                <a:ea typeface="Courier New"/>
                <a:cs typeface="Courier New"/>
                <a:sym typeface="Courier New"/>
              </a:rPr>
              <a:t>np.dot</a:t>
            </a:r>
            <a:r>
              <a:rPr lang="en-US" sz="1250" b="1" i="0" u="none" strike="noStrike" cap="none" dirty="0">
                <a:solidFill>
                  <a:srgbClr val="000000"/>
                </a:solidFill>
                <a:latin typeface="Courier New"/>
                <a:ea typeface="Courier New"/>
                <a:cs typeface="Courier New"/>
                <a:sym typeface="Courier New"/>
              </a:rPr>
              <a:t>(layer1.T, layer2_error) </a:t>
            </a:r>
            <a:r>
              <a:rPr lang="en-US" sz="1250" b="1" i="0" u="none" strike="noStrike" cap="none" dirty="0">
                <a:solidFill>
                  <a:srgbClr val="008000"/>
                </a:solidFill>
                <a:latin typeface="Courier New"/>
                <a:ea typeface="Courier New"/>
                <a:cs typeface="Courier New"/>
                <a:sym typeface="Courier New"/>
              </a:rPr>
              <a:t># Layer 2 derivative calculations</a:t>
            </a:r>
            <a:br>
              <a:rPr lang="en-US" sz="1250" b="1" i="0" u="none" strike="noStrike" cap="none" dirty="0">
                <a:solidFill>
                  <a:srgbClr val="000000"/>
                </a:solidFill>
                <a:latin typeface="Courier New"/>
                <a:ea typeface="Courier New"/>
                <a:cs typeface="Courier New"/>
                <a:sym typeface="Courier New"/>
              </a:rPr>
            </a:br>
            <a:r>
              <a:rPr lang="en-US" sz="1250" b="1" i="0" u="none" strike="noStrike" cap="none" dirty="0">
                <a:solidFill>
                  <a:srgbClr val="000000"/>
                </a:solidFill>
                <a:latin typeface="Courier New"/>
                <a:ea typeface="Courier New"/>
                <a:cs typeface="Courier New"/>
                <a:sym typeface="Courier New"/>
              </a:rPr>
              <a:t>        layer2b_delta = layer2_error</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US" sz="1250" b="1" i="0" u="none" strike="noStrike" cap="none" dirty="0">
                <a:solidFill>
                  <a:srgbClr val="000000"/>
                </a:solidFill>
                <a:latin typeface="Courier New"/>
                <a:ea typeface="Courier New"/>
                <a:cs typeface="Courier New"/>
                <a:sym typeface="Courier New"/>
              </a:rPr>
            </a:b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dcost_dah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np.dot</a:t>
            </a:r>
            <a:r>
              <a:rPr lang="en-US" sz="1250" b="1" i="0" u="none" strike="noStrike" cap="none" dirty="0">
                <a:solidFill>
                  <a:srgbClr val="000000"/>
                </a:solidFill>
                <a:latin typeface="Courier New"/>
                <a:ea typeface="Courier New"/>
                <a:cs typeface="Courier New"/>
                <a:sym typeface="Courier New"/>
              </a:rPr>
              <a:t>(layer2_error , w1.T)		</a:t>
            </a:r>
            <a:r>
              <a:rPr lang="en-US" sz="1250" b="1" i="0" u="none" strike="noStrike" cap="none" dirty="0">
                <a:solidFill>
                  <a:srgbClr val="008000"/>
                </a:solidFill>
                <a:latin typeface="Courier New"/>
                <a:ea typeface="Courier New"/>
                <a:cs typeface="Courier New"/>
                <a:sym typeface="Courier New"/>
              </a:rPr>
              <a:t> # Layer 1 derivative calculations</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dah_dzh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sigmoid_deriv</a:t>
            </a:r>
            <a:r>
              <a:rPr lang="en-US" sz="1250" b="1" i="0" u="none" strike="noStrike" cap="none" dirty="0">
                <a:solidFill>
                  <a:srgbClr val="000000"/>
                </a:solidFill>
                <a:latin typeface="Courier New"/>
                <a:ea typeface="Courier New"/>
                <a:cs typeface="Courier New"/>
                <a:sym typeface="Courier New"/>
              </a:rPr>
              <a:t>(</a:t>
            </a:r>
            <a:r>
              <a:rPr lang="en-US" sz="1250" b="1" i="0" u="none" strike="noStrike" cap="none" dirty="0" err="1">
                <a:solidFill>
                  <a:srgbClr val="000000"/>
                </a:solidFill>
                <a:latin typeface="Courier New"/>
                <a:ea typeface="Courier New"/>
                <a:cs typeface="Courier New"/>
                <a:sym typeface="Courier New"/>
              </a:rPr>
              <a:t>zh</a:t>
            </a:r>
            <a:r>
              <a:rPr lang="en-US" sz="1250" b="1" i="0" u="none" strike="noStrike" cap="none" dirty="0">
                <a:solidFill>
                  <a:srgbClr val="000000"/>
                </a:solidFill>
                <a:latin typeface="Courier New"/>
                <a:ea typeface="Courier New"/>
                <a:cs typeface="Courier New"/>
                <a:sym typeface="Courier New"/>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layer1_error = </a:t>
            </a:r>
            <a:r>
              <a:rPr lang="en-US" sz="1250" b="1" i="0" u="none" strike="noStrike" cap="none" dirty="0" err="1">
                <a:solidFill>
                  <a:srgbClr val="000000"/>
                </a:solidFill>
                <a:latin typeface="Courier New"/>
                <a:ea typeface="Courier New"/>
                <a:cs typeface="Courier New"/>
                <a:sym typeface="Courier New"/>
              </a:rPr>
              <a:t>dah_dzh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dcost_dah</a:t>
            </a: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a:solidFill>
                  <a:srgbClr val="008000"/>
                </a:solidFill>
                <a:latin typeface="Courier New"/>
                <a:ea typeface="Courier New"/>
                <a:cs typeface="Courier New"/>
                <a:sym typeface="Courier New"/>
              </a:rPr>
              <a:t> # Layer 1 error calculation</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layer1w_delta = </a:t>
            </a:r>
            <a:r>
              <a:rPr lang="en-US" sz="1250" b="1" i="0" u="none" strike="noStrike" cap="none" dirty="0" err="1">
                <a:solidFill>
                  <a:srgbClr val="000000"/>
                </a:solidFill>
                <a:latin typeface="Courier New"/>
                <a:ea typeface="Courier New"/>
                <a:cs typeface="Courier New"/>
                <a:sym typeface="Courier New"/>
              </a:rPr>
              <a:t>np.dot</a:t>
            </a:r>
            <a:r>
              <a:rPr lang="en-US" sz="1250" b="1" i="0" u="none" strike="noStrike" cap="none" dirty="0">
                <a:solidFill>
                  <a:srgbClr val="000000"/>
                </a:solidFill>
                <a:latin typeface="Courier New"/>
                <a:ea typeface="Courier New"/>
                <a:cs typeface="Courier New"/>
                <a:sym typeface="Courier New"/>
              </a:rPr>
              <a:t>(</a:t>
            </a:r>
            <a:r>
              <a:rPr lang="en-US" sz="1250" b="1" i="0" u="none" strike="noStrike" cap="none" dirty="0" err="1">
                <a:solidFill>
                  <a:srgbClr val="000000"/>
                </a:solidFill>
                <a:latin typeface="Courier New"/>
                <a:ea typeface="Courier New"/>
                <a:cs typeface="Courier New"/>
                <a:sym typeface="Courier New"/>
              </a:rPr>
              <a:t>input_batch.T</a:t>
            </a:r>
            <a:r>
              <a:rPr lang="en-US" sz="1250" b="1" i="0" u="none" strike="noStrike" cap="none" dirty="0">
                <a:solidFill>
                  <a:srgbClr val="000000"/>
                </a:solidFill>
                <a:latin typeface="Courier New"/>
                <a:ea typeface="Courier New"/>
                <a:cs typeface="Courier New"/>
                <a:sym typeface="Courier New"/>
              </a:rPr>
              <a:t>, layer1_error)</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US" sz="1250" b="1" i="0" u="none" strike="noStrike" cap="none" dirty="0">
                <a:solidFill>
                  <a:srgbClr val="000000"/>
                </a:solidFill>
                <a:latin typeface="Courier New"/>
                <a:ea typeface="Courier New"/>
                <a:cs typeface="Courier New"/>
                <a:sym typeface="Courier New"/>
              </a:rPr>
            </a:br>
            <a:r>
              <a:rPr lang="en-US" sz="1250" b="1" i="0" u="none" strike="noStrike" cap="none" dirty="0">
                <a:solidFill>
                  <a:srgbClr val="000000"/>
                </a:solidFill>
                <a:latin typeface="Courier New"/>
                <a:ea typeface="Courier New"/>
                <a:cs typeface="Courier New"/>
                <a:sym typeface="Courier New"/>
              </a:rPr>
              <a:t>        layer1b_delta = layer1_error</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US" sz="1250" b="1" i="0" u="none" strike="noStrike" cap="none" dirty="0">
                <a:solidFill>
                  <a:srgbClr val="000000"/>
                </a:solidFill>
                <a:latin typeface="Courier New"/>
                <a:ea typeface="Courier New"/>
                <a:cs typeface="Courier New"/>
                <a:sym typeface="Courier New"/>
              </a:rPr>
            </a:br>
            <a:r>
              <a:rPr lang="en-US" sz="1250" b="1" i="0" u="none" strike="noStrike" cap="none" dirty="0">
                <a:solidFill>
                  <a:srgbClr val="000000"/>
                </a:solidFill>
                <a:latin typeface="Courier New"/>
                <a:ea typeface="Courier New"/>
                <a:cs typeface="Courier New"/>
                <a:sym typeface="Courier New"/>
              </a:rPr>
              <a:t>        w0 -= </a:t>
            </a:r>
            <a:r>
              <a:rPr lang="en-US" sz="1250" b="1" i="0" u="none" strike="noStrike" cap="none" dirty="0" err="1">
                <a:solidFill>
                  <a:srgbClr val="000000"/>
                </a:solidFill>
                <a:latin typeface="Courier New"/>
                <a:ea typeface="Courier New"/>
                <a:cs typeface="Courier New"/>
                <a:sym typeface="Courier New"/>
              </a:rPr>
              <a:t>lr</a:t>
            </a:r>
            <a:r>
              <a:rPr lang="en-US" sz="1250" b="1" i="0" u="none" strike="noStrike" cap="none" dirty="0">
                <a:solidFill>
                  <a:srgbClr val="000000"/>
                </a:solidFill>
                <a:latin typeface="Courier New"/>
                <a:ea typeface="Courier New"/>
                <a:cs typeface="Courier New"/>
                <a:sym typeface="Courier New"/>
              </a:rPr>
              <a:t> * layer1w_delta		</a:t>
            </a:r>
            <a:r>
              <a:rPr lang="en-US" sz="1250" b="1" i="0" u="none" strike="noStrike" cap="none" dirty="0">
                <a:solidFill>
                  <a:srgbClr val="008000"/>
                </a:solidFill>
                <a:latin typeface="Courier New"/>
                <a:ea typeface="Courier New"/>
                <a:cs typeface="Courier New"/>
                <a:sym typeface="Courier New"/>
              </a:rPr>
              <a:t> # Weight and bias updating</a:t>
            </a:r>
            <a:endParaRPr sz="125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bh</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lr</a:t>
            </a:r>
            <a:r>
              <a:rPr lang="en-US" sz="1250" b="1" i="0" u="none" strike="noStrike" cap="none" dirty="0">
                <a:solidFill>
                  <a:srgbClr val="000000"/>
                </a:solidFill>
                <a:latin typeface="Courier New"/>
                <a:ea typeface="Courier New"/>
                <a:cs typeface="Courier New"/>
                <a:sym typeface="Courier New"/>
              </a:rPr>
              <a:t> * layer1b_delta.</a:t>
            </a:r>
            <a:r>
              <a:rPr lang="en-US" sz="1250" b="1" i="0" u="none" strike="noStrike" cap="none" dirty="0">
                <a:solidFill>
                  <a:srgbClr val="795E26"/>
                </a:solidFill>
                <a:latin typeface="Courier New"/>
                <a:ea typeface="Courier New"/>
                <a:cs typeface="Courier New"/>
                <a:sym typeface="Courier New"/>
              </a:rPr>
              <a:t>sum</a:t>
            </a:r>
            <a:r>
              <a:rPr lang="en-US" sz="1250" b="1" i="0" u="none" strike="noStrike" cap="none" dirty="0">
                <a:solidFill>
                  <a:srgbClr val="000000"/>
                </a:solidFill>
                <a:latin typeface="Courier New"/>
                <a:ea typeface="Courier New"/>
                <a:cs typeface="Courier New"/>
                <a:sym typeface="Courier New"/>
              </a:rPr>
              <a:t>(axis=</a:t>
            </a:r>
            <a:r>
              <a:rPr lang="en-US" sz="1250" b="1" i="0" u="none" strike="noStrike" cap="none" dirty="0">
                <a:solidFill>
                  <a:srgbClr val="09885A"/>
                </a:solidFill>
                <a:latin typeface="Courier New"/>
                <a:ea typeface="Courier New"/>
                <a:cs typeface="Courier New"/>
                <a:sym typeface="Courier New"/>
              </a:rPr>
              <a:t>0</a:t>
            </a:r>
            <a:r>
              <a:rPr lang="en-US" sz="1250" b="1" i="0" u="none" strike="noStrike" cap="none" dirty="0">
                <a:solidFill>
                  <a:srgbClr val="000000"/>
                </a:solidFill>
                <a:latin typeface="Courier New"/>
                <a:ea typeface="Courier New"/>
                <a:cs typeface="Courier New"/>
                <a:sym typeface="Courier New"/>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US" sz="1250" b="1" i="0" u="none" strike="noStrike" cap="none" dirty="0">
                <a:solidFill>
                  <a:srgbClr val="000000"/>
                </a:solidFill>
                <a:latin typeface="Courier New"/>
                <a:ea typeface="Courier New"/>
                <a:cs typeface="Courier New"/>
                <a:sym typeface="Courier New"/>
              </a:rPr>
            </a:br>
            <a:r>
              <a:rPr lang="en-US" sz="1250" b="1" i="0" u="none" strike="noStrike" cap="none" dirty="0">
                <a:solidFill>
                  <a:srgbClr val="000000"/>
                </a:solidFill>
                <a:latin typeface="Courier New"/>
                <a:ea typeface="Courier New"/>
                <a:cs typeface="Courier New"/>
                <a:sym typeface="Courier New"/>
              </a:rPr>
              <a:t>        w1 -= </a:t>
            </a:r>
            <a:r>
              <a:rPr lang="en-US" sz="1250" b="1" i="0" u="none" strike="noStrike" cap="none" dirty="0" err="1">
                <a:solidFill>
                  <a:srgbClr val="000000"/>
                </a:solidFill>
                <a:latin typeface="Courier New"/>
                <a:ea typeface="Courier New"/>
                <a:cs typeface="Courier New"/>
                <a:sym typeface="Courier New"/>
              </a:rPr>
              <a:t>lr</a:t>
            </a:r>
            <a:r>
              <a:rPr lang="en-US" sz="1250" b="1" i="0" u="none" strike="noStrike" cap="none" dirty="0">
                <a:solidFill>
                  <a:srgbClr val="000000"/>
                </a:solidFill>
                <a:latin typeface="Courier New"/>
                <a:ea typeface="Courier New"/>
                <a:cs typeface="Courier New"/>
                <a:sym typeface="Courier New"/>
              </a:rPr>
              <a:t> * layer2w_delta</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rgbClr val="000000"/>
                </a:solidFill>
                <a:latin typeface="Courier New"/>
                <a:ea typeface="Courier New"/>
                <a:cs typeface="Courier New"/>
                <a:sym typeface="Courier New"/>
              </a:rPr>
              <a:t>        </a:t>
            </a:r>
            <a:r>
              <a:rPr lang="en-US" sz="1250" b="1" i="0" u="none" strike="noStrike" cap="none" dirty="0" err="1">
                <a:solidFill>
                  <a:srgbClr val="000000"/>
                </a:solidFill>
                <a:latin typeface="Courier New"/>
                <a:ea typeface="Courier New"/>
                <a:cs typeface="Courier New"/>
                <a:sym typeface="Courier New"/>
              </a:rPr>
              <a:t>bo</a:t>
            </a:r>
            <a:r>
              <a:rPr lang="en-US" sz="1250" b="1" i="0" u="none" strike="noStrike" cap="none" dirty="0">
                <a:solidFill>
                  <a:srgbClr val="000000"/>
                </a:solidFill>
                <a:latin typeface="Courier New"/>
                <a:ea typeface="Courier New"/>
                <a:cs typeface="Courier New"/>
                <a:sym typeface="Courier New"/>
              </a:rPr>
              <a:t> -= </a:t>
            </a:r>
            <a:r>
              <a:rPr lang="en-US" sz="1250" b="1" i="0" u="none" strike="noStrike" cap="none" dirty="0" err="1">
                <a:solidFill>
                  <a:srgbClr val="000000"/>
                </a:solidFill>
                <a:latin typeface="Courier New"/>
                <a:ea typeface="Courier New"/>
                <a:cs typeface="Courier New"/>
                <a:sym typeface="Courier New"/>
              </a:rPr>
              <a:t>lr</a:t>
            </a:r>
            <a:r>
              <a:rPr lang="en-US" sz="1250" b="1" i="0" u="none" strike="noStrike" cap="none" dirty="0">
                <a:solidFill>
                  <a:srgbClr val="000000"/>
                </a:solidFill>
                <a:latin typeface="Courier New"/>
                <a:ea typeface="Courier New"/>
                <a:cs typeface="Courier New"/>
                <a:sym typeface="Courier New"/>
              </a:rPr>
              <a:t> * layer2b_delta.</a:t>
            </a:r>
            <a:r>
              <a:rPr lang="en-US" sz="1250" b="1" i="0" u="none" strike="noStrike" cap="none" dirty="0">
                <a:solidFill>
                  <a:srgbClr val="795E26"/>
                </a:solidFill>
                <a:latin typeface="Courier New"/>
                <a:ea typeface="Courier New"/>
                <a:cs typeface="Courier New"/>
                <a:sym typeface="Courier New"/>
              </a:rPr>
              <a:t>sum</a:t>
            </a:r>
            <a:r>
              <a:rPr lang="en-US" sz="1250" b="1" i="0" u="none" strike="noStrike" cap="none" dirty="0">
                <a:solidFill>
                  <a:srgbClr val="000000"/>
                </a:solidFill>
                <a:latin typeface="Courier New"/>
                <a:ea typeface="Courier New"/>
                <a:cs typeface="Courier New"/>
                <a:sym typeface="Courier New"/>
              </a:rPr>
              <a:t>(axis=</a:t>
            </a:r>
            <a:r>
              <a:rPr lang="en-US" sz="1250" b="1" i="0" u="none" strike="noStrike" cap="none" dirty="0">
                <a:solidFill>
                  <a:srgbClr val="09885A"/>
                </a:solidFill>
                <a:latin typeface="Courier New"/>
                <a:ea typeface="Courier New"/>
                <a:cs typeface="Courier New"/>
                <a:sym typeface="Courier New"/>
              </a:rPr>
              <a:t>0</a:t>
            </a:r>
            <a:r>
              <a:rPr lang="en-US" sz="1250" b="1" i="0" u="none" strike="noStrike" cap="none" dirty="0">
                <a:solidFill>
                  <a:srgbClr val="000000"/>
                </a:solidFill>
                <a:latin typeface="Courier New"/>
                <a:ea typeface="Courier New"/>
                <a:cs typeface="Courier New"/>
                <a:sym typeface="Courier New"/>
              </a:rPr>
              <a:t>)</a:t>
            </a:r>
            <a:endParaRPr sz="125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1524000" y="0"/>
          <a:ext cx="0" cy="0"/>
          <a:chOff x="0" y="0"/>
          <a:chExt cx="0" cy="0"/>
        </a:xfrm>
      </p:grpSpPr>
      <p:sp>
        <p:nvSpPr>
          <p:cNvPr id="1692" name="Google Shape;1692;p94"/>
          <p:cNvSpPr txBox="1">
            <a:spLocks noGrp="1"/>
          </p:cNvSpPr>
          <p:nvPr>
            <p:ph type="title"/>
          </p:nvPr>
        </p:nvSpPr>
        <p:spPr>
          <a:xfrm>
            <a:off x="1835700" y="322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dirty="0"/>
              <a:t>Training Output</a:t>
            </a:r>
            <a:endParaRPr dirty="0"/>
          </a:p>
        </p:txBody>
      </p:sp>
      <p:sp>
        <p:nvSpPr>
          <p:cNvPr id="1693" name="Google Shape;1693;p94"/>
          <p:cNvSpPr/>
          <p:nvPr/>
        </p:nvSpPr>
        <p:spPr>
          <a:xfrm>
            <a:off x="609600" y="848836"/>
            <a:ext cx="10801350" cy="15696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400"/>
              <a:buFont typeface="Arial"/>
              <a:buChar char="•"/>
            </a:pPr>
            <a:r>
              <a:rPr lang="en-US" sz="2400" b="1" i="0" u="none" strike="noStrike" cap="none" dirty="0">
                <a:solidFill>
                  <a:srgbClr val="000090"/>
                </a:solidFill>
                <a:latin typeface="Arial"/>
                <a:ea typeface="Arial"/>
                <a:cs typeface="Arial"/>
                <a:sym typeface="Arial"/>
              </a:rPr>
              <a:t>In addition to outputting the trained parameters, the training function will also output all the layer2 errors found during training</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FF0000"/>
              </a:buClr>
              <a:buSzPts val="2400"/>
              <a:buFont typeface="Arial"/>
              <a:buChar char="•"/>
            </a:pPr>
            <a:r>
              <a:rPr lang="en-US" sz="2400" b="1" i="0" u="none" strike="noStrike" cap="none" dirty="0">
                <a:solidFill>
                  <a:srgbClr val="000090"/>
                </a:solidFill>
                <a:latin typeface="Arial"/>
                <a:ea typeface="Arial"/>
                <a:cs typeface="Arial"/>
                <a:sym typeface="Arial"/>
              </a:rPr>
              <a:t>This results in one error measurement per epoch, which can then be plotted</a:t>
            </a:r>
            <a:endParaRPr sz="2400" b="1" i="0" u="none" strike="noStrike" cap="none" dirty="0">
              <a:solidFill>
                <a:srgbClr val="000090"/>
              </a:solidFill>
              <a:latin typeface="Arial"/>
              <a:ea typeface="Arial"/>
              <a:cs typeface="Arial"/>
              <a:sym typeface="Arial"/>
            </a:endParaRPr>
          </a:p>
        </p:txBody>
      </p:sp>
      <p:pic>
        <p:nvPicPr>
          <p:cNvPr id="1694" name="Google Shape;1694;p94"/>
          <p:cNvPicPr preferRelativeResize="0"/>
          <p:nvPr/>
        </p:nvPicPr>
        <p:blipFill rotWithShape="1">
          <a:blip r:embed="rId3">
            <a:alphaModFix/>
          </a:blip>
          <a:srcRect/>
          <a:stretch/>
        </p:blipFill>
        <p:spPr>
          <a:xfrm>
            <a:off x="4659751" y="2662317"/>
            <a:ext cx="4712849" cy="3282496"/>
          </a:xfrm>
          <a:prstGeom prst="rect">
            <a:avLst/>
          </a:prstGeom>
          <a:noFill/>
          <a:ln>
            <a:noFill/>
          </a:ln>
        </p:spPr>
      </p:pic>
      <p:sp>
        <p:nvSpPr>
          <p:cNvPr id="1695" name="Google Shape;1695;p94"/>
          <p:cNvSpPr txBox="1"/>
          <p:nvPr/>
        </p:nvSpPr>
        <p:spPr>
          <a:xfrm>
            <a:off x="7702384" y="5579975"/>
            <a:ext cx="11880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1900" b="0" i="0" u="none" strike="noStrike" cap="none" dirty="0">
                <a:solidFill>
                  <a:srgbClr val="434343"/>
                </a:solidFill>
                <a:latin typeface="Calibri"/>
                <a:ea typeface="Calibri"/>
                <a:cs typeface="Calibri"/>
                <a:sym typeface="Calibri"/>
              </a:rPr>
              <a:t>Epochs</a:t>
            </a:r>
            <a:endParaRPr sz="1900" b="0" i="0" u="none" strike="noStrike" cap="none" dirty="0">
              <a:solidFill>
                <a:srgbClr val="434343"/>
              </a:solidFill>
              <a:latin typeface="Arial"/>
              <a:ea typeface="Arial"/>
              <a:cs typeface="Arial"/>
              <a:sym typeface="Arial"/>
            </a:endParaRPr>
          </a:p>
        </p:txBody>
      </p:sp>
      <p:sp>
        <p:nvSpPr>
          <p:cNvPr id="1696" name="Google Shape;1696;p94"/>
          <p:cNvSpPr txBox="1"/>
          <p:nvPr/>
        </p:nvSpPr>
        <p:spPr>
          <a:xfrm>
            <a:off x="1826250" y="3429000"/>
            <a:ext cx="1986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Error is difference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between output and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true label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1524000" y="0"/>
          <a:ext cx="0" cy="0"/>
          <a:chOff x="0" y="0"/>
          <a:chExt cx="0" cy="0"/>
        </a:xfrm>
      </p:grpSpPr>
      <p:sp>
        <p:nvSpPr>
          <p:cNvPr id="1701" name="Google Shape;1701;p95"/>
          <p:cNvSpPr txBox="1">
            <a:spLocks noGrp="1"/>
          </p:cNvSpPr>
          <p:nvPr>
            <p:ph type="title"/>
          </p:nvPr>
        </p:nvSpPr>
        <p:spPr>
          <a:xfrm>
            <a:off x="1835700" y="-16233"/>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Program Statistics</a:t>
            </a:r>
            <a:endParaRPr/>
          </a:p>
        </p:txBody>
      </p:sp>
      <p:sp>
        <p:nvSpPr>
          <p:cNvPr id="1702" name="Google Shape;1702;p95"/>
          <p:cNvSpPr txBox="1">
            <a:spLocks noGrp="1"/>
          </p:cNvSpPr>
          <p:nvPr>
            <p:ph type="body" idx="1"/>
          </p:nvPr>
        </p:nvSpPr>
        <p:spPr>
          <a:xfrm>
            <a:off x="1047750" y="1117533"/>
            <a:ext cx="9982200" cy="45552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US" sz="3000" dirty="0"/>
              <a:t>Total number of lines: 215</a:t>
            </a:r>
            <a:endParaRPr sz="3000" dirty="0"/>
          </a:p>
          <a:p>
            <a:pPr marL="457200" lvl="0" indent="-330200" algn="l" rtl="0">
              <a:lnSpc>
                <a:spcPct val="100000"/>
              </a:lnSpc>
              <a:spcBef>
                <a:spcPts val="0"/>
              </a:spcBef>
              <a:spcAft>
                <a:spcPts val="0"/>
              </a:spcAft>
              <a:buSzPts val="1600"/>
              <a:buChar char="●"/>
            </a:pPr>
            <a:r>
              <a:rPr lang="en-US" sz="3000" dirty="0"/>
              <a:t>Total number of comment lines: 30</a:t>
            </a:r>
            <a:endParaRPr sz="3000" dirty="0"/>
          </a:p>
          <a:p>
            <a:pPr marL="457200" lvl="0" indent="-330200" algn="l" rtl="0">
              <a:lnSpc>
                <a:spcPct val="100000"/>
              </a:lnSpc>
              <a:spcBef>
                <a:spcPts val="0"/>
              </a:spcBef>
              <a:spcAft>
                <a:spcPts val="0"/>
              </a:spcAft>
              <a:buSzPts val="1600"/>
              <a:buChar char="●"/>
            </a:pPr>
            <a:r>
              <a:rPr lang="en-US" sz="3000" dirty="0"/>
              <a:t>Total number of coding lines:  185</a:t>
            </a:r>
            <a:endParaRPr sz="3000" dirty="0"/>
          </a:p>
          <a:p>
            <a:pPr marL="457200" lvl="0" indent="-330200" algn="l" rtl="0">
              <a:lnSpc>
                <a:spcPct val="100000"/>
              </a:lnSpc>
              <a:spcBef>
                <a:spcPts val="0"/>
              </a:spcBef>
              <a:spcAft>
                <a:spcPts val="0"/>
              </a:spcAft>
              <a:buSzPts val="1600"/>
              <a:buChar char="●"/>
            </a:pPr>
            <a:r>
              <a:rPr lang="en-US" sz="3000" dirty="0"/>
              <a:t>Time to train on training data: 1.5 sec</a:t>
            </a:r>
            <a:endParaRPr sz="3000" dirty="0"/>
          </a:p>
          <a:p>
            <a:pPr marL="457200" lvl="0" indent="-330200" algn="l" rtl="0">
              <a:lnSpc>
                <a:spcPct val="100000"/>
              </a:lnSpc>
              <a:spcBef>
                <a:spcPts val="0"/>
              </a:spcBef>
              <a:spcAft>
                <a:spcPts val="0"/>
              </a:spcAft>
              <a:buSzPts val="1600"/>
              <a:buChar char="●"/>
            </a:pPr>
            <a:r>
              <a:rPr lang="en-US" sz="3000" dirty="0"/>
              <a:t>Typical time to train and perform test run with program: 2.5 sec</a:t>
            </a:r>
            <a:endParaRPr sz="3000" dirty="0"/>
          </a:p>
          <a:p>
            <a:pPr marL="457200" lvl="0" indent="-330200" algn="l" rtl="0">
              <a:lnSpc>
                <a:spcPct val="100000"/>
              </a:lnSpc>
              <a:spcBef>
                <a:spcPts val="0"/>
              </a:spcBef>
              <a:spcAft>
                <a:spcPts val="0"/>
              </a:spcAft>
              <a:buSzPts val="1600"/>
              <a:buChar char="●"/>
            </a:pPr>
            <a:r>
              <a:rPr lang="en-US" sz="3000" dirty="0"/>
              <a:t>This program actually trains every time you run it although you can choose to run certain cells to use the trained ANN with new input data (&lt;0.5 sec)</a:t>
            </a:r>
            <a:endParaRPr sz="3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1524000" y="0"/>
          <a:ext cx="0" cy="0"/>
          <a:chOff x="0" y="0"/>
          <a:chExt cx="0" cy="0"/>
        </a:xfrm>
      </p:grpSpPr>
      <p:sp>
        <p:nvSpPr>
          <p:cNvPr id="1707" name="Google Shape;1707;gdc3a6a309c_0_923"/>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Machine Learning Workflow</a:t>
            </a:r>
            <a:endParaRPr/>
          </a:p>
        </p:txBody>
      </p:sp>
      <p:sp>
        <p:nvSpPr>
          <p:cNvPr id="1708" name="Google Shape;1708;gdc3a6a309c_0_923"/>
          <p:cNvSpPr/>
          <p:nvPr/>
        </p:nvSpPr>
        <p:spPr>
          <a:xfrm>
            <a:off x="2677887" y="17852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709" name="Google Shape;1709;gdc3a6a309c_0_923"/>
          <p:cNvSpPr/>
          <p:nvPr/>
        </p:nvSpPr>
        <p:spPr>
          <a:xfrm>
            <a:off x="4958936" y="17852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710" name="Google Shape;1710;gdc3a6a309c_0_923"/>
          <p:cNvSpPr/>
          <p:nvPr/>
        </p:nvSpPr>
        <p:spPr>
          <a:xfrm>
            <a:off x="7220196" y="17852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711" name="Google Shape;1711;gdc3a6a309c_0_923"/>
          <p:cNvSpPr/>
          <p:nvPr/>
        </p:nvSpPr>
        <p:spPr>
          <a:xfrm>
            <a:off x="7220197" y="39445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712" name="Google Shape;1712;gdc3a6a309c_0_923"/>
          <p:cNvSpPr/>
          <p:nvPr/>
        </p:nvSpPr>
        <p:spPr>
          <a:xfrm>
            <a:off x="4958936" y="39445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713" name="Google Shape;1713;gdc3a6a309c_0_923"/>
          <p:cNvSpPr/>
          <p:nvPr/>
        </p:nvSpPr>
        <p:spPr>
          <a:xfrm>
            <a:off x="2677886" y="39544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714" name="Google Shape;1714;gdc3a6a309c_0_923"/>
          <p:cNvSpPr/>
          <p:nvPr/>
        </p:nvSpPr>
        <p:spPr>
          <a:xfrm>
            <a:off x="4482935" y="24443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5" name="Google Shape;1715;gdc3a6a309c_0_923"/>
          <p:cNvSpPr/>
          <p:nvPr/>
        </p:nvSpPr>
        <p:spPr>
          <a:xfrm>
            <a:off x="6763984" y="24443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6" name="Google Shape;1716;gdc3a6a309c_0_923"/>
          <p:cNvSpPr/>
          <p:nvPr/>
        </p:nvSpPr>
        <p:spPr>
          <a:xfrm flipH="1">
            <a:off x="6763884" y="45061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7" name="Google Shape;1717;gdc3a6a309c_0_923"/>
          <p:cNvSpPr/>
          <p:nvPr/>
        </p:nvSpPr>
        <p:spPr>
          <a:xfrm flipH="1">
            <a:off x="4470459" y="45061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8" name="Google Shape;1718;gdc3a6a309c_0_923"/>
          <p:cNvSpPr/>
          <p:nvPr/>
        </p:nvSpPr>
        <p:spPr>
          <a:xfrm>
            <a:off x="9126187" y="26076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9" name="Google Shape;1719;gdc3a6a309c_0_923"/>
          <p:cNvSpPr/>
          <p:nvPr/>
        </p:nvSpPr>
        <p:spPr>
          <a:xfrm>
            <a:off x="4679865" y="3769896"/>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0" name="Google Shape;1720;gdc3a6a309c_0_923"/>
          <p:cNvSpPr txBox="1"/>
          <p:nvPr/>
        </p:nvSpPr>
        <p:spPr>
          <a:xfrm>
            <a:off x="4473774" y="5936905"/>
            <a:ext cx="3059139"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Test on Testing Data Set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1524000" y="0"/>
          <a:ext cx="0" cy="0"/>
          <a:chOff x="0" y="0"/>
          <a:chExt cx="0" cy="0"/>
        </a:xfrm>
      </p:grpSpPr>
      <p:sp>
        <p:nvSpPr>
          <p:cNvPr id="1725" name="Google Shape;1725;p97"/>
          <p:cNvSpPr txBox="1">
            <a:spLocks noGrp="1"/>
          </p:cNvSpPr>
          <p:nvPr>
            <p:ph type="title"/>
          </p:nvPr>
        </p:nvSpPr>
        <p:spPr>
          <a:xfrm>
            <a:off x="266700" y="19575"/>
            <a:ext cx="10896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dirty="0"/>
              <a:t>Forward Propagation (Evaluation) of the Test Set</a:t>
            </a:r>
            <a:endParaRPr dirty="0"/>
          </a:p>
        </p:txBody>
      </p:sp>
      <p:sp>
        <p:nvSpPr>
          <p:cNvPr id="1726" name="Google Shape;1726;p97"/>
          <p:cNvSpPr txBox="1">
            <a:spLocks noGrp="1"/>
          </p:cNvSpPr>
          <p:nvPr>
            <p:ph type="body" idx="1"/>
          </p:nvPr>
        </p:nvSpPr>
        <p:spPr>
          <a:xfrm>
            <a:off x="628650" y="1609675"/>
            <a:ext cx="10668000" cy="1331991"/>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200"/>
              <a:buFont typeface="Arial"/>
              <a:buChar char="•"/>
            </a:pPr>
            <a:r>
              <a:rPr lang="en-US" sz="2200" dirty="0"/>
              <a:t>Now that the model is trained, the test set can be evaluated</a:t>
            </a:r>
            <a:endParaRPr sz="2200" dirty="0"/>
          </a:p>
          <a:p>
            <a:pPr marL="342900" lvl="0" indent="-342900" algn="l" rtl="0">
              <a:lnSpc>
                <a:spcPct val="100000"/>
              </a:lnSpc>
              <a:spcBef>
                <a:spcPts val="0"/>
              </a:spcBef>
              <a:spcAft>
                <a:spcPts val="0"/>
              </a:spcAft>
              <a:buSzPts val="2200"/>
              <a:buFont typeface="Arial"/>
              <a:buChar char="•"/>
            </a:pPr>
            <a:r>
              <a:rPr lang="en-US" sz="2200" dirty="0"/>
              <a:t>This function will take the trained parameters (training function output) and the test set as input</a:t>
            </a:r>
            <a:endParaRPr sz="2200" dirty="0"/>
          </a:p>
          <a:p>
            <a:pPr marL="0" lvl="0" indent="0" algn="l" rtl="0">
              <a:lnSpc>
                <a:spcPct val="100000"/>
              </a:lnSpc>
              <a:spcBef>
                <a:spcPts val="1600"/>
              </a:spcBef>
              <a:spcAft>
                <a:spcPts val="0"/>
              </a:spcAft>
              <a:buSzPts val="1800"/>
              <a:buNone/>
            </a:pPr>
            <a:endParaRPr sz="2200" dirty="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1600"/>
              </a:spcAft>
              <a:buSzPts val="1800"/>
              <a:buNone/>
            </a:pPr>
            <a:endParaRPr sz="2200" dirty="0">
              <a:solidFill>
                <a:schemeClr val="accent2"/>
              </a:solidFill>
              <a:highlight>
                <a:srgbClr val="FFFFFF"/>
              </a:highlight>
              <a:latin typeface="Roboto"/>
              <a:ea typeface="Roboto"/>
              <a:cs typeface="Roboto"/>
              <a:sym typeface="Roboto"/>
            </a:endParaRPr>
          </a:p>
        </p:txBody>
      </p:sp>
      <p:sp>
        <p:nvSpPr>
          <p:cNvPr id="1727" name="Google Shape;1727;p97"/>
          <p:cNvSpPr/>
          <p:nvPr/>
        </p:nvSpPr>
        <p:spPr>
          <a:xfrm>
            <a:off x="2946718" y="3075016"/>
            <a:ext cx="6051507" cy="25237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FF"/>
                </a:solidFill>
                <a:latin typeface="Courier New"/>
                <a:ea typeface="Courier New"/>
                <a:cs typeface="Courier New"/>
                <a:sym typeface="Courier New"/>
              </a:rPr>
              <a:t>def</a:t>
            </a: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a:solidFill>
                  <a:srgbClr val="795E26"/>
                </a:solidFill>
                <a:latin typeface="Courier New"/>
                <a:ea typeface="Courier New"/>
                <a:cs typeface="Courier New"/>
                <a:sym typeface="Courier New"/>
              </a:rPr>
              <a:t>evaluation</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err="1">
                <a:solidFill>
                  <a:srgbClr val="001080"/>
                </a:solidFill>
                <a:latin typeface="Courier New"/>
                <a:ea typeface="Courier New"/>
                <a:cs typeface="Courier New"/>
                <a:sym typeface="Courier New"/>
              </a:rPr>
              <a:t>params</a:t>
            </a:r>
            <a:r>
              <a:rPr lang="en-US" sz="2400" b="1" i="0" u="none" strike="noStrike" cap="none" dirty="0" err="1">
                <a:solidFill>
                  <a:srgbClr val="000000"/>
                </a:solidFill>
                <a:latin typeface="Courier New"/>
                <a:ea typeface="Courier New"/>
                <a:cs typeface="Courier New"/>
                <a:sym typeface="Courier New"/>
              </a:rPr>
              <a:t>,</a:t>
            </a:r>
            <a:r>
              <a:rPr lang="en-US" sz="2400" b="1" i="0" u="none" strike="noStrike" cap="none" dirty="0" err="1">
                <a:solidFill>
                  <a:srgbClr val="001080"/>
                </a:solidFill>
                <a:latin typeface="Courier New"/>
                <a:ea typeface="Courier New"/>
                <a:cs typeface="Courier New"/>
                <a:sym typeface="Courier New"/>
              </a:rPr>
              <a:t>tst_set</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w0 = params[</a:t>
            </a:r>
            <a:r>
              <a:rPr lang="en-US" sz="2400" b="1" i="0" u="none" strike="noStrike" cap="none" dirty="0">
                <a:solidFill>
                  <a:srgbClr val="09885A"/>
                </a:solidFill>
                <a:latin typeface="Courier New"/>
                <a:ea typeface="Courier New"/>
                <a:cs typeface="Courier New"/>
                <a:sym typeface="Courier New"/>
              </a:rPr>
              <a:t>0</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bh</a:t>
            </a:r>
            <a:r>
              <a:rPr lang="en-US" sz="2400" b="1" i="0" u="none" strike="noStrike" cap="none" dirty="0">
                <a:solidFill>
                  <a:srgbClr val="000000"/>
                </a:solidFill>
                <a:latin typeface="Courier New"/>
                <a:ea typeface="Courier New"/>
                <a:cs typeface="Courier New"/>
                <a:sym typeface="Courier New"/>
              </a:rPr>
              <a:t> = params[</a:t>
            </a:r>
            <a:r>
              <a:rPr lang="en-US" sz="2400" b="1" i="0" u="none" strike="noStrike" cap="none" dirty="0">
                <a:solidFill>
                  <a:srgbClr val="09885A"/>
                </a:solidFill>
                <a:latin typeface="Courier New"/>
                <a:ea typeface="Courier New"/>
                <a:cs typeface="Courier New"/>
                <a:sym typeface="Courier New"/>
              </a:rPr>
              <a:t>1</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w1 = params[</a:t>
            </a:r>
            <a:r>
              <a:rPr lang="en-US" sz="2400" b="1" i="0" u="none" strike="noStrike" cap="none" dirty="0">
                <a:solidFill>
                  <a:srgbClr val="09885A"/>
                </a:solidFill>
                <a:latin typeface="Courier New"/>
                <a:ea typeface="Courier New"/>
                <a:cs typeface="Courier New"/>
                <a:sym typeface="Courier New"/>
              </a:rPr>
              <a:t>2</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bo</a:t>
            </a:r>
            <a:r>
              <a:rPr lang="en-US" sz="2400" b="1" i="0" u="none" strike="noStrike" cap="none" dirty="0">
                <a:solidFill>
                  <a:srgbClr val="000000"/>
                </a:solidFill>
                <a:latin typeface="Courier New"/>
                <a:ea typeface="Courier New"/>
                <a:cs typeface="Courier New"/>
                <a:sym typeface="Courier New"/>
              </a:rPr>
              <a:t> = params[</a:t>
            </a:r>
            <a:r>
              <a:rPr lang="en-US" sz="2400" b="1" i="0" u="none" strike="noStrike" cap="none" dirty="0">
                <a:solidFill>
                  <a:srgbClr val="09885A"/>
                </a:solidFill>
                <a:latin typeface="Courier New"/>
                <a:ea typeface="Courier New"/>
                <a:cs typeface="Courier New"/>
                <a:sym typeface="Courier New"/>
              </a:rPr>
              <a:t>3</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br>
              <a:rPr lang="en-US" sz="1900" b="1" i="0" u="none" strike="noStrike" cap="none" dirty="0">
                <a:solidFill>
                  <a:srgbClr val="000000"/>
                </a:solidFill>
                <a:latin typeface="Courier New"/>
                <a:ea typeface="Courier New"/>
                <a:cs typeface="Courier New"/>
                <a:sym typeface="Courier New"/>
              </a:rPr>
            </a:br>
            <a:r>
              <a:rPr lang="en-US" sz="1900" b="1" i="0" u="none" strike="noStrike" cap="none" dirty="0">
                <a:solidFill>
                  <a:srgbClr val="000000"/>
                </a:solidFill>
                <a:latin typeface="Courier New"/>
                <a:ea typeface="Courier New"/>
                <a:cs typeface="Courier New"/>
                <a:sym typeface="Courier New"/>
              </a:rPr>
              <a:t> </a:t>
            </a:r>
            <a:endParaRPr sz="190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1524000" y="0"/>
          <a:ext cx="0" cy="0"/>
          <a:chOff x="0" y="0"/>
          <a:chExt cx="0" cy="0"/>
        </a:xfrm>
      </p:grpSpPr>
      <p:sp>
        <p:nvSpPr>
          <p:cNvPr id="1732" name="Google Shape;1732;p98"/>
          <p:cNvSpPr txBox="1">
            <a:spLocks noGrp="1"/>
          </p:cNvSpPr>
          <p:nvPr>
            <p:ph type="title"/>
          </p:nvPr>
        </p:nvSpPr>
        <p:spPr>
          <a:xfrm>
            <a:off x="1734100" y="19575"/>
            <a:ext cx="8520600" cy="1566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a:t>Forward Propagation (Evaluation) of the Test Set </a:t>
            </a:r>
            <a:r>
              <a:rPr lang="en-US" sz="2400" i="1"/>
              <a:t>cont...</a:t>
            </a:r>
            <a:endParaRPr sz="2400" i="1"/>
          </a:p>
        </p:txBody>
      </p:sp>
      <p:sp>
        <p:nvSpPr>
          <p:cNvPr id="1733" name="Google Shape;1733;p98"/>
          <p:cNvSpPr txBox="1">
            <a:spLocks noGrp="1"/>
          </p:cNvSpPr>
          <p:nvPr>
            <p:ph type="body" idx="1"/>
          </p:nvPr>
        </p:nvSpPr>
        <p:spPr>
          <a:xfrm>
            <a:off x="742950" y="1685875"/>
            <a:ext cx="11449050" cy="13320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200"/>
              <a:buFont typeface="Arial"/>
              <a:buChar char="•"/>
            </a:pPr>
            <a:r>
              <a:rPr lang="en-US" sz="2200" dirty="0"/>
              <a:t>Using these parameters, the test set is propagated forward through the model</a:t>
            </a:r>
            <a:endParaRPr dirty="0"/>
          </a:p>
          <a:p>
            <a:pPr marL="342900" lvl="0" indent="-342900" algn="l" rtl="0">
              <a:lnSpc>
                <a:spcPct val="100000"/>
              </a:lnSpc>
              <a:spcBef>
                <a:spcPts val="0"/>
              </a:spcBef>
              <a:spcAft>
                <a:spcPts val="0"/>
              </a:spcAft>
              <a:buSzPts val="2200"/>
              <a:buFont typeface="Arial"/>
              <a:buChar char="•"/>
            </a:pPr>
            <a:r>
              <a:rPr lang="en-US" sz="2200" dirty="0"/>
              <a:t>The final output ‘layer2’ is the model’s predictions on the test set</a:t>
            </a:r>
            <a:endParaRPr sz="2200" dirty="0"/>
          </a:p>
          <a:p>
            <a:pPr marL="0" lvl="0" indent="0" algn="l" rtl="0">
              <a:lnSpc>
                <a:spcPct val="100000"/>
              </a:lnSpc>
              <a:spcBef>
                <a:spcPts val="1600"/>
              </a:spcBef>
              <a:spcAft>
                <a:spcPts val="0"/>
              </a:spcAft>
              <a:buSzPts val="1800"/>
              <a:buNone/>
            </a:pPr>
            <a:endParaRPr sz="2200" dirty="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1600"/>
              </a:spcAft>
              <a:buSzPts val="1800"/>
              <a:buNone/>
            </a:pPr>
            <a:endParaRPr sz="2200" dirty="0">
              <a:solidFill>
                <a:schemeClr val="accent2"/>
              </a:solidFill>
              <a:highlight>
                <a:srgbClr val="FFFFFF"/>
              </a:highlight>
              <a:latin typeface="Roboto"/>
              <a:ea typeface="Roboto"/>
              <a:cs typeface="Roboto"/>
              <a:sym typeface="Roboto"/>
            </a:endParaRPr>
          </a:p>
        </p:txBody>
      </p:sp>
      <p:sp>
        <p:nvSpPr>
          <p:cNvPr id="1734" name="Google Shape;1734;p98"/>
          <p:cNvSpPr/>
          <p:nvPr/>
        </p:nvSpPr>
        <p:spPr>
          <a:xfrm>
            <a:off x="2460772" y="2713075"/>
            <a:ext cx="7603428"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a:solidFill>
                  <a:srgbClr val="008000"/>
                </a:solidFill>
                <a:latin typeface="Courier New"/>
                <a:ea typeface="Courier New"/>
                <a:cs typeface="Courier New"/>
                <a:sym typeface="Courier New"/>
              </a:rPr>
              <a:t># First layer propagation</a:t>
            </a:r>
            <a:endParaRPr sz="2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8000"/>
                </a:solidFill>
                <a:latin typeface="Courier New"/>
                <a:ea typeface="Courier New"/>
                <a:cs typeface="Courier New"/>
                <a:sym typeface="Courier New"/>
              </a:rPr>
              <a:t> </a:t>
            </a: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err="1">
                <a:solidFill>
                  <a:srgbClr val="000000"/>
                </a:solidFill>
                <a:latin typeface="Courier New"/>
                <a:ea typeface="Courier New"/>
                <a:cs typeface="Courier New"/>
                <a:sym typeface="Courier New"/>
              </a:rPr>
              <a:t>zh</a:t>
            </a:r>
            <a:r>
              <a:rPr lang="en-US" sz="2400" b="1" i="0" u="none" strike="noStrike" cap="none" dirty="0">
                <a:solidFill>
                  <a:srgbClr val="000000"/>
                </a:solidFill>
                <a:latin typeface="Courier New"/>
                <a:ea typeface="Courier New"/>
                <a:cs typeface="Courier New"/>
                <a:sym typeface="Courier New"/>
              </a:rPr>
              <a:t> = </a:t>
            </a:r>
            <a:r>
              <a:rPr lang="en-US" sz="2400" b="1" i="0" u="none" strike="noStrike" cap="none" dirty="0" err="1">
                <a:solidFill>
                  <a:srgbClr val="000000"/>
                </a:solidFill>
                <a:latin typeface="Courier New"/>
                <a:ea typeface="Courier New"/>
                <a:cs typeface="Courier New"/>
                <a:sym typeface="Courier New"/>
              </a:rPr>
              <a:t>np.dot</a:t>
            </a:r>
            <a:r>
              <a:rPr lang="en-US" sz="2400" b="1" i="0" u="none" strike="noStrike" cap="none" dirty="0">
                <a:solidFill>
                  <a:srgbClr val="000000"/>
                </a:solidFill>
                <a:latin typeface="Courier New"/>
                <a:ea typeface="Courier New"/>
                <a:cs typeface="Courier New"/>
                <a:sym typeface="Courier New"/>
              </a:rPr>
              <a:t>(</a:t>
            </a:r>
            <a:r>
              <a:rPr lang="en-US" sz="2400" b="1" i="0" u="none" strike="noStrike" cap="none" dirty="0" err="1">
                <a:solidFill>
                  <a:srgbClr val="000000"/>
                </a:solidFill>
                <a:latin typeface="Courier New"/>
                <a:ea typeface="Courier New"/>
                <a:cs typeface="Courier New"/>
                <a:sym typeface="Courier New"/>
              </a:rPr>
              <a:t>tst_set</a:t>
            </a:r>
            <a:r>
              <a:rPr lang="en-US" sz="2400" b="1" i="0" u="none" strike="noStrike" cap="none" dirty="0">
                <a:solidFill>
                  <a:srgbClr val="000000"/>
                </a:solidFill>
                <a:latin typeface="Courier New"/>
                <a:ea typeface="Courier New"/>
                <a:cs typeface="Courier New"/>
                <a:sym typeface="Courier New"/>
              </a:rPr>
              <a:t>, w0) + </a:t>
            </a:r>
            <a:r>
              <a:rPr lang="en-US" sz="2400" b="1" i="0" u="none" strike="noStrike" cap="none" dirty="0" err="1">
                <a:solidFill>
                  <a:srgbClr val="000000"/>
                </a:solidFill>
                <a:latin typeface="Courier New"/>
                <a:ea typeface="Courier New"/>
                <a:cs typeface="Courier New"/>
                <a:sym typeface="Courier New"/>
              </a:rPr>
              <a:t>bh</a:t>
            </a:r>
            <a:endParaRPr sz="2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layer1 = sigmoid(</a:t>
            </a:r>
            <a:r>
              <a:rPr lang="en-US" sz="2400" b="1" i="0" u="none" strike="noStrike" cap="none" dirty="0" err="1">
                <a:solidFill>
                  <a:srgbClr val="000000"/>
                </a:solidFill>
                <a:latin typeface="Courier New"/>
                <a:ea typeface="Courier New"/>
                <a:cs typeface="Courier New"/>
                <a:sym typeface="Courier New"/>
              </a:rPr>
              <a:t>zh</a:t>
            </a:r>
            <a:r>
              <a:rPr lang="en-US" sz="2400" b="1" i="0" u="none" strike="noStrike" cap="none" dirty="0">
                <a:solidFill>
                  <a:srgbClr val="000000"/>
                </a:solidFill>
                <a:latin typeface="Courier New"/>
                <a:ea typeface="Courier New"/>
                <a:cs typeface="Courier New"/>
                <a:sym typeface="Courier New"/>
              </a:rPr>
              <a:t>)</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br>
              <a:rPr lang="en-US" sz="2400" b="1" i="0" u="none" strike="noStrike" cap="none" dirty="0">
                <a:solidFill>
                  <a:srgbClr val="000000"/>
                </a:solidFill>
                <a:latin typeface="Courier New"/>
                <a:ea typeface="Courier New"/>
                <a:cs typeface="Courier New"/>
                <a:sym typeface="Courier New"/>
              </a:rPr>
            </a:b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a:solidFill>
                  <a:srgbClr val="008000"/>
                </a:solidFill>
                <a:latin typeface="Courier New"/>
                <a:ea typeface="Courier New"/>
                <a:cs typeface="Courier New"/>
                <a:sym typeface="Courier New"/>
              </a:rPr>
              <a:t># Second layer propagation</a:t>
            </a:r>
            <a:endParaRPr sz="2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zo = </a:t>
            </a:r>
            <a:r>
              <a:rPr lang="en-US" sz="2400" b="1" i="0" u="none" strike="noStrike" cap="none" dirty="0" err="1">
                <a:solidFill>
                  <a:srgbClr val="000000"/>
                </a:solidFill>
                <a:latin typeface="Courier New"/>
                <a:ea typeface="Courier New"/>
                <a:cs typeface="Courier New"/>
                <a:sym typeface="Courier New"/>
              </a:rPr>
              <a:t>np.dot</a:t>
            </a:r>
            <a:r>
              <a:rPr lang="en-US" sz="2400" b="1" i="0" u="none" strike="noStrike" cap="none" dirty="0">
                <a:solidFill>
                  <a:srgbClr val="000000"/>
                </a:solidFill>
                <a:latin typeface="Courier New"/>
                <a:ea typeface="Courier New"/>
                <a:cs typeface="Courier New"/>
                <a:sym typeface="Courier New"/>
              </a:rPr>
              <a:t>(layer1, w1) + </a:t>
            </a:r>
            <a:r>
              <a:rPr lang="en-US" sz="2400" b="1" i="0" u="none" strike="noStrike" cap="none" dirty="0" err="1">
                <a:solidFill>
                  <a:srgbClr val="000000"/>
                </a:solidFill>
                <a:latin typeface="Courier New"/>
                <a:ea typeface="Courier New"/>
                <a:cs typeface="Courier New"/>
                <a:sym typeface="Courier New"/>
              </a:rPr>
              <a:t>bo</a:t>
            </a:r>
            <a:endParaRPr sz="2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US" sz="2400" b="1" i="0" u="none" strike="noStrike" cap="none" dirty="0">
                <a:solidFill>
                  <a:srgbClr val="000000"/>
                </a:solidFill>
                <a:latin typeface="Courier New"/>
                <a:ea typeface="Courier New"/>
                <a:cs typeface="Courier New"/>
                <a:sym typeface="Courier New"/>
              </a:rPr>
              <a:t>  layer2 = </a:t>
            </a:r>
            <a:r>
              <a:rPr lang="en-US" sz="2400" b="1" i="0" u="none" strike="noStrike" cap="none" dirty="0" err="1">
                <a:solidFill>
                  <a:srgbClr val="000000"/>
                </a:solidFill>
                <a:latin typeface="Courier New"/>
                <a:ea typeface="Courier New"/>
                <a:cs typeface="Courier New"/>
                <a:sym typeface="Courier New"/>
              </a:rPr>
              <a:t>user_softmax</a:t>
            </a:r>
            <a:r>
              <a:rPr lang="en-US" sz="2400" b="1" i="0" u="none" strike="noStrike" cap="none" dirty="0">
                <a:solidFill>
                  <a:srgbClr val="000000"/>
                </a:solidFill>
                <a:latin typeface="Courier New"/>
                <a:ea typeface="Courier New"/>
                <a:cs typeface="Courier New"/>
                <a:sym typeface="Courier New"/>
              </a:rPr>
              <a:t>(zo)</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br>
              <a:rPr lang="en-US" sz="2400" b="1" i="0" u="none" strike="noStrike" cap="none" dirty="0">
                <a:solidFill>
                  <a:srgbClr val="000000"/>
                </a:solidFill>
                <a:latin typeface="Courier New"/>
                <a:ea typeface="Courier New"/>
                <a:cs typeface="Courier New"/>
                <a:sym typeface="Courier New"/>
              </a:rPr>
            </a:br>
            <a:r>
              <a:rPr lang="en-US" sz="2400" b="1" i="0" u="none" strike="noStrike" cap="none" dirty="0">
                <a:solidFill>
                  <a:srgbClr val="000000"/>
                </a:solidFill>
                <a:latin typeface="Courier New"/>
                <a:ea typeface="Courier New"/>
                <a:cs typeface="Courier New"/>
                <a:sym typeface="Courier New"/>
              </a:rPr>
              <a:t>  </a:t>
            </a:r>
            <a:r>
              <a:rPr lang="en-US" sz="2400" b="1" i="0" u="none" strike="noStrike" cap="none" dirty="0">
                <a:solidFill>
                  <a:srgbClr val="AF00DB"/>
                </a:solidFill>
                <a:latin typeface="Courier New"/>
                <a:ea typeface="Courier New"/>
                <a:cs typeface="Courier New"/>
                <a:sym typeface="Courier New"/>
              </a:rPr>
              <a:t>return</a:t>
            </a:r>
            <a:r>
              <a:rPr lang="en-US" sz="2400" b="1" i="0" u="none" strike="noStrike" cap="none" dirty="0">
                <a:solidFill>
                  <a:srgbClr val="000000"/>
                </a:solidFill>
                <a:latin typeface="Courier New"/>
                <a:ea typeface="Courier New"/>
                <a:cs typeface="Courier New"/>
                <a:sym typeface="Courier New"/>
              </a:rPr>
              <a:t> layer2</a:t>
            </a:r>
            <a:endParaRPr sz="240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8"/>
        <p:cNvGrpSpPr/>
        <p:nvPr/>
      </p:nvGrpSpPr>
      <p:grpSpPr>
        <a:xfrm>
          <a:off x="1524000" y="0"/>
          <a:ext cx="0" cy="0"/>
          <a:chOff x="0" y="0"/>
          <a:chExt cx="0" cy="0"/>
        </a:xfrm>
      </p:grpSpPr>
      <p:sp>
        <p:nvSpPr>
          <p:cNvPr id="1739" name="Google Shape;1739;p99"/>
          <p:cNvSpPr txBox="1">
            <a:spLocks noGrp="1"/>
          </p:cNvSpPr>
          <p:nvPr>
            <p:ph type="title"/>
          </p:nvPr>
        </p:nvSpPr>
        <p:spPr>
          <a:xfrm>
            <a:off x="0" y="122238"/>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a:t>Prediction Accuracy on Training &amp; Test Sets (Confusion Matrices)</a:t>
            </a:r>
            <a:endParaRPr sz="4800"/>
          </a:p>
        </p:txBody>
      </p:sp>
      <p:sp>
        <p:nvSpPr>
          <p:cNvPr id="1740" name="Google Shape;1740;p99"/>
          <p:cNvSpPr txBox="1"/>
          <p:nvPr/>
        </p:nvSpPr>
        <p:spPr>
          <a:xfrm>
            <a:off x="2483242" y="5634841"/>
            <a:ext cx="75969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Normally you want training &amp; testing sets to be within 5-6% of each 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If they are much more than this, you have likely over-trained the system</a:t>
            </a:r>
            <a:endParaRPr sz="1400" b="0" i="0" u="none" strike="noStrike" cap="none">
              <a:solidFill>
                <a:srgbClr val="000000"/>
              </a:solidFill>
              <a:latin typeface="Arial"/>
              <a:ea typeface="Arial"/>
              <a:cs typeface="Arial"/>
              <a:sym typeface="Arial"/>
            </a:endParaRPr>
          </a:p>
        </p:txBody>
      </p:sp>
      <p:graphicFrame>
        <p:nvGraphicFramePr>
          <p:cNvPr id="1741" name="Google Shape;1741;p99"/>
          <p:cNvGraphicFramePr/>
          <p:nvPr>
            <p:extLst>
              <p:ext uri="{D42A27DB-BD31-4B8C-83A1-F6EECF244321}">
                <p14:modId xmlns:p14="http://schemas.microsoft.com/office/powerpoint/2010/main" val="1339833699"/>
              </p:ext>
            </p:extLst>
          </p:nvPr>
        </p:nvGraphicFramePr>
        <p:xfrm>
          <a:off x="2228356" y="2089067"/>
          <a:ext cx="3546800" cy="3455700"/>
        </p:xfrm>
        <a:graphic>
          <a:graphicData uri="http://schemas.openxmlformats.org/drawingml/2006/table">
            <a:tbl>
              <a:tblPr firstRow="1" bandRow="1">
                <a:noFill/>
                <a:tableStyleId>{C6ED5A26-0C93-49EA-A951-46094A1DFEBC}</a:tableStyleId>
              </a:tblPr>
              <a:tblGrid>
                <a:gridCol w="886700">
                  <a:extLst>
                    <a:ext uri="{9D8B030D-6E8A-4147-A177-3AD203B41FA5}">
                      <a16:colId xmlns:a16="http://schemas.microsoft.com/office/drawing/2014/main" val="20000"/>
                    </a:ext>
                  </a:extLst>
                </a:gridCol>
                <a:gridCol w="886700">
                  <a:extLst>
                    <a:ext uri="{9D8B030D-6E8A-4147-A177-3AD203B41FA5}">
                      <a16:colId xmlns:a16="http://schemas.microsoft.com/office/drawing/2014/main" val="20001"/>
                    </a:ext>
                  </a:extLst>
                </a:gridCol>
                <a:gridCol w="886700">
                  <a:extLst>
                    <a:ext uri="{9D8B030D-6E8A-4147-A177-3AD203B41FA5}">
                      <a16:colId xmlns:a16="http://schemas.microsoft.com/office/drawing/2014/main" val="20002"/>
                    </a:ext>
                  </a:extLst>
                </a:gridCol>
                <a:gridCol w="886700">
                  <a:extLst>
                    <a:ext uri="{9D8B030D-6E8A-4147-A177-3AD203B41FA5}">
                      <a16:colId xmlns:a16="http://schemas.microsoft.com/office/drawing/2014/main" val="20003"/>
                    </a:ext>
                  </a:extLst>
                </a:gridCol>
              </a:tblGrid>
              <a:tr h="8639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Setosa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Virginica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Versicolor (Observed)</a:t>
                      </a:r>
                      <a:endParaRPr sz="1400" u="none" strike="noStrike" cap="none"/>
                    </a:p>
                  </a:txBody>
                  <a:tcPr marL="91450" marR="91450" marT="45725" marB="45725"/>
                </a:tc>
                <a:extLst>
                  <a:ext uri="{0D108BD9-81ED-4DB2-BD59-A6C34878D82A}">
                    <a16:rowId xmlns:a16="http://schemas.microsoft.com/office/drawing/2014/main" val="10000"/>
                  </a:ext>
                </a:extLst>
              </a:tr>
              <a:tr h="863925">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a:t>Setosa (Predicted)</a:t>
                      </a: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extLst>
                  <a:ext uri="{0D108BD9-81ED-4DB2-BD59-A6C34878D82A}">
                    <a16:rowId xmlns:a16="http://schemas.microsoft.com/office/drawing/2014/main" val="10001"/>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Virginica (Predicted)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0.97</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0.03</a:t>
                      </a:r>
                      <a:endParaRPr sz="1400" u="none" strike="noStrike" cap="none"/>
                    </a:p>
                  </a:txBody>
                  <a:tcPr marL="91450" marR="91450" marT="45725" marB="45725"/>
                </a:tc>
                <a:extLst>
                  <a:ext uri="{0D108BD9-81ED-4DB2-BD59-A6C34878D82A}">
                    <a16:rowId xmlns:a16="http://schemas.microsoft.com/office/drawing/2014/main" val="10002"/>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Versicolor (Predicted)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1742" name="Google Shape;1742;p99"/>
          <p:cNvGraphicFramePr/>
          <p:nvPr>
            <p:extLst>
              <p:ext uri="{D42A27DB-BD31-4B8C-83A1-F6EECF244321}">
                <p14:modId xmlns:p14="http://schemas.microsoft.com/office/powerpoint/2010/main" val="225680376"/>
              </p:ext>
            </p:extLst>
          </p:nvPr>
        </p:nvGraphicFramePr>
        <p:xfrm>
          <a:off x="6323363" y="2065317"/>
          <a:ext cx="3546800" cy="3455700"/>
        </p:xfrm>
        <a:graphic>
          <a:graphicData uri="http://schemas.openxmlformats.org/drawingml/2006/table">
            <a:tbl>
              <a:tblPr firstRow="1" bandRow="1">
                <a:noFill/>
                <a:tableStyleId>{C6ED5A26-0C93-49EA-A951-46094A1DFEBC}</a:tableStyleId>
              </a:tblPr>
              <a:tblGrid>
                <a:gridCol w="886700">
                  <a:extLst>
                    <a:ext uri="{9D8B030D-6E8A-4147-A177-3AD203B41FA5}">
                      <a16:colId xmlns:a16="http://schemas.microsoft.com/office/drawing/2014/main" val="20000"/>
                    </a:ext>
                  </a:extLst>
                </a:gridCol>
                <a:gridCol w="886700">
                  <a:extLst>
                    <a:ext uri="{9D8B030D-6E8A-4147-A177-3AD203B41FA5}">
                      <a16:colId xmlns:a16="http://schemas.microsoft.com/office/drawing/2014/main" val="20001"/>
                    </a:ext>
                  </a:extLst>
                </a:gridCol>
                <a:gridCol w="886700">
                  <a:extLst>
                    <a:ext uri="{9D8B030D-6E8A-4147-A177-3AD203B41FA5}">
                      <a16:colId xmlns:a16="http://schemas.microsoft.com/office/drawing/2014/main" val="20002"/>
                    </a:ext>
                  </a:extLst>
                </a:gridCol>
                <a:gridCol w="886700">
                  <a:extLst>
                    <a:ext uri="{9D8B030D-6E8A-4147-A177-3AD203B41FA5}">
                      <a16:colId xmlns:a16="http://schemas.microsoft.com/office/drawing/2014/main" val="20003"/>
                    </a:ext>
                  </a:extLst>
                </a:gridCol>
              </a:tblGrid>
              <a:tr h="8639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Setosa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Virginica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Versicolor (Observed)</a:t>
                      </a:r>
                      <a:endParaRPr sz="1400" u="none" strike="noStrike" cap="none"/>
                    </a:p>
                  </a:txBody>
                  <a:tcPr marL="91450" marR="91450" marT="45725" marB="45725"/>
                </a:tc>
                <a:extLst>
                  <a:ext uri="{0D108BD9-81ED-4DB2-BD59-A6C34878D82A}">
                    <a16:rowId xmlns:a16="http://schemas.microsoft.com/office/drawing/2014/main" val="10000"/>
                  </a:ext>
                </a:extLst>
              </a:tr>
              <a:tr h="863925">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a:t>Setosa (Predicted)</a:t>
                      </a: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extLst>
                  <a:ext uri="{0D108BD9-81ED-4DB2-BD59-A6C34878D82A}">
                    <a16:rowId xmlns:a16="http://schemas.microsoft.com/office/drawing/2014/main" val="10001"/>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Virginica (Predicted)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extLst>
                  <a:ext uri="{0D108BD9-81ED-4DB2-BD59-A6C34878D82A}">
                    <a16:rowId xmlns:a16="http://schemas.microsoft.com/office/drawing/2014/main" val="10002"/>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Versicolor (Predicted)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0.05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0.95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1743" name="Google Shape;1743;p99"/>
          <p:cNvSpPr txBox="1"/>
          <p:nvPr/>
        </p:nvSpPr>
        <p:spPr>
          <a:xfrm>
            <a:off x="3040849" y="1494600"/>
            <a:ext cx="2112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Training Set</a:t>
            </a:r>
            <a:endParaRPr sz="1400" b="0" i="0" u="none" strike="noStrike" cap="none">
              <a:solidFill>
                <a:srgbClr val="000000"/>
              </a:solidFill>
              <a:latin typeface="Arial"/>
              <a:ea typeface="Arial"/>
              <a:cs typeface="Arial"/>
              <a:sym typeface="Arial"/>
            </a:endParaRPr>
          </a:p>
        </p:txBody>
      </p:sp>
      <p:sp>
        <p:nvSpPr>
          <p:cNvPr id="1744" name="Google Shape;1744;p99"/>
          <p:cNvSpPr txBox="1"/>
          <p:nvPr/>
        </p:nvSpPr>
        <p:spPr>
          <a:xfrm>
            <a:off x="7135868" y="1494600"/>
            <a:ext cx="2112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Testing Set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7152</Words>
  <Application>Microsoft Macintosh PowerPoint</Application>
  <PresentationFormat>Widescreen</PresentationFormat>
  <Paragraphs>968</Paragraphs>
  <Slides>112</Slides>
  <Notes>111</Notes>
  <HiddenSlides>0</HiddenSlides>
  <MMClips>1</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112</vt:i4>
      </vt:variant>
    </vt:vector>
  </HeadingPairs>
  <TitlesOfParts>
    <vt:vector size="132" baseType="lpstr">
      <vt:lpstr>Wingdings</vt:lpstr>
      <vt:lpstr>Roboto</vt:lpstr>
      <vt:lpstr>Courier New</vt:lpstr>
      <vt:lpstr>Helvetica Neue</vt:lpstr>
      <vt:lpstr>Quattrocento Sans</vt:lpstr>
      <vt:lpstr>Noto Sans Symbols</vt:lpstr>
      <vt:lpstr>Calibri</vt:lpstr>
      <vt:lpstr>Helvetica Neue Light</vt:lpstr>
      <vt:lpstr>Arial</vt:lpstr>
      <vt:lpstr>Consolas</vt:lpstr>
      <vt:lpstr>Verdana</vt:lpstr>
      <vt:lpstr>1_Office Theme</vt:lpstr>
      <vt:lpstr>1_Blank Presentation</vt:lpstr>
      <vt:lpstr>Blank Presentation</vt:lpstr>
      <vt:lpstr>Office Theme</vt:lpstr>
      <vt:lpstr>Office Theme</vt:lpstr>
      <vt:lpstr>1_Custom Design</vt:lpstr>
      <vt:lpstr>Office Theme</vt:lpstr>
      <vt:lpstr>Custom Design</vt:lpstr>
      <vt:lpstr>Excel.Sheet.8</vt:lpstr>
      <vt:lpstr>PowerPoint Presentation</vt:lpstr>
      <vt:lpstr>PowerPoint Presentation</vt:lpstr>
      <vt:lpstr>Module 3: Introduction to Neural Networks</vt:lpstr>
      <vt:lpstr>Schedule (MT)</vt:lpstr>
      <vt:lpstr>Schedule (PT)</vt:lpstr>
      <vt:lpstr>Learning Objectives</vt:lpstr>
      <vt:lpstr>Artificial Neural Network</vt:lpstr>
      <vt:lpstr>Explaining Neural Networks</vt:lpstr>
      <vt:lpstr>The Brain’s Neural Networks</vt:lpstr>
      <vt:lpstr>Neural Structure</vt:lpstr>
      <vt:lpstr>Neurons</vt:lpstr>
      <vt:lpstr>Neurons Form Networks</vt:lpstr>
      <vt:lpstr>Brain’s Neural Network for Image Recognition</vt:lpstr>
      <vt:lpstr>Artificial Neural Network for Image Recognition</vt:lpstr>
      <vt:lpstr>Artificial Neural Networks &amp; Deep Learning</vt:lpstr>
      <vt:lpstr>Neural Network Timeline</vt:lpstr>
      <vt:lpstr>McCulloch &amp; Pitts Threshold Logic</vt:lpstr>
      <vt:lpstr>Donald Hebb (McGill)</vt:lpstr>
      <vt:lpstr>Rosenblatt Perceptron</vt:lpstr>
      <vt:lpstr>The Perceptron</vt:lpstr>
      <vt:lpstr>Activation Function</vt:lpstr>
      <vt:lpstr>How The Perceptron Learns</vt:lpstr>
      <vt:lpstr>How the Weights Change</vt:lpstr>
      <vt:lpstr>Delta Rule</vt:lpstr>
      <vt:lpstr>Perceptron Performance</vt:lpstr>
      <vt:lpstr>Perceptron Performance cont...</vt:lpstr>
      <vt:lpstr>Limits of Perceptron Performance</vt:lpstr>
      <vt:lpstr>XOR Requires 2 layers</vt:lpstr>
      <vt:lpstr>Neural Network Timeline</vt:lpstr>
      <vt:lpstr>Neural Networks or Multi-Layered Perceptron (MLP)</vt:lpstr>
      <vt:lpstr>Neural Network Video</vt:lpstr>
      <vt:lpstr>Neural Networks</vt:lpstr>
      <vt:lpstr>ANN Terminology</vt:lpstr>
      <vt:lpstr>ANN Terminology</vt:lpstr>
      <vt:lpstr>ANN Terminology</vt:lpstr>
      <vt:lpstr>ANN Learning: Forward Propagation</vt:lpstr>
      <vt:lpstr>ANN Learning: Back Propagation</vt:lpstr>
      <vt:lpstr>ANN Learning: Gradient Descent</vt:lpstr>
      <vt:lpstr>ANN Learning: Updating Weights</vt:lpstr>
      <vt:lpstr>ANN Learning: Updating Weights</vt:lpstr>
      <vt:lpstr>Effects of Weight Changes</vt:lpstr>
      <vt:lpstr> Effects of Bias Changes</vt:lpstr>
      <vt:lpstr> Effects of The Learning Rate</vt:lpstr>
      <vt:lpstr>ANN Mathematically</vt:lpstr>
      <vt:lpstr>Back Propagation</vt:lpstr>
      <vt:lpstr>Calculate New Output</vt:lpstr>
      <vt:lpstr>Train on Second Input Vector</vt:lpstr>
      <vt:lpstr>Back Propagation</vt:lpstr>
      <vt:lpstr>After Many Iterations….</vt:lpstr>
      <vt:lpstr>Neural Network Simulation</vt:lpstr>
      <vt:lpstr>Neural Network Simulation</vt:lpstr>
      <vt:lpstr>Neural Network Simulation</vt:lpstr>
      <vt:lpstr>Neural Network Simulation</vt:lpstr>
      <vt:lpstr>Neural Network Simulation</vt:lpstr>
      <vt:lpstr>Neural Network Simulation</vt:lpstr>
      <vt:lpstr>Let’s Try A Real Example</vt:lpstr>
      <vt:lpstr>Machine Learning Workflow</vt:lpstr>
      <vt:lpstr>Machine Learning Workflow</vt:lpstr>
      <vt:lpstr>Iris Flower Data Set</vt:lpstr>
      <vt:lpstr>Iris Flower Neural Network</vt:lpstr>
      <vt:lpstr>Format Data/Select Features</vt:lpstr>
      <vt:lpstr>Let’s Try Programming an Artificial Neural Network to Classify Iris Flowers </vt:lpstr>
      <vt:lpstr>Open the Colab File</vt:lpstr>
      <vt:lpstr>Open the Colab File cont...</vt:lpstr>
      <vt:lpstr>General Algorithm</vt:lpstr>
      <vt:lpstr>Import Functions for  Python Math</vt:lpstr>
      <vt:lpstr>Code for Reading Data In</vt:lpstr>
      <vt:lpstr>PowerPoint Presentation</vt:lpstr>
      <vt:lpstr>Machine Learning Workflow</vt:lpstr>
      <vt:lpstr>Create a Training (70%) &amp; Testing Set (30%)</vt:lpstr>
      <vt:lpstr>Transforming Data by One-Hot Encoding</vt:lpstr>
      <vt:lpstr>Create a One-Hot Encoding Function</vt:lpstr>
      <vt:lpstr>Create a Normalization Function</vt:lpstr>
      <vt:lpstr>Separate the Dataset into Input and Output &amp; Normalize</vt:lpstr>
      <vt:lpstr>Encode the Categorical Variables</vt:lpstr>
      <vt:lpstr>Encoding the Categorical Variables cont...</vt:lpstr>
      <vt:lpstr>Feature Selection</vt:lpstr>
      <vt:lpstr>Machine Learning Workflow</vt:lpstr>
      <vt:lpstr>Define Activation Function</vt:lpstr>
      <vt:lpstr>Some Math Reminders</vt:lpstr>
      <vt:lpstr>Define Activation Function</vt:lpstr>
      <vt:lpstr>Initialize Weights and Biases</vt:lpstr>
      <vt:lpstr>Determine Number of Batches</vt:lpstr>
      <vt:lpstr>The ANN Training Loop</vt:lpstr>
      <vt:lpstr>ANN Input and Output</vt:lpstr>
      <vt:lpstr>Forward Propagation</vt:lpstr>
      <vt:lpstr>Determine the Error</vt:lpstr>
      <vt:lpstr>Backpropagation (Layer 2  1)</vt:lpstr>
      <vt:lpstr>Backpropagation (Layer 1  0)</vt:lpstr>
      <vt:lpstr>Backpropagation (Layer 1  0)</vt:lpstr>
      <vt:lpstr>Update Weights</vt:lpstr>
      <vt:lpstr>Update Biases</vt:lpstr>
      <vt:lpstr>Complete Training Process</vt:lpstr>
      <vt:lpstr>Training Output</vt:lpstr>
      <vt:lpstr>Program Statistics</vt:lpstr>
      <vt:lpstr>Machine Learning Workflow</vt:lpstr>
      <vt:lpstr>Forward Propagation (Evaluation) of the Test Set</vt:lpstr>
      <vt:lpstr>Forward Propagation (Evaluation) of the Test Set cont...</vt:lpstr>
      <vt:lpstr>Prediction Accuracy on Training &amp; Test Sets (Confusion Matrices)</vt:lpstr>
      <vt:lpstr>Performance of IrisDT vs. IrisANN (Confusion Matrices)</vt:lpstr>
      <vt:lpstr>Program Statistics</vt:lpstr>
      <vt:lpstr>Summary</vt:lpstr>
      <vt:lpstr>Module 3 - Lab</vt:lpstr>
      <vt:lpstr>Open the Colab File in the Language of Your Choosing</vt:lpstr>
      <vt:lpstr>Open the Colab File in the Language of Your Choosing cont...</vt:lpstr>
      <vt:lpstr>Study the Program</vt:lpstr>
      <vt:lpstr>To Run: Upload the Data</vt:lpstr>
      <vt:lpstr>Exercise 3.1- Run The Program</vt:lpstr>
      <vt:lpstr>Exercise 3.1 – Change Epoch Numbers</vt:lpstr>
      <vt:lpstr>Exercise 3.1 – Optimize Epoch Numbers</vt:lpstr>
      <vt:lpstr>Conclusion</vt:lpstr>
      <vt:lpstr>Coffee Break &amp; Networking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Wishart</dc:creator>
  <cp:lastModifiedBy>David Wishart</cp:lastModifiedBy>
  <cp:revision>59</cp:revision>
  <dcterms:created xsi:type="dcterms:W3CDTF">2013-11-23T19:16:09Z</dcterms:created>
  <dcterms:modified xsi:type="dcterms:W3CDTF">2026-04-22T05:08:06Z</dcterms:modified>
</cp:coreProperties>
</file>