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62" r:id="rId3"/>
    <p:sldMasterId id="2147483664" r:id="rId4"/>
    <p:sldMasterId id="2147483682" r:id="rId5"/>
    <p:sldMasterId id="2147483696" r:id="rId6"/>
    <p:sldMasterId id="2147483710" r:id="rId7"/>
    <p:sldMasterId id="2147483724" r:id="rId8"/>
  </p:sldMasterIdLst>
  <p:notesMasterIdLst>
    <p:notesMasterId r:id="rId11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63" r:id="rId96"/>
    <p:sldId id="367" r:id="rId97"/>
    <p:sldId id="364" r:id="rId98"/>
    <p:sldId id="365" r:id="rId99"/>
    <p:sldId id="346" r:id="rId100"/>
    <p:sldId id="347" r:id="rId101"/>
    <p:sldId id="348" r:id="rId102"/>
    <p:sldId id="349" r:id="rId103"/>
    <p:sldId id="350" r:id="rId104"/>
    <p:sldId id="351" r:id="rId105"/>
    <p:sldId id="366" r:id="rId106"/>
    <p:sldId id="352" r:id="rId107"/>
    <p:sldId id="353" r:id="rId108"/>
    <p:sldId id="354" r:id="rId109"/>
    <p:sldId id="355" r:id="rId110"/>
    <p:sldId id="356" r:id="rId111"/>
    <p:sldId id="357" r:id="rId112"/>
    <p:sldId id="358" r:id="rId113"/>
    <p:sldId id="359" r:id="rId114"/>
    <p:sldId id="360" r:id="rId115"/>
    <p:sldId id="361" r:id="rId116"/>
    <p:sldId id="362" r:id="rId117"/>
  </p:sldIdLst>
  <p:sldSz cx="12192000" cy="6858000"/>
  <p:notesSz cx="6858000" cy="9144000"/>
  <p:embeddedFontLst>
    <p:embeddedFont>
      <p:font typeface="Helvetica Neue" panose="02000503000000020004" pitchFamily="2" charset="0"/>
      <p:regular r:id="rId119"/>
      <p:bold r:id="rId120"/>
      <p:italic r:id="rId121"/>
      <p:boldItalic r:id="rId122"/>
    </p:embeddedFont>
    <p:embeddedFont>
      <p:font typeface="Helvetica Neue Light" panose="02000403000000020004" pitchFamily="2" charset="0"/>
      <p:regular r:id="rId123"/>
      <p:bold r:id="rId124"/>
      <p:italic r:id="rId125"/>
      <p:boldItalic r:id="rId126"/>
    </p:embeddedFont>
    <p:embeddedFont>
      <p:font typeface="Noto Sans Symbols" pitchFamily="2" charset="0"/>
      <p:regular r:id="rId127"/>
      <p:bold r:id="rId128"/>
    </p:embeddedFont>
    <p:embeddedFont>
      <p:font typeface="Roboto" panose="02000000000000000000" pitchFamily="2" charset="0"/>
      <p:regular r:id="rId129"/>
      <p:bold r:id="rId130"/>
      <p:italic r:id="rId131"/>
      <p:boldItalic r:id="rId132"/>
    </p:embeddedFont>
    <p:embeddedFont>
      <p:font typeface="Verdana" panose="020B0604030504040204" pitchFamily="34" charset="0"/>
      <p:regular r:id="rId133"/>
      <p:bold r:id="rId134"/>
      <p:italic r:id="rId135"/>
      <p:boldItalic r:id="rId1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7" roundtripDataSignature="AMtx7mi2SL0FpKOHMxFPVMS3b8vWp37V6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832159-4BE0-481F-B7F2-6739F38EE923}">
  <a:tblStyle styleId="{09832159-4BE0-481F-B7F2-6739F38EE92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7D4F119-EB09-4DA3-9C16-0AE3588B5DC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b="off" i="off"/>
      <a:tcStyle>
        <a:tcBdr/>
        <a:fill>
          <a:solidFill>
            <a:srgbClr val="E7F3F4"/>
          </a:solidFill>
        </a:fill>
      </a:tcStyle>
    </a:band1H>
    <a:band2H>
      <a:tcTxStyle b="off" i="off"/>
      <a:tcStyle>
        <a:tcBdr/>
      </a:tcStyle>
    </a:band2H>
    <a:band1V>
      <a:tcTxStyle b="off" i="off"/>
      <a:tcStyle>
        <a:tcBdr/>
        <a:fill>
          <a:solidFill>
            <a:srgbClr val="E7F3F4"/>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24401A7-2434-4A4B-A3F8-F36F1295C97C}"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9AF049C-180C-4558-8F77-C6D4EB3F983D}"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2661D53-0E4C-497F-9420-75018CC5D525}" styleName="Table_4">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rgbClr val="FFFFFF"/>
      </a:tcTxStyle>
      <a:tcStyle>
        <a:tcBdr/>
        <a:fill>
          <a:solidFill>
            <a:srgbClr val="4F81BD"/>
          </a:solidFill>
        </a:fill>
      </a:tcStyle>
    </a:lastCol>
    <a:firstCol>
      <a:tcTxStyle b="on" i="off">
        <a:font>
          <a:latin typeface="Arial"/>
          <a:ea typeface="Arial"/>
          <a:cs typeface="Arial"/>
        </a:font>
        <a:srgbClr val="FFFFFF"/>
      </a:tcTxStyle>
      <a:tcStyle>
        <a:tcBdr/>
        <a:fill>
          <a:solidFill>
            <a:srgbClr val="4F81BD"/>
          </a:solidFill>
        </a:fill>
      </a:tcStyle>
    </a:firstCol>
    <a:lastRow>
      <a:tcTxStyle b="on" i="off">
        <a:font>
          <a:latin typeface="Arial"/>
          <a:ea typeface="Arial"/>
          <a:cs typeface="Arial"/>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b="off" i="off"/>
      <a:tcStyle>
        <a:tcBdr/>
      </a:tcStyle>
    </a:seCell>
    <a:swCell>
      <a:tcTxStyle b="off" i="off"/>
      <a:tcStyle>
        <a:tcBdr/>
      </a:tcStyle>
    </a:swCell>
    <a:firstRow>
      <a:tcTxStyle b="on" i="off">
        <a:font>
          <a:latin typeface="Arial"/>
          <a:ea typeface="Arial"/>
          <a:cs typeface="Arial"/>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3"/>
  </p:normalViewPr>
  <p:slideViewPr>
    <p:cSldViewPr snapToGrid="0">
      <p:cViewPr varScale="1">
        <p:scale>
          <a:sx n="100" d="100"/>
          <a:sy n="100" d="100"/>
        </p:scale>
        <p:origin x="808"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presProps" Target="presProps.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notesMaster" Target="notesMasters/notesMaster1.xml"/><Relationship Id="rId134" Type="http://schemas.openxmlformats.org/officeDocument/2006/relationships/font" Target="fonts/font16.fntdata"/><Relationship Id="rId139"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font" Target="fonts/font6.fntdata"/><Relationship Id="rId129" Type="http://schemas.openxmlformats.org/officeDocument/2006/relationships/font" Target="fonts/font11.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font" Target="fonts/font1.fntdata"/><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font" Target="fonts/font12.fntdata"/><Relationship Id="rId135" Type="http://schemas.openxmlformats.org/officeDocument/2006/relationships/font" Target="fonts/font17.fntdata"/><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font" Target="fonts/font13.fntdata"/><Relationship Id="rId136" Type="http://schemas.openxmlformats.org/officeDocument/2006/relationships/font" Target="fonts/font18.fntdata"/><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font" Target="fonts/font8.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font" Target="fonts/font3.fntdata"/><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customschemas.google.com/relationships/presentationmetadata" Target="meta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font" Target="fonts/font14.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font" Target="fonts/font9.fntdata"/><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font" Target="fonts/font15.fntdata"/><Relationship Id="rId16"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504" name="Google Shape;50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73" name="Google Shape;57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b67884cb37_3_3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13" name="Google Shape;1713;gb67884cb37_3_3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b67884cb37_3_3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19" name="Google Shape;1719;gb67884cb37_3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41" name="Google Shape;1741;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50" name="Google Shape;1750;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58" name="Google Shape;1758;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67" name="Google Shape;1767;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gdc813ab08f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3" name="Google Shape;1773;gdc813ab08f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4" name="Google Shape;1774;gdc813ab08f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CA"/>
              <a:t>SLIDE 11 Captions were off screen</a:t>
            </a:r>
            <a:endParaRPr/>
          </a:p>
        </p:txBody>
      </p:sp>
      <p:sp>
        <p:nvSpPr>
          <p:cNvPr id="580" name="Google Shape;580;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12</a:t>
            </a:fld>
            <a:endParaRPr sz="1200" b="0" i="0" u="none" strike="noStrike" cap="none">
              <a:solidFill>
                <a:schemeClr val="dk1"/>
              </a:solidFill>
              <a:latin typeface="Times New Roman"/>
              <a:ea typeface="Times New Roman"/>
              <a:cs typeface="Times New Roman"/>
              <a:sym typeface="Times New Roman"/>
            </a:endParaRPr>
          </a:p>
        </p:txBody>
      </p:sp>
      <p:sp>
        <p:nvSpPr>
          <p:cNvPr id="598" name="Google Shape;59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9" name="Google Shape;59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13</a:t>
            </a:fld>
            <a:endParaRPr sz="1200" b="0" i="0" u="none" strike="noStrike" cap="none">
              <a:solidFill>
                <a:schemeClr val="dk1"/>
              </a:solidFill>
              <a:latin typeface="Times New Roman"/>
              <a:ea typeface="Times New Roman"/>
              <a:cs typeface="Times New Roman"/>
              <a:sym typeface="Times New Roman"/>
            </a:endParaRPr>
          </a:p>
        </p:txBody>
      </p:sp>
      <p:sp>
        <p:nvSpPr>
          <p:cNvPr id="605" name="Google Shape;60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6" name="Google Shape;60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14</a:t>
            </a:fld>
            <a:endParaRPr sz="1200" b="0" i="0" u="none" strike="noStrike" cap="none">
              <a:solidFill>
                <a:schemeClr val="dk1"/>
              </a:solidFill>
              <a:latin typeface="Times New Roman"/>
              <a:ea typeface="Times New Roman"/>
              <a:cs typeface="Times New Roman"/>
              <a:sym typeface="Times New Roman"/>
            </a:endParaRPr>
          </a:p>
        </p:txBody>
      </p:sp>
      <p:sp>
        <p:nvSpPr>
          <p:cNvPr id="612" name="Google Shape;61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3" name="Google Shape;61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15</a:t>
            </a:fld>
            <a:endParaRPr sz="1200" b="0" i="0" u="none" strike="noStrike" cap="none">
              <a:solidFill>
                <a:schemeClr val="dk1"/>
              </a:solidFill>
              <a:latin typeface="Times New Roman"/>
              <a:ea typeface="Times New Roman"/>
              <a:cs typeface="Times New Roman"/>
              <a:sym typeface="Times New Roman"/>
            </a:endParaRPr>
          </a:p>
        </p:txBody>
      </p:sp>
      <p:sp>
        <p:nvSpPr>
          <p:cNvPr id="621" name="Google Shape;62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2" name="Google Shape;62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16</a:t>
            </a:fld>
            <a:endParaRPr sz="1200" b="0" i="0" u="none" strike="noStrike" cap="none">
              <a:solidFill>
                <a:schemeClr val="dk1"/>
              </a:solidFill>
              <a:latin typeface="Times New Roman"/>
              <a:ea typeface="Times New Roman"/>
              <a:cs typeface="Times New Roman"/>
              <a:sym typeface="Times New Roman"/>
            </a:endParaRPr>
          </a:p>
        </p:txBody>
      </p:sp>
      <p:sp>
        <p:nvSpPr>
          <p:cNvPr id="628" name="Google Shape;62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9" name="Google Shape;62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CA" sz="1200">
                <a:solidFill>
                  <a:schemeClr val="dk1"/>
                </a:solidFill>
                <a:latin typeface="Times New Roman"/>
                <a:ea typeface="Times New Roman"/>
                <a:cs typeface="Times New Roman"/>
                <a:sym typeface="Times New Roman"/>
              </a:rPr>
              <a:t>17</a:t>
            </a:fld>
            <a:endParaRPr sz="1200">
              <a:solidFill>
                <a:schemeClr val="dk1"/>
              </a:solidFill>
              <a:latin typeface="Times New Roman"/>
              <a:ea typeface="Times New Roman"/>
              <a:cs typeface="Times New Roman"/>
              <a:sym typeface="Times New Roman"/>
            </a:endParaRPr>
          </a:p>
        </p:txBody>
      </p:sp>
      <p:sp>
        <p:nvSpPr>
          <p:cNvPr id="651" name="Google Shape;65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2" name="Google Shape;65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CA" sz="1200">
                <a:solidFill>
                  <a:schemeClr val="dk1"/>
                </a:solidFill>
                <a:latin typeface="Times New Roman"/>
                <a:ea typeface="Times New Roman"/>
                <a:cs typeface="Times New Roman"/>
                <a:sym typeface="Times New Roman"/>
              </a:rPr>
              <a:t>18</a:t>
            </a:fld>
            <a:endParaRPr sz="1200">
              <a:solidFill>
                <a:schemeClr val="dk1"/>
              </a:solidFill>
              <a:latin typeface="Times New Roman"/>
              <a:ea typeface="Times New Roman"/>
              <a:cs typeface="Times New Roman"/>
              <a:sym typeface="Times New Roman"/>
            </a:endParaRPr>
          </a:p>
        </p:txBody>
      </p:sp>
      <p:sp>
        <p:nvSpPr>
          <p:cNvPr id="658" name="Google Shape;65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9" name="Google Shape;65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CA" sz="1200">
                <a:solidFill>
                  <a:schemeClr val="dk1"/>
                </a:solidFill>
                <a:latin typeface="Times New Roman"/>
                <a:ea typeface="Times New Roman"/>
                <a:cs typeface="Times New Roman"/>
                <a:sym typeface="Times New Roman"/>
              </a:rPr>
              <a:t>19</a:t>
            </a:fld>
            <a:endParaRPr sz="1200">
              <a:solidFill>
                <a:schemeClr val="dk1"/>
              </a:solidFill>
              <a:latin typeface="Times New Roman"/>
              <a:ea typeface="Times New Roman"/>
              <a:cs typeface="Times New Roman"/>
              <a:sym typeface="Times New Roman"/>
            </a:endParaRPr>
          </a:p>
        </p:txBody>
      </p:sp>
      <p:sp>
        <p:nvSpPr>
          <p:cNvPr id="690" name="Google Shape;69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1" name="Google Shape;69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512" name="Google Shape;51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dc4c842cb4_0_2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98" name="Google Shape;698;gdc4c842cb4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07" name="Google Shape;70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55" name="Google Shape;75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77" name="Google Shape;777;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05" name="Google Shape;805;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40" name="Google Shape;840;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65" name="Google Shape;86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93" name="Google Shape;893;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28" name="Google Shape;92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41" name="Google Shape;941;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517" name="Google Shape;5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47" name="Google Shape;94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65" name="Google Shape;96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83" name="Google Shape;98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97" name="Google Shape;99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03" name="Google Shape;100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b67884cb37_3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09" name="Google Shape;1009;gb67884cb37_3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b67884cb37_3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21" name="Google Shape;1021;gb67884cb37_3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34" name="Google Shape;103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25" name="Google Shape;5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56" name="Google Shape;105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62" name="Google Shape;106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68" name="Google Shape;106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75" name="Google Shape;107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92" name="Google Shape;109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99" name="Google Shape;109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1" name="Google Shape;1121;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1" name="Google Shape;1131;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5" name="Google Shape;53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47" name="Google Shape;1147;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62" name="Google Shape;1162;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77" name="Google Shape;1177;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98" name="Google Shape;1198;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20" name="Google Shape;1220;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45" name="Google Shape;1245;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67" name="Google Shape;126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89" name="Google Shape;1289;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29" name="Google Shape;1329;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36" name="Google Shape;133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5" name="Google Shape;54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43" name="Google Shape;1343;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50" name="Google Shape;1350;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57" name="Google Shape;1357;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5" name="Google Shape;1375;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dc4c842cb4_0_5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gdc4c842cb4_0_5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dc4c842cb4_0_5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90" name="Google Shape;1390;gdc4c842cb4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dc4c842cb4_0_6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8" name="Google Shape;1408;gdc4c842cb4_0_6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dc4c842cb4_0_9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6" name="Google Shape;1416;gdc4c842cb4_0_9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dc4c842cb4_0_1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gdc4c842cb4_0_1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dc4c842cb4_0_1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2" name="Google Shape;1432;gdc4c842cb4_0_1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51" name="Google Shape;55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dc4c842cb4_0_1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gdc4c842cb4_0_1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9" name="Google Shape;1449;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dc4c842cb4_0_14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6" name="Google Shape;1456;gdc4c842cb4_0_14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dc4c842cb4_0_15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0" name="Google Shape;1470;gdc4c842cb4_0_15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3" name="Google Shape;1483;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dc4c842cb4_0_16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5" name="Google Shape;1515;gdc4c842cb4_0_16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dc4c842cb4_0_17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5" name="Google Shape;1525;gdc4c842cb4_0_17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dc4c842cb4_0_18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6" name="Google Shape;1536;gdc4c842cb4_0_18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3" name="Google Shape;1543;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58" name="Google Shape;5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dc4c842cb4_0_19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9" name="Google Shape;1559;gdc4c842cb4_0_19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dc813ab08f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68" name="Google Shape;1568;gdc813ab08f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dc4c842cb4_0_20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75" name="Google Shape;1575;gdc4c842cb4_0_20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dc4c842cb4_0_2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3" name="Google Shape;1593;gdc4c842cb4_0_2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dc4c842cb4_0_2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0" name="Google Shape;1600;gdc4c842cb4_0_2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07" name="Google Shape;1607;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14" name="Google Shape;1614;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a:extLst>
            <a:ext uri="{FF2B5EF4-FFF2-40B4-BE49-F238E27FC236}">
              <a16:creationId xmlns:a16="http://schemas.microsoft.com/office/drawing/2014/main" id="{FC0E2EDF-2616-A18D-AD11-2A5733500A11}"/>
            </a:ext>
          </a:extLst>
        </p:cNvPr>
        <p:cNvGrpSpPr/>
        <p:nvPr/>
      </p:nvGrpSpPr>
      <p:grpSpPr>
        <a:xfrm>
          <a:off x="0" y="0"/>
          <a:ext cx="0" cy="0"/>
          <a:chOff x="0" y="0"/>
          <a:chExt cx="0" cy="0"/>
        </a:xfrm>
      </p:grpSpPr>
      <p:sp>
        <p:nvSpPr>
          <p:cNvPr id="1672" name="Google Shape;1672;p95:notes">
            <a:extLst>
              <a:ext uri="{FF2B5EF4-FFF2-40B4-BE49-F238E27FC236}">
                <a16:creationId xmlns:a16="http://schemas.microsoft.com/office/drawing/2014/main" id="{A442900D-EF53-88F4-6B11-1F50D213DF0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73" name="Google Shape;1673;p95:notes">
            <a:extLst>
              <a:ext uri="{FF2B5EF4-FFF2-40B4-BE49-F238E27FC236}">
                <a16:creationId xmlns:a16="http://schemas.microsoft.com/office/drawing/2014/main" id="{5BC2044B-9488-6F5F-09F0-BAA817124E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21857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a:extLst>
            <a:ext uri="{FF2B5EF4-FFF2-40B4-BE49-F238E27FC236}">
              <a16:creationId xmlns:a16="http://schemas.microsoft.com/office/drawing/2014/main" id="{41C4EAE0-5C9D-729A-9E57-F1FABD2AC9DA}"/>
            </a:ext>
          </a:extLst>
        </p:cNvPr>
        <p:cNvGrpSpPr/>
        <p:nvPr/>
      </p:nvGrpSpPr>
      <p:grpSpPr>
        <a:xfrm>
          <a:off x="0" y="0"/>
          <a:ext cx="0" cy="0"/>
          <a:chOff x="0" y="0"/>
          <a:chExt cx="0" cy="0"/>
        </a:xfrm>
      </p:grpSpPr>
      <p:sp>
        <p:nvSpPr>
          <p:cNvPr id="1625" name="Google Shape;1625;p91:notes">
            <a:extLst>
              <a:ext uri="{FF2B5EF4-FFF2-40B4-BE49-F238E27FC236}">
                <a16:creationId xmlns:a16="http://schemas.microsoft.com/office/drawing/2014/main" id="{CBCECE3A-DFE8-8BF3-F0EB-1E9817B9242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26" name="Google Shape;1626;p91:notes">
            <a:extLst>
              <a:ext uri="{FF2B5EF4-FFF2-40B4-BE49-F238E27FC236}">
                <a16:creationId xmlns:a16="http://schemas.microsoft.com/office/drawing/2014/main" id="{0CA9EB60-59A8-66A0-F0D9-7CB60185A1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103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5" name="Google Shape;56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42" name="Google Shape;1642;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47" name="Google Shape;1647;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p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53" name="Google Shape;1653;p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p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58" name="Google Shape;1658;p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p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63" name="Google Shape;1663;p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68" name="Google Shape;166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73" name="Google Shape;1673;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79" name="Google Shape;1679;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b67884cb37_3_3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85" name="Google Shape;1685;gb67884cb37_3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b67884cb37_3_3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98" name="Google Shape;1698;gb67884cb37_3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172"/>
          <p:cNvSpPr txBox="1">
            <a:spLocks noGrp="1"/>
          </p:cNvSpPr>
          <p:nvPr>
            <p:ph type="ctrTitle"/>
          </p:nvPr>
        </p:nvSpPr>
        <p:spPr>
          <a:xfrm>
            <a:off x="2548581" y="2505673"/>
            <a:ext cx="7094838" cy="10265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Helvetica Neue Light"/>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72"/>
          <p:cNvSpPr txBox="1">
            <a:spLocks noGrp="1"/>
          </p:cNvSpPr>
          <p:nvPr>
            <p:ph type="subTitle" idx="1"/>
          </p:nvPr>
        </p:nvSpPr>
        <p:spPr>
          <a:xfrm>
            <a:off x="3690730" y="3532213"/>
            <a:ext cx="4810539"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
        <p:cNvGrpSpPr/>
        <p:nvPr/>
      </p:nvGrpSpPr>
      <p:grpSpPr>
        <a:xfrm>
          <a:off x="0" y="0"/>
          <a:ext cx="0" cy="0"/>
          <a:chOff x="0" y="0"/>
          <a:chExt cx="0" cy="0"/>
        </a:xfrm>
      </p:grpSpPr>
      <p:sp>
        <p:nvSpPr>
          <p:cNvPr id="48" name="Google Shape;48;p1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Ligh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84"/>
          <p:cNvSpPr>
            <a:spLocks noGrp="1"/>
          </p:cNvSpPr>
          <p:nvPr>
            <p:ph type="pic" idx="2"/>
          </p:nvPr>
        </p:nvSpPr>
        <p:spPr>
          <a:xfrm>
            <a:off x="5183188" y="987425"/>
            <a:ext cx="6172200" cy="4873625"/>
          </a:xfrm>
          <a:prstGeom prst="rect">
            <a:avLst/>
          </a:prstGeom>
          <a:noFill/>
          <a:ln>
            <a:noFill/>
          </a:ln>
        </p:spPr>
      </p:sp>
      <p:sp>
        <p:nvSpPr>
          <p:cNvPr id="50" name="Google Shape;50;p18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1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
        <p:cNvGrpSpPr/>
        <p:nvPr/>
      </p:nvGrpSpPr>
      <p:grpSpPr>
        <a:xfrm>
          <a:off x="0" y="0"/>
          <a:ext cx="0" cy="0"/>
          <a:chOff x="0" y="0"/>
          <a:chExt cx="0" cy="0"/>
        </a:xfrm>
      </p:grpSpPr>
      <p:sp>
        <p:nvSpPr>
          <p:cNvPr id="55" name="Google Shape;55;p18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orkshop title slide">
  <p:cSld name="Workshop title slide">
    <p:spTree>
      <p:nvGrpSpPr>
        <p:cNvPr id="1" name="Shape 61"/>
        <p:cNvGrpSpPr/>
        <p:nvPr/>
      </p:nvGrpSpPr>
      <p:grpSpPr>
        <a:xfrm>
          <a:off x="0" y="0"/>
          <a:ext cx="0" cy="0"/>
          <a:chOff x="0" y="0"/>
          <a:chExt cx="0" cy="0"/>
        </a:xfrm>
      </p:grpSpPr>
      <p:sp>
        <p:nvSpPr>
          <p:cNvPr id="62" name="Google Shape;62;p176"/>
          <p:cNvSpPr txBox="1">
            <a:spLocks noGrp="1"/>
          </p:cNvSpPr>
          <p:nvPr>
            <p:ph type="ctrTitle"/>
          </p:nvPr>
        </p:nvSpPr>
        <p:spPr>
          <a:xfrm>
            <a:off x="640492" y="2250180"/>
            <a:ext cx="7094838" cy="10265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Helvetica Neue Light"/>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 name="Google Shape;63;p176" descr="A logo with white dots&#10;&#10;AI-generated content may be incorrect."/>
          <p:cNvPicPr preferRelativeResize="0"/>
          <p:nvPr/>
        </p:nvPicPr>
        <p:blipFill rotWithShape="1">
          <a:blip r:embed="rId2">
            <a:alphaModFix/>
          </a:blip>
          <a:srcRect/>
          <a:stretch/>
        </p:blipFill>
        <p:spPr>
          <a:xfrm>
            <a:off x="5980843" y="236128"/>
            <a:ext cx="2653569" cy="1326785"/>
          </a:xfrm>
          <a:prstGeom prst="rect">
            <a:avLst/>
          </a:prstGeom>
          <a:noFill/>
          <a:ln>
            <a:noFill/>
          </a:ln>
        </p:spPr>
      </p:pic>
      <p:sp>
        <p:nvSpPr>
          <p:cNvPr id="64" name="Google Shape;64;p176"/>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lt1"/>
                </a:solidFill>
                <a:latin typeface="Helvetica Neue"/>
                <a:ea typeface="Helvetica Neue"/>
                <a:cs typeface="Helvetica Neue"/>
                <a:sym typeface="Helvetica Neue"/>
              </a:rPr>
              <a:t>Canadian Bioinformatics Workshops | bioinformatics.ca</a:t>
            </a:r>
            <a:endParaRPr sz="1400" b="0" i="0" u="none" strike="noStrike" cap="none">
              <a:solidFill>
                <a:schemeClr val="lt1"/>
              </a:solidFill>
              <a:latin typeface="Helvetica Neue"/>
              <a:ea typeface="Helvetica Neue"/>
              <a:cs typeface="Helvetica Neue"/>
              <a:sym typeface="Helvetica Neue"/>
            </a:endParaRPr>
          </a:p>
        </p:txBody>
      </p:sp>
      <p:sp>
        <p:nvSpPr>
          <p:cNvPr id="65" name="Google Shape;65;p176"/>
          <p:cNvSpPr txBox="1">
            <a:spLocks noGrp="1"/>
          </p:cNvSpPr>
          <p:nvPr>
            <p:ph type="subTitle" idx="1"/>
          </p:nvPr>
        </p:nvSpPr>
        <p:spPr>
          <a:xfrm>
            <a:off x="1782641" y="3276720"/>
            <a:ext cx="4810539"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5"/>
        <p:cNvGrpSpPr/>
        <p:nvPr/>
      </p:nvGrpSpPr>
      <p:grpSpPr>
        <a:xfrm>
          <a:off x="0" y="0"/>
          <a:ext cx="0" cy="0"/>
          <a:chOff x="0" y="0"/>
          <a:chExt cx="0" cy="0"/>
        </a:xfrm>
      </p:grpSpPr>
      <p:sp>
        <p:nvSpPr>
          <p:cNvPr id="76" name="Google Shape;76;p110"/>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 name="Google Shape;77;p110"/>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8"/>
        <p:cNvGrpSpPr/>
        <p:nvPr/>
      </p:nvGrpSpPr>
      <p:grpSpPr>
        <a:xfrm>
          <a:off x="0" y="0"/>
          <a:ext cx="0" cy="0"/>
          <a:chOff x="0" y="0"/>
          <a:chExt cx="0" cy="0"/>
        </a:xfrm>
      </p:grpSpPr>
      <p:sp>
        <p:nvSpPr>
          <p:cNvPr id="79" name="Google Shape;79;p109"/>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
        <p:cNvGrpSpPr/>
        <p:nvPr/>
      </p:nvGrpSpPr>
      <p:grpSpPr>
        <a:xfrm>
          <a:off x="0" y="0"/>
          <a:ext cx="0" cy="0"/>
          <a:chOff x="0" y="0"/>
          <a:chExt cx="0" cy="0"/>
        </a:xfrm>
      </p:grpSpPr>
      <p:sp>
        <p:nvSpPr>
          <p:cNvPr id="81" name="Google Shape;81;p111"/>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 name="Google Shape;82;p111"/>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83" name="Google Shape;83;p111"/>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84" name="Google Shape;84;p1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87"/>
        <p:cNvGrpSpPr/>
        <p:nvPr/>
      </p:nvGrpSpPr>
      <p:grpSpPr>
        <a:xfrm>
          <a:off x="0" y="0"/>
          <a:ext cx="0" cy="0"/>
          <a:chOff x="0" y="0"/>
          <a:chExt cx="0" cy="0"/>
        </a:xfrm>
      </p:grpSpPr>
      <p:sp>
        <p:nvSpPr>
          <p:cNvPr id="88" name="Google Shape;88;p1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
        <p:cNvGrpSpPr/>
        <p:nvPr/>
      </p:nvGrpSpPr>
      <p:grpSpPr>
        <a:xfrm>
          <a:off x="0" y="0"/>
          <a:ext cx="0" cy="0"/>
          <a:chOff x="0" y="0"/>
          <a:chExt cx="0" cy="0"/>
        </a:xfrm>
      </p:grpSpPr>
      <p:sp>
        <p:nvSpPr>
          <p:cNvPr id="92" name="Google Shape;92;p1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3" name="Google Shape;93;p1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3200"/>
              <a:buFont typeface="Arial"/>
              <a:buNone/>
              <a:defRPr/>
            </a:lvl1pPr>
            <a:lvl2pPr lvl="1" algn="ctr">
              <a:lnSpc>
                <a:spcPct val="100000"/>
              </a:lnSpc>
              <a:spcBef>
                <a:spcPts val="560"/>
              </a:spcBef>
              <a:spcAft>
                <a:spcPts val="0"/>
              </a:spcAft>
              <a:buSzPts val="2800"/>
              <a:buFont typeface="Arial"/>
              <a:buNone/>
              <a:defRPr/>
            </a:lvl2pPr>
            <a:lvl3pPr lvl="2" algn="ctr">
              <a:lnSpc>
                <a:spcPct val="100000"/>
              </a:lnSpc>
              <a:spcBef>
                <a:spcPts val="480"/>
              </a:spcBef>
              <a:spcAft>
                <a:spcPts val="0"/>
              </a:spcAft>
              <a:buSzPts val="2400"/>
              <a:buFont typeface="Arial"/>
              <a:buNone/>
              <a:defRPr/>
            </a:lvl3pPr>
            <a:lvl4pPr lvl="3" algn="ctr">
              <a:lnSpc>
                <a:spcPct val="100000"/>
              </a:lnSpc>
              <a:spcBef>
                <a:spcPts val="400"/>
              </a:spcBef>
              <a:spcAft>
                <a:spcPts val="0"/>
              </a:spcAft>
              <a:buSzPts val="2000"/>
              <a:buFont typeface="Arial"/>
              <a:buNone/>
              <a:defRPr/>
            </a:lvl4pPr>
            <a:lvl5pPr lvl="4" algn="ctr">
              <a:lnSpc>
                <a:spcPct val="100000"/>
              </a:lnSpc>
              <a:spcBef>
                <a:spcPts val="400"/>
              </a:spcBef>
              <a:spcAft>
                <a:spcPts val="0"/>
              </a:spcAft>
              <a:buSzPts val="2000"/>
              <a:buFont typeface="Arial"/>
              <a:buNone/>
              <a:defRPr/>
            </a:lvl5pPr>
            <a:lvl6pPr lvl="5" algn="ctr">
              <a:lnSpc>
                <a:spcPct val="100000"/>
              </a:lnSpc>
              <a:spcBef>
                <a:spcPts val="400"/>
              </a:spcBef>
              <a:spcAft>
                <a:spcPts val="0"/>
              </a:spcAft>
              <a:buSzPts val="2000"/>
              <a:buFont typeface="Arial"/>
              <a:buNone/>
              <a:defRPr/>
            </a:lvl6pPr>
            <a:lvl7pPr lvl="6" algn="ctr">
              <a:lnSpc>
                <a:spcPct val="100000"/>
              </a:lnSpc>
              <a:spcBef>
                <a:spcPts val="400"/>
              </a:spcBef>
              <a:spcAft>
                <a:spcPts val="0"/>
              </a:spcAft>
              <a:buSzPts val="2000"/>
              <a:buFont typeface="Arial"/>
              <a:buNone/>
              <a:defRPr/>
            </a:lvl7pPr>
            <a:lvl8pPr lvl="7" algn="ctr">
              <a:lnSpc>
                <a:spcPct val="100000"/>
              </a:lnSpc>
              <a:spcBef>
                <a:spcPts val="400"/>
              </a:spcBef>
              <a:spcAft>
                <a:spcPts val="0"/>
              </a:spcAft>
              <a:buSzPts val="2000"/>
              <a:buFont typeface="Arial"/>
              <a:buNone/>
              <a:defRPr/>
            </a:lvl8pPr>
            <a:lvl9pPr lvl="8" algn="ctr">
              <a:lnSpc>
                <a:spcPct val="100000"/>
              </a:lnSpc>
              <a:spcBef>
                <a:spcPts val="400"/>
              </a:spcBef>
              <a:spcAft>
                <a:spcPts val="0"/>
              </a:spcAft>
              <a:buSzPts val="2000"/>
              <a:buFont typeface="Arial"/>
              <a:buNone/>
              <a:defRPr/>
            </a:lvl9pPr>
          </a:lstStyle>
          <a:p>
            <a:endParaRPr/>
          </a:p>
        </p:txBody>
      </p:sp>
      <p:sp>
        <p:nvSpPr>
          <p:cNvPr id="94" name="Google Shape;94;p1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7"/>
        <p:cNvGrpSpPr/>
        <p:nvPr/>
      </p:nvGrpSpPr>
      <p:grpSpPr>
        <a:xfrm>
          <a:off x="0" y="0"/>
          <a:ext cx="0" cy="0"/>
          <a:chOff x="0" y="0"/>
          <a:chExt cx="0" cy="0"/>
        </a:xfrm>
      </p:grpSpPr>
      <p:sp>
        <p:nvSpPr>
          <p:cNvPr id="98" name="Google Shape;98;p1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9" name="Google Shape;99;p1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Font typeface="Arial"/>
              <a:buNone/>
              <a:defRPr sz="2000"/>
            </a:lvl1pPr>
            <a:lvl2pPr marL="914400" lvl="1" indent="-228600" algn="l">
              <a:lnSpc>
                <a:spcPct val="100000"/>
              </a:lnSpc>
              <a:spcBef>
                <a:spcPts val="360"/>
              </a:spcBef>
              <a:spcAft>
                <a:spcPts val="0"/>
              </a:spcAft>
              <a:buSzPts val="1800"/>
              <a:buFont typeface="Arial"/>
              <a:buNone/>
              <a:defRPr sz="1800"/>
            </a:lvl2pPr>
            <a:lvl3pPr marL="1371600" lvl="2" indent="-228600" algn="l">
              <a:lnSpc>
                <a:spcPct val="100000"/>
              </a:lnSpc>
              <a:spcBef>
                <a:spcPts val="320"/>
              </a:spcBef>
              <a:spcAft>
                <a:spcPts val="0"/>
              </a:spcAft>
              <a:buSzPts val="1600"/>
              <a:buFont typeface="Arial"/>
              <a:buNone/>
              <a:defRPr sz="1600"/>
            </a:lvl3pPr>
            <a:lvl4pPr marL="1828800" lvl="3" indent="-228600" algn="l">
              <a:lnSpc>
                <a:spcPct val="100000"/>
              </a:lnSpc>
              <a:spcBef>
                <a:spcPts val="280"/>
              </a:spcBef>
              <a:spcAft>
                <a:spcPts val="0"/>
              </a:spcAft>
              <a:buSzPts val="1400"/>
              <a:buFont typeface="Arial"/>
              <a:buNone/>
              <a:defRPr sz="1400"/>
            </a:lvl4pPr>
            <a:lvl5pPr marL="2286000" lvl="4" indent="-228600" algn="l">
              <a:lnSpc>
                <a:spcPct val="100000"/>
              </a:lnSpc>
              <a:spcBef>
                <a:spcPts val="280"/>
              </a:spcBef>
              <a:spcAft>
                <a:spcPts val="0"/>
              </a:spcAft>
              <a:buSzPts val="1400"/>
              <a:buFont typeface="Arial"/>
              <a:buNone/>
              <a:defRPr sz="1400"/>
            </a:lvl5pPr>
            <a:lvl6pPr marL="2743200" lvl="5" indent="-228600" algn="l">
              <a:lnSpc>
                <a:spcPct val="100000"/>
              </a:lnSpc>
              <a:spcBef>
                <a:spcPts val="280"/>
              </a:spcBef>
              <a:spcAft>
                <a:spcPts val="0"/>
              </a:spcAft>
              <a:buSzPts val="1400"/>
              <a:buFont typeface="Arial"/>
              <a:buNone/>
              <a:defRPr sz="1400"/>
            </a:lvl6pPr>
            <a:lvl7pPr marL="3200400" lvl="6" indent="-228600" algn="l">
              <a:lnSpc>
                <a:spcPct val="100000"/>
              </a:lnSpc>
              <a:spcBef>
                <a:spcPts val="280"/>
              </a:spcBef>
              <a:spcAft>
                <a:spcPts val="0"/>
              </a:spcAft>
              <a:buSzPts val="1400"/>
              <a:buFont typeface="Arial"/>
              <a:buNone/>
              <a:defRPr sz="1400"/>
            </a:lvl7pPr>
            <a:lvl8pPr marL="3657600" lvl="7" indent="-228600" algn="l">
              <a:lnSpc>
                <a:spcPct val="100000"/>
              </a:lnSpc>
              <a:spcBef>
                <a:spcPts val="280"/>
              </a:spcBef>
              <a:spcAft>
                <a:spcPts val="0"/>
              </a:spcAft>
              <a:buSzPts val="1400"/>
              <a:buFont typeface="Arial"/>
              <a:buNone/>
              <a:defRPr sz="1400"/>
            </a:lvl8pPr>
            <a:lvl9pPr marL="4114800" lvl="8" indent="-228600" algn="l">
              <a:lnSpc>
                <a:spcPct val="100000"/>
              </a:lnSpc>
              <a:spcBef>
                <a:spcPts val="280"/>
              </a:spcBef>
              <a:spcAft>
                <a:spcPts val="0"/>
              </a:spcAft>
              <a:buSzPts val="1400"/>
              <a:buFont typeface="Arial"/>
              <a:buNone/>
              <a:defRPr sz="1400"/>
            </a:lvl9pPr>
          </a:lstStyle>
          <a:p>
            <a:endParaRPr/>
          </a:p>
        </p:txBody>
      </p:sp>
      <p:sp>
        <p:nvSpPr>
          <p:cNvPr id="100" name="Google Shape;100;p1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7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Helvetica Neue"/>
              <a:buNone/>
              <a:defRPr sz="6000">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2400"/>
              <a:buNone/>
              <a:defRPr sz="2400">
                <a:latin typeface="Helvetica Neue"/>
                <a:ea typeface="Helvetica Neue"/>
                <a:cs typeface="Helvetica Neue"/>
                <a:sym typeface="Helvetica Neue"/>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3"/>
        <p:cNvGrpSpPr/>
        <p:nvPr/>
      </p:nvGrpSpPr>
      <p:grpSpPr>
        <a:xfrm>
          <a:off x="0" y="0"/>
          <a:ext cx="0" cy="0"/>
          <a:chOff x="0" y="0"/>
          <a:chExt cx="0" cy="0"/>
        </a:xfrm>
      </p:grpSpPr>
      <p:sp>
        <p:nvSpPr>
          <p:cNvPr id="104" name="Google Shape;104;p146"/>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5" name="Google Shape;105;p146"/>
          <p:cNvSpPr txBox="1">
            <a:spLocks noGrp="1"/>
          </p:cNvSpPr>
          <p:nvPr>
            <p:ph type="body" idx="1"/>
          </p:nvPr>
        </p:nvSpPr>
        <p:spPr>
          <a:xfrm>
            <a:off x="1524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06" name="Google Shape;106;p146"/>
          <p:cNvSpPr txBox="1">
            <a:spLocks noGrp="1"/>
          </p:cNvSpPr>
          <p:nvPr>
            <p:ph type="body" idx="2"/>
          </p:nvPr>
        </p:nvSpPr>
        <p:spPr>
          <a:xfrm>
            <a:off x="46482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7"/>
        <p:cNvGrpSpPr/>
        <p:nvPr/>
      </p:nvGrpSpPr>
      <p:grpSpPr>
        <a:xfrm>
          <a:off x="0" y="0"/>
          <a:ext cx="0" cy="0"/>
          <a:chOff x="0" y="0"/>
          <a:chExt cx="0" cy="0"/>
        </a:xfrm>
      </p:grpSpPr>
      <p:sp>
        <p:nvSpPr>
          <p:cNvPr id="108" name="Google Shape;108;p147"/>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9"/>
        <p:cNvGrpSpPr/>
        <p:nvPr/>
      </p:nvGrpSpPr>
      <p:grpSpPr>
        <a:xfrm>
          <a:off x="0" y="0"/>
          <a:ext cx="0" cy="0"/>
          <a:chOff x="0" y="0"/>
          <a:chExt cx="0" cy="0"/>
        </a:xfrm>
      </p:grpSpPr>
      <p:sp>
        <p:nvSpPr>
          <p:cNvPr id="110" name="Google Shape;110;p14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1" name="Google Shape;111;p14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sz="3200"/>
            </a:lvl1pPr>
            <a:lvl2pPr marL="914400" lvl="1" indent="-406400" algn="l">
              <a:lnSpc>
                <a:spcPct val="100000"/>
              </a:lnSpc>
              <a:spcBef>
                <a:spcPts val="560"/>
              </a:spcBef>
              <a:spcAft>
                <a:spcPts val="0"/>
              </a:spcAft>
              <a:buSzPts val="2800"/>
              <a:buFont typeface="Arial"/>
              <a:buChar char="–"/>
              <a:defRPr sz="2800"/>
            </a:lvl2pPr>
            <a:lvl3pPr marL="1371600" lvl="2" indent="-381000" algn="l">
              <a:lnSpc>
                <a:spcPct val="100000"/>
              </a:lnSpc>
              <a:spcBef>
                <a:spcPts val="480"/>
              </a:spcBef>
              <a:spcAft>
                <a:spcPts val="0"/>
              </a:spcAft>
              <a:buSzPts val="2400"/>
              <a:buFont typeface="Arial"/>
              <a:buChar char="•"/>
              <a:defRPr sz="2400"/>
            </a:lvl3pPr>
            <a:lvl4pPr marL="1828800" lvl="3" indent="-355600" algn="l">
              <a:lnSpc>
                <a:spcPct val="100000"/>
              </a:lnSpc>
              <a:spcBef>
                <a:spcPts val="400"/>
              </a:spcBef>
              <a:spcAft>
                <a:spcPts val="0"/>
              </a:spcAft>
              <a:buSzPts val="2000"/>
              <a:buFont typeface="Arial"/>
              <a:buChar char="–"/>
              <a:defRPr sz="2000"/>
            </a:lvl4pPr>
            <a:lvl5pPr marL="2286000" lvl="4" indent="-355600" algn="l">
              <a:lnSpc>
                <a:spcPct val="100000"/>
              </a:lnSpc>
              <a:spcBef>
                <a:spcPts val="400"/>
              </a:spcBef>
              <a:spcAft>
                <a:spcPts val="0"/>
              </a:spcAft>
              <a:buSzPts val="2000"/>
              <a:buFont typeface="Arial"/>
              <a:buChar char="»"/>
              <a:defRPr sz="2000"/>
            </a:lvl5pPr>
            <a:lvl6pPr marL="2743200" lvl="5" indent="-355600" algn="l">
              <a:lnSpc>
                <a:spcPct val="100000"/>
              </a:lnSpc>
              <a:spcBef>
                <a:spcPts val="400"/>
              </a:spcBef>
              <a:spcAft>
                <a:spcPts val="0"/>
              </a:spcAft>
              <a:buSzPts val="2000"/>
              <a:buFont typeface="Arial"/>
              <a:buChar char="»"/>
              <a:defRPr sz="2000"/>
            </a:lvl6pPr>
            <a:lvl7pPr marL="3200400" lvl="6" indent="-355600" algn="l">
              <a:lnSpc>
                <a:spcPct val="100000"/>
              </a:lnSpc>
              <a:spcBef>
                <a:spcPts val="400"/>
              </a:spcBef>
              <a:spcAft>
                <a:spcPts val="0"/>
              </a:spcAft>
              <a:buSzPts val="2000"/>
              <a:buFont typeface="Arial"/>
              <a:buChar char="»"/>
              <a:defRPr sz="2000"/>
            </a:lvl7pPr>
            <a:lvl8pPr marL="3657600" lvl="7" indent="-355600" algn="l">
              <a:lnSpc>
                <a:spcPct val="100000"/>
              </a:lnSpc>
              <a:spcBef>
                <a:spcPts val="400"/>
              </a:spcBef>
              <a:spcAft>
                <a:spcPts val="0"/>
              </a:spcAft>
              <a:buSzPts val="2000"/>
              <a:buFont typeface="Arial"/>
              <a:buChar char="»"/>
              <a:defRPr sz="2000"/>
            </a:lvl8pPr>
            <a:lvl9pPr marL="4114800" lvl="8" indent="-355600" algn="l">
              <a:lnSpc>
                <a:spcPct val="100000"/>
              </a:lnSpc>
              <a:spcBef>
                <a:spcPts val="400"/>
              </a:spcBef>
              <a:spcAft>
                <a:spcPts val="0"/>
              </a:spcAft>
              <a:buSzPts val="2000"/>
              <a:buFont typeface="Arial"/>
              <a:buChar char="»"/>
              <a:defRPr sz="2000"/>
            </a:lvl9pPr>
          </a:lstStyle>
          <a:p>
            <a:endParaRPr/>
          </a:p>
        </p:txBody>
      </p:sp>
      <p:sp>
        <p:nvSpPr>
          <p:cNvPr id="112" name="Google Shape;112;p14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113" name="Google Shape;113;p1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6"/>
        <p:cNvGrpSpPr/>
        <p:nvPr/>
      </p:nvGrpSpPr>
      <p:grpSpPr>
        <a:xfrm>
          <a:off x="0" y="0"/>
          <a:ext cx="0" cy="0"/>
          <a:chOff x="0" y="0"/>
          <a:chExt cx="0" cy="0"/>
        </a:xfrm>
      </p:grpSpPr>
      <p:sp>
        <p:nvSpPr>
          <p:cNvPr id="117" name="Google Shape;117;p14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8" name="Google Shape;118;p149"/>
          <p:cNvSpPr>
            <a:spLocks noGrp="1"/>
          </p:cNvSpPr>
          <p:nvPr>
            <p:ph type="pic" idx="2"/>
          </p:nvPr>
        </p:nvSpPr>
        <p:spPr>
          <a:xfrm>
            <a:off x="1792288" y="612775"/>
            <a:ext cx="5486400" cy="4114800"/>
          </a:xfrm>
          <a:prstGeom prst="rect">
            <a:avLst/>
          </a:prstGeom>
          <a:noFill/>
          <a:ln>
            <a:noFill/>
          </a:ln>
        </p:spPr>
      </p:sp>
      <p:sp>
        <p:nvSpPr>
          <p:cNvPr id="119" name="Google Shape;119;p14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120" name="Google Shape;120;p1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
        <p:cNvGrpSpPr/>
        <p:nvPr/>
      </p:nvGrpSpPr>
      <p:grpSpPr>
        <a:xfrm>
          <a:off x="0" y="0"/>
          <a:ext cx="0" cy="0"/>
          <a:chOff x="0" y="0"/>
          <a:chExt cx="0" cy="0"/>
        </a:xfrm>
      </p:grpSpPr>
      <p:sp>
        <p:nvSpPr>
          <p:cNvPr id="124" name="Google Shape;124;p150"/>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5" name="Google Shape;125;p150"/>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26" name="Google Shape;126;p1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9"/>
        <p:cNvGrpSpPr/>
        <p:nvPr/>
      </p:nvGrpSpPr>
      <p:grpSpPr>
        <a:xfrm>
          <a:off x="0" y="0"/>
          <a:ext cx="0" cy="0"/>
          <a:chOff x="0" y="0"/>
          <a:chExt cx="0" cy="0"/>
        </a:xfrm>
      </p:grpSpPr>
      <p:sp>
        <p:nvSpPr>
          <p:cNvPr id="130" name="Google Shape;130;p151"/>
          <p:cNvSpPr txBox="1">
            <a:spLocks noGrp="1"/>
          </p:cNvSpPr>
          <p:nvPr>
            <p:ph type="title"/>
          </p:nvPr>
        </p:nvSpPr>
        <p:spPr>
          <a:xfrm rot="5400000">
            <a:off x="4705350" y="2038350"/>
            <a:ext cx="5562600" cy="1943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1" name="Google Shape;131;p151"/>
          <p:cNvSpPr txBox="1">
            <a:spLocks noGrp="1"/>
          </p:cNvSpPr>
          <p:nvPr>
            <p:ph type="body" idx="1"/>
          </p:nvPr>
        </p:nvSpPr>
        <p:spPr>
          <a:xfrm rot="5400000">
            <a:off x="742950" y="171450"/>
            <a:ext cx="5562600" cy="5676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32" name="Google Shape;132;p1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35"/>
        <p:cNvGrpSpPr/>
        <p:nvPr/>
      </p:nvGrpSpPr>
      <p:grpSpPr>
        <a:xfrm>
          <a:off x="0" y="0"/>
          <a:ext cx="0" cy="0"/>
          <a:chOff x="0" y="0"/>
          <a:chExt cx="0" cy="0"/>
        </a:xfrm>
      </p:grpSpPr>
      <p:sp>
        <p:nvSpPr>
          <p:cNvPr id="136" name="Google Shape;136;p152"/>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7" name="Google Shape;137;p152"/>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38" name="Google Shape;138;p152"/>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39" name="Google Shape;139;p1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42"/>
        <p:cNvGrpSpPr/>
        <p:nvPr/>
      </p:nvGrpSpPr>
      <p:grpSpPr>
        <a:xfrm>
          <a:off x="0" y="0"/>
          <a:ext cx="0" cy="0"/>
          <a:chOff x="0" y="0"/>
          <a:chExt cx="0" cy="0"/>
        </a:xfrm>
      </p:grpSpPr>
      <p:sp>
        <p:nvSpPr>
          <p:cNvPr id="143" name="Google Shape;143;p153"/>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4" name="Google Shape;144;p153"/>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45" name="Google Shape;145;p153"/>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46" name="Google Shape;146;p1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1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49"/>
        <p:cNvGrpSpPr/>
        <p:nvPr/>
      </p:nvGrpSpPr>
      <p:grpSpPr>
        <a:xfrm>
          <a:off x="0" y="0"/>
          <a:ext cx="0" cy="0"/>
          <a:chOff x="0" y="0"/>
          <a:chExt cx="0" cy="0"/>
        </a:xfrm>
      </p:grpSpPr>
      <p:sp>
        <p:nvSpPr>
          <p:cNvPr id="150" name="Google Shape;150;p154"/>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1" name="Google Shape;151;p154"/>
          <p:cNvSpPr>
            <a:spLocks noGrp="1"/>
          </p:cNvSpPr>
          <p:nvPr>
            <p:ph type="clipArt" idx="2"/>
          </p:nvPr>
        </p:nvSpPr>
        <p:spPr>
          <a:xfrm>
            <a:off x="685800" y="1676400"/>
            <a:ext cx="3810000" cy="4114800"/>
          </a:xfrm>
          <a:prstGeom prst="rect">
            <a:avLst/>
          </a:prstGeom>
          <a:noFill/>
          <a:ln>
            <a:noFill/>
          </a:ln>
        </p:spPr>
      </p:sp>
      <p:sp>
        <p:nvSpPr>
          <p:cNvPr id="152" name="Google Shape;152;p154"/>
          <p:cNvSpPr txBox="1">
            <a:spLocks noGrp="1"/>
          </p:cNvSpPr>
          <p:nvPr>
            <p:ph type="body" idx="1"/>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3" name="Google Shape;153;p1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1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1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156"/>
        <p:cNvGrpSpPr/>
        <p:nvPr/>
      </p:nvGrpSpPr>
      <p:grpSpPr>
        <a:xfrm>
          <a:off x="0" y="0"/>
          <a:ext cx="0" cy="0"/>
          <a:chOff x="0" y="0"/>
          <a:chExt cx="0" cy="0"/>
        </a:xfrm>
      </p:grpSpPr>
      <p:sp>
        <p:nvSpPr>
          <p:cNvPr id="157" name="Google Shape;157;p155"/>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8" name="Google Shape;158;p155"/>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9" name="Google Shape;159;p155"/>
          <p:cNvSpPr>
            <a:spLocks noGrp="1"/>
          </p:cNvSpPr>
          <p:nvPr>
            <p:ph type="clipArt" idx="2"/>
          </p:nvPr>
        </p:nvSpPr>
        <p:spPr>
          <a:xfrm>
            <a:off x="4648200" y="1676400"/>
            <a:ext cx="3810000" cy="4114800"/>
          </a:xfrm>
          <a:prstGeom prst="rect">
            <a:avLst/>
          </a:prstGeom>
          <a:noFill/>
          <a:ln>
            <a:noFill/>
          </a:ln>
        </p:spPr>
      </p:sp>
      <p:sp>
        <p:nvSpPr>
          <p:cNvPr id="160" name="Google Shape;160;p1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1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1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1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63"/>
        <p:cNvGrpSpPr/>
        <p:nvPr/>
      </p:nvGrpSpPr>
      <p:grpSpPr>
        <a:xfrm>
          <a:off x="0" y="0"/>
          <a:ext cx="0" cy="0"/>
          <a:chOff x="0" y="0"/>
          <a:chExt cx="0" cy="0"/>
        </a:xfrm>
      </p:grpSpPr>
      <p:sp>
        <p:nvSpPr>
          <p:cNvPr id="164" name="Google Shape;164;p156"/>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4"/>
        <p:cNvGrpSpPr/>
        <p:nvPr/>
      </p:nvGrpSpPr>
      <p:grpSpPr>
        <a:xfrm>
          <a:off x="0" y="0"/>
          <a:ext cx="0" cy="0"/>
          <a:chOff x="0" y="0"/>
          <a:chExt cx="0" cy="0"/>
        </a:xfrm>
      </p:grpSpPr>
      <p:sp>
        <p:nvSpPr>
          <p:cNvPr id="175" name="Google Shape;175;gdc4c842cb4_0_18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6" name="Google Shape;176;gdc4c842cb4_0_1809"/>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8"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77" name="Google Shape;177;gdc4c842cb4_0_1809"/>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8"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78" name="Google Shape;178;gdc4c842cb4_0_180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gdc4c842cb4_0_180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dc4c842cb4_0_180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1"/>
        <p:cNvGrpSpPr/>
        <p:nvPr/>
      </p:nvGrpSpPr>
      <p:grpSpPr>
        <a:xfrm>
          <a:off x="0" y="0"/>
          <a:ext cx="0" cy="0"/>
          <a:chOff x="0" y="0"/>
          <a:chExt cx="0" cy="0"/>
        </a:xfrm>
      </p:grpSpPr>
      <p:sp>
        <p:nvSpPr>
          <p:cNvPr id="182" name="Google Shape;182;gdc4c842cb4_0_182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800"/>
              <a:buFont typeface="Arial"/>
              <a:buNone/>
              <a:defRPr/>
            </a:lvl1pPr>
            <a:lvl2pPr lvl="1" algn="ctr">
              <a:lnSpc>
                <a:spcPct val="100000"/>
              </a:lnSpc>
              <a:spcBef>
                <a:spcPts val="0"/>
              </a:spcBef>
              <a:spcAft>
                <a:spcPts val="0"/>
              </a:spcAft>
              <a:buClr>
                <a:schemeClr val="dk1"/>
              </a:buClr>
              <a:buSzPts val="2800"/>
              <a:buFont typeface="Arial"/>
              <a:buNone/>
              <a:defRPr/>
            </a:lvl2pPr>
            <a:lvl3pPr lvl="2" algn="ctr">
              <a:lnSpc>
                <a:spcPct val="100000"/>
              </a:lnSpc>
              <a:spcBef>
                <a:spcPts val="0"/>
              </a:spcBef>
              <a:spcAft>
                <a:spcPts val="0"/>
              </a:spcAft>
              <a:buClr>
                <a:schemeClr val="dk1"/>
              </a:buClr>
              <a:buSzPts val="2800"/>
              <a:buFont typeface="Arial"/>
              <a:buNone/>
              <a:defRPr/>
            </a:lvl3pPr>
            <a:lvl4pPr lvl="3" algn="ctr">
              <a:lnSpc>
                <a:spcPct val="100000"/>
              </a:lnSpc>
              <a:spcBef>
                <a:spcPts val="0"/>
              </a:spcBef>
              <a:spcAft>
                <a:spcPts val="0"/>
              </a:spcAft>
              <a:buClr>
                <a:schemeClr val="dk1"/>
              </a:buClr>
              <a:buSzPts val="2800"/>
              <a:buFont typeface="Arial"/>
              <a:buNone/>
              <a:defRPr/>
            </a:lvl4pPr>
            <a:lvl5pPr lvl="4" algn="ctr">
              <a:lnSpc>
                <a:spcPct val="100000"/>
              </a:lnSpc>
              <a:spcBef>
                <a:spcPts val="0"/>
              </a:spcBef>
              <a:spcAft>
                <a:spcPts val="0"/>
              </a:spcAft>
              <a:buClr>
                <a:schemeClr val="dk1"/>
              </a:buClr>
              <a:buSzPts val="2800"/>
              <a:buFont typeface="Arial"/>
              <a:buNone/>
              <a:defRPr/>
            </a:lvl5pPr>
            <a:lvl6pPr lvl="5" algn="ctr">
              <a:lnSpc>
                <a:spcPct val="100000"/>
              </a:lnSpc>
              <a:spcBef>
                <a:spcPts val="0"/>
              </a:spcBef>
              <a:spcAft>
                <a:spcPts val="0"/>
              </a:spcAft>
              <a:buClr>
                <a:schemeClr val="dk1"/>
              </a:buClr>
              <a:buSzPts val="2800"/>
              <a:buFont typeface="Arial"/>
              <a:buNone/>
              <a:defRPr/>
            </a:lvl6pPr>
            <a:lvl7pPr lvl="6" algn="ctr">
              <a:lnSpc>
                <a:spcPct val="100000"/>
              </a:lnSpc>
              <a:spcBef>
                <a:spcPts val="0"/>
              </a:spcBef>
              <a:spcAft>
                <a:spcPts val="0"/>
              </a:spcAft>
              <a:buClr>
                <a:schemeClr val="dk1"/>
              </a:buClr>
              <a:buSzPts val="2800"/>
              <a:buFont typeface="Arial"/>
              <a:buNone/>
              <a:defRPr/>
            </a:lvl7pPr>
            <a:lvl8pPr lvl="7" algn="ctr">
              <a:lnSpc>
                <a:spcPct val="100000"/>
              </a:lnSpc>
              <a:spcBef>
                <a:spcPts val="0"/>
              </a:spcBef>
              <a:spcAft>
                <a:spcPts val="0"/>
              </a:spcAft>
              <a:buClr>
                <a:schemeClr val="dk1"/>
              </a:buClr>
              <a:buSzPts val="2800"/>
              <a:buFont typeface="Arial"/>
              <a:buNone/>
              <a:defRPr/>
            </a:lvl8pPr>
            <a:lvl9pPr lvl="8" algn="ctr">
              <a:lnSpc>
                <a:spcPct val="100000"/>
              </a:lnSpc>
              <a:spcBef>
                <a:spcPts val="0"/>
              </a:spcBef>
              <a:spcAft>
                <a:spcPts val="0"/>
              </a:spcAft>
              <a:buClr>
                <a:schemeClr val="dk1"/>
              </a:buClr>
              <a:buSzPts val="2800"/>
              <a:buFont typeface="Arial"/>
              <a:buNone/>
              <a:defRPr/>
            </a:lvl9pPr>
          </a:lstStyle>
          <a:p>
            <a:endParaRPr/>
          </a:p>
        </p:txBody>
      </p:sp>
      <p:sp>
        <p:nvSpPr>
          <p:cNvPr id="183" name="Google Shape;183;gdc4c842cb4_0_182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Clr>
                <a:schemeClr val="dk1"/>
              </a:buClr>
              <a:buSzPts val="1400"/>
              <a:buChar char="■"/>
              <a:defRPr/>
            </a:lvl6pPr>
            <a:lvl7pPr marL="3200400" lvl="6" indent="-317500" algn="l">
              <a:lnSpc>
                <a:spcPct val="100000"/>
              </a:lnSpc>
              <a:spcBef>
                <a:spcPts val="1600"/>
              </a:spcBef>
              <a:spcAft>
                <a:spcPts val="0"/>
              </a:spcAft>
              <a:buClr>
                <a:schemeClr val="dk1"/>
              </a:buClr>
              <a:buSzPts val="1400"/>
              <a:buChar char="●"/>
              <a:defRPr/>
            </a:lvl7pPr>
            <a:lvl8pPr marL="3657600" lvl="7" indent="-317500" algn="l">
              <a:lnSpc>
                <a:spcPct val="100000"/>
              </a:lnSpc>
              <a:spcBef>
                <a:spcPts val="1600"/>
              </a:spcBef>
              <a:spcAft>
                <a:spcPts val="0"/>
              </a:spcAft>
              <a:buClr>
                <a:schemeClr val="dk1"/>
              </a:buClr>
              <a:buSzPts val="1400"/>
              <a:buChar char="○"/>
              <a:defRPr/>
            </a:lvl8pPr>
            <a:lvl9pPr marL="4114800" lvl="8" indent="-317500" algn="l">
              <a:lnSpc>
                <a:spcPct val="100000"/>
              </a:lnSpc>
              <a:spcBef>
                <a:spcPts val="1600"/>
              </a:spcBef>
              <a:spcAft>
                <a:spcPts val="1600"/>
              </a:spcAft>
              <a:buClr>
                <a:schemeClr val="dk1"/>
              </a:buClr>
              <a:buSzPts val="1400"/>
              <a:buChar char="■"/>
              <a:defRPr/>
            </a:lvl9pPr>
          </a:lstStyle>
          <a:p>
            <a:endParaRPr/>
          </a:p>
        </p:txBody>
      </p:sp>
      <p:sp>
        <p:nvSpPr>
          <p:cNvPr id="184" name="Google Shape;184;gdc4c842cb4_0_182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5"/>
        <p:cNvGrpSpPr/>
        <p:nvPr/>
      </p:nvGrpSpPr>
      <p:grpSpPr>
        <a:xfrm>
          <a:off x="0" y="0"/>
          <a:ext cx="0" cy="0"/>
          <a:chOff x="0" y="0"/>
          <a:chExt cx="0" cy="0"/>
        </a:xfrm>
      </p:grpSpPr>
      <p:sp>
        <p:nvSpPr>
          <p:cNvPr id="186" name="Google Shape;186;gdc4c842cb4_0_18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7" name="Google Shape;187;gdc4c842cb4_0_18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gdc4c842cb4_0_18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gdc4c842cb4_0_18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0"/>
        <p:cNvGrpSpPr/>
        <p:nvPr/>
      </p:nvGrpSpPr>
      <p:grpSpPr>
        <a:xfrm>
          <a:off x="0" y="0"/>
          <a:ext cx="0" cy="0"/>
          <a:chOff x="0" y="0"/>
          <a:chExt cx="0" cy="0"/>
        </a:xfrm>
      </p:grpSpPr>
      <p:sp>
        <p:nvSpPr>
          <p:cNvPr id="191" name="Google Shape;191;gdc4c842cb4_0_18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2" name="Google Shape;192;gdc4c842cb4_0_18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3" name="Google Shape;193;gdc4c842cb4_0_18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gdc4c842cb4_0_18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gdc4c842cb4_0_18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6"/>
        <p:cNvGrpSpPr/>
        <p:nvPr/>
      </p:nvGrpSpPr>
      <p:grpSpPr>
        <a:xfrm>
          <a:off x="0" y="0"/>
          <a:ext cx="0" cy="0"/>
          <a:chOff x="0" y="0"/>
          <a:chExt cx="0" cy="0"/>
        </a:xfrm>
      </p:grpSpPr>
      <p:sp>
        <p:nvSpPr>
          <p:cNvPr id="197" name="Google Shape;197;gdc4c842cb4_0_1831"/>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8" name="Google Shape;198;gdc4c842cb4_0_183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3264"/>
              <a:buNone/>
              <a:defRPr>
                <a:solidFill>
                  <a:srgbClr val="888888"/>
                </a:solidFill>
              </a:defRPr>
            </a:lvl1pPr>
            <a:lvl2pPr lvl="1" algn="ctr">
              <a:lnSpc>
                <a:spcPct val="100000"/>
              </a:lnSpc>
              <a:spcBef>
                <a:spcPts val="560"/>
              </a:spcBef>
              <a:spcAft>
                <a:spcPts val="0"/>
              </a:spcAft>
              <a:buSzPts val="2856"/>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9" name="Google Shape;199;gdc4c842cb4_0_183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dc4c842cb4_0_183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gdc4c842cb4_0_18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2"/>
        <p:cNvGrpSpPr/>
        <p:nvPr/>
      </p:nvGrpSpPr>
      <p:grpSpPr>
        <a:xfrm>
          <a:off x="0" y="0"/>
          <a:ext cx="0" cy="0"/>
          <a:chOff x="0" y="0"/>
          <a:chExt cx="0" cy="0"/>
        </a:xfrm>
      </p:grpSpPr>
      <p:sp>
        <p:nvSpPr>
          <p:cNvPr id="203" name="Google Shape;203;gdc4c842cb4_0_1837"/>
          <p:cNvSpPr txBox="1">
            <a:spLocks noGrp="1"/>
          </p:cNvSpPr>
          <p:nvPr>
            <p:ph type="title"/>
          </p:nvPr>
        </p:nvSpPr>
        <p:spPr>
          <a:xfrm>
            <a:off x="152400" y="274638"/>
            <a:ext cx="8839200" cy="1143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400"/>
              <a:buFont typeface="Arial"/>
              <a:buNone/>
              <a:defRPr sz="4000" b="1">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a:lvl2pPr>
            <a:lvl3pPr lvl="2" algn="ctr">
              <a:lnSpc>
                <a:spcPct val="100000"/>
              </a:lnSpc>
              <a:spcBef>
                <a:spcPts val="0"/>
              </a:spcBef>
              <a:spcAft>
                <a:spcPts val="0"/>
              </a:spcAft>
              <a:buClr>
                <a:schemeClr val="dk1"/>
              </a:buClr>
              <a:buSzPts val="1400"/>
              <a:buFont typeface="Arial"/>
              <a:buNone/>
              <a:defRPr/>
            </a:lvl3pPr>
            <a:lvl4pPr lvl="3" algn="ctr">
              <a:lnSpc>
                <a:spcPct val="100000"/>
              </a:lnSpc>
              <a:spcBef>
                <a:spcPts val="0"/>
              </a:spcBef>
              <a:spcAft>
                <a:spcPts val="0"/>
              </a:spcAft>
              <a:buClr>
                <a:schemeClr val="dk1"/>
              </a:buClr>
              <a:buSzPts val="1400"/>
              <a:buFont typeface="Arial"/>
              <a:buNone/>
              <a:defRPr/>
            </a:lvl4pPr>
            <a:lvl5pPr lvl="4" algn="ctr">
              <a:lnSpc>
                <a:spcPct val="100000"/>
              </a:lnSpc>
              <a:spcBef>
                <a:spcPts val="0"/>
              </a:spcBef>
              <a:spcAft>
                <a:spcPts val="0"/>
              </a:spcAft>
              <a:buClr>
                <a:schemeClr val="dk1"/>
              </a:buClr>
              <a:buSzPts val="1400"/>
              <a:buFont typeface="Arial"/>
              <a:buNone/>
              <a:defRPr/>
            </a:lvl5pPr>
            <a:lvl6pPr lvl="5" algn="ctr">
              <a:lnSpc>
                <a:spcPct val="100000"/>
              </a:lnSpc>
              <a:spcBef>
                <a:spcPts val="0"/>
              </a:spcBef>
              <a:spcAft>
                <a:spcPts val="0"/>
              </a:spcAft>
              <a:buClr>
                <a:schemeClr val="dk1"/>
              </a:buClr>
              <a:buSzPts val="1400"/>
              <a:buFont typeface="Arial"/>
              <a:buNone/>
              <a:defRPr/>
            </a:lvl6pPr>
            <a:lvl7pPr lvl="6" algn="ctr">
              <a:lnSpc>
                <a:spcPct val="100000"/>
              </a:lnSpc>
              <a:spcBef>
                <a:spcPts val="0"/>
              </a:spcBef>
              <a:spcAft>
                <a:spcPts val="0"/>
              </a:spcAft>
              <a:buClr>
                <a:schemeClr val="dk1"/>
              </a:buClr>
              <a:buSzPts val="1400"/>
              <a:buFont typeface="Arial"/>
              <a:buNone/>
              <a:defRPr/>
            </a:lvl7pPr>
            <a:lvl8pPr lvl="7" algn="ctr">
              <a:lnSpc>
                <a:spcPct val="100000"/>
              </a:lnSpc>
              <a:spcBef>
                <a:spcPts val="0"/>
              </a:spcBef>
              <a:spcAft>
                <a:spcPts val="0"/>
              </a:spcAft>
              <a:buClr>
                <a:schemeClr val="dk1"/>
              </a:buClr>
              <a:buSzPts val="1400"/>
              <a:buFont typeface="Arial"/>
              <a:buNone/>
              <a:defRPr/>
            </a:lvl8pPr>
            <a:lvl9pPr lvl="8" algn="ctr">
              <a:lnSpc>
                <a:spcPct val="100000"/>
              </a:lnSpc>
              <a:spcBef>
                <a:spcPts val="0"/>
              </a:spcBef>
              <a:spcAft>
                <a:spcPts val="0"/>
              </a:spcAft>
              <a:buClr>
                <a:schemeClr val="dk1"/>
              </a:buClr>
              <a:buSzPts val="1400"/>
              <a:buFont typeface="Arial"/>
              <a:buNone/>
              <a:defRPr/>
            </a:lvl9pPr>
          </a:lstStyle>
          <a:p>
            <a:endParaRPr/>
          </a:p>
        </p:txBody>
      </p:sp>
      <p:sp>
        <p:nvSpPr>
          <p:cNvPr id="204" name="Google Shape;204;gdc4c842cb4_0_1837"/>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5"/>
        <p:cNvGrpSpPr/>
        <p:nvPr/>
      </p:nvGrpSpPr>
      <p:grpSpPr>
        <a:xfrm>
          <a:off x="0" y="0"/>
          <a:ext cx="0" cy="0"/>
          <a:chOff x="0" y="0"/>
          <a:chExt cx="0" cy="0"/>
        </a:xfrm>
      </p:grpSpPr>
      <p:sp>
        <p:nvSpPr>
          <p:cNvPr id="206" name="Google Shape;206;gdc4c842cb4_0_184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7" name="Google Shape;207;gdc4c842cb4_0_184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40"/>
              <a:buNone/>
              <a:defRPr sz="2000">
                <a:solidFill>
                  <a:srgbClr val="888888"/>
                </a:solidFill>
              </a:defRPr>
            </a:lvl1pPr>
            <a:lvl2pPr marL="914400" lvl="1" indent="-228600" algn="l">
              <a:lnSpc>
                <a:spcPct val="100000"/>
              </a:lnSpc>
              <a:spcBef>
                <a:spcPts val="360"/>
              </a:spcBef>
              <a:spcAft>
                <a:spcPts val="0"/>
              </a:spcAft>
              <a:buSzPts val="1836"/>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08" name="Google Shape;208;gdc4c842cb4_0_184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gdc4c842cb4_0_184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gdc4c842cb4_0_18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1"/>
        <p:cNvGrpSpPr/>
        <p:nvPr/>
      </p:nvGrpSpPr>
      <p:grpSpPr>
        <a:xfrm>
          <a:off x="0" y="0"/>
          <a:ext cx="0" cy="0"/>
          <a:chOff x="0" y="0"/>
          <a:chExt cx="0" cy="0"/>
        </a:xfrm>
      </p:grpSpPr>
      <p:sp>
        <p:nvSpPr>
          <p:cNvPr id="212" name="Google Shape;212;gdc4c842cb4_0_18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3" name="Google Shape;213;gdc4c842cb4_0_184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14" name="Google Shape;214;gdc4c842cb4_0_184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15" name="Google Shape;215;gdc4c842cb4_0_1846"/>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16" name="Google Shape;216;gdc4c842cb4_0_1846"/>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17" name="Google Shape;217;gdc4c842cb4_0_184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gdc4c842cb4_0_184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gdc4c842cb4_0_18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
        <p:cNvGrpSpPr/>
        <p:nvPr/>
      </p:nvGrpSpPr>
      <p:grpSpPr>
        <a:xfrm>
          <a:off x="0" y="0"/>
          <a:ext cx="0" cy="0"/>
          <a:chOff x="0" y="0"/>
          <a:chExt cx="0" cy="0"/>
        </a:xfrm>
      </p:grpSpPr>
      <p:sp>
        <p:nvSpPr>
          <p:cNvPr id="221" name="Google Shape;221;gdc4c842cb4_0_185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gdc4c842cb4_0_185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gdc4c842cb4_0_18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4"/>
        <p:cNvGrpSpPr/>
        <p:nvPr/>
      </p:nvGrpSpPr>
      <p:grpSpPr>
        <a:xfrm>
          <a:off x="0" y="0"/>
          <a:ext cx="0" cy="0"/>
          <a:chOff x="0" y="0"/>
          <a:chExt cx="0" cy="0"/>
        </a:xfrm>
      </p:grpSpPr>
      <p:sp>
        <p:nvSpPr>
          <p:cNvPr id="225" name="Google Shape;225;gdc4c842cb4_0_1859"/>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6" name="Google Shape;226;gdc4c842cb4_0_1859"/>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5864" algn="l">
              <a:lnSpc>
                <a:spcPct val="100000"/>
              </a:lnSpc>
              <a:spcBef>
                <a:spcPts val="640"/>
              </a:spcBef>
              <a:spcAft>
                <a:spcPts val="0"/>
              </a:spcAft>
              <a:buSzPts val="3264"/>
              <a:buChar char="•"/>
              <a:defRPr sz="3200"/>
            </a:lvl1pPr>
            <a:lvl2pPr marL="914400" lvl="1" indent="-409956" algn="l">
              <a:lnSpc>
                <a:spcPct val="100000"/>
              </a:lnSpc>
              <a:spcBef>
                <a:spcPts val="560"/>
              </a:spcBef>
              <a:spcAft>
                <a:spcPts val="0"/>
              </a:spcAft>
              <a:buSzPts val="2856"/>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227" name="Google Shape;227;gdc4c842cb4_0_1859"/>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28" name="Google Shape;228;gdc4c842cb4_0_185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gdc4c842cb4_0_185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gdc4c842cb4_0_185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1"/>
        <p:cNvGrpSpPr/>
        <p:nvPr/>
      </p:nvGrpSpPr>
      <p:grpSpPr>
        <a:xfrm>
          <a:off x="0" y="0"/>
          <a:ext cx="0" cy="0"/>
          <a:chOff x="0" y="0"/>
          <a:chExt cx="0" cy="0"/>
        </a:xfrm>
      </p:grpSpPr>
      <p:sp>
        <p:nvSpPr>
          <p:cNvPr id="232" name="Google Shape;232;gdc4c842cb4_0_1866"/>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3" name="Google Shape;233;gdc4c842cb4_0_1866"/>
          <p:cNvSpPr>
            <a:spLocks noGrp="1"/>
          </p:cNvSpPr>
          <p:nvPr>
            <p:ph type="pic" idx="2"/>
          </p:nvPr>
        </p:nvSpPr>
        <p:spPr>
          <a:xfrm>
            <a:off x="1792288" y="612775"/>
            <a:ext cx="5486400" cy="4114800"/>
          </a:xfrm>
          <a:prstGeom prst="rect">
            <a:avLst/>
          </a:prstGeom>
          <a:noFill/>
          <a:ln>
            <a:noFill/>
          </a:ln>
        </p:spPr>
      </p:sp>
      <p:sp>
        <p:nvSpPr>
          <p:cNvPr id="234" name="Google Shape;234;gdc4c842cb4_0_1866"/>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35" name="Google Shape;235;gdc4c842cb4_0_186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gdc4c842cb4_0_186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gdc4c842cb4_0_186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8"/>
        <p:cNvGrpSpPr/>
        <p:nvPr/>
      </p:nvGrpSpPr>
      <p:grpSpPr>
        <a:xfrm>
          <a:off x="0" y="0"/>
          <a:ext cx="0" cy="0"/>
          <a:chOff x="0" y="0"/>
          <a:chExt cx="0" cy="0"/>
        </a:xfrm>
      </p:grpSpPr>
      <p:sp>
        <p:nvSpPr>
          <p:cNvPr id="239" name="Google Shape;239;gdc4c842cb4_0_18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0" name="Google Shape;240;gdc4c842cb4_0_1873"/>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1" name="Google Shape;241;gdc4c842cb4_0_187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gdc4c842cb4_0_187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gdc4c842cb4_0_18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4"/>
        <p:cNvGrpSpPr/>
        <p:nvPr/>
      </p:nvGrpSpPr>
      <p:grpSpPr>
        <a:xfrm>
          <a:off x="0" y="0"/>
          <a:ext cx="0" cy="0"/>
          <a:chOff x="0" y="0"/>
          <a:chExt cx="0" cy="0"/>
        </a:xfrm>
      </p:grpSpPr>
      <p:sp>
        <p:nvSpPr>
          <p:cNvPr id="245" name="Google Shape;245;gdc4c842cb4_0_1879"/>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6" name="Google Shape;246;gdc4c842cb4_0_1879"/>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7" name="Google Shape;247;gdc4c842cb4_0_187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gdc4c842cb4_0_187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gdc4c842cb4_0_18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9"/>
        <p:cNvGrpSpPr/>
        <p:nvPr/>
      </p:nvGrpSpPr>
      <p:grpSpPr>
        <a:xfrm>
          <a:off x="0" y="0"/>
          <a:ext cx="0" cy="0"/>
          <a:chOff x="0" y="0"/>
          <a:chExt cx="0" cy="0"/>
        </a:xfrm>
      </p:grpSpPr>
      <p:sp>
        <p:nvSpPr>
          <p:cNvPr id="260" name="Google Shape;260;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1" name="Google Shape;261;p1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1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1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4"/>
        <p:cNvGrpSpPr/>
        <p:nvPr/>
      </p:nvGrpSpPr>
      <p:grpSpPr>
        <a:xfrm>
          <a:off x="0" y="0"/>
          <a:ext cx="0" cy="0"/>
          <a:chOff x="0" y="0"/>
          <a:chExt cx="0" cy="0"/>
        </a:xfrm>
      </p:grpSpPr>
      <p:sp>
        <p:nvSpPr>
          <p:cNvPr id="265" name="Google Shape;265;p11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6" name="Google Shape;266;p1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560"/>
              </a:spcBef>
              <a:spcAft>
                <a:spcPts val="0"/>
              </a:spcAft>
              <a:buSzPts val="2856"/>
              <a:buNone/>
              <a:defRPr>
                <a:solidFill>
                  <a:srgbClr val="888888"/>
                </a:solidFill>
              </a:defRPr>
            </a:lvl1pPr>
            <a:lvl2pPr lvl="1" algn="ctr">
              <a:lnSpc>
                <a:spcPct val="100000"/>
              </a:lnSpc>
              <a:spcBef>
                <a:spcPts val="560"/>
              </a:spcBef>
              <a:spcAft>
                <a:spcPts val="0"/>
              </a:spcAft>
              <a:buSzPts val="2856"/>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67" name="Google Shape;267;p1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1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1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0"/>
        <p:cNvGrpSpPr/>
        <p:nvPr/>
      </p:nvGrpSpPr>
      <p:grpSpPr>
        <a:xfrm>
          <a:off x="0" y="0"/>
          <a:ext cx="0" cy="0"/>
          <a:chOff x="0" y="0"/>
          <a:chExt cx="0" cy="0"/>
        </a:xfrm>
      </p:grpSpPr>
      <p:sp>
        <p:nvSpPr>
          <p:cNvPr id="271" name="Google Shape;271;p119"/>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800"/>
              <a:buFont typeface="Arial"/>
              <a:buNone/>
              <a:defRPr/>
            </a:lvl1pPr>
            <a:lvl2pPr lvl="1" algn="ctr">
              <a:lnSpc>
                <a:spcPct val="100000"/>
              </a:lnSpc>
              <a:spcBef>
                <a:spcPts val="0"/>
              </a:spcBef>
              <a:spcAft>
                <a:spcPts val="0"/>
              </a:spcAft>
              <a:buClr>
                <a:schemeClr val="dk1"/>
              </a:buClr>
              <a:buSzPts val="2800"/>
              <a:buFont typeface="Arial"/>
              <a:buNone/>
              <a:defRPr/>
            </a:lvl2pPr>
            <a:lvl3pPr lvl="2" algn="ctr">
              <a:lnSpc>
                <a:spcPct val="100000"/>
              </a:lnSpc>
              <a:spcBef>
                <a:spcPts val="0"/>
              </a:spcBef>
              <a:spcAft>
                <a:spcPts val="0"/>
              </a:spcAft>
              <a:buClr>
                <a:schemeClr val="dk1"/>
              </a:buClr>
              <a:buSzPts val="2800"/>
              <a:buFont typeface="Arial"/>
              <a:buNone/>
              <a:defRPr/>
            </a:lvl3pPr>
            <a:lvl4pPr lvl="3" algn="ctr">
              <a:lnSpc>
                <a:spcPct val="100000"/>
              </a:lnSpc>
              <a:spcBef>
                <a:spcPts val="0"/>
              </a:spcBef>
              <a:spcAft>
                <a:spcPts val="0"/>
              </a:spcAft>
              <a:buClr>
                <a:schemeClr val="dk1"/>
              </a:buClr>
              <a:buSzPts val="2800"/>
              <a:buFont typeface="Arial"/>
              <a:buNone/>
              <a:defRPr/>
            </a:lvl4pPr>
            <a:lvl5pPr lvl="4" algn="ctr">
              <a:lnSpc>
                <a:spcPct val="100000"/>
              </a:lnSpc>
              <a:spcBef>
                <a:spcPts val="0"/>
              </a:spcBef>
              <a:spcAft>
                <a:spcPts val="0"/>
              </a:spcAft>
              <a:buClr>
                <a:schemeClr val="dk1"/>
              </a:buClr>
              <a:buSzPts val="2800"/>
              <a:buFont typeface="Arial"/>
              <a:buNone/>
              <a:defRPr/>
            </a:lvl5pPr>
            <a:lvl6pPr lvl="5" algn="ctr">
              <a:lnSpc>
                <a:spcPct val="100000"/>
              </a:lnSpc>
              <a:spcBef>
                <a:spcPts val="0"/>
              </a:spcBef>
              <a:spcAft>
                <a:spcPts val="0"/>
              </a:spcAft>
              <a:buClr>
                <a:schemeClr val="dk1"/>
              </a:buClr>
              <a:buSzPts val="2800"/>
              <a:buFont typeface="Arial"/>
              <a:buNone/>
              <a:defRPr/>
            </a:lvl6pPr>
            <a:lvl7pPr lvl="6" algn="ctr">
              <a:lnSpc>
                <a:spcPct val="100000"/>
              </a:lnSpc>
              <a:spcBef>
                <a:spcPts val="0"/>
              </a:spcBef>
              <a:spcAft>
                <a:spcPts val="0"/>
              </a:spcAft>
              <a:buClr>
                <a:schemeClr val="dk1"/>
              </a:buClr>
              <a:buSzPts val="2800"/>
              <a:buFont typeface="Arial"/>
              <a:buNone/>
              <a:defRPr/>
            </a:lvl7pPr>
            <a:lvl8pPr lvl="7" algn="ctr">
              <a:lnSpc>
                <a:spcPct val="100000"/>
              </a:lnSpc>
              <a:spcBef>
                <a:spcPts val="0"/>
              </a:spcBef>
              <a:spcAft>
                <a:spcPts val="0"/>
              </a:spcAft>
              <a:buClr>
                <a:schemeClr val="dk1"/>
              </a:buClr>
              <a:buSzPts val="2800"/>
              <a:buFont typeface="Arial"/>
              <a:buNone/>
              <a:defRPr/>
            </a:lvl8pPr>
            <a:lvl9pPr lvl="8" algn="ctr">
              <a:lnSpc>
                <a:spcPct val="100000"/>
              </a:lnSpc>
              <a:spcBef>
                <a:spcPts val="0"/>
              </a:spcBef>
              <a:spcAft>
                <a:spcPts val="0"/>
              </a:spcAft>
              <a:buClr>
                <a:schemeClr val="dk1"/>
              </a:buClr>
              <a:buSzPts val="2800"/>
              <a:buFont typeface="Arial"/>
              <a:buNone/>
              <a:defRPr/>
            </a:lvl9pPr>
          </a:lstStyle>
          <a:p>
            <a:endParaRPr/>
          </a:p>
        </p:txBody>
      </p:sp>
      <p:sp>
        <p:nvSpPr>
          <p:cNvPr id="272" name="Google Shape;272;p11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Clr>
                <a:schemeClr val="dk1"/>
              </a:buClr>
              <a:buSzPts val="1400"/>
              <a:buChar char="■"/>
              <a:defRPr/>
            </a:lvl6pPr>
            <a:lvl7pPr marL="3200400" lvl="6" indent="-317500" algn="l">
              <a:lnSpc>
                <a:spcPct val="100000"/>
              </a:lnSpc>
              <a:spcBef>
                <a:spcPts val="1600"/>
              </a:spcBef>
              <a:spcAft>
                <a:spcPts val="0"/>
              </a:spcAft>
              <a:buClr>
                <a:schemeClr val="dk1"/>
              </a:buClr>
              <a:buSzPts val="1400"/>
              <a:buChar char="●"/>
              <a:defRPr/>
            </a:lvl7pPr>
            <a:lvl8pPr marL="3657600" lvl="7" indent="-317500" algn="l">
              <a:lnSpc>
                <a:spcPct val="100000"/>
              </a:lnSpc>
              <a:spcBef>
                <a:spcPts val="1600"/>
              </a:spcBef>
              <a:spcAft>
                <a:spcPts val="0"/>
              </a:spcAft>
              <a:buClr>
                <a:schemeClr val="dk1"/>
              </a:buClr>
              <a:buSzPts val="1400"/>
              <a:buChar char="○"/>
              <a:defRPr/>
            </a:lvl8pPr>
            <a:lvl9pPr marL="4114800" lvl="8" indent="-317500" algn="l">
              <a:lnSpc>
                <a:spcPct val="100000"/>
              </a:lnSpc>
              <a:spcBef>
                <a:spcPts val="1600"/>
              </a:spcBef>
              <a:spcAft>
                <a:spcPts val="1600"/>
              </a:spcAft>
              <a:buClr>
                <a:schemeClr val="dk1"/>
              </a:buClr>
              <a:buSzPts val="1400"/>
              <a:buChar char="■"/>
              <a:defRPr/>
            </a:lvl9pPr>
          </a:lstStyle>
          <a:p>
            <a:endParaRPr/>
          </a:p>
        </p:txBody>
      </p:sp>
      <p:sp>
        <p:nvSpPr>
          <p:cNvPr id="273" name="Google Shape;273;p11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4"/>
        <p:cNvGrpSpPr/>
        <p:nvPr/>
      </p:nvGrpSpPr>
      <p:grpSpPr>
        <a:xfrm>
          <a:off x="0" y="0"/>
          <a:ext cx="0" cy="0"/>
          <a:chOff x="0" y="0"/>
          <a:chExt cx="0" cy="0"/>
        </a:xfrm>
      </p:grpSpPr>
      <p:sp>
        <p:nvSpPr>
          <p:cNvPr id="275" name="Google Shape;275;p1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6" name="Google Shape;276;p1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7" name="Google Shape;277;p1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1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1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0"/>
        <p:cNvGrpSpPr/>
        <p:nvPr/>
      </p:nvGrpSpPr>
      <p:grpSpPr>
        <a:xfrm>
          <a:off x="0" y="0"/>
          <a:ext cx="0" cy="0"/>
          <a:chOff x="0" y="0"/>
          <a:chExt cx="0" cy="0"/>
        </a:xfrm>
      </p:grpSpPr>
      <p:sp>
        <p:nvSpPr>
          <p:cNvPr id="281" name="Google Shape;281;p1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2" name="Google Shape;282;p1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8"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3" name="Google Shape;283;p1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8"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4" name="Google Shape;284;p1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p1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1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87"/>
        <p:cNvGrpSpPr/>
        <p:nvPr/>
      </p:nvGrpSpPr>
      <p:grpSpPr>
        <a:xfrm>
          <a:off x="0" y="0"/>
          <a:ext cx="0" cy="0"/>
          <a:chOff x="0" y="0"/>
          <a:chExt cx="0" cy="0"/>
        </a:xfrm>
      </p:grpSpPr>
      <p:sp>
        <p:nvSpPr>
          <p:cNvPr id="288" name="Google Shape;288;p117"/>
          <p:cNvSpPr txBox="1">
            <a:spLocks noGrp="1"/>
          </p:cNvSpPr>
          <p:nvPr>
            <p:ph type="title"/>
          </p:nvPr>
        </p:nvSpPr>
        <p:spPr>
          <a:xfrm>
            <a:off x="152400" y="274638"/>
            <a:ext cx="8839200" cy="1143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400"/>
              <a:buFont typeface="Arial"/>
              <a:buNone/>
              <a:defRPr sz="4000" b="1">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a:lvl2pPr>
            <a:lvl3pPr lvl="2" algn="ctr">
              <a:lnSpc>
                <a:spcPct val="100000"/>
              </a:lnSpc>
              <a:spcBef>
                <a:spcPts val="0"/>
              </a:spcBef>
              <a:spcAft>
                <a:spcPts val="0"/>
              </a:spcAft>
              <a:buClr>
                <a:schemeClr val="dk1"/>
              </a:buClr>
              <a:buSzPts val="1400"/>
              <a:buFont typeface="Arial"/>
              <a:buNone/>
              <a:defRPr/>
            </a:lvl3pPr>
            <a:lvl4pPr lvl="3" algn="ctr">
              <a:lnSpc>
                <a:spcPct val="100000"/>
              </a:lnSpc>
              <a:spcBef>
                <a:spcPts val="0"/>
              </a:spcBef>
              <a:spcAft>
                <a:spcPts val="0"/>
              </a:spcAft>
              <a:buClr>
                <a:schemeClr val="dk1"/>
              </a:buClr>
              <a:buSzPts val="1400"/>
              <a:buFont typeface="Arial"/>
              <a:buNone/>
              <a:defRPr/>
            </a:lvl4pPr>
            <a:lvl5pPr lvl="4" algn="ctr">
              <a:lnSpc>
                <a:spcPct val="100000"/>
              </a:lnSpc>
              <a:spcBef>
                <a:spcPts val="0"/>
              </a:spcBef>
              <a:spcAft>
                <a:spcPts val="0"/>
              </a:spcAft>
              <a:buClr>
                <a:schemeClr val="dk1"/>
              </a:buClr>
              <a:buSzPts val="1400"/>
              <a:buFont typeface="Arial"/>
              <a:buNone/>
              <a:defRPr/>
            </a:lvl5pPr>
            <a:lvl6pPr lvl="5" algn="ctr">
              <a:lnSpc>
                <a:spcPct val="100000"/>
              </a:lnSpc>
              <a:spcBef>
                <a:spcPts val="0"/>
              </a:spcBef>
              <a:spcAft>
                <a:spcPts val="0"/>
              </a:spcAft>
              <a:buClr>
                <a:schemeClr val="dk1"/>
              </a:buClr>
              <a:buSzPts val="1400"/>
              <a:buFont typeface="Arial"/>
              <a:buNone/>
              <a:defRPr/>
            </a:lvl6pPr>
            <a:lvl7pPr lvl="6" algn="ctr">
              <a:lnSpc>
                <a:spcPct val="100000"/>
              </a:lnSpc>
              <a:spcBef>
                <a:spcPts val="0"/>
              </a:spcBef>
              <a:spcAft>
                <a:spcPts val="0"/>
              </a:spcAft>
              <a:buClr>
                <a:schemeClr val="dk1"/>
              </a:buClr>
              <a:buSzPts val="1400"/>
              <a:buFont typeface="Arial"/>
              <a:buNone/>
              <a:defRPr/>
            </a:lvl7pPr>
            <a:lvl8pPr lvl="7" algn="ctr">
              <a:lnSpc>
                <a:spcPct val="100000"/>
              </a:lnSpc>
              <a:spcBef>
                <a:spcPts val="0"/>
              </a:spcBef>
              <a:spcAft>
                <a:spcPts val="0"/>
              </a:spcAft>
              <a:buClr>
                <a:schemeClr val="dk1"/>
              </a:buClr>
              <a:buSzPts val="1400"/>
              <a:buFont typeface="Arial"/>
              <a:buNone/>
              <a:defRPr/>
            </a:lvl8pPr>
            <a:lvl9pPr lvl="8" algn="ctr">
              <a:lnSpc>
                <a:spcPct val="100000"/>
              </a:lnSpc>
              <a:spcBef>
                <a:spcPts val="0"/>
              </a:spcBef>
              <a:spcAft>
                <a:spcPts val="0"/>
              </a:spcAft>
              <a:buClr>
                <a:schemeClr val="dk1"/>
              </a:buClr>
              <a:buSzPts val="1400"/>
              <a:buFont typeface="Arial"/>
              <a:buNone/>
              <a:defRPr/>
            </a:lvl9pPr>
          </a:lstStyle>
          <a:p>
            <a:endParaRPr/>
          </a:p>
        </p:txBody>
      </p:sp>
      <p:sp>
        <p:nvSpPr>
          <p:cNvPr id="289" name="Google Shape;289;p117"/>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17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Ligh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7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757575"/>
              </a:buClr>
              <a:buSzPts val="2400"/>
              <a:buNone/>
              <a:defRPr sz="2400">
                <a:solidFill>
                  <a:srgbClr val="757575"/>
                </a:solidFill>
              </a:defRPr>
            </a:lvl1pPr>
            <a:lvl2pPr marL="914400" lvl="1" indent="-228600" algn="l">
              <a:lnSpc>
                <a:spcPct val="100000"/>
              </a:lnSpc>
              <a:spcBef>
                <a:spcPts val="500"/>
              </a:spcBef>
              <a:spcAft>
                <a:spcPts val="0"/>
              </a:spcAft>
              <a:buClr>
                <a:srgbClr val="757575"/>
              </a:buClr>
              <a:buSzPts val="2000"/>
              <a:buNone/>
              <a:defRPr sz="2000">
                <a:solidFill>
                  <a:srgbClr val="757575"/>
                </a:solidFill>
              </a:defRPr>
            </a:lvl2pPr>
            <a:lvl3pPr marL="1371600" lvl="2" indent="-228600" algn="l">
              <a:lnSpc>
                <a:spcPct val="100000"/>
              </a:lnSpc>
              <a:spcBef>
                <a:spcPts val="500"/>
              </a:spcBef>
              <a:spcAft>
                <a:spcPts val="0"/>
              </a:spcAft>
              <a:buClr>
                <a:srgbClr val="757575"/>
              </a:buClr>
              <a:buSzPts val="1800"/>
              <a:buNone/>
              <a:defRPr sz="1800">
                <a:solidFill>
                  <a:srgbClr val="757575"/>
                </a:solidFill>
              </a:defRPr>
            </a:lvl3pPr>
            <a:lvl4pPr marL="1828800" lvl="3" indent="-228600" algn="l">
              <a:lnSpc>
                <a:spcPct val="100000"/>
              </a:lnSpc>
              <a:spcBef>
                <a:spcPts val="500"/>
              </a:spcBef>
              <a:spcAft>
                <a:spcPts val="0"/>
              </a:spcAft>
              <a:buClr>
                <a:srgbClr val="757575"/>
              </a:buClr>
              <a:buSzPts val="1600"/>
              <a:buNone/>
              <a:defRPr sz="1600">
                <a:solidFill>
                  <a:srgbClr val="757575"/>
                </a:solidFill>
              </a:defRPr>
            </a:lvl4pPr>
            <a:lvl5pPr marL="2286000" lvl="4" indent="-228600" algn="l">
              <a:lnSpc>
                <a:spcPct val="10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0"/>
        <p:cNvGrpSpPr/>
        <p:nvPr/>
      </p:nvGrpSpPr>
      <p:grpSpPr>
        <a:xfrm>
          <a:off x="0" y="0"/>
          <a:ext cx="0" cy="0"/>
          <a:chOff x="0" y="0"/>
          <a:chExt cx="0" cy="0"/>
        </a:xfrm>
      </p:grpSpPr>
      <p:sp>
        <p:nvSpPr>
          <p:cNvPr id="291" name="Google Shape;291;p1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2" name="Google Shape;292;p1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40"/>
              <a:buNone/>
              <a:defRPr sz="2000">
                <a:solidFill>
                  <a:srgbClr val="888888"/>
                </a:solidFill>
              </a:defRPr>
            </a:lvl1pPr>
            <a:lvl2pPr marL="914400" lvl="1" indent="-228600" algn="l">
              <a:lnSpc>
                <a:spcPct val="100000"/>
              </a:lnSpc>
              <a:spcBef>
                <a:spcPts val="360"/>
              </a:spcBef>
              <a:spcAft>
                <a:spcPts val="0"/>
              </a:spcAft>
              <a:buSzPts val="1836"/>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93" name="Google Shape;293;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6"/>
        <p:cNvGrpSpPr/>
        <p:nvPr/>
      </p:nvGrpSpPr>
      <p:grpSpPr>
        <a:xfrm>
          <a:off x="0" y="0"/>
          <a:ext cx="0" cy="0"/>
          <a:chOff x="0" y="0"/>
          <a:chExt cx="0" cy="0"/>
        </a:xfrm>
      </p:grpSpPr>
      <p:sp>
        <p:nvSpPr>
          <p:cNvPr id="297" name="Google Shape;297;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8" name="Google Shape;298;p12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99" name="Google Shape;299;p12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00" name="Google Shape;300;p12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01" name="Google Shape;301;p12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02" name="Google Shape;302;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
        <p:nvSpPr>
          <p:cNvPr id="306" name="Google Shape;306;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9"/>
        <p:cNvGrpSpPr/>
        <p:nvPr/>
      </p:nvGrpSpPr>
      <p:grpSpPr>
        <a:xfrm>
          <a:off x="0" y="0"/>
          <a:ext cx="0" cy="0"/>
          <a:chOff x="0" y="0"/>
          <a:chExt cx="0" cy="0"/>
        </a:xfrm>
      </p:grpSpPr>
      <p:sp>
        <p:nvSpPr>
          <p:cNvPr id="310" name="Google Shape;310;p12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1" name="Google Shape;311;p12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5864" algn="l">
              <a:lnSpc>
                <a:spcPct val="100000"/>
              </a:lnSpc>
              <a:spcBef>
                <a:spcPts val="640"/>
              </a:spcBef>
              <a:spcAft>
                <a:spcPts val="0"/>
              </a:spcAft>
              <a:buSzPts val="3264"/>
              <a:buChar char="•"/>
              <a:defRPr sz="3200"/>
            </a:lvl1pPr>
            <a:lvl2pPr marL="914400" lvl="1" indent="-409956" algn="l">
              <a:lnSpc>
                <a:spcPct val="100000"/>
              </a:lnSpc>
              <a:spcBef>
                <a:spcPts val="560"/>
              </a:spcBef>
              <a:spcAft>
                <a:spcPts val="0"/>
              </a:spcAft>
              <a:buSzPts val="2856"/>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12" name="Google Shape;312;p12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13" name="Google Shape;313;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6"/>
        <p:cNvGrpSpPr/>
        <p:nvPr/>
      </p:nvGrpSpPr>
      <p:grpSpPr>
        <a:xfrm>
          <a:off x="0" y="0"/>
          <a:ext cx="0" cy="0"/>
          <a:chOff x="0" y="0"/>
          <a:chExt cx="0" cy="0"/>
        </a:xfrm>
      </p:grpSpPr>
      <p:sp>
        <p:nvSpPr>
          <p:cNvPr id="317" name="Google Shape;317;p12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8" name="Google Shape;318;p126"/>
          <p:cNvSpPr>
            <a:spLocks noGrp="1"/>
          </p:cNvSpPr>
          <p:nvPr>
            <p:ph type="pic" idx="2"/>
          </p:nvPr>
        </p:nvSpPr>
        <p:spPr>
          <a:xfrm>
            <a:off x="1792288" y="612775"/>
            <a:ext cx="5486400" cy="4114800"/>
          </a:xfrm>
          <a:prstGeom prst="rect">
            <a:avLst/>
          </a:prstGeom>
          <a:noFill/>
          <a:ln>
            <a:noFill/>
          </a:ln>
        </p:spPr>
      </p:sp>
      <p:sp>
        <p:nvSpPr>
          <p:cNvPr id="319" name="Google Shape;319;p12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20" name="Google Shape;320;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3"/>
        <p:cNvGrpSpPr/>
        <p:nvPr/>
      </p:nvGrpSpPr>
      <p:grpSpPr>
        <a:xfrm>
          <a:off x="0" y="0"/>
          <a:ext cx="0" cy="0"/>
          <a:chOff x="0" y="0"/>
          <a:chExt cx="0" cy="0"/>
        </a:xfrm>
      </p:grpSpPr>
      <p:sp>
        <p:nvSpPr>
          <p:cNvPr id="324" name="Google Shape;324;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5" name="Google Shape;325;p12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6" name="Google Shape;326;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9"/>
        <p:cNvGrpSpPr/>
        <p:nvPr/>
      </p:nvGrpSpPr>
      <p:grpSpPr>
        <a:xfrm>
          <a:off x="0" y="0"/>
          <a:ext cx="0" cy="0"/>
          <a:chOff x="0" y="0"/>
          <a:chExt cx="0" cy="0"/>
        </a:xfrm>
      </p:grpSpPr>
      <p:sp>
        <p:nvSpPr>
          <p:cNvPr id="330" name="Google Shape;330;p12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1" name="Google Shape;331;p12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2" name="Google Shape;332;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4"/>
        <p:cNvGrpSpPr/>
        <p:nvPr/>
      </p:nvGrpSpPr>
      <p:grpSpPr>
        <a:xfrm>
          <a:off x="0" y="0"/>
          <a:ext cx="0" cy="0"/>
          <a:chOff x="0" y="0"/>
          <a:chExt cx="0" cy="0"/>
        </a:xfrm>
      </p:grpSpPr>
      <p:sp>
        <p:nvSpPr>
          <p:cNvPr id="345" name="Google Shape;345;gb67884cb37_3_4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6" name="Google Shape;346;gb67884cb37_3_4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7" name="Google Shape;347;gb67884cb37_3_4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gb67884cb37_3_4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gb67884cb37_3_4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0"/>
        <p:cNvGrpSpPr/>
        <p:nvPr/>
      </p:nvGrpSpPr>
      <p:grpSpPr>
        <a:xfrm>
          <a:off x="0" y="0"/>
          <a:ext cx="0" cy="0"/>
          <a:chOff x="0" y="0"/>
          <a:chExt cx="0" cy="0"/>
        </a:xfrm>
      </p:grpSpPr>
      <p:sp>
        <p:nvSpPr>
          <p:cNvPr id="351" name="Google Shape;351;gb67884cb37_3_4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2" name="Google Shape;352;gb67884cb37_3_40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gb67884cb37_3_40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gb67884cb37_3_40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5"/>
        <p:cNvGrpSpPr/>
        <p:nvPr/>
      </p:nvGrpSpPr>
      <p:grpSpPr>
        <a:xfrm>
          <a:off x="0" y="0"/>
          <a:ext cx="0" cy="0"/>
          <a:chOff x="0" y="0"/>
          <a:chExt cx="0" cy="0"/>
        </a:xfrm>
      </p:grpSpPr>
      <p:sp>
        <p:nvSpPr>
          <p:cNvPr id="356" name="Google Shape;356;gb67884cb37_3_4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7" name="Google Shape;357;gb67884cb37_3_409"/>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58" name="Google Shape;358;gb67884cb37_3_409"/>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59" name="Google Shape;359;gb67884cb37_3_40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 name="Google Shape;360;gb67884cb37_3_40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gb67884cb37_3_40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1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8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2"/>
        <p:cNvGrpSpPr/>
        <p:nvPr/>
      </p:nvGrpSpPr>
      <p:grpSpPr>
        <a:xfrm>
          <a:off x="0" y="0"/>
          <a:ext cx="0" cy="0"/>
          <a:chOff x="0" y="0"/>
          <a:chExt cx="0" cy="0"/>
        </a:xfrm>
      </p:grpSpPr>
      <p:sp>
        <p:nvSpPr>
          <p:cNvPr id="363" name="Google Shape;363;gb67884cb37_3_422"/>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4" name="Google Shape;364;gb67884cb37_3_42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65" name="Google Shape;365;gb67884cb37_3_4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gb67884cb37_3_4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gb67884cb37_3_4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68"/>
        <p:cNvGrpSpPr/>
        <p:nvPr/>
      </p:nvGrpSpPr>
      <p:grpSpPr>
        <a:xfrm>
          <a:off x="0" y="0"/>
          <a:ext cx="0" cy="0"/>
          <a:chOff x="0" y="0"/>
          <a:chExt cx="0" cy="0"/>
        </a:xfrm>
      </p:grpSpPr>
      <p:sp>
        <p:nvSpPr>
          <p:cNvPr id="369" name="Google Shape;369;gb67884cb37_3_428"/>
          <p:cNvSpPr txBox="1">
            <a:spLocks noGrp="1"/>
          </p:cNvSpPr>
          <p:nvPr>
            <p:ph type="title"/>
          </p:nvPr>
        </p:nvSpPr>
        <p:spPr>
          <a:xfrm>
            <a:off x="152400" y="274638"/>
            <a:ext cx="8839200" cy="1143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400"/>
              <a:buFont typeface="Arial"/>
              <a:buNone/>
              <a:defRPr sz="4000" b="1">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a:lvl2pPr>
            <a:lvl3pPr lvl="2" algn="ctr">
              <a:lnSpc>
                <a:spcPct val="100000"/>
              </a:lnSpc>
              <a:spcBef>
                <a:spcPts val="0"/>
              </a:spcBef>
              <a:spcAft>
                <a:spcPts val="0"/>
              </a:spcAft>
              <a:buClr>
                <a:schemeClr val="dk1"/>
              </a:buClr>
              <a:buSzPts val="1400"/>
              <a:buFont typeface="Arial"/>
              <a:buNone/>
              <a:defRPr/>
            </a:lvl3pPr>
            <a:lvl4pPr lvl="3" algn="ctr">
              <a:lnSpc>
                <a:spcPct val="100000"/>
              </a:lnSpc>
              <a:spcBef>
                <a:spcPts val="0"/>
              </a:spcBef>
              <a:spcAft>
                <a:spcPts val="0"/>
              </a:spcAft>
              <a:buClr>
                <a:schemeClr val="dk1"/>
              </a:buClr>
              <a:buSzPts val="1400"/>
              <a:buFont typeface="Arial"/>
              <a:buNone/>
              <a:defRPr/>
            </a:lvl4pPr>
            <a:lvl5pPr lvl="4" algn="ctr">
              <a:lnSpc>
                <a:spcPct val="100000"/>
              </a:lnSpc>
              <a:spcBef>
                <a:spcPts val="0"/>
              </a:spcBef>
              <a:spcAft>
                <a:spcPts val="0"/>
              </a:spcAft>
              <a:buClr>
                <a:schemeClr val="dk1"/>
              </a:buClr>
              <a:buSzPts val="1400"/>
              <a:buFont typeface="Arial"/>
              <a:buNone/>
              <a:defRPr/>
            </a:lvl5pPr>
            <a:lvl6pPr lvl="5" algn="ctr">
              <a:lnSpc>
                <a:spcPct val="100000"/>
              </a:lnSpc>
              <a:spcBef>
                <a:spcPts val="0"/>
              </a:spcBef>
              <a:spcAft>
                <a:spcPts val="0"/>
              </a:spcAft>
              <a:buClr>
                <a:schemeClr val="dk1"/>
              </a:buClr>
              <a:buSzPts val="1400"/>
              <a:buFont typeface="Arial"/>
              <a:buNone/>
              <a:defRPr/>
            </a:lvl6pPr>
            <a:lvl7pPr lvl="6" algn="ctr">
              <a:lnSpc>
                <a:spcPct val="100000"/>
              </a:lnSpc>
              <a:spcBef>
                <a:spcPts val="0"/>
              </a:spcBef>
              <a:spcAft>
                <a:spcPts val="0"/>
              </a:spcAft>
              <a:buClr>
                <a:schemeClr val="dk1"/>
              </a:buClr>
              <a:buSzPts val="1400"/>
              <a:buFont typeface="Arial"/>
              <a:buNone/>
              <a:defRPr/>
            </a:lvl7pPr>
            <a:lvl8pPr lvl="7" algn="ctr">
              <a:lnSpc>
                <a:spcPct val="100000"/>
              </a:lnSpc>
              <a:spcBef>
                <a:spcPts val="0"/>
              </a:spcBef>
              <a:spcAft>
                <a:spcPts val="0"/>
              </a:spcAft>
              <a:buClr>
                <a:schemeClr val="dk1"/>
              </a:buClr>
              <a:buSzPts val="1400"/>
              <a:buFont typeface="Arial"/>
              <a:buNone/>
              <a:defRPr/>
            </a:lvl8pPr>
            <a:lvl9pPr lvl="8" algn="ctr">
              <a:lnSpc>
                <a:spcPct val="100000"/>
              </a:lnSpc>
              <a:spcBef>
                <a:spcPts val="0"/>
              </a:spcBef>
              <a:spcAft>
                <a:spcPts val="0"/>
              </a:spcAft>
              <a:buClr>
                <a:schemeClr val="dk1"/>
              </a:buClr>
              <a:buSzPts val="1400"/>
              <a:buFont typeface="Arial"/>
              <a:buNone/>
              <a:defRPr/>
            </a:lvl9pPr>
          </a:lstStyle>
          <a:p>
            <a:endParaRPr/>
          </a:p>
        </p:txBody>
      </p:sp>
      <p:sp>
        <p:nvSpPr>
          <p:cNvPr id="370" name="Google Shape;370;gb67884cb37_3_428"/>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1"/>
        <p:cNvGrpSpPr/>
        <p:nvPr/>
      </p:nvGrpSpPr>
      <p:grpSpPr>
        <a:xfrm>
          <a:off x="0" y="0"/>
          <a:ext cx="0" cy="0"/>
          <a:chOff x="0" y="0"/>
          <a:chExt cx="0" cy="0"/>
        </a:xfrm>
      </p:grpSpPr>
      <p:sp>
        <p:nvSpPr>
          <p:cNvPr id="372" name="Google Shape;372;gb67884cb37_3_43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800"/>
              <a:buFont typeface="Arial"/>
              <a:buNone/>
              <a:defRPr/>
            </a:lvl1pPr>
            <a:lvl2pPr lvl="1" algn="ctr">
              <a:lnSpc>
                <a:spcPct val="100000"/>
              </a:lnSpc>
              <a:spcBef>
                <a:spcPts val="0"/>
              </a:spcBef>
              <a:spcAft>
                <a:spcPts val="0"/>
              </a:spcAft>
              <a:buClr>
                <a:schemeClr val="dk1"/>
              </a:buClr>
              <a:buSzPts val="2800"/>
              <a:buFont typeface="Arial"/>
              <a:buNone/>
              <a:defRPr/>
            </a:lvl2pPr>
            <a:lvl3pPr lvl="2" algn="ctr">
              <a:lnSpc>
                <a:spcPct val="100000"/>
              </a:lnSpc>
              <a:spcBef>
                <a:spcPts val="0"/>
              </a:spcBef>
              <a:spcAft>
                <a:spcPts val="0"/>
              </a:spcAft>
              <a:buClr>
                <a:schemeClr val="dk1"/>
              </a:buClr>
              <a:buSzPts val="2800"/>
              <a:buFont typeface="Arial"/>
              <a:buNone/>
              <a:defRPr/>
            </a:lvl3pPr>
            <a:lvl4pPr lvl="3" algn="ctr">
              <a:lnSpc>
                <a:spcPct val="100000"/>
              </a:lnSpc>
              <a:spcBef>
                <a:spcPts val="0"/>
              </a:spcBef>
              <a:spcAft>
                <a:spcPts val="0"/>
              </a:spcAft>
              <a:buClr>
                <a:schemeClr val="dk1"/>
              </a:buClr>
              <a:buSzPts val="2800"/>
              <a:buFont typeface="Arial"/>
              <a:buNone/>
              <a:defRPr/>
            </a:lvl4pPr>
            <a:lvl5pPr lvl="4" algn="ctr">
              <a:lnSpc>
                <a:spcPct val="100000"/>
              </a:lnSpc>
              <a:spcBef>
                <a:spcPts val="0"/>
              </a:spcBef>
              <a:spcAft>
                <a:spcPts val="0"/>
              </a:spcAft>
              <a:buClr>
                <a:schemeClr val="dk1"/>
              </a:buClr>
              <a:buSzPts val="2800"/>
              <a:buFont typeface="Arial"/>
              <a:buNone/>
              <a:defRPr/>
            </a:lvl5pPr>
            <a:lvl6pPr lvl="5" algn="ctr">
              <a:lnSpc>
                <a:spcPct val="100000"/>
              </a:lnSpc>
              <a:spcBef>
                <a:spcPts val="0"/>
              </a:spcBef>
              <a:spcAft>
                <a:spcPts val="0"/>
              </a:spcAft>
              <a:buClr>
                <a:schemeClr val="dk1"/>
              </a:buClr>
              <a:buSzPts val="2800"/>
              <a:buFont typeface="Arial"/>
              <a:buNone/>
              <a:defRPr/>
            </a:lvl6pPr>
            <a:lvl7pPr lvl="6" algn="ctr">
              <a:lnSpc>
                <a:spcPct val="100000"/>
              </a:lnSpc>
              <a:spcBef>
                <a:spcPts val="0"/>
              </a:spcBef>
              <a:spcAft>
                <a:spcPts val="0"/>
              </a:spcAft>
              <a:buClr>
                <a:schemeClr val="dk1"/>
              </a:buClr>
              <a:buSzPts val="2800"/>
              <a:buFont typeface="Arial"/>
              <a:buNone/>
              <a:defRPr/>
            </a:lvl7pPr>
            <a:lvl8pPr lvl="7" algn="ctr">
              <a:lnSpc>
                <a:spcPct val="100000"/>
              </a:lnSpc>
              <a:spcBef>
                <a:spcPts val="0"/>
              </a:spcBef>
              <a:spcAft>
                <a:spcPts val="0"/>
              </a:spcAft>
              <a:buClr>
                <a:schemeClr val="dk1"/>
              </a:buClr>
              <a:buSzPts val="2800"/>
              <a:buFont typeface="Arial"/>
              <a:buNone/>
              <a:defRPr/>
            </a:lvl8pPr>
            <a:lvl9pPr lvl="8" algn="ctr">
              <a:lnSpc>
                <a:spcPct val="100000"/>
              </a:lnSpc>
              <a:spcBef>
                <a:spcPts val="0"/>
              </a:spcBef>
              <a:spcAft>
                <a:spcPts val="0"/>
              </a:spcAft>
              <a:buClr>
                <a:schemeClr val="dk1"/>
              </a:buClr>
              <a:buSzPts val="2800"/>
              <a:buFont typeface="Arial"/>
              <a:buNone/>
              <a:defRPr/>
            </a:lvl9pPr>
          </a:lstStyle>
          <a:p>
            <a:endParaRPr/>
          </a:p>
        </p:txBody>
      </p:sp>
      <p:sp>
        <p:nvSpPr>
          <p:cNvPr id="373" name="Google Shape;373;gb67884cb37_3_43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Clr>
                <a:schemeClr val="dk1"/>
              </a:buClr>
              <a:buSzPts val="1400"/>
              <a:buChar char="■"/>
              <a:defRPr/>
            </a:lvl6pPr>
            <a:lvl7pPr marL="3200400" lvl="6" indent="-317500" algn="l">
              <a:lnSpc>
                <a:spcPct val="100000"/>
              </a:lnSpc>
              <a:spcBef>
                <a:spcPts val="1600"/>
              </a:spcBef>
              <a:spcAft>
                <a:spcPts val="0"/>
              </a:spcAft>
              <a:buClr>
                <a:schemeClr val="dk1"/>
              </a:buClr>
              <a:buSzPts val="1400"/>
              <a:buChar char="●"/>
              <a:defRPr/>
            </a:lvl7pPr>
            <a:lvl8pPr marL="3657600" lvl="7" indent="-317500" algn="l">
              <a:lnSpc>
                <a:spcPct val="100000"/>
              </a:lnSpc>
              <a:spcBef>
                <a:spcPts val="1600"/>
              </a:spcBef>
              <a:spcAft>
                <a:spcPts val="0"/>
              </a:spcAft>
              <a:buClr>
                <a:schemeClr val="dk1"/>
              </a:buClr>
              <a:buSzPts val="1400"/>
              <a:buChar char="○"/>
              <a:defRPr/>
            </a:lvl8pPr>
            <a:lvl9pPr marL="4114800" lvl="8" indent="-317500" algn="l">
              <a:lnSpc>
                <a:spcPct val="100000"/>
              </a:lnSpc>
              <a:spcBef>
                <a:spcPts val="1600"/>
              </a:spcBef>
              <a:spcAft>
                <a:spcPts val="1600"/>
              </a:spcAft>
              <a:buClr>
                <a:schemeClr val="dk1"/>
              </a:buClr>
              <a:buSzPts val="1400"/>
              <a:buChar char="■"/>
              <a:defRPr/>
            </a:lvl9pPr>
          </a:lstStyle>
          <a:p>
            <a:endParaRPr/>
          </a:p>
        </p:txBody>
      </p:sp>
      <p:sp>
        <p:nvSpPr>
          <p:cNvPr id="374" name="Google Shape;374;gb67884cb37_3_43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
        <p:cNvGrpSpPr/>
        <p:nvPr/>
      </p:nvGrpSpPr>
      <p:grpSpPr>
        <a:xfrm>
          <a:off x="0" y="0"/>
          <a:ext cx="0" cy="0"/>
          <a:chOff x="0" y="0"/>
          <a:chExt cx="0" cy="0"/>
        </a:xfrm>
      </p:grpSpPr>
      <p:sp>
        <p:nvSpPr>
          <p:cNvPr id="376" name="Google Shape;376;gb67884cb37_3_435"/>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77" name="Google Shape;377;gb67884cb37_3_435"/>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None/>
              <a:defRPr sz="2000">
                <a:solidFill>
                  <a:srgbClr val="888888"/>
                </a:solidFill>
              </a:defRPr>
            </a:lvl1pPr>
            <a:lvl2pPr marL="914400" lvl="1" indent="-228600" algn="l">
              <a:lnSpc>
                <a:spcPct val="100000"/>
              </a:lnSpc>
              <a:spcBef>
                <a:spcPts val="36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78" name="Google Shape;378;gb67884cb37_3_4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gb67884cb37_3_43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gb67884cb37_3_4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1"/>
        <p:cNvGrpSpPr/>
        <p:nvPr/>
      </p:nvGrpSpPr>
      <p:grpSpPr>
        <a:xfrm>
          <a:off x="0" y="0"/>
          <a:ext cx="0" cy="0"/>
          <a:chOff x="0" y="0"/>
          <a:chExt cx="0" cy="0"/>
        </a:xfrm>
      </p:grpSpPr>
      <p:sp>
        <p:nvSpPr>
          <p:cNvPr id="382" name="Google Shape;382;gb67884cb37_3_4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3" name="Google Shape;383;gb67884cb37_3_441"/>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84" name="Google Shape;384;gb67884cb37_3_44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85" name="Google Shape;385;gb67884cb37_3_441"/>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86" name="Google Shape;386;gb67884cb37_3_441"/>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87" name="Google Shape;387;gb67884cb37_3_44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 name="Google Shape;388;gb67884cb37_3_44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gb67884cb37_3_4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0"/>
        <p:cNvGrpSpPr/>
        <p:nvPr/>
      </p:nvGrpSpPr>
      <p:grpSpPr>
        <a:xfrm>
          <a:off x="0" y="0"/>
          <a:ext cx="0" cy="0"/>
          <a:chOff x="0" y="0"/>
          <a:chExt cx="0" cy="0"/>
        </a:xfrm>
      </p:grpSpPr>
      <p:sp>
        <p:nvSpPr>
          <p:cNvPr id="391" name="Google Shape;391;gb67884cb37_3_45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gb67884cb37_3_45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gb67884cb37_3_4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4"/>
        <p:cNvGrpSpPr/>
        <p:nvPr/>
      </p:nvGrpSpPr>
      <p:grpSpPr>
        <a:xfrm>
          <a:off x="0" y="0"/>
          <a:ext cx="0" cy="0"/>
          <a:chOff x="0" y="0"/>
          <a:chExt cx="0" cy="0"/>
        </a:xfrm>
      </p:grpSpPr>
      <p:sp>
        <p:nvSpPr>
          <p:cNvPr id="395" name="Google Shape;395;gb67884cb37_3_454"/>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6" name="Google Shape;396;gb67884cb37_3_454"/>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sz="3200"/>
            </a:lvl1pPr>
            <a:lvl2pPr marL="914400" lvl="1" indent="-406400" algn="l">
              <a:lnSpc>
                <a:spcPct val="100000"/>
              </a:lnSpc>
              <a:spcBef>
                <a:spcPts val="56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97" name="Google Shape;397;gb67884cb37_3_454"/>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98" name="Google Shape;398;gb67884cb37_3_45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9" name="Google Shape;399;gb67884cb37_3_45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gb67884cb37_3_4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1"/>
        <p:cNvGrpSpPr/>
        <p:nvPr/>
      </p:nvGrpSpPr>
      <p:grpSpPr>
        <a:xfrm>
          <a:off x="0" y="0"/>
          <a:ext cx="0" cy="0"/>
          <a:chOff x="0" y="0"/>
          <a:chExt cx="0" cy="0"/>
        </a:xfrm>
      </p:grpSpPr>
      <p:sp>
        <p:nvSpPr>
          <p:cNvPr id="402" name="Google Shape;402;gb67884cb37_3_46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3" name="Google Shape;403;gb67884cb37_3_461"/>
          <p:cNvSpPr>
            <a:spLocks noGrp="1"/>
          </p:cNvSpPr>
          <p:nvPr>
            <p:ph type="pic" idx="2"/>
          </p:nvPr>
        </p:nvSpPr>
        <p:spPr>
          <a:xfrm>
            <a:off x="1792288" y="612775"/>
            <a:ext cx="5486400" cy="4114800"/>
          </a:xfrm>
          <a:prstGeom prst="rect">
            <a:avLst/>
          </a:prstGeom>
          <a:noFill/>
          <a:ln>
            <a:noFill/>
          </a:ln>
        </p:spPr>
      </p:sp>
      <p:sp>
        <p:nvSpPr>
          <p:cNvPr id="404" name="Google Shape;404;gb67884cb37_3_461"/>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05" name="Google Shape;405;gb67884cb37_3_46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 name="Google Shape;406;gb67884cb37_3_46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gb67884cb37_3_4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8"/>
        <p:cNvGrpSpPr/>
        <p:nvPr/>
      </p:nvGrpSpPr>
      <p:grpSpPr>
        <a:xfrm>
          <a:off x="0" y="0"/>
          <a:ext cx="0" cy="0"/>
          <a:chOff x="0" y="0"/>
          <a:chExt cx="0" cy="0"/>
        </a:xfrm>
      </p:grpSpPr>
      <p:sp>
        <p:nvSpPr>
          <p:cNvPr id="409" name="Google Shape;409;gb67884cb37_3_4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10" name="Google Shape;410;gb67884cb37_3_468"/>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1" name="Google Shape;411;gb67884cb37_3_46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gb67884cb37_3_46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gb67884cb37_3_46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4"/>
        <p:cNvGrpSpPr/>
        <p:nvPr/>
      </p:nvGrpSpPr>
      <p:grpSpPr>
        <a:xfrm>
          <a:off x="0" y="0"/>
          <a:ext cx="0" cy="0"/>
          <a:chOff x="0" y="0"/>
          <a:chExt cx="0" cy="0"/>
        </a:xfrm>
      </p:grpSpPr>
      <p:sp>
        <p:nvSpPr>
          <p:cNvPr id="415" name="Google Shape;415;gb67884cb37_3_474"/>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16" name="Google Shape;416;gb67884cb37_3_474"/>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7" name="Google Shape;417;gb67884cb37_3_47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8" name="Google Shape;418;gb67884cb37_3_47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 name="Google Shape;419;gb67884cb37_3_4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8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8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8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8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8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9"/>
        <p:cNvGrpSpPr/>
        <p:nvPr/>
      </p:nvGrpSpPr>
      <p:grpSpPr>
        <a:xfrm>
          <a:off x="0" y="0"/>
          <a:ext cx="0" cy="0"/>
          <a:chOff x="0" y="0"/>
          <a:chExt cx="0" cy="0"/>
        </a:xfrm>
      </p:grpSpPr>
      <p:sp>
        <p:nvSpPr>
          <p:cNvPr id="430" name="Google Shape;430;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1" name="Google Shape;431;p1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2" name="Google Shape;432;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4" name="Google Shape;434;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5"/>
        <p:cNvGrpSpPr/>
        <p:nvPr/>
      </p:nvGrpSpPr>
      <p:grpSpPr>
        <a:xfrm>
          <a:off x="0" y="0"/>
          <a:ext cx="0" cy="0"/>
          <a:chOff x="0" y="0"/>
          <a:chExt cx="0" cy="0"/>
        </a:xfrm>
      </p:grpSpPr>
      <p:sp>
        <p:nvSpPr>
          <p:cNvPr id="436" name="Google Shape;436;p1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7" name="Google Shape;437;p1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8" name="Google Shape;438;p1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p1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0"/>
        <p:cNvGrpSpPr/>
        <p:nvPr/>
      </p:nvGrpSpPr>
      <p:grpSpPr>
        <a:xfrm>
          <a:off x="0" y="0"/>
          <a:ext cx="0" cy="0"/>
          <a:chOff x="0" y="0"/>
          <a:chExt cx="0" cy="0"/>
        </a:xfrm>
      </p:grpSpPr>
      <p:sp>
        <p:nvSpPr>
          <p:cNvPr id="441" name="Google Shape;441;p1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42" name="Google Shape;442;p1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3264"/>
              <a:buNone/>
              <a:defRPr>
                <a:solidFill>
                  <a:srgbClr val="888888"/>
                </a:solidFill>
              </a:defRPr>
            </a:lvl1pPr>
            <a:lvl2pPr lvl="1" algn="ctr">
              <a:lnSpc>
                <a:spcPct val="100000"/>
              </a:lnSpc>
              <a:spcBef>
                <a:spcPts val="560"/>
              </a:spcBef>
              <a:spcAft>
                <a:spcPts val="0"/>
              </a:spcAft>
              <a:buSzPts val="2856"/>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43" name="Google Shape;443;p1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4" name="Google Shape;444;p1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5" name="Google Shape;445;p1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6"/>
        <p:cNvGrpSpPr/>
        <p:nvPr/>
      </p:nvGrpSpPr>
      <p:grpSpPr>
        <a:xfrm>
          <a:off x="0" y="0"/>
          <a:ext cx="0" cy="0"/>
          <a:chOff x="0" y="0"/>
          <a:chExt cx="0" cy="0"/>
        </a:xfrm>
      </p:grpSpPr>
      <p:sp>
        <p:nvSpPr>
          <p:cNvPr id="447" name="Google Shape;447;p1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48" name="Google Shape;448;p1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40"/>
              <a:buNone/>
              <a:defRPr sz="2000">
                <a:solidFill>
                  <a:srgbClr val="888888"/>
                </a:solidFill>
              </a:defRPr>
            </a:lvl1pPr>
            <a:lvl2pPr marL="914400" lvl="1" indent="-228600" algn="l">
              <a:lnSpc>
                <a:spcPct val="100000"/>
              </a:lnSpc>
              <a:spcBef>
                <a:spcPts val="360"/>
              </a:spcBef>
              <a:spcAft>
                <a:spcPts val="0"/>
              </a:spcAft>
              <a:buSzPts val="1836"/>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49" name="Google Shape;449;p1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0" name="Google Shape;450;p1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1" name="Google Shape;451;p1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2"/>
        <p:cNvGrpSpPr/>
        <p:nvPr/>
      </p:nvGrpSpPr>
      <p:grpSpPr>
        <a:xfrm>
          <a:off x="0" y="0"/>
          <a:ext cx="0" cy="0"/>
          <a:chOff x="0" y="0"/>
          <a:chExt cx="0" cy="0"/>
        </a:xfrm>
      </p:grpSpPr>
      <p:sp>
        <p:nvSpPr>
          <p:cNvPr id="453" name="Google Shape;453;p1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54" name="Google Shape;454;p1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8"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5" name="Google Shape;455;p1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8"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6" name="Google Shape;456;p1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7" name="Google Shape;457;p1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p1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9"/>
        <p:cNvGrpSpPr/>
        <p:nvPr/>
      </p:nvGrpSpPr>
      <p:grpSpPr>
        <a:xfrm>
          <a:off x="0" y="0"/>
          <a:ext cx="0" cy="0"/>
          <a:chOff x="0" y="0"/>
          <a:chExt cx="0" cy="0"/>
        </a:xfrm>
      </p:grpSpPr>
      <p:sp>
        <p:nvSpPr>
          <p:cNvPr id="460" name="Google Shape;460;p1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1" name="Google Shape;461;p1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62" name="Google Shape;462;p1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3" name="Google Shape;463;p1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64" name="Google Shape;464;p1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5" name="Google Shape;465;p1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6" name="Google Shape;466;p1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7" name="Google Shape;467;p1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8"/>
        <p:cNvGrpSpPr/>
        <p:nvPr/>
      </p:nvGrpSpPr>
      <p:grpSpPr>
        <a:xfrm>
          <a:off x="0" y="0"/>
          <a:ext cx="0" cy="0"/>
          <a:chOff x="0" y="0"/>
          <a:chExt cx="0" cy="0"/>
        </a:xfrm>
      </p:grpSpPr>
      <p:sp>
        <p:nvSpPr>
          <p:cNvPr id="469" name="Google Shape;469;p1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0" name="Google Shape;470;p1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1" name="Google Shape;471;p1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2"/>
        <p:cNvGrpSpPr/>
        <p:nvPr/>
      </p:nvGrpSpPr>
      <p:grpSpPr>
        <a:xfrm>
          <a:off x="0" y="0"/>
          <a:ext cx="0" cy="0"/>
          <a:chOff x="0" y="0"/>
          <a:chExt cx="0" cy="0"/>
        </a:xfrm>
      </p:grpSpPr>
      <p:sp>
        <p:nvSpPr>
          <p:cNvPr id="473" name="Google Shape;473;p16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74" name="Google Shape;474;p16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5864" algn="l">
              <a:lnSpc>
                <a:spcPct val="100000"/>
              </a:lnSpc>
              <a:spcBef>
                <a:spcPts val="640"/>
              </a:spcBef>
              <a:spcAft>
                <a:spcPts val="0"/>
              </a:spcAft>
              <a:buSzPts val="3264"/>
              <a:buChar char="•"/>
              <a:defRPr sz="3200"/>
            </a:lvl1pPr>
            <a:lvl2pPr marL="914400" lvl="1" indent="-409956" algn="l">
              <a:lnSpc>
                <a:spcPct val="100000"/>
              </a:lnSpc>
              <a:spcBef>
                <a:spcPts val="560"/>
              </a:spcBef>
              <a:spcAft>
                <a:spcPts val="0"/>
              </a:spcAft>
              <a:buSzPts val="2856"/>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75" name="Google Shape;475;p16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76" name="Google Shape;476;p1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7" name="Google Shape;477;p1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8" name="Google Shape;478;p1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9"/>
        <p:cNvGrpSpPr/>
        <p:nvPr/>
      </p:nvGrpSpPr>
      <p:grpSpPr>
        <a:xfrm>
          <a:off x="0" y="0"/>
          <a:ext cx="0" cy="0"/>
          <a:chOff x="0" y="0"/>
          <a:chExt cx="0" cy="0"/>
        </a:xfrm>
      </p:grpSpPr>
      <p:sp>
        <p:nvSpPr>
          <p:cNvPr id="480" name="Google Shape;480;p16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1" name="Google Shape;481;p164"/>
          <p:cNvSpPr>
            <a:spLocks noGrp="1"/>
          </p:cNvSpPr>
          <p:nvPr>
            <p:ph type="pic" idx="2"/>
          </p:nvPr>
        </p:nvSpPr>
        <p:spPr>
          <a:xfrm>
            <a:off x="1792288" y="612775"/>
            <a:ext cx="5486400" cy="4114800"/>
          </a:xfrm>
          <a:prstGeom prst="rect">
            <a:avLst/>
          </a:prstGeom>
          <a:noFill/>
          <a:ln>
            <a:noFill/>
          </a:ln>
        </p:spPr>
      </p:sp>
      <p:sp>
        <p:nvSpPr>
          <p:cNvPr id="482" name="Google Shape;482;p16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83" name="Google Shape;483;p1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4" name="Google Shape;484;p1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5" name="Google Shape;485;p1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86"/>
        <p:cNvGrpSpPr/>
        <p:nvPr/>
      </p:nvGrpSpPr>
      <p:grpSpPr>
        <a:xfrm>
          <a:off x="0" y="0"/>
          <a:ext cx="0" cy="0"/>
          <a:chOff x="0" y="0"/>
          <a:chExt cx="0" cy="0"/>
        </a:xfrm>
      </p:grpSpPr>
      <p:sp>
        <p:nvSpPr>
          <p:cNvPr id="487" name="Google Shape;487;p1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8" name="Google Shape;488;p16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9" name="Google Shape;489;p1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0" name="Google Shape;490;p1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p1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92"/>
        <p:cNvGrpSpPr/>
        <p:nvPr/>
      </p:nvGrpSpPr>
      <p:grpSpPr>
        <a:xfrm>
          <a:off x="0" y="0"/>
          <a:ext cx="0" cy="0"/>
          <a:chOff x="0" y="0"/>
          <a:chExt cx="0" cy="0"/>
        </a:xfrm>
      </p:grpSpPr>
      <p:sp>
        <p:nvSpPr>
          <p:cNvPr id="493" name="Google Shape;493;p16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4" name="Google Shape;494;p16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95" name="Google Shape;495;p1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6" name="Google Shape;496;p1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7" name="Google Shape;497;p1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8"/>
        <p:cNvGrpSpPr/>
        <p:nvPr/>
      </p:nvGrpSpPr>
      <p:grpSpPr>
        <a:xfrm>
          <a:off x="0" y="0"/>
          <a:ext cx="0" cy="0"/>
          <a:chOff x="0" y="0"/>
          <a:chExt cx="0" cy="0"/>
        </a:xfrm>
      </p:grpSpPr>
      <p:sp>
        <p:nvSpPr>
          <p:cNvPr id="499" name="Google Shape;499;p16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800"/>
              <a:buFont typeface="Arial"/>
              <a:buNone/>
              <a:defRPr/>
            </a:lvl1pPr>
            <a:lvl2pPr lvl="1" algn="ctr">
              <a:lnSpc>
                <a:spcPct val="100000"/>
              </a:lnSpc>
              <a:spcBef>
                <a:spcPts val="0"/>
              </a:spcBef>
              <a:spcAft>
                <a:spcPts val="0"/>
              </a:spcAft>
              <a:buClr>
                <a:schemeClr val="dk1"/>
              </a:buClr>
              <a:buSzPts val="2800"/>
              <a:buFont typeface="Arial"/>
              <a:buNone/>
              <a:defRPr/>
            </a:lvl2pPr>
            <a:lvl3pPr lvl="2" algn="ctr">
              <a:lnSpc>
                <a:spcPct val="100000"/>
              </a:lnSpc>
              <a:spcBef>
                <a:spcPts val="0"/>
              </a:spcBef>
              <a:spcAft>
                <a:spcPts val="0"/>
              </a:spcAft>
              <a:buClr>
                <a:schemeClr val="dk1"/>
              </a:buClr>
              <a:buSzPts val="2800"/>
              <a:buFont typeface="Arial"/>
              <a:buNone/>
              <a:defRPr/>
            </a:lvl3pPr>
            <a:lvl4pPr lvl="3" algn="ctr">
              <a:lnSpc>
                <a:spcPct val="100000"/>
              </a:lnSpc>
              <a:spcBef>
                <a:spcPts val="0"/>
              </a:spcBef>
              <a:spcAft>
                <a:spcPts val="0"/>
              </a:spcAft>
              <a:buClr>
                <a:schemeClr val="dk1"/>
              </a:buClr>
              <a:buSzPts val="2800"/>
              <a:buFont typeface="Arial"/>
              <a:buNone/>
              <a:defRPr/>
            </a:lvl4pPr>
            <a:lvl5pPr lvl="4" algn="ctr">
              <a:lnSpc>
                <a:spcPct val="100000"/>
              </a:lnSpc>
              <a:spcBef>
                <a:spcPts val="0"/>
              </a:spcBef>
              <a:spcAft>
                <a:spcPts val="0"/>
              </a:spcAft>
              <a:buClr>
                <a:schemeClr val="dk1"/>
              </a:buClr>
              <a:buSzPts val="2800"/>
              <a:buFont typeface="Arial"/>
              <a:buNone/>
              <a:defRPr/>
            </a:lvl5pPr>
            <a:lvl6pPr lvl="5" algn="ctr">
              <a:lnSpc>
                <a:spcPct val="100000"/>
              </a:lnSpc>
              <a:spcBef>
                <a:spcPts val="0"/>
              </a:spcBef>
              <a:spcAft>
                <a:spcPts val="0"/>
              </a:spcAft>
              <a:buClr>
                <a:schemeClr val="dk1"/>
              </a:buClr>
              <a:buSzPts val="2800"/>
              <a:buFont typeface="Arial"/>
              <a:buNone/>
              <a:defRPr/>
            </a:lvl6pPr>
            <a:lvl7pPr lvl="6" algn="ctr">
              <a:lnSpc>
                <a:spcPct val="100000"/>
              </a:lnSpc>
              <a:spcBef>
                <a:spcPts val="0"/>
              </a:spcBef>
              <a:spcAft>
                <a:spcPts val="0"/>
              </a:spcAft>
              <a:buClr>
                <a:schemeClr val="dk1"/>
              </a:buClr>
              <a:buSzPts val="2800"/>
              <a:buFont typeface="Arial"/>
              <a:buNone/>
              <a:defRPr/>
            </a:lvl7pPr>
            <a:lvl8pPr lvl="7" algn="ctr">
              <a:lnSpc>
                <a:spcPct val="100000"/>
              </a:lnSpc>
              <a:spcBef>
                <a:spcPts val="0"/>
              </a:spcBef>
              <a:spcAft>
                <a:spcPts val="0"/>
              </a:spcAft>
              <a:buClr>
                <a:schemeClr val="dk1"/>
              </a:buClr>
              <a:buSzPts val="2800"/>
              <a:buFont typeface="Arial"/>
              <a:buNone/>
              <a:defRPr/>
            </a:lvl8pPr>
            <a:lvl9pPr lvl="8" algn="ctr">
              <a:lnSpc>
                <a:spcPct val="100000"/>
              </a:lnSpc>
              <a:spcBef>
                <a:spcPts val="0"/>
              </a:spcBef>
              <a:spcAft>
                <a:spcPts val="0"/>
              </a:spcAft>
              <a:buClr>
                <a:schemeClr val="dk1"/>
              </a:buClr>
              <a:buSzPts val="2800"/>
              <a:buFont typeface="Arial"/>
              <a:buNone/>
              <a:defRPr/>
            </a:lvl9pPr>
          </a:lstStyle>
          <a:p>
            <a:endParaRPr/>
          </a:p>
        </p:txBody>
      </p:sp>
      <p:sp>
        <p:nvSpPr>
          <p:cNvPr id="500" name="Google Shape;500;p16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Clr>
                <a:schemeClr val="dk1"/>
              </a:buClr>
              <a:buSzPts val="1400"/>
              <a:buChar char="■"/>
              <a:defRPr/>
            </a:lvl6pPr>
            <a:lvl7pPr marL="3200400" lvl="6" indent="-317500" algn="l">
              <a:lnSpc>
                <a:spcPct val="100000"/>
              </a:lnSpc>
              <a:spcBef>
                <a:spcPts val="1600"/>
              </a:spcBef>
              <a:spcAft>
                <a:spcPts val="0"/>
              </a:spcAft>
              <a:buClr>
                <a:schemeClr val="dk1"/>
              </a:buClr>
              <a:buSzPts val="1400"/>
              <a:buChar char="●"/>
              <a:defRPr/>
            </a:lvl7pPr>
            <a:lvl8pPr marL="3657600" lvl="7" indent="-317500" algn="l">
              <a:lnSpc>
                <a:spcPct val="100000"/>
              </a:lnSpc>
              <a:spcBef>
                <a:spcPts val="1600"/>
              </a:spcBef>
              <a:spcAft>
                <a:spcPts val="0"/>
              </a:spcAft>
              <a:buClr>
                <a:schemeClr val="dk1"/>
              </a:buClr>
              <a:buSzPts val="1400"/>
              <a:buChar char="○"/>
              <a:defRPr/>
            </a:lvl8pPr>
            <a:lvl9pPr marL="4114800" lvl="8" indent="-317500" algn="l">
              <a:lnSpc>
                <a:spcPct val="100000"/>
              </a:lnSpc>
              <a:spcBef>
                <a:spcPts val="1600"/>
              </a:spcBef>
              <a:spcAft>
                <a:spcPts val="1600"/>
              </a:spcAft>
              <a:buClr>
                <a:schemeClr val="dk1"/>
              </a:buClr>
              <a:buSzPts val="1400"/>
              <a:buChar char="■"/>
              <a:defRPr/>
            </a:lvl9pPr>
          </a:lstStyle>
          <a:p>
            <a:endParaRPr/>
          </a:p>
        </p:txBody>
      </p:sp>
      <p:sp>
        <p:nvSpPr>
          <p:cNvPr id="501" name="Google Shape;501;p16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1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Ligh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8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6" name="Google Shape;46;p18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1.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24393F"/>
            </a:gs>
            <a:gs pos="45000">
              <a:srgbClr val="70247F"/>
            </a:gs>
            <a:gs pos="100000">
              <a:srgbClr val="B40805"/>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0" name="Google Shape;10;p1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173"/>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1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Light"/>
              <a:buNone/>
              <a:defRPr sz="4400" b="0" i="0" u="none" strike="noStrike" cap="none">
                <a:solidFill>
                  <a:schemeClr val="dk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1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173"/>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lt1"/>
                </a:solidFill>
                <a:latin typeface="Helvetica Neue Light"/>
                <a:ea typeface="Helvetica Neue Light"/>
                <a:cs typeface="Helvetica Neue Light"/>
                <a:sym typeface="Helvetica Neue Light"/>
              </a:rPr>
              <a:t>Canadian Bioinformatics Workshops | bioinformatics.ca</a:t>
            </a:r>
            <a:endParaRPr sz="1400" b="0" i="0" u="none" strike="noStrike" cap="none">
              <a:solidFill>
                <a:schemeClr val="lt1"/>
              </a:solidFill>
              <a:latin typeface="Helvetica Neue Light"/>
              <a:ea typeface="Helvetica Neue Light"/>
              <a:cs typeface="Helvetica Neue Light"/>
              <a:sym typeface="Helvetica Neue Light"/>
            </a:endParaRPr>
          </a:p>
        </p:txBody>
      </p:sp>
      <p:pic>
        <p:nvPicPr>
          <p:cNvPr id="20" name="Google Shape;20;p173" descr="Purple circles on a black background&#10;&#10;AI-generated content may be incorrect."/>
          <p:cNvPicPr preferRelativeResize="0"/>
          <p:nvPr/>
        </p:nvPicPr>
        <p:blipFill rotWithShape="1">
          <a:blip r:embed="rId13">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Google Shape;58;p175"/>
          <p:cNvSpPr/>
          <p:nvPr/>
        </p:nvSpPr>
        <p:spPr>
          <a:xfrm>
            <a:off x="0" y="0"/>
            <a:ext cx="8610601" cy="6858000"/>
          </a:xfrm>
          <a:prstGeom prst="rect">
            <a:avLst/>
          </a:prstGeom>
          <a:gradFill>
            <a:gsLst>
              <a:gs pos="0">
                <a:srgbClr val="24393F"/>
              </a:gs>
              <a:gs pos="54000">
                <a:srgbClr val="70247F"/>
              </a:gs>
              <a:gs pos="100000">
                <a:srgbClr val="B40805"/>
              </a:gs>
            </a:gsLst>
            <a:path path="circle">
              <a:fillToRect l="100000" t="100000"/>
            </a:path>
            <a:tileRect r="-100000" b="-100000"/>
          </a:gra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 name="Google Shape;59;p1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1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sp>
        <p:nvSpPr>
          <p:cNvPr id="67" name="Google Shape;67;p108"/>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9pPr>
          </a:lstStyle>
          <a:p>
            <a:endParaRPr/>
          </a:p>
        </p:txBody>
      </p:sp>
      <p:sp>
        <p:nvSpPr>
          <p:cNvPr id="68" name="Google Shape;68;p108"/>
          <p:cNvSpPr txBox="1">
            <a:spLocks noGrp="1"/>
          </p:cNvSpPr>
          <p:nvPr>
            <p:ph type="body" idx="1"/>
          </p:nvPr>
        </p:nvSpPr>
        <p:spPr>
          <a:xfrm>
            <a:off x="685800" y="16764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FC110E"/>
              </a:buClr>
              <a:buSzPts val="3200"/>
              <a:buFont typeface="Arial"/>
              <a:buChar char="•"/>
              <a:defRPr sz="3200" b="1" i="0" u="none" strike="noStrike" cap="none">
                <a:solidFill>
                  <a:schemeClr val="accent2"/>
                </a:solidFill>
                <a:latin typeface="Arial"/>
                <a:ea typeface="Arial"/>
                <a:cs typeface="Arial"/>
                <a:sym typeface="Arial"/>
              </a:defRPr>
            </a:lvl1pPr>
            <a:lvl2pPr marL="914400" marR="0" lvl="1" indent="-406400" algn="l" rtl="0">
              <a:lnSpc>
                <a:spcPct val="100000"/>
              </a:lnSpc>
              <a:spcBef>
                <a:spcPts val="560"/>
              </a:spcBef>
              <a:spcAft>
                <a:spcPts val="0"/>
              </a:spcAft>
              <a:buClr>
                <a:srgbClr val="FC110E"/>
              </a:buClr>
              <a:buSzPts val="2800"/>
              <a:buFont typeface="Arial"/>
              <a:buChar char="–"/>
              <a:defRPr sz="2800" b="1" i="0" u="none" strike="noStrike" cap="none">
                <a:solidFill>
                  <a:schemeClr val="accent2"/>
                </a:solidFill>
                <a:latin typeface="Arial"/>
                <a:ea typeface="Arial"/>
                <a:cs typeface="Arial"/>
                <a:sym typeface="Arial"/>
              </a:defRPr>
            </a:lvl2pPr>
            <a:lvl3pPr marL="1371600" marR="0" lvl="2" indent="-381000" algn="l" rtl="0">
              <a:lnSpc>
                <a:spcPct val="100000"/>
              </a:lnSpc>
              <a:spcBef>
                <a:spcPts val="480"/>
              </a:spcBef>
              <a:spcAft>
                <a:spcPts val="0"/>
              </a:spcAft>
              <a:buClr>
                <a:srgbClr val="FC110E"/>
              </a:buClr>
              <a:buSzPts val="2400"/>
              <a:buFont typeface="Arial"/>
              <a:buChar char="•"/>
              <a:defRPr sz="2400" b="1" i="0" u="none" strike="noStrike" cap="none">
                <a:solidFill>
                  <a:schemeClr val="accent2"/>
                </a:solidFill>
                <a:latin typeface="Arial"/>
                <a:ea typeface="Arial"/>
                <a:cs typeface="Arial"/>
                <a:sym typeface="Arial"/>
              </a:defRPr>
            </a:lvl3pPr>
            <a:lvl4pPr marL="1828800" marR="0" lvl="3"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4pPr>
            <a:lvl5pPr marL="2286000" marR="0" lvl="4"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5pPr>
            <a:lvl6pPr marL="2743200" marR="0" lvl="5"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6pPr>
            <a:lvl7pPr marL="3200400" marR="0" lvl="6"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7pPr>
            <a:lvl8pPr marL="3657600" marR="0" lvl="7"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8pPr>
            <a:lvl9pPr marL="4114800" marR="0" lvl="8"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9pPr>
          </a:lstStyle>
          <a:p>
            <a:endParaRPr/>
          </a:p>
        </p:txBody>
      </p:sp>
      <p:sp>
        <p:nvSpPr>
          <p:cNvPr id="69" name="Google Shape;69;p1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0" name="Google Shape;70;p1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
        <p:nvSpPr>
          <p:cNvPr id="72" name="Google Shape;72;p108"/>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73" name="Google Shape;73;p108"/>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FFFFFF"/>
                </a:solidFill>
                <a:latin typeface="Arial"/>
                <a:ea typeface="Arial"/>
                <a:cs typeface="Arial"/>
                <a:sym typeface="Arial"/>
              </a:rPr>
              <a:t>Canadian Bioinformatics Workshops | bioinformatics.ca</a:t>
            </a:r>
            <a:endParaRPr sz="1400" b="0" i="0" u="none" strike="noStrike" cap="none">
              <a:solidFill>
                <a:srgbClr val="000000"/>
              </a:solidFill>
              <a:latin typeface="Arial"/>
              <a:ea typeface="Arial"/>
              <a:cs typeface="Arial"/>
              <a:sym typeface="Arial"/>
            </a:endParaRPr>
          </a:p>
        </p:txBody>
      </p:sp>
      <p:pic>
        <p:nvPicPr>
          <p:cNvPr id="74" name="Google Shape;74;p108" descr="Purple circles on a black background&#10;&#10;AI-generated content may be incorrect."/>
          <p:cNvPicPr preferRelativeResize="0"/>
          <p:nvPr/>
        </p:nvPicPr>
        <p:blipFill rotWithShape="1">
          <a:blip r:embed="rId19">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gdc4c842cb4_0_18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9pPr>
          </a:lstStyle>
          <a:p>
            <a:endParaRPr/>
          </a:p>
        </p:txBody>
      </p:sp>
      <p:sp>
        <p:nvSpPr>
          <p:cNvPr id="167" name="Google Shape;167;gdc4c842cb4_0_180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5864" algn="l" rtl="0">
              <a:lnSpc>
                <a:spcPct val="100000"/>
              </a:lnSpc>
              <a:spcBef>
                <a:spcPts val="640"/>
              </a:spcBef>
              <a:spcAft>
                <a:spcPts val="0"/>
              </a:spcAft>
              <a:buClr>
                <a:srgbClr val="FF0000"/>
              </a:buClr>
              <a:buSzPts val="3264"/>
              <a:buFont typeface="Arial"/>
              <a:buChar char="•"/>
              <a:defRPr sz="3200" b="1" i="0" u="none" strike="noStrike" cap="none">
                <a:solidFill>
                  <a:srgbClr val="000090"/>
                </a:solidFill>
                <a:latin typeface="Arial"/>
                <a:ea typeface="Arial"/>
                <a:cs typeface="Arial"/>
                <a:sym typeface="Arial"/>
              </a:defRPr>
            </a:lvl1pPr>
            <a:lvl2pPr marL="914400" marR="0" lvl="1" indent="-409956" algn="l" rtl="0">
              <a:lnSpc>
                <a:spcPct val="100000"/>
              </a:lnSpc>
              <a:spcBef>
                <a:spcPts val="560"/>
              </a:spcBef>
              <a:spcAft>
                <a:spcPts val="0"/>
              </a:spcAft>
              <a:buClr>
                <a:schemeClr val="accent2"/>
              </a:buClr>
              <a:buSzPts val="2856"/>
              <a:buFont typeface="Arial"/>
              <a:buChar char="•"/>
              <a:defRPr sz="2800" b="1" i="0" u="none" strike="noStrike" cap="none">
                <a:solidFill>
                  <a:srgbClr val="000090"/>
                </a:solidFill>
                <a:latin typeface="Arial"/>
                <a:ea typeface="Arial"/>
                <a:cs typeface="Arial"/>
                <a:sym typeface="Arial"/>
              </a:defRPr>
            </a:lvl2pPr>
            <a:lvl3pPr marL="1371600" marR="0" lvl="2" indent="-381000" algn="l" rtl="0">
              <a:lnSpc>
                <a:spcPct val="100000"/>
              </a:lnSpc>
              <a:spcBef>
                <a:spcPts val="480"/>
              </a:spcBef>
              <a:spcAft>
                <a:spcPts val="0"/>
              </a:spcAft>
              <a:buClr>
                <a:srgbClr val="FF0000"/>
              </a:buClr>
              <a:buSzPts val="2400"/>
              <a:buFont typeface="Arial"/>
              <a:buChar char="•"/>
              <a:defRPr sz="2400" b="0" i="0" u="none" strike="noStrike" cap="none">
                <a:solidFill>
                  <a:srgbClr val="000090"/>
                </a:solidFill>
                <a:latin typeface="Arial"/>
                <a:ea typeface="Arial"/>
                <a:cs typeface="Arial"/>
                <a:sym typeface="Arial"/>
              </a:defRPr>
            </a:lvl3pPr>
            <a:lvl4pPr marL="1828800" marR="0" lvl="3"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4pPr>
            <a:lvl5pPr marL="2286000" marR="0" lvl="4"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 name="Google Shape;168;gdc4c842cb4_0_180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9" name="Google Shape;169;gdc4c842cb4_0_180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0" name="Google Shape;170;gdc4c842cb4_0_18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
        <p:nvSpPr>
          <p:cNvPr id="171" name="Google Shape;171;gdc4c842cb4_0_1803"/>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172" name="Google Shape;172;gdc4c842cb4_0_1803"/>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FFFFFF"/>
                </a:solidFill>
                <a:latin typeface="Arial"/>
                <a:ea typeface="Arial"/>
                <a:cs typeface="Arial"/>
                <a:sym typeface="Arial"/>
              </a:rPr>
              <a:t>Canadian Bioinformatics Workshops | bioinformatics.ca</a:t>
            </a:r>
            <a:endParaRPr sz="1400" b="0" i="0" u="none" strike="noStrike" cap="none">
              <a:solidFill>
                <a:srgbClr val="000000"/>
              </a:solidFill>
              <a:latin typeface="Arial"/>
              <a:ea typeface="Arial"/>
              <a:cs typeface="Arial"/>
              <a:sym typeface="Arial"/>
            </a:endParaRPr>
          </a:p>
        </p:txBody>
      </p:sp>
      <p:pic>
        <p:nvPicPr>
          <p:cNvPr id="173" name="Google Shape;173;gdc4c842cb4_0_1803" descr="Purple circles on a black background&#10;&#10;AI-generated content may be incorrect."/>
          <p:cNvPicPr preferRelativeResize="0"/>
          <p:nvPr/>
        </p:nvPicPr>
        <p:blipFill rotWithShape="1">
          <a:blip r:embed="rId15">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p1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9pPr>
          </a:lstStyle>
          <a:p>
            <a:endParaRPr/>
          </a:p>
        </p:txBody>
      </p:sp>
      <p:sp>
        <p:nvSpPr>
          <p:cNvPr id="252" name="Google Shape;252;p1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09956" algn="l" rtl="0">
              <a:lnSpc>
                <a:spcPct val="100000"/>
              </a:lnSpc>
              <a:spcBef>
                <a:spcPts val="560"/>
              </a:spcBef>
              <a:spcAft>
                <a:spcPts val="0"/>
              </a:spcAft>
              <a:buClr>
                <a:srgbClr val="FF0000"/>
              </a:buClr>
              <a:buSzPts val="2856"/>
              <a:buFont typeface="Arial"/>
              <a:buChar char="•"/>
              <a:defRPr sz="2800" b="1" i="0" u="none" strike="noStrike" cap="none">
                <a:solidFill>
                  <a:srgbClr val="000090"/>
                </a:solidFill>
                <a:latin typeface="Arial"/>
                <a:ea typeface="Arial"/>
                <a:cs typeface="Arial"/>
                <a:sym typeface="Arial"/>
              </a:defRPr>
            </a:lvl1pPr>
            <a:lvl2pPr marL="914400" marR="0" lvl="1" indent="-409956" algn="l" rtl="0">
              <a:lnSpc>
                <a:spcPct val="100000"/>
              </a:lnSpc>
              <a:spcBef>
                <a:spcPts val="560"/>
              </a:spcBef>
              <a:spcAft>
                <a:spcPts val="0"/>
              </a:spcAft>
              <a:buClr>
                <a:srgbClr val="FF0000"/>
              </a:buClr>
              <a:buSzPts val="2856"/>
              <a:buFont typeface="Arial"/>
              <a:buChar char="•"/>
              <a:defRPr sz="2800" b="1" i="0" u="none" strike="noStrike" cap="none">
                <a:solidFill>
                  <a:srgbClr val="000090"/>
                </a:solidFill>
                <a:latin typeface="Arial"/>
                <a:ea typeface="Arial"/>
                <a:cs typeface="Arial"/>
                <a:sym typeface="Arial"/>
              </a:defRPr>
            </a:lvl2pPr>
            <a:lvl3pPr marL="1371600" marR="0" lvl="2" indent="-381000" algn="l" rtl="0">
              <a:lnSpc>
                <a:spcPct val="100000"/>
              </a:lnSpc>
              <a:spcBef>
                <a:spcPts val="480"/>
              </a:spcBef>
              <a:spcAft>
                <a:spcPts val="0"/>
              </a:spcAft>
              <a:buClr>
                <a:srgbClr val="FF0000"/>
              </a:buClr>
              <a:buSzPts val="2400"/>
              <a:buFont typeface="Arial"/>
              <a:buChar char="•"/>
              <a:defRPr sz="2400" b="0" i="0" u="none" strike="noStrike" cap="none">
                <a:solidFill>
                  <a:srgbClr val="000090"/>
                </a:solidFill>
                <a:latin typeface="Arial"/>
                <a:ea typeface="Arial"/>
                <a:cs typeface="Arial"/>
                <a:sym typeface="Arial"/>
              </a:defRPr>
            </a:lvl3pPr>
            <a:lvl4pPr marL="1828800" marR="0" lvl="3"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4pPr>
            <a:lvl5pPr marL="2286000" marR="0" lvl="4"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1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54" name="Google Shape;254;p1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55" name="Google Shape;255;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
        <p:nvSpPr>
          <p:cNvPr id="256" name="Google Shape;256;p113"/>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257" name="Google Shape;257;p113"/>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FFFFFF"/>
                </a:solidFill>
                <a:latin typeface="Arial"/>
                <a:ea typeface="Arial"/>
                <a:cs typeface="Arial"/>
                <a:sym typeface="Arial"/>
              </a:rPr>
              <a:t>Canadian Bioinformatics Workshops | bioinformatics.ca</a:t>
            </a:r>
            <a:endParaRPr sz="1400" b="0" i="0" u="none" strike="noStrike" cap="none">
              <a:solidFill>
                <a:srgbClr val="000000"/>
              </a:solidFill>
              <a:latin typeface="Arial"/>
              <a:ea typeface="Arial"/>
              <a:cs typeface="Arial"/>
              <a:sym typeface="Arial"/>
            </a:endParaRPr>
          </a:p>
        </p:txBody>
      </p:sp>
      <p:pic>
        <p:nvPicPr>
          <p:cNvPr id="258" name="Google Shape;258;p113" descr="Purple circles on a black background&#10;&#10;AI-generated content may be incorrect."/>
          <p:cNvPicPr preferRelativeResize="0"/>
          <p:nvPr/>
        </p:nvPicPr>
        <p:blipFill rotWithShape="1">
          <a:blip r:embed="rId15">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gb67884cb37_3_3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9pPr>
          </a:lstStyle>
          <a:p>
            <a:endParaRPr/>
          </a:p>
        </p:txBody>
      </p:sp>
      <p:sp>
        <p:nvSpPr>
          <p:cNvPr id="337" name="Google Shape;337;gb67884cb37_3_39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FF0000"/>
              </a:buClr>
              <a:buSzPts val="3200"/>
              <a:buFont typeface="Arial"/>
              <a:buChar char="•"/>
              <a:defRPr sz="3200" b="1" i="0" u="none" strike="noStrike" cap="none">
                <a:solidFill>
                  <a:srgbClr val="000090"/>
                </a:solidFill>
                <a:latin typeface="Arial"/>
                <a:ea typeface="Arial"/>
                <a:cs typeface="Arial"/>
                <a:sym typeface="Arial"/>
              </a:defRPr>
            </a:lvl1pPr>
            <a:lvl2pPr marL="914400" marR="0" lvl="1" indent="-406400" algn="l" rtl="0">
              <a:lnSpc>
                <a:spcPct val="100000"/>
              </a:lnSpc>
              <a:spcBef>
                <a:spcPts val="560"/>
              </a:spcBef>
              <a:spcAft>
                <a:spcPts val="0"/>
              </a:spcAft>
              <a:buClr>
                <a:srgbClr val="FF0000"/>
              </a:buClr>
              <a:buSzPts val="2800"/>
              <a:buFont typeface="Arial"/>
              <a:buChar char="–"/>
              <a:defRPr sz="2800" b="1" i="0" u="none" strike="noStrike" cap="none">
                <a:solidFill>
                  <a:srgbClr val="000090"/>
                </a:solidFill>
                <a:latin typeface="Arial"/>
                <a:ea typeface="Arial"/>
                <a:cs typeface="Arial"/>
                <a:sym typeface="Arial"/>
              </a:defRPr>
            </a:lvl2pPr>
            <a:lvl3pPr marL="1371600" marR="0" lvl="2" indent="-381000" algn="l" rtl="0">
              <a:lnSpc>
                <a:spcPct val="100000"/>
              </a:lnSpc>
              <a:spcBef>
                <a:spcPts val="480"/>
              </a:spcBef>
              <a:spcAft>
                <a:spcPts val="0"/>
              </a:spcAft>
              <a:buClr>
                <a:srgbClr val="FF0000"/>
              </a:buClr>
              <a:buSzPts val="2400"/>
              <a:buFont typeface="Arial"/>
              <a:buChar char="•"/>
              <a:defRPr sz="2400" b="0" i="0" u="none" strike="noStrike" cap="none">
                <a:solidFill>
                  <a:srgbClr val="000090"/>
                </a:solidFill>
                <a:latin typeface="Arial"/>
                <a:ea typeface="Arial"/>
                <a:cs typeface="Arial"/>
                <a:sym typeface="Arial"/>
              </a:defRPr>
            </a:lvl3pPr>
            <a:lvl4pPr marL="1828800" marR="0" lvl="3"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4pPr>
            <a:lvl5pPr marL="2286000" marR="0" lvl="4"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8" name="Google Shape;338;gb67884cb37_3_39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39" name="Google Shape;339;gb67884cb37_3_39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0" name="Google Shape;340;gb67884cb37_3_3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
        <p:nvSpPr>
          <p:cNvPr id="341" name="Google Shape;341;gb67884cb37_3_398"/>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342" name="Google Shape;342;gb67884cb37_3_398"/>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FFFFFF"/>
                </a:solidFill>
                <a:latin typeface="Arial"/>
                <a:ea typeface="Arial"/>
                <a:cs typeface="Arial"/>
                <a:sym typeface="Arial"/>
              </a:rPr>
              <a:t>Canadian Bioinformatics Workshops | bioinformatics.ca</a:t>
            </a:r>
            <a:endParaRPr sz="1400" b="0" i="0" u="none" strike="noStrike" cap="none">
              <a:solidFill>
                <a:srgbClr val="000000"/>
              </a:solidFill>
              <a:latin typeface="Arial"/>
              <a:ea typeface="Arial"/>
              <a:cs typeface="Arial"/>
              <a:sym typeface="Arial"/>
            </a:endParaRPr>
          </a:p>
        </p:txBody>
      </p:sp>
      <p:pic>
        <p:nvPicPr>
          <p:cNvPr id="343" name="Google Shape;343;gb67884cb37_3_398" descr="Purple circles on a black background&#10;&#10;AI-generated content may be incorrect."/>
          <p:cNvPicPr preferRelativeResize="0"/>
          <p:nvPr/>
        </p:nvPicPr>
        <p:blipFill rotWithShape="1">
          <a:blip r:embed="rId15">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0"/>
        <p:cNvGrpSpPr/>
        <p:nvPr/>
      </p:nvGrpSpPr>
      <p:grpSpPr>
        <a:xfrm>
          <a:off x="0" y="0"/>
          <a:ext cx="0" cy="0"/>
          <a:chOff x="0" y="0"/>
          <a:chExt cx="0" cy="0"/>
        </a:xfrm>
      </p:grpSpPr>
      <p:sp>
        <p:nvSpPr>
          <p:cNvPr id="421" name="Google Shape;421;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9pPr>
          </a:lstStyle>
          <a:p>
            <a:endParaRPr/>
          </a:p>
        </p:txBody>
      </p:sp>
      <p:sp>
        <p:nvSpPr>
          <p:cNvPr id="422" name="Google Shape;422;p1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5864" algn="l" rtl="0">
              <a:lnSpc>
                <a:spcPct val="100000"/>
              </a:lnSpc>
              <a:spcBef>
                <a:spcPts val="640"/>
              </a:spcBef>
              <a:spcAft>
                <a:spcPts val="0"/>
              </a:spcAft>
              <a:buClr>
                <a:srgbClr val="FF0000"/>
              </a:buClr>
              <a:buSzPts val="3264"/>
              <a:buFont typeface="Arial"/>
              <a:buChar char="•"/>
              <a:defRPr sz="3200" b="1" i="0" u="none" strike="noStrike" cap="none">
                <a:solidFill>
                  <a:srgbClr val="000090"/>
                </a:solidFill>
                <a:latin typeface="Arial"/>
                <a:ea typeface="Arial"/>
                <a:cs typeface="Arial"/>
                <a:sym typeface="Arial"/>
              </a:defRPr>
            </a:lvl1pPr>
            <a:lvl2pPr marL="914400" marR="0" lvl="1" indent="-409956" algn="l" rtl="0">
              <a:lnSpc>
                <a:spcPct val="100000"/>
              </a:lnSpc>
              <a:spcBef>
                <a:spcPts val="560"/>
              </a:spcBef>
              <a:spcAft>
                <a:spcPts val="0"/>
              </a:spcAft>
              <a:buClr>
                <a:schemeClr val="accent2"/>
              </a:buClr>
              <a:buSzPts val="2856"/>
              <a:buFont typeface="Arial"/>
              <a:buChar char="•"/>
              <a:defRPr sz="2800" b="1" i="0" u="none" strike="noStrike" cap="none">
                <a:solidFill>
                  <a:srgbClr val="000090"/>
                </a:solidFill>
                <a:latin typeface="Arial"/>
                <a:ea typeface="Arial"/>
                <a:cs typeface="Arial"/>
                <a:sym typeface="Arial"/>
              </a:defRPr>
            </a:lvl2pPr>
            <a:lvl3pPr marL="1371600" marR="0" lvl="2" indent="-381000" algn="l" rtl="0">
              <a:lnSpc>
                <a:spcPct val="100000"/>
              </a:lnSpc>
              <a:spcBef>
                <a:spcPts val="480"/>
              </a:spcBef>
              <a:spcAft>
                <a:spcPts val="0"/>
              </a:spcAft>
              <a:buClr>
                <a:srgbClr val="FF0000"/>
              </a:buClr>
              <a:buSzPts val="2400"/>
              <a:buFont typeface="Arial"/>
              <a:buChar char="•"/>
              <a:defRPr sz="2400" b="0" i="0" u="none" strike="noStrike" cap="none">
                <a:solidFill>
                  <a:srgbClr val="000090"/>
                </a:solidFill>
                <a:latin typeface="Arial"/>
                <a:ea typeface="Arial"/>
                <a:cs typeface="Arial"/>
                <a:sym typeface="Arial"/>
              </a:defRPr>
            </a:lvl3pPr>
            <a:lvl4pPr marL="1828800" marR="0" lvl="3"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4pPr>
            <a:lvl5pPr marL="2286000" marR="0" lvl="4"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3" name="Google Shape;423;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24" name="Google Shape;424;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25" name="Google Shape;425;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
        <p:nvSpPr>
          <p:cNvPr id="426" name="Google Shape;426;p120"/>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427" name="Google Shape;427;p120"/>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FFFFFF"/>
                </a:solidFill>
                <a:latin typeface="Arial"/>
                <a:ea typeface="Arial"/>
                <a:cs typeface="Arial"/>
                <a:sym typeface="Arial"/>
              </a:rPr>
              <a:t>Canadian Bioinformatics Workshops | bioinformatics.ca</a:t>
            </a:r>
            <a:endParaRPr sz="1400" b="0" i="0" u="none" strike="noStrike" cap="none">
              <a:solidFill>
                <a:srgbClr val="000000"/>
              </a:solidFill>
              <a:latin typeface="Arial"/>
              <a:ea typeface="Arial"/>
              <a:cs typeface="Arial"/>
              <a:sym typeface="Arial"/>
            </a:endParaRPr>
          </a:p>
        </p:txBody>
      </p:sp>
      <p:pic>
        <p:nvPicPr>
          <p:cNvPr id="428" name="Google Shape;428;p120" descr="Purple circles on a black background&#10;&#10;AI-generated content may be incorrect."/>
          <p:cNvPicPr preferRelativeResize="0"/>
          <p:nvPr/>
        </p:nvPicPr>
        <p:blipFill rotWithShape="1">
          <a:blip r:embed="rId14">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8.xml"/><Relationship Id="rId1" Type="http://schemas.openxmlformats.org/officeDocument/2006/relationships/slideLayout" Target="../slideLayouts/slideLayout57.xml"/><Relationship Id="rId5" Type="http://schemas.openxmlformats.org/officeDocument/2006/relationships/image" Target="../media/image25.png"/><Relationship Id="rId4" Type="http://schemas.openxmlformats.org/officeDocument/2006/relationships/image" Target="../media/image23.png"/></Relationships>
</file>

<file path=ppt/slides/_rels/slide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9.xml"/><Relationship Id="rId1" Type="http://schemas.openxmlformats.org/officeDocument/2006/relationships/slideLayout" Target="../slideLayouts/slideLayout57.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65.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01.xml"/><Relationship Id="rId1" Type="http://schemas.openxmlformats.org/officeDocument/2006/relationships/slideLayout" Target="../slideLayouts/slideLayout5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0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2.xml"/><Relationship Id="rId1" Type="http://schemas.openxmlformats.org/officeDocument/2006/relationships/slideLayout" Target="../slideLayouts/slideLayout70.xml"/><Relationship Id="rId4" Type="http://schemas.openxmlformats.org/officeDocument/2006/relationships/image" Target="../media/image70.png"/></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0.xml"/></Relationships>
</file>

<file path=ppt/slides/_rels/slide10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06.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oleObject" Target="../embeddings/oleObject5.bin"/><Relationship Id="rId4" Type="http://schemas.openxmlformats.org/officeDocument/2006/relationships/image" Target="../media/image12.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44.xml"/><Relationship Id="rId5" Type="http://schemas.openxmlformats.org/officeDocument/2006/relationships/hyperlink" Target="http://www.pptdb.ca/" TargetMode="Externa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57.xml"/><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57.xml"/><Relationship Id="rId5" Type="http://schemas.openxmlformats.org/officeDocument/2006/relationships/image" Target="../media/image25.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8.xml"/><Relationship Id="rId1" Type="http://schemas.openxmlformats.org/officeDocument/2006/relationships/slideLayout" Target="../slideLayouts/slideLayout46.xml"/><Relationship Id="rId4" Type="http://schemas.openxmlformats.org/officeDocument/2006/relationships/image" Target="../media/image30.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47.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3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oleObject" Target="../embeddings/oleObject2.bin"/><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74.xml"/><Relationship Id="rId1" Type="http://schemas.openxmlformats.org/officeDocument/2006/relationships/slideLayout" Target="../slideLayouts/slideLayout46.xml"/><Relationship Id="rId4" Type="http://schemas.openxmlformats.org/officeDocument/2006/relationships/image" Target="../media/image51.gif"/></Relationships>
</file>

<file path=ppt/slides/_rels/slide7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75.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6.xml"/><Relationship Id="rId1" Type="http://schemas.openxmlformats.org/officeDocument/2006/relationships/slideLayout" Target="../slideLayouts/slideLayout46.xml"/><Relationship Id="rId4" Type="http://schemas.openxmlformats.org/officeDocument/2006/relationships/image" Target="../media/image50.gif"/></Relationships>
</file>

<file path=ppt/slides/_rels/slide7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7.xml"/><Relationship Id="rId1" Type="http://schemas.openxmlformats.org/officeDocument/2006/relationships/slideLayout" Target="../slideLayouts/slideLayout32.xml"/><Relationship Id="rId4" Type="http://schemas.openxmlformats.org/officeDocument/2006/relationships/image" Target="../media/image50.gi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79.xml"/><Relationship Id="rId1" Type="http://schemas.openxmlformats.org/officeDocument/2006/relationships/slideLayout" Target="../slideLayouts/slideLayout46.xml"/><Relationship Id="rId4" Type="http://schemas.openxmlformats.org/officeDocument/2006/relationships/image" Target="../media/image53.g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7.xml"/><Relationship Id="rId1" Type="http://schemas.openxmlformats.org/officeDocument/2006/relationships/slideLayout" Target="../slideLayouts/slideLayout44.xml"/><Relationship Id="rId4" Type="http://schemas.openxmlformats.org/officeDocument/2006/relationships/image" Target="../media/image5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9.xml"/><Relationship Id="rId1" Type="http://schemas.openxmlformats.org/officeDocument/2006/relationships/slideLayout" Target="../slideLayouts/slideLayout48.xml"/><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0.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2.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3.xml"/><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4.xml"/><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5.xml"/><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4393F"/>
            </a:gs>
            <a:gs pos="24000">
              <a:srgbClr val="70247F"/>
            </a:gs>
            <a:gs pos="100000">
              <a:srgbClr val="B40805"/>
            </a:gs>
          </a:gsLst>
          <a:path path="circle">
            <a:fillToRect l="100000" t="100000"/>
          </a:path>
          <a:tileRect r="-100000" b="-100000"/>
        </a:gradFill>
        <a:effectLst/>
      </p:bgPr>
    </p:bg>
    <p:spTree>
      <p:nvGrpSpPr>
        <p:cNvPr id="1" name="Shape 505"/>
        <p:cNvGrpSpPr/>
        <p:nvPr/>
      </p:nvGrpSpPr>
      <p:grpSpPr>
        <a:xfrm>
          <a:off x="0" y="0"/>
          <a:ext cx="0" cy="0"/>
          <a:chOff x="0" y="0"/>
          <a:chExt cx="0" cy="0"/>
        </a:xfrm>
      </p:grpSpPr>
      <p:sp>
        <p:nvSpPr>
          <p:cNvPr id="506" name="Google Shape;506;p1"/>
          <p:cNvSpPr txBox="1">
            <a:spLocks noGrp="1"/>
          </p:cNvSpPr>
          <p:nvPr>
            <p:ph type="subTitle" idx="1"/>
          </p:nvPr>
        </p:nvSpPr>
        <p:spPr>
          <a:xfrm>
            <a:off x="6801238" y="3429000"/>
            <a:ext cx="4567235" cy="78175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Clr>
                <a:schemeClr val="lt1"/>
              </a:buClr>
              <a:buSzPct val="100000"/>
              <a:buNone/>
            </a:pPr>
            <a:r>
              <a:rPr lang="en-CA" sz="4400" b="1">
                <a:latin typeface="Helvetica Neue"/>
                <a:ea typeface="Helvetica Neue"/>
                <a:cs typeface="Helvetica Neue"/>
                <a:sym typeface="Helvetica Neue"/>
              </a:rPr>
              <a:t>bioinformatics.ca</a:t>
            </a:r>
            <a:endParaRPr/>
          </a:p>
        </p:txBody>
      </p:sp>
      <p:pic>
        <p:nvPicPr>
          <p:cNvPr id="507" name="Google Shape;507;p1" descr="A logo with white dots&#10;&#10;AI-generated content may be incorrect."/>
          <p:cNvPicPr preferRelativeResize="0"/>
          <p:nvPr/>
        </p:nvPicPr>
        <p:blipFill rotWithShape="1">
          <a:blip r:embed="rId3">
            <a:alphaModFix/>
          </a:blip>
          <a:srcRect l="12297" r="12121"/>
          <a:stretch/>
        </p:blipFill>
        <p:spPr>
          <a:xfrm>
            <a:off x="670379" y="1341316"/>
            <a:ext cx="5766816" cy="3815097"/>
          </a:xfrm>
          <a:prstGeom prst="rect">
            <a:avLst/>
          </a:prstGeom>
          <a:noFill/>
          <a:ln>
            <a:noFill/>
          </a:ln>
        </p:spPr>
      </p:pic>
      <p:sp>
        <p:nvSpPr>
          <p:cNvPr id="508" name="Google Shape;508;p1"/>
          <p:cNvSpPr txBox="1"/>
          <p:nvPr/>
        </p:nvSpPr>
        <p:spPr>
          <a:xfrm>
            <a:off x="6648092" y="4210755"/>
            <a:ext cx="4873529" cy="41610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800"/>
              <a:buFont typeface="Arial"/>
              <a:buNone/>
            </a:pPr>
            <a:r>
              <a:rPr lang="en-CA" sz="2800" b="0" i="0" u="none" strike="noStrike" cap="none">
                <a:solidFill>
                  <a:schemeClr val="lt1"/>
                </a:solidFill>
                <a:latin typeface="Helvetica Neue Light"/>
                <a:ea typeface="Helvetica Neue Light"/>
                <a:cs typeface="Helvetica Neue Light"/>
                <a:sym typeface="Helvetica Neue Light"/>
              </a:rPr>
              <a:t>bioinformaticsdotca.github.io</a:t>
            </a:r>
            <a:endParaRPr sz="1400" b="0" i="0" u="none" strike="noStrike" cap="none">
              <a:solidFill>
                <a:srgbClr val="000000"/>
              </a:solidFill>
              <a:latin typeface="Arial"/>
              <a:ea typeface="Arial"/>
              <a:cs typeface="Arial"/>
              <a:sym typeface="Arial"/>
            </a:endParaRPr>
          </a:p>
        </p:txBody>
      </p:sp>
      <p:sp>
        <p:nvSpPr>
          <p:cNvPr id="509" name="Google Shape;509;p1"/>
          <p:cNvSpPr txBox="1"/>
          <p:nvPr/>
        </p:nvSpPr>
        <p:spPr>
          <a:xfrm>
            <a:off x="10523913" y="465513"/>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4"/>
        <p:cNvGrpSpPr/>
        <p:nvPr/>
      </p:nvGrpSpPr>
      <p:grpSpPr>
        <a:xfrm>
          <a:off x="0" y="0"/>
          <a:ext cx="0" cy="0"/>
          <a:chOff x="0" y="0"/>
          <a:chExt cx="0" cy="0"/>
        </a:xfrm>
      </p:grpSpPr>
      <p:sp>
        <p:nvSpPr>
          <p:cNvPr id="575" name="Google Shape;575;p12"/>
          <p:cNvSpPr txBox="1">
            <a:spLocks noGrp="1"/>
          </p:cNvSpPr>
          <p:nvPr>
            <p:ph type="title"/>
          </p:nvPr>
        </p:nvSpPr>
        <p:spPr>
          <a:xfrm>
            <a:off x="2209800" y="120318"/>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Secondary Structure</a:t>
            </a:r>
            <a:br>
              <a:rPr lang="en-CA" sz="4400">
                <a:latin typeface="Arial"/>
                <a:ea typeface="Arial"/>
                <a:cs typeface="Arial"/>
                <a:sym typeface="Arial"/>
              </a:rPr>
            </a:br>
            <a:r>
              <a:rPr lang="en-CA" sz="4400">
                <a:latin typeface="Arial"/>
                <a:ea typeface="Arial"/>
                <a:cs typeface="Arial"/>
                <a:sym typeface="Arial"/>
              </a:rPr>
              <a:t>Alpha Helix</a:t>
            </a:r>
            <a:endParaRPr sz="5200">
              <a:latin typeface="Arial"/>
              <a:ea typeface="Arial"/>
              <a:cs typeface="Arial"/>
              <a:sym typeface="Arial"/>
            </a:endParaRPr>
          </a:p>
        </p:txBody>
      </p:sp>
      <p:graphicFrame>
        <p:nvGraphicFramePr>
          <p:cNvPr id="576" name="Google Shape;576;p12"/>
          <p:cNvGraphicFramePr/>
          <p:nvPr/>
        </p:nvGraphicFramePr>
        <p:xfrm>
          <a:off x="5634038" y="1600200"/>
          <a:ext cx="4819650" cy="4495800"/>
        </p:xfrm>
        <a:graphic>
          <a:graphicData uri="http://schemas.openxmlformats.org/presentationml/2006/ole">
            <mc:AlternateContent xmlns:mc="http://schemas.openxmlformats.org/markup-compatibility/2006">
              <mc:Choice xmlns:v="urn:schemas-microsoft-com:vml" Requires="v">
                <p:oleObj r:id="rId3" imgW="4819650" imgH="4495800" progId="CorelPhotoPaint.Image.7">
                  <p:embed/>
                </p:oleObj>
              </mc:Choice>
              <mc:Fallback>
                <p:oleObj r:id="rId3" imgW="4819650" imgH="4495800" progId="CorelPhotoPaint.Image.7">
                  <p:embed/>
                  <p:pic>
                    <p:nvPicPr>
                      <p:cNvPr id="576" name="Google Shape;576;p12"/>
                      <p:cNvPicPr preferRelativeResize="0"/>
                      <p:nvPr/>
                    </p:nvPicPr>
                    <p:blipFill rotWithShape="1">
                      <a:blip r:embed="rId4">
                        <a:alphaModFix/>
                      </a:blip>
                      <a:srcRect/>
                      <a:stretch/>
                    </p:blipFill>
                    <p:spPr>
                      <a:xfrm>
                        <a:off x="5634038" y="1600200"/>
                        <a:ext cx="4819650" cy="4495800"/>
                      </a:xfrm>
                      <a:prstGeom prst="rect">
                        <a:avLst/>
                      </a:prstGeom>
                      <a:noFill/>
                      <a:ln>
                        <a:noFill/>
                      </a:ln>
                    </p:spPr>
                  </p:pic>
                </p:oleObj>
              </mc:Fallback>
            </mc:AlternateContent>
          </a:graphicData>
        </a:graphic>
      </p:graphicFrame>
      <p:pic>
        <p:nvPicPr>
          <p:cNvPr id="577" name="Google Shape;577;p12"/>
          <p:cNvPicPr preferRelativeResize="0"/>
          <p:nvPr/>
        </p:nvPicPr>
        <p:blipFill rotWithShape="1">
          <a:blip r:embed="rId5">
            <a:alphaModFix/>
          </a:blip>
          <a:srcRect r="50743" b="9098"/>
          <a:stretch/>
        </p:blipFill>
        <p:spPr>
          <a:xfrm>
            <a:off x="2209800" y="2202663"/>
            <a:ext cx="2819399" cy="3290874"/>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0"/>
        <p:cNvGrpSpPr/>
        <p:nvPr/>
      </p:nvGrpSpPr>
      <p:grpSpPr>
        <a:xfrm>
          <a:off x="0" y="0"/>
          <a:ext cx="0" cy="0"/>
          <a:chOff x="0" y="0"/>
          <a:chExt cx="0" cy="0"/>
        </a:xfrm>
      </p:grpSpPr>
      <p:sp>
        <p:nvSpPr>
          <p:cNvPr id="1681" name="Google Shape;1681;p96"/>
          <p:cNvSpPr txBox="1">
            <a:spLocks noGrp="1"/>
          </p:cNvSpPr>
          <p:nvPr>
            <p:ph type="ctrTitle"/>
          </p:nvPr>
        </p:nvSpPr>
        <p:spPr>
          <a:xfrm>
            <a:off x="2209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Module 4 (Homework)</a:t>
            </a:r>
            <a:endParaRPr/>
          </a:p>
        </p:txBody>
      </p:sp>
      <p:sp>
        <p:nvSpPr>
          <p:cNvPr id="1682" name="Google Shape;1682;p96"/>
          <p:cNvSpPr txBox="1">
            <a:spLocks noGrp="1"/>
          </p:cNvSpPr>
          <p:nvPr>
            <p:ph type="subTitle" idx="1"/>
          </p:nvPr>
        </p:nvSpPr>
        <p:spPr>
          <a:xfrm>
            <a:off x="2262600" y="3886200"/>
            <a:ext cx="7666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56"/>
              <a:buNone/>
            </a:pPr>
            <a:r>
              <a:rPr lang="en-CA" sz="2800">
                <a:solidFill>
                  <a:srgbClr val="000090"/>
                </a:solidFill>
              </a:rPr>
              <a:t>Let’s Take a Closer Look at the Program</a:t>
            </a:r>
            <a:endParaRPr>
              <a:solidFill>
                <a:srgbClr val="000090"/>
              </a:solidFill>
            </a:endParaRPr>
          </a:p>
          <a:p>
            <a:pPr marL="0" lvl="0" indent="0" algn="ctr" rtl="0">
              <a:lnSpc>
                <a:spcPct val="100000"/>
              </a:lnSpc>
              <a:spcBef>
                <a:spcPts val="0"/>
              </a:spcBef>
              <a:spcAft>
                <a:spcPts val="0"/>
              </a:spcAft>
              <a:buSzPts val="2856"/>
              <a:buNone/>
            </a:pPr>
            <a:r>
              <a:rPr lang="en-CA">
                <a:solidFill>
                  <a:srgbClr val="000090"/>
                </a:solidFill>
              </a:rPr>
              <a:t>SSANN.ipynb</a:t>
            </a:r>
            <a:endParaRPr>
              <a:solidFill>
                <a:srgbClr val="000090"/>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6"/>
        <p:cNvGrpSpPr/>
        <p:nvPr/>
      </p:nvGrpSpPr>
      <p:grpSpPr>
        <a:xfrm>
          <a:off x="0" y="0"/>
          <a:ext cx="0" cy="0"/>
          <a:chOff x="0" y="0"/>
          <a:chExt cx="0" cy="0"/>
        </a:xfrm>
      </p:grpSpPr>
      <p:sp>
        <p:nvSpPr>
          <p:cNvPr id="1687" name="Google Shape;1687;gb67884cb37_3_353"/>
          <p:cNvSpPr txBox="1">
            <a:spLocks noGrp="1"/>
          </p:cNvSpPr>
          <p:nvPr>
            <p:ph type="title"/>
          </p:nvPr>
        </p:nvSpPr>
        <p:spPr>
          <a:xfrm>
            <a:off x="0" y="1984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Open the Colab File in the Language of Your Choosing</a:t>
            </a:r>
            <a:endParaRPr/>
          </a:p>
        </p:txBody>
      </p:sp>
      <p:sp>
        <p:nvSpPr>
          <p:cNvPr id="1688" name="Google Shape;1688;gb67884cb37_3_353"/>
          <p:cNvSpPr txBox="1">
            <a:spLocks noGrp="1"/>
          </p:cNvSpPr>
          <p:nvPr>
            <p:ph type="body" idx="1"/>
          </p:nvPr>
        </p:nvSpPr>
        <p:spPr>
          <a:xfrm>
            <a:off x="1576400" y="1524000"/>
            <a:ext cx="9015300" cy="4526100"/>
          </a:xfrm>
          <a:prstGeom prst="rect">
            <a:avLst/>
          </a:prstGeom>
          <a:noFill/>
          <a:ln>
            <a:noFill/>
          </a:ln>
        </p:spPr>
        <p:txBody>
          <a:bodyPr spcFirstLastPara="1" wrap="square" lIns="91425" tIns="45700" rIns="91425" bIns="45700" anchor="t" anchorCtr="0">
            <a:noAutofit/>
          </a:bodyPr>
          <a:lstStyle/>
          <a:p>
            <a:pPr marL="285750" lvl="0" indent="-209550" algn="l" rtl="0">
              <a:lnSpc>
                <a:spcPct val="100000"/>
              </a:lnSpc>
              <a:spcBef>
                <a:spcPts val="0"/>
              </a:spcBef>
              <a:spcAft>
                <a:spcPts val="0"/>
              </a:spcAft>
              <a:buSzPts val="2000"/>
              <a:buChar char="•"/>
            </a:pPr>
            <a:r>
              <a:rPr lang="en-CA" sz="2000"/>
              <a:t>The python script ‘</a:t>
            </a:r>
            <a:r>
              <a:rPr lang="en-CA" sz="2000">
                <a:solidFill>
                  <a:srgbClr val="FF0000"/>
                </a:solidFill>
              </a:rPr>
              <a:t>SSANN.ipynb</a:t>
            </a:r>
            <a:r>
              <a:rPr lang="en-CA" sz="2000"/>
              <a:t>’, covered during lecture, will be used for the Lab portion</a:t>
            </a:r>
            <a:endParaRPr sz="2000"/>
          </a:p>
          <a:p>
            <a:pPr marL="285750" lvl="0" indent="-209550" algn="l" rtl="0">
              <a:lnSpc>
                <a:spcPct val="100000"/>
              </a:lnSpc>
              <a:spcBef>
                <a:spcPts val="0"/>
              </a:spcBef>
              <a:spcAft>
                <a:spcPts val="0"/>
              </a:spcAft>
              <a:buSzPts val="2000"/>
              <a:buChar char="•"/>
            </a:pPr>
            <a:r>
              <a:rPr lang="en-CA" sz="2000"/>
              <a:t>However, you have the option of running the Lab in R</a:t>
            </a:r>
            <a:endParaRPr sz="2000"/>
          </a:p>
          <a:p>
            <a:pPr marL="285750" lvl="0" indent="-209550" algn="l" rtl="0">
              <a:lnSpc>
                <a:spcPct val="100000"/>
              </a:lnSpc>
              <a:spcBef>
                <a:spcPts val="0"/>
              </a:spcBef>
              <a:spcAft>
                <a:spcPts val="0"/>
              </a:spcAft>
              <a:buSzPts val="2000"/>
              <a:buChar char="•"/>
            </a:pPr>
            <a:r>
              <a:rPr lang="en-CA" sz="2000"/>
              <a:t>To do so, find the R code ‘</a:t>
            </a:r>
            <a:r>
              <a:rPr lang="en-CA" sz="2000">
                <a:solidFill>
                  <a:srgbClr val="FF0000"/>
                </a:solidFill>
              </a:rPr>
              <a:t>SSANN_R.ipynb</a:t>
            </a:r>
            <a:r>
              <a:rPr lang="en-CA" sz="2000"/>
              <a:t>’ in the </a:t>
            </a:r>
            <a:r>
              <a:rPr lang="en-CA" sz="2000">
                <a:solidFill>
                  <a:srgbClr val="FF0000"/>
                </a:solidFill>
              </a:rPr>
              <a:t>R Code </a:t>
            </a:r>
            <a:r>
              <a:rPr lang="en-CA" sz="2000"/>
              <a:t>folder under </a:t>
            </a:r>
            <a:r>
              <a:rPr lang="en-CA" sz="2000">
                <a:solidFill>
                  <a:srgbClr val="FF0000"/>
                </a:solidFill>
              </a:rPr>
              <a:t>Module 4</a:t>
            </a:r>
            <a:endParaRPr sz="2000">
              <a:solidFill>
                <a:srgbClr val="FF0000"/>
              </a:solidFill>
            </a:endParaRPr>
          </a:p>
        </p:txBody>
      </p:sp>
      <p:sp>
        <p:nvSpPr>
          <p:cNvPr id="1689" name="Google Shape;1689;gb67884cb37_3_353"/>
          <p:cNvSpPr/>
          <p:nvPr/>
        </p:nvSpPr>
        <p:spPr>
          <a:xfrm>
            <a:off x="5874239" y="3676589"/>
            <a:ext cx="3042300" cy="4161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0" name="Google Shape;1690;gb67884cb37_3_353"/>
          <p:cNvSpPr/>
          <p:nvPr/>
        </p:nvSpPr>
        <p:spPr>
          <a:xfrm>
            <a:off x="3181947" y="3105300"/>
            <a:ext cx="2304600" cy="4161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91" name="Google Shape;1691;gb67884cb37_3_353"/>
          <p:cNvPicPr preferRelativeResize="0"/>
          <p:nvPr/>
        </p:nvPicPr>
        <p:blipFill rotWithShape="1">
          <a:blip r:embed="rId3">
            <a:alphaModFix/>
          </a:blip>
          <a:srcRect r="27350" b="43794"/>
          <a:stretch/>
        </p:blipFill>
        <p:spPr>
          <a:xfrm>
            <a:off x="6938954" y="4218375"/>
            <a:ext cx="2423896" cy="2035406"/>
          </a:xfrm>
          <a:prstGeom prst="rect">
            <a:avLst/>
          </a:prstGeom>
          <a:noFill/>
          <a:ln w="9525" cap="flat" cmpd="sng">
            <a:solidFill>
              <a:srgbClr val="000000"/>
            </a:solidFill>
            <a:prstDash val="solid"/>
            <a:round/>
            <a:headEnd type="none" w="sm" len="sm"/>
            <a:tailEnd type="none" w="sm" len="sm"/>
          </a:ln>
        </p:spPr>
      </p:pic>
      <p:sp>
        <p:nvSpPr>
          <p:cNvPr id="1692" name="Google Shape;1692;gb67884cb37_3_353"/>
          <p:cNvSpPr/>
          <p:nvPr/>
        </p:nvSpPr>
        <p:spPr>
          <a:xfrm>
            <a:off x="6878400" y="5940474"/>
            <a:ext cx="1550400" cy="3156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1693" name="Google Shape;1693;gb67884cb37_3_353"/>
          <p:cNvGrpSpPr/>
          <p:nvPr/>
        </p:nvGrpSpPr>
        <p:grpSpPr>
          <a:xfrm>
            <a:off x="1902775" y="3105300"/>
            <a:ext cx="8188350" cy="2803573"/>
            <a:chOff x="1902775" y="3105300"/>
            <a:chExt cx="8188350" cy="2803573"/>
          </a:xfrm>
        </p:grpSpPr>
        <p:pic>
          <p:nvPicPr>
            <p:cNvPr id="1694" name="Google Shape;1694;gb67884cb37_3_353"/>
            <p:cNvPicPr preferRelativeResize="0"/>
            <p:nvPr/>
          </p:nvPicPr>
          <p:blipFill rotWithShape="1">
            <a:blip r:embed="rId4">
              <a:alphaModFix/>
            </a:blip>
            <a:srcRect t="6630" b="7808"/>
            <a:stretch/>
          </p:blipFill>
          <p:spPr>
            <a:xfrm>
              <a:off x="1902775" y="3105300"/>
              <a:ext cx="8188350" cy="2803573"/>
            </a:xfrm>
            <a:prstGeom prst="rect">
              <a:avLst/>
            </a:prstGeom>
            <a:noFill/>
            <a:ln w="9525" cap="flat" cmpd="sng">
              <a:solidFill>
                <a:schemeClr val="dk2"/>
              </a:solidFill>
              <a:prstDash val="solid"/>
              <a:round/>
              <a:headEnd type="none" w="sm" len="sm"/>
              <a:tailEnd type="none" w="sm" len="sm"/>
            </a:ln>
          </p:spPr>
        </p:pic>
        <p:pic>
          <p:nvPicPr>
            <p:cNvPr id="1695" name="Google Shape;1695;gb67884cb37_3_353"/>
            <p:cNvPicPr preferRelativeResize="0"/>
            <p:nvPr/>
          </p:nvPicPr>
          <p:blipFill rotWithShape="1">
            <a:blip r:embed="rId5">
              <a:alphaModFix/>
            </a:blip>
            <a:srcRect/>
            <a:stretch/>
          </p:blipFill>
          <p:spPr>
            <a:xfrm>
              <a:off x="5005373" y="3235553"/>
              <a:ext cx="283600" cy="153297"/>
            </a:xfrm>
            <a:prstGeom prst="rect">
              <a:avLst/>
            </a:prstGeom>
            <a:noFill/>
            <a:ln>
              <a:noFill/>
            </a:ln>
          </p:spPr>
        </p:pic>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9"/>
        <p:cNvGrpSpPr/>
        <p:nvPr/>
      </p:nvGrpSpPr>
      <p:grpSpPr>
        <a:xfrm>
          <a:off x="0" y="0"/>
          <a:ext cx="0" cy="0"/>
          <a:chOff x="0" y="0"/>
          <a:chExt cx="0" cy="0"/>
        </a:xfrm>
      </p:grpSpPr>
      <p:sp>
        <p:nvSpPr>
          <p:cNvPr id="1700" name="Google Shape;1700;gb67884cb37_3_363"/>
          <p:cNvSpPr txBox="1"/>
          <p:nvPr/>
        </p:nvSpPr>
        <p:spPr>
          <a:xfrm>
            <a:off x="1552575" y="1782075"/>
            <a:ext cx="9039300" cy="1293000"/>
          </a:xfrm>
          <a:prstGeom prst="rect">
            <a:avLst/>
          </a:prstGeom>
          <a:noFill/>
          <a:ln>
            <a:noFill/>
          </a:ln>
        </p:spPr>
        <p:txBody>
          <a:bodyPr spcFirstLastPara="1" wrap="square" lIns="91425" tIns="45700" rIns="91425" bIns="45700" anchor="t" anchorCtr="0">
            <a:spAutoFit/>
          </a:bodyPr>
          <a:lstStyle/>
          <a:p>
            <a:pPr marL="342900" marR="0" lvl="0" indent="-330200" algn="l" rtl="0">
              <a:lnSpc>
                <a:spcPct val="100000"/>
              </a:lnSpc>
              <a:spcBef>
                <a:spcPts val="0"/>
              </a:spcBef>
              <a:spcAft>
                <a:spcPts val="0"/>
              </a:spcAft>
              <a:buClr>
                <a:srgbClr val="FF0000"/>
              </a:buClr>
              <a:buSzPts val="2600"/>
              <a:buFont typeface="Arial"/>
              <a:buChar char="•"/>
            </a:pPr>
            <a:r>
              <a:rPr lang="en-CA" sz="2600" b="1" i="0" u="none" strike="noStrike" cap="none">
                <a:solidFill>
                  <a:srgbClr val="000090"/>
                </a:solidFill>
                <a:latin typeface="Arial"/>
                <a:ea typeface="Arial"/>
                <a:cs typeface="Arial"/>
                <a:sym typeface="Arial"/>
              </a:rPr>
              <a:t>Right click on ‘</a:t>
            </a:r>
            <a:r>
              <a:rPr lang="en-CA" sz="2600" b="1" i="0" u="none" strike="noStrike" cap="none">
                <a:solidFill>
                  <a:srgbClr val="FF0000"/>
                </a:solidFill>
                <a:latin typeface="Arial"/>
                <a:ea typeface="Arial"/>
                <a:cs typeface="Arial"/>
                <a:sym typeface="Arial"/>
              </a:rPr>
              <a:t>SSANN.ipynb</a:t>
            </a:r>
            <a:r>
              <a:rPr lang="en-CA" sz="2600" b="1" i="0" u="none" strike="noStrike" cap="none">
                <a:solidFill>
                  <a:srgbClr val="000090"/>
                </a:solidFill>
                <a:latin typeface="Arial"/>
                <a:ea typeface="Arial"/>
                <a:cs typeface="Arial"/>
                <a:sym typeface="Arial"/>
              </a:rPr>
              <a:t>’ (or alternatively </a:t>
            </a:r>
            <a:r>
              <a:rPr lang="en-CA" sz="2600" b="1" i="0" u="none" strike="noStrike" cap="none">
                <a:solidFill>
                  <a:srgbClr val="FF0000"/>
                </a:solidFill>
                <a:latin typeface="Arial"/>
                <a:ea typeface="Arial"/>
                <a:cs typeface="Arial"/>
                <a:sym typeface="Arial"/>
              </a:rPr>
              <a:t>SSANN_R.ipynb </a:t>
            </a:r>
            <a:r>
              <a:rPr lang="en-CA" sz="2600" b="1" i="0" u="none" strike="noStrike" cap="none">
                <a:solidFill>
                  <a:srgbClr val="000090"/>
                </a:solidFill>
                <a:latin typeface="Arial"/>
                <a:ea typeface="Arial"/>
                <a:cs typeface="Arial"/>
                <a:sym typeface="Arial"/>
              </a:rPr>
              <a:t>in the </a:t>
            </a:r>
            <a:r>
              <a:rPr lang="en-CA" sz="2600" b="1" i="0" u="none" strike="noStrike" cap="none">
                <a:solidFill>
                  <a:srgbClr val="FF0000"/>
                </a:solidFill>
                <a:latin typeface="Arial"/>
                <a:ea typeface="Arial"/>
                <a:cs typeface="Arial"/>
                <a:sym typeface="Arial"/>
              </a:rPr>
              <a:t>R Code </a:t>
            </a:r>
            <a:r>
              <a:rPr lang="en-CA" sz="2600" b="1" i="0" u="none" strike="noStrike" cap="none">
                <a:solidFill>
                  <a:srgbClr val="000090"/>
                </a:solidFill>
                <a:latin typeface="Arial"/>
                <a:ea typeface="Arial"/>
                <a:cs typeface="Arial"/>
                <a:sym typeface="Arial"/>
              </a:rPr>
              <a:t>folder under </a:t>
            </a:r>
            <a:r>
              <a:rPr lang="en-CA" sz="2600" b="1" i="0" u="none" strike="noStrike" cap="none">
                <a:solidFill>
                  <a:srgbClr val="FF0000"/>
                </a:solidFill>
                <a:latin typeface="Arial"/>
                <a:ea typeface="Arial"/>
                <a:cs typeface="Arial"/>
                <a:sym typeface="Arial"/>
              </a:rPr>
              <a:t>Module 4</a:t>
            </a:r>
            <a:r>
              <a:rPr lang="en-CA" sz="2600" b="1" i="0" u="none" strike="noStrike" cap="none">
                <a:solidFill>
                  <a:srgbClr val="000090"/>
                </a:solidFill>
                <a:latin typeface="Arial"/>
                <a:ea typeface="Arial"/>
                <a:cs typeface="Arial"/>
                <a:sym typeface="Arial"/>
              </a:rPr>
              <a:t>)</a:t>
            </a:r>
            <a:r>
              <a:rPr lang="en-CA" sz="2600" b="1" i="0" u="none" strike="noStrike" cap="none">
                <a:solidFill>
                  <a:srgbClr val="FF0000"/>
                </a:solidFill>
                <a:latin typeface="Arial"/>
                <a:ea typeface="Arial"/>
                <a:cs typeface="Arial"/>
                <a:sym typeface="Arial"/>
              </a:rPr>
              <a:t> </a:t>
            </a:r>
            <a:r>
              <a:rPr lang="en-CA" sz="2600" b="1" i="0" u="none" strike="noStrike" cap="none">
                <a:solidFill>
                  <a:srgbClr val="000090"/>
                </a:solidFill>
                <a:latin typeface="Arial"/>
                <a:ea typeface="Arial"/>
                <a:cs typeface="Arial"/>
                <a:sym typeface="Arial"/>
              </a:rPr>
              <a:t>and select open with Google Colaboratory</a:t>
            </a:r>
            <a:endParaRPr sz="2600" b="1" i="0" u="none" strike="noStrike" cap="none">
              <a:solidFill>
                <a:srgbClr val="000090"/>
              </a:solidFill>
              <a:latin typeface="Arial"/>
              <a:ea typeface="Arial"/>
              <a:cs typeface="Arial"/>
              <a:sym typeface="Arial"/>
            </a:endParaRPr>
          </a:p>
        </p:txBody>
      </p:sp>
      <p:sp>
        <p:nvSpPr>
          <p:cNvPr id="1701" name="Google Shape;1701;gb67884cb37_3_363"/>
          <p:cNvSpPr txBox="1"/>
          <p:nvPr/>
        </p:nvSpPr>
        <p:spPr>
          <a:xfrm>
            <a:off x="6345228" y="4854850"/>
            <a:ext cx="298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6666"/>
              </a:solidFill>
              <a:latin typeface="Arial"/>
              <a:ea typeface="Arial"/>
              <a:cs typeface="Arial"/>
              <a:sym typeface="Arial"/>
            </a:endParaRPr>
          </a:p>
        </p:txBody>
      </p:sp>
      <p:sp>
        <p:nvSpPr>
          <p:cNvPr id="1702" name="Google Shape;1702;gb67884cb37_3_363"/>
          <p:cNvSpPr txBox="1">
            <a:spLocks noGrp="1"/>
          </p:cNvSpPr>
          <p:nvPr>
            <p:ph type="title"/>
          </p:nvPr>
        </p:nvSpPr>
        <p:spPr>
          <a:xfrm>
            <a:off x="0" y="1984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Open the Colab File in the Language of Your Choosing </a:t>
            </a:r>
            <a:r>
              <a:rPr lang="en-CA" sz="2400" i="1"/>
              <a:t>cont...</a:t>
            </a:r>
            <a:endParaRPr sz="2400" i="1"/>
          </a:p>
        </p:txBody>
      </p:sp>
      <p:pic>
        <p:nvPicPr>
          <p:cNvPr id="1703" name="Google Shape;1703;gb67884cb37_3_363"/>
          <p:cNvPicPr preferRelativeResize="0"/>
          <p:nvPr/>
        </p:nvPicPr>
        <p:blipFill rotWithShape="1">
          <a:blip r:embed="rId3">
            <a:alphaModFix/>
          </a:blip>
          <a:srcRect/>
          <a:stretch/>
        </p:blipFill>
        <p:spPr>
          <a:xfrm>
            <a:off x="3364225" y="3229575"/>
            <a:ext cx="589600" cy="239725"/>
          </a:xfrm>
          <a:prstGeom prst="rect">
            <a:avLst/>
          </a:prstGeom>
          <a:noFill/>
          <a:ln>
            <a:noFill/>
          </a:ln>
        </p:spPr>
      </p:pic>
      <p:sp>
        <p:nvSpPr>
          <p:cNvPr id="1704" name="Google Shape;1704;gb67884cb37_3_363"/>
          <p:cNvSpPr/>
          <p:nvPr/>
        </p:nvSpPr>
        <p:spPr>
          <a:xfrm rot="10800000" flipH="1">
            <a:off x="2643925" y="3160900"/>
            <a:ext cx="720300" cy="330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05" name="Google Shape;1705;gb67884cb37_3_363"/>
          <p:cNvPicPr preferRelativeResize="0"/>
          <p:nvPr/>
        </p:nvPicPr>
        <p:blipFill rotWithShape="1">
          <a:blip r:embed="rId4">
            <a:alphaModFix/>
          </a:blip>
          <a:srcRect/>
          <a:stretch/>
        </p:blipFill>
        <p:spPr>
          <a:xfrm>
            <a:off x="5873436" y="3291937"/>
            <a:ext cx="285416" cy="110484"/>
          </a:xfrm>
          <a:prstGeom prst="rect">
            <a:avLst/>
          </a:prstGeom>
          <a:noFill/>
          <a:ln>
            <a:noFill/>
          </a:ln>
        </p:spPr>
      </p:pic>
      <p:grpSp>
        <p:nvGrpSpPr>
          <p:cNvPr id="1706" name="Google Shape;1706;gb67884cb37_3_363"/>
          <p:cNvGrpSpPr/>
          <p:nvPr/>
        </p:nvGrpSpPr>
        <p:grpSpPr>
          <a:xfrm>
            <a:off x="2507756" y="3242800"/>
            <a:ext cx="6550525" cy="2929400"/>
            <a:chOff x="2507756" y="3242800"/>
            <a:chExt cx="6550525" cy="2929400"/>
          </a:xfrm>
        </p:grpSpPr>
        <p:pic>
          <p:nvPicPr>
            <p:cNvPr id="1707" name="Google Shape;1707;gb67884cb37_3_363"/>
            <p:cNvPicPr preferRelativeResize="0"/>
            <p:nvPr/>
          </p:nvPicPr>
          <p:blipFill rotWithShape="1">
            <a:blip r:embed="rId5">
              <a:alphaModFix/>
            </a:blip>
            <a:srcRect/>
            <a:stretch/>
          </p:blipFill>
          <p:spPr>
            <a:xfrm>
              <a:off x="2707606" y="3242800"/>
              <a:ext cx="6350670" cy="2929400"/>
            </a:xfrm>
            <a:prstGeom prst="rect">
              <a:avLst/>
            </a:prstGeom>
            <a:noFill/>
            <a:ln>
              <a:noFill/>
            </a:ln>
          </p:spPr>
        </p:pic>
        <p:sp>
          <p:nvSpPr>
            <p:cNvPr id="1708" name="Google Shape;1708;gb67884cb37_3_363"/>
            <p:cNvSpPr/>
            <p:nvPr/>
          </p:nvSpPr>
          <p:spPr>
            <a:xfrm>
              <a:off x="7076481" y="4783291"/>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9" name="Google Shape;1709;gb67884cb37_3_363"/>
            <p:cNvSpPr/>
            <p:nvPr/>
          </p:nvSpPr>
          <p:spPr>
            <a:xfrm>
              <a:off x="2507756" y="4348441"/>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10" name="Google Shape;1710;gb67884cb37_3_363"/>
            <p:cNvPicPr preferRelativeResize="0"/>
            <p:nvPr/>
          </p:nvPicPr>
          <p:blipFill rotWithShape="1">
            <a:blip r:embed="rId6">
              <a:alphaModFix/>
            </a:blip>
            <a:srcRect/>
            <a:stretch/>
          </p:blipFill>
          <p:spPr>
            <a:xfrm>
              <a:off x="5847038" y="3254974"/>
              <a:ext cx="343784" cy="185829"/>
            </a:xfrm>
            <a:prstGeom prst="rect">
              <a:avLst/>
            </a:prstGeom>
            <a:noFill/>
            <a:ln>
              <a:noFill/>
            </a:ln>
          </p:spPr>
        </p:pic>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4"/>
        <p:cNvGrpSpPr/>
        <p:nvPr/>
      </p:nvGrpSpPr>
      <p:grpSpPr>
        <a:xfrm>
          <a:off x="0" y="0"/>
          <a:ext cx="0" cy="0"/>
          <a:chOff x="0" y="0"/>
          <a:chExt cx="0" cy="0"/>
        </a:xfrm>
      </p:grpSpPr>
      <p:sp>
        <p:nvSpPr>
          <p:cNvPr id="1715" name="Google Shape;1715;gb67884cb37_3_374"/>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Study the Program</a:t>
            </a:r>
            <a:endParaRPr/>
          </a:p>
        </p:txBody>
      </p:sp>
      <p:sp>
        <p:nvSpPr>
          <p:cNvPr id="1716" name="Google Shape;1716;gb67884cb37_3_374"/>
          <p:cNvSpPr txBox="1">
            <a:spLocks noGrp="1"/>
          </p:cNvSpPr>
          <p:nvPr>
            <p:ph type="body" idx="1"/>
          </p:nvPr>
        </p:nvSpPr>
        <p:spPr>
          <a:xfrm>
            <a:off x="1981200" y="1600200"/>
            <a:ext cx="8229600" cy="45261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3200"/>
              <a:buChar char="•"/>
            </a:pPr>
            <a:r>
              <a:rPr lang="en-CA"/>
              <a:t>Spend a few minutes studying the </a:t>
            </a:r>
            <a:r>
              <a:rPr lang="en-CA" sz="2800">
                <a:solidFill>
                  <a:srgbClr val="FF0000"/>
                </a:solidFill>
              </a:rPr>
              <a:t>SSANN.ipynb</a:t>
            </a:r>
            <a:r>
              <a:rPr lang="en-CA" sz="2800"/>
              <a:t> (or </a:t>
            </a:r>
            <a:r>
              <a:rPr lang="en-CA" sz="2800">
                <a:solidFill>
                  <a:srgbClr val="FF0000"/>
                </a:solidFill>
              </a:rPr>
              <a:t>SSANN_R.ipynb</a:t>
            </a:r>
            <a:r>
              <a:rPr lang="en-CA" sz="2800"/>
              <a:t>)</a:t>
            </a:r>
            <a:r>
              <a:rPr lang="en-CA" sz="2800">
                <a:solidFill>
                  <a:srgbClr val="FF0000"/>
                </a:solidFill>
              </a:rPr>
              <a:t> </a:t>
            </a:r>
            <a:r>
              <a:rPr lang="en-CA"/>
              <a:t>program</a:t>
            </a:r>
            <a:endParaRPr/>
          </a:p>
          <a:p>
            <a:pPr marL="285750" lvl="0" indent="-285750" algn="l" rtl="0">
              <a:lnSpc>
                <a:spcPct val="100000"/>
              </a:lnSpc>
              <a:spcBef>
                <a:spcPts val="0"/>
              </a:spcBef>
              <a:spcAft>
                <a:spcPts val="0"/>
              </a:spcAft>
              <a:buSzPts val="3200"/>
              <a:buChar char="•"/>
            </a:pPr>
            <a:r>
              <a:rPr lang="en-CA"/>
              <a:t>See if you can understand the logic of the program</a:t>
            </a:r>
            <a:endParaRPr/>
          </a:p>
          <a:p>
            <a:pPr marL="285750" lvl="0" indent="-285750" algn="l" rtl="0">
              <a:lnSpc>
                <a:spcPct val="100000"/>
              </a:lnSpc>
              <a:spcBef>
                <a:spcPts val="0"/>
              </a:spcBef>
              <a:spcAft>
                <a:spcPts val="0"/>
              </a:spcAft>
              <a:buSzPts val="3200"/>
              <a:buChar char="•"/>
            </a:pPr>
            <a:r>
              <a:rPr lang="en-CA"/>
              <a:t>Ask questions of the TA’s if you are unclear about some of the functions or Python code</a:t>
            </a:r>
            <a:endParaRPr/>
          </a:p>
          <a:p>
            <a:pPr marL="285750" lvl="0" indent="-285750" algn="l" rtl="0">
              <a:lnSpc>
                <a:spcPct val="100000"/>
              </a:lnSpc>
              <a:spcBef>
                <a:spcPts val="0"/>
              </a:spcBef>
              <a:spcAft>
                <a:spcPts val="0"/>
              </a:spcAft>
              <a:buSzPts val="3200"/>
              <a:buChar char="•"/>
            </a:pPr>
            <a:r>
              <a:rPr lang="en-CA"/>
              <a:t>After studying the code, try running it</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0"/>
        <p:cNvGrpSpPr/>
        <p:nvPr/>
      </p:nvGrpSpPr>
      <p:grpSpPr>
        <a:xfrm>
          <a:off x="0" y="0"/>
          <a:ext cx="0" cy="0"/>
          <a:chOff x="0" y="0"/>
          <a:chExt cx="0" cy="0"/>
        </a:xfrm>
      </p:grpSpPr>
      <p:pic>
        <p:nvPicPr>
          <p:cNvPr id="1721" name="Google Shape;1721;gb67884cb37_3_379" descr="Screen Shot 2020-09-18 at 3.34.36 PM.png"/>
          <p:cNvPicPr preferRelativeResize="0"/>
          <p:nvPr/>
        </p:nvPicPr>
        <p:blipFill rotWithShape="1">
          <a:blip r:embed="rId3">
            <a:alphaModFix/>
          </a:blip>
          <a:srcRect b="16722"/>
          <a:stretch/>
        </p:blipFill>
        <p:spPr>
          <a:xfrm>
            <a:off x="1752600" y="3223700"/>
            <a:ext cx="3249935" cy="2688375"/>
          </a:xfrm>
          <a:prstGeom prst="rect">
            <a:avLst/>
          </a:prstGeom>
          <a:noFill/>
          <a:ln>
            <a:noFill/>
          </a:ln>
        </p:spPr>
      </p:pic>
      <p:sp>
        <p:nvSpPr>
          <p:cNvPr id="1722" name="Google Shape;1722;gb67884cb37_3_379"/>
          <p:cNvSpPr txBox="1"/>
          <p:nvPr/>
        </p:nvSpPr>
        <p:spPr>
          <a:xfrm>
            <a:off x="8725137" y="3947282"/>
            <a:ext cx="368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gb67884cb37_3_379"/>
          <p:cNvSpPr/>
          <p:nvPr/>
        </p:nvSpPr>
        <p:spPr>
          <a:xfrm>
            <a:off x="1752600" y="4832235"/>
            <a:ext cx="335400" cy="3015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4" name="Google Shape;1724;gb67884cb37_3_379"/>
          <p:cNvSpPr/>
          <p:nvPr/>
        </p:nvSpPr>
        <p:spPr>
          <a:xfrm>
            <a:off x="3625905" y="4513566"/>
            <a:ext cx="721800" cy="3678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5" name="Google Shape;1725;gb67884cb37_3_379"/>
          <p:cNvSpPr/>
          <p:nvPr/>
        </p:nvSpPr>
        <p:spPr>
          <a:xfrm>
            <a:off x="7990831" y="4032534"/>
            <a:ext cx="85800" cy="97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gb67884cb37_3_379"/>
          <p:cNvSpPr/>
          <p:nvPr/>
        </p:nvSpPr>
        <p:spPr>
          <a:xfrm>
            <a:off x="8813662" y="4032534"/>
            <a:ext cx="85800" cy="97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gb67884cb37_3_379"/>
          <p:cNvSpPr/>
          <p:nvPr/>
        </p:nvSpPr>
        <p:spPr>
          <a:xfrm>
            <a:off x="8811384" y="4021992"/>
            <a:ext cx="107400" cy="11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gb67884cb37_3_379"/>
          <p:cNvSpPr txBox="1"/>
          <p:nvPr/>
        </p:nvSpPr>
        <p:spPr>
          <a:xfrm>
            <a:off x="9526349" y="3930027"/>
            <a:ext cx="280500" cy="2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50"/>
              <a:buFont typeface="Arial"/>
              <a:buNone/>
            </a:pPr>
            <a:r>
              <a:rPr lang="en-CA" sz="1250" b="0" i="0" u="none" strike="noStrike" cap="none">
                <a:solidFill>
                  <a:srgbClr val="434343"/>
                </a:solidFill>
                <a:latin typeface="Roboto"/>
                <a:ea typeface="Roboto"/>
                <a:cs typeface="Roboto"/>
                <a:sym typeface="Roboto"/>
              </a:rPr>
              <a:t>4</a:t>
            </a:r>
            <a:endParaRPr sz="1250" b="0" i="0" u="none" strike="noStrike" cap="none">
              <a:solidFill>
                <a:srgbClr val="434343"/>
              </a:solidFill>
              <a:latin typeface="Roboto"/>
              <a:ea typeface="Roboto"/>
              <a:cs typeface="Roboto"/>
              <a:sym typeface="Roboto"/>
            </a:endParaRPr>
          </a:p>
        </p:txBody>
      </p:sp>
      <p:grpSp>
        <p:nvGrpSpPr>
          <p:cNvPr id="1729" name="Google Shape;1729;gb67884cb37_3_379"/>
          <p:cNvGrpSpPr/>
          <p:nvPr/>
        </p:nvGrpSpPr>
        <p:grpSpPr>
          <a:xfrm>
            <a:off x="4994345" y="3820171"/>
            <a:ext cx="4946280" cy="1519728"/>
            <a:chOff x="4994345" y="3820171"/>
            <a:chExt cx="4946280" cy="1519728"/>
          </a:xfrm>
        </p:grpSpPr>
        <p:pic>
          <p:nvPicPr>
            <p:cNvPr id="1730" name="Google Shape;1730;gb67884cb37_3_379"/>
            <p:cNvPicPr preferRelativeResize="0"/>
            <p:nvPr/>
          </p:nvPicPr>
          <p:blipFill rotWithShape="1">
            <a:blip r:embed="rId4">
              <a:alphaModFix/>
            </a:blip>
            <a:srcRect/>
            <a:stretch/>
          </p:blipFill>
          <p:spPr>
            <a:xfrm>
              <a:off x="4994345" y="3882511"/>
              <a:ext cx="4946280" cy="1457388"/>
            </a:xfrm>
            <a:prstGeom prst="rect">
              <a:avLst/>
            </a:prstGeom>
            <a:noFill/>
            <a:ln>
              <a:noFill/>
            </a:ln>
          </p:spPr>
        </p:pic>
        <p:sp>
          <p:nvSpPr>
            <p:cNvPr id="1731" name="Google Shape;1731;gb67884cb37_3_379"/>
            <p:cNvSpPr/>
            <p:nvPr/>
          </p:nvSpPr>
          <p:spPr>
            <a:xfrm>
              <a:off x="5386067" y="3820171"/>
              <a:ext cx="4431600" cy="5241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732" name="Google Shape;1732;gb67884cb37_3_379"/>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To Run: Upload the Data</a:t>
            </a:r>
            <a:endParaRPr/>
          </a:p>
        </p:txBody>
      </p:sp>
      <p:sp>
        <p:nvSpPr>
          <p:cNvPr id="1733" name="Google Shape;1733;gb67884cb37_3_379"/>
          <p:cNvSpPr txBox="1"/>
          <p:nvPr/>
        </p:nvSpPr>
        <p:spPr>
          <a:xfrm>
            <a:off x="1931100" y="940225"/>
            <a:ext cx="8329800" cy="224730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0000"/>
              </a:buClr>
              <a:buSzPts val="2000"/>
              <a:buFont typeface="Arial"/>
              <a:buChar char="•"/>
            </a:pPr>
            <a:r>
              <a:rPr lang="en-CA" sz="2000" b="1" i="0" u="none" strike="noStrike" cap="none">
                <a:solidFill>
                  <a:srgbClr val="000090"/>
                </a:solidFill>
                <a:latin typeface="Arial"/>
                <a:ea typeface="Arial"/>
                <a:cs typeface="Arial"/>
                <a:sym typeface="Arial"/>
              </a:rPr>
              <a:t>Once the Colab file is open, click the folder icon to the right</a:t>
            </a:r>
            <a:endParaRPr sz="2000" b="1" i="0" u="none" strike="noStrike" cap="none">
              <a:solidFill>
                <a:srgbClr val="000090"/>
              </a:solidFill>
              <a:latin typeface="Arial"/>
              <a:ea typeface="Arial"/>
              <a:cs typeface="Arial"/>
              <a:sym typeface="Arial"/>
            </a:endParaRPr>
          </a:p>
          <a:p>
            <a:pPr marL="285750" marR="0" lvl="0" indent="-285750" algn="l" rtl="0">
              <a:lnSpc>
                <a:spcPct val="100000"/>
              </a:lnSpc>
              <a:spcBef>
                <a:spcPts val="0"/>
              </a:spcBef>
              <a:spcAft>
                <a:spcPts val="0"/>
              </a:spcAft>
              <a:buClr>
                <a:srgbClr val="FF0000"/>
              </a:buClr>
              <a:buSzPts val="2000"/>
              <a:buFont typeface="Arial"/>
              <a:buChar char="•"/>
            </a:pPr>
            <a:r>
              <a:rPr lang="en-CA" sz="2000" b="1" i="0" u="none" strike="noStrike" cap="none">
                <a:solidFill>
                  <a:srgbClr val="000090"/>
                </a:solidFill>
                <a:latin typeface="Arial"/>
                <a:ea typeface="Arial"/>
                <a:cs typeface="Arial"/>
                <a:sym typeface="Arial"/>
              </a:rPr>
              <a:t>When the panel opens, right click inside the panel and click upload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FF0000"/>
              </a:buClr>
              <a:buSzPts val="2000"/>
              <a:buFont typeface="Arial"/>
              <a:buChar char="•"/>
            </a:pPr>
            <a:r>
              <a:rPr lang="en-CA" sz="2000" b="1" i="0" u="none" strike="noStrike" cap="none">
                <a:solidFill>
                  <a:srgbClr val="000090"/>
                </a:solidFill>
                <a:latin typeface="Arial"/>
                <a:ea typeface="Arial"/>
                <a:cs typeface="Arial"/>
                <a:sym typeface="Arial"/>
              </a:rPr>
              <a:t>Then find the </a:t>
            </a:r>
            <a:r>
              <a:rPr lang="en-CA" sz="2000" b="1" i="0" u="none" strike="noStrike" cap="none">
                <a:solidFill>
                  <a:srgbClr val="FF0000"/>
                </a:solidFill>
                <a:latin typeface="Arial"/>
                <a:ea typeface="Arial"/>
                <a:cs typeface="Arial"/>
                <a:sym typeface="Arial"/>
              </a:rPr>
              <a:t>CBW_MachineLearning_2026 </a:t>
            </a:r>
            <a:r>
              <a:rPr lang="en-CA" sz="2000" b="1" i="0" u="none" strike="noStrike" cap="none">
                <a:solidFill>
                  <a:srgbClr val="000090"/>
                </a:solidFill>
                <a:latin typeface="Arial"/>
                <a:ea typeface="Arial"/>
                <a:cs typeface="Arial"/>
                <a:sym typeface="Arial"/>
              </a:rPr>
              <a:t>folder on your desktop</a:t>
            </a:r>
            <a:endParaRPr sz="2000" b="1" i="0" u="none" strike="noStrike" cap="none">
              <a:solidFill>
                <a:srgbClr val="000090"/>
              </a:solidFill>
              <a:latin typeface="Arial"/>
              <a:ea typeface="Arial"/>
              <a:cs typeface="Arial"/>
              <a:sym typeface="Arial"/>
            </a:endParaRPr>
          </a:p>
          <a:p>
            <a:pPr marL="285750" marR="0" lvl="0" indent="-285750" algn="l" rtl="0">
              <a:lnSpc>
                <a:spcPct val="100000"/>
              </a:lnSpc>
              <a:spcBef>
                <a:spcPts val="0"/>
              </a:spcBef>
              <a:spcAft>
                <a:spcPts val="0"/>
              </a:spcAft>
              <a:buClr>
                <a:srgbClr val="FF0000"/>
              </a:buClr>
              <a:buSzPts val="2000"/>
              <a:buFont typeface="Arial"/>
              <a:buChar char="•"/>
            </a:pPr>
            <a:r>
              <a:rPr lang="en-CA" sz="2000" b="1" i="0" u="none" strike="noStrike" cap="none">
                <a:solidFill>
                  <a:srgbClr val="000090"/>
                </a:solidFill>
                <a:latin typeface="Arial"/>
                <a:ea typeface="Arial"/>
                <a:cs typeface="Arial"/>
                <a:sym typeface="Arial"/>
              </a:rPr>
              <a:t>Open the </a:t>
            </a:r>
            <a:r>
              <a:rPr lang="en-CA" sz="2000" b="1" i="0" u="none" strike="noStrike" cap="none">
                <a:solidFill>
                  <a:srgbClr val="FF0000"/>
                </a:solidFill>
                <a:latin typeface="Arial"/>
                <a:ea typeface="Arial"/>
                <a:cs typeface="Arial"/>
                <a:sym typeface="Arial"/>
              </a:rPr>
              <a:t>Data </a:t>
            </a:r>
            <a:r>
              <a:rPr lang="en-CA" sz="2000" b="1" i="0" u="none" strike="noStrike" cap="none">
                <a:solidFill>
                  <a:srgbClr val="000090"/>
                </a:solidFill>
                <a:latin typeface="Arial"/>
                <a:ea typeface="Arial"/>
                <a:cs typeface="Arial"/>
                <a:sym typeface="Arial"/>
              </a:rPr>
              <a:t>folder followed by the </a:t>
            </a:r>
            <a:r>
              <a:rPr lang="en-CA" sz="2000" b="1" i="0" u="none" strike="noStrike" cap="none">
                <a:solidFill>
                  <a:srgbClr val="FF0000"/>
                </a:solidFill>
                <a:latin typeface="Arial"/>
                <a:ea typeface="Arial"/>
                <a:cs typeface="Arial"/>
                <a:sym typeface="Arial"/>
              </a:rPr>
              <a:t>Module 4</a:t>
            </a:r>
            <a:r>
              <a:rPr lang="en-CA" sz="2000" b="1" i="0" u="none" strike="noStrike" cap="none">
                <a:solidFill>
                  <a:srgbClr val="000090"/>
                </a:solidFill>
                <a:latin typeface="Arial"/>
                <a:ea typeface="Arial"/>
                <a:cs typeface="Arial"/>
                <a:sym typeface="Arial"/>
              </a:rPr>
              <a:t> folder, and open the corresponding data file named ‘</a:t>
            </a:r>
            <a:r>
              <a:rPr lang="en-CA" sz="2000" b="1" i="0" u="none" strike="noStrike" cap="none">
                <a:solidFill>
                  <a:srgbClr val="FF0000"/>
                </a:solidFill>
                <a:latin typeface="Arial"/>
                <a:ea typeface="Arial"/>
                <a:cs typeface="Arial"/>
                <a:sym typeface="Arial"/>
              </a:rPr>
              <a:t>converted_data.csv</a:t>
            </a:r>
            <a:r>
              <a:rPr lang="en-CA" sz="2000" b="1" i="0" u="none" strike="noStrike" cap="none">
                <a:solidFill>
                  <a:srgbClr val="00009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1734" name="Google Shape;1734;gb67884cb37_3_379"/>
          <p:cNvPicPr preferRelativeResize="0"/>
          <p:nvPr/>
        </p:nvPicPr>
        <p:blipFill rotWithShape="1">
          <a:blip r:embed="rId5">
            <a:alphaModFix/>
          </a:blip>
          <a:srcRect l="66726" t="7181" r="22869" b="80235"/>
          <a:stretch/>
        </p:blipFill>
        <p:spPr>
          <a:xfrm>
            <a:off x="9093554" y="3989654"/>
            <a:ext cx="514610" cy="183389"/>
          </a:xfrm>
          <a:prstGeom prst="rect">
            <a:avLst/>
          </a:prstGeom>
          <a:noFill/>
          <a:ln>
            <a:noFill/>
          </a:ln>
        </p:spPr>
      </p:pic>
      <p:pic>
        <p:nvPicPr>
          <p:cNvPr id="1735" name="Google Shape;1735;gb67884cb37_3_379"/>
          <p:cNvPicPr preferRelativeResize="0"/>
          <p:nvPr/>
        </p:nvPicPr>
        <p:blipFill rotWithShape="1">
          <a:blip r:embed="rId6">
            <a:alphaModFix/>
          </a:blip>
          <a:srcRect l="81595" t="6742" r="6075" b="80674"/>
          <a:stretch/>
        </p:blipFill>
        <p:spPr>
          <a:xfrm>
            <a:off x="8289620" y="3981110"/>
            <a:ext cx="621931" cy="187056"/>
          </a:xfrm>
          <a:prstGeom prst="rect">
            <a:avLst/>
          </a:prstGeom>
          <a:noFill/>
          <a:ln>
            <a:noFill/>
          </a:ln>
        </p:spPr>
      </p:pic>
      <p:pic>
        <p:nvPicPr>
          <p:cNvPr id="1736" name="Google Shape;1736;gb67884cb37_3_379"/>
          <p:cNvPicPr preferRelativeResize="0"/>
          <p:nvPr/>
        </p:nvPicPr>
        <p:blipFill rotWithShape="1">
          <a:blip r:embed="rId7">
            <a:alphaModFix/>
          </a:blip>
          <a:srcRect/>
          <a:stretch/>
        </p:blipFill>
        <p:spPr>
          <a:xfrm>
            <a:off x="2536836" y="3238258"/>
            <a:ext cx="1427386" cy="251043"/>
          </a:xfrm>
          <a:prstGeom prst="rect">
            <a:avLst/>
          </a:prstGeom>
          <a:noFill/>
          <a:ln>
            <a:noFill/>
          </a:ln>
        </p:spPr>
      </p:pic>
      <p:sp>
        <p:nvSpPr>
          <p:cNvPr id="1737" name="Google Shape;1737;gb67884cb37_3_379"/>
          <p:cNvSpPr txBox="1"/>
          <p:nvPr/>
        </p:nvSpPr>
        <p:spPr>
          <a:xfrm>
            <a:off x="5544817" y="4947499"/>
            <a:ext cx="1086300" cy="246300"/>
          </a:xfrm>
          <a:prstGeom prst="rect">
            <a:avLst/>
          </a:prstGeom>
          <a:solidFill>
            <a:srgbClr val="D3FBFB"/>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434343"/>
                </a:solidFill>
                <a:latin typeface="Arial"/>
                <a:ea typeface="Arial"/>
                <a:cs typeface="Arial"/>
                <a:sym typeface="Arial"/>
              </a:rPr>
              <a:t>converted_data</a:t>
            </a:r>
            <a:endParaRPr sz="1000" b="0" i="0" u="none" strike="noStrike" cap="none">
              <a:solidFill>
                <a:srgbClr val="434343"/>
              </a:solidFill>
              <a:latin typeface="Arial"/>
              <a:ea typeface="Arial"/>
              <a:cs typeface="Arial"/>
              <a:sym typeface="Arial"/>
            </a:endParaRPr>
          </a:p>
        </p:txBody>
      </p:sp>
      <p:pic>
        <p:nvPicPr>
          <p:cNvPr id="1738" name="Google Shape;1738;gb67884cb37_3_379"/>
          <p:cNvPicPr preferRelativeResize="0"/>
          <p:nvPr/>
        </p:nvPicPr>
        <p:blipFill rotWithShape="1">
          <a:blip r:embed="rId8">
            <a:alphaModFix/>
          </a:blip>
          <a:srcRect/>
          <a:stretch/>
        </p:blipFill>
        <p:spPr>
          <a:xfrm>
            <a:off x="7763850" y="4008267"/>
            <a:ext cx="343784" cy="18582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2"/>
        <p:cNvGrpSpPr/>
        <p:nvPr/>
      </p:nvGrpSpPr>
      <p:grpSpPr>
        <a:xfrm>
          <a:off x="0" y="0"/>
          <a:ext cx="0" cy="0"/>
          <a:chOff x="0" y="0"/>
          <a:chExt cx="0" cy="0"/>
        </a:xfrm>
      </p:grpSpPr>
      <p:sp>
        <p:nvSpPr>
          <p:cNvPr id="1743" name="Google Shape;1743;p101"/>
          <p:cNvSpPr txBox="1">
            <a:spLocks noGrp="1"/>
          </p:cNvSpPr>
          <p:nvPr>
            <p:ph type="title"/>
          </p:nvPr>
        </p:nvSpPr>
        <p:spPr>
          <a:xfrm>
            <a:off x="1828799" y="-30162"/>
            <a:ext cx="8520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Run The Program</a:t>
            </a:r>
            <a:endParaRPr/>
          </a:p>
        </p:txBody>
      </p:sp>
      <p:pic>
        <p:nvPicPr>
          <p:cNvPr id="1744" name="Google Shape;1744;p101"/>
          <p:cNvPicPr preferRelativeResize="0"/>
          <p:nvPr/>
        </p:nvPicPr>
        <p:blipFill rotWithShape="1">
          <a:blip r:embed="rId3">
            <a:alphaModFix/>
          </a:blip>
          <a:srcRect/>
          <a:stretch/>
        </p:blipFill>
        <p:spPr>
          <a:xfrm>
            <a:off x="4177178" y="2627144"/>
            <a:ext cx="3823855" cy="2892829"/>
          </a:xfrm>
          <a:prstGeom prst="rect">
            <a:avLst/>
          </a:prstGeom>
          <a:noFill/>
          <a:ln w="9525" cap="flat" cmpd="sng">
            <a:solidFill>
              <a:schemeClr val="dk1"/>
            </a:solidFill>
            <a:prstDash val="solid"/>
            <a:round/>
            <a:headEnd type="none" w="sm" len="sm"/>
            <a:tailEnd type="none" w="sm" len="sm"/>
          </a:ln>
        </p:spPr>
      </p:pic>
      <p:sp>
        <p:nvSpPr>
          <p:cNvPr id="1745" name="Google Shape;1745;p101"/>
          <p:cNvSpPr txBox="1"/>
          <p:nvPr/>
        </p:nvSpPr>
        <p:spPr>
          <a:xfrm>
            <a:off x="2753095" y="1519866"/>
            <a:ext cx="6685800" cy="461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0000"/>
              </a:buClr>
              <a:buSzPts val="2400"/>
              <a:buFont typeface="Arial"/>
              <a:buChar char="•"/>
            </a:pPr>
            <a:r>
              <a:rPr lang="en-CA" sz="2400" b="1" i="0" u="none" strike="noStrike" cap="none">
                <a:solidFill>
                  <a:srgbClr val="000090"/>
                </a:solidFill>
                <a:latin typeface="Arial"/>
                <a:ea typeface="Arial"/>
                <a:cs typeface="Arial"/>
                <a:sym typeface="Arial"/>
              </a:rPr>
              <a:t>Select ‘Run all’ from the ‘Runtime’ menu</a:t>
            </a:r>
            <a:endParaRPr sz="1400" b="0" i="0" u="none" strike="noStrike" cap="none">
              <a:solidFill>
                <a:srgbClr val="000000"/>
              </a:solidFill>
              <a:latin typeface="Arial"/>
              <a:ea typeface="Arial"/>
              <a:cs typeface="Arial"/>
              <a:sym typeface="Arial"/>
            </a:endParaRPr>
          </a:p>
        </p:txBody>
      </p:sp>
      <p:sp>
        <p:nvSpPr>
          <p:cNvPr id="1746" name="Google Shape;1746;p101"/>
          <p:cNvSpPr/>
          <p:nvPr/>
        </p:nvSpPr>
        <p:spPr>
          <a:xfrm>
            <a:off x="6272249" y="3273105"/>
            <a:ext cx="7683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47" name="Google Shape;1747;p101"/>
          <p:cNvPicPr preferRelativeResize="0"/>
          <p:nvPr/>
        </p:nvPicPr>
        <p:blipFill rotWithShape="1">
          <a:blip r:embed="rId4">
            <a:alphaModFix/>
          </a:blip>
          <a:srcRect/>
          <a:stretch/>
        </p:blipFill>
        <p:spPr>
          <a:xfrm>
            <a:off x="4387450" y="2717675"/>
            <a:ext cx="1519098" cy="3078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1"/>
        <p:cNvGrpSpPr/>
        <p:nvPr/>
      </p:nvGrpSpPr>
      <p:grpSpPr>
        <a:xfrm>
          <a:off x="0" y="0"/>
          <a:ext cx="0" cy="0"/>
          <a:chOff x="0" y="0"/>
          <a:chExt cx="0" cy="0"/>
        </a:xfrm>
      </p:grpSpPr>
      <p:sp>
        <p:nvSpPr>
          <p:cNvPr id="1752" name="Google Shape;1752;p102"/>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Exercise 4.1</a:t>
            </a:r>
            <a:endParaRPr/>
          </a:p>
        </p:txBody>
      </p:sp>
      <p:sp>
        <p:nvSpPr>
          <p:cNvPr id="1753" name="Google Shape;1753;p102"/>
          <p:cNvSpPr txBox="1">
            <a:spLocks noGrp="1"/>
          </p:cNvSpPr>
          <p:nvPr>
            <p:ph type="body" idx="1"/>
          </p:nvPr>
        </p:nvSpPr>
        <p:spPr>
          <a:xfrm>
            <a:off x="1844635" y="1259378"/>
            <a:ext cx="8562000" cy="45261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448"/>
              <a:buChar char="•"/>
            </a:pPr>
            <a:r>
              <a:rPr lang="en-CA" sz="2400"/>
              <a:t>Because there is a lot of data, cell 15 (data encoding) and cell 16 (training) will take ~30 seconds each to execute</a:t>
            </a:r>
            <a:endParaRPr/>
          </a:p>
          <a:p>
            <a:pPr marL="831850" lvl="3" indent="-285750" algn="l" rtl="0">
              <a:lnSpc>
                <a:spcPct val="100000"/>
              </a:lnSpc>
              <a:spcBef>
                <a:spcPts val="0"/>
              </a:spcBef>
              <a:spcAft>
                <a:spcPts val="0"/>
              </a:spcAft>
              <a:buSzPts val="1600"/>
              <a:buChar char="–"/>
            </a:pPr>
            <a:r>
              <a:rPr lang="en-CA" sz="1600"/>
              <a:t>After the code finishes running, observe the confusion matrix (cell 19)</a:t>
            </a:r>
            <a:endParaRPr/>
          </a:p>
          <a:p>
            <a:pPr marL="831850" lvl="3" indent="-285750" algn="l" rtl="0">
              <a:lnSpc>
                <a:spcPct val="100000"/>
              </a:lnSpc>
              <a:spcBef>
                <a:spcPts val="0"/>
              </a:spcBef>
              <a:spcAft>
                <a:spcPts val="0"/>
              </a:spcAft>
              <a:buSzPts val="1600"/>
              <a:buChar char="–"/>
            </a:pPr>
            <a:r>
              <a:rPr lang="en-CA" sz="1600"/>
              <a:t>The accuracy for ‘B’ prediction will be close to 30%</a:t>
            </a:r>
            <a:endParaRPr/>
          </a:p>
          <a:p>
            <a:pPr marL="285750" lvl="0" indent="-285750" algn="l" rtl="0">
              <a:lnSpc>
                <a:spcPct val="100000"/>
              </a:lnSpc>
              <a:spcBef>
                <a:spcPts val="0"/>
              </a:spcBef>
              <a:spcAft>
                <a:spcPts val="0"/>
              </a:spcAft>
              <a:buSzPts val="2448"/>
              <a:buChar char="•"/>
            </a:pPr>
            <a:r>
              <a:rPr lang="en-CA" sz="2400"/>
              <a:t>Go to cell 14 and change the data_frac from 0.1 to 0.12. Run cells 14 through 19 sequentially by clicking the run button on each cell in order</a:t>
            </a:r>
            <a:endParaRPr/>
          </a:p>
          <a:p>
            <a:pPr marL="342900" lvl="0" indent="-200406" algn="l" rtl="0">
              <a:lnSpc>
                <a:spcPct val="100000"/>
              </a:lnSpc>
              <a:spcBef>
                <a:spcPts val="440"/>
              </a:spcBef>
              <a:spcAft>
                <a:spcPts val="0"/>
              </a:spcAft>
              <a:buSzPts val="2244"/>
              <a:buNone/>
            </a:pPr>
            <a:endParaRPr sz="2200"/>
          </a:p>
          <a:p>
            <a:pPr marL="0" lvl="0" indent="0" algn="l" rtl="0">
              <a:lnSpc>
                <a:spcPct val="100000"/>
              </a:lnSpc>
              <a:spcBef>
                <a:spcPts val="440"/>
              </a:spcBef>
              <a:spcAft>
                <a:spcPts val="0"/>
              </a:spcAft>
              <a:buSzPts val="2244"/>
              <a:buNone/>
            </a:pPr>
            <a:endParaRPr sz="2200"/>
          </a:p>
          <a:p>
            <a:pPr marL="0" lvl="0" indent="0" algn="l" rtl="0">
              <a:lnSpc>
                <a:spcPct val="100000"/>
              </a:lnSpc>
              <a:spcBef>
                <a:spcPts val="440"/>
              </a:spcBef>
              <a:spcAft>
                <a:spcPts val="0"/>
              </a:spcAft>
              <a:buSzPts val="2244"/>
              <a:buNone/>
            </a:pPr>
            <a:endParaRPr sz="2200"/>
          </a:p>
          <a:p>
            <a:pPr marL="1054100" lvl="0" indent="0" algn="l" rtl="0">
              <a:lnSpc>
                <a:spcPct val="100000"/>
              </a:lnSpc>
              <a:spcBef>
                <a:spcPts val="400"/>
              </a:spcBef>
              <a:spcAft>
                <a:spcPts val="0"/>
              </a:spcAft>
              <a:buSzPts val="1836"/>
              <a:buNone/>
            </a:pPr>
            <a:endParaRPr sz="2000"/>
          </a:p>
          <a:p>
            <a:pPr marL="342900" lvl="0" indent="-342900" algn="l" rtl="0">
              <a:lnSpc>
                <a:spcPct val="100000"/>
              </a:lnSpc>
              <a:spcBef>
                <a:spcPts val="400"/>
              </a:spcBef>
              <a:spcAft>
                <a:spcPts val="0"/>
              </a:spcAft>
              <a:buSzPts val="2240"/>
              <a:buChar char="•"/>
            </a:pPr>
            <a:r>
              <a:rPr lang="en-CA" sz="2200"/>
              <a:t>The accuracy for C and H prediction will be similar to before (around 66%) with an improvement in B prediction accuracy</a:t>
            </a:r>
            <a:endParaRPr sz="3400"/>
          </a:p>
          <a:p>
            <a:pPr marL="342900" lvl="0" indent="-200406" algn="l" rtl="0">
              <a:lnSpc>
                <a:spcPct val="100000"/>
              </a:lnSpc>
              <a:spcBef>
                <a:spcPts val="440"/>
              </a:spcBef>
              <a:spcAft>
                <a:spcPts val="0"/>
              </a:spcAft>
              <a:buSzPts val="2244"/>
              <a:buNone/>
            </a:pPr>
            <a:endParaRPr sz="2200"/>
          </a:p>
          <a:p>
            <a:pPr marL="342900" lvl="0" indent="-200406" algn="l" rtl="0">
              <a:lnSpc>
                <a:spcPct val="100000"/>
              </a:lnSpc>
              <a:spcBef>
                <a:spcPts val="440"/>
              </a:spcBef>
              <a:spcAft>
                <a:spcPts val="0"/>
              </a:spcAft>
              <a:buSzPts val="2244"/>
              <a:buNone/>
            </a:pPr>
            <a:endParaRPr sz="2200"/>
          </a:p>
          <a:p>
            <a:pPr marL="342900" lvl="0" indent="-200406" algn="l" rtl="0">
              <a:lnSpc>
                <a:spcPct val="100000"/>
              </a:lnSpc>
              <a:spcBef>
                <a:spcPts val="440"/>
              </a:spcBef>
              <a:spcAft>
                <a:spcPts val="0"/>
              </a:spcAft>
              <a:buSzPts val="2244"/>
              <a:buNone/>
            </a:pPr>
            <a:endParaRPr sz="2200"/>
          </a:p>
        </p:txBody>
      </p:sp>
      <p:pic>
        <p:nvPicPr>
          <p:cNvPr id="1754" name="Google Shape;1754;p102"/>
          <p:cNvPicPr preferRelativeResize="0"/>
          <p:nvPr/>
        </p:nvPicPr>
        <p:blipFill rotWithShape="1">
          <a:blip r:embed="rId3">
            <a:alphaModFix/>
          </a:blip>
          <a:srcRect l="21091" t="46362" r="34364" b="43939"/>
          <a:stretch/>
        </p:blipFill>
        <p:spPr>
          <a:xfrm>
            <a:off x="2579716" y="4499299"/>
            <a:ext cx="7365764" cy="901929"/>
          </a:xfrm>
          <a:prstGeom prst="rect">
            <a:avLst/>
          </a:prstGeom>
          <a:noFill/>
          <a:ln w="9525" cap="flat" cmpd="sng">
            <a:solidFill>
              <a:schemeClr val="dk1"/>
            </a:solidFill>
            <a:prstDash val="solid"/>
            <a:round/>
            <a:headEnd type="none" w="sm" len="sm"/>
            <a:tailEnd type="none" w="sm" len="sm"/>
          </a:ln>
        </p:spPr>
      </p:pic>
      <p:sp>
        <p:nvSpPr>
          <p:cNvPr id="1755" name="Google Shape;1755;p102"/>
          <p:cNvSpPr/>
          <p:nvPr/>
        </p:nvSpPr>
        <p:spPr>
          <a:xfrm>
            <a:off x="2579716" y="4736208"/>
            <a:ext cx="1097280" cy="14131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9"/>
        <p:cNvGrpSpPr/>
        <p:nvPr/>
      </p:nvGrpSpPr>
      <p:grpSpPr>
        <a:xfrm>
          <a:off x="0" y="0"/>
          <a:ext cx="0" cy="0"/>
          <a:chOff x="0" y="0"/>
          <a:chExt cx="0" cy="0"/>
        </a:xfrm>
      </p:grpSpPr>
      <p:pic>
        <p:nvPicPr>
          <p:cNvPr id="1760" name="Google Shape;1760;p103"/>
          <p:cNvPicPr preferRelativeResize="0"/>
          <p:nvPr/>
        </p:nvPicPr>
        <p:blipFill rotWithShape="1">
          <a:blip r:embed="rId3">
            <a:alphaModFix/>
          </a:blip>
          <a:srcRect l="21090" t="68827" r="25101" b="22443"/>
          <a:stretch/>
        </p:blipFill>
        <p:spPr>
          <a:xfrm>
            <a:off x="1566333" y="3173822"/>
            <a:ext cx="9059333" cy="826559"/>
          </a:xfrm>
          <a:prstGeom prst="rect">
            <a:avLst/>
          </a:prstGeom>
          <a:noFill/>
          <a:ln w="9525" cap="flat" cmpd="sng">
            <a:solidFill>
              <a:schemeClr val="dk1"/>
            </a:solidFill>
            <a:prstDash val="solid"/>
            <a:round/>
            <a:headEnd type="none" w="sm" len="sm"/>
            <a:tailEnd type="none" w="sm" len="sm"/>
          </a:ln>
        </p:spPr>
      </p:pic>
      <p:sp>
        <p:nvSpPr>
          <p:cNvPr id="1761" name="Google Shape;1761;p103"/>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Exercise 4.2 and 4.3</a:t>
            </a:r>
            <a:endParaRPr/>
          </a:p>
        </p:txBody>
      </p:sp>
      <p:sp>
        <p:nvSpPr>
          <p:cNvPr id="1762" name="Google Shape;1762;p103"/>
          <p:cNvSpPr txBox="1">
            <a:spLocks noGrp="1"/>
          </p:cNvSpPr>
          <p:nvPr>
            <p:ph type="body" idx="1"/>
          </p:nvPr>
        </p:nvSpPr>
        <p:spPr>
          <a:xfrm>
            <a:off x="1844635" y="1219200"/>
            <a:ext cx="8562000" cy="45261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448"/>
              <a:buChar char="•"/>
            </a:pPr>
            <a:r>
              <a:rPr lang="en-CA" sz="2400"/>
              <a:t>Go to the last cell, cell 20 and observed the predicted structure of the test sequence.</a:t>
            </a:r>
            <a:endParaRPr/>
          </a:p>
          <a:p>
            <a:pPr marL="285750" lvl="0" indent="-285750" algn="l" rtl="0">
              <a:lnSpc>
                <a:spcPct val="100000"/>
              </a:lnSpc>
              <a:spcBef>
                <a:spcPts val="0"/>
              </a:spcBef>
              <a:spcAft>
                <a:spcPts val="0"/>
              </a:spcAft>
              <a:buSzPts val="2448"/>
              <a:buChar char="•"/>
            </a:pPr>
            <a:r>
              <a:rPr lang="en-CA" sz="2400"/>
              <a:t>Change the file name to a different test sequence file name (sequence3.txt) and run the cell again</a:t>
            </a:r>
            <a:endParaRPr sz="2400"/>
          </a:p>
          <a:p>
            <a:pPr marL="342900" lvl="0" indent="0" algn="l" rtl="0">
              <a:lnSpc>
                <a:spcPct val="100000"/>
              </a:lnSpc>
              <a:spcBef>
                <a:spcPts val="0"/>
              </a:spcBef>
              <a:spcAft>
                <a:spcPts val="0"/>
              </a:spcAft>
              <a:buSzPts val="1836"/>
              <a:buNone/>
            </a:pPr>
            <a:endParaRPr sz="2400"/>
          </a:p>
          <a:p>
            <a:pPr marL="342900" lvl="0" indent="-187452" algn="l" rtl="0">
              <a:lnSpc>
                <a:spcPct val="100000"/>
              </a:lnSpc>
              <a:spcBef>
                <a:spcPts val="480"/>
              </a:spcBef>
              <a:spcAft>
                <a:spcPts val="0"/>
              </a:spcAft>
              <a:buSzPts val="2448"/>
              <a:buNone/>
            </a:pPr>
            <a:endParaRPr sz="2400"/>
          </a:p>
          <a:p>
            <a:pPr marL="342900" lvl="0" indent="-187452" algn="l" rtl="0">
              <a:lnSpc>
                <a:spcPct val="100000"/>
              </a:lnSpc>
              <a:spcBef>
                <a:spcPts val="480"/>
              </a:spcBef>
              <a:spcAft>
                <a:spcPts val="0"/>
              </a:spcAft>
              <a:buSzPts val="2448"/>
              <a:buNone/>
            </a:pPr>
            <a:endParaRPr sz="2400"/>
          </a:p>
          <a:p>
            <a:pPr marL="0" lvl="0" indent="0" algn="l" rtl="0">
              <a:lnSpc>
                <a:spcPct val="100000"/>
              </a:lnSpc>
              <a:spcBef>
                <a:spcPts val="480"/>
              </a:spcBef>
              <a:spcAft>
                <a:spcPts val="0"/>
              </a:spcAft>
              <a:buSzPts val="2448"/>
              <a:buNone/>
            </a:pPr>
            <a:endParaRPr sz="2400"/>
          </a:p>
          <a:p>
            <a:pPr marL="342900" lvl="0" indent="-342900" algn="l" rtl="0">
              <a:lnSpc>
                <a:spcPct val="100000"/>
              </a:lnSpc>
              <a:spcBef>
                <a:spcPts val="480"/>
              </a:spcBef>
              <a:spcAft>
                <a:spcPts val="0"/>
              </a:spcAft>
              <a:buSzPts val="2448"/>
              <a:buChar char="•"/>
            </a:pPr>
            <a:r>
              <a:rPr lang="en-CA" sz="2400"/>
              <a:t>Go to cell 16 and change the learning rate from 0.0001 to 0.01</a:t>
            </a:r>
            <a:endParaRPr/>
          </a:p>
          <a:p>
            <a:pPr marL="342900" lvl="0" indent="-342900" algn="l" rtl="0">
              <a:lnSpc>
                <a:spcPct val="100000"/>
              </a:lnSpc>
              <a:spcBef>
                <a:spcPts val="480"/>
              </a:spcBef>
              <a:spcAft>
                <a:spcPts val="0"/>
              </a:spcAft>
              <a:buSzPts val="2448"/>
              <a:buChar char="•"/>
            </a:pPr>
            <a:r>
              <a:rPr lang="en-CA" sz="2400"/>
              <a:t>Run cells 16 and 17</a:t>
            </a:r>
            <a:endParaRPr/>
          </a:p>
          <a:p>
            <a:pPr marL="342900" lvl="0" indent="-342900" algn="l" rtl="0">
              <a:lnSpc>
                <a:spcPct val="100000"/>
              </a:lnSpc>
              <a:spcBef>
                <a:spcPts val="480"/>
              </a:spcBef>
              <a:spcAft>
                <a:spcPts val="0"/>
              </a:spcAft>
              <a:buSzPts val="2448"/>
              <a:buChar char="•"/>
            </a:pPr>
            <a:r>
              <a:rPr lang="en-CA" sz="2400"/>
              <a:t>The error plot will look more jagged – Why do you think this happens?</a:t>
            </a:r>
            <a:endParaRPr/>
          </a:p>
          <a:p>
            <a:pPr marL="342900" lvl="0" indent="-187452" algn="l" rtl="0">
              <a:lnSpc>
                <a:spcPct val="100000"/>
              </a:lnSpc>
              <a:spcBef>
                <a:spcPts val="480"/>
              </a:spcBef>
              <a:spcAft>
                <a:spcPts val="0"/>
              </a:spcAft>
              <a:buSzPts val="2448"/>
              <a:buNone/>
            </a:pPr>
            <a:endParaRPr sz="2400"/>
          </a:p>
          <a:p>
            <a:pPr marL="342900" lvl="0" indent="-187452" algn="l" rtl="0">
              <a:lnSpc>
                <a:spcPct val="100000"/>
              </a:lnSpc>
              <a:spcBef>
                <a:spcPts val="480"/>
              </a:spcBef>
              <a:spcAft>
                <a:spcPts val="0"/>
              </a:spcAft>
              <a:buSzPts val="2448"/>
              <a:buNone/>
            </a:pPr>
            <a:endParaRPr sz="2400"/>
          </a:p>
        </p:txBody>
      </p:sp>
      <p:sp>
        <p:nvSpPr>
          <p:cNvPr id="1763" name="Google Shape;1763;p103"/>
          <p:cNvSpPr/>
          <p:nvPr/>
        </p:nvSpPr>
        <p:spPr>
          <a:xfrm>
            <a:off x="3095698" y="3825814"/>
            <a:ext cx="7505700" cy="15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4" name="Google Shape;1764;p103"/>
          <p:cNvSpPr txBox="1"/>
          <p:nvPr/>
        </p:nvSpPr>
        <p:spPr>
          <a:xfrm>
            <a:off x="3079073" y="3790606"/>
            <a:ext cx="7327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8"/>
        <p:cNvGrpSpPr/>
        <p:nvPr/>
      </p:nvGrpSpPr>
      <p:grpSpPr>
        <a:xfrm>
          <a:off x="0" y="0"/>
          <a:ext cx="0" cy="0"/>
          <a:chOff x="0" y="0"/>
          <a:chExt cx="0" cy="0"/>
        </a:xfrm>
      </p:grpSpPr>
      <p:sp>
        <p:nvSpPr>
          <p:cNvPr id="1769" name="Google Shape;1769;p104"/>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Conclusion</a:t>
            </a:r>
            <a:endParaRPr/>
          </a:p>
        </p:txBody>
      </p:sp>
      <p:sp>
        <p:nvSpPr>
          <p:cNvPr id="1770" name="Google Shape;1770;p104"/>
          <p:cNvSpPr txBox="1">
            <a:spLocks noGrp="1"/>
          </p:cNvSpPr>
          <p:nvPr>
            <p:ph type="body" idx="1"/>
          </p:nvPr>
        </p:nvSpPr>
        <p:spPr>
          <a:xfrm>
            <a:off x="1981200" y="1600200"/>
            <a:ext cx="8229600" cy="452596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3264"/>
              <a:buChar char="•"/>
            </a:pPr>
            <a:r>
              <a:rPr lang="en-CA"/>
              <a:t>This concludes the “formal” section on ANNs for protein secondary structure</a:t>
            </a:r>
            <a:endParaRPr/>
          </a:p>
          <a:p>
            <a:pPr marL="285750" lvl="0" indent="-285750" algn="l" rtl="0">
              <a:lnSpc>
                <a:spcPct val="100000"/>
              </a:lnSpc>
              <a:spcBef>
                <a:spcPts val="0"/>
              </a:spcBef>
              <a:spcAft>
                <a:spcPts val="0"/>
              </a:spcAft>
              <a:buSzPts val="3264"/>
              <a:buChar char="•"/>
            </a:pPr>
            <a:r>
              <a:rPr lang="en-CA"/>
              <a:t>Feel free to explore the code, modify it if you wish or to review the slides and explanations – talk to the TAs</a:t>
            </a:r>
            <a:endParaRPr/>
          </a:p>
          <a:p>
            <a:pPr marL="285750" lvl="0" indent="-285750" algn="l" rtl="0">
              <a:lnSpc>
                <a:spcPct val="100000"/>
              </a:lnSpc>
              <a:spcBef>
                <a:spcPts val="0"/>
              </a:spcBef>
              <a:spcAft>
                <a:spcPts val="0"/>
              </a:spcAft>
              <a:buSzPts val="3264"/>
              <a:buChar char="•"/>
            </a:pPr>
            <a:r>
              <a:rPr lang="en-CA"/>
              <a:t>Feel free to look at other modules or other programs we have presented today</a:t>
            </a:r>
            <a:endParaRPr/>
          </a:p>
          <a:p>
            <a:pPr marL="342900" lvl="0" indent="-135636" algn="l" rtl="0">
              <a:lnSpc>
                <a:spcPct val="100000"/>
              </a:lnSpc>
              <a:spcBef>
                <a:spcPts val="640"/>
              </a:spcBef>
              <a:spcAft>
                <a:spcPts val="0"/>
              </a:spcAft>
              <a:buSzPts val="3264"/>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Google Shape;1776;gdc813ab08f_0_21"/>
          <p:cNvSpPr txBox="1">
            <a:spLocks noGrp="1"/>
          </p:cNvSpPr>
          <p:nvPr>
            <p:ph type="title"/>
          </p:nvPr>
        </p:nvSpPr>
        <p:spPr>
          <a:xfrm>
            <a:off x="838200" y="210343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Helvetica Neue Light"/>
              <a:buNone/>
            </a:pPr>
            <a:r>
              <a:rPr lang="en-CA" b="1"/>
              <a:t>Coffee Break &amp; Networking Session</a:t>
            </a:r>
            <a:endParaRPr b="1"/>
          </a:p>
        </p:txBody>
      </p:sp>
      <p:sp>
        <p:nvSpPr>
          <p:cNvPr id="1777" name="Google Shape;1777;gdc813ab08f_0_21"/>
          <p:cNvSpPr txBox="1">
            <a:spLocks noGrp="1"/>
          </p:cNvSpPr>
          <p:nvPr>
            <p:ph type="body" idx="1"/>
          </p:nvPr>
        </p:nvSpPr>
        <p:spPr>
          <a:xfrm>
            <a:off x="4386300" y="4706413"/>
            <a:ext cx="3419400" cy="517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000"/>
              <a:buNone/>
            </a:pPr>
            <a:r>
              <a:rPr lang="en-CA" sz="2000"/>
              <a:t>Workshop Sponsors</a:t>
            </a:r>
            <a:endParaRPr/>
          </a:p>
        </p:txBody>
      </p:sp>
      <p:pic>
        <p:nvPicPr>
          <p:cNvPr id="1778" name="Google Shape;1778;gdc813ab08f_0_21" title="logo-UofA_RGB.png"/>
          <p:cNvPicPr preferRelativeResize="0"/>
          <p:nvPr/>
        </p:nvPicPr>
        <p:blipFill rotWithShape="1">
          <a:blip r:embed="rId3">
            <a:alphaModFix/>
          </a:blip>
          <a:srcRect/>
          <a:stretch/>
        </p:blipFill>
        <p:spPr>
          <a:xfrm>
            <a:off x="-1" y="7663501"/>
            <a:ext cx="3998213" cy="1079575"/>
          </a:xfrm>
          <a:prstGeom prst="rect">
            <a:avLst/>
          </a:prstGeom>
          <a:noFill/>
          <a:ln>
            <a:noFill/>
          </a:ln>
        </p:spPr>
      </p:pic>
      <p:sp>
        <p:nvSpPr>
          <p:cNvPr id="1779" name="Google Shape;1779;gdc813ab08f_0_21"/>
          <p:cNvSpPr/>
          <p:nvPr/>
        </p:nvSpPr>
        <p:spPr>
          <a:xfrm>
            <a:off x="487296" y="5462674"/>
            <a:ext cx="2157844" cy="513911"/>
          </a:xfrm>
          <a:custGeom>
            <a:avLst/>
            <a:gdLst/>
            <a:ahLst/>
            <a:cxnLst/>
            <a:rect l="l" t="t" r="r" b="b"/>
            <a:pathLst>
              <a:path w="2147108" h="511354" extrusionOk="0">
                <a:moveTo>
                  <a:pt x="0" y="0"/>
                </a:moveTo>
                <a:lnTo>
                  <a:pt x="2147108" y="0"/>
                </a:lnTo>
                <a:lnTo>
                  <a:pt x="2147108" y="511354"/>
                </a:lnTo>
                <a:lnTo>
                  <a:pt x="0" y="5113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gdc813ab08f_0_21"/>
          <p:cNvSpPr/>
          <p:nvPr/>
        </p:nvSpPr>
        <p:spPr>
          <a:xfrm>
            <a:off x="5697121" y="5453529"/>
            <a:ext cx="732757" cy="532165"/>
          </a:xfrm>
          <a:custGeom>
            <a:avLst/>
            <a:gdLst/>
            <a:ahLst/>
            <a:cxnLst/>
            <a:rect l="l" t="t" r="r" b="b"/>
            <a:pathLst>
              <a:path w="729111" h="529517" extrusionOk="0">
                <a:moveTo>
                  <a:pt x="0" y="0"/>
                </a:moveTo>
                <a:lnTo>
                  <a:pt x="729111" y="0"/>
                </a:lnTo>
                <a:lnTo>
                  <a:pt x="729111" y="529517"/>
                </a:lnTo>
                <a:lnTo>
                  <a:pt x="0" y="52951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781" name="Google Shape;1781;gdc813ab08f_0_21" title="genomecanada.png"/>
          <p:cNvPicPr preferRelativeResize="0"/>
          <p:nvPr/>
        </p:nvPicPr>
        <p:blipFill rotWithShape="1">
          <a:blip r:embed="rId6">
            <a:alphaModFix/>
          </a:blip>
          <a:srcRect/>
          <a:stretch/>
        </p:blipFill>
        <p:spPr>
          <a:xfrm>
            <a:off x="2861466" y="5453524"/>
            <a:ext cx="1103009" cy="533155"/>
          </a:xfrm>
          <a:prstGeom prst="rect">
            <a:avLst/>
          </a:prstGeom>
          <a:noFill/>
          <a:ln>
            <a:noFill/>
          </a:ln>
        </p:spPr>
      </p:pic>
      <p:pic>
        <p:nvPicPr>
          <p:cNvPr id="1782" name="Google Shape;1782;gdc813ab08f_0_21" title="ontariogenomics.png"/>
          <p:cNvPicPr preferRelativeResize="0"/>
          <p:nvPr/>
        </p:nvPicPr>
        <p:blipFill rotWithShape="1">
          <a:blip r:embed="rId7">
            <a:alphaModFix/>
          </a:blip>
          <a:srcRect/>
          <a:stretch/>
        </p:blipFill>
        <p:spPr>
          <a:xfrm>
            <a:off x="4205141" y="5469837"/>
            <a:ext cx="1251299" cy="500514"/>
          </a:xfrm>
          <a:prstGeom prst="rect">
            <a:avLst/>
          </a:prstGeom>
          <a:noFill/>
          <a:ln>
            <a:noFill/>
          </a:ln>
        </p:spPr>
      </p:pic>
      <p:pic>
        <p:nvPicPr>
          <p:cNvPr id="1783" name="Google Shape;1783;gdc813ab08f_0_21" title="logo-UofA_RGB.png"/>
          <p:cNvPicPr preferRelativeResize="0"/>
          <p:nvPr/>
        </p:nvPicPr>
        <p:blipFill rotWithShape="1">
          <a:blip r:embed="rId3">
            <a:alphaModFix/>
          </a:blip>
          <a:srcRect/>
          <a:stretch/>
        </p:blipFill>
        <p:spPr>
          <a:xfrm>
            <a:off x="6758280" y="5614103"/>
            <a:ext cx="1323766" cy="357431"/>
          </a:xfrm>
          <a:prstGeom prst="rect">
            <a:avLst/>
          </a:prstGeom>
          <a:noFill/>
          <a:ln>
            <a:noFill/>
          </a:ln>
        </p:spPr>
      </p:pic>
      <p:pic>
        <p:nvPicPr>
          <p:cNvPr id="1784" name="Google Shape;1784;gdc813ab08f_0_21"/>
          <p:cNvPicPr preferRelativeResize="0"/>
          <p:nvPr/>
        </p:nvPicPr>
        <p:blipFill rotWithShape="1">
          <a:blip r:embed="rId8">
            <a:alphaModFix/>
          </a:blip>
          <a:srcRect/>
          <a:stretch/>
        </p:blipFill>
        <p:spPr>
          <a:xfrm>
            <a:off x="8160843" y="5353164"/>
            <a:ext cx="3543866" cy="7338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3"/>
          <p:cNvSpPr txBox="1">
            <a:spLocks noGrp="1"/>
          </p:cNvSpPr>
          <p:nvPr>
            <p:ph type="title"/>
          </p:nvPr>
        </p:nvSpPr>
        <p:spPr>
          <a:xfrm>
            <a:off x="1676400" y="-30162"/>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Tertiary Structure</a:t>
            </a:r>
            <a:endParaRPr>
              <a:latin typeface="Arial"/>
              <a:ea typeface="Arial"/>
              <a:cs typeface="Arial"/>
              <a:sym typeface="Arial"/>
            </a:endParaRPr>
          </a:p>
        </p:txBody>
      </p:sp>
      <p:grpSp>
        <p:nvGrpSpPr>
          <p:cNvPr id="583" name="Google Shape;583;p83"/>
          <p:cNvGrpSpPr/>
          <p:nvPr/>
        </p:nvGrpSpPr>
        <p:grpSpPr>
          <a:xfrm>
            <a:off x="2597285" y="1828800"/>
            <a:ext cx="2147483647" cy="3124200"/>
            <a:chOff x="912" y="1296"/>
            <a:chExt cx="1528416" cy="2064"/>
          </a:xfrm>
        </p:grpSpPr>
        <p:graphicFrame>
          <p:nvGraphicFramePr>
            <p:cNvPr id="584" name="Google Shape;584;p83"/>
            <p:cNvGraphicFramePr/>
            <p:nvPr/>
          </p:nvGraphicFramePr>
          <p:xfrm>
            <a:off x="912" y="1296"/>
            <a:ext cx="1946" cy="1982"/>
          </p:xfrm>
          <a:graphic>
            <a:graphicData uri="http://schemas.openxmlformats.org/presentationml/2006/ole">
              <mc:AlternateContent xmlns:mc="http://schemas.openxmlformats.org/markup-compatibility/2006">
                <mc:Choice xmlns:v="urn:schemas-microsoft-com:vml" Requires="v">
                  <p:oleObj r:id="rId3" imgW="1946" imgH="1982" progId="CorelPhotoPaint.Image.7">
                    <p:embed/>
                  </p:oleObj>
                </mc:Choice>
                <mc:Fallback>
                  <p:oleObj r:id="rId3" imgW="1946" imgH="1982" progId="CorelPhotoPaint.Image.7">
                    <p:embed/>
                    <p:pic>
                      <p:nvPicPr>
                        <p:cNvPr id="584" name="Google Shape;584;p83"/>
                        <p:cNvPicPr preferRelativeResize="0"/>
                        <p:nvPr/>
                      </p:nvPicPr>
                      <p:blipFill rotWithShape="1">
                        <a:blip r:embed="rId4">
                          <a:alphaModFix/>
                        </a:blip>
                        <a:srcRect/>
                        <a:stretch/>
                      </p:blipFill>
                      <p:spPr>
                        <a:xfrm>
                          <a:off x="912" y="1296"/>
                          <a:ext cx="1946" cy="1982"/>
                        </a:xfrm>
                        <a:prstGeom prst="rect">
                          <a:avLst/>
                        </a:prstGeom>
                        <a:noFill/>
                        <a:ln w="76200" cap="flat" cmpd="sng">
                          <a:solidFill>
                            <a:schemeClr val="dk1"/>
                          </a:solidFill>
                          <a:prstDash val="solid"/>
                          <a:miter lim="800000"/>
                          <a:headEnd type="none" w="sm" len="sm"/>
                          <a:tailEnd type="none" w="sm" len="sm"/>
                        </a:ln>
                      </p:spPr>
                    </p:pic>
                  </p:oleObj>
                </mc:Fallback>
              </mc:AlternateContent>
            </a:graphicData>
          </a:graphic>
        </p:graphicFrame>
        <p:graphicFrame>
          <p:nvGraphicFramePr>
            <p:cNvPr id="585" name="Google Shape;585;p83"/>
            <p:cNvGraphicFramePr/>
            <p:nvPr/>
          </p:nvGraphicFramePr>
          <p:xfrm>
            <a:off x="3238" y="1296"/>
            <a:ext cx="1946" cy="1983"/>
          </p:xfrm>
          <a:graphic>
            <a:graphicData uri="http://schemas.openxmlformats.org/presentationml/2006/ole">
              <mc:AlternateContent xmlns:mc="http://schemas.openxmlformats.org/markup-compatibility/2006">
                <mc:Choice xmlns:v="urn:schemas-microsoft-com:vml" Requires="v">
                  <p:oleObj r:id="rId5" imgW="1946" imgH="1983" progId="CorelPhotoPaint.Image.7">
                    <p:embed/>
                  </p:oleObj>
                </mc:Choice>
                <mc:Fallback>
                  <p:oleObj r:id="rId5" imgW="1946" imgH="1983" progId="CorelPhotoPaint.Image.7">
                    <p:embed/>
                    <p:pic>
                      <p:nvPicPr>
                        <p:cNvPr id="585" name="Google Shape;585;p83"/>
                        <p:cNvPicPr preferRelativeResize="0"/>
                        <p:nvPr/>
                      </p:nvPicPr>
                      <p:blipFill rotWithShape="1">
                        <a:blip r:embed="rId6">
                          <a:alphaModFix/>
                        </a:blip>
                        <a:srcRect/>
                        <a:stretch/>
                      </p:blipFill>
                      <p:spPr>
                        <a:xfrm>
                          <a:off x="3238" y="1296"/>
                          <a:ext cx="1946" cy="1983"/>
                        </a:xfrm>
                        <a:prstGeom prst="rect">
                          <a:avLst/>
                        </a:prstGeom>
                        <a:noFill/>
                        <a:ln w="76200" cap="flat" cmpd="sng">
                          <a:solidFill>
                            <a:schemeClr val="dk1"/>
                          </a:solidFill>
                          <a:prstDash val="solid"/>
                          <a:miter lim="800000"/>
                          <a:headEnd type="none" w="sm" len="sm"/>
                          <a:tailEnd type="none" w="sm" len="sm"/>
                        </a:ln>
                      </p:spPr>
                    </p:pic>
                  </p:oleObj>
                </mc:Fallback>
              </mc:AlternateContent>
            </a:graphicData>
          </a:graphic>
        </p:graphicFrame>
        <p:graphicFrame>
          <p:nvGraphicFramePr>
            <p:cNvPr id="586" name="Google Shape;586;p83"/>
            <p:cNvGraphicFramePr/>
            <p:nvPr/>
          </p:nvGraphicFramePr>
          <p:xfrm>
            <a:off x="2614" y="1296"/>
            <a:ext cx="891" cy="1999"/>
          </p:xfrm>
          <a:graphic>
            <a:graphicData uri="http://schemas.openxmlformats.org/presentationml/2006/ole">
              <mc:AlternateContent xmlns:mc="http://schemas.openxmlformats.org/markup-compatibility/2006">
                <mc:Choice xmlns:v="urn:schemas-microsoft-com:vml" Requires="v">
                  <p:oleObj r:id="rId7" imgW="891" imgH="1999" progId="CorelPhotoPaint.Image.7">
                    <p:embed/>
                  </p:oleObj>
                </mc:Choice>
                <mc:Fallback>
                  <p:oleObj r:id="rId7" imgW="891" imgH="1999" progId="CorelPhotoPaint.Image.7">
                    <p:embed/>
                    <p:pic>
                      <p:nvPicPr>
                        <p:cNvPr id="586" name="Google Shape;586;p83"/>
                        <p:cNvPicPr preferRelativeResize="0"/>
                        <p:nvPr/>
                      </p:nvPicPr>
                      <p:blipFill rotWithShape="1">
                        <a:blip r:embed="rId8">
                          <a:alphaModFix/>
                        </a:blip>
                        <a:srcRect/>
                        <a:stretch/>
                      </p:blipFill>
                      <p:spPr>
                        <a:xfrm>
                          <a:off x="2614" y="1296"/>
                          <a:ext cx="891" cy="1999"/>
                        </a:xfrm>
                        <a:prstGeom prst="rect">
                          <a:avLst/>
                        </a:prstGeom>
                        <a:noFill/>
                        <a:ln w="76200" cap="flat" cmpd="sng">
                          <a:solidFill>
                            <a:schemeClr val="dk1"/>
                          </a:solidFill>
                          <a:prstDash val="solid"/>
                          <a:miter lim="800000"/>
                          <a:headEnd type="none" w="sm" len="sm"/>
                          <a:tailEnd type="none" w="sm" len="sm"/>
                        </a:ln>
                      </p:spPr>
                    </p:pic>
                  </p:oleObj>
                </mc:Fallback>
              </mc:AlternateContent>
            </a:graphicData>
          </a:graphic>
        </p:graphicFrame>
        <p:sp>
          <p:nvSpPr>
            <p:cNvPr id="587" name="Google Shape;587;p83"/>
            <p:cNvSpPr/>
            <p:nvPr/>
          </p:nvSpPr>
          <p:spPr>
            <a:xfrm>
              <a:off x="1524816" y="3312"/>
              <a:ext cx="4512" cy="48"/>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grpSp>
      <p:cxnSp>
        <p:nvCxnSpPr>
          <p:cNvPr id="588" name="Google Shape;588;p83"/>
          <p:cNvCxnSpPr/>
          <p:nvPr/>
        </p:nvCxnSpPr>
        <p:spPr>
          <a:xfrm>
            <a:off x="5461000" y="4876800"/>
            <a:ext cx="1600200" cy="0"/>
          </a:xfrm>
          <a:prstGeom prst="straightConnector1">
            <a:avLst/>
          </a:prstGeom>
          <a:noFill/>
          <a:ln w="57150" cap="flat" cmpd="sng">
            <a:solidFill>
              <a:schemeClr val="dk1"/>
            </a:solidFill>
            <a:prstDash val="solid"/>
            <a:round/>
            <a:headEnd type="none" w="sm" len="sm"/>
            <a:tailEnd type="none" w="sm" len="sm"/>
          </a:ln>
        </p:spPr>
      </p:cxnSp>
      <p:pic>
        <p:nvPicPr>
          <p:cNvPr id="589" name="Google Shape;589;p83"/>
          <p:cNvPicPr preferRelativeResize="0"/>
          <p:nvPr/>
        </p:nvPicPr>
        <p:blipFill rotWithShape="1">
          <a:blip r:embed="rId4">
            <a:alphaModFix/>
          </a:blip>
          <a:srcRect/>
          <a:stretch/>
        </p:blipFill>
        <p:spPr>
          <a:xfrm>
            <a:off x="1524000" y="0"/>
            <a:ext cx="0" cy="0"/>
          </a:xfrm>
          <a:prstGeom prst="rect">
            <a:avLst/>
          </a:prstGeom>
          <a:noFill/>
          <a:ln>
            <a:noFill/>
          </a:ln>
        </p:spPr>
      </p:pic>
      <p:pic>
        <p:nvPicPr>
          <p:cNvPr id="590" name="Google Shape;590;p83"/>
          <p:cNvPicPr preferRelativeResize="0"/>
          <p:nvPr/>
        </p:nvPicPr>
        <p:blipFill rotWithShape="1">
          <a:blip r:embed="rId6">
            <a:alphaModFix/>
          </a:blip>
          <a:srcRect/>
          <a:stretch/>
        </p:blipFill>
        <p:spPr>
          <a:xfrm>
            <a:off x="1524000" y="0"/>
            <a:ext cx="0" cy="0"/>
          </a:xfrm>
          <a:prstGeom prst="rect">
            <a:avLst/>
          </a:prstGeom>
          <a:noFill/>
          <a:ln>
            <a:noFill/>
          </a:ln>
        </p:spPr>
      </p:pic>
      <p:pic>
        <p:nvPicPr>
          <p:cNvPr id="591" name="Google Shape;591;p83"/>
          <p:cNvPicPr preferRelativeResize="0"/>
          <p:nvPr/>
        </p:nvPicPr>
        <p:blipFill rotWithShape="1">
          <a:blip r:embed="rId8">
            <a:alphaModFix/>
          </a:blip>
          <a:srcRect/>
          <a:stretch/>
        </p:blipFill>
        <p:spPr>
          <a:xfrm>
            <a:off x="1524000" y="0"/>
            <a:ext cx="0" cy="0"/>
          </a:xfrm>
          <a:prstGeom prst="rect">
            <a:avLst/>
          </a:prstGeom>
          <a:noFill/>
          <a:ln>
            <a:noFill/>
          </a:ln>
        </p:spPr>
      </p:pic>
      <p:pic>
        <p:nvPicPr>
          <p:cNvPr id="592" name="Google Shape;592;p83"/>
          <p:cNvPicPr preferRelativeResize="0"/>
          <p:nvPr/>
        </p:nvPicPr>
        <p:blipFill rotWithShape="1">
          <a:blip r:embed="rId4">
            <a:alphaModFix/>
          </a:blip>
          <a:srcRect/>
          <a:stretch/>
        </p:blipFill>
        <p:spPr>
          <a:xfrm>
            <a:off x="1524000" y="0"/>
            <a:ext cx="0" cy="0"/>
          </a:xfrm>
          <a:prstGeom prst="rect">
            <a:avLst/>
          </a:prstGeom>
          <a:noFill/>
          <a:ln>
            <a:noFill/>
          </a:ln>
        </p:spPr>
      </p:pic>
      <p:pic>
        <p:nvPicPr>
          <p:cNvPr id="593" name="Google Shape;593;p83"/>
          <p:cNvPicPr preferRelativeResize="0"/>
          <p:nvPr/>
        </p:nvPicPr>
        <p:blipFill rotWithShape="1">
          <a:blip r:embed="rId6">
            <a:alphaModFix/>
          </a:blip>
          <a:srcRect/>
          <a:stretch/>
        </p:blipFill>
        <p:spPr>
          <a:xfrm>
            <a:off x="1524000" y="0"/>
            <a:ext cx="0" cy="0"/>
          </a:xfrm>
          <a:prstGeom prst="rect">
            <a:avLst/>
          </a:prstGeom>
          <a:noFill/>
          <a:ln>
            <a:noFill/>
          </a:ln>
        </p:spPr>
      </p:pic>
      <p:pic>
        <p:nvPicPr>
          <p:cNvPr id="594" name="Google Shape;594;p83"/>
          <p:cNvPicPr preferRelativeResize="0"/>
          <p:nvPr/>
        </p:nvPicPr>
        <p:blipFill rotWithShape="1">
          <a:blip r:embed="rId8">
            <a:alphaModFix/>
          </a:blip>
          <a:srcRect/>
          <a:stretch/>
        </p:blipFill>
        <p:spPr>
          <a:xfrm>
            <a:off x="1524000" y="0"/>
            <a:ext cx="0" cy="0"/>
          </a:xfrm>
          <a:prstGeom prst="rect">
            <a:avLst/>
          </a:prstGeom>
          <a:noFill/>
          <a:ln>
            <a:noFill/>
          </a:ln>
        </p:spPr>
      </p:pic>
      <p:pic>
        <p:nvPicPr>
          <p:cNvPr id="595" name="Google Shape;595;p83"/>
          <p:cNvPicPr preferRelativeResize="0"/>
          <p:nvPr/>
        </p:nvPicPr>
        <p:blipFill rotWithShape="1">
          <a:blip r:embed="rId9">
            <a:alphaModFix/>
          </a:blip>
          <a:srcRect/>
          <a:stretch/>
        </p:blipFill>
        <p:spPr>
          <a:xfrm>
            <a:off x="2764478" y="4916672"/>
            <a:ext cx="5700254" cy="1335140"/>
          </a:xfrm>
          <a:prstGeom prst="rect">
            <a:avLst/>
          </a:prstGeom>
          <a:noFill/>
          <a:ln>
            <a:noFill/>
          </a:ln>
        </p:spPr>
      </p:pic>
      <p:pic>
        <p:nvPicPr>
          <p:cNvPr id="3075" name="Picture 3">
            <a:extLst>
              <a:ext uri="{FF2B5EF4-FFF2-40B4-BE49-F238E27FC236}">
                <a16:creationId xmlns:a16="http://schemas.microsoft.com/office/drawing/2014/main" id="{A75AE214-B962-1DB5-2E8F-5DF0DD8EC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3074" name="Picture 2">
            <a:extLst>
              <a:ext uri="{FF2B5EF4-FFF2-40B4-BE49-F238E27FC236}">
                <a16:creationId xmlns:a16="http://schemas.microsoft.com/office/drawing/2014/main" id="{CABF64E0-613B-52B2-2E7D-EC5634EA89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pic>
        <p:nvPicPr>
          <p:cNvPr id="3073" name="Picture 1">
            <a:extLst>
              <a:ext uri="{FF2B5EF4-FFF2-40B4-BE49-F238E27FC236}">
                <a16:creationId xmlns:a16="http://schemas.microsoft.com/office/drawing/2014/main" id="{CA9254D3-2864-8F73-E729-408DC93CE2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0"/>
        <p:cNvGrpSpPr/>
        <p:nvPr/>
      </p:nvGrpSpPr>
      <p:grpSpPr>
        <a:xfrm>
          <a:off x="0" y="0"/>
          <a:ext cx="0" cy="0"/>
          <a:chOff x="0" y="0"/>
          <a:chExt cx="0" cy="0"/>
        </a:xfrm>
      </p:grpSpPr>
      <p:sp>
        <p:nvSpPr>
          <p:cNvPr id="601" name="Google Shape;601;p16"/>
          <p:cNvSpPr txBox="1">
            <a:spLocks noGrp="1"/>
          </p:cNvSpPr>
          <p:nvPr>
            <p:ph type="title"/>
          </p:nvPr>
        </p:nvSpPr>
        <p:spPr>
          <a:xfrm>
            <a:off x="0" y="1984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t>Secondary (</a:t>
            </a:r>
            <a:r>
              <a:rPr lang="en-CA" sz="4800">
                <a:solidFill>
                  <a:schemeClr val="dk1"/>
                </a:solidFill>
              </a:rPr>
              <a:t>2</a:t>
            </a:r>
            <a:r>
              <a:rPr lang="en-CA" sz="4800" baseline="30000">
                <a:solidFill>
                  <a:schemeClr val="dk1"/>
                </a:solidFill>
              </a:rPr>
              <a:t>o</a:t>
            </a:r>
            <a:r>
              <a:rPr lang="en-CA" sz="4400"/>
              <a:t>) Structure Prediction</a:t>
            </a:r>
            <a:endParaRPr sz="4400"/>
          </a:p>
        </p:txBody>
      </p:sp>
      <p:sp>
        <p:nvSpPr>
          <p:cNvPr id="602" name="Google Shape;602;p16"/>
          <p:cNvSpPr txBox="1">
            <a:spLocks noGrp="1"/>
          </p:cNvSpPr>
          <p:nvPr>
            <p:ph type="body" idx="1"/>
          </p:nvPr>
        </p:nvSpPr>
        <p:spPr>
          <a:xfrm>
            <a:off x="885825" y="1600200"/>
            <a:ext cx="10115550" cy="4724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CA" sz="2400"/>
              <a:t>One of the first fields to emerge in bioinformatics (~1967)</a:t>
            </a:r>
            <a:endParaRPr/>
          </a:p>
          <a:p>
            <a:pPr marL="342900" lvl="0" indent="-342900" algn="l" rtl="0">
              <a:lnSpc>
                <a:spcPct val="100000"/>
              </a:lnSpc>
              <a:spcBef>
                <a:spcPts val="480"/>
              </a:spcBef>
              <a:spcAft>
                <a:spcPts val="0"/>
              </a:spcAft>
              <a:buSzPts val="2400"/>
              <a:buFont typeface="Arial"/>
              <a:buChar char="•"/>
            </a:pPr>
            <a:r>
              <a:rPr lang="en-CA" sz="2400"/>
              <a:t>Grew from a simple observation that certain amino acids or combinations of amino acids seemed to prefer to be in certain secondary structures</a:t>
            </a:r>
            <a:endParaRPr/>
          </a:p>
          <a:p>
            <a:pPr marL="342900" lvl="0" indent="-342900" algn="l" rtl="0">
              <a:lnSpc>
                <a:spcPct val="100000"/>
              </a:lnSpc>
              <a:spcBef>
                <a:spcPts val="480"/>
              </a:spcBef>
              <a:spcAft>
                <a:spcPts val="0"/>
              </a:spcAft>
              <a:buSzPts val="2400"/>
              <a:buFont typeface="Arial"/>
              <a:buChar char="•"/>
            </a:pPr>
            <a:r>
              <a:rPr lang="en-CA" sz="2400"/>
              <a:t>Subject of hundreds of papers and dozens of books, many methods</a:t>
            </a:r>
            <a:endParaRPr/>
          </a:p>
          <a:p>
            <a:pPr marL="342900" lvl="0" indent="-342900" algn="l" rtl="0">
              <a:lnSpc>
                <a:spcPct val="100000"/>
              </a:lnSpc>
              <a:spcBef>
                <a:spcPts val="480"/>
              </a:spcBef>
              <a:spcAft>
                <a:spcPts val="0"/>
              </a:spcAft>
              <a:buSzPts val="2400"/>
              <a:buFont typeface="Arial"/>
              <a:buChar char="•"/>
            </a:pPr>
            <a:r>
              <a:rPr lang="en-CA" sz="2400"/>
              <a:t>Useful in predicting 3D structure, for remote sequence similarity detection (threading) and understanding protein function – test of sequence-to-structure prediction</a:t>
            </a:r>
            <a:endParaRPr/>
          </a:p>
          <a:p>
            <a:pPr marL="342900" lvl="0" indent="-342900" algn="l" rtl="0">
              <a:lnSpc>
                <a:spcPct val="100000"/>
              </a:lnSpc>
              <a:spcBef>
                <a:spcPts val="480"/>
              </a:spcBef>
              <a:spcAft>
                <a:spcPts val="0"/>
              </a:spcAft>
              <a:buSzPts val="2400"/>
              <a:buFont typeface="Arial"/>
              <a:buChar char="•"/>
            </a:pPr>
            <a:r>
              <a:rPr lang="en-CA" sz="2400"/>
              <a:t>Reason why I got into bioinformatics &amp; machine learning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7"/>
        <p:cNvGrpSpPr/>
        <p:nvPr/>
      </p:nvGrpSpPr>
      <p:grpSpPr>
        <a:xfrm>
          <a:off x="0" y="0"/>
          <a:ext cx="0" cy="0"/>
          <a:chOff x="0" y="0"/>
          <a:chExt cx="0" cy="0"/>
        </a:xfrm>
      </p:grpSpPr>
      <p:pic>
        <p:nvPicPr>
          <p:cNvPr id="608" name="Google Shape;608;p18"/>
          <p:cNvPicPr preferRelativeResize="0"/>
          <p:nvPr/>
        </p:nvPicPr>
        <p:blipFill rotWithShape="1">
          <a:blip r:embed="rId3">
            <a:alphaModFix/>
          </a:blip>
          <a:srcRect l="1500" t="11852"/>
          <a:stretch/>
        </p:blipFill>
        <p:spPr>
          <a:xfrm>
            <a:off x="2286000" y="1387475"/>
            <a:ext cx="7696200" cy="4864101"/>
          </a:xfrm>
          <a:prstGeom prst="rect">
            <a:avLst/>
          </a:prstGeom>
          <a:noFill/>
          <a:ln>
            <a:noFill/>
          </a:ln>
        </p:spPr>
      </p:pic>
      <p:sp>
        <p:nvSpPr>
          <p:cNvPr id="609" name="Google Shape;609;p18"/>
          <p:cNvSpPr/>
          <p:nvPr/>
        </p:nvSpPr>
        <p:spPr>
          <a:xfrm>
            <a:off x="2209800" y="-14275"/>
            <a:ext cx="8001000" cy="9288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dk1"/>
                </a:solidFill>
                <a:latin typeface="Arial"/>
                <a:ea typeface="Arial"/>
                <a:cs typeface="Arial"/>
                <a:sym typeface="Arial"/>
              </a:rPr>
              <a:t>2</a:t>
            </a:r>
            <a:r>
              <a:rPr lang="en-CA" sz="4800" b="1" i="0" u="none" strike="noStrike" cap="none" baseline="30000">
                <a:solidFill>
                  <a:schemeClr val="dk1"/>
                </a:solidFill>
                <a:latin typeface="Arial"/>
                <a:ea typeface="Arial"/>
                <a:cs typeface="Arial"/>
                <a:sym typeface="Arial"/>
              </a:rPr>
              <a:t>o</a:t>
            </a:r>
            <a:r>
              <a:rPr lang="en-CA" sz="4400" b="1" i="0" u="none" strike="noStrike" cap="none">
                <a:solidFill>
                  <a:schemeClr val="dk1"/>
                </a:solidFill>
                <a:latin typeface="Arial"/>
                <a:ea typeface="Arial"/>
                <a:cs typeface="Arial"/>
                <a:sym typeface="Arial"/>
              </a:rPr>
              <a:t> Structure Prediction </a:t>
            </a:r>
            <a:r>
              <a:rPr lang="en-CA" sz="2400" b="1" i="1" u="none" strike="noStrike" cap="none">
                <a:solidFill>
                  <a:schemeClr val="dk1"/>
                </a:solidFill>
                <a:latin typeface="Arial"/>
                <a:ea typeface="Arial"/>
                <a:cs typeface="Arial"/>
                <a:sym typeface="Arial"/>
              </a:rPr>
              <a:t>cont...</a:t>
            </a:r>
            <a:endParaRPr sz="4800" b="1"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4"/>
        <p:cNvGrpSpPr/>
        <p:nvPr/>
      </p:nvGrpSpPr>
      <p:grpSpPr>
        <a:xfrm>
          <a:off x="0" y="0"/>
          <a:ext cx="0" cy="0"/>
          <a:chOff x="0" y="0"/>
          <a:chExt cx="0" cy="0"/>
        </a:xfrm>
      </p:grpSpPr>
      <p:sp>
        <p:nvSpPr>
          <p:cNvPr id="615" name="Google Shape;615;p19"/>
          <p:cNvSpPr/>
          <p:nvPr/>
        </p:nvSpPr>
        <p:spPr>
          <a:xfrm>
            <a:off x="2286000" y="0"/>
            <a:ext cx="7772400" cy="9525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4400"/>
              <a:buFont typeface="Arial"/>
              <a:buNone/>
            </a:pPr>
            <a:r>
              <a:rPr lang="en-CA" sz="4400" b="1" i="0" u="none" strike="noStrike" cap="none">
                <a:solidFill>
                  <a:schemeClr val="dk1"/>
                </a:solidFill>
                <a:latin typeface="Arial"/>
                <a:ea typeface="Arial"/>
                <a:cs typeface="Arial"/>
                <a:sym typeface="Arial"/>
              </a:rPr>
              <a:t>Chou-Fasman Statistics</a:t>
            </a:r>
            <a:endParaRPr sz="1400" b="0" i="0" u="none" strike="noStrike" cap="none">
              <a:solidFill>
                <a:srgbClr val="000000"/>
              </a:solidFill>
              <a:latin typeface="Arial"/>
              <a:ea typeface="Arial"/>
              <a:cs typeface="Arial"/>
              <a:sym typeface="Arial"/>
            </a:endParaRPr>
          </a:p>
        </p:txBody>
      </p:sp>
      <p:grpSp>
        <p:nvGrpSpPr>
          <p:cNvPr id="616" name="Google Shape;616;p19"/>
          <p:cNvGrpSpPr/>
          <p:nvPr/>
        </p:nvGrpSpPr>
        <p:grpSpPr>
          <a:xfrm>
            <a:off x="2081217" y="1071572"/>
            <a:ext cx="8188328" cy="4795828"/>
            <a:chOff x="2081217" y="1071572"/>
            <a:chExt cx="8188328" cy="4795828"/>
          </a:xfrm>
        </p:grpSpPr>
        <p:graphicFrame>
          <p:nvGraphicFramePr>
            <p:cNvPr id="617" name="Google Shape;617;p19"/>
            <p:cNvGraphicFramePr/>
            <p:nvPr/>
          </p:nvGraphicFramePr>
          <p:xfrm>
            <a:off x="2324108" y="1524000"/>
            <a:ext cx="7945437" cy="4343400"/>
          </p:xfrm>
          <a:graphic>
            <a:graphicData uri="http://schemas.openxmlformats.org/presentationml/2006/ole">
              <mc:AlternateContent xmlns:mc="http://schemas.openxmlformats.org/markup-compatibility/2006">
                <mc:Choice xmlns:v="urn:schemas-microsoft-com:vml" Requires="v">
                  <p:oleObj r:id="rId3" imgW="7945437" imgH="4343400" progId="Excel.Sheet.8">
                    <p:embed/>
                  </p:oleObj>
                </mc:Choice>
                <mc:Fallback>
                  <p:oleObj r:id="rId3" imgW="7945437" imgH="4343400" progId="Excel.Sheet.8">
                    <p:embed/>
                    <p:pic>
                      <p:nvPicPr>
                        <p:cNvPr id="617" name="Google Shape;617;p19"/>
                        <p:cNvPicPr preferRelativeResize="0"/>
                        <p:nvPr/>
                      </p:nvPicPr>
                      <p:blipFill rotWithShape="1">
                        <a:blip r:embed="rId4">
                          <a:alphaModFix/>
                        </a:blip>
                        <a:srcRect/>
                        <a:stretch/>
                      </p:blipFill>
                      <p:spPr>
                        <a:xfrm>
                          <a:off x="2324108" y="1524000"/>
                          <a:ext cx="7945437" cy="4343400"/>
                        </a:xfrm>
                        <a:prstGeom prst="rect">
                          <a:avLst/>
                        </a:prstGeom>
                        <a:noFill/>
                        <a:ln>
                          <a:noFill/>
                        </a:ln>
                      </p:spPr>
                    </p:pic>
                  </p:oleObj>
                </mc:Fallback>
              </mc:AlternateContent>
            </a:graphicData>
          </a:graphic>
        </p:graphicFrame>
        <p:sp>
          <p:nvSpPr>
            <p:cNvPr id="618" name="Google Shape;618;p19"/>
            <p:cNvSpPr/>
            <p:nvPr/>
          </p:nvSpPr>
          <p:spPr>
            <a:xfrm>
              <a:off x="2081217" y="1071572"/>
              <a:ext cx="1371600" cy="952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3"/>
        <p:cNvGrpSpPr/>
        <p:nvPr/>
      </p:nvGrpSpPr>
      <p:grpSpPr>
        <a:xfrm>
          <a:off x="0" y="0"/>
          <a:ext cx="0" cy="0"/>
          <a:chOff x="0" y="0"/>
          <a:chExt cx="0" cy="0"/>
        </a:xfrm>
      </p:grpSpPr>
      <p:sp>
        <p:nvSpPr>
          <p:cNvPr id="624" name="Google Shape;624;p20"/>
          <p:cNvSpPr txBox="1">
            <a:spLocks noGrp="1"/>
          </p:cNvSpPr>
          <p:nvPr>
            <p:ph type="title"/>
          </p:nvPr>
        </p:nvSpPr>
        <p:spPr>
          <a:xfrm>
            <a:off x="0" y="1984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t>Simplified Chou-Fasman Algorithm</a:t>
            </a:r>
            <a:endParaRPr sz="4400"/>
          </a:p>
        </p:txBody>
      </p:sp>
      <p:sp>
        <p:nvSpPr>
          <p:cNvPr id="625" name="Google Shape;625;p20"/>
          <p:cNvSpPr txBox="1">
            <a:spLocks noGrp="1"/>
          </p:cNvSpPr>
          <p:nvPr>
            <p:ph type="body" idx="1"/>
          </p:nvPr>
        </p:nvSpPr>
        <p:spPr>
          <a:xfrm>
            <a:off x="1171579" y="1557334"/>
            <a:ext cx="10429875"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00"/>
              <a:buFont typeface="Arial"/>
              <a:buChar char="•"/>
            </a:pPr>
            <a:r>
              <a:rPr lang="en-CA" sz="2800"/>
              <a:t>Select a window of 7 residues</a:t>
            </a:r>
            <a:endParaRPr/>
          </a:p>
          <a:p>
            <a:pPr marL="342900" lvl="0" indent="-342900" algn="l" rtl="0">
              <a:lnSpc>
                <a:spcPct val="100000"/>
              </a:lnSpc>
              <a:spcBef>
                <a:spcPts val="560"/>
              </a:spcBef>
              <a:spcAft>
                <a:spcPts val="0"/>
              </a:spcAft>
              <a:buSzPts val="2800"/>
              <a:buFont typeface="Arial"/>
              <a:buChar char="•"/>
            </a:pPr>
            <a:r>
              <a:rPr lang="en-CA" sz="2800"/>
              <a:t>Calculate average P</a:t>
            </a:r>
            <a:r>
              <a:rPr lang="en-CA" sz="2800" baseline="-25000">
                <a:latin typeface="Noto Sans Symbols"/>
                <a:ea typeface="Noto Sans Symbols"/>
                <a:cs typeface="Noto Sans Symbols"/>
                <a:sym typeface="Noto Sans Symbols"/>
              </a:rPr>
              <a:t>α</a:t>
            </a:r>
            <a:r>
              <a:rPr lang="en-CA" sz="2800"/>
              <a:t> over this window and assign that value to the central residue</a:t>
            </a:r>
            <a:endParaRPr/>
          </a:p>
          <a:p>
            <a:pPr marL="342900" lvl="0" indent="-342900" algn="l" rtl="0">
              <a:lnSpc>
                <a:spcPct val="100000"/>
              </a:lnSpc>
              <a:spcBef>
                <a:spcPts val="560"/>
              </a:spcBef>
              <a:spcAft>
                <a:spcPts val="0"/>
              </a:spcAft>
              <a:buSzPts val="2800"/>
              <a:buFont typeface="Arial"/>
              <a:buChar char="•"/>
            </a:pPr>
            <a:r>
              <a:rPr lang="en-CA" sz="2800"/>
              <a:t>Repeat the calculation for P</a:t>
            </a:r>
            <a:r>
              <a:rPr lang="en-CA" sz="2800" baseline="-25000">
                <a:latin typeface="Noto Sans Symbols"/>
                <a:ea typeface="Noto Sans Symbols"/>
                <a:cs typeface="Noto Sans Symbols"/>
                <a:sym typeface="Noto Sans Symbols"/>
              </a:rPr>
              <a:t>β</a:t>
            </a:r>
            <a:r>
              <a:rPr lang="en-CA" sz="2800"/>
              <a:t> and P</a:t>
            </a:r>
            <a:r>
              <a:rPr lang="en-CA" sz="2800" baseline="-25000"/>
              <a:t>c</a:t>
            </a:r>
            <a:endParaRPr/>
          </a:p>
          <a:p>
            <a:pPr marL="342900" lvl="0" indent="-342900" algn="l" rtl="0">
              <a:lnSpc>
                <a:spcPct val="100000"/>
              </a:lnSpc>
              <a:spcBef>
                <a:spcPts val="560"/>
              </a:spcBef>
              <a:spcAft>
                <a:spcPts val="0"/>
              </a:spcAft>
              <a:buSzPts val="2800"/>
              <a:buFont typeface="Arial"/>
              <a:buChar char="•"/>
            </a:pPr>
            <a:r>
              <a:rPr lang="en-CA" sz="2800"/>
              <a:t>Slide the window down one residue and repeat until sequence is complete</a:t>
            </a:r>
            <a:endParaRPr/>
          </a:p>
          <a:p>
            <a:pPr marL="342900" lvl="0" indent="-342900" algn="l" rtl="0">
              <a:lnSpc>
                <a:spcPct val="100000"/>
              </a:lnSpc>
              <a:spcBef>
                <a:spcPts val="560"/>
              </a:spcBef>
              <a:spcAft>
                <a:spcPts val="0"/>
              </a:spcAft>
              <a:buSzPts val="2800"/>
              <a:buFont typeface="Arial"/>
              <a:buChar char="•"/>
            </a:pPr>
            <a:r>
              <a:rPr lang="en-CA" sz="2800"/>
              <a:t>Analyze resulting “plot” and assign secondary structure (H, B, C) for each residue to highest value</a:t>
            </a:r>
            <a:endParaRPr sz="2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0"/>
        <p:cNvGrpSpPr/>
        <p:nvPr/>
      </p:nvGrpSpPr>
      <p:grpSpPr>
        <a:xfrm>
          <a:off x="0" y="0"/>
          <a:ext cx="0" cy="0"/>
          <a:chOff x="0" y="0"/>
          <a:chExt cx="0" cy="0"/>
        </a:xfrm>
      </p:grpSpPr>
      <p:sp>
        <p:nvSpPr>
          <p:cNvPr id="631" name="Google Shape;631;p21"/>
          <p:cNvSpPr/>
          <p:nvPr/>
        </p:nvSpPr>
        <p:spPr>
          <a:xfrm>
            <a:off x="2590800" y="2895600"/>
            <a:ext cx="6934200" cy="2667000"/>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32" name="Google Shape;632;p21"/>
          <p:cNvSpPr/>
          <p:nvPr/>
        </p:nvSpPr>
        <p:spPr>
          <a:xfrm>
            <a:off x="2590800" y="3556000"/>
            <a:ext cx="6934200" cy="1752600"/>
          </a:xfrm>
          <a:custGeom>
            <a:avLst/>
            <a:gdLst/>
            <a:ahLst/>
            <a:cxnLst/>
            <a:rect l="l" t="t" r="r" b="b"/>
            <a:pathLst>
              <a:path w="4368" h="1104" extrusionOk="0">
                <a:moveTo>
                  <a:pt x="0" y="736"/>
                </a:moveTo>
                <a:cubicBezTo>
                  <a:pt x="44" y="676"/>
                  <a:pt x="88" y="616"/>
                  <a:pt x="144" y="592"/>
                </a:cubicBezTo>
                <a:cubicBezTo>
                  <a:pt x="200" y="568"/>
                  <a:pt x="288" y="584"/>
                  <a:pt x="336" y="592"/>
                </a:cubicBezTo>
                <a:cubicBezTo>
                  <a:pt x="384" y="600"/>
                  <a:pt x="400" y="616"/>
                  <a:pt x="432" y="640"/>
                </a:cubicBezTo>
                <a:cubicBezTo>
                  <a:pt x="464" y="664"/>
                  <a:pt x="496" y="696"/>
                  <a:pt x="528" y="736"/>
                </a:cubicBezTo>
                <a:cubicBezTo>
                  <a:pt x="560" y="776"/>
                  <a:pt x="584" y="840"/>
                  <a:pt x="624" y="880"/>
                </a:cubicBezTo>
                <a:cubicBezTo>
                  <a:pt x="664" y="920"/>
                  <a:pt x="720" y="960"/>
                  <a:pt x="768" y="976"/>
                </a:cubicBezTo>
                <a:cubicBezTo>
                  <a:pt x="816" y="992"/>
                  <a:pt x="872" y="960"/>
                  <a:pt x="912" y="976"/>
                </a:cubicBezTo>
                <a:cubicBezTo>
                  <a:pt x="952" y="992"/>
                  <a:pt x="976" y="1056"/>
                  <a:pt x="1008" y="1072"/>
                </a:cubicBezTo>
                <a:cubicBezTo>
                  <a:pt x="1040" y="1088"/>
                  <a:pt x="1064" y="1104"/>
                  <a:pt x="1104" y="1072"/>
                </a:cubicBezTo>
                <a:cubicBezTo>
                  <a:pt x="1144" y="1040"/>
                  <a:pt x="1216" y="952"/>
                  <a:pt x="1248" y="880"/>
                </a:cubicBezTo>
                <a:cubicBezTo>
                  <a:pt x="1280" y="808"/>
                  <a:pt x="1280" y="712"/>
                  <a:pt x="1296" y="640"/>
                </a:cubicBezTo>
                <a:cubicBezTo>
                  <a:pt x="1312" y="568"/>
                  <a:pt x="1312" y="528"/>
                  <a:pt x="1344" y="448"/>
                </a:cubicBezTo>
                <a:cubicBezTo>
                  <a:pt x="1376" y="368"/>
                  <a:pt x="1440" y="232"/>
                  <a:pt x="1488" y="160"/>
                </a:cubicBezTo>
                <a:cubicBezTo>
                  <a:pt x="1536" y="88"/>
                  <a:pt x="1592" y="32"/>
                  <a:pt x="1632" y="16"/>
                </a:cubicBezTo>
                <a:cubicBezTo>
                  <a:pt x="1672" y="0"/>
                  <a:pt x="1696" y="40"/>
                  <a:pt x="1728" y="64"/>
                </a:cubicBezTo>
                <a:cubicBezTo>
                  <a:pt x="1760" y="88"/>
                  <a:pt x="1792" y="136"/>
                  <a:pt x="1824" y="160"/>
                </a:cubicBezTo>
                <a:cubicBezTo>
                  <a:pt x="1856" y="184"/>
                  <a:pt x="1888" y="208"/>
                  <a:pt x="1920" y="208"/>
                </a:cubicBezTo>
                <a:cubicBezTo>
                  <a:pt x="1952" y="208"/>
                  <a:pt x="1976" y="184"/>
                  <a:pt x="2016" y="160"/>
                </a:cubicBezTo>
                <a:cubicBezTo>
                  <a:pt x="2056" y="136"/>
                  <a:pt x="2120" y="64"/>
                  <a:pt x="2160" y="64"/>
                </a:cubicBezTo>
                <a:cubicBezTo>
                  <a:pt x="2200" y="64"/>
                  <a:pt x="2224" y="120"/>
                  <a:pt x="2256" y="160"/>
                </a:cubicBezTo>
                <a:cubicBezTo>
                  <a:pt x="2288" y="200"/>
                  <a:pt x="2328" y="264"/>
                  <a:pt x="2352" y="304"/>
                </a:cubicBezTo>
                <a:cubicBezTo>
                  <a:pt x="2376" y="344"/>
                  <a:pt x="2384" y="352"/>
                  <a:pt x="2400" y="400"/>
                </a:cubicBezTo>
                <a:cubicBezTo>
                  <a:pt x="2416" y="448"/>
                  <a:pt x="2408" y="544"/>
                  <a:pt x="2448" y="592"/>
                </a:cubicBezTo>
                <a:cubicBezTo>
                  <a:pt x="2488" y="640"/>
                  <a:pt x="2576" y="664"/>
                  <a:pt x="2640" y="688"/>
                </a:cubicBezTo>
                <a:cubicBezTo>
                  <a:pt x="2704" y="712"/>
                  <a:pt x="2776" y="744"/>
                  <a:pt x="2832" y="736"/>
                </a:cubicBezTo>
                <a:cubicBezTo>
                  <a:pt x="2888" y="728"/>
                  <a:pt x="2920" y="656"/>
                  <a:pt x="2976" y="640"/>
                </a:cubicBezTo>
                <a:cubicBezTo>
                  <a:pt x="3032" y="624"/>
                  <a:pt x="3088" y="648"/>
                  <a:pt x="3168" y="640"/>
                </a:cubicBezTo>
                <a:cubicBezTo>
                  <a:pt x="3248" y="632"/>
                  <a:pt x="3392" y="624"/>
                  <a:pt x="3456" y="592"/>
                </a:cubicBezTo>
                <a:cubicBezTo>
                  <a:pt x="3520" y="560"/>
                  <a:pt x="3496" y="504"/>
                  <a:pt x="3552" y="448"/>
                </a:cubicBezTo>
                <a:cubicBezTo>
                  <a:pt x="3608" y="392"/>
                  <a:pt x="3720" y="280"/>
                  <a:pt x="3792" y="256"/>
                </a:cubicBezTo>
                <a:cubicBezTo>
                  <a:pt x="3864" y="232"/>
                  <a:pt x="3920" y="280"/>
                  <a:pt x="3984" y="304"/>
                </a:cubicBezTo>
                <a:cubicBezTo>
                  <a:pt x="4048" y="328"/>
                  <a:pt x="4128" y="368"/>
                  <a:pt x="4176" y="400"/>
                </a:cubicBezTo>
                <a:cubicBezTo>
                  <a:pt x="4224" y="432"/>
                  <a:pt x="4240" y="472"/>
                  <a:pt x="4272" y="496"/>
                </a:cubicBezTo>
                <a:cubicBezTo>
                  <a:pt x="4304" y="520"/>
                  <a:pt x="4336" y="532"/>
                  <a:pt x="4368" y="544"/>
                </a:cubicBezTo>
              </a:path>
            </a:pathLst>
          </a:cu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21"/>
          <p:cNvSpPr/>
          <p:nvPr/>
        </p:nvSpPr>
        <p:spPr>
          <a:xfrm>
            <a:off x="2590800" y="3771900"/>
            <a:ext cx="6934200" cy="1422400"/>
          </a:xfrm>
          <a:custGeom>
            <a:avLst/>
            <a:gdLst/>
            <a:ahLst/>
            <a:cxnLst/>
            <a:rect l="l" t="t" r="r" b="b"/>
            <a:pathLst>
              <a:path w="4368" h="896" extrusionOk="0">
                <a:moveTo>
                  <a:pt x="0" y="888"/>
                </a:moveTo>
                <a:cubicBezTo>
                  <a:pt x="52" y="892"/>
                  <a:pt x="104" y="896"/>
                  <a:pt x="144" y="888"/>
                </a:cubicBezTo>
                <a:cubicBezTo>
                  <a:pt x="184" y="880"/>
                  <a:pt x="208" y="856"/>
                  <a:pt x="240" y="840"/>
                </a:cubicBezTo>
                <a:cubicBezTo>
                  <a:pt x="272" y="824"/>
                  <a:pt x="304" y="824"/>
                  <a:pt x="336" y="792"/>
                </a:cubicBezTo>
                <a:cubicBezTo>
                  <a:pt x="368" y="760"/>
                  <a:pt x="400" y="688"/>
                  <a:pt x="432" y="648"/>
                </a:cubicBezTo>
                <a:cubicBezTo>
                  <a:pt x="464" y="608"/>
                  <a:pt x="496" y="592"/>
                  <a:pt x="528" y="552"/>
                </a:cubicBezTo>
                <a:cubicBezTo>
                  <a:pt x="560" y="512"/>
                  <a:pt x="600" y="440"/>
                  <a:pt x="624" y="408"/>
                </a:cubicBezTo>
                <a:cubicBezTo>
                  <a:pt x="648" y="376"/>
                  <a:pt x="632" y="376"/>
                  <a:pt x="672" y="360"/>
                </a:cubicBezTo>
                <a:cubicBezTo>
                  <a:pt x="712" y="344"/>
                  <a:pt x="808" y="320"/>
                  <a:pt x="864" y="312"/>
                </a:cubicBezTo>
                <a:cubicBezTo>
                  <a:pt x="920" y="304"/>
                  <a:pt x="960" y="296"/>
                  <a:pt x="1008" y="312"/>
                </a:cubicBezTo>
                <a:cubicBezTo>
                  <a:pt x="1056" y="328"/>
                  <a:pt x="1112" y="384"/>
                  <a:pt x="1152" y="408"/>
                </a:cubicBezTo>
                <a:cubicBezTo>
                  <a:pt x="1192" y="432"/>
                  <a:pt x="1216" y="440"/>
                  <a:pt x="1248" y="456"/>
                </a:cubicBezTo>
                <a:cubicBezTo>
                  <a:pt x="1280" y="472"/>
                  <a:pt x="1304" y="496"/>
                  <a:pt x="1344" y="504"/>
                </a:cubicBezTo>
                <a:cubicBezTo>
                  <a:pt x="1384" y="512"/>
                  <a:pt x="1448" y="512"/>
                  <a:pt x="1488" y="504"/>
                </a:cubicBezTo>
                <a:cubicBezTo>
                  <a:pt x="1528" y="496"/>
                  <a:pt x="1544" y="464"/>
                  <a:pt x="1584" y="456"/>
                </a:cubicBezTo>
                <a:cubicBezTo>
                  <a:pt x="1624" y="448"/>
                  <a:pt x="1680" y="456"/>
                  <a:pt x="1728" y="456"/>
                </a:cubicBezTo>
                <a:cubicBezTo>
                  <a:pt x="1776" y="456"/>
                  <a:pt x="1824" y="440"/>
                  <a:pt x="1872" y="456"/>
                </a:cubicBezTo>
                <a:cubicBezTo>
                  <a:pt x="1920" y="472"/>
                  <a:pt x="1960" y="528"/>
                  <a:pt x="2016" y="552"/>
                </a:cubicBezTo>
                <a:cubicBezTo>
                  <a:pt x="2072" y="576"/>
                  <a:pt x="2128" y="568"/>
                  <a:pt x="2208" y="600"/>
                </a:cubicBezTo>
                <a:cubicBezTo>
                  <a:pt x="2288" y="632"/>
                  <a:pt x="2408" y="720"/>
                  <a:pt x="2496" y="744"/>
                </a:cubicBezTo>
                <a:cubicBezTo>
                  <a:pt x="2584" y="768"/>
                  <a:pt x="2672" y="752"/>
                  <a:pt x="2736" y="744"/>
                </a:cubicBezTo>
                <a:cubicBezTo>
                  <a:pt x="2800" y="736"/>
                  <a:pt x="2848" y="720"/>
                  <a:pt x="2880" y="696"/>
                </a:cubicBezTo>
                <a:cubicBezTo>
                  <a:pt x="2912" y="672"/>
                  <a:pt x="2912" y="640"/>
                  <a:pt x="2928" y="600"/>
                </a:cubicBezTo>
                <a:cubicBezTo>
                  <a:pt x="2944" y="560"/>
                  <a:pt x="2952" y="512"/>
                  <a:pt x="2976" y="456"/>
                </a:cubicBezTo>
                <a:cubicBezTo>
                  <a:pt x="3000" y="400"/>
                  <a:pt x="3048" y="328"/>
                  <a:pt x="3072" y="264"/>
                </a:cubicBezTo>
                <a:cubicBezTo>
                  <a:pt x="3096" y="200"/>
                  <a:pt x="3088" y="112"/>
                  <a:pt x="3120" y="72"/>
                </a:cubicBezTo>
                <a:cubicBezTo>
                  <a:pt x="3152" y="32"/>
                  <a:pt x="3216" y="32"/>
                  <a:pt x="3264" y="24"/>
                </a:cubicBezTo>
                <a:cubicBezTo>
                  <a:pt x="3312" y="16"/>
                  <a:pt x="3360" y="0"/>
                  <a:pt x="3408" y="24"/>
                </a:cubicBezTo>
                <a:cubicBezTo>
                  <a:pt x="3456" y="48"/>
                  <a:pt x="3504" y="104"/>
                  <a:pt x="3552" y="168"/>
                </a:cubicBezTo>
                <a:cubicBezTo>
                  <a:pt x="3600" y="232"/>
                  <a:pt x="3648" y="336"/>
                  <a:pt x="3696" y="408"/>
                </a:cubicBezTo>
                <a:cubicBezTo>
                  <a:pt x="3744" y="480"/>
                  <a:pt x="3784" y="552"/>
                  <a:pt x="3840" y="600"/>
                </a:cubicBezTo>
                <a:cubicBezTo>
                  <a:pt x="3896" y="648"/>
                  <a:pt x="3968" y="672"/>
                  <a:pt x="4032" y="696"/>
                </a:cubicBezTo>
                <a:cubicBezTo>
                  <a:pt x="4096" y="720"/>
                  <a:pt x="4168" y="728"/>
                  <a:pt x="4224" y="744"/>
                </a:cubicBezTo>
                <a:cubicBezTo>
                  <a:pt x="4280" y="760"/>
                  <a:pt x="4324" y="776"/>
                  <a:pt x="4368" y="792"/>
                </a:cubicBezTo>
              </a:path>
            </a:pathLst>
          </a:custGeom>
          <a:noFill/>
          <a:ln w="38100" cap="flat" cmpd="sng">
            <a:solidFill>
              <a:srgbClr val="0066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4" name="Google Shape;634;p21"/>
          <p:cNvSpPr/>
          <p:nvPr/>
        </p:nvSpPr>
        <p:spPr>
          <a:xfrm>
            <a:off x="2605088" y="3530600"/>
            <a:ext cx="6858000" cy="1879600"/>
          </a:xfrm>
          <a:custGeom>
            <a:avLst/>
            <a:gdLst/>
            <a:ahLst/>
            <a:cxnLst/>
            <a:rect l="l" t="t" r="r" b="b"/>
            <a:pathLst>
              <a:path w="4320" h="1184" extrusionOk="0">
                <a:moveTo>
                  <a:pt x="0" y="32"/>
                </a:moveTo>
                <a:cubicBezTo>
                  <a:pt x="52" y="16"/>
                  <a:pt x="104" y="0"/>
                  <a:pt x="144" y="32"/>
                </a:cubicBezTo>
                <a:cubicBezTo>
                  <a:pt x="184" y="64"/>
                  <a:pt x="200" y="168"/>
                  <a:pt x="240" y="224"/>
                </a:cubicBezTo>
                <a:cubicBezTo>
                  <a:pt x="280" y="280"/>
                  <a:pt x="352" y="304"/>
                  <a:pt x="384" y="368"/>
                </a:cubicBezTo>
                <a:cubicBezTo>
                  <a:pt x="416" y="432"/>
                  <a:pt x="408" y="544"/>
                  <a:pt x="432" y="608"/>
                </a:cubicBezTo>
                <a:cubicBezTo>
                  <a:pt x="456" y="672"/>
                  <a:pt x="488" y="688"/>
                  <a:pt x="528" y="752"/>
                </a:cubicBezTo>
                <a:cubicBezTo>
                  <a:pt x="568" y="816"/>
                  <a:pt x="616" y="936"/>
                  <a:pt x="672" y="992"/>
                </a:cubicBezTo>
                <a:cubicBezTo>
                  <a:pt x="728" y="1048"/>
                  <a:pt x="800" y="1064"/>
                  <a:pt x="864" y="1088"/>
                </a:cubicBezTo>
                <a:cubicBezTo>
                  <a:pt x="928" y="1112"/>
                  <a:pt x="984" y="1128"/>
                  <a:pt x="1056" y="1136"/>
                </a:cubicBezTo>
                <a:cubicBezTo>
                  <a:pt x="1128" y="1144"/>
                  <a:pt x="1208" y="1136"/>
                  <a:pt x="1296" y="1136"/>
                </a:cubicBezTo>
                <a:cubicBezTo>
                  <a:pt x="1384" y="1136"/>
                  <a:pt x="1504" y="1136"/>
                  <a:pt x="1584" y="1136"/>
                </a:cubicBezTo>
                <a:cubicBezTo>
                  <a:pt x="1664" y="1136"/>
                  <a:pt x="1720" y="1152"/>
                  <a:pt x="1776" y="1136"/>
                </a:cubicBezTo>
                <a:cubicBezTo>
                  <a:pt x="1832" y="1120"/>
                  <a:pt x="1864" y="1072"/>
                  <a:pt x="1920" y="1040"/>
                </a:cubicBezTo>
                <a:cubicBezTo>
                  <a:pt x="1976" y="1008"/>
                  <a:pt x="2040" y="952"/>
                  <a:pt x="2112" y="944"/>
                </a:cubicBezTo>
                <a:cubicBezTo>
                  <a:pt x="2184" y="936"/>
                  <a:pt x="2288" y="1000"/>
                  <a:pt x="2352" y="992"/>
                </a:cubicBezTo>
                <a:cubicBezTo>
                  <a:pt x="2416" y="984"/>
                  <a:pt x="2464" y="928"/>
                  <a:pt x="2496" y="896"/>
                </a:cubicBezTo>
                <a:cubicBezTo>
                  <a:pt x="2528" y="864"/>
                  <a:pt x="2512" y="840"/>
                  <a:pt x="2544" y="800"/>
                </a:cubicBezTo>
                <a:cubicBezTo>
                  <a:pt x="2576" y="760"/>
                  <a:pt x="2656" y="712"/>
                  <a:pt x="2688" y="656"/>
                </a:cubicBezTo>
                <a:cubicBezTo>
                  <a:pt x="2720" y="600"/>
                  <a:pt x="2704" y="512"/>
                  <a:pt x="2736" y="464"/>
                </a:cubicBezTo>
                <a:cubicBezTo>
                  <a:pt x="2768" y="416"/>
                  <a:pt x="2824" y="376"/>
                  <a:pt x="2880" y="368"/>
                </a:cubicBezTo>
                <a:cubicBezTo>
                  <a:pt x="2936" y="360"/>
                  <a:pt x="3024" y="400"/>
                  <a:pt x="3072" y="416"/>
                </a:cubicBezTo>
                <a:cubicBezTo>
                  <a:pt x="3120" y="432"/>
                  <a:pt x="3136" y="432"/>
                  <a:pt x="3168" y="464"/>
                </a:cubicBezTo>
                <a:cubicBezTo>
                  <a:pt x="3200" y="496"/>
                  <a:pt x="3224" y="568"/>
                  <a:pt x="3264" y="608"/>
                </a:cubicBezTo>
                <a:cubicBezTo>
                  <a:pt x="3304" y="648"/>
                  <a:pt x="3352" y="664"/>
                  <a:pt x="3408" y="704"/>
                </a:cubicBezTo>
                <a:cubicBezTo>
                  <a:pt x="3464" y="744"/>
                  <a:pt x="3520" y="808"/>
                  <a:pt x="3600" y="848"/>
                </a:cubicBezTo>
                <a:cubicBezTo>
                  <a:pt x="3680" y="888"/>
                  <a:pt x="3800" y="912"/>
                  <a:pt x="3888" y="944"/>
                </a:cubicBezTo>
                <a:cubicBezTo>
                  <a:pt x="3976" y="976"/>
                  <a:pt x="4056" y="1000"/>
                  <a:pt x="4128" y="1040"/>
                </a:cubicBezTo>
                <a:cubicBezTo>
                  <a:pt x="4200" y="1080"/>
                  <a:pt x="4280" y="1160"/>
                  <a:pt x="4320" y="1184"/>
                </a:cubicBezTo>
              </a:path>
            </a:pathLst>
          </a:custGeom>
          <a:noFill/>
          <a:ln w="38100" cap="flat" cmpd="sng">
            <a:solidFill>
              <a:srgbClr val="00CC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p21"/>
          <p:cNvSpPr/>
          <p:nvPr/>
        </p:nvSpPr>
        <p:spPr>
          <a:xfrm>
            <a:off x="2743200" y="2362200"/>
            <a:ext cx="533400" cy="1524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36" name="Google Shape;636;p21"/>
          <p:cNvSpPr/>
          <p:nvPr/>
        </p:nvSpPr>
        <p:spPr>
          <a:xfrm>
            <a:off x="4724400" y="2362200"/>
            <a:ext cx="533400" cy="152400"/>
          </a:xfrm>
          <a:prstGeom prst="rect">
            <a:avLst/>
          </a:prstGeom>
          <a:solidFill>
            <a:srgbClr val="00CC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37" name="Google Shape;637;p21"/>
          <p:cNvSpPr/>
          <p:nvPr/>
        </p:nvSpPr>
        <p:spPr>
          <a:xfrm>
            <a:off x="6629400" y="2362200"/>
            <a:ext cx="533400" cy="152400"/>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38" name="Google Shape;638;p21"/>
          <p:cNvSpPr txBox="1"/>
          <p:nvPr/>
        </p:nvSpPr>
        <p:spPr>
          <a:xfrm>
            <a:off x="3336925" y="2173288"/>
            <a:ext cx="989652"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helix</a:t>
            </a:r>
            <a:endParaRPr sz="1400" b="0" i="0" u="none" strike="noStrike" cap="none">
              <a:solidFill>
                <a:srgbClr val="000000"/>
              </a:solidFill>
              <a:latin typeface="Arial"/>
              <a:ea typeface="Arial"/>
              <a:cs typeface="Arial"/>
              <a:sym typeface="Arial"/>
            </a:endParaRPr>
          </a:p>
        </p:txBody>
      </p:sp>
      <p:sp>
        <p:nvSpPr>
          <p:cNvPr id="639" name="Google Shape;639;p21"/>
          <p:cNvSpPr txBox="1"/>
          <p:nvPr/>
        </p:nvSpPr>
        <p:spPr>
          <a:xfrm>
            <a:off x="5283200" y="2209800"/>
            <a:ext cx="7779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beta</a:t>
            </a:r>
            <a:endParaRPr sz="1400" b="0" i="0" u="none" strike="noStrike" cap="none">
              <a:solidFill>
                <a:srgbClr val="000000"/>
              </a:solidFill>
              <a:latin typeface="Arial"/>
              <a:ea typeface="Arial"/>
              <a:cs typeface="Arial"/>
              <a:sym typeface="Arial"/>
            </a:endParaRPr>
          </a:p>
        </p:txBody>
      </p:sp>
      <p:sp>
        <p:nvSpPr>
          <p:cNvPr id="640" name="Google Shape;640;p21"/>
          <p:cNvSpPr txBox="1"/>
          <p:nvPr/>
        </p:nvSpPr>
        <p:spPr>
          <a:xfrm>
            <a:off x="7315199" y="2209800"/>
            <a:ext cx="90648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coil</a:t>
            </a:r>
            <a:endParaRPr sz="1400" b="0" i="0" u="none" strike="noStrike" cap="none">
              <a:solidFill>
                <a:srgbClr val="000000"/>
              </a:solidFill>
              <a:latin typeface="Arial"/>
              <a:ea typeface="Arial"/>
              <a:cs typeface="Arial"/>
              <a:sym typeface="Arial"/>
            </a:endParaRPr>
          </a:p>
        </p:txBody>
      </p:sp>
      <p:cxnSp>
        <p:nvCxnSpPr>
          <p:cNvPr id="641" name="Google Shape;641;p21"/>
          <p:cNvCxnSpPr/>
          <p:nvPr/>
        </p:nvCxnSpPr>
        <p:spPr>
          <a:xfrm>
            <a:off x="3657600" y="5562600"/>
            <a:ext cx="0" cy="152400"/>
          </a:xfrm>
          <a:prstGeom prst="straightConnector1">
            <a:avLst/>
          </a:prstGeom>
          <a:noFill/>
          <a:ln w="57150" cap="flat" cmpd="sng">
            <a:solidFill>
              <a:schemeClr val="dk1"/>
            </a:solidFill>
            <a:prstDash val="solid"/>
            <a:round/>
            <a:headEnd type="none" w="sm" len="sm"/>
            <a:tailEnd type="none" w="sm" len="sm"/>
          </a:ln>
        </p:spPr>
      </p:cxnSp>
      <p:cxnSp>
        <p:nvCxnSpPr>
          <p:cNvPr id="642" name="Google Shape;642;p21"/>
          <p:cNvCxnSpPr/>
          <p:nvPr/>
        </p:nvCxnSpPr>
        <p:spPr>
          <a:xfrm>
            <a:off x="4800600" y="5562600"/>
            <a:ext cx="0" cy="152400"/>
          </a:xfrm>
          <a:prstGeom prst="straightConnector1">
            <a:avLst/>
          </a:prstGeom>
          <a:noFill/>
          <a:ln w="57150" cap="flat" cmpd="sng">
            <a:solidFill>
              <a:schemeClr val="dk1"/>
            </a:solidFill>
            <a:prstDash val="solid"/>
            <a:round/>
            <a:headEnd type="none" w="sm" len="sm"/>
            <a:tailEnd type="none" w="sm" len="sm"/>
          </a:ln>
        </p:spPr>
      </p:cxnSp>
      <p:cxnSp>
        <p:nvCxnSpPr>
          <p:cNvPr id="643" name="Google Shape;643;p21"/>
          <p:cNvCxnSpPr/>
          <p:nvPr/>
        </p:nvCxnSpPr>
        <p:spPr>
          <a:xfrm>
            <a:off x="5867400" y="5562600"/>
            <a:ext cx="0" cy="152400"/>
          </a:xfrm>
          <a:prstGeom prst="straightConnector1">
            <a:avLst/>
          </a:prstGeom>
          <a:noFill/>
          <a:ln w="57150" cap="flat" cmpd="sng">
            <a:solidFill>
              <a:schemeClr val="dk1"/>
            </a:solidFill>
            <a:prstDash val="solid"/>
            <a:round/>
            <a:headEnd type="none" w="sm" len="sm"/>
            <a:tailEnd type="none" w="sm" len="sm"/>
          </a:ln>
        </p:spPr>
      </p:cxnSp>
      <p:cxnSp>
        <p:nvCxnSpPr>
          <p:cNvPr id="644" name="Google Shape;644;p21"/>
          <p:cNvCxnSpPr/>
          <p:nvPr/>
        </p:nvCxnSpPr>
        <p:spPr>
          <a:xfrm>
            <a:off x="6934200" y="5562600"/>
            <a:ext cx="0" cy="152400"/>
          </a:xfrm>
          <a:prstGeom prst="straightConnector1">
            <a:avLst/>
          </a:prstGeom>
          <a:noFill/>
          <a:ln w="57150" cap="flat" cmpd="sng">
            <a:solidFill>
              <a:schemeClr val="dk1"/>
            </a:solidFill>
            <a:prstDash val="solid"/>
            <a:round/>
            <a:headEnd type="none" w="sm" len="sm"/>
            <a:tailEnd type="none" w="sm" len="sm"/>
          </a:ln>
        </p:spPr>
      </p:cxnSp>
      <p:cxnSp>
        <p:nvCxnSpPr>
          <p:cNvPr id="645" name="Google Shape;645;p21"/>
          <p:cNvCxnSpPr/>
          <p:nvPr/>
        </p:nvCxnSpPr>
        <p:spPr>
          <a:xfrm>
            <a:off x="8077200" y="5562600"/>
            <a:ext cx="0" cy="152400"/>
          </a:xfrm>
          <a:prstGeom prst="straightConnector1">
            <a:avLst/>
          </a:prstGeom>
          <a:noFill/>
          <a:ln w="57150" cap="flat" cmpd="sng">
            <a:solidFill>
              <a:schemeClr val="dk1"/>
            </a:solidFill>
            <a:prstDash val="solid"/>
            <a:round/>
            <a:headEnd type="none" w="sm" len="sm"/>
            <a:tailEnd type="none" w="sm" len="sm"/>
          </a:ln>
        </p:spPr>
      </p:cxnSp>
      <p:cxnSp>
        <p:nvCxnSpPr>
          <p:cNvPr id="646" name="Google Shape;646;p21"/>
          <p:cNvCxnSpPr/>
          <p:nvPr/>
        </p:nvCxnSpPr>
        <p:spPr>
          <a:xfrm>
            <a:off x="9220200" y="5562600"/>
            <a:ext cx="0" cy="152400"/>
          </a:xfrm>
          <a:prstGeom prst="straightConnector1">
            <a:avLst/>
          </a:prstGeom>
          <a:noFill/>
          <a:ln w="57150" cap="flat" cmpd="sng">
            <a:solidFill>
              <a:schemeClr val="dk1"/>
            </a:solidFill>
            <a:prstDash val="solid"/>
            <a:round/>
            <a:headEnd type="none" w="sm" len="sm"/>
            <a:tailEnd type="none" w="sm" len="sm"/>
          </a:ln>
        </p:spPr>
      </p:cxnSp>
      <p:sp>
        <p:nvSpPr>
          <p:cNvPr id="647" name="Google Shape;647;p21"/>
          <p:cNvSpPr txBox="1"/>
          <p:nvPr/>
        </p:nvSpPr>
        <p:spPr>
          <a:xfrm>
            <a:off x="3413125" y="5675313"/>
            <a:ext cx="6092700" cy="36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dk1"/>
                </a:solidFill>
                <a:latin typeface="Arial"/>
                <a:ea typeface="Arial"/>
                <a:cs typeface="Arial"/>
                <a:sym typeface="Arial"/>
              </a:rPr>
              <a:t>10               20            30             40               50              60</a:t>
            </a:r>
            <a:endParaRPr sz="1400" b="0" i="0" u="none" strike="noStrike" cap="none">
              <a:solidFill>
                <a:srgbClr val="000000"/>
              </a:solidFill>
              <a:latin typeface="Arial"/>
              <a:ea typeface="Arial"/>
              <a:cs typeface="Arial"/>
              <a:sym typeface="Arial"/>
            </a:endParaRPr>
          </a:p>
        </p:txBody>
      </p:sp>
      <p:sp>
        <p:nvSpPr>
          <p:cNvPr id="648" name="Google Shape;648;p21"/>
          <p:cNvSpPr txBox="1">
            <a:spLocks noGrp="1"/>
          </p:cNvSpPr>
          <p:nvPr>
            <p:ph type="title"/>
          </p:nvPr>
        </p:nvSpPr>
        <p:spPr>
          <a:xfrm>
            <a:off x="1676400" y="198438"/>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Simplified Chou-Fasman Algorithm </a:t>
            </a:r>
            <a:r>
              <a:rPr lang="en-CA" sz="2400" i="1">
                <a:latin typeface="Arial"/>
                <a:ea typeface="Arial"/>
                <a:cs typeface="Arial"/>
                <a:sym typeface="Arial"/>
              </a:rPr>
              <a:t>cont...</a:t>
            </a:r>
            <a:endParaRPr sz="2400" i="1">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3"/>
        <p:cNvGrpSpPr/>
        <p:nvPr/>
      </p:nvGrpSpPr>
      <p:grpSpPr>
        <a:xfrm>
          <a:off x="0" y="0"/>
          <a:ext cx="0" cy="0"/>
          <a:chOff x="0" y="0"/>
          <a:chExt cx="0" cy="0"/>
        </a:xfrm>
      </p:grpSpPr>
      <p:sp>
        <p:nvSpPr>
          <p:cNvPr id="654" name="Google Shape;654;p22"/>
          <p:cNvSpPr txBox="1">
            <a:spLocks noGrp="1"/>
          </p:cNvSpPr>
          <p:nvPr>
            <p:ph type="title"/>
          </p:nvPr>
        </p:nvSpPr>
        <p:spPr>
          <a:xfrm>
            <a:off x="1676400" y="-30162"/>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t>Limitations of Chou-Fasman</a:t>
            </a:r>
            <a:endParaRPr sz="4400"/>
          </a:p>
        </p:txBody>
      </p:sp>
      <p:sp>
        <p:nvSpPr>
          <p:cNvPr id="655" name="Google Shape;655;p22"/>
          <p:cNvSpPr txBox="1">
            <a:spLocks noGrp="1"/>
          </p:cNvSpPr>
          <p:nvPr>
            <p:ph type="body" idx="1"/>
          </p:nvPr>
        </p:nvSpPr>
        <p:spPr>
          <a:xfrm>
            <a:off x="1328740" y="1381123"/>
            <a:ext cx="9958387" cy="4724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00"/>
              <a:buFont typeface="Arial"/>
              <a:buChar char="•"/>
            </a:pPr>
            <a:r>
              <a:rPr lang="en-CA" sz="2800"/>
              <a:t>Does not take into account long range information (&gt;3 residues away)</a:t>
            </a:r>
            <a:endParaRPr/>
          </a:p>
          <a:p>
            <a:pPr marL="342900" lvl="0" indent="-342900" algn="l" rtl="0">
              <a:lnSpc>
                <a:spcPct val="100000"/>
              </a:lnSpc>
              <a:spcBef>
                <a:spcPts val="560"/>
              </a:spcBef>
              <a:spcAft>
                <a:spcPts val="0"/>
              </a:spcAft>
              <a:buSzPts val="2800"/>
              <a:buFont typeface="Arial"/>
              <a:buChar char="•"/>
            </a:pPr>
            <a:r>
              <a:rPr lang="en-CA" sz="2800"/>
              <a:t>Does not take into account sequence content or probable structure class</a:t>
            </a:r>
            <a:endParaRPr/>
          </a:p>
          <a:p>
            <a:pPr marL="342900" lvl="0" indent="-342900" algn="l" rtl="0">
              <a:lnSpc>
                <a:spcPct val="100000"/>
              </a:lnSpc>
              <a:spcBef>
                <a:spcPts val="560"/>
              </a:spcBef>
              <a:spcAft>
                <a:spcPts val="0"/>
              </a:spcAft>
              <a:buSzPts val="2800"/>
              <a:buFont typeface="Arial"/>
              <a:buChar char="•"/>
            </a:pPr>
            <a:r>
              <a:rPr lang="en-CA" sz="2800"/>
              <a:t>Assumes simple additive probability (not true in nature)</a:t>
            </a:r>
            <a:endParaRPr/>
          </a:p>
          <a:p>
            <a:pPr marL="342900" lvl="0" indent="-342900" algn="l" rtl="0">
              <a:lnSpc>
                <a:spcPct val="100000"/>
              </a:lnSpc>
              <a:spcBef>
                <a:spcPts val="560"/>
              </a:spcBef>
              <a:spcAft>
                <a:spcPts val="0"/>
              </a:spcAft>
              <a:buSzPts val="2800"/>
              <a:buFont typeface="Arial"/>
              <a:buChar char="•"/>
            </a:pPr>
            <a:r>
              <a:rPr lang="en-CA" sz="2800"/>
              <a:t>Does not identify patterns in amino acids that help define secondary structure (caps/ends)</a:t>
            </a:r>
            <a:endParaRPr/>
          </a:p>
          <a:p>
            <a:pPr marL="342900" lvl="0" indent="-342900" algn="l" rtl="0">
              <a:lnSpc>
                <a:spcPct val="100000"/>
              </a:lnSpc>
              <a:spcBef>
                <a:spcPts val="560"/>
              </a:spcBef>
              <a:spcAft>
                <a:spcPts val="0"/>
              </a:spcAft>
              <a:buSzPts val="2800"/>
              <a:buFont typeface="Arial"/>
              <a:buChar char="•"/>
            </a:pPr>
            <a:r>
              <a:rPr lang="en-CA" sz="2800"/>
              <a:t>Only about 50% accurate (on good days)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0"/>
        <p:cNvGrpSpPr/>
        <p:nvPr/>
      </p:nvGrpSpPr>
      <p:grpSpPr>
        <a:xfrm>
          <a:off x="0" y="0"/>
          <a:ext cx="0" cy="0"/>
          <a:chOff x="0" y="0"/>
          <a:chExt cx="0" cy="0"/>
        </a:xfrm>
      </p:grpSpPr>
      <p:sp>
        <p:nvSpPr>
          <p:cNvPr id="661" name="Google Shape;661;p23"/>
          <p:cNvSpPr/>
          <p:nvPr/>
        </p:nvSpPr>
        <p:spPr>
          <a:xfrm>
            <a:off x="0" y="315900"/>
            <a:ext cx="12192000" cy="1143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4400"/>
              <a:buFont typeface="Arial"/>
              <a:buNone/>
            </a:pPr>
            <a:r>
              <a:rPr lang="en-CA" sz="4400" b="1" i="0" u="none" strike="noStrike" cap="none">
                <a:solidFill>
                  <a:schemeClr val="dk1"/>
                </a:solidFill>
                <a:latin typeface="Arial"/>
                <a:ea typeface="Arial"/>
                <a:cs typeface="Arial"/>
                <a:sym typeface="Arial"/>
              </a:rPr>
              <a:t>The PhD/Neural Network Approach</a:t>
            </a:r>
            <a:endParaRPr sz="1400" b="0" i="0" u="none" strike="noStrike" cap="none">
              <a:solidFill>
                <a:srgbClr val="000000"/>
              </a:solidFill>
              <a:latin typeface="Arial"/>
              <a:ea typeface="Arial"/>
              <a:cs typeface="Arial"/>
              <a:sym typeface="Arial"/>
            </a:endParaRPr>
          </a:p>
        </p:txBody>
      </p:sp>
      <p:sp>
        <p:nvSpPr>
          <p:cNvPr id="662" name="Google Shape;662;p23"/>
          <p:cNvSpPr txBox="1"/>
          <p:nvPr/>
        </p:nvSpPr>
        <p:spPr>
          <a:xfrm>
            <a:off x="2709864" y="4919664"/>
            <a:ext cx="2628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CA" sz="3600" b="1" i="0" u="none" strike="noStrike" cap="none">
                <a:solidFill>
                  <a:srgbClr val="0000FF"/>
                </a:solidFill>
                <a:latin typeface="Arial"/>
                <a:ea typeface="Arial"/>
                <a:cs typeface="Arial"/>
                <a:sym typeface="Arial"/>
              </a:rPr>
              <a:t>PROFILE...</a:t>
            </a:r>
            <a:endParaRPr sz="3600" b="1" i="0" u="none" strike="noStrike" cap="none">
              <a:solidFill>
                <a:schemeClr val="dk1"/>
              </a:solidFill>
              <a:latin typeface="Arial"/>
              <a:ea typeface="Arial"/>
              <a:cs typeface="Arial"/>
              <a:sym typeface="Arial"/>
            </a:endParaRPr>
          </a:p>
        </p:txBody>
      </p:sp>
      <p:sp>
        <p:nvSpPr>
          <p:cNvPr id="663" name="Google Shape;663;p23"/>
          <p:cNvSpPr/>
          <p:nvPr/>
        </p:nvSpPr>
        <p:spPr>
          <a:xfrm>
            <a:off x="5816602" y="4540252"/>
            <a:ext cx="268287" cy="231775"/>
          </a:xfrm>
          <a:prstGeom prst="ellipse">
            <a:avLst/>
          </a:prstGeom>
          <a:solidFill>
            <a:srgbClr val="FF99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64" name="Google Shape;664;p23"/>
          <p:cNvSpPr/>
          <p:nvPr/>
        </p:nvSpPr>
        <p:spPr>
          <a:xfrm>
            <a:off x="5816602" y="4945064"/>
            <a:ext cx="268287" cy="231775"/>
          </a:xfrm>
          <a:prstGeom prst="ellipse">
            <a:avLst/>
          </a:prstGeom>
          <a:solidFill>
            <a:srgbClr val="FF99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65" name="Google Shape;665;p23"/>
          <p:cNvSpPr/>
          <p:nvPr/>
        </p:nvSpPr>
        <p:spPr>
          <a:xfrm>
            <a:off x="5816602" y="5292727"/>
            <a:ext cx="268287" cy="230187"/>
          </a:xfrm>
          <a:prstGeom prst="ellipse">
            <a:avLst/>
          </a:prstGeom>
          <a:solidFill>
            <a:srgbClr val="FF99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66" name="Google Shape;666;p23"/>
          <p:cNvSpPr/>
          <p:nvPr/>
        </p:nvSpPr>
        <p:spPr>
          <a:xfrm>
            <a:off x="5816602" y="5638802"/>
            <a:ext cx="268287" cy="231775"/>
          </a:xfrm>
          <a:prstGeom prst="ellipse">
            <a:avLst/>
          </a:prstGeom>
          <a:solidFill>
            <a:srgbClr val="FF99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67" name="Google Shape;667;p23"/>
          <p:cNvSpPr/>
          <p:nvPr/>
        </p:nvSpPr>
        <p:spPr>
          <a:xfrm>
            <a:off x="6686552" y="4424364"/>
            <a:ext cx="268287" cy="231775"/>
          </a:xfrm>
          <a:prstGeom prst="rect">
            <a:avLst/>
          </a:prstGeom>
          <a:solidFill>
            <a:srgbClr val="FF99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68" name="Google Shape;668;p23"/>
          <p:cNvSpPr/>
          <p:nvPr/>
        </p:nvSpPr>
        <p:spPr>
          <a:xfrm>
            <a:off x="6686552" y="4772027"/>
            <a:ext cx="268287" cy="230187"/>
          </a:xfrm>
          <a:prstGeom prst="rect">
            <a:avLst/>
          </a:prstGeom>
          <a:solidFill>
            <a:srgbClr val="FF99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69" name="Google Shape;669;p23"/>
          <p:cNvSpPr/>
          <p:nvPr/>
        </p:nvSpPr>
        <p:spPr>
          <a:xfrm>
            <a:off x="6686552" y="5060952"/>
            <a:ext cx="268287" cy="231775"/>
          </a:xfrm>
          <a:prstGeom prst="rect">
            <a:avLst/>
          </a:prstGeom>
          <a:solidFill>
            <a:srgbClr val="FF99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70" name="Google Shape;670;p23"/>
          <p:cNvSpPr/>
          <p:nvPr/>
        </p:nvSpPr>
        <p:spPr>
          <a:xfrm>
            <a:off x="6686552" y="5408614"/>
            <a:ext cx="268287" cy="230188"/>
          </a:xfrm>
          <a:prstGeom prst="rect">
            <a:avLst/>
          </a:prstGeom>
          <a:solidFill>
            <a:srgbClr val="FF99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671" name="Google Shape;671;p23"/>
          <p:cNvSpPr/>
          <p:nvPr/>
        </p:nvSpPr>
        <p:spPr>
          <a:xfrm>
            <a:off x="6686552" y="5754689"/>
            <a:ext cx="268287" cy="231775"/>
          </a:xfrm>
          <a:prstGeom prst="rect">
            <a:avLst/>
          </a:prstGeom>
          <a:solidFill>
            <a:srgbClr val="FF99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cxnSp>
        <p:nvCxnSpPr>
          <p:cNvPr id="672" name="Google Shape;672;p23"/>
          <p:cNvCxnSpPr/>
          <p:nvPr/>
        </p:nvCxnSpPr>
        <p:spPr>
          <a:xfrm rot="10800000" flipH="1">
            <a:off x="5414964" y="4713289"/>
            <a:ext cx="401638" cy="520700"/>
          </a:xfrm>
          <a:prstGeom prst="straightConnector1">
            <a:avLst/>
          </a:prstGeom>
          <a:noFill/>
          <a:ln w="57150" cap="flat" cmpd="sng">
            <a:solidFill>
              <a:schemeClr val="dk1"/>
            </a:solidFill>
            <a:prstDash val="solid"/>
            <a:round/>
            <a:headEnd type="none" w="sm" len="sm"/>
            <a:tailEnd type="none" w="sm" len="sm"/>
          </a:ln>
        </p:spPr>
      </p:cxnSp>
      <p:cxnSp>
        <p:nvCxnSpPr>
          <p:cNvPr id="673" name="Google Shape;673;p23"/>
          <p:cNvCxnSpPr/>
          <p:nvPr/>
        </p:nvCxnSpPr>
        <p:spPr>
          <a:xfrm rot="10800000" flipH="1">
            <a:off x="5481639" y="5118102"/>
            <a:ext cx="334963" cy="174625"/>
          </a:xfrm>
          <a:prstGeom prst="straightConnector1">
            <a:avLst/>
          </a:prstGeom>
          <a:noFill/>
          <a:ln w="38100" cap="flat" cmpd="sng">
            <a:solidFill>
              <a:schemeClr val="dk1"/>
            </a:solidFill>
            <a:prstDash val="solid"/>
            <a:round/>
            <a:headEnd type="none" w="sm" len="sm"/>
            <a:tailEnd type="none" w="sm" len="sm"/>
          </a:ln>
        </p:spPr>
      </p:cxnSp>
      <p:cxnSp>
        <p:nvCxnSpPr>
          <p:cNvPr id="674" name="Google Shape;674;p23"/>
          <p:cNvCxnSpPr/>
          <p:nvPr/>
        </p:nvCxnSpPr>
        <p:spPr>
          <a:xfrm>
            <a:off x="5414964" y="5349877"/>
            <a:ext cx="401638" cy="58737"/>
          </a:xfrm>
          <a:prstGeom prst="straightConnector1">
            <a:avLst/>
          </a:prstGeom>
          <a:noFill/>
          <a:ln w="38100" cap="flat" cmpd="sng">
            <a:solidFill>
              <a:schemeClr val="dk1"/>
            </a:solidFill>
            <a:prstDash val="solid"/>
            <a:round/>
            <a:headEnd type="none" w="sm" len="sm"/>
            <a:tailEnd type="none" w="sm" len="sm"/>
          </a:ln>
        </p:spPr>
      </p:cxnSp>
      <p:cxnSp>
        <p:nvCxnSpPr>
          <p:cNvPr id="675" name="Google Shape;675;p23"/>
          <p:cNvCxnSpPr/>
          <p:nvPr/>
        </p:nvCxnSpPr>
        <p:spPr>
          <a:xfrm>
            <a:off x="5414964" y="5408614"/>
            <a:ext cx="401638" cy="346075"/>
          </a:xfrm>
          <a:prstGeom prst="straightConnector1">
            <a:avLst/>
          </a:prstGeom>
          <a:noFill/>
          <a:ln w="38100" cap="flat" cmpd="sng">
            <a:solidFill>
              <a:schemeClr val="dk1"/>
            </a:solidFill>
            <a:prstDash val="solid"/>
            <a:round/>
            <a:headEnd type="none" w="sm" len="sm"/>
            <a:tailEnd type="none" w="sm" len="sm"/>
          </a:ln>
        </p:spPr>
      </p:cxnSp>
      <p:cxnSp>
        <p:nvCxnSpPr>
          <p:cNvPr id="676" name="Google Shape;676;p23"/>
          <p:cNvCxnSpPr/>
          <p:nvPr/>
        </p:nvCxnSpPr>
        <p:spPr>
          <a:xfrm rot="10800000" flipH="1">
            <a:off x="6084889" y="4887914"/>
            <a:ext cx="601663" cy="520700"/>
          </a:xfrm>
          <a:prstGeom prst="straightConnector1">
            <a:avLst/>
          </a:prstGeom>
          <a:noFill/>
          <a:ln w="38100" cap="flat" cmpd="sng">
            <a:solidFill>
              <a:schemeClr val="dk1"/>
            </a:solidFill>
            <a:prstDash val="solid"/>
            <a:round/>
            <a:headEnd type="none" w="sm" len="sm"/>
            <a:tailEnd type="none" w="sm" len="sm"/>
          </a:ln>
        </p:spPr>
      </p:cxnSp>
      <p:cxnSp>
        <p:nvCxnSpPr>
          <p:cNvPr id="677" name="Google Shape;677;p23"/>
          <p:cNvCxnSpPr/>
          <p:nvPr/>
        </p:nvCxnSpPr>
        <p:spPr>
          <a:xfrm rot="10800000" flipH="1">
            <a:off x="6084889" y="4540252"/>
            <a:ext cx="601663" cy="461962"/>
          </a:xfrm>
          <a:prstGeom prst="straightConnector1">
            <a:avLst/>
          </a:prstGeom>
          <a:noFill/>
          <a:ln w="38100" cap="flat" cmpd="sng">
            <a:solidFill>
              <a:schemeClr val="dk1"/>
            </a:solidFill>
            <a:prstDash val="solid"/>
            <a:round/>
            <a:headEnd type="none" w="sm" len="sm"/>
            <a:tailEnd type="none" w="sm" len="sm"/>
          </a:ln>
        </p:spPr>
      </p:cxnSp>
      <p:cxnSp>
        <p:nvCxnSpPr>
          <p:cNvPr id="678" name="Google Shape;678;p23"/>
          <p:cNvCxnSpPr/>
          <p:nvPr/>
        </p:nvCxnSpPr>
        <p:spPr>
          <a:xfrm>
            <a:off x="6084889" y="4656139"/>
            <a:ext cx="601663" cy="925513"/>
          </a:xfrm>
          <a:prstGeom prst="straightConnector1">
            <a:avLst/>
          </a:prstGeom>
          <a:noFill/>
          <a:ln w="57150" cap="flat" cmpd="sng">
            <a:solidFill>
              <a:schemeClr val="dk1"/>
            </a:solidFill>
            <a:prstDash val="solid"/>
            <a:round/>
            <a:headEnd type="none" w="sm" len="sm"/>
            <a:tailEnd type="none" w="sm" len="sm"/>
          </a:ln>
        </p:spPr>
      </p:cxnSp>
      <p:cxnSp>
        <p:nvCxnSpPr>
          <p:cNvPr id="679" name="Google Shape;679;p23"/>
          <p:cNvCxnSpPr/>
          <p:nvPr/>
        </p:nvCxnSpPr>
        <p:spPr>
          <a:xfrm>
            <a:off x="6084889" y="5754689"/>
            <a:ext cx="669925" cy="115888"/>
          </a:xfrm>
          <a:prstGeom prst="straightConnector1">
            <a:avLst/>
          </a:prstGeom>
          <a:noFill/>
          <a:ln w="57150" cap="flat" cmpd="sng">
            <a:solidFill>
              <a:schemeClr val="dk1"/>
            </a:solidFill>
            <a:prstDash val="solid"/>
            <a:round/>
            <a:headEnd type="none" w="sm" len="sm"/>
            <a:tailEnd type="none" w="sm" len="sm"/>
          </a:ln>
        </p:spPr>
      </p:cxnSp>
      <p:cxnSp>
        <p:nvCxnSpPr>
          <p:cNvPr id="680" name="Google Shape;680;p23"/>
          <p:cNvCxnSpPr/>
          <p:nvPr/>
        </p:nvCxnSpPr>
        <p:spPr>
          <a:xfrm rot="10800000" flipH="1">
            <a:off x="6084889" y="5176839"/>
            <a:ext cx="601663" cy="520700"/>
          </a:xfrm>
          <a:prstGeom prst="straightConnector1">
            <a:avLst/>
          </a:prstGeom>
          <a:noFill/>
          <a:ln w="57150" cap="flat" cmpd="sng">
            <a:solidFill>
              <a:schemeClr val="dk1"/>
            </a:solidFill>
            <a:prstDash val="solid"/>
            <a:round/>
            <a:headEnd type="none" w="sm" len="sm"/>
            <a:tailEnd type="none" w="sm" len="sm"/>
          </a:ln>
        </p:spPr>
      </p:cxnSp>
      <p:cxnSp>
        <p:nvCxnSpPr>
          <p:cNvPr id="681" name="Google Shape;681;p23"/>
          <p:cNvCxnSpPr/>
          <p:nvPr/>
        </p:nvCxnSpPr>
        <p:spPr>
          <a:xfrm>
            <a:off x="6954839" y="4540252"/>
            <a:ext cx="669925" cy="760412"/>
          </a:xfrm>
          <a:prstGeom prst="straightConnector1">
            <a:avLst/>
          </a:prstGeom>
          <a:noFill/>
          <a:ln w="57150" cap="flat" cmpd="sng">
            <a:solidFill>
              <a:schemeClr val="dk1"/>
            </a:solidFill>
            <a:prstDash val="solid"/>
            <a:round/>
            <a:headEnd type="none" w="sm" len="sm"/>
            <a:tailEnd type="none" w="sm" len="sm"/>
          </a:ln>
        </p:spPr>
      </p:cxnSp>
      <p:cxnSp>
        <p:nvCxnSpPr>
          <p:cNvPr id="682" name="Google Shape;682;p23"/>
          <p:cNvCxnSpPr/>
          <p:nvPr/>
        </p:nvCxnSpPr>
        <p:spPr>
          <a:xfrm>
            <a:off x="6954839" y="4887914"/>
            <a:ext cx="669925" cy="404813"/>
          </a:xfrm>
          <a:prstGeom prst="straightConnector1">
            <a:avLst/>
          </a:prstGeom>
          <a:noFill/>
          <a:ln w="57150" cap="flat" cmpd="sng">
            <a:solidFill>
              <a:schemeClr val="dk1"/>
            </a:solidFill>
            <a:prstDash val="solid"/>
            <a:round/>
            <a:headEnd type="none" w="sm" len="sm"/>
            <a:tailEnd type="none" w="sm" len="sm"/>
          </a:ln>
        </p:spPr>
      </p:cxnSp>
      <p:cxnSp>
        <p:nvCxnSpPr>
          <p:cNvPr id="683" name="Google Shape;683;p23"/>
          <p:cNvCxnSpPr/>
          <p:nvPr/>
        </p:nvCxnSpPr>
        <p:spPr>
          <a:xfrm>
            <a:off x="6954839" y="5176839"/>
            <a:ext cx="603250" cy="57150"/>
          </a:xfrm>
          <a:prstGeom prst="straightConnector1">
            <a:avLst/>
          </a:prstGeom>
          <a:noFill/>
          <a:ln w="57150" cap="flat" cmpd="sng">
            <a:solidFill>
              <a:schemeClr val="dk1"/>
            </a:solidFill>
            <a:prstDash val="solid"/>
            <a:round/>
            <a:headEnd type="none" w="sm" len="sm"/>
            <a:tailEnd type="none" w="sm" len="sm"/>
          </a:ln>
        </p:spPr>
      </p:cxnSp>
      <p:cxnSp>
        <p:nvCxnSpPr>
          <p:cNvPr id="684" name="Google Shape;684;p23"/>
          <p:cNvCxnSpPr/>
          <p:nvPr/>
        </p:nvCxnSpPr>
        <p:spPr>
          <a:xfrm rot="10800000" flipH="1">
            <a:off x="6954839" y="5292727"/>
            <a:ext cx="669925" cy="230187"/>
          </a:xfrm>
          <a:prstGeom prst="straightConnector1">
            <a:avLst/>
          </a:prstGeom>
          <a:noFill/>
          <a:ln w="57150" cap="flat" cmpd="sng">
            <a:solidFill>
              <a:schemeClr val="dk1"/>
            </a:solidFill>
            <a:prstDash val="solid"/>
            <a:round/>
            <a:headEnd type="none" w="sm" len="sm"/>
            <a:tailEnd type="none" w="sm" len="sm"/>
          </a:ln>
        </p:spPr>
      </p:cxnSp>
      <p:cxnSp>
        <p:nvCxnSpPr>
          <p:cNvPr id="685" name="Google Shape;685;p23"/>
          <p:cNvCxnSpPr/>
          <p:nvPr/>
        </p:nvCxnSpPr>
        <p:spPr>
          <a:xfrm rot="10800000" flipH="1">
            <a:off x="6954839" y="5349877"/>
            <a:ext cx="669925" cy="549275"/>
          </a:xfrm>
          <a:prstGeom prst="straightConnector1">
            <a:avLst/>
          </a:prstGeom>
          <a:noFill/>
          <a:ln w="57150" cap="flat" cmpd="sng">
            <a:solidFill>
              <a:schemeClr val="dk1"/>
            </a:solidFill>
            <a:prstDash val="solid"/>
            <a:round/>
            <a:headEnd type="none" w="sm" len="sm"/>
            <a:tailEnd type="none" w="sm" len="sm"/>
          </a:ln>
        </p:spPr>
      </p:cxnSp>
      <p:pic>
        <p:nvPicPr>
          <p:cNvPr id="686" name="Google Shape;686;p23" descr="helix"/>
          <p:cNvPicPr preferRelativeResize="0"/>
          <p:nvPr/>
        </p:nvPicPr>
        <p:blipFill rotWithShape="1">
          <a:blip r:embed="rId3">
            <a:alphaModFix/>
          </a:blip>
          <a:srcRect l="22269" t="14999" r="3710"/>
          <a:stretch/>
        </p:blipFill>
        <p:spPr>
          <a:xfrm>
            <a:off x="7853364" y="4568827"/>
            <a:ext cx="1755775" cy="1036637"/>
          </a:xfrm>
          <a:prstGeom prst="rect">
            <a:avLst/>
          </a:prstGeom>
          <a:solidFill>
            <a:schemeClr val="lt1"/>
          </a:solidFill>
          <a:ln>
            <a:noFill/>
          </a:ln>
        </p:spPr>
      </p:pic>
      <p:graphicFrame>
        <p:nvGraphicFramePr>
          <p:cNvPr id="687" name="Google Shape;687;p23"/>
          <p:cNvGraphicFramePr/>
          <p:nvPr/>
        </p:nvGraphicFramePr>
        <p:xfrm>
          <a:off x="3062296" y="1866900"/>
          <a:ext cx="6324600" cy="2286000"/>
        </p:xfrm>
        <a:graphic>
          <a:graphicData uri="http://schemas.openxmlformats.org/presentationml/2006/ole">
            <mc:AlternateContent xmlns:mc="http://schemas.openxmlformats.org/markup-compatibility/2006">
              <mc:Choice xmlns:v="urn:schemas-microsoft-com:vml" Requires="v">
                <p:oleObj r:id="rId4" imgW="6324600" imgH="2286000" progId="">
                  <p:embed/>
                </p:oleObj>
              </mc:Choice>
              <mc:Fallback>
                <p:oleObj r:id="rId4" imgW="6324600" imgH="2286000" progId="">
                  <p:embed/>
                  <p:pic>
                    <p:nvPicPr>
                      <p:cNvPr id="687" name="Google Shape;687;p23"/>
                      <p:cNvPicPr preferRelativeResize="0"/>
                      <p:nvPr/>
                    </p:nvPicPr>
                    <p:blipFill rotWithShape="1">
                      <a:blip r:embed="rId5">
                        <a:alphaModFix/>
                      </a:blip>
                      <a:srcRect/>
                      <a:stretch/>
                    </p:blipFill>
                    <p:spPr>
                      <a:xfrm>
                        <a:off x="3062296" y="1866900"/>
                        <a:ext cx="6324600" cy="2286000"/>
                      </a:xfrm>
                      <a:prstGeom prst="rect">
                        <a:avLst/>
                      </a:prstGeom>
                      <a:noFill/>
                      <a:ln>
                        <a:noFill/>
                      </a:ln>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2"/>
        <p:cNvGrpSpPr/>
        <p:nvPr/>
      </p:nvGrpSpPr>
      <p:grpSpPr>
        <a:xfrm>
          <a:off x="0" y="0"/>
          <a:ext cx="0" cy="0"/>
          <a:chOff x="0" y="0"/>
          <a:chExt cx="0" cy="0"/>
        </a:xfrm>
      </p:grpSpPr>
      <p:sp>
        <p:nvSpPr>
          <p:cNvPr id="693" name="Google Shape;693;p25"/>
          <p:cNvSpPr txBox="1">
            <a:spLocks noGrp="1"/>
          </p:cNvSpPr>
          <p:nvPr>
            <p:ph type="title"/>
          </p:nvPr>
        </p:nvSpPr>
        <p:spPr>
          <a:xfrm>
            <a:off x="1676400" y="-30162"/>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t>2</a:t>
            </a:r>
            <a:r>
              <a:rPr lang="en-CA" sz="4400" baseline="30000"/>
              <a:t>o</a:t>
            </a:r>
            <a:r>
              <a:rPr lang="en-CA" sz="4400"/>
              <a:t> Structure Evaluation</a:t>
            </a:r>
            <a:endParaRPr sz="4400"/>
          </a:p>
        </p:txBody>
      </p:sp>
      <p:sp>
        <p:nvSpPr>
          <p:cNvPr id="694" name="Google Shape;694;p25"/>
          <p:cNvSpPr txBox="1">
            <a:spLocks noGrp="1"/>
          </p:cNvSpPr>
          <p:nvPr>
            <p:ph type="body" idx="1"/>
          </p:nvPr>
        </p:nvSpPr>
        <p:spPr>
          <a:xfrm>
            <a:off x="1676400" y="1079500"/>
            <a:ext cx="8839200" cy="4724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3200"/>
              <a:buFont typeface="Arial"/>
              <a:buChar char="•"/>
            </a:pPr>
            <a:r>
              <a:rPr lang="en-CA"/>
              <a:t>Q3 score – standard method in evaluating performance, 3 states (B,C,H) evaluated like a multiple-choice exam with 3 choices  (same as % correct)</a:t>
            </a:r>
            <a:endParaRPr/>
          </a:p>
          <a:p>
            <a:pPr marL="342900" lvl="0" indent="-139700" algn="l" rtl="0">
              <a:lnSpc>
                <a:spcPct val="100000"/>
              </a:lnSpc>
              <a:spcBef>
                <a:spcPts val="640"/>
              </a:spcBef>
              <a:spcAft>
                <a:spcPts val="0"/>
              </a:spcAft>
              <a:buSzPts val="3200"/>
              <a:buFont typeface="Arial"/>
              <a:buNone/>
            </a:pPr>
            <a:endParaRPr/>
          </a:p>
          <a:p>
            <a:pPr marL="342900" lvl="0" indent="-139700" algn="l" rtl="0">
              <a:lnSpc>
                <a:spcPct val="100000"/>
              </a:lnSpc>
              <a:spcBef>
                <a:spcPts val="640"/>
              </a:spcBef>
              <a:spcAft>
                <a:spcPts val="0"/>
              </a:spcAft>
              <a:buSzPts val="3200"/>
              <a:buFont typeface="Arial"/>
              <a:buNone/>
            </a:pPr>
            <a:endParaRPr/>
          </a:p>
          <a:p>
            <a:pPr marL="342900" lvl="0" indent="-342900" algn="l" rtl="0">
              <a:lnSpc>
                <a:spcPct val="100000"/>
              </a:lnSpc>
              <a:spcBef>
                <a:spcPts val="640"/>
              </a:spcBef>
              <a:spcAft>
                <a:spcPts val="0"/>
              </a:spcAft>
              <a:buSzPts val="3200"/>
              <a:buFont typeface="Arial"/>
              <a:buChar char="•"/>
            </a:pPr>
            <a:r>
              <a:rPr lang="en-CA"/>
              <a:t>Confusion Matrix</a:t>
            </a:r>
            <a:endParaRPr/>
          </a:p>
        </p:txBody>
      </p:sp>
      <p:graphicFrame>
        <p:nvGraphicFramePr>
          <p:cNvPr id="695" name="Google Shape;695;p25"/>
          <p:cNvGraphicFramePr/>
          <p:nvPr/>
        </p:nvGraphicFramePr>
        <p:xfrm>
          <a:off x="6324600" y="2818817"/>
          <a:ext cx="4161300" cy="3455700"/>
        </p:xfrm>
        <a:graphic>
          <a:graphicData uri="http://schemas.openxmlformats.org/drawingml/2006/table">
            <a:tbl>
              <a:tblPr firstRow="1" bandRow="1">
                <a:noFill/>
                <a:tableStyleId>{D7D4F119-EB09-4DA3-9C16-0AE3588B5DC1}</a:tableStyleId>
              </a:tblPr>
              <a:tblGrid>
                <a:gridCol w="1040325">
                  <a:extLst>
                    <a:ext uri="{9D8B030D-6E8A-4147-A177-3AD203B41FA5}">
                      <a16:colId xmlns:a16="http://schemas.microsoft.com/office/drawing/2014/main" val="20000"/>
                    </a:ext>
                  </a:extLst>
                </a:gridCol>
                <a:gridCol w="1040325">
                  <a:extLst>
                    <a:ext uri="{9D8B030D-6E8A-4147-A177-3AD203B41FA5}">
                      <a16:colId xmlns:a16="http://schemas.microsoft.com/office/drawing/2014/main" val="20001"/>
                    </a:ext>
                  </a:extLst>
                </a:gridCol>
                <a:gridCol w="1040325">
                  <a:extLst>
                    <a:ext uri="{9D8B030D-6E8A-4147-A177-3AD203B41FA5}">
                      <a16:colId xmlns:a16="http://schemas.microsoft.com/office/drawing/2014/main" val="20002"/>
                    </a:ext>
                  </a:extLst>
                </a:gridCol>
                <a:gridCol w="1040325">
                  <a:extLst>
                    <a:ext uri="{9D8B030D-6E8A-4147-A177-3AD203B41FA5}">
                      <a16:colId xmlns:a16="http://schemas.microsoft.com/office/drawing/2014/main" val="20003"/>
                    </a:ext>
                  </a:extLst>
                </a:gridCol>
              </a:tblGrid>
              <a:tr h="86392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Beta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Coil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Helix (Observed)</a:t>
                      </a:r>
                      <a:endParaRPr sz="1400" u="none" strike="noStrike" cap="none"/>
                    </a:p>
                  </a:txBody>
                  <a:tcPr marL="91450" marR="91450" marT="45725" marB="45725"/>
                </a:tc>
                <a:extLst>
                  <a:ext uri="{0D108BD9-81ED-4DB2-BD59-A6C34878D82A}">
                    <a16:rowId xmlns:a16="http://schemas.microsoft.com/office/drawing/2014/main" val="10000"/>
                  </a:ext>
                </a:extLst>
              </a:tr>
              <a:tr h="863925">
                <a:tc>
                  <a:txBody>
                    <a:bodyPr/>
                    <a:lstStyle/>
                    <a:p>
                      <a:pPr marL="0" marR="0" lvl="0" indent="0" algn="l" rtl="0">
                        <a:lnSpc>
                          <a:spcPct val="100000"/>
                        </a:lnSpc>
                        <a:spcBef>
                          <a:spcPts val="0"/>
                        </a:spcBef>
                        <a:spcAft>
                          <a:spcPts val="0"/>
                        </a:spcAft>
                        <a:buClr>
                          <a:schemeClr val="dk1"/>
                        </a:buClr>
                        <a:buSzPts val="1200"/>
                        <a:buFont typeface="Arial"/>
                        <a:buNone/>
                      </a:pPr>
                      <a:r>
                        <a:rPr lang="en-CA" sz="1200" u="none" strike="noStrike" cap="none"/>
                        <a:t>Beta (Predicted)</a:t>
                      </a:r>
                      <a:endParaRPr sz="1400" u="none" strike="noStrike" cap="none"/>
                    </a:p>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r>
                        <a:rPr lang="en-CA" sz="2500" u="none" strike="noStrike" cap="none"/>
                        <a:t>0.775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r>
                        <a:rPr lang="en-CA" sz="2500" u="none" strike="noStrike" cap="none"/>
                        <a:t>0.201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r>
                        <a:rPr lang="en-CA" sz="2500" u="none" strike="noStrike" cap="none"/>
                        <a:t>0.024</a:t>
                      </a:r>
                      <a:endParaRPr sz="1400" u="none" strike="noStrike" cap="none"/>
                    </a:p>
                  </a:txBody>
                  <a:tcPr marL="91450" marR="91450" marT="45725" marB="45725"/>
                </a:tc>
                <a:extLst>
                  <a:ext uri="{0D108BD9-81ED-4DB2-BD59-A6C34878D82A}">
                    <a16:rowId xmlns:a16="http://schemas.microsoft.com/office/drawing/2014/main" val="10001"/>
                  </a:ext>
                </a:extLst>
              </a:tr>
              <a:tr h="863925">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Coil (Predicted)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r>
                        <a:rPr lang="en-CA" sz="2500" u="none" strike="noStrike" cap="none"/>
                        <a:t>0.090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r>
                        <a:rPr lang="en-CA" sz="2500" u="none" strike="noStrike" cap="none"/>
                        <a:t>0.814</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r>
                        <a:rPr lang="en-CA" sz="2500" u="none" strike="noStrike" cap="none"/>
                        <a:t>0.096</a:t>
                      </a:r>
                      <a:endParaRPr sz="1400" u="none" strike="noStrike" cap="none"/>
                    </a:p>
                  </a:txBody>
                  <a:tcPr marL="91450" marR="91450" marT="45725" marB="45725"/>
                </a:tc>
                <a:extLst>
                  <a:ext uri="{0D108BD9-81ED-4DB2-BD59-A6C34878D82A}">
                    <a16:rowId xmlns:a16="http://schemas.microsoft.com/office/drawing/2014/main" val="10002"/>
                  </a:ext>
                </a:extLst>
              </a:tr>
              <a:tr h="863925">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Helix (Predicted)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r>
                        <a:rPr lang="en-CA" sz="2500" u="none" strike="noStrike" cap="none"/>
                        <a:t>0.011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r>
                        <a:rPr lang="en-CA" sz="2500" u="none" strike="noStrike" cap="none"/>
                        <a:t>0.103</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r>
                        <a:rPr lang="en-CA" sz="2500" u="none" strike="noStrike" cap="none"/>
                        <a:t>0.885</a:t>
                      </a: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2"/>
          <p:cNvPicPr preferRelativeResize="0"/>
          <p:nvPr/>
        </p:nvPicPr>
        <p:blipFill rotWithShape="1">
          <a:blip r:embed="rId3">
            <a:alphaModFix/>
          </a:blip>
          <a:srcRect/>
          <a:stretch/>
        </p:blipFill>
        <p:spPr>
          <a:xfrm>
            <a:off x="4085493" y="271515"/>
            <a:ext cx="4021014" cy="603361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9"/>
        <p:cNvGrpSpPr/>
        <p:nvPr/>
      </p:nvGrpSpPr>
      <p:grpSpPr>
        <a:xfrm>
          <a:off x="0" y="0"/>
          <a:ext cx="0" cy="0"/>
          <a:chOff x="0" y="0"/>
          <a:chExt cx="0" cy="0"/>
        </a:xfrm>
      </p:grpSpPr>
      <p:sp>
        <p:nvSpPr>
          <p:cNvPr id="700" name="Google Shape;700;gdc4c842cb4_0_299"/>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Artificial Neural Network</a:t>
            </a:r>
            <a:endParaRPr/>
          </a:p>
        </p:txBody>
      </p:sp>
      <p:sp>
        <p:nvSpPr>
          <p:cNvPr id="701" name="Google Shape;701;gdc4c842cb4_0_299"/>
          <p:cNvSpPr txBox="1">
            <a:spLocks noGrp="1"/>
          </p:cNvSpPr>
          <p:nvPr>
            <p:ph type="body" idx="1"/>
          </p:nvPr>
        </p:nvSpPr>
        <p:spPr>
          <a:xfrm>
            <a:off x="1543050" y="1374575"/>
            <a:ext cx="5158612"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FC110E"/>
              </a:buClr>
              <a:buSzPts val="2448"/>
              <a:buChar char="•"/>
            </a:pPr>
            <a:r>
              <a:rPr lang="en-CA" sz="2400"/>
              <a:t>Attempts to simulate the function and activity of the brain using inputs, outputs and neurons</a:t>
            </a:r>
            <a:endParaRPr/>
          </a:p>
          <a:p>
            <a:pPr marL="342900" lvl="0" indent="-342900" algn="l" rtl="0">
              <a:lnSpc>
                <a:spcPct val="100000"/>
              </a:lnSpc>
              <a:spcBef>
                <a:spcPts val="480"/>
              </a:spcBef>
              <a:spcAft>
                <a:spcPts val="0"/>
              </a:spcAft>
              <a:buClr>
                <a:srgbClr val="FC110E"/>
              </a:buClr>
              <a:buSzPts val="2448"/>
              <a:buChar char="•"/>
            </a:pPr>
            <a:r>
              <a:rPr lang="en-CA" sz="2400"/>
              <a:t>ANNs are based on a collection of connected units or nodes called artificial neurons, which loosely model the neurons in a biological brain</a:t>
            </a:r>
            <a:endParaRPr/>
          </a:p>
          <a:p>
            <a:pPr marL="342900" lvl="0" indent="-342900" algn="l" rtl="0">
              <a:lnSpc>
                <a:spcPct val="100000"/>
              </a:lnSpc>
              <a:spcBef>
                <a:spcPts val="480"/>
              </a:spcBef>
              <a:spcAft>
                <a:spcPts val="0"/>
              </a:spcAft>
              <a:buClr>
                <a:srgbClr val="FC110E"/>
              </a:buClr>
              <a:buSzPts val="2448"/>
              <a:buChar char="•"/>
            </a:pPr>
            <a:r>
              <a:rPr lang="en-CA" sz="2400"/>
              <a:t>Can be used for both classification and regression</a:t>
            </a:r>
            <a:endParaRPr/>
          </a:p>
        </p:txBody>
      </p:sp>
      <p:pic>
        <p:nvPicPr>
          <p:cNvPr id="702" name="Google Shape;702;gdc4c842cb4_0_299" descr="62610991-stock-vector-neural-net-neuron-network-deep-learning-cognitive-technology-concept-vector-illustration.jpg"/>
          <p:cNvPicPr preferRelativeResize="0"/>
          <p:nvPr/>
        </p:nvPicPr>
        <p:blipFill rotWithShape="1">
          <a:blip r:embed="rId3">
            <a:alphaModFix/>
          </a:blip>
          <a:srcRect/>
          <a:stretch/>
        </p:blipFill>
        <p:spPr>
          <a:xfrm rot="5400000">
            <a:off x="6365116" y="2279032"/>
            <a:ext cx="4418012" cy="2944812"/>
          </a:xfrm>
          <a:prstGeom prst="rect">
            <a:avLst/>
          </a:prstGeom>
          <a:noFill/>
          <a:ln>
            <a:noFill/>
          </a:ln>
        </p:spPr>
      </p:pic>
      <p:sp>
        <p:nvSpPr>
          <p:cNvPr id="703" name="Google Shape;703;gdc4c842cb4_0_299"/>
          <p:cNvSpPr txBox="1"/>
          <p:nvPr/>
        </p:nvSpPr>
        <p:spPr>
          <a:xfrm>
            <a:off x="8225308" y="1046945"/>
            <a:ext cx="6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Input</a:t>
            </a:r>
            <a:endParaRPr sz="1400" b="0" i="0" u="none" strike="noStrike" cap="none">
              <a:solidFill>
                <a:srgbClr val="000000"/>
              </a:solidFill>
              <a:latin typeface="Arial"/>
              <a:ea typeface="Arial"/>
              <a:cs typeface="Arial"/>
              <a:sym typeface="Arial"/>
            </a:endParaRPr>
          </a:p>
        </p:txBody>
      </p:sp>
      <p:sp>
        <p:nvSpPr>
          <p:cNvPr id="704" name="Google Shape;704;gdc4c842cb4_0_299"/>
          <p:cNvSpPr txBox="1"/>
          <p:nvPr/>
        </p:nvSpPr>
        <p:spPr>
          <a:xfrm>
            <a:off x="8092701" y="5960444"/>
            <a:ext cx="877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Output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8"/>
        <p:cNvGrpSpPr/>
        <p:nvPr/>
      </p:nvGrpSpPr>
      <p:grpSpPr>
        <a:xfrm>
          <a:off x="0" y="0"/>
          <a:ext cx="0" cy="0"/>
          <a:chOff x="0" y="0"/>
          <a:chExt cx="0" cy="0"/>
        </a:xfrm>
      </p:grpSpPr>
      <p:sp>
        <p:nvSpPr>
          <p:cNvPr id="709" name="Google Shape;709;p28"/>
          <p:cNvSpPr txBox="1">
            <a:spLocks noGrp="1"/>
          </p:cNvSpPr>
          <p:nvPr>
            <p:ph type="title"/>
          </p:nvPr>
        </p:nvSpPr>
        <p:spPr>
          <a:xfrm>
            <a:off x="1981200" y="1984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Neural Network for 2</a:t>
            </a:r>
            <a:r>
              <a:rPr lang="en-CA" baseline="30000">
                <a:latin typeface="Arial"/>
                <a:ea typeface="Arial"/>
                <a:cs typeface="Arial"/>
                <a:sym typeface="Arial"/>
              </a:rPr>
              <a:t>o</a:t>
            </a:r>
            <a:r>
              <a:rPr lang="en-CA">
                <a:latin typeface="Arial"/>
                <a:ea typeface="Arial"/>
                <a:cs typeface="Arial"/>
                <a:sym typeface="Arial"/>
              </a:rPr>
              <a:t> Structure Prediction</a:t>
            </a:r>
            <a:endParaRPr/>
          </a:p>
        </p:txBody>
      </p:sp>
      <p:sp>
        <p:nvSpPr>
          <p:cNvPr id="710" name="Google Shape;710;p28"/>
          <p:cNvSpPr/>
          <p:nvPr/>
        </p:nvSpPr>
        <p:spPr>
          <a:xfrm>
            <a:off x="5105400" y="25908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11" name="Google Shape;711;p28"/>
          <p:cNvSpPr/>
          <p:nvPr/>
        </p:nvSpPr>
        <p:spPr>
          <a:xfrm>
            <a:off x="5105400" y="20574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12" name="Google Shape;712;p28"/>
          <p:cNvSpPr/>
          <p:nvPr/>
        </p:nvSpPr>
        <p:spPr>
          <a:xfrm>
            <a:off x="5105400" y="31242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13" name="Google Shape;713;p28"/>
          <p:cNvSpPr/>
          <p:nvPr/>
        </p:nvSpPr>
        <p:spPr>
          <a:xfrm>
            <a:off x="5105400" y="36576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14" name="Google Shape;714;p28"/>
          <p:cNvSpPr/>
          <p:nvPr/>
        </p:nvSpPr>
        <p:spPr>
          <a:xfrm>
            <a:off x="5105400" y="41910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15" name="Google Shape;715;p28"/>
          <p:cNvSpPr/>
          <p:nvPr/>
        </p:nvSpPr>
        <p:spPr>
          <a:xfrm>
            <a:off x="6553200" y="25908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16" name="Google Shape;716;p28"/>
          <p:cNvSpPr/>
          <p:nvPr/>
        </p:nvSpPr>
        <p:spPr>
          <a:xfrm>
            <a:off x="6553200" y="31242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17" name="Google Shape;717;p28"/>
          <p:cNvSpPr/>
          <p:nvPr/>
        </p:nvSpPr>
        <p:spPr>
          <a:xfrm>
            <a:off x="6553200" y="3657600"/>
            <a:ext cx="457200" cy="457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718" name="Google Shape;718;p28"/>
          <p:cNvCxnSpPr/>
          <p:nvPr/>
        </p:nvCxnSpPr>
        <p:spPr>
          <a:xfrm rot="10800000" flipH="1">
            <a:off x="4419600" y="2362200"/>
            <a:ext cx="685800" cy="838200"/>
          </a:xfrm>
          <a:prstGeom prst="straightConnector1">
            <a:avLst/>
          </a:prstGeom>
          <a:noFill/>
          <a:ln w="28575" cap="flat" cmpd="sng">
            <a:solidFill>
              <a:schemeClr val="dk1"/>
            </a:solidFill>
            <a:prstDash val="solid"/>
            <a:round/>
            <a:headEnd type="none" w="sm" len="sm"/>
            <a:tailEnd type="none" w="sm" len="sm"/>
          </a:ln>
        </p:spPr>
      </p:cxnSp>
      <p:cxnSp>
        <p:nvCxnSpPr>
          <p:cNvPr id="719" name="Google Shape;719;p28"/>
          <p:cNvCxnSpPr/>
          <p:nvPr/>
        </p:nvCxnSpPr>
        <p:spPr>
          <a:xfrm rot="10800000" flipH="1">
            <a:off x="4419600" y="2895600"/>
            <a:ext cx="685800" cy="381000"/>
          </a:xfrm>
          <a:prstGeom prst="straightConnector1">
            <a:avLst/>
          </a:prstGeom>
          <a:noFill/>
          <a:ln w="28575" cap="flat" cmpd="sng">
            <a:solidFill>
              <a:schemeClr val="dk1"/>
            </a:solidFill>
            <a:prstDash val="solid"/>
            <a:round/>
            <a:headEnd type="none" w="sm" len="sm"/>
            <a:tailEnd type="none" w="sm" len="sm"/>
          </a:ln>
        </p:spPr>
      </p:cxnSp>
      <p:cxnSp>
        <p:nvCxnSpPr>
          <p:cNvPr id="720" name="Google Shape;720;p28"/>
          <p:cNvCxnSpPr/>
          <p:nvPr/>
        </p:nvCxnSpPr>
        <p:spPr>
          <a:xfrm>
            <a:off x="4419600" y="3352800"/>
            <a:ext cx="685800" cy="0"/>
          </a:xfrm>
          <a:prstGeom prst="straightConnector1">
            <a:avLst/>
          </a:prstGeom>
          <a:noFill/>
          <a:ln w="28575" cap="flat" cmpd="sng">
            <a:solidFill>
              <a:schemeClr val="dk1"/>
            </a:solidFill>
            <a:prstDash val="solid"/>
            <a:round/>
            <a:headEnd type="none" w="sm" len="sm"/>
            <a:tailEnd type="none" w="sm" len="sm"/>
          </a:ln>
        </p:spPr>
      </p:cxnSp>
      <p:cxnSp>
        <p:nvCxnSpPr>
          <p:cNvPr id="721" name="Google Shape;721;p28"/>
          <p:cNvCxnSpPr/>
          <p:nvPr/>
        </p:nvCxnSpPr>
        <p:spPr>
          <a:xfrm>
            <a:off x="4419600" y="3505200"/>
            <a:ext cx="685800" cy="304800"/>
          </a:xfrm>
          <a:prstGeom prst="straightConnector1">
            <a:avLst/>
          </a:prstGeom>
          <a:noFill/>
          <a:ln w="28575" cap="flat" cmpd="sng">
            <a:solidFill>
              <a:schemeClr val="dk1"/>
            </a:solidFill>
            <a:prstDash val="solid"/>
            <a:round/>
            <a:headEnd type="none" w="sm" len="sm"/>
            <a:tailEnd type="none" w="sm" len="sm"/>
          </a:ln>
        </p:spPr>
      </p:cxnSp>
      <p:cxnSp>
        <p:nvCxnSpPr>
          <p:cNvPr id="722" name="Google Shape;722;p28"/>
          <p:cNvCxnSpPr/>
          <p:nvPr/>
        </p:nvCxnSpPr>
        <p:spPr>
          <a:xfrm>
            <a:off x="4419600" y="3657600"/>
            <a:ext cx="685800" cy="685800"/>
          </a:xfrm>
          <a:prstGeom prst="straightConnector1">
            <a:avLst/>
          </a:prstGeom>
          <a:noFill/>
          <a:ln w="28575" cap="flat" cmpd="sng">
            <a:solidFill>
              <a:schemeClr val="dk1"/>
            </a:solidFill>
            <a:prstDash val="solid"/>
            <a:round/>
            <a:headEnd type="none" w="sm" len="sm"/>
            <a:tailEnd type="none" w="sm" len="sm"/>
          </a:ln>
        </p:spPr>
      </p:cxnSp>
      <p:cxnSp>
        <p:nvCxnSpPr>
          <p:cNvPr id="723" name="Google Shape;723;p28"/>
          <p:cNvCxnSpPr/>
          <p:nvPr/>
        </p:nvCxnSpPr>
        <p:spPr>
          <a:xfrm>
            <a:off x="5562600" y="2362200"/>
            <a:ext cx="990600" cy="1447800"/>
          </a:xfrm>
          <a:prstGeom prst="straightConnector1">
            <a:avLst/>
          </a:prstGeom>
          <a:noFill/>
          <a:ln w="28575" cap="flat" cmpd="sng">
            <a:solidFill>
              <a:schemeClr val="dk1"/>
            </a:solidFill>
            <a:prstDash val="solid"/>
            <a:round/>
            <a:headEnd type="none" w="sm" len="sm"/>
            <a:tailEnd type="none" w="sm" len="sm"/>
          </a:ln>
        </p:spPr>
      </p:cxnSp>
      <p:cxnSp>
        <p:nvCxnSpPr>
          <p:cNvPr id="724" name="Google Shape;724;p28"/>
          <p:cNvCxnSpPr/>
          <p:nvPr/>
        </p:nvCxnSpPr>
        <p:spPr>
          <a:xfrm>
            <a:off x="5562600" y="2819400"/>
            <a:ext cx="990600" cy="0"/>
          </a:xfrm>
          <a:prstGeom prst="straightConnector1">
            <a:avLst/>
          </a:prstGeom>
          <a:noFill/>
          <a:ln w="28575" cap="flat" cmpd="sng">
            <a:solidFill>
              <a:schemeClr val="dk1"/>
            </a:solidFill>
            <a:prstDash val="solid"/>
            <a:round/>
            <a:headEnd type="none" w="sm" len="sm"/>
            <a:tailEnd type="none" w="sm" len="sm"/>
          </a:ln>
        </p:spPr>
      </p:cxnSp>
      <p:cxnSp>
        <p:nvCxnSpPr>
          <p:cNvPr id="725" name="Google Shape;725;p28"/>
          <p:cNvCxnSpPr/>
          <p:nvPr/>
        </p:nvCxnSpPr>
        <p:spPr>
          <a:xfrm>
            <a:off x="5562600" y="3352800"/>
            <a:ext cx="990600" cy="0"/>
          </a:xfrm>
          <a:prstGeom prst="straightConnector1">
            <a:avLst/>
          </a:prstGeom>
          <a:noFill/>
          <a:ln w="28575" cap="flat" cmpd="sng">
            <a:solidFill>
              <a:schemeClr val="dk1"/>
            </a:solidFill>
            <a:prstDash val="solid"/>
            <a:round/>
            <a:headEnd type="none" w="sm" len="sm"/>
            <a:tailEnd type="none" w="sm" len="sm"/>
          </a:ln>
        </p:spPr>
      </p:cxnSp>
      <p:cxnSp>
        <p:nvCxnSpPr>
          <p:cNvPr id="726" name="Google Shape;726;p28"/>
          <p:cNvCxnSpPr/>
          <p:nvPr/>
        </p:nvCxnSpPr>
        <p:spPr>
          <a:xfrm>
            <a:off x="5562600" y="3886200"/>
            <a:ext cx="990600" cy="0"/>
          </a:xfrm>
          <a:prstGeom prst="straightConnector1">
            <a:avLst/>
          </a:prstGeom>
          <a:noFill/>
          <a:ln w="28575" cap="flat" cmpd="sng">
            <a:solidFill>
              <a:schemeClr val="dk1"/>
            </a:solidFill>
            <a:prstDash val="solid"/>
            <a:round/>
            <a:headEnd type="none" w="sm" len="sm"/>
            <a:tailEnd type="none" w="sm" len="sm"/>
          </a:ln>
        </p:spPr>
      </p:cxnSp>
      <p:cxnSp>
        <p:nvCxnSpPr>
          <p:cNvPr id="727" name="Google Shape;727;p28"/>
          <p:cNvCxnSpPr/>
          <p:nvPr/>
        </p:nvCxnSpPr>
        <p:spPr>
          <a:xfrm rot="10800000" flipH="1">
            <a:off x="5562600" y="3352800"/>
            <a:ext cx="990600" cy="1066800"/>
          </a:xfrm>
          <a:prstGeom prst="straightConnector1">
            <a:avLst/>
          </a:prstGeom>
          <a:noFill/>
          <a:ln w="28575" cap="flat" cmpd="sng">
            <a:solidFill>
              <a:schemeClr val="dk1"/>
            </a:solidFill>
            <a:prstDash val="solid"/>
            <a:round/>
            <a:headEnd type="none" w="sm" len="sm"/>
            <a:tailEnd type="none" w="sm" len="sm"/>
          </a:ln>
        </p:spPr>
      </p:cxnSp>
      <p:cxnSp>
        <p:nvCxnSpPr>
          <p:cNvPr id="728" name="Google Shape;728;p28"/>
          <p:cNvCxnSpPr/>
          <p:nvPr/>
        </p:nvCxnSpPr>
        <p:spPr>
          <a:xfrm rot="10800000" flipH="1">
            <a:off x="5562600" y="3886200"/>
            <a:ext cx="990600" cy="533400"/>
          </a:xfrm>
          <a:prstGeom prst="straightConnector1">
            <a:avLst/>
          </a:prstGeom>
          <a:noFill/>
          <a:ln w="28575" cap="flat" cmpd="sng">
            <a:solidFill>
              <a:schemeClr val="dk1"/>
            </a:solidFill>
            <a:prstDash val="solid"/>
            <a:round/>
            <a:headEnd type="none" w="sm" len="sm"/>
            <a:tailEnd type="none" w="sm" len="sm"/>
          </a:ln>
        </p:spPr>
      </p:cxnSp>
      <p:cxnSp>
        <p:nvCxnSpPr>
          <p:cNvPr id="729" name="Google Shape;729;p28"/>
          <p:cNvCxnSpPr/>
          <p:nvPr/>
        </p:nvCxnSpPr>
        <p:spPr>
          <a:xfrm rot="10800000" flipH="1">
            <a:off x="5562600" y="2819400"/>
            <a:ext cx="990600" cy="1524000"/>
          </a:xfrm>
          <a:prstGeom prst="straightConnector1">
            <a:avLst/>
          </a:prstGeom>
          <a:noFill/>
          <a:ln w="28575" cap="flat" cmpd="sng">
            <a:solidFill>
              <a:schemeClr val="dk1"/>
            </a:solidFill>
            <a:prstDash val="solid"/>
            <a:round/>
            <a:headEnd type="none" w="sm" len="sm"/>
            <a:tailEnd type="none" w="sm" len="sm"/>
          </a:ln>
        </p:spPr>
      </p:cxnSp>
      <p:cxnSp>
        <p:nvCxnSpPr>
          <p:cNvPr id="730" name="Google Shape;730;p28"/>
          <p:cNvCxnSpPr/>
          <p:nvPr/>
        </p:nvCxnSpPr>
        <p:spPr>
          <a:xfrm rot="10800000" flipH="1">
            <a:off x="5562600" y="3352800"/>
            <a:ext cx="990600" cy="533400"/>
          </a:xfrm>
          <a:prstGeom prst="straightConnector1">
            <a:avLst/>
          </a:prstGeom>
          <a:noFill/>
          <a:ln w="28575" cap="flat" cmpd="sng">
            <a:solidFill>
              <a:schemeClr val="dk1"/>
            </a:solidFill>
            <a:prstDash val="solid"/>
            <a:round/>
            <a:headEnd type="none" w="sm" len="sm"/>
            <a:tailEnd type="none" w="sm" len="sm"/>
          </a:ln>
        </p:spPr>
      </p:cxnSp>
      <p:cxnSp>
        <p:nvCxnSpPr>
          <p:cNvPr id="731" name="Google Shape;731;p28"/>
          <p:cNvCxnSpPr/>
          <p:nvPr/>
        </p:nvCxnSpPr>
        <p:spPr>
          <a:xfrm rot="10800000" flipH="1">
            <a:off x="5562600" y="2819400"/>
            <a:ext cx="990600" cy="1066800"/>
          </a:xfrm>
          <a:prstGeom prst="straightConnector1">
            <a:avLst/>
          </a:prstGeom>
          <a:noFill/>
          <a:ln w="28575" cap="flat" cmpd="sng">
            <a:solidFill>
              <a:schemeClr val="dk1"/>
            </a:solidFill>
            <a:prstDash val="solid"/>
            <a:round/>
            <a:headEnd type="none" w="sm" len="sm"/>
            <a:tailEnd type="none" w="sm" len="sm"/>
          </a:ln>
        </p:spPr>
      </p:cxnSp>
      <p:cxnSp>
        <p:nvCxnSpPr>
          <p:cNvPr id="732" name="Google Shape;732;p28"/>
          <p:cNvCxnSpPr/>
          <p:nvPr/>
        </p:nvCxnSpPr>
        <p:spPr>
          <a:xfrm>
            <a:off x="5562600" y="3352800"/>
            <a:ext cx="990600" cy="457200"/>
          </a:xfrm>
          <a:prstGeom prst="straightConnector1">
            <a:avLst/>
          </a:prstGeom>
          <a:noFill/>
          <a:ln w="28575" cap="flat" cmpd="sng">
            <a:solidFill>
              <a:schemeClr val="dk1"/>
            </a:solidFill>
            <a:prstDash val="solid"/>
            <a:round/>
            <a:headEnd type="none" w="sm" len="sm"/>
            <a:tailEnd type="none" w="sm" len="sm"/>
          </a:ln>
        </p:spPr>
      </p:cxnSp>
      <p:cxnSp>
        <p:nvCxnSpPr>
          <p:cNvPr id="733" name="Google Shape;733;p28"/>
          <p:cNvCxnSpPr/>
          <p:nvPr/>
        </p:nvCxnSpPr>
        <p:spPr>
          <a:xfrm rot="10800000" flipH="1">
            <a:off x="5562600" y="2819400"/>
            <a:ext cx="990600" cy="533400"/>
          </a:xfrm>
          <a:prstGeom prst="straightConnector1">
            <a:avLst/>
          </a:prstGeom>
          <a:noFill/>
          <a:ln w="28575" cap="flat" cmpd="sng">
            <a:solidFill>
              <a:schemeClr val="dk1"/>
            </a:solidFill>
            <a:prstDash val="solid"/>
            <a:round/>
            <a:headEnd type="none" w="sm" len="sm"/>
            <a:tailEnd type="none" w="sm" len="sm"/>
          </a:ln>
        </p:spPr>
      </p:cxnSp>
      <p:cxnSp>
        <p:nvCxnSpPr>
          <p:cNvPr id="734" name="Google Shape;734;p28"/>
          <p:cNvCxnSpPr/>
          <p:nvPr/>
        </p:nvCxnSpPr>
        <p:spPr>
          <a:xfrm>
            <a:off x="5562600" y="2819400"/>
            <a:ext cx="990600" cy="533400"/>
          </a:xfrm>
          <a:prstGeom prst="straightConnector1">
            <a:avLst/>
          </a:prstGeom>
          <a:noFill/>
          <a:ln w="28575" cap="flat" cmpd="sng">
            <a:solidFill>
              <a:schemeClr val="dk1"/>
            </a:solidFill>
            <a:prstDash val="solid"/>
            <a:round/>
            <a:headEnd type="none" w="sm" len="sm"/>
            <a:tailEnd type="none" w="sm" len="sm"/>
          </a:ln>
        </p:spPr>
      </p:cxnSp>
      <p:cxnSp>
        <p:nvCxnSpPr>
          <p:cNvPr id="735" name="Google Shape;735;p28"/>
          <p:cNvCxnSpPr/>
          <p:nvPr/>
        </p:nvCxnSpPr>
        <p:spPr>
          <a:xfrm>
            <a:off x="5562600" y="2819400"/>
            <a:ext cx="990600" cy="1066800"/>
          </a:xfrm>
          <a:prstGeom prst="straightConnector1">
            <a:avLst/>
          </a:prstGeom>
          <a:noFill/>
          <a:ln w="28575" cap="flat" cmpd="sng">
            <a:solidFill>
              <a:schemeClr val="dk1"/>
            </a:solidFill>
            <a:prstDash val="solid"/>
            <a:round/>
            <a:headEnd type="none" w="sm" len="sm"/>
            <a:tailEnd type="none" w="sm" len="sm"/>
          </a:ln>
        </p:spPr>
      </p:cxnSp>
      <p:cxnSp>
        <p:nvCxnSpPr>
          <p:cNvPr id="736" name="Google Shape;736;p28"/>
          <p:cNvCxnSpPr/>
          <p:nvPr/>
        </p:nvCxnSpPr>
        <p:spPr>
          <a:xfrm>
            <a:off x="5562600" y="2362200"/>
            <a:ext cx="990600" cy="990600"/>
          </a:xfrm>
          <a:prstGeom prst="straightConnector1">
            <a:avLst/>
          </a:prstGeom>
          <a:noFill/>
          <a:ln w="28575" cap="flat" cmpd="sng">
            <a:solidFill>
              <a:schemeClr val="dk1"/>
            </a:solidFill>
            <a:prstDash val="solid"/>
            <a:round/>
            <a:headEnd type="none" w="sm" len="sm"/>
            <a:tailEnd type="none" w="sm" len="sm"/>
          </a:ln>
        </p:spPr>
      </p:cxnSp>
      <p:cxnSp>
        <p:nvCxnSpPr>
          <p:cNvPr id="737" name="Google Shape;737;p28"/>
          <p:cNvCxnSpPr/>
          <p:nvPr/>
        </p:nvCxnSpPr>
        <p:spPr>
          <a:xfrm>
            <a:off x="5562600" y="2362200"/>
            <a:ext cx="990600" cy="457200"/>
          </a:xfrm>
          <a:prstGeom prst="straightConnector1">
            <a:avLst/>
          </a:prstGeom>
          <a:noFill/>
          <a:ln w="28575" cap="flat" cmpd="sng">
            <a:solidFill>
              <a:schemeClr val="dk1"/>
            </a:solidFill>
            <a:prstDash val="solid"/>
            <a:round/>
            <a:headEnd type="none" w="sm" len="sm"/>
            <a:tailEnd type="none" w="sm" len="sm"/>
          </a:ln>
        </p:spPr>
      </p:cxnSp>
      <p:cxnSp>
        <p:nvCxnSpPr>
          <p:cNvPr id="738" name="Google Shape;738;p28"/>
          <p:cNvCxnSpPr/>
          <p:nvPr/>
        </p:nvCxnSpPr>
        <p:spPr>
          <a:xfrm>
            <a:off x="7010400" y="2819400"/>
            <a:ext cx="685800" cy="533400"/>
          </a:xfrm>
          <a:prstGeom prst="straightConnector1">
            <a:avLst/>
          </a:prstGeom>
          <a:noFill/>
          <a:ln w="28575" cap="flat" cmpd="sng">
            <a:solidFill>
              <a:schemeClr val="dk1"/>
            </a:solidFill>
            <a:prstDash val="solid"/>
            <a:round/>
            <a:headEnd type="none" w="sm" len="sm"/>
            <a:tailEnd type="none" w="sm" len="sm"/>
          </a:ln>
        </p:spPr>
      </p:cxnSp>
      <p:cxnSp>
        <p:nvCxnSpPr>
          <p:cNvPr id="739" name="Google Shape;739;p28"/>
          <p:cNvCxnSpPr/>
          <p:nvPr/>
        </p:nvCxnSpPr>
        <p:spPr>
          <a:xfrm>
            <a:off x="7010400" y="3352800"/>
            <a:ext cx="685800" cy="0"/>
          </a:xfrm>
          <a:prstGeom prst="straightConnector1">
            <a:avLst/>
          </a:prstGeom>
          <a:noFill/>
          <a:ln w="28575" cap="flat" cmpd="sng">
            <a:solidFill>
              <a:schemeClr val="dk1"/>
            </a:solidFill>
            <a:prstDash val="solid"/>
            <a:round/>
            <a:headEnd type="none" w="sm" len="sm"/>
            <a:tailEnd type="none" w="sm" len="sm"/>
          </a:ln>
        </p:spPr>
      </p:cxnSp>
      <p:cxnSp>
        <p:nvCxnSpPr>
          <p:cNvPr id="740" name="Google Shape;740;p28"/>
          <p:cNvCxnSpPr/>
          <p:nvPr/>
        </p:nvCxnSpPr>
        <p:spPr>
          <a:xfrm rot="10800000" flipH="1">
            <a:off x="7010400" y="3352800"/>
            <a:ext cx="685800" cy="533400"/>
          </a:xfrm>
          <a:prstGeom prst="straightConnector1">
            <a:avLst/>
          </a:prstGeom>
          <a:noFill/>
          <a:ln w="28575" cap="flat" cmpd="sng">
            <a:solidFill>
              <a:schemeClr val="dk1"/>
            </a:solidFill>
            <a:prstDash val="solid"/>
            <a:round/>
            <a:headEnd type="none" w="sm" len="sm"/>
            <a:tailEnd type="none" w="sm" len="sm"/>
          </a:ln>
        </p:spPr>
      </p:cxnSp>
      <p:sp>
        <p:nvSpPr>
          <p:cNvPr id="741" name="Google Shape;741;p28"/>
          <p:cNvSpPr txBox="1"/>
          <p:nvPr/>
        </p:nvSpPr>
        <p:spPr>
          <a:xfrm>
            <a:off x="3184525" y="5284788"/>
            <a:ext cx="5621338"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Arial"/>
                <a:ea typeface="Arial"/>
                <a:cs typeface="Arial"/>
                <a:sym typeface="Arial"/>
              </a:rPr>
              <a:t>Input	      Input       Hidden       Output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Arial"/>
                <a:ea typeface="Arial"/>
                <a:cs typeface="Arial"/>
                <a:sym typeface="Arial"/>
              </a:rPr>
              <a:t>                 Layer       Layer        </a:t>
            </a:r>
            <a:endParaRPr sz="1400" b="0" i="0" u="none" strike="noStrike" cap="none">
              <a:solidFill>
                <a:srgbClr val="000000"/>
              </a:solidFill>
              <a:latin typeface="Arial"/>
              <a:ea typeface="Arial"/>
              <a:cs typeface="Arial"/>
              <a:sym typeface="Arial"/>
            </a:endParaRPr>
          </a:p>
        </p:txBody>
      </p:sp>
      <p:sp>
        <p:nvSpPr>
          <p:cNvPr id="742" name="Google Shape;742;p28"/>
          <p:cNvSpPr/>
          <p:nvPr/>
        </p:nvSpPr>
        <p:spPr>
          <a:xfrm>
            <a:off x="2895600" y="2328552"/>
            <a:ext cx="15557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ACGAGG</a:t>
            </a:r>
            <a:endParaRPr sz="1400" b="0" i="0" u="none" strike="noStrike" cap="none">
              <a:solidFill>
                <a:srgbClr val="000000"/>
              </a:solidFill>
              <a:latin typeface="Arial"/>
              <a:ea typeface="Arial"/>
              <a:cs typeface="Arial"/>
              <a:sym typeface="Arial"/>
            </a:endParaRPr>
          </a:p>
        </p:txBody>
      </p:sp>
      <p:sp>
        <p:nvSpPr>
          <p:cNvPr id="743" name="Google Shape;743;p28"/>
          <p:cNvSpPr/>
          <p:nvPr/>
        </p:nvSpPr>
        <p:spPr>
          <a:xfrm>
            <a:off x="7635875" y="3124200"/>
            <a:ext cx="145103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BBBBCC</a:t>
            </a:r>
            <a:endParaRPr sz="1400" b="0" i="0" u="none" strike="noStrike" cap="none">
              <a:solidFill>
                <a:srgbClr val="000000"/>
              </a:solidFill>
              <a:latin typeface="Arial"/>
              <a:ea typeface="Arial"/>
              <a:cs typeface="Arial"/>
              <a:sym typeface="Arial"/>
            </a:endParaRPr>
          </a:p>
        </p:txBody>
      </p:sp>
      <p:sp>
        <p:nvSpPr>
          <p:cNvPr id="744" name="Google Shape;744;p28"/>
          <p:cNvSpPr txBox="1"/>
          <p:nvPr/>
        </p:nvSpPr>
        <p:spPr>
          <a:xfrm>
            <a:off x="5851525" y="1868488"/>
            <a:ext cx="1252538"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Arial"/>
                <a:ea typeface="Arial"/>
                <a:cs typeface="Arial"/>
                <a:sym typeface="Arial"/>
              </a:rPr>
              <a:t>Matrix1</a:t>
            </a:r>
            <a:endParaRPr sz="1400" b="0" i="0" u="none" strike="noStrike" cap="none">
              <a:solidFill>
                <a:srgbClr val="000000"/>
              </a:solidFill>
              <a:latin typeface="Arial"/>
              <a:ea typeface="Arial"/>
              <a:cs typeface="Arial"/>
              <a:sym typeface="Arial"/>
            </a:endParaRPr>
          </a:p>
        </p:txBody>
      </p:sp>
      <p:sp>
        <p:nvSpPr>
          <p:cNvPr id="745" name="Google Shape;745;p28"/>
          <p:cNvSpPr txBox="1"/>
          <p:nvPr/>
        </p:nvSpPr>
        <p:spPr>
          <a:xfrm>
            <a:off x="7053263" y="2438400"/>
            <a:ext cx="1252537"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Arial"/>
                <a:ea typeface="Arial"/>
                <a:cs typeface="Arial"/>
                <a:sym typeface="Arial"/>
              </a:rPr>
              <a:t>Matrix2</a:t>
            </a:r>
            <a:endParaRPr sz="1400" b="0" i="0" u="none" strike="noStrike" cap="none">
              <a:solidFill>
                <a:srgbClr val="000000"/>
              </a:solidFill>
              <a:latin typeface="Arial"/>
              <a:ea typeface="Arial"/>
              <a:cs typeface="Arial"/>
              <a:sym typeface="Arial"/>
            </a:endParaRPr>
          </a:p>
        </p:txBody>
      </p:sp>
      <p:cxnSp>
        <p:nvCxnSpPr>
          <p:cNvPr id="746" name="Google Shape;746;p28"/>
          <p:cNvCxnSpPr/>
          <p:nvPr/>
        </p:nvCxnSpPr>
        <p:spPr>
          <a:xfrm flipH="1">
            <a:off x="7315200" y="2819400"/>
            <a:ext cx="381000" cy="457200"/>
          </a:xfrm>
          <a:prstGeom prst="straightConnector1">
            <a:avLst/>
          </a:prstGeom>
          <a:noFill/>
          <a:ln w="38100" cap="flat" cmpd="sng">
            <a:solidFill>
              <a:srgbClr val="FF0000"/>
            </a:solidFill>
            <a:prstDash val="solid"/>
            <a:round/>
            <a:headEnd type="none" w="sm" len="sm"/>
            <a:tailEnd type="triangle" w="med" len="med"/>
          </a:ln>
        </p:spPr>
      </p:cxnSp>
      <p:cxnSp>
        <p:nvCxnSpPr>
          <p:cNvPr id="747" name="Google Shape;747;p28"/>
          <p:cNvCxnSpPr/>
          <p:nvPr/>
        </p:nvCxnSpPr>
        <p:spPr>
          <a:xfrm flipH="1">
            <a:off x="6096000" y="2286000"/>
            <a:ext cx="381000" cy="457200"/>
          </a:xfrm>
          <a:prstGeom prst="straightConnector1">
            <a:avLst/>
          </a:prstGeom>
          <a:noFill/>
          <a:ln w="38100" cap="flat" cmpd="sng">
            <a:solidFill>
              <a:srgbClr val="FF0000"/>
            </a:solidFill>
            <a:prstDash val="solid"/>
            <a:round/>
            <a:headEnd type="none" w="sm" len="sm"/>
            <a:tailEnd type="triangle" w="med" len="med"/>
          </a:ln>
        </p:spPr>
      </p:cxnSp>
      <p:sp>
        <p:nvSpPr>
          <p:cNvPr id="748" name="Google Shape;748;p28"/>
          <p:cNvSpPr txBox="1"/>
          <p:nvPr/>
        </p:nvSpPr>
        <p:spPr>
          <a:xfrm>
            <a:off x="1828800" y="1609415"/>
            <a:ext cx="239200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Arial"/>
                <a:ea typeface="Arial"/>
                <a:cs typeface="Arial"/>
                <a:sym typeface="Arial"/>
              </a:rPr>
              <a:t>Sequence Data</a:t>
            </a:r>
            <a:endParaRPr sz="1400" b="0" i="0" u="none" strike="noStrike" cap="none">
              <a:solidFill>
                <a:srgbClr val="000000"/>
              </a:solidFill>
              <a:latin typeface="Arial"/>
              <a:ea typeface="Arial"/>
              <a:cs typeface="Arial"/>
              <a:sym typeface="Arial"/>
            </a:endParaRPr>
          </a:p>
        </p:txBody>
      </p:sp>
      <p:sp>
        <p:nvSpPr>
          <p:cNvPr id="749" name="Google Shape;749;p28"/>
          <p:cNvSpPr txBox="1"/>
          <p:nvPr/>
        </p:nvSpPr>
        <p:spPr>
          <a:xfrm>
            <a:off x="8156575" y="3733800"/>
            <a:ext cx="167322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Arial"/>
                <a:ea typeface="Arial"/>
                <a:cs typeface="Arial"/>
                <a:sym typeface="Arial"/>
              </a:rPr>
              <a:t>Prediction</a:t>
            </a:r>
            <a:endParaRPr sz="1400" b="0" i="0" u="none" strike="noStrike" cap="none">
              <a:solidFill>
                <a:srgbClr val="000000"/>
              </a:solidFill>
              <a:latin typeface="Arial"/>
              <a:ea typeface="Arial"/>
              <a:cs typeface="Arial"/>
              <a:sym typeface="Arial"/>
            </a:endParaRPr>
          </a:p>
        </p:txBody>
      </p:sp>
      <p:cxnSp>
        <p:nvCxnSpPr>
          <p:cNvPr id="750" name="Google Shape;750;p28"/>
          <p:cNvCxnSpPr/>
          <p:nvPr/>
        </p:nvCxnSpPr>
        <p:spPr>
          <a:xfrm>
            <a:off x="2501900" y="2134877"/>
            <a:ext cx="533400" cy="320675"/>
          </a:xfrm>
          <a:prstGeom prst="straightConnector1">
            <a:avLst/>
          </a:prstGeom>
          <a:noFill/>
          <a:ln w="38100" cap="flat" cmpd="sng">
            <a:solidFill>
              <a:srgbClr val="FF0000"/>
            </a:solidFill>
            <a:prstDash val="solid"/>
            <a:round/>
            <a:headEnd type="none" w="sm" len="sm"/>
            <a:tailEnd type="triangle" w="med" len="med"/>
          </a:ln>
        </p:spPr>
      </p:cxnSp>
      <p:cxnSp>
        <p:nvCxnSpPr>
          <p:cNvPr id="751" name="Google Shape;751;p28"/>
          <p:cNvCxnSpPr/>
          <p:nvPr/>
        </p:nvCxnSpPr>
        <p:spPr>
          <a:xfrm rot="10800000">
            <a:off x="8382000" y="3505200"/>
            <a:ext cx="533400" cy="304800"/>
          </a:xfrm>
          <a:prstGeom prst="straightConnector1">
            <a:avLst/>
          </a:prstGeom>
          <a:noFill/>
          <a:ln w="38100" cap="flat" cmpd="sng">
            <a:solidFill>
              <a:srgbClr val="FF0000"/>
            </a:solidFill>
            <a:prstDash val="solid"/>
            <a:round/>
            <a:headEnd type="none" w="sm" len="sm"/>
            <a:tailEnd type="triangle" w="med" len="med"/>
          </a:ln>
        </p:spPr>
      </p:cxnSp>
      <p:sp>
        <p:nvSpPr>
          <p:cNvPr id="752" name="Google Shape;752;p28"/>
          <p:cNvSpPr txBox="1"/>
          <p:nvPr/>
        </p:nvSpPr>
        <p:spPr>
          <a:xfrm>
            <a:off x="2921000" y="2665102"/>
            <a:ext cx="1555750" cy="191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ACGAAG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AGGAAG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AGCAAG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ACGAAA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AGCAAC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6"/>
        <p:cNvGrpSpPr/>
        <p:nvPr/>
      </p:nvGrpSpPr>
      <p:grpSpPr>
        <a:xfrm>
          <a:off x="0" y="0"/>
          <a:ext cx="0" cy="0"/>
          <a:chOff x="0" y="0"/>
          <a:chExt cx="0" cy="0"/>
        </a:xfrm>
      </p:grpSpPr>
      <p:sp>
        <p:nvSpPr>
          <p:cNvPr id="757" name="Google Shape;757;p29"/>
          <p:cNvSpPr txBox="1">
            <a:spLocks noGrp="1"/>
          </p:cNvSpPr>
          <p:nvPr>
            <p:ph type="title"/>
          </p:nvPr>
        </p:nvSpPr>
        <p:spPr>
          <a:xfrm>
            <a:off x="1981200" y="1984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Neural Network for 2</a:t>
            </a:r>
            <a:r>
              <a:rPr lang="en-CA" baseline="30000">
                <a:latin typeface="Arial"/>
                <a:ea typeface="Arial"/>
                <a:cs typeface="Arial"/>
                <a:sym typeface="Arial"/>
              </a:rPr>
              <a:t>o</a:t>
            </a:r>
            <a:r>
              <a:rPr lang="en-CA">
                <a:latin typeface="Arial"/>
                <a:ea typeface="Arial"/>
                <a:cs typeface="Arial"/>
                <a:sym typeface="Arial"/>
              </a:rPr>
              <a:t> Structure Prediction </a:t>
            </a:r>
            <a:r>
              <a:rPr lang="en-CA" sz="2400" i="1">
                <a:latin typeface="Arial"/>
                <a:ea typeface="Arial"/>
                <a:cs typeface="Arial"/>
                <a:sym typeface="Arial"/>
              </a:rPr>
              <a:t>cont...</a:t>
            </a:r>
            <a:endParaRPr sz="2400" i="1"/>
          </a:p>
        </p:txBody>
      </p:sp>
      <p:sp>
        <p:nvSpPr>
          <p:cNvPr id="758" name="Google Shape;758;p29"/>
          <p:cNvSpPr txBox="1"/>
          <p:nvPr/>
        </p:nvSpPr>
        <p:spPr>
          <a:xfrm>
            <a:off x="2743200" y="2578100"/>
            <a:ext cx="1555750" cy="191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ACGAAG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AGGAAG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AGCAAG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ACGAAA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AGCAAC</a:t>
            </a:r>
            <a:endParaRPr sz="1400" b="0" i="0" u="none" strike="noStrike" cap="none">
              <a:solidFill>
                <a:srgbClr val="000000"/>
              </a:solidFill>
              <a:latin typeface="Arial"/>
              <a:ea typeface="Arial"/>
              <a:cs typeface="Arial"/>
              <a:sym typeface="Arial"/>
            </a:endParaRPr>
          </a:p>
        </p:txBody>
      </p:sp>
      <p:sp>
        <p:nvSpPr>
          <p:cNvPr id="759" name="Google Shape;759;p29"/>
          <p:cNvSpPr/>
          <p:nvPr/>
        </p:nvSpPr>
        <p:spPr>
          <a:xfrm>
            <a:off x="8001000" y="2667000"/>
            <a:ext cx="685800" cy="4572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0" name="Google Shape;760;p29"/>
          <p:cNvSpPr/>
          <p:nvPr/>
        </p:nvSpPr>
        <p:spPr>
          <a:xfrm>
            <a:off x="7696200" y="2647950"/>
            <a:ext cx="153987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ACGAAG</a:t>
            </a:r>
            <a:endParaRPr sz="1400" b="0" i="0" u="none" strike="noStrike" cap="none">
              <a:solidFill>
                <a:srgbClr val="000000"/>
              </a:solidFill>
              <a:latin typeface="Arial"/>
              <a:ea typeface="Arial"/>
              <a:cs typeface="Arial"/>
              <a:sym typeface="Arial"/>
            </a:endParaRPr>
          </a:p>
        </p:txBody>
      </p:sp>
      <p:sp>
        <p:nvSpPr>
          <p:cNvPr id="761" name="Google Shape;761;p29"/>
          <p:cNvSpPr txBox="1"/>
          <p:nvPr/>
        </p:nvSpPr>
        <p:spPr>
          <a:xfrm>
            <a:off x="2759075" y="5105400"/>
            <a:ext cx="145103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BBBBCC</a:t>
            </a:r>
            <a:endParaRPr sz="1400" b="0" i="0" u="none" strike="noStrike" cap="none">
              <a:solidFill>
                <a:srgbClr val="000000"/>
              </a:solidFill>
              <a:latin typeface="Arial"/>
              <a:ea typeface="Arial"/>
              <a:cs typeface="Arial"/>
              <a:sym typeface="Arial"/>
            </a:endParaRPr>
          </a:p>
        </p:txBody>
      </p:sp>
      <p:sp>
        <p:nvSpPr>
          <p:cNvPr id="762" name="Google Shape;762;p29"/>
          <p:cNvSpPr txBox="1"/>
          <p:nvPr/>
        </p:nvSpPr>
        <p:spPr>
          <a:xfrm>
            <a:off x="5241925" y="2930525"/>
            <a:ext cx="1471613" cy="30464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 = [001]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C = [010]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G = [100]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B = [01]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C = [10]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63" name="Google Shape;763;p29"/>
          <p:cNvSpPr txBox="1"/>
          <p:nvPr/>
        </p:nvSpPr>
        <p:spPr>
          <a:xfrm>
            <a:off x="5105400" y="1981200"/>
            <a:ext cx="1468438" cy="4619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sng" strike="noStrike" cap="none">
                <a:solidFill>
                  <a:srgbClr val="FF0000"/>
                </a:solidFill>
                <a:latin typeface="Arial"/>
                <a:ea typeface="Arial"/>
                <a:cs typeface="Arial"/>
                <a:sym typeface="Arial"/>
              </a:rPr>
              <a:t>Encoding</a:t>
            </a:r>
            <a:endParaRPr sz="2400" b="0" i="0" u="none" strike="noStrike" cap="none">
              <a:solidFill>
                <a:schemeClr val="dk1"/>
              </a:solidFill>
              <a:latin typeface="Arial"/>
              <a:ea typeface="Arial"/>
              <a:cs typeface="Arial"/>
              <a:sym typeface="Arial"/>
            </a:endParaRPr>
          </a:p>
        </p:txBody>
      </p:sp>
      <p:sp>
        <p:nvSpPr>
          <p:cNvPr id="764" name="Google Shape;764;p29"/>
          <p:cNvSpPr txBox="1"/>
          <p:nvPr/>
        </p:nvSpPr>
        <p:spPr>
          <a:xfrm>
            <a:off x="2514600" y="1981200"/>
            <a:ext cx="19431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sng" strike="noStrike" cap="none">
                <a:solidFill>
                  <a:srgbClr val="FF0000"/>
                </a:solidFill>
                <a:latin typeface="Arial"/>
                <a:ea typeface="Arial"/>
                <a:cs typeface="Arial"/>
                <a:sym typeface="Arial"/>
              </a:rPr>
              <a:t>Training Set</a:t>
            </a:r>
            <a:endParaRPr sz="2400" b="0" i="0" u="none" strike="noStrike" cap="none">
              <a:solidFill>
                <a:schemeClr val="dk1"/>
              </a:solidFill>
              <a:latin typeface="Arial"/>
              <a:ea typeface="Arial"/>
              <a:cs typeface="Arial"/>
              <a:sym typeface="Arial"/>
            </a:endParaRPr>
          </a:p>
        </p:txBody>
      </p:sp>
      <p:sp>
        <p:nvSpPr>
          <p:cNvPr id="765" name="Google Shape;765;p29"/>
          <p:cNvSpPr txBox="1"/>
          <p:nvPr/>
        </p:nvSpPr>
        <p:spPr>
          <a:xfrm>
            <a:off x="2286000" y="5715000"/>
            <a:ext cx="225574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sng" strike="noStrike" cap="none">
                <a:solidFill>
                  <a:srgbClr val="FF0000"/>
                </a:solidFill>
                <a:latin typeface="Arial"/>
                <a:ea typeface="Arial"/>
                <a:cs typeface="Arial"/>
                <a:sym typeface="Arial"/>
              </a:rPr>
              <a:t>Desired Output</a:t>
            </a:r>
            <a:endParaRPr sz="2400" b="0" i="0" u="none" strike="noStrike" cap="none">
              <a:solidFill>
                <a:schemeClr val="dk1"/>
              </a:solidFill>
              <a:latin typeface="Arial"/>
              <a:ea typeface="Arial"/>
              <a:cs typeface="Arial"/>
              <a:sym typeface="Arial"/>
            </a:endParaRPr>
          </a:p>
        </p:txBody>
      </p:sp>
      <p:sp>
        <p:nvSpPr>
          <p:cNvPr id="766" name="Google Shape;766;p29"/>
          <p:cNvSpPr/>
          <p:nvPr/>
        </p:nvSpPr>
        <p:spPr>
          <a:xfrm>
            <a:off x="4495800" y="3429000"/>
            <a:ext cx="609600" cy="228600"/>
          </a:xfrm>
          <a:prstGeom prst="rightArrow">
            <a:avLst>
              <a:gd name="adj1" fmla="val 50000"/>
              <a:gd name="adj2" fmla="val 66667"/>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7" name="Google Shape;767;p29"/>
          <p:cNvSpPr/>
          <p:nvPr/>
        </p:nvSpPr>
        <p:spPr>
          <a:xfrm>
            <a:off x="4495800" y="5181600"/>
            <a:ext cx="609600" cy="228600"/>
          </a:xfrm>
          <a:prstGeom prst="rightArrow">
            <a:avLst>
              <a:gd name="adj1" fmla="val 50000"/>
              <a:gd name="adj2" fmla="val 66667"/>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8" name="Google Shape;768;p29"/>
          <p:cNvSpPr txBox="1"/>
          <p:nvPr/>
        </p:nvSpPr>
        <p:spPr>
          <a:xfrm>
            <a:off x="7315200" y="1981200"/>
            <a:ext cx="2446338"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sng" strike="noStrike" cap="none">
                <a:solidFill>
                  <a:srgbClr val="FF0000"/>
                </a:solidFill>
                <a:latin typeface="Arial"/>
                <a:ea typeface="Arial"/>
                <a:cs typeface="Arial"/>
                <a:sym typeface="Arial"/>
              </a:rPr>
              <a:t>Sliding Window</a:t>
            </a:r>
            <a:endParaRPr sz="2400" b="0" i="0" u="none" strike="noStrike" cap="none">
              <a:solidFill>
                <a:schemeClr val="dk1"/>
              </a:solidFill>
              <a:latin typeface="Arial"/>
              <a:ea typeface="Arial"/>
              <a:cs typeface="Arial"/>
              <a:sym typeface="Arial"/>
            </a:endParaRPr>
          </a:p>
        </p:txBody>
      </p:sp>
      <p:sp>
        <p:nvSpPr>
          <p:cNvPr id="769" name="Google Shape;769;p29"/>
          <p:cNvSpPr/>
          <p:nvPr/>
        </p:nvSpPr>
        <p:spPr>
          <a:xfrm>
            <a:off x="8305800" y="3352800"/>
            <a:ext cx="228600" cy="533400"/>
          </a:xfrm>
          <a:prstGeom prst="downArrow">
            <a:avLst>
              <a:gd name="adj1" fmla="val 50000"/>
              <a:gd name="adj2" fmla="val 58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0" name="Google Shape;770;p29"/>
          <p:cNvSpPr txBox="1"/>
          <p:nvPr/>
        </p:nvSpPr>
        <p:spPr>
          <a:xfrm>
            <a:off x="7608888" y="3925888"/>
            <a:ext cx="1916112"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[010100001]</a:t>
            </a:r>
            <a:endParaRPr sz="1400" b="0" i="0" u="none" strike="noStrike" cap="none">
              <a:solidFill>
                <a:srgbClr val="000000"/>
              </a:solidFill>
              <a:latin typeface="Arial"/>
              <a:ea typeface="Arial"/>
              <a:cs typeface="Arial"/>
              <a:sym typeface="Arial"/>
            </a:endParaRPr>
          </a:p>
        </p:txBody>
      </p:sp>
      <p:sp>
        <p:nvSpPr>
          <p:cNvPr id="771" name="Google Shape;771;p29"/>
          <p:cNvSpPr txBox="1"/>
          <p:nvPr/>
        </p:nvSpPr>
        <p:spPr>
          <a:xfrm>
            <a:off x="7543800" y="4343400"/>
            <a:ext cx="196056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sng" strike="noStrike" cap="none">
                <a:solidFill>
                  <a:srgbClr val="FF0000"/>
                </a:solidFill>
                <a:latin typeface="Arial"/>
                <a:ea typeface="Arial"/>
                <a:cs typeface="Arial"/>
                <a:sym typeface="Arial"/>
              </a:rPr>
              <a:t>Input Vector</a:t>
            </a:r>
            <a:endParaRPr sz="2400" b="0" i="0" u="none" strike="noStrike" cap="none">
              <a:solidFill>
                <a:schemeClr val="dk1"/>
              </a:solidFill>
              <a:latin typeface="Arial"/>
              <a:ea typeface="Arial"/>
              <a:cs typeface="Arial"/>
              <a:sym typeface="Arial"/>
            </a:endParaRPr>
          </a:p>
        </p:txBody>
      </p:sp>
      <p:sp>
        <p:nvSpPr>
          <p:cNvPr id="772" name="Google Shape;772;p29"/>
          <p:cNvSpPr txBox="1"/>
          <p:nvPr/>
        </p:nvSpPr>
        <p:spPr>
          <a:xfrm>
            <a:off x="7467600" y="5638800"/>
            <a:ext cx="221456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sng" strike="noStrike" cap="none">
                <a:solidFill>
                  <a:srgbClr val="FF0000"/>
                </a:solidFill>
                <a:latin typeface="Arial"/>
                <a:ea typeface="Arial"/>
                <a:cs typeface="Arial"/>
                <a:sym typeface="Arial"/>
              </a:rPr>
              <a:t>Output Vector</a:t>
            </a:r>
            <a:endParaRPr sz="2400" b="0" i="0" u="none" strike="noStrike" cap="none">
              <a:solidFill>
                <a:schemeClr val="dk1"/>
              </a:solidFill>
              <a:latin typeface="Arial"/>
              <a:ea typeface="Arial"/>
              <a:cs typeface="Arial"/>
              <a:sym typeface="Arial"/>
            </a:endParaRPr>
          </a:p>
        </p:txBody>
      </p:sp>
      <p:sp>
        <p:nvSpPr>
          <p:cNvPr id="773" name="Google Shape;773;p29"/>
          <p:cNvSpPr/>
          <p:nvPr/>
        </p:nvSpPr>
        <p:spPr>
          <a:xfrm>
            <a:off x="8188325" y="5257800"/>
            <a:ext cx="86914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[01]</a:t>
            </a:r>
            <a:endParaRPr sz="1400" b="0" i="0" u="none" strike="noStrike" cap="none">
              <a:solidFill>
                <a:srgbClr val="000000"/>
              </a:solidFill>
              <a:latin typeface="Arial"/>
              <a:ea typeface="Arial"/>
              <a:cs typeface="Arial"/>
              <a:sym typeface="Arial"/>
            </a:endParaRPr>
          </a:p>
        </p:txBody>
      </p:sp>
      <p:sp>
        <p:nvSpPr>
          <p:cNvPr id="774" name="Google Shape;774;p29"/>
          <p:cNvSpPr/>
          <p:nvPr/>
        </p:nvSpPr>
        <p:spPr>
          <a:xfrm>
            <a:off x="5265284" y="5530334"/>
            <a:ext cx="144142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000000"/>
                </a:solidFill>
                <a:latin typeface="Arial"/>
                <a:ea typeface="Arial"/>
                <a:cs typeface="Arial"/>
                <a:sym typeface="Arial"/>
              </a:rPr>
              <a:t>H = [11]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84"/>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Neural Network Training</a:t>
            </a:r>
            <a:endParaRPr/>
          </a:p>
        </p:txBody>
      </p:sp>
      <p:sp>
        <p:nvSpPr>
          <p:cNvPr id="780" name="Google Shape;780;p84"/>
          <p:cNvSpPr txBox="1"/>
          <p:nvPr/>
        </p:nvSpPr>
        <p:spPr>
          <a:xfrm>
            <a:off x="2286001" y="3200400"/>
            <a:ext cx="19161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[010100001]</a:t>
            </a:r>
            <a:endParaRPr sz="1400" b="0" i="0" u="none" strike="noStrike" cap="none">
              <a:solidFill>
                <a:srgbClr val="000000"/>
              </a:solidFill>
              <a:latin typeface="Arial"/>
              <a:ea typeface="Arial"/>
              <a:cs typeface="Arial"/>
              <a:sym typeface="Arial"/>
            </a:endParaRPr>
          </a:p>
        </p:txBody>
      </p:sp>
      <p:sp>
        <p:nvSpPr>
          <p:cNvPr id="781" name="Google Shape;781;p84"/>
          <p:cNvSpPr txBox="1"/>
          <p:nvPr/>
        </p:nvSpPr>
        <p:spPr>
          <a:xfrm>
            <a:off x="4479925" y="1792288"/>
            <a:ext cx="1114500" cy="327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.2 .4 .1</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.1 .0 .4</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.7 .1 .1</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.1 .1</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.0 .0</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.2 .4 .1</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.3 .5</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.1 .1 .0</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.5 .3 .1</a:t>
            </a:r>
            <a:endParaRPr sz="2300" b="0" i="0" u="none" strike="noStrike" cap="none">
              <a:solidFill>
                <a:srgbClr val="000000"/>
              </a:solidFill>
              <a:latin typeface="Arial"/>
              <a:ea typeface="Arial"/>
              <a:cs typeface="Arial"/>
              <a:sym typeface="Arial"/>
            </a:endParaRPr>
          </a:p>
        </p:txBody>
      </p:sp>
      <p:sp>
        <p:nvSpPr>
          <p:cNvPr id="782" name="Google Shape;782;p84"/>
          <p:cNvSpPr txBox="1"/>
          <p:nvPr/>
        </p:nvSpPr>
        <p:spPr>
          <a:xfrm>
            <a:off x="5715001" y="3200400"/>
            <a:ext cx="131762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[.6 .4 .6]</a:t>
            </a:r>
            <a:endParaRPr sz="1400" b="0" i="0" u="none" strike="noStrike" cap="none">
              <a:solidFill>
                <a:srgbClr val="000000"/>
              </a:solidFill>
              <a:latin typeface="Arial"/>
              <a:ea typeface="Arial"/>
              <a:cs typeface="Arial"/>
              <a:sym typeface="Arial"/>
            </a:endParaRPr>
          </a:p>
        </p:txBody>
      </p:sp>
      <p:sp>
        <p:nvSpPr>
          <p:cNvPr id="783" name="Google Shape;783;p84"/>
          <p:cNvSpPr txBox="1"/>
          <p:nvPr/>
        </p:nvSpPr>
        <p:spPr>
          <a:xfrm>
            <a:off x="7215188" y="2851150"/>
            <a:ext cx="1841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784" name="Google Shape;784;p84"/>
          <p:cNvSpPr txBox="1"/>
          <p:nvPr/>
        </p:nvSpPr>
        <p:spPr>
          <a:xfrm>
            <a:off x="7291389" y="2851150"/>
            <a:ext cx="77628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 .8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.3 .3</a:t>
            </a:r>
            <a:endParaRPr sz="1400" b="0" i="0" u="none" strike="noStrike" cap="none">
              <a:solidFill>
                <a:srgbClr val="000000"/>
              </a:solidFill>
              <a:latin typeface="Arial"/>
              <a:ea typeface="Arial"/>
              <a:cs typeface="Arial"/>
              <a:sym typeface="Arial"/>
            </a:endParaRPr>
          </a:p>
        </p:txBody>
      </p:sp>
      <p:sp>
        <p:nvSpPr>
          <p:cNvPr id="785" name="Google Shape;785;p84"/>
          <p:cNvSpPr txBox="1"/>
          <p:nvPr/>
        </p:nvSpPr>
        <p:spPr>
          <a:xfrm>
            <a:off x="8434388" y="3200400"/>
            <a:ext cx="1319212"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[.24 .74]</a:t>
            </a:r>
            <a:endParaRPr sz="1400" b="0" i="0" u="none" strike="noStrike" cap="none">
              <a:solidFill>
                <a:srgbClr val="000000"/>
              </a:solidFill>
              <a:latin typeface="Arial"/>
              <a:ea typeface="Arial"/>
              <a:cs typeface="Arial"/>
              <a:sym typeface="Arial"/>
            </a:endParaRPr>
          </a:p>
        </p:txBody>
      </p:sp>
      <p:sp>
        <p:nvSpPr>
          <p:cNvPr id="786" name="Google Shape;786;p84"/>
          <p:cNvSpPr/>
          <p:nvPr/>
        </p:nvSpPr>
        <p:spPr>
          <a:xfrm>
            <a:off x="4419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87" name="Google Shape;787;p84"/>
          <p:cNvSpPr/>
          <p:nvPr/>
        </p:nvSpPr>
        <p:spPr>
          <a:xfrm flipH="1">
            <a:off x="5410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88" name="Google Shape;788;p84"/>
          <p:cNvSpPr/>
          <p:nvPr/>
        </p:nvSpPr>
        <p:spPr>
          <a:xfrm flipH="1">
            <a:off x="7916863"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89" name="Google Shape;789;p84"/>
          <p:cNvSpPr/>
          <p:nvPr/>
        </p:nvSpPr>
        <p:spPr>
          <a:xfrm>
            <a:off x="7307263"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90" name="Google Shape;790;p84"/>
          <p:cNvSpPr/>
          <p:nvPr/>
        </p:nvSpPr>
        <p:spPr>
          <a:xfrm>
            <a:off x="8686800" y="38100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nvGrpSpPr>
          <p:cNvPr id="791" name="Google Shape;791;p84"/>
          <p:cNvGrpSpPr/>
          <p:nvPr/>
        </p:nvGrpSpPr>
        <p:grpSpPr>
          <a:xfrm>
            <a:off x="8534400" y="1447801"/>
            <a:ext cx="1049338" cy="919163"/>
            <a:chOff x="4886" y="2377"/>
            <a:chExt cx="661" cy="579"/>
          </a:xfrm>
        </p:grpSpPr>
        <p:sp>
          <p:nvSpPr>
            <p:cNvPr id="792" name="Google Shape;792;p84"/>
            <p:cNvSpPr txBox="1"/>
            <p:nvPr/>
          </p:nvSpPr>
          <p:spPr>
            <a:xfrm>
              <a:off x="5030" y="2377"/>
              <a:ext cx="223"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cxnSp>
          <p:nvCxnSpPr>
            <p:cNvPr id="793" name="Google Shape;793;p84"/>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794" name="Google Shape;794;p84"/>
            <p:cNvSpPr txBox="1"/>
            <p:nvPr/>
          </p:nvSpPr>
          <p:spPr>
            <a:xfrm>
              <a:off x="4886" y="2665"/>
              <a:ext cx="661" cy="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 + e</a:t>
              </a:r>
              <a:r>
                <a:rPr lang="en-CA" sz="2400" b="0" i="0" u="none" strike="noStrike" cap="none" baseline="30000">
                  <a:solidFill>
                    <a:schemeClr val="dk1"/>
                  </a:solidFill>
                  <a:latin typeface="Arial"/>
                  <a:ea typeface="Arial"/>
                  <a:cs typeface="Arial"/>
                  <a:sym typeface="Arial"/>
                </a:rPr>
                <a:t>-x</a:t>
              </a:r>
              <a:endParaRPr sz="2400" b="0" i="0" u="none" strike="noStrike" cap="none">
                <a:solidFill>
                  <a:schemeClr val="dk1"/>
                </a:solidFill>
                <a:latin typeface="Arial"/>
                <a:ea typeface="Arial"/>
                <a:cs typeface="Arial"/>
                <a:sym typeface="Arial"/>
              </a:endParaRPr>
            </a:p>
          </p:txBody>
        </p:sp>
      </p:grpSp>
      <p:sp>
        <p:nvSpPr>
          <p:cNvPr id="795" name="Google Shape;795;p84"/>
          <p:cNvSpPr txBox="1"/>
          <p:nvPr/>
        </p:nvSpPr>
        <p:spPr>
          <a:xfrm>
            <a:off x="2498726" y="5410201"/>
            <a:ext cx="6969125" cy="8302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Input             Weight     Interm.     Weight    Output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Vector           Matrix1     Vector     Matrix2   Vector </a:t>
            </a:r>
            <a:endParaRPr sz="1400" b="0" i="0" u="none" strike="noStrike" cap="none">
              <a:solidFill>
                <a:srgbClr val="000000"/>
              </a:solidFill>
              <a:latin typeface="Arial"/>
              <a:ea typeface="Arial"/>
              <a:cs typeface="Arial"/>
              <a:sym typeface="Arial"/>
            </a:endParaRPr>
          </a:p>
        </p:txBody>
      </p:sp>
      <p:sp>
        <p:nvSpPr>
          <p:cNvPr id="796" name="Google Shape;796;p84"/>
          <p:cNvSpPr txBox="1"/>
          <p:nvPr/>
        </p:nvSpPr>
        <p:spPr>
          <a:xfrm>
            <a:off x="8839201" y="3897314"/>
            <a:ext cx="1243013"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000" b="0" i="0" u="none" strike="noStrike" cap="none">
                <a:solidFill>
                  <a:srgbClr val="FF0000"/>
                </a:solidFill>
                <a:latin typeface="Arial"/>
                <a:ea typeface="Arial"/>
                <a:cs typeface="Arial"/>
                <a:sym typeface="Arial"/>
              </a:rPr>
              <a:t>compare</a:t>
            </a:r>
            <a:endParaRPr sz="1400" b="0" i="0" u="none" strike="noStrike" cap="none">
              <a:solidFill>
                <a:srgbClr val="000000"/>
              </a:solidFill>
              <a:latin typeface="Arial"/>
              <a:ea typeface="Arial"/>
              <a:cs typeface="Arial"/>
              <a:sym typeface="Arial"/>
            </a:endParaRPr>
          </a:p>
        </p:txBody>
      </p:sp>
      <p:sp>
        <p:nvSpPr>
          <p:cNvPr id="797" name="Google Shape;797;p84"/>
          <p:cNvSpPr txBox="1"/>
          <p:nvPr/>
        </p:nvSpPr>
        <p:spPr>
          <a:xfrm>
            <a:off x="8442326" y="4611688"/>
            <a:ext cx="8112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[0 1]</a:t>
            </a:r>
            <a:endParaRPr sz="2400" b="0" i="0" u="none" strike="noStrike" cap="none">
              <a:solidFill>
                <a:schemeClr val="dk1"/>
              </a:solidFill>
              <a:latin typeface="Arial"/>
              <a:ea typeface="Arial"/>
              <a:cs typeface="Arial"/>
              <a:sym typeface="Arial"/>
            </a:endParaRPr>
          </a:p>
        </p:txBody>
      </p:sp>
      <p:sp>
        <p:nvSpPr>
          <p:cNvPr id="798" name="Google Shape;798;p84"/>
          <p:cNvSpPr/>
          <p:nvPr/>
        </p:nvSpPr>
        <p:spPr>
          <a:xfrm>
            <a:off x="2743200" y="4572000"/>
            <a:ext cx="685800" cy="4572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99" name="Google Shape;799;p84"/>
          <p:cNvSpPr/>
          <p:nvPr/>
        </p:nvSpPr>
        <p:spPr>
          <a:xfrm>
            <a:off x="2438401" y="4552950"/>
            <a:ext cx="153987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ACGAAG</a:t>
            </a:r>
            <a:endParaRPr sz="1400" b="0" i="0" u="none" strike="noStrike" cap="none">
              <a:solidFill>
                <a:srgbClr val="000000"/>
              </a:solidFill>
              <a:latin typeface="Arial"/>
              <a:ea typeface="Arial"/>
              <a:cs typeface="Arial"/>
              <a:sym typeface="Arial"/>
            </a:endParaRPr>
          </a:p>
        </p:txBody>
      </p:sp>
      <p:sp>
        <p:nvSpPr>
          <p:cNvPr id="800" name="Google Shape;800;p84"/>
          <p:cNvSpPr/>
          <p:nvPr/>
        </p:nvSpPr>
        <p:spPr>
          <a:xfrm rot="-10796071">
            <a:off x="2895600" y="37338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01" name="Google Shape;801;p84"/>
          <p:cNvSpPr txBox="1"/>
          <p:nvPr/>
        </p:nvSpPr>
        <p:spPr>
          <a:xfrm>
            <a:off x="9193214" y="4659313"/>
            <a:ext cx="979487"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Desired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output</a:t>
            </a:r>
            <a:endParaRPr sz="1400" b="0" i="0" u="none" strike="noStrike" cap="none">
              <a:solidFill>
                <a:srgbClr val="000000"/>
              </a:solidFill>
              <a:latin typeface="Arial"/>
              <a:ea typeface="Arial"/>
              <a:cs typeface="Arial"/>
              <a:sym typeface="Arial"/>
            </a:endParaRPr>
          </a:p>
        </p:txBody>
      </p:sp>
      <p:sp>
        <p:nvSpPr>
          <p:cNvPr id="802" name="Google Shape;802;p84"/>
          <p:cNvSpPr txBox="1"/>
          <p:nvPr/>
        </p:nvSpPr>
        <p:spPr>
          <a:xfrm>
            <a:off x="9532939" y="1470025"/>
            <a:ext cx="966787" cy="6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Logistic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Filter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85"/>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Back Propagation</a:t>
            </a:r>
            <a:endParaRPr/>
          </a:p>
        </p:txBody>
      </p:sp>
      <p:sp>
        <p:nvSpPr>
          <p:cNvPr id="808" name="Google Shape;808;p85"/>
          <p:cNvSpPr txBox="1"/>
          <p:nvPr/>
        </p:nvSpPr>
        <p:spPr>
          <a:xfrm>
            <a:off x="2286001" y="3200400"/>
            <a:ext cx="19161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[010100001]</a:t>
            </a:r>
            <a:endParaRPr sz="1400" b="0" i="0" u="none" strike="noStrike" cap="none">
              <a:solidFill>
                <a:srgbClr val="000000"/>
              </a:solidFill>
              <a:latin typeface="Arial"/>
              <a:ea typeface="Arial"/>
              <a:cs typeface="Arial"/>
              <a:sym typeface="Arial"/>
            </a:endParaRPr>
          </a:p>
        </p:txBody>
      </p:sp>
      <p:sp>
        <p:nvSpPr>
          <p:cNvPr id="809" name="Google Shape;809;p85"/>
          <p:cNvSpPr txBox="1"/>
          <p:nvPr/>
        </p:nvSpPr>
        <p:spPr>
          <a:xfrm>
            <a:off x="4479925" y="1792288"/>
            <a:ext cx="1114500" cy="327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.2 .4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.1 .0 .4</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.7 .1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.1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.0 .0</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.2 .4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.3 .5</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.1 .1 .0</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.5 .3 .1</a:t>
            </a:r>
            <a:endParaRPr sz="1300" b="0" i="0" u="none" strike="noStrike" cap="none">
              <a:solidFill>
                <a:srgbClr val="000000"/>
              </a:solidFill>
              <a:latin typeface="Arial"/>
              <a:ea typeface="Arial"/>
              <a:cs typeface="Arial"/>
              <a:sym typeface="Arial"/>
            </a:endParaRPr>
          </a:p>
        </p:txBody>
      </p:sp>
      <p:sp>
        <p:nvSpPr>
          <p:cNvPr id="810" name="Google Shape;810;p85"/>
          <p:cNvSpPr txBox="1"/>
          <p:nvPr/>
        </p:nvSpPr>
        <p:spPr>
          <a:xfrm>
            <a:off x="5715001" y="3200400"/>
            <a:ext cx="131762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[.6 .4 .6]</a:t>
            </a:r>
            <a:endParaRPr sz="1400" b="0" i="0" u="none" strike="noStrike" cap="none">
              <a:solidFill>
                <a:srgbClr val="000000"/>
              </a:solidFill>
              <a:latin typeface="Arial"/>
              <a:ea typeface="Arial"/>
              <a:cs typeface="Arial"/>
              <a:sym typeface="Arial"/>
            </a:endParaRPr>
          </a:p>
        </p:txBody>
      </p:sp>
      <p:sp>
        <p:nvSpPr>
          <p:cNvPr id="811" name="Google Shape;811;p85"/>
          <p:cNvSpPr txBox="1"/>
          <p:nvPr/>
        </p:nvSpPr>
        <p:spPr>
          <a:xfrm>
            <a:off x="7215188" y="2851150"/>
            <a:ext cx="1841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812" name="Google Shape;812;p85"/>
          <p:cNvSpPr txBox="1"/>
          <p:nvPr/>
        </p:nvSpPr>
        <p:spPr>
          <a:xfrm>
            <a:off x="7291389" y="2851150"/>
            <a:ext cx="77628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 .8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.3 .3</a:t>
            </a:r>
            <a:endParaRPr sz="1400" b="0" i="0" u="none" strike="noStrike" cap="none">
              <a:solidFill>
                <a:srgbClr val="000000"/>
              </a:solidFill>
              <a:latin typeface="Arial"/>
              <a:ea typeface="Arial"/>
              <a:cs typeface="Arial"/>
              <a:sym typeface="Arial"/>
            </a:endParaRPr>
          </a:p>
        </p:txBody>
      </p:sp>
      <p:sp>
        <p:nvSpPr>
          <p:cNvPr id="813" name="Google Shape;813;p85"/>
          <p:cNvSpPr txBox="1"/>
          <p:nvPr/>
        </p:nvSpPr>
        <p:spPr>
          <a:xfrm>
            <a:off x="8434388" y="3200400"/>
            <a:ext cx="1319212"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[.24 .74]</a:t>
            </a:r>
            <a:endParaRPr sz="1400" b="0" i="0" u="none" strike="noStrike" cap="none">
              <a:solidFill>
                <a:srgbClr val="000000"/>
              </a:solidFill>
              <a:latin typeface="Arial"/>
              <a:ea typeface="Arial"/>
              <a:cs typeface="Arial"/>
              <a:sym typeface="Arial"/>
            </a:endParaRPr>
          </a:p>
        </p:txBody>
      </p:sp>
      <p:sp>
        <p:nvSpPr>
          <p:cNvPr id="814" name="Google Shape;814;p85"/>
          <p:cNvSpPr/>
          <p:nvPr/>
        </p:nvSpPr>
        <p:spPr>
          <a:xfrm>
            <a:off x="4419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15" name="Google Shape;815;p85"/>
          <p:cNvSpPr/>
          <p:nvPr/>
        </p:nvSpPr>
        <p:spPr>
          <a:xfrm flipH="1">
            <a:off x="5410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16" name="Google Shape;816;p85"/>
          <p:cNvSpPr/>
          <p:nvPr/>
        </p:nvSpPr>
        <p:spPr>
          <a:xfrm flipH="1">
            <a:off x="7916863"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17" name="Google Shape;817;p85"/>
          <p:cNvSpPr/>
          <p:nvPr/>
        </p:nvSpPr>
        <p:spPr>
          <a:xfrm>
            <a:off x="7307263"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18" name="Google Shape;818;p85"/>
          <p:cNvSpPr/>
          <p:nvPr/>
        </p:nvSpPr>
        <p:spPr>
          <a:xfrm>
            <a:off x="8686800" y="38100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nvGrpSpPr>
          <p:cNvPr id="819" name="Google Shape;819;p85"/>
          <p:cNvGrpSpPr/>
          <p:nvPr/>
        </p:nvGrpSpPr>
        <p:grpSpPr>
          <a:xfrm>
            <a:off x="8534400" y="1447801"/>
            <a:ext cx="1049338" cy="919163"/>
            <a:chOff x="4886" y="2377"/>
            <a:chExt cx="661" cy="579"/>
          </a:xfrm>
        </p:grpSpPr>
        <p:sp>
          <p:nvSpPr>
            <p:cNvPr id="820" name="Google Shape;820;p85"/>
            <p:cNvSpPr txBox="1"/>
            <p:nvPr/>
          </p:nvSpPr>
          <p:spPr>
            <a:xfrm>
              <a:off x="5030" y="2377"/>
              <a:ext cx="223"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cxnSp>
          <p:nvCxnSpPr>
            <p:cNvPr id="821" name="Google Shape;821;p85"/>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822" name="Google Shape;822;p85"/>
            <p:cNvSpPr txBox="1"/>
            <p:nvPr/>
          </p:nvSpPr>
          <p:spPr>
            <a:xfrm>
              <a:off x="4886" y="2665"/>
              <a:ext cx="661" cy="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 + e</a:t>
              </a:r>
              <a:r>
                <a:rPr lang="en-CA" sz="2400" b="0" i="0" u="none" strike="noStrike" cap="none" baseline="30000">
                  <a:solidFill>
                    <a:schemeClr val="dk1"/>
                  </a:solidFill>
                  <a:latin typeface="Arial"/>
                  <a:ea typeface="Arial"/>
                  <a:cs typeface="Arial"/>
                  <a:sym typeface="Arial"/>
                </a:rPr>
                <a:t>-x</a:t>
              </a:r>
              <a:endParaRPr sz="2400" b="0" i="0" u="none" strike="noStrike" cap="none">
                <a:solidFill>
                  <a:schemeClr val="dk1"/>
                </a:solidFill>
                <a:latin typeface="Arial"/>
                <a:ea typeface="Arial"/>
                <a:cs typeface="Arial"/>
                <a:sym typeface="Arial"/>
              </a:endParaRPr>
            </a:p>
          </p:txBody>
        </p:sp>
      </p:grpSp>
      <p:sp>
        <p:nvSpPr>
          <p:cNvPr id="823" name="Google Shape;823;p85"/>
          <p:cNvSpPr txBox="1"/>
          <p:nvPr/>
        </p:nvSpPr>
        <p:spPr>
          <a:xfrm>
            <a:off x="2498726" y="5410201"/>
            <a:ext cx="6969125" cy="8302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Input             Weight     Interm.     Weight    Output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Vector           Matrix1     Vector     Matrix2   Vector </a:t>
            </a:r>
            <a:endParaRPr sz="1400" b="0" i="0" u="none" strike="noStrike" cap="none">
              <a:solidFill>
                <a:srgbClr val="000000"/>
              </a:solidFill>
              <a:latin typeface="Arial"/>
              <a:ea typeface="Arial"/>
              <a:cs typeface="Arial"/>
              <a:sym typeface="Arial"/>
            </a:endParaRPr>
          </a:p>
        </p:txBody>
      </p:sp>
      <p:sp>
        <p:nvSpPr>
          <p:cNvPr id="824" name="Google Shape;824;p85"/>
          <p:cNvSpPr txBox="1"/>
          <p:nvPr/>
        </p:nvSpPr>
        <p:spPr>
          <a:xfrm>
            <a:off x="8839201" y="3897314"/>
            <a:ext cx="1243013"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000" b="0" i="0" u="none" strike="noStrike" cap="none">
                <a:solidFill>
                  <a:srgbClr val="FF0000"/>
                </a:solidFill>
                <a:latin typeface="Arial"/>
                <a:ea typeface="Arial"/>
                <a:cs typeface="Arial"/>
                <a:sym typeface="Arial"/>
              </a:rPr>
              <a:t>compare</a:t>
            </a:r>
            <a:endParaRPr sz="1400" b="0" i="0" u="none" strike="noStrike" cap="none">
              <a:solidFill>
                <a:srgbClr val="000000"/>
              </a:solidFill>
              <a:latin typeface="Arial"/>
              <a:ea typeface="Arial"/>
              <a:cs typeface="Arial"/>
              <a:sym typeface="Arial"/>
            </a:endParaRPr>
          </a:p>
        </p:txBody>
      </p:sp>
      <p:sp>
        <p:nvSpPr>
          <p:cNvPr id="825" name="Google Shape;825;p85"/>
          <p:cNvSpPr txBox="1"/>
          <p:nvPr/>
        </p:nvSpPr>
        <p:spPr>
          <a:xfrm>
            <a:off x="8442326" y="4611688"/>
            <a:ext cx="8112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[0 1]</a:t>
            </a:r>
            <a:endParaRPr sz="2400" b="0" i="0" u="none" strike="noStrike" cap="none">
              <a:solidFill>
                <a:schemeClr val="dk1"/>
              </a:solidFill>
              <a:latin typeface="Arial"/>
              <a:ea typeface="Arial"/>
              <a:cs typeface="Arial"/>
              <a:sym typeface="Arial"/>
            </a:endParaRPr>
          </a:p>
        </p:txBody>
      </p:sp>
      <p:cxnSp>
        <p:nvCxnSpPr>
          <p:cNvPr id="826" name="Google Shape;826;p85"/>
          <p:cNvCxnSpPr/>
          <p:nvPr/>
        </p:nvCxnSpPr>
        <p:spPr>
          <a:xfrm rot="10800000" flipH="1">
            <a:off x="7696200" y="2819400"/>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827" name="Google Shape;827;p85"/>
          <p:cNvCxnSpPr/>
          <p:nvPr/>
        </p:nvCxnSpPr>
        <p:spPr>
          <a:xfrm rot="10800000" flipH="1">
            <a:off x="7696200" y="3200400"/>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828" name="Google Shape;828;p85"/>
          <p:cNvCxnSpPr/>
          <p:nvPr/>
        </p:nvCxnSpPr>
        <p:spPr>
          <a:xfrm rot="10800000" flipH="1">
            <a:off x="7696200" y="3581400"/>
            <a:ext cx="381000" cy="381000"/>
          </a:xfrm>
          <a:prstGeom prst="straightConnector1">
            <a:avLst/>
          </a:prstGeom>
          <a:noFill/>
          <a:ln w="38100" cap="flat" cmpd="sng">
            <a:solidFill>
              <a:srgbClr val="FF0000"/>
            </a:solidFill>
            <a:prstDash val="solid"/>
            <a:round/>
            <a:headEnd type="none" w="sm" len="sm"/>
            <a:tailEnd type="none" w="sm" len="sm"/>
          </a:ln>
        </p:spPr>
      </p:cxnSp>
      <p:sp>
        <p:nvSpPr>
          <p:cNvPr id="829" name="Google Shape;829;p85"/>
          <p:cNvSpPr txBox="1"/>
          <p:nvPr/>
        </p:nvSpPr>
        <p:spPr>
          <a:xfrm>
            <a:off x="7908926" y="2438400"/>
            <a:ext cx="6080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.83</a:t>
            </a:r>
            <a:endParaRPr sz="2400" b="0" i="0" u="none" strike="noStrike" cap="none">
              <a:solidFill>
                <a:schemeClr val="dk1"/>
              </a:solidFill>
              <a:latin typeface="Arial"/>
              <a:ea typeface="Arial"/>
              <a:cs typeface="Arial"/>
              <a:sym typeface="Arial"/>
            </a:endParaRPr>
          </a:p>
        </p:txBody>
      </p:sp>
      <p:sp>
        <p:nvSpPr>
          <p:cNvPr id="830" name="Google Shape;830;p85"/>
          <p:cNvSpPr txBox="1"/>
          <p:nvPr/>
        </p:nvSpPr>
        <p:spPr>
          <a:xfrm>
            <a:off x="7924801" y="3886200"/>
            <a:ext cx="6080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.33</a:t>
            </a:r>
            <a:endParaRPr sz="1400" b="0" i="0" u="none" strike="noStrike" cap="none">
              <a:solidFill>
                <a:srgbClr val="000000"/>
              </a:solidFill>
              <a:latin typeface="Arial"/>
              <a:ea typeface="Arial"/>
              <a:cs typeface="Arial"/>
              <a:sym typeface="Arial"/>
            </a:endParaRPr>
          </a:p>
        </p:txBody>
      </p:sp>
      <p:sp>
        <p:nvSpPr>
          <p:cNvPr id="831" name="Google Shape;831;p85"/>
          <p:cNvSpPr/>
          <p:nvPr/>
        </p:nvSpPr>
        <p:spPr>
          <a:xfrm>
            <a:off x="7848601" y="3124200"/>
            <a:ext cx="6080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.23</a:t>
            </a:r>
            <a:endParaRPr sz="1400" b="0" i="0" u="none" strike="noStrike" cap="none">
              <a:solidFill>
                <a:srgbClr val="000000"/>
              </a:solidFill>
              <a:latin typeface="Arial"/>
              <a:ea typeface="Arial"/>
              <a:cs typeface="Arial"/>
              <a:sym typeface="Arial"/>
            </a:endParaRPr>
          </a:p>
        </p:txBody>
      </p:sp>
      <p:cxnSp>
        <p:nvCxnSpPr>
          <p:cNvPr id="832" name="Google Shape;832;p85"/>
          <p:cNvCxnSpPr/>
          <p:nvPr/>
        </p:nvCxnSpPr>
        <p:spPr>
          <a:xfrm rot="10800000">
            <a:off x="7315200" y="3581400"/>
            <a:ext cx="381000" cy="381000"/>
          </a:xfrm>
          <a:prstGeom prst="straightConnector1">
            <a:avLst/>
          </a:prstGeom>
          <a:noFill/>
          <a:ln w="38100" cap="flat" cmpd="sng">
            <a:solidFill>
              <a:srgbClr val="FF0000"/>
            </a:solidFill>
            <a:prstDash val="solid"/>
            <a:round/>
            <a:headEnd type="none" w="sm" len="sm"/>
            <a:tailEnd type="none" w="sm" len="sm"/>
          </a:ln>
        </p:spPr>
      </p:cxnSp>
      <p:sp>
        <p:nvSpPr>
          <p:cNvPr id="833" name="Google Shape;833;p85"/>
          <p:cNvSpPr txBox="1"/>
          <p:nvPr/>
        </p:nvSpPr>
        <p:spPr>
          <a:xfrm>
            <a:off x="6858001" y="3886200"/>
            <a:ext cx="6080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.22</a:t>
            </a:r>
            <a:endParaRPr sz="1400" b="0" i="0" u="none" strike="noStrike" cap="none">
              <a:solidFill>
                <a:srgbClr val="000000"/>
              </a:solidFill>
              <a:latin typeface="Arial"/>
              <a:ea typeface="Arial"/>
              <a:cs typeface="Arial"/>
              <a:sym typeface="Arial"/>
            </a:endParaRPr>
          </a:p>
        </p:txBody>
      </p:sp>
      <p:cxnSp>
        <p:nvCxnSpPr>
          <p:cNvPr id="834" name="Google Shape;834;p85"/>
          <p:cNvCxnSpPr/>
          <p:nvPr/>
        </p:nvCxnSpPr>
        <p:spPr>
          <a:xfrm rot="10800000">
            <a:off x="7315200" y="2895600"/>
            <a:ext cx="381000" cy="381000"/>
          </a:xfrm>
          <a:prstGeom prst="straightConnector1">
            <a:avLst/>
          </a:prstGeom>
          <a:noFill/>
          <a:ln w="38100" cap="flat" cmpd="sng">
            <a:solidFill>
              <a:srgbClr val="FF0000"/>
            </a:solidFill>
            <a:prstDash val="solid"/>
            <a:round/>
            <a:headEnd type="none" w="sm" len="sm"/>
            <a:tailEnd type="none" w="sm" len="sm"/>
          </a:ln>
        </p:spPr>
      </p:cxnSp>
      <p:sp>
        <p:nvSpPr>
          <p:cNvPr id="835" name="Google Shape;835;p85"/>
          <p:cNvSpPr txBox="1"/>
          <p:nvPr/>
        </p:nvSpPr>
        <p:spPr>
          <a:xfrm>
            <a:off x="6781801" y="2438400"/>
            <a:ext cx="6080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.02</a:t>
            </a:r>
            <a:endParaRPr sz="1400" b="0" i="0" u="none" strike="noStrike" cap="none">
              <a:solidFill>
                <a:srgbClr val="000000"/>
              </a:solidFill>
              <a:latin typeface="Arial"/>
              <a:ea typeface="Arial"/>
              <a:cs typeface="Arial"/>
              <a:sym typeface="Arial"/>
            </a:endParaRPr>
          </a:p>
        </p:txBody>
      </p:sp>
      <p:sp>
        <p:nvSpPr>
          <p:cNvPr id="836" name="Google Shape;836;p85"/>
          <p:cNvSpPr txBox="1"/>
          <p:nvPr/>
        </p:nvSpPr>
        <p:spPr>
          <a:xfrm>
            <a:off x="9532939" y="1470025"/>
            <a:ext cx="966787" cy="6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Logistic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Filter</a:t>
            </a:r>
            <a:endParaRPr sz="1400" b="0" i="0" u="none" strike="noStrike" cap="none">
              <a:solidFill>
                <a:srgbClr val="000000"/>
              </a:solidFill>
              <a:latin typeface="Arial"/>
              <a:ea typeface="Arial"/>
              <a:cs typeface="Arial"/>
              <a:sym typeface="Arial"/>
            </a:endParaRPr>
          </a:p>
        </p:txBody>
      </p:sp>
      <p:sp>
        <p:nvSpPr>
          <p:cNvPr id="837" name="Google Shape;837;p85"/>
          <p:cNvSpPr txBox="1"/>
          <p:nvPr/>
        </p:nvSpPr>
        <p:spPr>
          <a:xfrm>
            <a:off x="9193214" y="4659313"/>
            <a:ext cx="979487"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Desired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output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Calculate New Output</a:t>
            </a:r>
            <a:endParaRPr/>
          </a:p>
        </p:txBody>
      </p:sp>
      <p:sp>
        <p:nvSpPr>
          <p:cNvPr id="843" name="Google Shape;843;p88"/>
          <p:cNvSpPr txBox="1"/>
          <p:nvPr/>
        </p:nvSpPr>
        <p:spPr>
          <a:xfrm>
            <a:off x="2286001" y="3200400"/>
            <a:ext cx="19161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[010100001]</a:t>
            </a:r>
            <a:endParaRPr sz="1400" b="0" i="0" u="none" strike="noStrike" cap="none">
              <a:solidFill>
                <a:srgbClr val="000000"/>
              </a:solidFill>
              <a:latin typeface="Arial"/>
              <a:ea typeface="Arial"/>
              <a:cs typeface="Arial"/>
              <a:sym typeface="Arial"/>
            </a:endParaRPr>
          </a:p>
        </p:txBody>
      </p:sp>
      <p:sp>
        <p:nvSpPr>
          <p:cNvPr id="844" name="Google Shape;844;p88"/>
          <p:cNvSpPr txBox="1"/>
          <p:nvPr/>
        </p:nvSpPr>
        <p:spPr>
          <a:xfrm>
            <a:off x="4479925" y="1792288"/>
            <a:ext cx="1114500" cy="327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.1 .1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.2 .0 .4</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.7 .1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.1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.0 .0</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.2 .2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.3 .5</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.1 .3 .0</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.5 .3 .3</a:t>
            </a:r>
            <a:endParaRPr sz="1300" b="0" i="0" u="none" strike="noStrike" cap="none">
              <a:solidFill>
                <a:srgbClr val="000000"/>
              </a:solidFill>
              <a:latin typeface="Arial"/>
              <a:ea typeface="Arial"/>
              <a:cs typeface="Arial"/>
              <a:sym typeface="Arial"/>
            </a:endParaRPr>
          </a:p>
        </p:txBody>
      </p:sp>
      <p:sp>
        <p:nvSpPr>
          <p:cNvPr id="845" name="Google Shape;845;p88"/>
          <p:cNvSpPr txBox="1"/>
          <p:nvPr/>
        </p:nvSpPr>
        <p:spPr>
          <a:xfrm>
            <a:off x="5715001" y="3200400"/>
            <a:ext cx="131762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[.7 .4 .7]</a:t>
            </a:r>
            <a:endParaRPr sz="1400" b="0" i="0" u="none" strike="noStrike" cap="none">
              <a:solidFill>
                <a:srgbClr val="000000"/>
              </a:solidFill>
              <a:latin typeface="Arial"/>
              <a:ea typeface="Arial"/>
              <a:cs typeface="Arial"/>
              <a:sym typeface="Arial"/>
            </a:endParaRPr>
          </a:p>
        </p:txBody>
      </p:sp>
      <p:sp>
        <p:nvSpPr>
          <p:cNvPr id="846" name="Google Shape;846;p88"/>
          <p:cNvSpPr txBox="1"/>
          <p:nvPr/>
        </p:nvSpPr>
        <p:spPr>
          <a:xfrm>
            <a:off x="7086600" y="2851150"/>
            <a:ext cx="1841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847" name="Google Shape;847;p88"/>
          <p:cNvSpPr txBox="1"/>
          <p:nvPr/>
        </p:nvSpPr>
        <p:spPr>
          <a:xfrm>
            <a:off x="7162801" y="2851150"/>
            <a:ext cx="1116013"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.02 .83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.00 .23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.22 .33</a:t>
            </a:r>
            <a:endParaRPr sz="1400" b="0" i="0" u="none" strike="noStrike" cap="none">
              <a:solidFill>
                <a:srgbClr val="000000"/>
              </a:solidFill>
              <a:latin typeface="Arial"/>
              <a:ea typeface="Arial"/>
              <a:cs typeface="Arial"/>
              <a:sym typeface="Arial"/>
            </a:endParaRPr>
          </a:p>
        </p:txBody>
      </p:sp>
      <p:sp>
        <p:nvSpPr>
          <p:cNvPr id="848" name="Google Shape;848;p88"/>
          <p:cNvSpPr txBox="1"/>
          <p:nvPr/>
        </p:nvSpPr>
        <p:spPr>
          <a:xfrm>
            <a:off x="8434388" y="3200400"/>
            <a:ext cx="1319212"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[.16 .91]</a:t>
            </a:r>
            <a:endParaRPr sz="1400" b="0" i="0" u="none" strike="noStrike" cap="none">
              <a:solidFill>
                <a:srgbClr val="000000"/>
              </a:solidFill>
              <a:latin typeface="Arial"/>
              <a:ea typeface="Arial"/>
              <a:cs typeface="Arial"/>
              <a:sym typeface="Arial"/>
            </a:endParaRPr>
          </a:p>
        </p:txBody>
      </p:sp>
      <p:sp>
        <p:nvSpPr>
          <p:cNvPr id="849" name="Google Shape;849;p88"/>
          <p:cNvSpPr/>
          <p:nvPr/>
        </p:nvSpPr>
        <p:spPr>
          <a:xfrm>
            <a:off x="4419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50" name="Google Shape;850;p88"/>
          <p:cNvSpPr/>
          <p:nvPr/>
        </p:nvSpPr>
        <p:spPr>
          <a:xfrm flipH="1">
            <a:off x="5410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51" name="Google Shape;851;p88"/>
          <p:cNvSpPr/>
          <p:nvPr/>
        </p:nvSpPr>
        <p:spPr>
          <a:xfrm flipH="1">
            <a:off x="8101013"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52" name="Google Shape;852;p88"/>
          <p:cNvSpPr/>
          <p:nvPr/>
        </p:nvSpPr>
        <p:spPr>
          <a:xfrm>
            <a:off x="7178675"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53" name="Google Shape;853;p88"/>
          <p:cNvSpPr/>
          <p:nvPr/>
        </p:nvSpPr>
        <p:spPr>
          <a:xfrm>
            <a:off x="8686800" y="38100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nvGrpSpPr>
          <p:cNvPr id="854" name="Google Shape;854;p88"/>
          <p:cNvGrpSpPr/>
          <p:nvPr/>
        </p:nvGrpSpPr>
        <p:grpSpPr>
          <a:xfrm>
            <a:off x="8534400" y="1447801"/>
            <a:ext cx="1049338" cy="919163"/>
            <a:chOff x="4886" y="2377"/>
            <a:chExt cx="661" cy="579"/>
          </a:xfrm>
        </p:grpSpPr>
        <p:sp>
          <p:nvSpPr>
            <p:cNvPr id="855" name="Google Shape;855;p88"/>
            <p:cNvSpPr txBox="1"/>
            <p:nvPr/>
          </p:nvSpPr>
          <p:spPr>
            <a:xfrm>
              <a:off x="5030" y="2377"/>
              <a:ext cx="223"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cxnSp>
          <p:nvCxnSpPr>
            <p:cNvPr id="856" name="Google Shape;856;p88"/>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857" name="Google Shape;857;p88"/>
            <p:cNvSpPr txBox="1"/>
            <p:nvPr/>
          </p:nvSpPr>
          <p:spPr>
            <a:xfrm>
              <a:off x="4886" y="2665"/>
              <a:ext cx="661" cy="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 + e</a:t>
              </a:r>
              <a:r>
                <a:rPr lang="en-CA" sz="2400" b="0" i="0" u="none" strike="noStrike" cap="none" baseline="30000">
                  <a:solidFill>
                    <a:schemeClr val="dk1"/>
                  </a:solidFill>
                  <a:latin typeface="Arial"/>
                  <a:ea typeface="Arial"/>
                  <a:cs typeface="Arial"/>
                  <a:sym typeface="Arial"/>
                </a:rPr>
                <a:t>-x</a:t>
              </a:r>
              <a:endParaRPr sz="2400" b="0" i="0" u="none" strike="noStrike" cap="none">
                <a:solidFill>
                  <a:schemeClr val="dk1"/>
                </a:solidFill>
                <a:latin typeface="Arial"/>
                <a:ea typeface="Arial"/>
                <a:cs typeface="Arial"/>
                <a:sym typeface="Arial"/>
              </a:endParaRPr>
            </a:p>
          </p:txBody>
        </p:sp>
      </p:grpSp>
      <p:sp>
        <p:nvSpPr>
          <p:cNvPr id="858" name="Google Shape;858;p88"/>
          <p:cNvSpPr txBox="1"/>
          <p:nvPr/>
        </p:nvSpPr>
        <p:spPr>
          <a:xfrm>
            <a:off x="2498726" y="5410201"/>
            <a:ext cx="6969125" cy="8302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Input             Weight     Interm.     Weight    Output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Vector           Matrix1     Vector     Matrix2   Vector </a:t>
            </a:r>
            <a:endParaRPr sz="1400" b="0" i="0" u="none" strike="noStrike" cap="none">
              <a:solidFill>
                <a:srgbClr val="000000"/>
              </a:solidFill>
              <a:latin typeface="Arial"/>
              <a:ea typeface="Arial"/>
              <a:cs typeface="Arial"/>
              <a:sym typeface="Arial"/>
            </a:endParaRPr>
          </a:p>
        </p:txBody>
      </p:sp>
      <p:sp>
        <p:nvSpPr>
          <p:cNvPr id="859" name="Google Shape;859;p88"/>
          <p:cNvSpPr txBox="1"/>
          <p:nvPr/>
        </p:nvSpPr>
        <p:spPr>
          <a:xfrm>
            <a:off x="8839201" y="3897314"/>
            <a:ext cx="1597025"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000" b="0" i="0" u="none" strike="noStrike" cap="none">
                <a:solidFill>
                  <a:srgbClr val="FF0000"/>
                </a:solidFill>
                <a:latin typeface="Arial"/>
                <a:ea typeface="Arial"/>
                <a:cs typeface="Arial"/>
                <a:sym typeface="Arial"/>
              </a:rPr>
              <a:t>Converged!</a:t>
            </a:r>
            <a:endParaRPr sz="1400" b="0" i="0" u="none" strike="noStrike" cap="none">
              <a:solidFill>
                <a:srgbClr val="000000"/>
              </a:solidFill>
              <a:latin typeface="Arial"/>
              <a:ea typeface="Arial"/>
              <a:cs typeface="Arial"/>
              <a:sym typeface="Arial"/>
            </a:endParaRPr>
          </a:p>
        </p:txBody>
      </p:sp>
      <p:sp>
        <p:nvSpPr>
          <p:cNvPr id="860" name="Google Shape;860;p88"/>
          <p:cNvSpPr txBox="1"/>
          <p:nvPr/>
        </p:nvSpPr>
        <p:spPr>
          <a:xfrm>
            <a:off x="8442326" y="4611688"/>
            <a:ext cx="8112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[0 1]</a:t>
            </a:r>
            <a:endParaRPr sz="2400" b="0" i="0" u="none" strike="noStrike" cap="none">
              <a:solidFill>
                <a:schemeClr val="dk1"/>
              </a:solidFill>
              <a:latin typeface="Arial"/>
              <a:ea typeface="Arial"/>
              <a:cs typeface="Arial"/>
              <a:sym typeface="Arial"/>
            </a:endParaRPr>
          </a:p>
        </p:txBody>
      </p:sp>
      <p:sp>
        <p:nvSpPr>
          <p:cNvPr id="861" name="Google Shape;861;p88"/>
          <p:cNvSpPr txBox="1"/>
          <p:nvPr/>
        </p:nvSpPr>
        <p:spPr>
          <a:xfrm>
            <a:off x="9532939" y="1470025"/>
            <a:ext cx="966787" cy="6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Logistic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Filter</a:t>
            </a:r>
            <a:endParaRPr sz="1400" b="0" i="0" u="none" strike="noStrike" cap="none">
              <a:solidFill>
                <a:srgbClr val="000000"/>
              </a:solidFill>
              <a:latin typeface="Arial"/>
              <a:ea typeface="Arial"/>
              <a:cs typeface="Arial"/>
              <a:sym typeface="Arial"/>
            </a:endParaRPr>
          </a:p>
        </p:txBody>
      </p:sp>
      <p:sp>
        <p:nvSpPr>
          <p:cNvPr id="862" name="Google Shape;862;p88"/>
          <p:cNvSpPr txBox="1"/>
          <p:nvPr/>
        </p:nvSpPr>
        <p:spPr>
          <a:xfrm>
            <a:off x="9193214" y="4659313"/>
            <a:ext cx="979487"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Desired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output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89"/>
          <p:cNvSpPr txBox="1">
            <a:spLocks noGrp="1"/>
          </p:cNvSpPr>
          <p:nvPr>
            <p:ph type="title"/>
          </p:nvPr>
        </p:nvSpPr>
        <p:spPr>
          <a:xfrm>
            <a:off x="2057400" y="0"/>
            <a:ext cx="8077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Train on Second Input Vector</a:t>
            </a:r>
            <a:endParaRPr/>
          </a:p>
        </p:txBody>
      </p:sp>
      <p:sp>
        <p:nvSpPr>
          <p:cNvPr id="868" name="Google Shape;868;p89"/>
          <p:cNvSpPr txBox="1"/>
          <p:nvPr/>
        </p:nvSpPr>
        <p:spPr>
          <a:xfrm>
            <a:off x="2286001" y="3200400"/>
            <a:ext cx="19161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[100001001]</a:t>
            </a:r>
            <a:endParaRPr sz="1400" b="0" i="0" u="none" strike="noStrike" cap="none">
              <a:solidFill>
                <a:srgbClr val="000000"/>
              </a:solidFill>
              <a:latin typeface="Arial"/>
              <a:ea typeface="Arial"/>
              <a:cs typeface="Arial"/>
              <a:sym typeface="Arial"/>
            </a:endParaRPr>
          </a:p>
        </p:txBody>
      </p:sp>
      <p:sp>
        <p:nvSpPr>
          <p:cNvPr id="869" name="Google Shape;869;p89"/>
          <p:cNvSpPr txBox="1"/>
          <p:nvPr/>
        </p:nvSpPr>
        <p:spPr>
          <a:xfrm>
            <a:off x="4479925" y="1792288"/>
            <a:ext cx="1114500" cy="327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.1 .1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.2 .0 .4</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.7 .1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.1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.0 .0</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.2 .2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.3 .5</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.1 .3 .0</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.5 .3 .3</a:t>
            </a:r>
            <a:endParaRPr sz="1300" b="0" i="0" u="none" strike="noStrike" cap="none">
              <a:solidFill>
                <a:srgbClr val="000000"/>
              </a:solidFill>
              <a:latin typeface="Arial"/>
              <a:ea typeface="Arial"/>
              <a:cs typeface="Arial"/>
              <a:sym typeface="Arial"/>
            </a:endParaRPr>
          </a:p>
        </p:txBody>
      </p:sp>
      <p:sp>
        <p:nvSpPr>
          <p:cNvPr id="870" name="Google Shape;870;p89"/>
          <p:cNvSpPr txBox="1"/>
          <p:nvPr/>
        </p:nvSpPr>
        <p:spPr>
          <a:xfrm>
            <a:off x="5715001" y="3200400"/>
            <a:ext cx="131762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[.8 .6 .5]</a:t>
            </a:r>
            <a:endParaRPr sz="1400" b="0" i="0" u="none" strike="noStrike" cap="none">
              <a:solidFill>
                <a:srgbClr val="000000"/>
              </a:solidFill>
              <a:latin typeface="Arial"/>
              <a:ea typeface="Arial"/>
              <a:cs typeface="Arial"/>
              <a:sym typeface="Arial"/>
            </a:endParaRPr>
          </a:p>
        </p:txBody>
      </p:sp>
      <p:sp>
        <p:nvSpPr>
          <p:cNvPr id="871" name="Google Shape;871;p89"/>
          <p:cNvSpPr txBox="1"/>
          <p:nvPr/>
        </p:nvSpPr>
        <p:spPr>
          <a:xfrm>
            <a:off x="7086600" y="2851150"/>
            <a:ext cx="1841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872" name="Google Shape;872;p89"/>
          <p:cNvSpPr txBox="1"/>
          <p:nvPr/>
        </p:nvSpPr>
        <p:spPr>
          <a:xfrm>
            <a:off x="7162801" y="2851150"/>
            <a:ext cx="1116013"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.02 .83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.00 .23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.22 .33</a:t>
            </a:r>
            <a:endParaRPr sz="1400" b="0" i="0" u="none" strike="noStrike" cap="none">
              <a:solidFill>
                <a:srgbClr val="000000"/>
              </a:solidFill>
              <a:latin typeface="Arial"/>
              <a:ea typeface="Arial"/>
              <a:cs typeface="Arial"/>
              <a:sym typeface="Arial"/>
            </a:endParaRPr>
          </a:p>
        </p:txBody>
      </p:sp>
      <p:sp>
        <p:nvSpPr>
          <p:cNvPr id="873" name="Google Shape;873;p89"/>
          <p:cNvSpPr txBox="1"/>
          <p:nvPr/>
        </p:nvSpPr>
        <p:spPr>
          <a:xfrm>
            <a:off x="8434388" y="3200400"/>
            <a:ext cx="1319212"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[.12 .95]</a:t>
            </a:r>
            <a:endParaRPr sz="1400" b="0" i="0" u="none" strike="noStrike" cap="none">
              <a:solidFill>
                <a:srgbClr val="000000"/>
              </a:solidFill>
              <a:latin typeface="Arial"/>
              <a:ea typeface="Arial"/>
              <a:cs typeface="Arial"/>
              <a:sym typeface="Arial"/>
            </a:endParaRPr>
          </a:p>
        </p:txBody>
      </p:sp>
      <p:sp>
        <p:nvSpPr>
          <p:cNvPr id="874" name="Google Shape;874;p89"/>
          <p:cNvSpPr/>
          <p:nvPr/>
        </p:nvSpPr>
        <p:spPr>
          <a:xfrm>
            <a:off x="4419600" y="1752600"/>
            <a:ext cx="152400" cy="3428998"/>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75" name="Google Shape;875;p89"/>
          <p:cNvSpPr/>
          <p:nvPr/>
        </p:nvSpPr>
        <p:spPr>
          <a:xfrm flipH="1">
            <a:off x="5410200" y="1752600"/>
            <a:ext cx="152400" cy="3428998"/>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76" name="Google Shape;876;p89"/>
          <p:cNvSpPr/>
          <p:nvPr/>
        </p:nvSpPr>
        <p:spPr>
          <a:xfrm flipH="1">
            <a:off x="8101013"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77" name="Google Shape;877;p89"/>
          <p:cNvSpPr/>
          <p:nvPr/>
        </p:nvSpPr>
        <p:spPr>
          <a:xfrm>
            <a:off x="7178675"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78" name="Google Shape;878;p89"/>
          <p:cNvSpPr/>
          <p:nvPr/>
        </p:nvSpPr>
        <p:spPr>
          <a:xfrm>
            <a:off x="8686800" y="38100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nvGrpSpPr>
          <p:cNvPr id="879" name="Google Shape;879;p89"/>
          <p:cNvGrpSpPr/>
          <p:nvPr/>
        </p:nvGrpSpPr>
        <p:grpSpPr>
          <a:xfrm>
            <a:off x="8534400" y="1447801"/>
            <a:ext cx="1049338" cy="919163"/>
            <a:chOff x="4886" y="2377"/>
            <a:chExt cx="661" cy="579"/>
          </a:xfrm>
        </p:grpSpPr>
        <p:sp>
          <p:nvSpPr>
            <p:cNvPr id="880" name="Google Shape;880;p89"/>
            <p:cNvSpPr txBox="1"/>
            <p:nvPr/>
          </p:nvSpPr>
          <p:spPr>
            <a:xfrm>
              <a:off x="5030" y="2377"/>
              <a:ext cx="223"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cxnSp>
          <p:nvCxnSpPr>
            <p:cNvPr id="881" name="Google Shape;881;p89"/>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882" name="Google Shape;882;p89"/>
            <p:cNvSpPr txBox="1"/>
            <p:nvPr/>
          </p:nvSpPr>
          <p:spPr>
            <a:xfrm>
              <a:off x="4886" y="2665"/>
              <a:ext cx="661" cy="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 + e</a:t>
              </a:r>
              <a:r>
                <a:rPr lang="en-CA" sz="2400" b="0" i="0" u="none" strike="noStrike" cap="none" baseline="30000">
                  <a:solidFill>
                    <a:schemeClr val="dk1"/>
                  </a:solidFill>
                  <a:latin typeface="Arial"/>
                  <a:ea typeface="Arial"/>
                  <a:cs typeface="Arial"/>
                  <a:sym typeface="Arial"/>
                </a:rPr>
                <a:t>-x</a:t>
              </a:r>
              <a:endParaRPr sz="2400" b="0" i="0" u="none" strike="noStrike" cap="none">
                <a:solidFill>
                  <a:schemeClr val="dk1"/>
                </a:solidFill>
                <a:latin typeface="Arial"/>
                <a:ea typeface="Arial"/>
                <a:cs typeface="Arial"/>
                <a:sym typeface="Arial"/>
              </a:endParaRPr>
            </a:p>
          </p:txBody>
        </p:sp>
      </p:grpSp>
      <p:sp>
        <p:nvSpPr>
          <p:cNvPr id="883" name="Google Shape;883;p89"/>
          <p:cNvSpPr txBox="1"/>
          <p:nvPr/>
        </p:nvSpPr>
        <p:spPr>
          <a:xfrm>
            <a:off x="2498726" y="5410201"/>
            <a:ext cx="7045325" cy="8302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Input             Weight     Interm.     Weight    Output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Vector           Matrix1     Vector     Matrix2   Vector </a:t>
            </a:r>
            <a:endParaRPr sz="1400" b="0" i="0" u="none" strike="noStrike" cap="none">
              <a:solidFill>
                <a:srgbClr val="000000"/>
              </a:solidFill>
              <a:latin typeface="Arial"/>
              <a:ea typeface="Arial"/>
              <a:cs typeface="Arial"/>
              <a:sym typeface="Arial"/>
            </a:endParaRPr>
          </a:p>
        </p:txBody>
      </p:sp>
      <p:sp>
        <p:nvSpPr>
          <p:cNvPr id="884" name="Google Shape;884;p89"/>
          <p:cNvSpPr txBox="1"/>
          <p:nvPr/>
        </p:nvSpPr>
        <p:spPr>
          <a:xfrm>
            <a:off x="8839201" y="3897314"/>
            <a:ext cx="1285875"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000" b="0" i="0" u="none" strike="noStrike" cap="none">
                <a:solidFill>
                  <a:srgbClr val="FF0000"/>
                </a:solidFill>
                <a:latin typeface="Arial"/>
                <a:ea typeface="Arial"/>
                <a:cs typeface="Arial"/>
                <a:sym typeface="Arial"/>
              </a:rPr>
              <a:t>Compare</a:t>
            </a:r>
            <a:endParaRPr sz="1400" b="0" i="0" u="none" strike="noStrike" cap="none">
              <a:solidFill>
                <a:srgbClr val="000000"/>
              </a:solidFill>
              <a:latin typeface="Arial"/>
              <a:ea typeface="Arial"/>
              <a:cs typeface="Arial"/>
              <a:sym typeface="Arial"/>
            </a:endParaRPr>
          </a:p>
        </p:txBody>
      </p:sp>
      <p:sp>
        <p:nvSpPr>
          <p:cNvPr id="885" name="Google Shape;885;p89"/>
          <p:cNvSpPr txBox="1"/>
          <p:nvPr/>
        </p:nvSpPr>
        <p:spPr>
          <a:xfrm>
            <a:off x="8442326" y="4611688"/>
            <a:ext cx="8112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[0 1]</a:t>
            </a:r>
            <a:endParaRPr sz="2400" b="0" i="0" u="none" strike="noStrike" cap="none">
              <a:solidFill>
                <a:schemeClr val="dk1"/>
              </a:solidFill>
              <a:latin typeface="Arial"/>
              <a:ea typeface="Arial"/>
              <a:cs typeface="Arial"/>
              <a:sym typeface="Arial"/>
            </a:endParaRPr>
          </a:p>
        </p:txBody>
      </p:sp>
      <p:sp>
        <p:nvSpPr>
          <p:cNvPr id="886" name="Google Shape;886;p89"/>
          <p:cNvSpPr/>
          <p:nvPr/>
        </p:nvSpPr>
        <p:spPr>
          <a:xfrm>
            <a:off x="2971800" y="4572000"/>
            <a:ext cx="685800" cy="4572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87" name="Google Shape;887;p89"/>
          <p:cNvSpPr/>
          <p:nvPr/>
        </p:nvSpPr>
        <p:spPr>
          <a:xfrm>
            <a:off x="2438401" y="4552950"/>
            <a:ext cx="153987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ACGAAG</a:t>
            </a:r>
            <a:endParaRPr sz="1400" b="0" i="0" u="none" strike="noStrike" cap="none">
              <a:solidFill>
                <a:srgbClr val="000000"/>
              </a:solidFill>
              <a:latin typeface="Arial"/>
              <a:ea typeface="Arial"/>
              <a:cs typeface="Arial"/>
              <a:sym typeface="Arial"/>
            </a:endParaRPr>
          </a:p>
        </p:txBody>
      </p:sp>
      <p:sp>
        <p:nvSpPr>
          <p:cNvPr id="888" name="Google Shape;888;p89"/>
          <p:cNvSpPr/>
          <p:nvPr/>
        </p:nvSpPr>
        <p:spPr>
          <a:xfrm rot="-10796071">
            <a:off x="3200400" y="37338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89" name="Google Shape;889;p89"/>
          <p:cNvSpPr txBox="1"/>
          <p:nvPr/>
        </p:nvSpPr>
        <p:spPr>
          <a:xfrm>
            <a:off x="9532939" y="1470025"/>
            <a:ext cx="966787" cy="6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Logistic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Filter</a:t>
            </a:r>
            <a:endParaRPr sz="1400" b="0" i="0" u="none" strike="noStrike" cap="none">
              <a:solidFill>
                <a:srgbClr val="000000"/>
              </a:solidFill>
              <a:latin typeface="Arial"/>
              <a:ea typeface="Arial"/>
              <a:cs typeface="Arial"/>
              <a:sym typeface="Arial"/>
            </a:endParaRPr>
          </a:p>
        </p:txBody>
      </p:sp>
      <p:sp>
        <p:nvSpPr>
          <p:cNvPr id="890" name="Google Shape;890;p89"/>
          <p:cNvSpPr txBox="1"/>
          <p:nvPr/>
        </p:nvSpPr>
        <p:spPr>
          <a:xfrm>
            <a:off x="9193214" y="4659313"/>
            <a:ext cx="979487"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Desired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output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90"/>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Back Propagation</a:t>
            </a:r>
            <a:endParaRPr/>
          </a:p>
        </p:txBody>
      </p:sp>
      <p:sp>
        <p:nvSpPr>
          <p:cNvPr id="896" name="Google Shape;896;p90"/>
          <p:cNvSpPr txBox="1"/>
          <p:nvPr/>
        </p:nvSpPr>
        <p:spPr>
          <a:xfrm>
            <a:off x="2286001" y="3200400"/>
            <a:ext cx="19161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[010100001]</a:t>
            </a:r>
            <a:endParaRPr sz="1400" b="0" i="0" u="none" strike="noStrike" cap="none">
              <a:solidFill>
                <a:srgbClr val="000000"/>
              </a:solidFill>
              <a:latin typeface="Arial"/>
              <a:ea typeface="Arial"/>
              <a:cs typeface="Arial"/>
              <a:sym typeface="Arial"/>
            </a:endParaRPr>
          </a:p>
        </p:txBody>
      </p:sp>
      <p:sp>
        <p:nvSpPr>
          <p:cNvPr id="897" name="Google Shape;897;p90"/>
          <p:cNvSpPr txBox="1"/>
          <p:nvPr/>
        </p:nvSpPr>
        <p:spPr>
          <a:xfrm>
            <a:off x="5715001" y="3200400"/>
            <a:ext cx="131762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[.8 .6 .5]</a:t>
            </a:r>
            <a:endParaRPr sz="1400" b="0" i="0" u="none" strike="noStrike" cap="none">
              <a:solidFill>
                <a:srgbClr val="000000"/>
              </a:solidFill>
              <a:latin typeface="Arial"/>
              <a:ea typeface="Arial"/>
              <a:cs typeface="Arial"/>
              <a:sym typeface="Arial"/>
            </a:endParaRPr>
          </a:p>
        </p:txBody>
      </p:sp>
      <p:sp>
        <p:nvSpPr>
          <p:cNvPr id="898" name="Google Shape;898;p90"/>
          <p:cNvSpPr txBox="1"/>
          <p:nvPr/>
        </p:nvSpPr>
        <p:spPr>
          <a:xfrm>
            <a:off x="8434388" y="3200400"/>
            <a:ext cx="1319212"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[.12 .95]</a:t>
            </a:r>
            <a:endParaRPr sz="1400" b="0" i="0" u="none" strike="noStrike" cap="none">
              <a:solidFill>
                <a:srgbClr val="000000"/>
              </a:solidFill>
              <a:latin typeface="Arial"/>
              <a:ea typeface="Arial"/>
              <a:cs typeface="Arial"/>
              <a:sym typeface="Arial"/>
            </a:endParaRPr>
          </a:p>
        </p:txBody>
      </p:sp>
      <p:sp>
        <p:nvSpPr>
          <p:cNvPr id="899" name="Google Shape;899;p90"/>
          <p:cNvSpPr/>
          <p:nvPr/>
        </p:nvSpPr>
        <p:spPr>
          <a:xfrm>
            <a:off x="8686800" y="38100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nvGrpSpPr>
          <p:cNvPr id="900" name="Google Shape;900;p90"/>
          <p:cNvGrpSpPr/>
          <p:nvPr/>
        </p:nvGrpSpPr>
        <p:grpSpPr>
          <a:xfrm>
            <a:off x="8534400" y="1447801"/>
            <a:ext cx="1049338" cy="919163"/>
            <a:chOff x="4886" y="2377"/>
            <a:chExt cx="661" cy="579"/>
          </a:xfrm>
        </p:grpSpPr>
        <p:sp>
          <p:nvSpPr>
            <p:cNvPr id="901" name="Google Shape;901;p90"/>
            <p:cNvSpPr txBox="1"/>
            <p:nvPr/>
          </p:nvSpPr>
          <p:spPr>
            <a:xfrm>
              <a:off x="5030" y="2377"/>
              <a:ext cx="223"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cxnSp>
          <p:nvCxnSpPr>
            <p:cNvPr id="902" name="Google Shape;902;p90"/>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903" name="Google Shape;903;p90"/>
            <p:cNvSpPr txBox="1"/>
            <p:nvPr/>
          </p:nvSpPr>
          <p:spPr>
            <a:xfrm>
              <a:off x="4886" y="2665"/>
              <a:ext cx="661" cy="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1 + e</a:t>
              </a:r>
              <a:r>
                <a:rPr lang="en-CA" sz="2400" b="0" i="0" u="none" strike="noStrike" cap="none" baseline="30000">
                  <a:solidFill>
                    <a:schemeClr val="dk1"/>
                  </a:solidFill>
                  <a:latin typeface="Arial"/>
                  <a:ea typeface="Arial"/>
                  <a:cs typeface="Arial"/>
                  <a:sym typeface="Arial"/>
                </a:rPr>
                <a:t>-x</a:t>
              </a:r>
              <a:endParaRPr sz="2400" b="0" i="0" u="none" strike="noStrike" cap="none">
                <a:solidFill>
                  <a:schemeClr val="dk1"/>
                </a:solidFill>
                <a:latin typeface="Arial"/>
                <a:ea typeface="Arial"/>
                <a:cs typeface="Arial"/>
                <a:sym typeface="Arial"/>
              </a:endParaRPr>
            </a:p>
          </p:txBody>
        </p:sp>
      </p:grpSp>
      <p:sp>
        <p:nvSpPr>
          <p:cNvPr id="904" name="Google Shape;904;p90"/>
          <p:cNvSpPr txBox="1"/>
          <p:nvPr/>
        </p:nvSpPr>
        <p:spPr>
          <a:xfrm>
            <a:off x="2498726" y="5410201"/>
            <a:ext cx="6969125" cy="8302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Input             Weight     Interm.     Weight    Output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Vector           Matrix1     Vector     Matrix2   Vector </a:t>
            </a:r>
            <a:endParaRPr sz="1400" b="0" i="0" u="none" strike="noStrike" cap="none">
              <a:solidFill>
                <a:srgbClr val="000000"/>
              </a:solidFill>
              <a:latin typeface="Arial"/>
              <a:ea typeface="Arial"/>
              <a:cs typeface="Arial"/>
              <a:sym typeface="Arial"/>
            </a:endParaRPr>
          </a:p>
        </p:txBody>
      </p:sp>
      <p:sp>
        <p:nvSpPr>
          <p:cNvPr id="905" name="Google Shape;905;p90"/>
          <p:cNvSpPr txBox="1"/>
          <p:nvPr/>
        </p:nvSpPr>
        <p:spPr>
          <a:xfrm>
            <a:off x="8839201" y="3897314"/>
            <a:ext cx="1243013"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000" b="0" i="0" u="none" strike="noStrike" cap="none">
                <a:solidFill>
                  <a:srgbClr val="FF0000"/>
                </a:solidFill>
                <a:latin typeface="Arial"/>
                <a:ea typeface="Arial"/>
                <a:cs typeface="Arial"/>
                <a:sym typeface="Arial"/>
              </a:rPr>
              <a:t>compare</a:t>
            </a:r>
            <a:endParaRPr sz="1400" b="0" i="0" u="none" strike="noStrike" cap="none">
              <a:solidFill>
                <a:srgbClr val="000000"/>
              </a:solidFill>
              <a:latin typeface="Arial"/>
              <a:ea typeface="Arial"/>
              <a:cs typeface="Arial"/>
              <a:sym typeface="Arial"/>
            </a:endParaRPr>
          </a:p>
        </p:txBody>
      </p:sp>
      <p:sp>
        <p:nvSpPr>
          <p:cNvPr id="906" name="Google Shape;906;p90"/>
          <p:cNvSpPr txBox="1"/>
          <p:nvPr/>
        </p:nvSpPr>
        <p:spPr>
          <a:xfrm>
            <a:off x="8442326" y="4611688"/>
            <a:ext cx="8112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[0 1]</a:t>
            </a:r>
            <a:endParaRPr sz="2400" b="0" i="0" u="none" strike="noStrike" cap="none">
              <a:solidFill>
                <a:schemeClr val="dk1"/>
              </a:solidFill>
              <a:latin typeface="Arial"/>
              <a:ea typeface="Arial"/>
              <a:cs typeface="Arial"/>
              <a:sym typeface="Arial"/>
            </a:endParaRPr>
          </a:p>
        </p:txBody>
      </p:sp>
      <p:sp>
        <p:nvSpPr>
          <p:cNvPr id="907" name="Google Shape;907;p90"/>
          <p:cNvSpPr txBox="1"/>
          <p:nvPr/>
        </p:nvSpPr>
        <p:spPr>
          <a:xfrm>
            <a:off x="7908926" y="2438400"/>
            <a:ext cx="6080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.84</a:t>
            </a:r>
            <a:endParaRPr sz="2400" b="0" i="0" u="none" strike="noStrike" cap="none">
              <a:solidFill>
                <a:schemeClr val="dk1"/>
              </a:solidFill>
              <a:latin typeface="Arial"/>
              <a:ea typeface="Arial"/>
              <a:cs typeface="Arial"/>
              <a:sym typeface="Arial"/>
            </a:endParaRPr>
          </a:p>
        </p:txBody>
      </p:sp>
      <p:sp>
        <p:nvSpPr>
          <p:cNvPr id="908" name="Google Shape;908;p90"/>
          <p:cNvSpPr txBox="1"/>
          <p:nvPr/>
        </p:nvSpPr>
        <p:spPr>
          <a:xfrm>
            <a:off x="7924801" y="3886200"/>
            <a:ext cx="6080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.34</a:t>
            </a:r>
            <a:endParaRPr sz="1400" b="0" i="0" u="none" strike="noStrike" cap="none">
              <a:solidFill>
                <a:srgbClr val="000000"/>
              </a:solidFill>
              <a:latin typeface="Arial"/>
              <a:ea typeface="Arial"/>
              <a:cs typeface="Arial"/>
              <a:sym typeface="Arial"/>
            </a:endParaRPr>
          </a:p>
        </p:txBody>
      </p:sp>
      <p:sp>
        <p:nvSpPr>
          <p:cNvPr id="909" name="Google Shape;909;p90"/>
          <p:cNvSpPr txBox="1"/>
          <p:nvPr/>
        </p:nvSpPr>
        <p:spPr>
          <a:xfrm>
            <a:off x="6858001" y="3886200"/>
            <a:ext cx="6080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.21</a:t>
            </a:r>
            <a:endParaRPr sz="1400" b="0" i="0" u="none" strike="noStrike" cap="none">
              <a:solidFill>
                <a:srgbClr val="000000"/>
              </a:solidFill>
              <a:latin typeface="Arial"/>
              <a:ea typeface="Arial"/>
              <a:cs typeface="Arial"/>
              <a:sym typeface="Arial"/>
            </a:endParaRPr>
          </a:p>
        </p:txBody>
      </p:sp>
      <p:sp>
        <p:nvSpPr>
          <p:cNvPr id="910" name="Google Shape;910;p90"/>
          <p:cNvSpPr txBox="1"/>
          <p:nvPr/>
        </p:nvSpPr>
        <p:spPr>
          <a:xfrm>
            <a:off x="6781801" y="2438400"/>
            <a:ext cx="60801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.01</a:t>
            </a:r>
            <a:endParaRPr sz="1400" b="0" i="0" u="none" strike="noStrike" cap="none">
              <a:solidFill>
                <a:srgbClr val="000000"/>
              </a:solidFill>
              <a:latin typeface="Arial"/>
              <a:ea typeface="Arial"/>
              <a:cs typeface="Arial"/>
              <a:sym typeface="Arial"/>
            </a:endParaRPr>
          </a:p>
        </p:txBody>
      </p:sp>
      <p:sp>
        <p:nvSpPr>
          <p:cNvPr id="911" name="Google Shape;911;p90"/>
          <p:cNvSpPr txBox="1"/>
          <p:nvPr/>
        </p:nvSpPr>
        <p:spPr>
          <a:xfrm>
            <a:off x="4479925" y="1792288"/>
            <a:ext cx="1114500" cy="327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.1 .1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.2 .0 .4</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.7 .1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.1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.0 .0</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.2 .2 .1</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.0 .3 .5</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.1 .3 .0</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300" b="0" i="0" u="none" strike="noStrike" cap="none">
                <a:solidFill>
                  <a:schemeClr val="dk1"/>
                </a:solidFill>
                <a:latin typeface="Arial"/>
                <a:ea typeface="Arial"/>
                <a:cs typeface="Arial"/>
                <a:sym typeface="Arial"/>
              </a:rPr>
              <a:t>.5 .3 .3</a:t>
            </a:r>
            <a:endParaRPr sz="1300" b="0" i="0" u="none" strike="noStrike" cap="none">
              <a:solidFill>
                <a:srgbClr val="000000"/>
              </a:solidFill>
              <a:latin typeface="Arial"/>
              <a:ea typeface="Arial"/>
              <a:cs typeface="Arial"/>
              <a:sym typeface="Arial"/>
            </a:endParaRPr>
          </a:p>
        </p:txBody>
      </p:sp>
      <p:sp>
        <p:nvSpPr>
          <p:cNvPr id="912" name="Google Shape;912;p90"/>
          <p:cNvSpPr/>
          <p:nvPr/>
        </p:nvSpPr>
        <p:spPr>
          <a:xfrm>
            <a:off x="4419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913" name="Google Shape;913;p90"/>
          <p:cNvSpPr/>
          <p:nvPr/>
        </p:nvSpPr>
        <p:spPr>
          <a:xfrm flipH="1">
            <a:off x="5410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914" name="Google Shape;914;p90"/>
          <p:cNvSpPr txBox="1"/>
          <p:nvPr/>
        </p:nvSpPr>
        <p:spPr>
          <a:xfrm>
            <a:off x="7086600" y="2851150"/>
            <a:ext cx="1841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915" name="Google Shape;915;p90"/>
          <p:cNvSpPr txBox="1"/>
          <p:nvPr/>
        </p:nvSpPr>
        <p:spPr>
          <a:xfrm>
            <a:off x="7162801" y="2851150"/>
            <a:ext cx="1116013"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.02 .83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.00 .23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2400" b="0" i="0" u="none" strike="noStrike" cap="none">
                <a:solidFill>
                  <a:schemeClr val="dk1"/>
                </a:solidFill>
                <a:latin typeface="Arial"/>
                <a:ea typeface="Arial"/>
                <a:cs typeface="Arial"/>
                <a:sym typeface="Arial"/>
              </a:rPr>
              <a:t>.22 .33</a:t>
            </a:r>
            <a:endParaRPr sz="1400" b="0" i="0" u="none" strike="noStrike" cap="none">
              <a:solidFill>
                <a:srgbClr val="000000"/>
              </a:solidFill>
              <a:latin typeface="Arial"/>
              <a:ea typeface="Arial"/>
              <a:cs typeface="Arial"/>
              <a:sym typeface="Arial"/>
            </a:endParaRPr>
          </a:p>
        </p:txBody>
      </p:sp>
      <p:sp>
        <p:nvSpPr>
          <p:cNvPr id="916" name="Google Shape;916;p90"/>
          <p:cNvSpPr/>
          <p:nvPr/>
        </p:nvSpPr>
        <p:spPr>
          <a:xfrm flipH="1">
            <a:off x="8101013"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917" name="Google Shape;917;p90"/>
          <p:cNvSpPr/>
          <p:nvPr/>
        </p:nvSpPr>
        <p:spPr>
          <a:xfrm>
            <a:off x="7178675"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918" name="Google Shape;918;p90"/>
          <p:cNvSpPr txBox="1"/>
          <p:nvPr/>
        </p:nvSpPr>
        <p:spPr>
          <a:xfrm>
            <a:off x="8002588" y="3200400"/>
            <a:ext cx="608012"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b="0" i="0" u="none" strike="noStrike" cap="none">
                <a:solidFill>
                  <a:srgbClr val="FF0000"/>
                </a:solidFill>
                <a:latin typeface="Arial"/>
                <a:ea typeface="Arial"/>
                <a:cs typeface="Arial"/>
                <a:sym typeface="Arial"/>
              </a:rPr>
              <a:t>.24</a:t>
            </a:r>
            <a:endParaRPr sz="1400" b="0" i="0" u="none" strike="noStrike" cap="none">
              <a:solidFill>
                <a:srgbClr val="000000"/>
              </a:solidFill>
              <a:latin typeface="Arial"/>
              <a:ea typeface="Arial"/>
              <a:cs typeface="Arial"/>
              <a:sym typeface="Arial"/>
            </a:endParaRPr>
          </a:p>
        </p:txBody>
      </p:sp>
      <p:cxnSp>
        <p:nvCxnSpPr>
          <p:cNvPr id="919" name="Google Shape;919;p90"/>
          <p:cNvCxnSpPr/>
          <p:nvPr/>
        </p:nvCxnSpPr>
        <p:spPr>
          <a:xfrm rot="10800000" flipH="1">
            <a:off x="7848600" y="3657600"/>
            <a:ext cx="304800" cy="381000"/>
          </a:xfrm>
          <a:prstGeom prst="straightConnector1">
            <a:avLst/>
          </a:prstGeom>
          <a:noFill/>
          <a:ln w="38100" cap="flat" cmpd="sng">
            <a:solidFill>
              <a:srgbClr val="FF0000"/>
            </a:solidFill>
            <a:prstDash val="solid"/>
            <a:round/>
            <a:headEnd type="none" w="sm" len="sm"/>
            <a:tailEnd type="none" w="sm" len="sm"/>
          </a:ln>
        </p:spPr>
      </p:cxnSp>
      <p:cxnSp>
        <p:nvCxnSpPr>
          <p:cNvPr id="920" name="Google Shape;920;p90"/>
          <p:cNvCxnSpPr/>
          <p:nvPr/>
        </p:nvCxnSpPr>
        <p:spPr>
          <a:xfrm rot="10800000" flipH="1">
            <a:off x="7848600" y="3276600"/>
            <a:ext cx="304800" cy="381000"/>
          </a:xfrm>
          <a:prstGeom prst="straightConnector1">
            <a:avLst/>
          </a:prstGeom>
          <a:noFill/>
          <a:ln w="38100" cap="flat" cmpd="sng">
            <a:solidFill>
              <a:srgbClr val="FF0000"/>
            </a:solidFill>
            <a:prstDash val="solid"/>
            <a:round/>
            <a:headEnd type="none" w="sm" len="sm"/>
            <a:tailEnd type="none" w="sm" len="sm"/>
          </a:ln>
        </p:spPr>
      </p:cxnSp>
      <p:cxnSp>
        <p:nvCxnSpPr>
          <p:cNvPr id="921" name="Google Shape;921;p90"/>
          <p:cNvCxnSpPr/>
          <p:nvPr/>
        </p:nvCxnSpPr>
        <p:spPr>
          <a:xfrm rot="10800000" flipH="1">
            <a:off x="7848600" y="2895600"/>
            <a:ext cx="304800" cy="381000"/>
          </a:xfrm>
          <a:prstGeom prst="straightConnector1">
            <a:avLst/>
          </a:prstGeom>
          <a:noFill/>
          <a:ln w="38100" cap="flat" cmpd="sng">
            <a:solidFill>
              <a:srgbClr val="FF0000"/>
            </a:solidFill>
            <a:prstDash val="solid"/>
            <a:round/>
            <a:headEnd type="none" w="sm" len="sm"/>
            <a:tailEnd type="none" w="sm" len="sm"/>
          </a:ln>
        </p:spPr>
      </p:cxnSp>
      <p:cxnSp>
        <p:nvCxnSpPr>
          <p:cNvPr id="922" name="Google Shape;922;p90"/>
          <p:cNvCxnSpPr/>
          <p:nvPr/>
        </p:nvCxnSpPr>
        <p:spPr>
          <a:xfrm rot="10800000">
            <a:off x="7315200" y="3657600"/>
            <a:ext cx="304800" cy="381000"/>
          </a:xfrm>
          <a:prstGeom prst="straightConnector1">
            <a:avLst/>
          </a:prstGeom>
          <a:noFill/>
          <a:ln w="38100" cap="flat" cmpd="sng">
            <a:solidFill>
              <a:srgbClr val="FF0000"/>
            </a:solidFill>
            <a:prstDash val="solid"/>
            <a:round/>
            <a:headEnd type="none" w="sm" len="sm"/>
            <a:tailEnd type="none" w="sm" len="sm"/>
          </a:ln>
        </p:spPr>
      </p:cxnSp>
      <p:cxnSp>
        <p:nvCxnSpPr>
          <p:cNvPr id="923" name="Google Shape;923;p90"/>
          <p:cNvCxnSpPr/>
          <p:nvPr/>
        </p:nvCxnSpPr>
        <p:spPr>
          <a:xfrm rot="10800000">
            <a:off x="7315200" y="2895600"/>
            <a:ext cx="304800" cy="381000"/>
          </a:xfrm>
          <a:prstGeom prst="straightConnector1">
            <a:avLst/>
          </a:prstGeom>
          <a:noFill/>
          <a:ln w="38100" cap="flat" cmpd="sng">
            <a:solidFill>
              <a:srgbClr val="FF0000"/>
            </a:solidFill>
            <a:prstDash val="solid"/>
            <a:round/>
            <a:headEnd type="none" w="sm" len="sm"/>
            <a:tailEnd type="none" w="sm" len="sm"/>
          </a:ln>
        </p:spPr>
      </p:cxnSp>
      <p:sp>
        <p:nvSpPr>
          <p:cNvPr id="924" name="Google Shape;924;p90"/>
          <p:cNvSpPr txBox="1"/>
          <p:nvPr/>
        </p:nvSpPr>
        <p:spPr>
          <a:xfrm>
            <a:off x="9532939" y="1470025"/>
            <a:ext cx="966787" cy="6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Logistic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Filter</a:t>
            </a:r>
            <a:endParaRPr sz="1400" b="0" i="0" u="none" strike="noStrike" cap="none">
              <a:solidFill>
                <a:srgbClr val="000000"/>
              </a:solidFill>
              <a:latin typeface="Arial"/>
              <a:ea typeface="Arial"/>
              <a:cs typeface="Arial"/>
              <a:sym typeface="Arial"/>
            </a:endParaRPr>
          </a:p>
        </p:txBody>
      </p:sp>
      <p:sp>
        <p:nvSpPr>
          <p:cNvPr id="925" name="Google Shape;925;p90"/>
          <p:cNvSpPr txBox="1"/>
          <p:nvPr/>
        </p:nvSpPr>
        <p:spPr>
          <a:xfrm>
            <a:off x="9193214" y="4659313"/>
            <a:ext cx="979487"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Desired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CA" sz="1800" b="0" i="0" u="none" strike="noStrike" cap="none">
                <a:solidFill>
                  <a:schemeClr val="dk1"/>
                </a:solidFill>
                <a:latin typeface="Arial"/>
                <a:ea typeface="Arial"/>
                <a:cs typeface="Arial"/>
                <a:sym typeface="Arial"/>
              </a:rPr>
              <a:t>output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9"/>
        <p:cNvGrpSpPr/>
        <p:nvPr/>
      </p:nvGrpSpPr>
      <p:grpSpPr>
        <a:xfrm>
          <a:off x="0" y="0"/>
          <a:ext cx="0" cy="0"/>
          <a:chOff x="0" y="0"/>
          <a:chExt cx="0" cy="0"/>
        </a:xfrm>
      </p:grpSpPr>
      <p:sp>
        <p:nvSpPr>
          <p:cNvPr id="930" name="Google Shape;930;p35"/>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After Many Iterations….</a:t>
            </a:r>
            <a:endParaRPr/>
          </a:p>
        </p:txBody>
      </p:sp>
      <p:sp>
        <p:nvSpPr>
          <p:cNvPr id="931" name="Google Shape;931;p35"/>
          <p:cNvSpPr txBox="1"/>
          <p:nvPr/>
        </p:nvSpPr>
        <p:spPr>
          <a:xfrm>
            <a:off x="3505200" y="5562600"/>
            <a:ext cx="5329238"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FF0000"/>
                </a:solidFill>
                <a:latin typeface="Arial"/>
                <a:ea typeface="Arial"/>
                <a:cs typeface="Arial"/>
                <a:sym typeface="Arial"/>
              </a:rPr>
              <a:t>Two “Generalized” Weight Matrices</a:t>
            </a:r>
            <a:endParaRPr sz="2400" b="0" i="0" u="none" strike="noStrike" cap="none">
              <a:solidFill>
                <a:srgbClr val="FF0000"/>
              </a:solidFill>
              <a:latin typeface="Arial"/>
              <a:ea typeface="Arial"/>
              <a:cs typeface="Arial"/>
              <a:sym typeface="Arial"/>
            </a:endParaRPr>
          </a:p>
        </p:txBody>
      </p:sp>
      <p:sp>
        <p:nvSpPr>
          <p:cNvPr id="932" name="Google Shape;932;p35"/>
          <p:cNvSpPr txBox="1"/>
          <p:nvPr/>
        </p:nvSpPr>
        <p:spPr>
          <a:xfrm>
            <a:off x="4479925" y="1792288"/>
            <a:ext cx="1624013" cy="337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.13 .08 .12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.24 .01 .45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.76 .01 .31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.06 .32 .14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.03 .11 .23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.21 .21 .51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.10 .33 .85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.12 .34 .09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.51 .31 .33</a:t>
            </a:r>
            <a:endParaRPr sz="1400" b="0" i="0" u="none" strike="noStrike" cap="none">
              <a:solidFill>
                <a:srgbClr val="000000"/>
              </a:solidFill>
              <a:latin typeface="Arial"/>
              <a:ea typeface="Arial"/>
              <a:cs typeface="Arial"/>
              <a:sym typeface="Arial"/>
            </a:endParaRPr>
          </a:p>
        </p:txBody>
      </p:sp>
      <p:sp>
        <p:nvSpPr>
          <p:cNvPr id="933" name="Google Shape;933;p35"/>
          <p:cNvSpPr/>
          <p:nvPr/>
        </p:nvSpPr>
        <p:spPr>
          <a:xfrm>
            <a:off x="4419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34" name="Google Shape;934;p35"/>
          <p:cNvSpPr/>
          <p:nvPr/>
        </p:nvSpPr>
        <p:spPr>
          <a:xfrm flipH="1">
            <a:off x="60198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35" name="Google Shape;935;p35"/>
          <p:cNvSpPr txBox="1"/>
          <p:nvPr/>
        </p:nvSpPr>
        <p:spPr>
          <a:xfrm>
            <a:off x="7086600" y="2851150"/>
            <a:ext cx="1841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936" name="Google Shape;936;p35"/>
          <p:cNvSpPr txBox="1"/>
          <p:nvPr/>
        </p:nvSpPr>
        <p:spPr>
          <a:xfrm>
            <a:off x="7162800" y="2851150"/>
            <a:ext cx="1116013" cy="11874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.03 .93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.01 .24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.12 .23</a:t>
            </a:r>
            <a:endParaRPr sz="1400" b="0" i="0" u="none" strike="noStrike" cap="none">
              <a:solidFill>
                <a:srgbClr val="000000"/>
              </a:solidFill>
              <a:latin typeface="Arial"/>
              <a:ea typeface="Arial"/>
              <a:cs typeface="Arial"/>
              <a:sym typeface="Arial"/>
            </a:endParaRPr>
          </a:p>
        </p:txBody>
      </p:sp>
      <p:sp>
        <p:nvSpPr>
          <p:cNvPr id="937" name="Google Shape;937;p35"/>
          <p:cNvSpPr/>
          <p:nvPr/>
        </p:nvSpPr>
        <p:spPr>
          <a:xfrm flipH="1">
            <a:off x="8101013"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38" name="Google Shape;938;p35"/>
          <p:cNvSpPr/>
          <p:nvPr/>
        </p:nvSpPr>
        <p:spPr>
          <a:xfrm>
            <a:off x="7178675"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2"/>
        <p:cNvGrpSpPr/>
        <p:nvPr/>
      </p:nvGrpSpPr>
      <p:grpSpPr>
        <a:xfrm>
          <a:off x="0" y="0"/>
          <a:ext cx="0" cy="0"/>
          <a:chOff x="0" y="0"/>
          <a:chExt cx="0" cy="0"/>
        </a:xfrm>
      </p:grpSpPr>
      <p:sp>
        <p:nvSpPr>
          <p:cNvPr id="943" name="Google Shape;943;p36"/>
          <p:cNvSpPr txBox="1">
            <a:spLocks noGrp="1"/>
          </p:cNvSpPr>
          <p:nvPr>
            <p:ph type="ctrTitle"/>
          </p:nvPr>
        </p:nvSpPr>
        <p:spPr>
          <a:xfrm>
            <a:off x="2209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Let’s Try a Real Example</a:t>
            </a:r>
            <a:endParaRPr/>
          </a:p>
        </p:txBody>
      </p:sp>
      <p:sp>
        <p:nvSpPr>
          <p:cNvPr id="944" name="Google Shape;944;p36"/>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56"/>
              <a:buNone/>
            </a:pPr>
            <a:r>
              <a:rPr lang="en-CA"/>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
          <p:cNvSpPr txBox="1">
            <a:spLocks noGrp="1"/>
          </p:cNvSpPr>
          <p:nvPr>
            <p:ph type="ctrTitle"/>
          </p:nvPr>
        </p:nvSpPr>
        <p:spPr>
          <a:xfrm>
            <a:off x="640492" y="2250180"/>
            <a:ext cx="7094838" cy="102654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ts val="6000"/>
              <a:buFont typeface="Helvetica Neue Light"/>
              <a:buNone/>
            </a:pPr>
            <a:r>
              <a:rPr lang="en-CA" b="1"/>
              <a:t>Module 4: ANNs for Secondary Structure Prediction</a:t>
            </a:r>
            <a:endParaRPr/>
          </a:p>
        </p:txBody>
      </p:sp>
      <p:sp>
        <p:nvSpPr>
          <p:cNvPr id="520" name="Google Shape;520;p3"/>
          <p:cNvSpPr txBox="1">
            <a:spLocks noGrp="1"/>
          </p:cNvSpPr>
          <p:nvPr>
            <p:ph type="subTitle" idx="1"/>
          </p:nvPr>
        </p:nvSpPr>
        <p:spPr>
          <a:xfrm>
            <a:off x="1782641" y="3276720"/>
            <a:ext cx="4810539" cy="165576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400"/>
              <a:buNone/>
            </a:pPr>
            <a:r>
              <a:rPr lang="en-CA"/>
              <a:t>David Wishart</a:t>
            </a:r>
            <a:endParaRPr/>
          </a:p>
          <a:p>
            <a:pPr marL="0" lvl="0" indent="0" algn="ctr" rtl="0">
              <a:lnSpc>
                <a:spcPct val="100000"/>
              </a:lnSpc>
              <a:spcBef>
                <a:spcPts val="1000"/>
              </a:spcBef>
              <a:spcAft>
                <a:spcPts val="0"/>
              </a:spcAft>
              <a:buClr>
                <a:schemeClr val="lt1"/>
              </a:buClr>
              <a:buSzPts val="2400"/>
              <a:buNone/>
            </a:pPr>
            <a:r>
              <a:rPr lang="en-CA"/>
              <a:t>Machine Learning</a:t>
            </a:r>
            <a:endParaRPr/>
          </a:p>
          <a:p>
            <a:pPr marL="0" lvl="0" indent="0" algn="ctr" rtl="0">
              <a:lnSpc>
                <a:spcPct val="100000"/>
              </a:lnSpc>
              <a:spcBef>
                <a:spcPts val="1000"/>
              </a:spcBef>
              <a:spcAft>
                <a:spcPts val="0"/>
              </a:spcAft>
              <a:buClr>
                <a:schemeClr val="lt1"/>
              </a:buClr>
              <a:buSzPts val="2400"/>
              <a:buNone/>
            </a:pPr>
            <a:r>
              <a:rPr lang="en-CA"/>
              <a:t>Apr 22-23, 2026</a:t>
            </a:r>
            <a:endParaRPr/>
          </a:p>
          <a:p>
            <a:pPr marL="0" lvl="0" indent="0" algn="ctr" rtl="0">
              <a:lnSpc>
                <a:spcPct val="100000"/>
              </a:lnSpc>
              <a:spcBef>
                <a:spcPts val="1000"/>
              </a:spcBef>
              <a:spcAft>
                <a:spcPts val="0"/>
              </a:spcAft>
              <a:buClr>
                <a:schemeClr val="lt1"/>
              </a:buClr>
              <a:buSzPts val="2400"/>
              <a:buNone/>
            </a:pPr>
            <a:endParaRPr/>
          </a:p>
        </p:txBody>
      </p:sp>
      <p:pic>
        <p:nvPicPr>
          <p:cNvPr id="521" name="Google Shape;521;p3" descr="A black and pink squares&#10;&#10;AI-generated content may be incorrect."/>
          <p:cNvPicPr preferRelativeResize="0"/>
          <p:nvPr/>
        </p:nvPicPr>
        <p:blipFill rotWithShape="1">
          <a:blip r:embed="rId3">
            <a:alphaModFix/>
          </a:blip>
          <a:srcRect/>
          <a:stretch/>
        </p:blipFill>
        <p:spPr>
          <a:xfrm>
            <a:off x="9166654" y="492312"/>
            <a:ext cx="2547551" cy="2547551"/>
          </a:xfrm>
          <a:prstGeom prst="rect">
            <a:avLst/>
          </a:prstGeom>
          <a:noFill/>
          <a:ln>
            <a:noFill/>
          </a:ln>
        </p:spPr>
      </p:pic>
      <p:sp>
        <p:nvSpPr>
          <p:cNvPr id="522" name="Google Shape;522;p3"/>
          <p:cNvSpPr txBox="1"/>
          <p:nvPr/>
        </p:nvSpPr>
        <p:spPr>
          <a:xfrm>
            <a:off x="9397614" y="3818138"/>
            <a:ext cx="2085630" cy="165576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r>
              <a:rPr lang="en-CA" sz="2400" b="0" i="0" u="none" strike="noStrike" cap="none">
                <a:solidFill>
                  <a:schemeClr val="dk1"/>
                </a:solidFill>
                <a:latin typeface="Arial"/>
                <a:ea typeface="Arial"/>
                <a:cs typeface="Arial"/>
                <a:sym typeface="Arial"/>
              </a:rPr>
              <a:t>University of Alberta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8"/>
        <p:cNvGrpSpPr/>
        <p:nvPr/>
      </p:nvGrpSpPr>
      <p:grpSpPr>
        <a:xfrm>
          <a:off x="0" y="0"/>
          <a:ext cx="0" cy="0"/>
          <a:chOff x="0" y="0"/>
          <a:chExt cx="0" cy="0"/>
        </a:xfrm>
      </p:grpSpPr>
      <p:sp>
        <p:nvSpPr>
          <p:cNvPr id="949" name="Google Shape;949;p37"/>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Machine Learning Workflow</a:t>
            </a:r>
            <a:endParaRPr/>
          </a:p>
        </p:txBody>
      </p:sp>
      <p:sp>
        <p:nvSpPr>
          <p:cNvPr id="950" name="Google Shape;950;p37"/>
          <p:cNvSpPr/>
          <p:nvPr/>
        </p:nvSpPr>
        <p:spPr>
          <a:xfrm>
            <a:off x="2830287" y="2090056"/>
            <a:ext cx="1805049" cy="1460665"/>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951" name="Google Shape;951;p37"/>
          <p:cNvSpPr/>
          <p:nvPr/>
        </p:nvSpPr>
        <p:spPr>
          <a:xfrm>
            <a:off x="5111336" y="2090056"/>
            <a:ext cx="1805049" cy="1460665"/>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952" name="Google Shape;952;p37"/>
          <p:cNvSpPr/>
          <p:nvPr/>
        </p:nvSpPr>
        <p:spPr>
          <a:xfrm>
            <a:off x="7372596" y="2090056"/>
            <a:ext cx="1805049" cy="1460665"/>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953" name="Google Shape;953;p37"/>
          <p:cNvSpPr/>
          <p:nvPr/>
        </p:nvSpPr>
        <p:spPr>
          <a:xfrm>
            <a:off x="7372597" y="4249386"/>
            <a:ext cx="1805049" cy="1460665"/>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954" name="Google Shape;954;p37"/>
          <p:cNvSpPr/>
          <p:nvPr/>
        </p:nvSpPr>
        <p:spPr>
          <a:xfrm>
            <a:off x="5111336" y="4249386"/>
            <a:ext cx="1805049" cy="1460665"/>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955" name="Google Shape;955;p37"/>
          <p:cNvSpPr/>
          <p:nvPr/>
        </p:nvSpPr>
        <p:spPr>
          <a:xfrm>
            <a:off x="2830286" y="4259282"/>
            <a:ext cx="1805049" cy="1460665"/>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956" name="Google Shape;956;p37"/>
          <p:cNvSpPr/>
          <p:nvPr/>
        </p:nvSpPr>
        <p:spPr>
          <a:xfrm>
            <a:off x="4635335" y="2749134"/>
            <a:ext cx="476001" cy="255324"/>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7" name="Google Shape;957;p37"/>
          <p:cNvSpPr/>
          <p:nvPr/>
        </p:nvSpPr>
        <p:spPr>
          <a:xfrm>
            <a:off x="6916384" y="2749135"/>
            <a:ext cx="476001" cy="255322"/>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8" name="Google Shape;958;p37"/>
          <p:cNvSpPr/>
          <p:nvPr/>
        </p:nvSpPr>
        <p:spPr>
          <a:xfrm flipH="1">
            <a:off x="6916383" y="4810965"/>
            <a:ext cx="476001" cy="255322"/>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9" name="Google Shape;959;p37"/>
          <p:cNvSpPr/>
          <p:nvPr/>
        </p:nvSpPr>
        <p:spPr>
          <a:xfrm flipH="1">
            <a:off x="4622958" y="4810962"/>
            <a:ext cx="476001" cy="255324"/>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0" name="Google Shape;960;p37"/>
          <p:cNvSpPr/>
          <p:nvPr/>
        </p:nvSpPr>
        <p:spPr>
          <a:xfrm>
            <a:off x="9278587" y="2912421"/>
            <a:ext cx="653143" cy="2077193"/>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61" name="Google Shape;961;p37"/>
          <p:cNvSpPr/>
          <p:nvPr/>
        </p:nvSpPr>
        <p:spPr>
          <a:xfrm>
            <a:off x="2520041" y="1841922"/>
            <a:ext cx="2363189" cy="1983179"/>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2" name="Google Shape;962;p37"/>
          <p:cNvSpPr txBox="1"/>
          <p:nvPr/>
        </p:nvSpPr>
        <p:spPr>
          <a:xfrm>
            <a:off x="2263952" y="5880526"/>
            <a:ext cx="77123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How do I predict protein secondary structure from protein sequence data?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6"/>
        <p:cNvGrpSpPr/>
        <p:nvPr/>
      </p:nvGrpSpPr>
      <p:grpSpPr>
        <a:xfrm>
          <a:off x="0" y="0"/>
          <a:ext cx="0" cy="0"/>
          <a:chOff x="0" y="0"/>
          <a:chExt cx="0" cy="0"/>
        </a:xfrm>
      </p:grpSpPr>
      <p:sp>
        <p:nvSpPr>
          <p:cNvPr id="967" name="Google Shape;967;p38"/>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Machine Learning Workflow</a:t>
            </a:r>
            <a:endParaRPr/>
          </a:p>
        </p:txBody>
      </p:sp>
      <p:sp>
        <p:nvSpPr>
          <p:cNvPr id="968" name="Google Shape;968;p38"/>
          <p:cNvSpPr/>
          <p:nvPr/>
        </p:nvSpPr>
        <p:spPr>
          <a:xfrm>
            <a:off x="2830287" y="2090056"/>
            <a:ext cx="1805049" cy="1460665"/>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969" name="Google Shape;969;p38"/>
          <p:cNvSpPr/>
          <p:nvPr/>
        </p:nvSpPr>
        <p:spPr>
          <a:xfrm>
            <a:off x="5111336" y="2090056"/>
            <a:ext cx="1805049" cy="1460665"/>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970" name="Google Shape;970;p38"/>
          <p:cNvSpPr/>
          <p:nvPr/>
        </p:nvSpPr>
        <p:spPr>
          <a:xfrm>
            <a:off x="7372596" y="2090056"/>
            <a:ext cx="1805049" cy="1460665"/>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971" name="Google Shape;971;p38"/>
          <p:cNvSpPr/>
          <p:nvPr/>
        </p:nvSpPr>
        <p:spPr>
          <a:xfrm>
            <a:off x="7372597" y="4249386"/>
            <a:ext cx="1805049" cy="1460665"/>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972" name="Google Shape;972;p38"/>
          <p:cNvSpPr/>
          <p:nvPr/>
        </p:nvSpPr>
        <p:spPr>
          <a:xfrm>
            <a:off x="5111336" y="4249386"/>
            <a:ext cx="1805049" cy="1460665"/>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973" name="Google Shape;973;p38"/>
          <p:cNvSpPr/>
          <p:nvPr/>
        </p:nvSpPr>
        <p:spPr>
          <a:xfrm>
            <a:off x="2830286" y="4259282"/>
            <a:ext cx="1805049" cy="1460665"/>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974" name="Google Shape;974;p38"/>
          <p:cNvSpPr/>
          <p:nvPr/>
        </p:nvSpPr>
        <p:spPr>
          <a:xfrm>
            <a:off x="4635335" y="2749134"/>
            <a:ext cx="476001" cy="255324"/>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5" name="Google Shape;975;p38"/>
          <p:cNvSpPr/>
          <p:nvPr/>
        </p:nvSpPr>
        <p:spPr>
          <a:xfrm>
            <a:off x="6916384" y="2749135"/>
            <a:ext cx="476001" cy="255322"/>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6" name="Google Shape;976;p38"/>
          <p:cNvSpPr/>
          <p:nvPr/>
        </p:nvSpPr>
        <p:spPr>
          <a:xfrm flipH="1">
            <a:off x="6916383" y="4810965"/>
            <a:ext cx="476001" cy="255322"/>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7" name="Google Shape;977;p38"/>
          <p:cNvSpPr/>
          <p:nvPr/>
        </p:nvSpPr>
        <p:spPr>
          <a:xfrm flipH="1">
            <a:off x="4622958" y="4810962"/>
            <a:ext cx="476001" cy="255324"/>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8" name="Google Shape;978;p38"/>
          <p:cNvSpPr/>
          <p:nvPr/>
        </p:nvSpPr>
        <p:spPr>
          <a:xfrm>
            <a:off x="9278587" y="2912421"/>
            <a:ext cx="653143" cy="2077193"/>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9" name="Google Shape;979;p38"/>
          <p:cNvSpPr/>
          <p:nvPr/>
        </p:nvSpPr>
        <p:spPr>
          <a:xfrm>
            <a:off x="4871848" y="1841922"/>
            <a:ext cx="2363189" cy="1983179"/>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0" name="Google Shape;980;p38"/>
          <p:cNvSpPr txBox="1"/>
          <p:nvPr/>
        </p:nvSpPr>
        <p:spPr>
          <a:xfrm>
            <a:off x="4245833" y="5911150"/>
            <a:ext cx="385233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Find a good training/testing data set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4"/>
        <p:cNvGrpSpPr/>
        <p:nvPr/>
      </p:nvGrpSpPr>
      <p:grpSpPr>
        <a:xfrm>
          <a:off x="0" y="0"/>
          <a:ext cx="0" cy="0"/>
          <a:chOff x="0" y="0"/>
          <a:chExt cx="0" cy="0"/>
        </a:xfrm>
      </p:grpSpPr>
      <p:sp>
        <p:nvSpPr>
          <p:cNvPr id="985" name="Google Shape;985;p39"/>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The Data Set</a:t>
            </a:r>
            <a:endParaRPr/>
          </a:p>
        </p:txBody>
      </p:sp>
      <p:pic>
        <p:nvPicPr>
          <p:cNvPr id="986" name="Google Shape;986;p39"/>
          <p:cNvPicPr preferRelativeResize="0"/>
          <p:nvPr/>
        </p:nvPicPr>
        <p:blipFill rotWithShape="1">
          <a:blip r:embed="rId3">
            <a:alphaModFix/>
          </a:blip>
          <a:srcRect/>
          <a:stretch/>
        </p:blipFill>
        <p:spPr>
          <a:xfrm>
            <a:off x="2837995" y="1078249"/>
            <a:ext cx="6516010" cy="885949"/>
          </a:xfrm>
          <a:prstGeom prst="rect">
            <a:avLst/>
          </a:prstGeom>
          <a:noFill/>
          <a:ln>
            <a:noFill/>
          </a:ln>
        </p:spPr>
      </p:pic>
      <p:pic>
        <p:nvPicPr>
          <p:cNvPr id="987" name="Google Shape;987;p39"/>
          <p:cNvPicPr preferRelativeResize="0"/>
          <p:nvPr/>
        </p:nvPicPr>
        <p:blipFill rotWithShape="1">
          <a:blip r:embed="rId4">
            <a:alphaModFix/>
          </a:blip>
          <a:srcRect b="10238"/>
          <a:stretch/>
        </p:blipFill>
        <p:spPr>
          <a:xfrm>
            <a:off x="5183977" y="2155396"/>
            <a:ext cx="4388134" cy="3846903"/>
          </a:xfrm>
          <a:prstGeom prst="rect">
            <a:avLst/>
          </a:prstGeom>
          <a:noFill/>
          <a:ln>
            <a:noFill/>
          </a:ln>
        </p:spPr>
      </p:pic>
      <p:cxnSp>
        <p:nvCxnSpPr>
          <p:cNvPr id="988" name="Google Shape;988;p39"/>
          <p:cNvCxnSpPr/>
          <p:nvPr/>
        </p:nvCxnSpPr>
        <p:spPr>
          <a:xfrm>
            <a:off x="4011883" y="2221249"/>
            <a:ext cx="1172100"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sp>
        <p:nvSpPr>
          <p:cNvPr id="989" name="Google Shape;989;p39"/>
          <p:cNvSpPr txBox="1"/>
          <p:nvPr/>
        </p:nvSpPr>
        <p:spPr>
          <a:xfrm>
            <a:off x="2656909" y="1995043"/>
            <a:ext cx="15294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Protein information</a:t>
            </a:r>
            <a:endParaRPr sz="1400" b="0" i="0" u="none" strike="noStrike" cap="none">
              <a:solidFill>
                <a:srgbClr val="000000"/>
              </a:solidFill>
              <a:latin typeface="Arial"/>
              <a:ea typeface="Arial"/>
              <a:cs typeface="Arial"/>
              <a:sym typeface="Arial"/>
            </a:endParaRPr>
          </a:p>
        </p:txBody>
      </p:sp>
      <p:cxnSp>
        <p:nvCxnSpPr>
          <p:cNvPr id="990" name="Google Shape;990;p39"/>
          <p:cNvCxnSpPr/>
          <p:nvPr/>
        </p:nvCxnSpPr>
        <p:spPr>
          <a:xfrm>
            <a:off x="4014652" y="3470931"/>
            <a:ext cx="1172100"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sp>
        <p:nvSpPr>
          <p:cNvPr id="991" name="Google Shape;991;p39"/>
          <p:cNvSpPr txBox="1"/>
          <p:nvPr/>
        </p:nvSpPr>
        <p:spPr>
          <a:xfrm>
            <a:off x="2659678" y="3011968"/>
            <a:ext cx="15294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Odd rows contain aa sequence</a:t>
            </a:r>
            <a:endParaRPr sz="1400" b="0" i="0" u="none" strike="noStrike" cap="none">
              <a:solidFill>
                <a:srgbClr val="000000"/>
              </a:solidFill>
              <a:latin typeface="Arial"/>
              <a:ea typeface="Arial"/>
              <a:cs typeface="Arial"/>
              <a:sym typeface="Arial"/>
            </a:endParaRPr>
          </a:p>
        </p:txBody>
      </p:sp>
      <p:cxnSp>
        <p:nvCxnSpPr>
          <p:cNvPr id="992" name="Google Shape;992;p39"/>
          <p:cNvCxnSpPr/>
          <p:nvPr/>
        </p:nvCxnSpPr>
        <p:spPr>
          <a:xfrm>
            <a:off x="4034048" y="5260933"/>
            <a:ext cx="1172100"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sp>
        <p:nvSpPr>
          <p:cNvPr id="993" name="Google Shape;993;p39"/>
          <p:cNvSpPr txBox="1"/>
          <p:nvPr/>
        </p:nvSpPr>
        <p:spPr>
          <a:xfrm>
            <a:off x="2679074" y="4801970"/>
            <a:ext cx="1529400" cy="12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Even rows contain structure sequence</a:t>
            </a:r>
            <a:endParaRPr sz="1400" b="0" i="0" u="none" strike="noStrike" cap="none">
              <a:solidFill>
                <a:srgbClr val="000000"/>
              </a:solidFill>
              <a:latin typeface="Arial"/>
              <a:ea typeface="Arial"/>
              <a:cs typeface="Arial"/>
              <a:sym typeface="Arial"/>
            </a:endParaRPr>
          </a:p>
        </p:txBody>
      </p:sp>
      <p:sp>
        <p:nvSpPr>
          <p:cNvPr id="994" name="Google Shape;994;p39"/>
          <p:cNvSpPr txBox="1"/>
          <p:nvPr/>
        </p:nvSpPr>
        <p:spPr>
          <a:xfrm>
            <a:off x="4932144" y="6002270"/>
            <a:ext cx="2445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sng" strike="noStrike" cap="none">
                <a:solidFill>
                  <a:schemeClr val="hlink"/>
                </a:solidFill>
                <a:latin typeface="Arial"/>
                <a:ea typeface="Arial"/>
                <a:cs typeface="Arial"/>
                <a:sym typeface="Arial"/>
                <a:hlinkClick r:id="rId5"/>
              </a:rPr>
              <a:t>http://www.pptdb.ca/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8"/>
        <p:cNvGrpSpPr/>
        <p:nvPr/>
      </p:nvGrpSpPr>
      <p:grpSpPr>
        <a:xfrm>
          <a:off x="0" y="0"/>
          <a:ext cx="0" cy="0"/>
          <a:chOff x="0" y="0"/>
          <a:chExt cx="0" cy="0"/>
        </a:xfrm>
      </p:grpSpPr>
      <p:sp>
        <p:nvSpPr>
          <p:cNvPr id="999" name="Google Shape;999;p40"/>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Formatted Data</a:t>
            </a:r>
            <a:endParaRPr/>
          </a:p>
        </p:txBody>
      </p:sp>
      <p:graphicFrame>
        <p:nvGraphicFramePr>
          <p:cNvPr id="1000" name="Google Shape;1000;p40"/>
          <p:cNvGraphicFramePr/>
          <p:nvPr/>
        </p:nvGraphicFramePr>
        <p:xfrm>
          <a:off x="1643063" y="1112839"/>
          <a:ext cx="9129725" cy="5044600"/>
        </p:xfrm>
        <a:graphic>
          <a:graphicData uri="http://schemas.openxmlformats.org/drawingml/2006/table">
            <a:tbl>
              <a:tblPr>
                <a:noFill/>
                <a:tableStyleId>{224401A7-2434-4A4B-A3F8-F36F1295C97C}</a:tableStyleId>
              </a:tblPr>
              <a:tblGrid>
                <a:gridCol w="2563700">
                  <a:extLst>
                    <a:ext uri="{9D8B030D-6E8A-4147-A177-3AD203B41FA5}">
                      <a16:colId xmlns:a16="http://schemas.microsoft.com/office/drawing/2014/main" val="20000"/>
                    </a:ext>
                  </a:extLst>
                </a:gridCol>
                <a:gridCol w="3707225">
                  <a:extLst>
                    <a:ext uri="{9D8B030D-6E8A-4147-A177-3AD203B41FA5}">
                      <a16:colId xmlns:a16="http://schemas.microsoft.com/office/drawing/2014/main" val="20001"/>
                    </a:ext>
                  </a:extLst>
                </a:gridCol>
                <a:gridCol w="2858800">
                  <a:extLst>
                    <a:ext uri="{9D8B030D-6E8A-4147-A177-3AD203B41FA5}">
                      <a16:colId xmlns:a16="http://schemas.microsoft.com/office/drawing/2014/main" val="20002"/>
                    </a:ext>
                  </a:extLst>
                </a:gridCol>
              </a:tblGrid>
              <a:tr h="420025">
                <a:tc>
                  <a:txBody>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Calibri"/>
                          <a:ea typeface="Calibri"/>
                          <a:cs typeface="Calibri"/>
                          <a:sym typeface="Calibri"/>
                        </a:rPr>
                        <a:t>Protein</a:t>
                      </a:r>
                      <a:endParaRPr sz="1400" u="none" strike="noStrike" cap="none"/>
                    </a:p>
                  </a:txBody>
                  <a:tcPr marL="8000" marR="8000" marT="800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Calibri"/>
                          <a:ea typeface="Calibri"/>
                          <a:cs typeface="Calibri"/>
                          <a:sym typeface="Calibri"/>
                        </a:rPr>
                        <a:t>AA Sequence</a:t>
                      </a:r>
                      <a:endParaRPr sz="1400" u="none" strike="noStrike" cap="none"/>
                    </a:p>
                  </a:txBody>
                  <a:tcPr marL="8000" marR="8000" marT="800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Calibri"/>
                          <a:ea typeface="Calibri"/>
                          <a:cs typeface="Calibri"/>
                          <a:sym typeface="Calibri"/>
                        </a:rPr>
                        <a:t>Structure Sequence</a:t>
                      </a:r>
                      <a:endParaRPr sz="1400" u="none" strike="noStrike" cap="none"/>
                    </a:p>
                  </a:txBody>
                  <a:tcPr marL="8000" marR="8000" marT="800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894400">
                <a:tc>
                  <a:txBody>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000000"/>
                          </a:solidFill>
                          <a:latin typeface="Calibri"/>
                          <a:ea typeface="Calibri"/>
                          <a:cs typeface="Calibri"/>
                          <a:sym typeface="Calibri"/>
                        </a:rPr>
                        <a:t>&gt;VACUOLAR MORPHOGENESIS PROTEIN VAM7; SWP:P32912;  PDB:1KMDA</a:t>
                      </a:r>
                      <a:endParaRPr sz="1400" u="none" strike="noStrike" cap="none"/>
                    </a:p>
                  </a:txBody>
                  <a:tcPr marL="8000" marR="8000" marT="800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000000"/>
                          </a:solidFill>
                          <a:latin typeface="Calibri"/>
                          <a:ea typeface="Calibri"/>
                          <a:cs typeface="Calibri"/>
                          <a:sym typeface="Calibri"/>
                        </a:rPr>
                        <a:t>KMSEKLRIKVDDVKINPKYVLYGVSTPNKRLYKRYSEFWKLKTRLERDVGSTIPYDFPEKPGVLDRRWQRRYDDPEMIDERRIGLERFLNELYNDRFDSRWRDTKIAQDFLQLSKPN</a:t>
                      </a:r>
                      <a:endParaRPr sz="1400" u="none" strike="noStrike" cap="none"/>
                    </a:p>
                  </a:txBody>
                  <a:tcPr marL="8000" marR="8000" marT="800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000000"/>
                          </a:solidFill>
                          <a:latin typeface="Calibri"/>
                          <a:ea typeface="Calibri"/>
                          <a:cs typeface="Calibri"/>
                          <a:sym typeface="Calibri"/>
                        </a:rPr>
                        <a:t>CCCCCBBBBBCBBBBCCCCBBBBBBBBCBBBBBBHHHHHHHHHHHHHHCCCCCCCCCCCCCCCCCCCCCCCCCCHHHHHHHHCCHHHHHHHHHHCCCCCHHHHCHHHHHCCCCCCCC</a:t>
                      </a:r>
                      <a:endParaRPr sz="1400" u="none" strike="noStrike" cap="none"/>
                    </a:p>
                  </a:txBody>
                  <a:tcPr marL="8000" marR="8000" marT="800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14275">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&gt;CIRCULIN A; SWP:P56871;  PDB:1BH4</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CGESCVWIPCISAALGCSCKNKVCYRNGIP</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CBBBCCCCCCCCCCCCBBBCCCBBBCCCCC</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14275">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&gt;BAND 3; SWP:P02730;  PDB:1BH7</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IQLFDRILLFKPPKYHPDPYVKRVKTWRMHL</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CCCCCCCCCCCCCCCCCCCCCCCCHHHHHCC</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775">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&gt;Salt-mediated killer protoxin 1 [Precursor]; SWP:P19972; PDB:1KVDB</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GEATTIWGVGADEAIDKGTPSKNDLQNMSADLAKNGFKGHQGVACSTVKDGNKDVYMIKFSLAGGSNDPGGSPCSDD</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CCCCCBBBBBBBBBCCCCCCCHHHHHHHHHHHHHCCCCCCBBBBBBBBBCCCCCBBBBBBBBBCCCCCCCCCBBBCC</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17025">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&gt;MORICIN; SWP:P82818;  PDB:1KV4A</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AKIPIKAIKTVGKAVGKGLRAINIASTANDVFNFLKPKKRKA</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CCCHHHHHHHHHHHHHHHHHHHHHHHHHHHHHHHCCCCCCCC</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1025275">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&gt;Cyclin-dependent kinase 5 activator 1 [Precursor]; SWP:Q15078; PDB:1H4LD</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STSELLRCLGEFLCRRCYRLKHLSPTDPVLWLRSVDRSLLLQGWQDQGFITPANVVFLYMLCRDVISSEVGSDHELQAVLLTCLYLSYSYMGNEISYPLKPFLVESCKEAFWDRCLSVINLMSSKMLQINADPHYFTQVFSDLKNES</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CCCHHHHHHHHHHHHHHCCCCCCCCHHHHHHHHHHHHHHCCCCCCCCCCCCHHHHHHHHHHHHCCCCCCCCCHHHHHHHHHHHHHHHHHHHCCCCCCCCCCCCCCCCHHHHHHHHHHHHHHHHHHHHHHHHCHHHHHHHHHHHHHCC</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619775">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&gt;FIBRONECTIN CELL-ADHESION MODULE TYPE III-10; SWP:P02751;  PDB:1FNA</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GSLEVVAATPTSLLISWDAPAVTVRYYRITYGETGGNSPVQEFTVPGSKSTATISGLKPGVDYTITVYAVTGRGDSPASSKPISINYRTEI</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CBBBBCCCCCBBBBBBBBCCCCCCBBBBBBBBBCCCCCCBBBBBBBCCCCBBBBBCCCCCBBBBBBBBBBBCCCCCCCCCCBBBBBBBBBC</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19775">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&gt;Methanol dehydrogenase subunit 2 [Precursor]; SWP:P14775; PDB:1H4ID</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YDGTKCKAAGNCWEPKPGFPEKIAGSKYDPKHDPKELNKQADSIKQMEERNKKRVENFKKTGKFEYDVAKISA</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rgbClr val="000000"/>
                          </a:solidFill>
                          <a:latin typeface="Calibri"/>
                          <a:ea typeface="Calibri"/>
                          <a:cs typeface="Calibri"/>
                          <a:sym typeface="Calibri"/>
                        </a:rPr>
                        <a:t>CCCCCCCCCCCCCCCCCCCCCCCCCCCCCCCCCHHHHHHHHHHHHHHHHHHHHHHHHHHHHCCCCCCCCCCCC</a:t>
                      </a:r>
                      <a:endParaRPr sz="1400" u="none" strike="noStrike" cap="none"/>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4"/>
        <p:cNvGrpSpPr/>
        <p:nvPr/>
      </p:nvGrpSpPr>
      <p:grpSpPr>
        <a:xfrm>
          <a:off x="0" y="0"/>
          <a:ext cx="0" cy="0"/>
          <a:chOff x="0" y="0"/>
          <a:chExt cx="0" cy="0"/>
        </a:xfrm>
      </p:grpSpPr>
      <p:sp>
        <p:nvSpPr>
          <p:cNvPr id="1005" name="Google Shape;1005;p41"/>
          <p:cNvSpPr txBox="1">
            <a:spLocks noGrp="1"/>
          </p:cNvSpPr>
          <p:nvPr>
            <p:ph type="ctrTitle"/>
          </p:nvPr>
        </p:nvSpPr>
        <p:spPr>
          <a:xfrm>
            <a:off x="2209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Let’s Try Programming an ANN to Predict Secondary Structure</a:t>
            </a:r>
            <a:br>
              <a:rPr lang="en-CA"/>
            </a:br>
            <a:endParaRPr/>
          </a:p>
        </p:txBody>
      </p:sp>
      <p:sp>
        <p:nvSpPr>
          <p:cNvPr id="1006" name="Google Shape;1006;p41"/>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56"/>
              <a:buNone/>
            </a:pPr>
            <a:r>
              <a:rPr lang="en-CA">
                <a:solidFill>
                  <a:srgbClr val="FF0000"/>
                </a:solidFill>
              </a:rPr>
              <a:t> </a:t>
            </a:r>
            <a:r>
              <a:rPr lang="en-CA">
                <a:solidFill>
                  <a:srgbClr val="000090"/>
                </a:solidFill>
              </a:rPr>
              <a:t>SSANN.ipynb</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0"/>
        <p:cNvGrpSpPr/>
        <p:nvPr/>
      </p:nvGrpSpPr>
      <p:grpSpPr>
        <a:xfrm>
          <a:off x="0" y="0"/>
          <a:ext cx="0" cy="0"/>
          <a:chOff x="0" y="0"/>
          <a:chExt cx="0" cy="0"/>
        </a:xfrm>
      </p:grpSpPr>
      <p:sp>
        <p:nvSpPr>
          <p:cNvPr id="1011" name="Google Shape;1011;gb67884cb37_3_119"/>
          <p:cNvSpPr txBox="1">
            <a:spLocks noGrp="1"/>
          </p:cNvSpPr>
          <p:nvPr>
            <p:ph type="body" idx="1"/>
          </p:nvPr>
        </p:nvSpPr>
        <p:spPr>
          <a:xfrm>
            <a:off x="1576400" y="1066800"/>
            <a:ext cx="89391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600"/>
              <a:buChar char="•"/>
            </a:pPr>
            <a:r>
              <a:rPr lang="en-CA" sz="2600">
                <a:solidFill>
                  <a:srgbClr val="001080"/>
                </a:solidFill>
              </a:rPr>
              <a:t>Find the </a:t>
            </a:r>
            <a:r>
              <a:rPr lang="en-CA" sz="2600">
                <a:solidFill>
                  <a:srgbClr val="FF0000"/>
                </a:solidFill>
              </a:rPr>
              <a:t>Module 4</a:t>
            </a:r>
            <a:r>
              <a:rPr lang="en-CA" sz="2600">
                <a:solidFill>
                  <a:srgbClr val="001080"/>
                </a:solidFill>
              </a:rPr>
              <a:t> folder under </a:t>
            </a:r>
            <a:r>
              <a:rPr lang="en-CA" sz="2600">
                <a:solidFill>
                  <a:srgbClr val="FF0000"/>
                </a:solidFill>
              </a:rPr>
              <a:t>Python Code</a:t>
            </a:r>
            <a:r>
              <a:rPr lang="en-CA" sz="2600">
                <a:solidFill>
                  <a:srgbClr val="001080"/>
                </a:solidFill>
              </a:rPr>
              <a:t> in folder </a:t>
            </a:r>
            <a:r>
              <a:rPr lang="en-CA" sz="2600">
                <a:solidFill>
                  <a:srgbClr val="FF0000"/>
                </a:solidFill>
              </a:rPr>
              <a:t>CBW-MachineLearning-2026 </a:t>
            </a:r>
            <a:r>
              <a:rPr lang="en-CA" sz="2600">
                <a:solidFill>
                  <a:srgbClr val="001080"/>
                </a:solidFill>
              </a:rPr>
              <a:t>in your Google Drive</a:t>
            </a:r>
            <a:endParaRPr sz="2600"/>
          </a:p>
          <a:p>
            <a:pPr marL="0" lvl="0" indent="0" algn="l" rtl="0">
              <a:lnSpc>
                <a:spcPct val="100000"/>
              </a:lnSpc>
              <a:spcBef>
                <a:spcPts val="0"/>
              </a:spcBef>
              <a:spcAft>
                <a:spcPts val="0"/>
              </a:spcAft>
              <a:buSzPts val="1800"/>
              <a:buNone/>
            </a:pPr>
            <a:endParaRPr sz="2600"/>
          </a:p>
        </p:txBody>
      </p:sp>
      <p:pic>
        <p:nvPicPr>
          <p:cNvPr id="1012" name="Google Shape;1012;gb67884cb37_3_119"/>
          <p:cNvPicPr preferRelativeResize="0"/>
          <p:nvPr/>
        </p:nvPicPr>
        <p:blipFill rotWithShape="1">
          <a:blip r:embed="rId3">
            <a:alphaModFix/>
          </a:blip>
          <a:srcRect t="6630" r="9688" b="7808"/>
          <a:stretch/>
        </p:blipFill>
        <p:spPr>
          <a:xfrm>
            <a:off x="2208376" y="2038500"/>
            <a:ext cx="7592248" cy="2972149"/>
          </a:xfrm>
          <a:prstGeom prst="rect">
            <a:avLst/>
          </a:prstGeom>
          <a:noFill/>
          <a:ln w="9525" cap="flat" cmpd="sng">
            <a:solidFill>
              <a:schemeClr val="dk2"/>
            </a:solidFill>
            <a:prstDash val="solid"/>
            <a:round/>
            <a:headEnd type="none" w="sm" len="sm"/>
            <a:tailEnd type="none" w="sm" len="sm"/>
          </a:ln>
        </p:spPr>
      </p:pic>
      <p:sp>
        <p:nvSpPr>
          <p:cNvPr id="1013" name="Google Shape;1013;gb67884cb37_3_119"/>
          <p:cNvSpPr/>
          <p:nvPr/>
        </p:nvSpPr>
        <p:spPr>
          <a:xfrm>
            <a:off x="7439180" y="2644140"/>
            <a:ext cx="1969200" cy="4410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4" name="Google Shape;1014;gb67884cb37_3_119"/>
          <p:cNvSpPr/>
          <p:nvPr/>
        </p:nvSpPr>
        <p:spPr>
          <a:xfrm>
            <a:off x="3520860" y="2038500"/>
            <a:ext cx="2366100" cy="4410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5" name="Google Shape;1015;gb67884cb37_3_119"/>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Open the Colab File</a:t>
            </a:r>
            <a:endParaRPr/>
          </a:p>
        </p:txBody>
      </p:sp>
      <p:pic>
        <p:nvPicPr>
          <p:cNvPr id="1016" name="Google Shape;1016;gb67884cb37_3_119"/>
          <p:cNvPicPr preferRelativeResize="0"/>
          <p:nvPr/>
        </p:nvPicPr>
        <p:blipFill rotWithShape="1">
          <a:blip r:embed="rId4">
            <a:alphaModFix/>
          </a:blip>
          <a:srcRect r="27350" b="43794"/>
          <a:stretch/>
        </p:blipFill>
        <p:spPr>
          <a:xfrm>
            <a:off x="6905389" y="3387220"/>
            <a:ext cx="3078235" cy="2844025"/>
          </a:xfrm>
          <a:prstGeom prst="rect">
            <a:avLst/>
          </a:prstGeom>
          <a:noFill/>
          <a:ln w="9525" cap="flat" cmpd="sng">
            <a:solidFill>
              <a:srgbClr val="000000"/>
            </a:solidFill>
            <a:prstDash val="solid"/>
            <a:round/>
            <a:headEnd type="none" w="sm" len="sm"/>
            <a:tailEnd type="none" w="sm" len="sm"/>
          </a:ln>
        </p:spPr>
      </p:pic>
      <p:sp>
        <p:nvSpPr>
          <p:cNvPr id="1017" name="Google Shape;1017;gb67884cb37_3_119"/>
          <p:cNvSpPr/>
          <p:nvPr/>
        </p:nvSpPr>
        <p:spPr>
          <a:xfrm>
            <a:off x="6828490" y="5793471"/>
            <a:ext cx="1969200" cy="4410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018" name="Google Shape;1018;gb67884cb37_3_119"/>
          <p:cNvPicPr preferRelativeResize="0"/>
          <p:nvPr/>
        </p:nvPicPr>
        <p:blipFill rotWithShape="1">
          <a:blip r:embed="rId5">
            <a:alphaModFix/>
          </a:blip>
          <a:srcRect/>
          <a:stretch/>
        </p:blipFill>
        <p:spPr>
          <a:xfrm>
            <a:off x="5377180" y="2180245"/>
            <a:ext cx="280670" cy="15171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2"/>
        <p:cNvGrpSpPr/>
        <p:nvPr/>
      </p:nvGrpSpPr>
      <p:grpSpPr>
        <a:xfrm>
          <a:off x="0" y="0"/>
          <a:ext cx="0" cy="0"/>
          <a:chOff x="0" y="0"/>
          <a:chExt cx="0" cy="0"/>
        </a:xfrm>
      </p:grpSpPr>
      <p:pic>
        <p:nvPicPr>
          <p:cNvPr id="1023" name="Google Shape;1023;gb67884cb37_3_129"/>
          <p:cNvPicPr preferRelativeResize="0"/>
          <p:nvPr/>
        </p:nvPicPr>
        <p:blipFill rotWithShape="1">
          <a:blip r:embed="rId3">
            <a:alphaModFix/>
          </a:blip>
          <a:srcRect/>
          <a:stretch/>
        </p:blipFill>
        <p:spPr>
          <a:xfrm>
            <a:off x="2826891" y="3287325"/>
            <a:ext cx="6248758" cy="2882400"/>
          </a:xfrm>
          <a:prstGeom prst="rect">
            <a:avLst/>
          </a:prstGeom>
          <a:noFill/>
          <a:ln>
            <a:noFill/>
          </a:ln>
        </p:spPr>
      </p:pic>
      <p:sp>
        <p:nvSpPr>
          <p:cNvPr id="1024" name="Google Shape;1024;gb67884cb37_3_129"/>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Open the Colab File</a:t>
            </a:r>
            <a:r>
              <a:rPr lang="en-CA" sz="3600"/>
              <a:t> </a:t>
            </a:r>
            <a:r>
              <a:rPr lang="en-CA" sz="2700" i="1"/>
              <a:t>cont...</a:t>
            </a:r>
            <a:endParaRPr/>
          </a:p>
        </p:txBody>
      </p:sp>
      <p:sp>
        <p:nvSpPr>
          <p:cNvPr id="1025" name="Google Shape;1025;gb67884cb37_3_129"/>
          <p:cNvSpPr txBox="1"/>
          <p:nvPr/>
        </p:nvSpPr>
        <p:spPr>
          <a:xfrm>
            <a:off x="2261992" y="1553467"/>
            <a:ext cx="7872600" cy="954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2800"/>
              <a:buFont typeface="Arial"/>
              <a:buChar char="•"/>
            </a:pPr>
            <a:r>
              <a:rPr lang="en-CA" sz="2800" b="1" i="0" u="none" strike="noStrike" cap="none">
                <a:solidFill>
                  <a:srgbClr val="000090"/>
                </a:solidFill>
                <a:latin typeface="Arial"/>
                <a:ea typeface="Arial"/>
                <a:cs typeface="Arial"/>
                <a:sym typeface="Arial"/>
              </a:rPr>
              <a:t>Right click on ‘</a:t>
            </a:r>
            <a:r>
              <a:rPr lang="en-CA" sz="2800" b="1" i="0" u="none" strike="noStrike" cap="none">
                <a:solidFill>
                  <a:srgbClr val="FF0000"/>
                </a:solidFill>
                <a:latin typeface="Arial"/>
                <a:ea typeface="Arial"/>
                <a:cs typeface="Arial"/>
                <a:sym typeface="Arial"/>
              </a:rPr>
              <a:t>SSANN.ipynb</a:t>
            </a:r>
            <a:r>
              <a:rPr lang="en-CA" sz="2800" b="1" i="0" u="none" strike="noStrike" cap="none">
                <a:solidFill>
                  <a:srgbClr val="000090"/>
                </a:solidFill>
                <a:latin typeface="Arial"/>
                <a:ea typeface="Arial"/>
                <a:cs typeface="Arial"/>
                <a:sym typeface="Arial"/>
              </a:rPr>
              <a:t>’ and select open with Google Colaboratory</a:t>
            </a:r>
            <a:endParaRPr sz="2800" b="1" i="0" u="none" strike="noStrike" cap="none">
              <a:solidFill>
                <a:srgbClr val="000090"/>
              </a:solidFill>
              <a:latin typeface="Arial"/>
              <a:ea typeface="Arial"/>
              <a:cs typeface="Arial"/>
              <a:sym typeface="Arial"/>
            </a:endParaRPr>
          </a:p>
        </p:txBody>
      </p:sp>
      <p:sp>
        <p:nvSpPr>
          <p:cNvPr id="1026" name="Google Shape;1026;gb67884cb37_3_129"/>
          <p:cNvSpPr txBox="1"/>
          <p:nvPr/>
        </p:nvSpPr>
        <p:spPr>
          <a:xfrm>
            <a:off x="5735628" y="4473850"/>
            <a:ext cx="298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6666"/>
              </a:solidFill>
              <a:latin typeface="Arial"/>
              <a:ea typeface="Arial"/>
              <a:cs typeface="Arial"/>
              <a:sym typeface="Arial"/>
            </a:endParaRPr>
          </a:p>
        </p:txBody>
      </p:sp>
      <p:pic>
        <p:nvPicPr>
          <p:cNvPr id="1027" name="Google Shape;1027;gb67884cb37_3_129"/>
          <p:cNvPicPr preferRelativeResize="0"/>
          <p:nvPr/>
        </p:nvPicPr>
        <p:blipFill rotWithShape="1">
          <a:blip r:embed="rId4">
            <a:alphaModFix/>
          </a:blip>
          <a:srcRect/>
          <a:stretch/>
        </p:blipFill>
        <p:spPr>
          <a:xfrm>
            <a:off x="3478525" y="3287325"/>
            <a:ext cx="570600" cy="232000"/>
          </a:xfrm>
          <a:prstGeom prst="rect">
            <a:avLst/>
          </a:prstGeom>
          <a:noFill/>
          <a:ln>
            <a:noFill/>
          </a:ln>
        </p:spPr>
      </p:pic>
      <p:sp>
        <p:nvSpPr>
          <p:cNvPr id="1028" name="Google Shape;1028;gb67884cb37_3_129"/>
          <p:cNvSpPr/>
          <p:nvPr/>
        </p:nvSpPr>
        <p:spPr>
          <a:xfrm>
            <a:off x="2977750" y="3320900"/>
            <a:ext cx="509700" cy="15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gb67884cb37_3_129"/>
          <p:cNvSpPr/>
          <p:nvPr/>
        </p:nvSpPr>
        <p:spPr>
          <a:xfrm>
            <a:off x="2686300" y="4330750"/>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30" name="Google Shape;1030;gb67884cb37_3_129"/>
          <p:cNvSpPr/>
          <p:nvPr/>
        </p:nvSpPr>
        <p:spPr>
          <a:xfrm>
            <a:off x="7101650" y="4781650"/>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31" name="Google Shape;1031;gb67884cb37_3_129"/>
          <p:cNvPicPr preferRelativeResize="0"/>
          <p:nvPr/>
        </p:nvPicPr>
        <p:blipFill rotWithShape="1">
          <a:blip r:embed="rId5">
            <a:alphaModFix/>
          </a:blip>
          <a:srcRect/>
          <a:stretch/>
        </p:blipFill>
        <p:spPr>
          <a:xfrm>
            <a:off x="5899218" y="3296861"/>
            <a:ext cx="361979" cy="1956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5"/>
          <p:cNvSpPr txBox="1">
            <a:spLocks noGrp="1"/>
          </p:cNvSpPr>
          <p:nvPr>
            <p:ph type="title"/>
          </p:nvPr>
        </p:nvSpPr>
        <p:spPr>
          <a:xfrm>
            <a:off x="1981200" y="150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General Algorithm</a:t>
            </a:r>
            <a:endParaRPr/>
          </a:p>
        </p:txBody>
      </p:sp>
      <p:sp>
        <p:nvSpPr>
          <p:cNvPr id="1037" name="Google Shape;1037;p5"/>
          <p:cNvSpPr txBox="1">
            <a:spLocks noGrp="1"/>
          </p:cNvSpPr>
          <p:nvPr>
            <p:ph type="body" idx="1"/>
          </p:nvPr>
        </p:nvSpPr>
        <p:spPr>
          <a:xfrm>
            <a:off x="1619003" y="966066"/>
            <a:ext cx="8787740" cy="4525963"/>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500"/>
              <a:buChar char="•"/>
            </a:pPr>
            <a:r>
              <a:rPr lang="en-CA" sz="2000"/>
              <a:t>Read data</a:t>
            </a:r>
            <a:endParaRPr/>
          </a:p>
          <a:p>
            <a:pPr marL="457200" lvl="0" indent="-342900" algn="l" rtl="0">
              <a:lnSpc>
                <a:spcPct val="100000"/>
              </a:lnSpc>
              <a:spcBef>
                <a:spcPts val="360"/>
              </a:spcBef>
              <a:spcAft>
                <a:spcPts val="0"/>
              </a:spcAft>
              <a:buSzPts val="1500"/>
              <a:buChar char="•"/>
            </a:pPr>
            <a:r>
              <a:rPr lang="en-CA" sz="2000"/>
              <a:t>Check data for missing data and invalid AAs</a:t>
            </a:r>
            <a:endParaRPr/>
          </a:p>
          <a:p>
            <a:pPr marL="457200" lvl="0" indent="-342900" algn="l" rtl="0">
              <a:lnSpc>
                <a:spcPct val="100000"/>
              </a:lnSpc>
              <a:spcBef>
                <a:spcPts val="360"/>
              </a:spcBef>
              <a:spcAft>
                <a:spcPts val="0"/>
              </a:spcAft>
              <a:buSzPts val="1500"/>
              <a:buChar char="•"/>
            </a:pPr>
            <a:r>
              <a:rPr lang="en-CA" sz="2000"/>
              <a:t>Create training/testing data sets</a:t>
            </a:r>
            <a:endParaRPr/>
          </a:p>
          <a:p>
            <a:pPr marL="457200" lvl="0" indent="-342900" algn="l" rtl="0">
              <a:lnSpc>
                <a:spcPct val="100000"/>
              </a:lnSpc>
              <a:spcBef>
                <a:spcPts val="360"/>
              </a:spcBef>
              <a:spcAft>
                <a:spcPts val="0"/>
              </a:spcAft>
              <a:buSzPts val="1500"/>
              <a:buChar char="•"/>
            </a:pPr>
            <a:r>
              <a:rPr lang="en-CA" sz="2000"/>
              <a:t>Encode amino acid alphabet</a:t>
            </a:r>
            <a:endParaRPr/>
          </a:p>
          <a:p>
            <a:pPr marL="457200" lvl="0" indent="-342900" algn="l" rtl="0">
              <a:lnSpc>
                <a:spcPct val="100000"/>
              </a:lnSpc>
              <a:spcBef>
                <a:spcPts val="360"/>
              </a:spcBef>
              <a:spcAft>
                <a:spcPts val="0"/>
              </a:spcAft>
              <a:buSzPts val="1500"/>
              <a:buChar char="•"/>
            </a:pPr>
            <a:r>
              <a:rPr lang="en-CA" sz="2000"/>
              <a:t>Encode secondary structure alphabet</a:t>
            </a:r>
            <a:endParaRPr/>
          </a:p>
          <a:p>
            <a:pPr marL="457200" lvl="0" indent="-342900" algn="l" rtl="0">
              <a:lnSpc>
                <a:spcPct val="100000"/>
              </a:lnSpc>
              <a:spcBef>
                <a:spcPts val="360"/>
              </a:spcBef>
              <a:spcAft>
                <a:spcPts val="0"/>
              </a:spcAft>
              <a:buSzPts val="1500"/>
              <a:buChar char="•"/>
            </a:pPr>
            <a:r>
              <a:rPr lang="en-CA" sz="2000"/>
              <a:t>Define amino acid encoding function (aa_encode)</a:t>
            </a:r>
            <a:endParaRPr/>
          </a:p>
          <a:p>
            <a:pPr marL="457200" lvl="0" indent="-342900" algn="l" rtl="0">
              <a:lnSpc>
                <a:spcPct val="100000"/>
              </a:lnSpc>
              <a:spcBef>
                <a:spcPts val="360"/>
              </a:spcBef>
              <a:spcAft>
                <a:spcPts val="0"/>
              </a:spcAft>
              <a:buSzPts val="1500"/>
              <a:buChar char="•"/>
            </a:pPr>
            <a:r>
              <a:rPr lang="en-CA" sz="2000"/>
              <a:t>Pad sequence with null AAs and flatten AA sequence</a:t>
            </a:r>
            <a:endParaRPr/>
          </a:p>
          <a:p>
            <a:pPr marL="457200" lvl="0" indent="-342900" algn="l" rtl="0">
              <a:lnSpc>
                <a:spcPct val="100000"/>
              </a:lnSpc>
              <a:spcBef>
                <a:spcPts val="360"/>
              </a:spcBef>
              <a:spcAft>
                <a:spcPts val="0"/>
              </a:spcAft>
              <a:buSzPts val="1500"/>
              <a:buChar char="•"/>
            </a:pPr>
            <a:r>
              <a:rPr lang="en-CA" sz="2000"/>
              <a:t>Define secondary structure encoding function (sst3_encode)</a:t>
            </a:r>
            <a:endParaRPr/>
          </a:p>
          <a:p>
            <a:pPr marL="457200" lvl="0" indent="-342900" algn="l" rtl="0">
              <a:lnSpc>
                <a:spcPct val="100000"/>
              </a:lnSpc>
              <a:spcBef>
                <a:spcPts val="360"/>
              </a:spcBef>
              <a:spcAft>
                <a:spcPts val="0"/>
              </a:spcAft>
              <a:buSzPts val="1500"/>
              <a:buChar char="•"/>
            </a:pPr>
            <a:r>
              <a:rPr lang="en-CA" sz="2000"/>
              <a:t>Define activation function (sigmoid or softmax)</a:t>
            </a:r>
            <a:endParaRPr/>
          </a:p>
          <a:p>
            <a:pPr marL="457200" lvl="0" indent="-342900" algn="l" rtl="0">
              <a:lnSpc>
                <a:spcPct val="100000"/>
              </a:lnSpc>
              <a:spcBef>
                <a:spcPts val="360"/>
              </a:spcBef>
              <a:spcAft>
                <a:spcPts val="0"/>
              </a:spcAft>
              <a:buSzPts val="1500"/>
              <a:buChar char="•"/>
            </a:pPr>
            <a:r>
              <a:rPr lang="en-CA" sz="2000"/>
              <a:t>Initialize weights and biases</a:t>
            </a:r>
            <a:endParaRPr/>
          </a:p>
          <a:p>
            <a:pPr marL="457200" lvl="0" indent="-342900" algn="l" rtl="0">
              <a:lnSpc>
                <a:spcPct val="100000"/>
              </a:lnSpc>
              <a:spcBef>
                <a:spcPts val="360"/>
              </a:spcBef>
              <a:spcAft>
                <a:spcPts val="0"/>
              </a:spcAft>
              <a:buSzPts val="1500"/>
              <a:buChar char="•"/>
            </a:pPr>
            <a:r>
              <a:rPr lang="en-CA" sz="2000"/>
              <a:t>Determine number of batches</a:t>
            </a:r>
            <a:endParaRPr/>
          </a:p>
          <a:p>
            <a:pPr marL="457200" lvl="0" indent="-342900" algn="l" rtl="0">
              <a:lnSpc>
                <a:spcPct val="100000"/>
              </a:lnSpc>
              <a:spcBef>
                <a:spcPts val="360"/>
              </a:spcBef>
              <a:spcAft>
                <a:spcPts val="0"/>
              </a:spcAft>
              <a:buSzPts val="1500"/>
              <a:buChar char="•"/>
            </a:pPr>
            <a:r>
              <a:rPr lang="en-CA" sz="2000"/>
              <a:t>Perform forward propagation</a:t>
            </a:r>
            <a:endParaRPr/>
          </a:p>
          <a:p>
            <a:pPr marL="457200" lvl="0" indent="-342900" algn="l" rtl="0">
              <a:lnSpc>
                <a:spcPct val="100000"/>
              </a:lnSpc>
              <a:spcBef>
                <a:spcPts val="360"/>
              </a:spcBef>
              <a:spcAft>
                <a:spcPts val="0"/>
              </a:spcAft>
              <a:buSzPts val="1500"/>
              <a:buChar char="•"/>
            </a:pPr>
            <a:r>
              <a:rPr lang="en-CA" sz="2000"/>
              <a:t>Calculate the errors</a:t>
            </a:r>
            <a:endParaRPr/>
          </a:p>
          <a:p>
            <a:pPr marL="457200" lvl="0" indent="-342900" algn="l" rtl="0">
              <a:lnSpc>
                <a:spcPct val="100000"/>
              </a:lnSpc>
              <a:spcBef>
                <a:spcPts val="360"/>
              </a:spcBef>
              <a:spcAft>
                <a:spcPts val="0"/>
              </a:spcAft>
              <a:buSzPts val="1500"/>
              <a:buChar char="•"/>
            </a:pPr>
            <a:r>
              <a:rPr lang="en-CA" sz="2000"/>
              <a:t>Perform back propagation</a:t>
            </a:r>
            <a:endParaRPr/>
          </a:p>
          <a:p>
            <a:pPr marL="457200" lvl="0" indent="-342900" algn="l" rtl="0">
              <a:lnSpc>
                <a:spcPct val="100000"/>
              </a:lnSpc>
              <a:spcBef>
                <a:spcPts val="360"/>
              </a:spcBef>
              <a:spcAft>
                <a:spcPts val="0"/>
              </a:spcAft>
              <a:buSzPts val="1500"/>
              <a:buChar char="•"/>
            </a:pPr>
            <a:r>
              <a:rPr lang="en-CA" sz="2000"/>
              <a:t>Update weights and biases</a:t>
            </a:r>
            <a:endParaRPr/>
          </a:p>
          <a:p>
            <a:pPr marL="457200" lvl="0" indent="-228600" algn="l" rtl="0">
              <a:lnSpc>
                <a:spcPct val="100000"/>
              </a:lnSpc>
              <a:spcBef>
                <a:spcPts val="360"/>
              </a:spcBef>
              <a:spcAft>
                <a:spcPts val="0"/>
              </a:spcAft>
              <a:buSzPts val="180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1"/>
        <p:cNvGrpSpPr/>
        <p:nvPr/>
      </p:nvGrpSpPr>
      <p:grpSpPr>
        <a:xfrm>
          <a:off x="0" y="0"/>
          <a:ext cx="0" cy="0"/>
          <a:chOff x="0" y="0"/>
          <a:chExt cx="0" cy="0"/>
        </a:xfrm>
      </p:grpSpPr>
      <p:sp>
        <p:nvSpPr>
          <p:cNvPr id="1042" name="Google Shape;1042;p45"/>
          <p:cNvSpPr txBox="1">
            <a:spLocks noGrp="1"/>
          </p:cNvSpPr>
          <p:nvPr>
            <p:ph type="title"/>
          </p:nvPr>
        </p:nvSpPr>
        <p:spPr>
          <a:xfrm>
            <a:off x="1835700" y="10295"/>
            <a:ext cx="8520600" cy="1108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Import Functions for </a:t>
            </a:r>
            <a:br>
              <a:rPr lang="en-CA"/>
            </a:br>
            <a:r>
              <a:rPr lang="en-CA"/>
              <a:t>Python Math</a:t>
            </a:r>
            <a:endParaRPr/>
          </a:p>
        </p:txBody>
      </p:sp>
      <p:sp>
        <p:nvSpPr>
          <p:cNvPr id="1043" name="Google Shape;1043;p45"/>
          <p:cNvSpPr txBox="1">
            <a:spLocks noGrp="1"/>
          </p:cNvSpPr>
          <p:nvPr>
            <p:ph type="body" idx="1"/>
          </p:nvPr>
        </p:nvSpPr>
        <p:spPr>
          <a:xfrm>
            <a:off x="1835699" y="1915319"/>
            <a:ext cx="8684100" cy="1419300"/>
          </a:xfrm>
          <a:prstGeom prst="rect">
            <a:avLst/>
          </a:prstGeom>
          <a:noFill/>
          <a:ln>
            <a:noFill/>
          </a:ln>
        </p:spPr>
        <p:txBody>
          <a:bodyPr spcFirstLastPara="1" wrap="square" lIns="91425" tIns="91425" rIns="91425" bIns="91425" anchor="t" anchorCtr="0">
            <a:noAutofit/>
          </a:bodyPr>
          <a:lstStyle/>
          <a:p>
            <a:pPr marL="533400" marR="38100" lvl="0" indent="-317500" algn="l" rtl="0">
              <a:lnSpc>
                <a:spcPct val="100000"/>
              </a:lnSpc>
              <a:spcBef>
                <a:spcPts val="600"/>
              </a:spcBef>
              <a:spcAft>
                <a:spcPts val="0"/>
              </a:spcAft>
              <a:buSzPts val="1400"/>
              <a:buFont typeface="Roboto"/>
              <a:buChar char="●"/>
            </a:pPr>
            <a:r>
              <a:rPr lang="en-CA" sz="2400"/>
              <a:t>Numpy allows for mathematical operations and array handling</a:t>
            </a:r>
            <a:endParaRPr sz="2400"/>
          </a:p>
          <a:p>
            <a:pPr marL="533400" marR="38100" lvl="0" indent="-317500" algn="l" rtl="0">
              <a:lnSpc>
                <a:spcPct val="100000"/>
              </a:lnSpc>
              <a:spcBef>
                <a:spcPts val="0"/>
              </a:spcBef>
              <a:spcAft>
                <a:spcPts val="0"/>
              </a:spcAft>
              <a:buSzPts val="1400"/>
              <a:buFont typeface="Roboto"/>
              <a:buChar char="●"/>
            </a:pPr>
            <a:r>
              <a:rPr lang="en-CA" sz="2400"/>
              <a:t>Pandas is used to read data and for dataframe capabilities</a:t>
            </a:r>
            <a:endParaRPr sz="1200">
              <a:solidFill>
                <a:schemeClr val="accent2"/>
              </a:solidFill>
              <a:highlight>
                <a:srgbClr val="FFFFFF"/>
              </a:highlight>
              <a:latin typeface="Roboto"/>
              <a:ea typeface="Roboto"/>
              <a:cs typeface="Roboto"/>
              <a:sym typeface="Roboto"/>
            </a:endParaRPr>
          </a:p>
          <a:p>
            <a:pPr marL="0" lvl="0" indent="0" algn="l" rtl="0">
              <a:lnSpc>
                <a:spcPct val="135714"/>
              </a:lnSpc>
              <a:spcBef>
                <a:spcPts val="500"/>
              </a:spcBef>
              <a:spcAft>
                <a:spcPts val="0"/>
              </a:spcAft>
              <a:buSzPts val="1800"/>
              <a:buNone/>
            </a:pPr>
            <a:endParaRPr sz="120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1600"/>
              </a:spcAft>
              <a:buSzPts val="1800"/>
              <a:buNone/>
            </a:pPr>
            <a:endParaRPr/>
          </a:p>
        </p:txBody>
      </p:sp>
      <p:sp>
        <p:nvSpPr>
          <p:cNvPr id="1044" name="Google Shape;1044;p45"/>
          <p:cNvSpPr txBox="1"/>
          <p:nvPr/>
        </p:nvSpPr>
        <p:spPr>
          <a:xfrm>
            <a:off x="4683875" y="4329005"/>
            <a:ext cx="4789500" cy="1172700"/>
          </a:xfrm>
          <a:prstGeom prst="rect">
            <a:avLst/>
          </a:prstGeom>
          <a:noFill/>
          <a:ln>
            <a:noFill/>
          </a:ln>
        </p:spPr>
        <p:txBody>
          <a:bodyPr spcFirstLastPara="1" wrap="square" lIns="91425" tIns="91425" rIns="91425" bIns="91425" anchor="t" anchorCtr="0">
            <a:noAutofit/>
          </a:bodyPr>
          <a:lstStyle/>
          <a:p>
            <a:pPr marL="0" marR="0" lvl="0" indent="0" algn="l" rtl="0">
              <a:lnSpc>
                <a:spcPct val="135714"/>
              </a:lnSpc>
              <a:spcBef>
                <a:spcPts val="0"/>
              </a:spcBef>
              <a:spcAft>
                <a:spcPts val="0"/>
              </a:spcAft>
              <a:buClr>
                <a:srgbClr val="000000"/>
              </a:buClr>
              <a:buSzPts val="1800"/>
              <a:buFont typeface="Arial"/>
              <a:buNone/>
            </a:pPr>
            <a:r>
              <a:rPr lang="en-CA" sz="1800" b="1" i="0" u="none" strike="noStrike" cap="none">
                <a:solidFill>
                  <a:srgbClr val="AF00DB"/>
                </a:solidFill>
                <a:highlight>
                  <a:srgbClr val="FFFFFE"/>
                </a:highlight>
                <a:latin typeface="Courier New"/>
                <a:ea typeface="Courier New"/>
                <a:cs typeface="Courier New"/>
                <a:sym typeface="Courier New"/>
              </a:rPr>
              <a:t>import</a:t>
            </a:r>
            <a:r>
              <a:rPr lang="en-CA" sz="1800" b="1" i="0" u="none" strike="noStrike" cap="none">
                <a:solidFill>
                  <a:schemeClr val="dk1"/>
                </a:solidFill>
                <a:highlight>
                  <a:srgbClr val="FFFFFE"/>
                </a:highlight>
                <a:latin typeface="Courier New"/>
                <a:ea typeface="Courier New"/>
                <a:cs typeface="Courier New"/>
                <a:sym typeface="Courier New"/>
              </a:rPr>
              <a:t> numpy </a:t>
            </a:r>
            <a:r>
              <a:rPr lang="en-CA" sz="1800" b="1" i="0" u="none" strike="noStrike" cap="none">
                <a:solidFill>
                  <a:srgbClr val="AF00DB"/>
                </a:solidFill>
                <a:highlight>
                  <a:srgbClr val="FFFFFE"/>
                </a:highlight>
                <a:latin typeface="Courier New"/>
                <a:ea typeface="Courier New"/>
                <a:cs typeface="Courier New"/>
                <a:sym typeface="Courier New"/>
              </a:rPr>
              <a:t>as</a:t>
            </a:r>
            <a:r>
              <a:rPr lang="en-CA" sz="1800" b="1" i="0" u="none" strike="noStrike" cap="none">
                <a:solidFill>
                  <a:schemeClr val="dk1"/>
                </a:solidFill>
                <a:highlight>
                  <a:srgbClr val="FFFFFE"/>
                </a:highlight>
                <a:latin typeface="Courier New"/>
                <a:ea typeface="Courier New"/>
                <a:cs typeface="Courier New"/>
                <a:sym typeface="Courier New"/>
              </a:rPr>
              <a:t> np</a:t>
            </a:r>
            <a:endParaRPr sz="1800" b="1" i="0" u="none" strike="noStrike" cap="none">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CA" sz="1800" b="1" i="0" u="none" strike="noStrike" cap="none">
                <a:solidFill>
                  <a:srgbClr val="AF00DB"/>
                </a:solidFill>
                <a:highlight>
                  <a:srgbClr val="FFFFFE"/>
                </a:highlight>
                <a:latin typeface="Courier New"/>
                <a:ea typeface="Courier New"/>
                <a:cs typeface="Courier New"/>
                <a:sym typeface="Courier New"/>
              </a:rPr>
              <a:t>import</a:t>
            </a:r>
            <a:r>
              <a:rPr lang="en-CA" sz="1800" b="1" i="0" u="none" strike="noStrike" cap="none">
                <a:solidFill>
                  <a:schemeClr val="dk1"/>
                </a:solidFill>
                <a:highlight>
                  <a:srgbClr val="FFFFFE"/>
                </a:highlight>
                <a:latin typeface="Courier New"/>
                <a:ea typeface="Courier New"/>
                <a:cs typeface="Courier New"/>
                <a:sym typeface="Courier New"/>
              </a:rPr>
              <a:t> pandas </a:t>
            </a:r>
            <a:r>
              <a:rPr lang="en-CA" sz="1800" b="1" i="0" u="none" strike="noStrike" cap="none">
                <a:solidFill>
                  <a:srgbClr val="AF00DB"/>
                </a:solidFill>
                <a:highlight>
                  <a:srgbClr val="FFFFFE"/>
                </a:highlight>
                <a:latin typeface="Courier New"/>
                <a:ea typeface="Courier New"/>
                <a:cs typeface="Courier New"/>
                <a:sym typeface="Courier New"/>
              </a:rPr>
              <a:t>as</a:t>
            </a:r>
            <a:r>
              <a:rPr lang="en-CA" sz="1800" b="1" i="0" u="none" strike="noStrike" cap="none">
                <a:solidFill>
                  <a:schemeClr val="dk1"/>
                </a:solidFill>
                <a:highlight>
                  <a:srgbClr val="FFFFFE"/>
                </a:highlight>
                <a:latin typeface="Courier New"/>
                <a:ea typeface="Courier New"/>
                <a:cs typeface="Courier New"/>
                <a:sym typeface="Courier New"/>
              </a:rPr>
              <a:t> pd</a:t>
            </a:r>
            <a:endParaRPr sz="1800" b="1" i="0" u="none" strike="noStrike" cap="none">
              <a:solidFill>
                <a:schemeClr val="dk1"/>
              </a:solidFill>
              <a:highlight>
                <a:srgbClr val="FFFFFE"/>
              </a:highlight>
              <a:latin typeface="Courier New"/>
              <a:ea typeface="Courier New"/>
              <a:cs typeface="Courier New"/>
              <a:sym typeface="Courier New"/>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8"/>
        <p:cNvGrpSpPr/>
        <p:nvPr/>
      </p:nvGrpSpPr>
      <p:grpSpPr>
        <a:xfrm>
          <a:off x="0" y="0"/>
          <a:ext cx="0" cy="0"/>
          <a:chOff x="0" y="0"/>
          <a:chExt cx="0" cy="0"/>
        </a:xfrm>
      </p:grpSpPr>
      <p:sp>
        <p:nvSpPr>
          <p:cNvPr id="1049" name="Google Shape;1049;p46"/>
          <p:cNvSpPr txBox="1">
            <a:spLocks noGrp="1"/>
          </p:cNvSpPr>
          <p:nvPr>
            <p:ph type="title"/>
          </p:nvPr>
        </p:nvSpPr>
        <p:spPr>
          <a:xfrm>
            <a:off x="1835700" y="-31704"/>
            <a:ext cx="8520600" cy="108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Read the Dataset</a:t>
            </a:r>
            <a:endParaRPr/>
          </a:p>
        </p:txBody>
      </p:sp>
      <p:sp>
        <p:nvSpPr>
          <p:cNvPr id="1050" name="Google Shape;1050;p46"/>
          <p:cNvSpPr txBox="1">
            <a:spLocks noGrp="1"/>
          </p:cNvSpPr>
          <p:nvPr>
            <p:ph type="body" idx="1"/>
          </p:nvPr>
        </p:nvSpPr>
        <p:spPr>
          <a:xfrm>
            <a:off x="1047404" y="898475"/>
            <a:ext cx="10041774" cy="10536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2800"/>
              <a:buFont typeface="Arial"/>
              <a:buChar char="•"/>
            </a:pPr>
            <a:r>
              <a:rPr lang="en-CA"/>
              <a:t>After importing the required libraries, the first step is to read in the data set.</a:t>
            </a:r>
            <a:endParaRPr/>
          </a:p>
          <a:p>
            <a:pPr marL="0" lvl="0" indent="0" algn="l" rtl="0">
              <a:lnSpc>
                <a:spcPct val="100000"/>
              </a:lnSpc>
              <a:spcBef>
                <a:spcPts val="0"/>
              </a:spcBef>
              <a:spcAft>
                <a:spcPts val="0"/>
              </a:spcAft>
              <a:buSzPts val="1800"/>
              <a:buNone/>
            </a:pPr>
            <a:endParaRPr sz="1200">
              <a:solidFill>
                <a:schemeClr val="accent2"/>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800"/>
              <a:buNone/>
            </a:pPr>
            <a:endParaRPr sz="1200">
              <a:solidFill>
                <a:schemeClr val="accent2"/>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800"/>
              <a:buNone/>
            </a:pPr>
            <a:endParaRPr sz="1200">
              <a:solidFill>
                <a:schemeClr val="accent2"/>
              </a:solidFill>
              <a:highlight>
                <a:srgbClr val="FFFFFF"/>
              </a:highlight>
              <a:latin typeface="Roboto"/>
              <a:ea typeface="Roboto"/>
              <a:cs typeface="Roboto"/>
              <a:sym typeface="Roboto"/>
            </a:endParaRPr>
          </a:p>
        </p:txBody>
      </p:sp>
      <p:sp>
        <p:nvSpPr>
          <p:cNvPr id="1051" name="Google Shape;1051;p46"/>
          <p:cNvSpPr txBox="1"/>
          <p:nvPr/>
        </p:nvSpPr>
        <p:spPr>
          <a:xfrm>
            <a:off x="4735262" y="5853345"/>
            <a:ext cx="2721600" cy="24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A preview of the dataset </a:t>
            </a:r>
            <a:endParaRPr sz="1800" b="0" i="0" u="none" strike="noStrike" cap="none">
              <a:solidFill>
                <a:schemeClr val="dk1"/>
              </a:solidFill>
              <a:latin typeface="Arial"/>
              <a:ea typeface="Arial"/>
              <a:cs typeface="Arial"/>
              <a:sym typeface="Arial"/>
            </a:endParaRPr>
          </a:p>
        </p:txBody>
      </p:sp>
      <p:sp>
        <p:nvSpPr>
          <p:cNvPr id="1052" name="Google Shape;1052;p46"/>
          <p:cNvSpPr/>
          <p:nvPr/>
        </p:nvSpPr>
        <p:spPr>
          <a:xfrm>
            <a:off x="3190628" y="2095698"/>
            <a:ext cx="6243000" cy="12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data = pd.read_csv(</a:t>
            </a:r>
            <a:r>
              <a:rPr lang="en-CA" sz="1800" b="1" i="0" u="none" strike="noStrike" cap="none">
                <a:solidFill>
                  <a:srgbClr val="A31515"/>
                </a:solidFill>
                <a:latin typeface="Courier New"/>
                <a:ea typeface="Courier New"/>
                <a:cs typeface="Courier New"/>
                <a:sym typeface="Courier New"/>
              </a:rPr>
              <a:t>'converted_data.csv'</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used_data = data.copy()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used_data = used_data.iloc[:,</a:t>
            </a:r>
            <a:r>
              <a:rPr lang="en-CA" sz="1800" b="1" i="0" u="none" strike="noStrike" cap="none">
                <a:solidFill>
                  <a:srgbClr val="09885A"/>
                </a:solidFill>
                <a:latin typeface="Courier New"/>
                <a:ea typeface="Courier New"/>
                <a:cs typeface="Courier New"/>
                <a:sym typeface="Courier New"/>
              </a:rPr>
              <a:t>1</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used_data.head()</a:t>
            </a:r>
            <a:endParaRPr sz="1800" b="1" i="0" u="none" strike="noStrike" cap="none">
              <a:solidFill>
                <a:srgbClr val="000000"/>
              </a:solidFill>
              <a:latin typeface="Courier New"/>
              <a:ea typeface="Courier New"/>
              <a:cs typeface="Courier New"/>
              <a:sym typeface="Courier New"/>
            </a:endParaRPr>
          </a:p>
        </p:txBody>
      </p:sp>
      <p:pic>
        <p:nvPicPr>
          <p:cNvPr id="1053" name="Google Shape;1053;p46"/>
          <p:cNvPicPr preferRelativeResize="0"/>
          <p:nvPr/>
        </p:nvPicPr>
        <p:blipFill rotWithShape="1">
          <a:blip r:embed="rId3">
            <a:alphaModFix/>
          </a:blip>
          <a:srcRect r="26909"/>
          <a:stretch/>
        </p:blipFill>
        <p:spPr>
          <a:xfrm>
            <a:off x="1835700" y="3462252"/>
            <a:ext cx="8520600" cy="22913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
          <p:cNvSpPr txBox="1">
            <a:spLocks noGrp="1"/>
          </p:cNvSpPr>
          <p:nvPr>
            <p:ph type="title"/>
          </p:nvPr>
        </p:nvSpPr>
        <p:spPr>
          <a:xfrm>
            <a:off x="1524000" y="76200"/>
            <a:ext cx="9144000" cy="541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Schedule (MT)</a:t>
            </a:r>
            <a:endParaRPr sz="4400"/>
          </a:p>
        </p:txBody>
      </p:sp>
      <p:graphicFrame>
        <p:nvGraphicFramePr>
          <p:cNvPr id="528" name="Google Shape;528;p4"/>
          <p:cNvGraphicFramePr/>
          <p:nvPr/>
        </p:nvGraphicFramePr>
        <p:xfrm>
          <a:off x="1295400" y="760575"/>
          <a:ext cx="9811850" cy="5560775"/>
        </p:xfrm>
        <a:graphic>
          <a:graphicData uri="http://schemas.openxmlformats.org/drawingml/2006/table">
            <a:tbl>
              <a:tblPr>
                <a:gradFill>
                  <a:gsLst>
                    <a:gs pos="0">
                      <a:srgbClr val="A9A9E1"/>
                    </a:gs>
                    <a:gs pos="35000">
                      <a:srgbClr val="C4C4E7"/>
                    </a:gs>
                    <a:gs pos="100000">
                      <a:srgbClr val="E6E6F8"/>
                    </a:gs>
                  </a:gsLst>
                  <a:lin ang="16200000" scaled="0"/>
                </a:gradFill>
                <a:tableStyleId>{09832159-4BE0-481F-B7F2-6739F38EE923}</a:tableStyleId>
              </a:tblPr>
              <a:tblGrid>
                <a:gridCol w="1251875">
                  <a:extLst>
                    <a:ext uri="{9D8B030D-6E8A-4147-A177-3AD203B41FA5}">
                      <a16:colId xmlns:a16="http://schemas.microsoft.com/office/drawing/2014/main" val="20000"/>
                    </a:ext>
                  </a:extLst>
                </a:gridCol>
                <a:gridCol w="3707075">
                  <a:extLst>
                    <a:ext uri="{9D8B030D-6E8A-4147-A177-3AD203B41FA5}">
                      <a16:colId xmlns:a16="http://schemas.microsoft.com/office/drawing/2014/main" val="20001"/>
                    </a:ext>
                  </a:extLst>
                </a:gridCol>
                <a:gridCol w="1254775">
                  <a:extLst>
                    <a:ext uri="{9D8B030D-6E8A-4147-A177-3AD203B41FA5}">
                      <a16:colId xmlns:a16="http://schemas.microsoft.com/office/drawing/2014/main" val="20002"/>
                    </a:ext>
                  </a:extLst>
                </a:gridCol>
                <a:gridCol w="3598125">
                  <a:extLst>
                    <a:ext uri="{9D8B030D-6E8A-4147-A177-3AD203B41FA5}">
                      <a16:colId xmlns:a16="http://schemas.microsoft.com/office/drawing/2014/main" val="20003"/>
                    </a:ext>
                  </a:extLst>
                </a:gridCol>
              </a:tblGrid>
              <a:tr h="386775">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a:solidFill>
                            <a:srgbClr val="FFFFFF"/>
                          </a:solidFill>
                        </a:rPr>
                        <a:t>Day 1 (MT)</a:t>
                      </a:r>
                      <a:endParaRPr sz="1500" u="none" strike="noStrike" cap="none"/>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a:solidFill>
                            <a:srgbClr val="FFFFFF"/>
                          </a:solidFill>
                        </a:rPr>
                        <a:t>Wednesday Apr. 22</a:t>
                      </a:r>
                      <a:endParaRPr sz="1500" u="none" strike="noStrike" cap="none"/>
                    </a:p>
                  </a:txBody>
                  <a:tcPr marL="91450" marR="91450" marT="45725" marB="45725">
                    <a:solidFill>
                      <a:srgbClr val="1F3864"/>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a:solidFill>
                            <a:srgbClr val="FFFFFF"/>
                          </a:solidFill>
                        </a:rPr>
                        <a:t>Day 2 (MT)</a:t>
                      </a:r>
                      <a:endParaRPr sz="1500" u="none" strike="noStrike" cap="none"/>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a:solidFill>
                            <a:srgbClr val="FFFFFF"/>
                          </a:solidFill>
                        </a:rPr>
                        <a:t>Day 2</a:t>
                      </a:r>
                      <a:endParaRPr sz="1500" u="none" strike="noStrike" cap="none"/>
                    </a:p>
                  </a:txBody>
                  <a:tcPr marL="91450" marR="91450" marT="45725" marB="45725">
                    <a:solidFill>
                      <a:srgbClr val="1F3864"/>
                    </a:solidFill>
                  </a:tcPr>
                </a:tc>
                <a:extLst>
                  <a:ext uri="{0D108BD9-81ED-4DB2-BD59-A6C34878D82A}">
                    <a16:rowId xmlns:a16="http://schemas.microsoft.com/office/drawing/2014/main" val="10000"/>
                  </a:ext>
                </a:extLst>
              </a:tr>
              <a:tr h="589350">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9:00 AM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Introductions and Technology Check </a:t>
                      </a:r>
                      <a:endParaRPr sz="1400" b="1" u="none" strike="noStrike" cap="none"/>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9:00 AM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5: Gene Finding with NNs (Lecture and Lab)</a:t>
                      </a:r>
                      <a:endParaRPr sz="1400" b="1" u="none" strike="noStrike" cap="none"/>
                    </a:p>
                  </a:txBody>
                  <a:tcPr marL="91450" marR="91450" marT="45725" marB="45725">
                    <a:solidFill>
                      <a:srgbClr val="FFFFFF"/>
                    </a:solidFill>
                  </a:tcPr>
                </a:tc>
                <a:extLst>
                  <a:ext uri="{0D108BD9-81ED-4DB2-BD59-A6C34878D82A}">
                    <a16:rowId xmlns:a16="http://schemas.microsoft.com/office/drawing/2014/main" val="10001"/>
                  </a:ext>
                </a:extLst>
              </a:tr>
              <a:tr h="589350">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9:45 AM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1: Introduction to Machine Learning (Lecture)</a:t>
                      </a:r>
                      <a:endParaRPr sz="1400" b="1" u="none" strike="noStrike" cap="none"/>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11:00 AM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u="none" strike="noStrike" cap="none"/>
                    </a:p>
                  </a:txBody>
                  <a:tcPr marL="91450" marR="91450" marT="45725" marB="45725">
                    <a:solidFill>
                      <a:srgbClr val="F5F5F5"/>
                    </a:solidFill>
                  </a:tcPr>
                </a:tc>
                <a:extLst>
                  <a:ext uri="{0D108BD9-81ED-4DB2-BD59-A6C34878D82A}">
                    <a16:rowId xmlns:a16="http://schemas.microsoft.com/office/drawing/2014/main" val="10002"/>
                  </a:ext>
                </a:extLst>
              </a:tr>
              <a:tr h="589350">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11:00 AM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u="none" strike="noStrike" cap="none"/>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11:30 AM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6: Machine Learning with Keras and Scikit-Learn (Lecture/Lab) </a:t>
                      </a:r>
                      <a:endParaRPr sz="1400" b="1" u="none" strike="noStrike" cap="none"/>
                    </a:p>
                  </a:txBody>
                  <a:tcPr marL="91450" marR="91450" marT="45725" marB="45725">
                    <a:solidFill>
                      <a:srgbClr val="FFFFFF"/>
                    </a:solidFill>
                  </a:tcPr>
                </a:tc>
                <a:extLst>
                  <a:ext uri="{0D108BD9-81ED-4DB2-BD59-A6C34878D82A}">
                    <a16:rowId xmlns:a16="http://schemas.microsoft.com/office/drawing/2014/main" val="10003"/>
                  </a:ext>
                </a:extLst>
              </a:tr>
              <a:tr h="589350">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11:30 AM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2: Decision Trees (Lecture and Lab)</a:t>
                      </a:r>
                      <a:endParaRPr sz="1400" b="1" u="none" strike="noStrike" cap="none"/>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(45 min)</a:t>
                      </a:r>
                      <a:endParaRPr sz="1400" b="1" u="none" strike="noStrike" cap="none"/>
                    </a:p>
                  </a:txBody>
                  <a:tcPr marL="91450" marR="91450" marT="45725" marB="45725">
                    <a:solidFill>
                      <a:srgbClr val="F5F5F5"/>
                    </a:solidFill>
                  </a:tcPr>
                </a:tc>
                <a:extLst>
                  <a:ext uri="{0D108BD9-81ED-4DB2-BD59-A6C34878D82A}">
                    <a16:rowId xmlns:a16="http://schemas.microsoft.com/office/drawing/2014/main" val="10004"/>
                  </a:ext>
                </a:extLst>
              </a:tr>
              <a:tr h="589350">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(1 hour)</a:t>
                      </a:r>
                      <a:endParaRPr sz="1400" b="1" u="none" strike="noStrike" cap="none"/>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2:00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7: Machine Learning with Keras and Scikit-Learn (Cont'd) </a:t>
                      </a:r>
                      <a:endParaRPr sz="1400" b="1" u="none" strike="noStrike" cap="none"/>
                    </a:p>
                  </a:txBody>
                  <a:tcPr marL="91450" marR="91450" marT="45725" marB="45725">
                    <a:solidFill>
                      <a:srgbClr val="FFFFFF"/>
                    </a:solidFill>
                  </a:tcPr>
                </a:tc>
                <a:extLst>
                  <a:ext uri="{0D108BD9-81ED-4DB2-BD59-A6C34878D82A}">
                    <a16:rowId xmlns:a16="http://schemas.microsoft.com/office/drawing/2014/main" val="10005"/>
                  </a:ext>
                </a:extLst>
              </a:tr>
              <a:tr h="589350">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2:00 PM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3: Neural Networks (Lecture and Lab)</a:t>
                      </a:r>
                      <a:endParaRPr sz="1400" b="1" u="none" strike="noStrike" cap="none"/>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3:00 PM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u="none" strike="noStrike" cap="none"/>
                    </a:p>
                  </a:txBody>
                  <a:tcPr marL="91450" marR="91450" marT="45725" marB="45725">
                    <a:solidFill>
                      <a:srgbClr val="F5F5F5"/>
                    </a:solidFill>
                  </a:tcPr>
                </a:tc>
                <a:extLst>
                  <a:ext uri="{0D108BD9-81ED-4DB2-BD59-A6C34878D82A}">
                    <a16:rowId xmlns:a16="http://schemas.microsoft.com/office/drawing/2014/main" val="10006"/>
                  </a:ext>
                </a:extLst>
              </a:tr>
              <a:tr h="589350">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3:00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u="none" strike="noStrike" cap="none"/>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3:30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8: LLMs and agentic coding for bioinformatics</a:t>
                      </a:r>
                      <a:endParaRPr sz="1400" b="1" u="none" strike="noStrike" cap="none"/>
                    </a:p>
                  </a:txBody>
                  <a:tcPr marL="91450" marR="91450" marT="45725" marB="45725">
                    <a:solidFill>
                      <a:srgbClr val="FFFFFF"/>
                    </a:solidFill>
                  </a:tcPr>
                </a:tc>
                <a:extLst>
                  <a:ext uri="{0D108BD9-81ED-4DB2-BD59-A6C34878D82A}">
                    <a16:rowId xmlns:a16="http://schemas.microsoft.com/office/drawing/2014/main" val="10007"/>
                  </a:ext>
                </a:extLst>
              </a:tr>
              <a:tr h="589350">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3:30 PM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4: Neural Networks for 2</a:t>
                      </a:r>
                      <a:r>
                        <a:rPr lang="en-CA" sz="1400" b="1" u="none" strike="noStrike" cap="none" baseline="30000"/>
                        <a:t>o</a:t>
                      </a:r>
                      <a:r>
                        <a:rPr lang="en-CA" sz="1400" b="1" u="none" strike="noStrike" cap="none"/>
                        <a:t> Structure (Lecture and Homework)</a:t>
                      </a:r>
                      <a:endParaRPr sz="1400" b="1" u="none" strike="noStrike" cap="none"/>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4:45 PM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Survey and Closing Remarks</a:t>
                      </a:r>
                      <a:endParaRPr sz="1400" b="1" u="none" strike="noStrike" cap="none"/>
                    </a:p>
                  </a:txBody>
                  <a:tcPr marL="91450" marR="91450" marT="45725" marB="45725">
                    <a:solidFill>
                      <a:srgbClr val="F5F5F5"/>
                    </a:solidFill>
                  </a:tcPr>
                </a:tc>
                <a:extLst>
                  <a:ext uri="{0D108BD9-81ED-4DB2-BD59-A6C34878D82A}">
                    <a16:rowId xmlns:a16="http://schemas.microsoft.com/office/drawing/2014/main" val="10008"/>
                  </a:ext>
                </a:extLst>
              </a:tr>
              <a:tr h="459200">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5:00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End of Day 1</a:t>
                      </a:r>
                      <a:endParaRPr sz="1400" b="1" u="none" strike="noStrike" cap="none"/>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5:00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End of Day 2</a:t>
                      </a:r>
                      <a:endParaRPr sz="1400" b="1" u="none" strike="noStrike" cap="none"/>
                    </a:p>
                  </a:txBody>
                  <a:tcPr marL="91450" marR="91450" marT="45725" marB="45725">
                    <a:solidFill>
                      <a:srgbClr val="FFFFFF"/>
                    </a:solidFill>
                  </a:tcPr>
                </a:tc>
                <a:extLst>
                  <a:ext uri="{0D108BD9-81ED-4DB2-BD59-A6C34878D82A}">
                    <a16:rowId xmlns:a16="http://schemas.microsoft.com/office/drawing/2014/main" val="10009"/>
                  </a:ext>
                </a:extLst>
              </a:tr>
            </a:tbl>
          </a:graphicData>
        </a:graphic>
      </p:graphicFrame>
      <p:pic>
        <p:nvPicPr>
          <p:cNvPr id="529" name="Google Shape;529;p4" descr="A red sign with white letters  Description automatically generated"/>
          <p:cNvPicPr preferRelativeResize="0"/>
          <p:nvPr/>
        </p:nvPicPr>
        <p:blipFill rotWithShape="1">
          <a:blip r:embed="rId3">
            <a:alphaModFix/>
          </a:blip>
          <a:srcRect/>
          <a:stretch/>
        </p:blipFill>
        <p:spPr>
          <a:xfrm>
            <a:off x="1627939" y="6440905"/>
            <a:ext cx="1765300" cy="381000"/>
          </a:xfrm>
          <a:prstGeom prst="rect">
            <a:avLst/>
          </a:prstGeom>
          <a:noFill/>
          <a:ln>
            <a:noFill/>
          </a:ln>
        </p:spPr>
      </p:pic>
      <p:sp>
        <p:nvSpPr>
          <p:cNvPr id="530" name="Google Shape;530;p4"/>
          <p:cNvSpPr/>
          <p:nvPr/>
        </p:nvSpPr>
        <p:spPr>
          <a:xfrm>
            <a:off x="0" y="6350000"/>
            <a:ext cx="12192000" cy="5080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1" name="Google Shape;531;p4"/>
          <p:cNvSpPr/>
          <p:nvPr/>
        </p:nvSpPr>
        <p:spPr>
          <a:xfrm>
            <a:off x="0" y="6492874"/>
            <a:ext cx="12192000" cy="365126"/>
          </a:xfrm>
          <a:prstGeom prst="rect">
            <a:avLst/>
          </a:prstGeom>
          <a:solidFill>
            <a:srgbClr val="7024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2" name="Google Shape;532;p4"/>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lt1"/>
                </a:solidFill>
                <a:latin typeface="Arial"/>
                <a:ea typeface="Arial"/>
                <a:cs typeface="Arial"/>
                <a:sym typeface="Arial"/>
              </a:rPr>
              <a:t>Canadian Bioinformatics Workshops | bioinformatics.ca</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7"/>
        <p:cNvGrpSpPr/>
        <p:nvPr/>
      </p:nvGrpSpPr>
      <p:grpSpPr>
        <a:xfrm>
          <a:off x="0" y="0"/>
          <a:ext cx="0" cy="0"/>
          <a:chOff x="0" y="0"/>
          <a:chExt cx="0" cy="0"/>
        </a:xfrm>
      </p:grpSpPr>
      <p:sp>
        <p:nvSpPr>
          <p:cNvPr id="1058" name="Google Shape;1058;p47"/>
          <p:cNvSpPr txBox="1">
            <a:spLocks noGrp="1"/>
          </p:cNvSpPr>
          <p:nvPr>
            <p:ph type="title"/>
          </p:nvPr>
        </p:nvSpPr>
        <p:spPr>
          <a:xfrm>
            <a:off x="0" y="1222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Code for Data Check </a:t>
            </a:r>
            <a:endParaRPr/>
          </a:p>
          <a:p>
            <a:pPr marL="0" lvl="0" indent="0" algn="ctr" rtl="0">
              <a:lnSpc>
                <a:spcPct val="100000"/>
              </a:lnSpc>
              <a:spcBef>
                <a:spcPts val="0"/>
              </a:spcBef>
              <a:spcAft>
                <a:spcPts val="0"/>
              </a:spcAft>
              <a:buSzPts val="1400"/>
              <a:buNone/>
            </a:pPr>
            <a:r>
              <a:rPr lang="en-CA"/>
              <a:t>(Check for Invalid Amino Acids)</a:t>
            </a:r>
            <a:endParaRPr/>
          </a:p>
        </p:txBody>
      </p:sp>
      <p:sp>
        <p:nvSpPr>
          <p:cNvPr id="1059" name="Google Shape;1059;p47"/>
          <p:cNvSpPr/>
          <p:nvPr/>
        </p:nvSpPr>
        <p:spPr>
          <a:xfrm>
            <a:off x="1905000" y="1447800"/>
            <a:ext cx="8382000" cy="507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latin typeface="Courier New"/>
                <a:ea typeface="Courier New"/>
                <a:cs typeface="Courier New"/>
                <a:sym typeface="Courier New"/>
              </a:rPr>
              <a:t>#Check the dataset to make sure only proteins with standard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latin typeface="Courier New"/>
                <a:ea typeface="Courier New"/>
                <a:cs typeface="Courier New"/>
                <a:sym typeface="Courier New"/>
              </a:rPr>
              <a:t>#amino acids are included in the set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FF"/>
                </a:solidFill>
                <a:latin typeface="Courier New"/>
                <a:ea typeface="Courier New"/>
                <a:cs typeface="Courier New"/>
                <a:sym typeface="Courier New"/>
              </a:rPr>
              <a:t>def</a:t>
            </a: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795E26"/>
                </a:solidFill>
                <a:latin typeface="Courier New"/>
                <a:ea typeface="Courier New"/>
                <a:cs typeface="Courier New"/>
                <a:sym typeface="Courier New"/>
              </a:rPr>
              <a:t>remove_non_standard_aa</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num_nonstd = </a:t>
            </a:r>
            <a:r>
              <a:rPr lang="en-CA" sz="1800" b="1" i="0" u="none" strike="noStrike" cap="none">
                <a:solidFill>
                  <a:srgbClr val="09885A"/>
                </a:solidFill>
                <a:latin typeface="Courier New"/>
                <a:ea typeface="Courier New"/>
                <a:cs typeface="Courier New"/>
                <a:sym typeface="Courier New"/>
              </a:rPr>
              <a:t>0</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aa_nonstd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num_prot = </a:t>
            </a:r>
            <a:r>
              <a:rPr lang="en-CA" sz="1800" b="1" i="0" u="none" strike="noStrike" cap="none">
                <a:solidFill>
                  <a:srgbClr val="795E26"/>
                </a:solidFill>
                <a:latin typeface="Courier New"/>
                <a:ea typeface="Courier New"/>
                <a:cs typeface="Courier New"/>
                <a:sym typeface="Courier New"/>
              </a:rPr>
              <a:t>len</a:t>
            </a:r>
            <a:r>
              <a:rPr lang="en-CA" sz="1800" b="1" i="0" u="none" strike="noStrike" cap="none">
                <a:solidFill>
                  <a:srgbClr val="000000"/>
                </a:solidFill>
                <a:latin typeface="Courier New"/>
                <a:ea typeface="Courier New"/>
                <a:cs typeface="Courier New"/>
                <a:sym typeface="Courier New"/>
              </a:rPr>
              <a:t>(used_data)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AF00DB"/>
                </a:solidFill>
                <a:latin typeface="Courier New"/>
                <a:ea typeface="Courier New"/>
                <a:cs typeface="Courier New"/>
                <a:sym typeface="Courier New"/>
              </a:rPr>
              <a:t>for</a:t>
            </a:r>
            <a:r>
              <a:rPr lang="en-CA" sz="1800" b="1" i="0" u="none" strike="noStrike" cap="none">
                <a:solidFill>
                  <a:srgbClr val="000000"/>
                </a:solidFill>
                <a:latin typeface="Courier New"/>
                <a:ea typeface="Courier New"/>
                <a:cs typeface="Courier New"/>
                <a:sym typeface="Courier New"/>
              </a:rPr>
              <a:t> prot </a:t>
            </a:r>
            <a:r>
              <a:rPr lang="en-CA" sz="1800" b="1" i="0" u="none" strike="noStrike" cap="none">
                <a:solidFill>
                  <a:srgbClr val="0000FF"/>
                </a:solidFill>
                <a:latin typeface="Courier New"/>
                <a:ea typeface="Courier New"/>
                <a:cs typeface="Courier New"/>
                <a:sym typeface="Courier New"/>
              </a:rPr>
              <a:t>in</a:t>
            </a: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795E26"/>
                </a:solidFill>
                <a:latin typeface="Courier New"/>
                <a:ea typeface="Courier New"/>
                <a:cs typeface="Courier New"/>
                <a:sym typeface="Courier New"/>
              </a:rPr>
              <a:t>range</a:t>
            </a:r>
            <a:r>
              <a:rPr lang="en-CA" sz="1800" b="1" i="0" u="none" strike="noStrike" cap="none">
                <a:solidFill>
                  <a:srgbClr val="000000"/>
                </a:solidFill>
                <a:latin typeface="Courier New"/>
                <a:ea typeface="Courier New"/>
                <a:cs typeface="Courier New"/>
                <a:sym typeface="Courier New"/>
              </a:rPr>
              <a:t>(num_prot):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AF00DB"/>
                </a:solidFill>
                <a:latin typeface="Courier New"/>
                <a:ea typeface="Courier New"/>
                <a:cs typeface="Courier New"/>
                <a:sym typeface="Courier New"/>
              </a:rPr>
              <a:t>if</a:t>
            </a:r>
            <a:r>
              <a:rPr lang="en-CA" sz="1800" b="1" i="0" u="none" strike="noStrike" cap="none">
                <a:solidFill>
                  <a:srgbClr val="000000"/>
                </a:solidFill>
                <a:latin typeface="Courier New"/>
                <a:ea typeface="Courier New"/>
                <a:cs typeface="Courier New"/>
                <a:sym typeface="Courier New"/>
              </a:rPr>
              <a:t> used_data.iloc[prot,</a:t>
            </a:r>
            <a:r>
              <a:rPr lang="en-CA" sz="1800" b="1" i="0" u="none" strike="noStrike" cap="none">
                <a:solidFill>
                  <a:srgbClr val="09885A"/>
                </a:solidFill>
                <a:latin typeface="Courier New"/>
                <a:ea typeface="Courier New"/>
                <a:cs typeface="Courier New"/>
                <a:sym typeface="Courier New"/>
              </a:rPr>
              <a:t>1</a:t>
            </a:r>
            <a:r>
              <a:rPr lang="en-CA" sz="1800" b="1" i="0" u="none" strike="noStrike" cap="none">
                <a:solidFill>
                  <a:srgbClr val="000000"/>
                </a:solidFill>
                <a:latin typeface="Courier New"/>
                <a:ea typeface="Courier New"/>
                <a:cs typeface="Courier New"/>
                <a:sym typeface="Courier New"/>
              </a:rPr>
              <a:t>].find(</a:t>
            </a:r>
            <a:r>
              <a:rPr lang="en-CA" sz="1800" b="1" i="0" u="none" strike="noStrike" cap="none">
                <a:solidFill>
                  <a:srgbClr val="A31515"/>
                </a:solidFill>
                <a:latin typeface="Courier New"/>
                <a:ea typeface="Courier New"/>
                <a:cs typeface="Courier New"/>
                <a:sym typeface="Courier New"/>
              </a:rPr>
              <a:t>'X'</a:t>
            </a:r>
            <a:r>
              <a:rPr lang="en-CA" sz="1800" b="1" i="0" u="none" strike="noStrike" cap="none">
                <a:solidFill>
                  <a:srgbClr val="000000"/>
                </a:solidFill>
                <a:latin typeface="Courier New"/>
                <a:ea typeface="Courier New"/>
                <a:cs typeface="Courier New"/>
                <a:sym typeface="Courier New"/>
              </a:rPr>
              <a:t>) != </a:t>
            </a:r>
            <a:r>
              <a:rPr lang="en-CA" sz="1800" b="1" i="0" u="none" strike="noStrike" cap="none">
                <a:solidFill>
                  <a:srgbClr val="09885A"/>
                </a:solidFill>
                <a:latin typeface="Courier New"/>
                <a:ea typeface="Courier New"/>
                <a:cs typeface="Courier New"/>
                <a:sym typeface="Courier New"/>
              </a:rPr>
              <a:t>-1</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num_nonstd += </a:t>
            </a:r>
            <a:r>
              <a:rPr lang="en-CA" sz="1800" b="1" i="0" u="none" strike="noStrike" cap="none">
                <a:solidFill>
                  <a:srgbClr val="09885A"/>
                </a:solidFill>
                <a:latin typeface="Courier New"/>
                <a:ea typeface="Courier New"/>
                <a:cs typeface="Courier New"/>
                <a:sym typeface="Courier New"/>
              </a:rPr>
              <a:t>1</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aa_nonstd.append(prot)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AF00DB"/>
                </a:solidFill>
                <a:latin typeface="Courier New"/>
                <a:ea typeface="Courier New"/>
                <a:cs typeface="Courier New"/>
                <a:sym typeface="Courier New"/>
              </a:rPr>
              <a:t>elif</a:t>
            </a:r>
            <a:r>
              <a:rPr lang="en-CA" sz="1800" b="1" i="0" u="none" strike="noStrike" cap="none">
                <a:solidFill>
                  <a:srgbClr val="000000"/>
                </a:solidFill>
                <a:latin typeface="Courier New"/>
                <a:ea typeface="Courier New"/>
                <a:cs typeface="Courier New"/>
                <a:sym typeface="Courier New"/>
              </a:rPr>
              <a:t> used_data.iloc[prot,</a:t>
            </a:r>
            <a:r>
              <a:rPr lang="en-CA" sz="1800" b="1" i="0" u="none" strike="noStrike" cap="none">
                <a:solidFill>
                  <a:srgbClr val="09885A"/>
                </a:solidFill>
                <a:latin typeface="Courier New"/>
                <a:ea typeface="Courier New"/>
                <a:cs typeface="Courier New"/>
                <a:sym typeface="Courier New"/>
              </a:rPr>
              <a:t>1</a:t>
            </a:r>
            <a:r>
              <a:rPr lang="en-CA" sz="1800" b="1" i="0" u="none" strike="noStrike" cap="none">
                <a:solidFill>
                  <a:srgbClr val="000000"/>
                </a:solidFill>
                <a:latin typeface="Courier New"/>
                <a:ea typeface="Courier New"/>
                <a:cs typeface="Courier New"/>
                <a:sym typeface="Courier New"/>
              </a:rPr>
              <a:t>].find(</a:t>
            </a:r>
            <a:r>
              <a:rPr lang="en-CA" sz="1800" b="1" i="0" u="none" strike="noStrike" cap="none">
                <a:solidFill>
                  <a:srgbClr val="A31515"/>
                </a:solidFill>
                <a:latin typeface="Courier New"/>
                <a:ea typeface="Courier New"/>
                <a:cs typeface="Courier New"/>
                <a:sym typeface="Courier New"/>
              </a:rPr>
              <a:t>';'</a:t>
            </a:r>
            <a:r>
              <a:rPr lang="en-CA" sz="1800" b="1" i="0" u="none" strike="noStrike" cap="none">
                <a:solidFill>
                  <a:srgbClr val="000000"/>
                </a:solidFill>
                <a:latin typeface="Courier New"/>
                <a:ea typeface="Courier New"/>
                <a:cs typeface="Courier New"/>
                <a:sym typeface="Courier New"/>
              </a:rPr>
              <a:t>) != </a:t>
            </a:r>
            <a:r>
              <a:rPr lang="en-CA" sz="1800" b="1" i="0" u="none" strike="noStrike" cap="none">
                <a:solidFill>
                  <a:srgbClr val="09885A"/>
                </a:solidFill>
                <a:latin typeface="Courier New"/>
                <a:ea typeface="Courier New"/>
                <a:cs typeface="Courier New"/>
                <a:sym typeface="Courier New"/>
              </a:rPr>
              <a:t>-1</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num_nonstd += </a:t>
            </a:r>
            <a:r>
              <a:rPr lang="en-CA" sz="1800" b="1" i="0" u="none" strike="noStrike" cap="none">
                <a:solidFill>
                  <a:srgbClr val="09885A"/>
                </a:solidFill>
                <a:latin typeface="Courier New"/>
                <a:ea typeface="Courier New"/>
                <a:cs typeface="Courier New"/>
                <a:sym typeface="Courier New"/>
              </a:rPr>
              <a:t>1</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aa_nonstd.append(prot)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AF00DB"/>
                </a:solidFill>
                <a:latin typeface="Courier New"/>
                <a:ea typeface="Courier New"/>
                <a:cs typeface="Courier New"/>
                <a:sym typeface="Courier New"/>
              </a:rPr>
              <a:t>return</a:t>
            </a:r>
            <a:r>
              <a:rPr lang="en-CA" sz="1800" b="1" i="0" u="none" strike="noStrike" cap="none">
                <a:solidFill>
                  <a:srgbClr val="000000"/>
                </a:solidFill>
                <a:latin typeface="Courier New"/>
                <a:ea typeface="Courier New"/>
                <a:cs typeface="Courier New"/>
                <a:sym typeface="Courier New"/>
              </a:rPr>
              <a:t> aa_nonstd</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br>
              <a:rPr lang="en-CA" sz="1800" b="1" i="0" u="none" strike="noStrike" cap="none">
                <a:solidFill>
                  <a:srgbClr val="000000"/>
                </a:solidFill>
                <a:latin typeface="Courier New"/>
                <a:ea typeface="Courier New"/>
                <a:cs typeface="Courier New"/>
                <a:sym typeface="Courier New"/>
              </a:rPr>
            </a:br>
            <a:r>
              <a:rPr lang="en-CA" sz="1800" b="1" i="0" u="none" strike="noStrike" cap="none">
                <a:solidFill>
                  <a:srgbClr val="000000"/>
                </a:solidFill>
                <a:latin typeface="Courier New"/>
                <a:ea typeface="Courier New"/>
                <a:cs typeface="Courier New"/>
                <a:sym typeface="Courier New"/>
              </a:rPr>
              <a:t>aa_nonstd = remove_non_standard_aa()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used_data = used_data.drop(used_data.index[aa_nonstd])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3"/>
        <p:cNvGrpSpPr/>
        <p:nvPr/>
      </p:nvGrpSpPr>
      <p:grpSpPr>
        <a:xfrm>
          <a:off x="0" y="0"/>
          <a:ext cx="0" cy="0"/>
          <a:chOff x="0" y="0"/>
          <a:chExt cx="0" cy="0"/>
        </a:xfrm>
      </p:grpSpPr>
      <p:sp>
        <p:nvSpPr>
          <p:cNvPr id="1064" name="Google Shape;1064;p48"/>
          <p:cNvSpPr/>
          <p:nvPr/>
        </p:nvSpPr>
        <p:spPr>
          <a:xfrm>
            <a:off x="1770800" y="1533875"/>
            <a:ext cx="8754600" cy="452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latin typeface="Courier New"/>
                <a:ea typeface="Courier New"/>
                <a:cs typeface="Courier New"/>
                <a:sym typeface="Courier New"/>
              </a:rPr>
              <a:t>#Check the dataset to make sure no data is missing and check the class labels – need to define “verify_dataset” function</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FF"/>
                </a:solidFill>
                <a:latin typeface="Courier New"/>
                <a:ea typeface="Courier New"/>
                <a:cs typeface="Courier New"/>
                <a:sym typeface="Courier New"/>
              </a:rPr>
              <a:t>def</a:t>
            </a: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795E26"/>
                </a:solidFill>
                <a:latin typeface="Courier New"/>
                <a:ea typeface="Courier New"/>
                <a:cs typeface="Courier New"/>
                <a:sym typeface="Courier New"/>
              </a:rPr>
              <a:t>verify_dataset</a:t>
            </a:r>
            <a:r>
              <a:rPr lang="en-CA" sz="1800" b="1" i="0" u="none" strike="noStrike" cap="none">
                <a:solidFill>
                  <a:srgbClr val="000000"/>
                </a:solidFill>
                <a:latin typeface="Courier New"/>
                <a:ea typeface="Courier New"/>
                <a:cs typeface="Courier New"/>
                <a:sym typeface="Courier New"/>
              </a:rPr>
              <a:t>(</a:t>
            </a:r>
            <a:r>
              <a:rPr lang="en-CA" sz="1800" b="1" i="0" u="none" strike="noStrike" cap="none">
                <a:solidFill>
                  <a:srgbClr val="001080"/>
                </a:solidFill>
                <a:latin typeface="Courier New"/>
                <a:ea typeface="Courier New"/>
                <a:cs typeface="Courier New"/>
                <a:sym typeface="Courier New"/>
              </a:rPr>
              <a:t>data</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latin typeface="Courier New"/>
                <a:ea typeface="Courier New"/>
                <a:cs typeface="Courier New"/>
                <a:sym typeface="Courier New"/>
              </a:rPr>
              <a:t>#Use data_found as a dummy variable to determine if to print missing value information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data_found = </a:t>
            </a:r>
            <a:r>
              <a:rPr lang="en-CA" sz="1800" b="1" i="0" u="none" strike="noStrike" cap="none">
                <a:solidFill>
                  <a:srgbClr val="09885A"/>
                </a:solidFill>
                <a:latin typeface="Courier New"/>
                <a:ea typeface="Courier New"/>
                <a:cs typeface="Courier New"/>
                <a:sym typeface="Courier New"/>
              </a:rPr>
              <a:t>1</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AF00DB"/>
                </a:solidFill>
                <a:latin typeface="Courier New"/>
                <a:ea typeface="Courier New"/>
                <a:cs typeface="Courier New"/>
                <a:sym typeface="Courier New"/>
              </a:rPr>
              <a:t>for</a:t>
            </a:r>
            <a:r>
              <a:rPr lang="en-CA" sz="1800" b="1" i="0" u="none" strike="noStrike" cap="none">
                <a:solidFill>
                  <a:srgbClr val="000000"/>
                </a:solidFill>
                <a:latin typeface="Courier New"/>
                <a:ea typeface="Courier New"/>
                <a:cs typeface="Courier New"/>
                <a:sym typeface="Courier New"/>
              </a:rPr>
              <a:t> each_column </a:t>
            </a:r>
            <a:r>
              <a:rPr lang="en-CA" sz="1800" b="1" i="0" u="none" strike="noStrike" cap="none">
                <a:solidFill>
                  <a:srgbClr val="0000FF"/>
                </a:solidFill>
                <a:latin typeface="Courier New"/>
                <a:ea typeface="Courier New"/>
                <a:cs typeface="Courier New"/>
                <a:sym typeface="Courier New"/>
              </a:rPr>
              <a:t>in</a:t>
            </a:r>
            <a:r>
              <a:rPr lang="en-CA" sz="1800" b="1" i="0" u="none" strike="noStrike" cap="none">
                <a:solidFill>
                  <a:srgbClr val="000000"/>
                </a:solidFill>
                <a:latin typeface="Courier New"/>
                <a:ea typeface="Courier New"/>
                <a:cs typeface="Courier New"/>
                <a:sym typeface="Courier New"/>
              </a:rPr>
              <a:t> data.columns: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AF00DB"/>
                </a:solidFill>
                <a:latin typeface="Courier New"/>
                <a:ea typeface="Courier New"/>
                <a:cs typeface="Courier New"/>
                <a:sym typeface="Courier New"/>
              </a:rPr>
              <a:t>if</a:t>
            </a:r>
            <a:r>
              <a:rPr lang="en-CA" sz="1800" b="1" i="0" u="none" strike="noStrike" cap="none">
                <a:solidFill>
                  <a:srgbClr val="000000"/>
                </a:solidFill>
                <a:latin typeface="Courier New"/>
                <a:ea typeface="Courier New"/>
                <a:cs typeface="Courier New"/>
                <a:sym typeface="Courier New"/>
              </a:rPr>
              <a:t> data[each_column].isnull().</a:t>
            </a:r>
            <a:r>
              <a:rPr lang="en-CA" sz="1800" b="1" i="0" u="none" strike="noStrike" cap="none">
                <a:solidFill>
                  <a:srgbClr val="795E26"/>
                </a:solidFill>
                <a:latin typeface="Courier New"/>
                <a:ea typeface="Courier New"/>
                <a:cs typeface="Courier New"/>
                <a:sym typeface="Courier New"/>
              </a:rPr>
              <a:t>any</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795E26"/>
                </a:solidFill>
                <a:latin typeface="Courier New"/>
                <a:ea typeface="Courier New"/>
                <a:cs typeface="Courier New"/>
                <a:sym typeface="Courier New"/>
              </a:rPr>
              <a:t>print</a:t>
            </a:r>
            <a:r>
              <a:rPr lang="en-CA" sz="1800" b="1" i="0" u="none" strike="noStrike" cap="none">
                <a:solidFill>
                  <a:srgbClr val="000000"/>
                </a:solidFill>
                <a:latin typeface="Courier New"/>
                <a:ea typeface="Courier New"/>
                <a:cs typeface="Courier New"/>
                <a:sym typeface="Courier New"/>
              </a:rPr>
              <a:t>(</a:t>
            </a:r>
            <a:r>
              <a:rPr lang="en-CA" sz="1800" b="1" i="0" u="none" strike="noStrike" cap="none">
                <a:solidFill>
                  <a:srgbClr val="A31515"/>
                </a:solidFill>
                <a:latin typeface="Courier New"/>
                <a:ea typeface="Courier New"/>
                <a:cs typeface="Courier New"/>
                <a:sym typeface="Courier New"/>
              </a:rPr>
              <a:t>"Data missing in Column "</a:t>
            </a:r>
            <a:r>
              <a:rPr lang="en-CA" sz="1800" b="1" i="0" u="none" strike="noStrike" cap="none">
                <a:solidFill>
                  <a:srgbClr val="000000"/>
                </a:solidFill>
                <a:latin typeface="Courier New"/>
                <a:ea typeface="Courier New"/>
                <a:cs typeface="Courier New"/>
                <a:sym typeface="Courier New"/>
              </a:rPr>
              <a:t> + each_column)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data_found = </a:t>
            </a:r>
            <a:r>
              <a:rPr lang="en-CA" sz="1800" b="1" i="0" u="none" strike="noStrike" cap="none">
                <a:solidFill>
                  <a:srgbClr val="09885A"/>
                </a:solidFill>
                <a:latin typeface="Courier New"/>
                <a:ea typeface="Courier New"/>
                <a:cs typeface="Courier New"/>
                <a:sym typeface="Courier New"/>
              </a:rPr>
              <a:t>0</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795E26"/>
                </a:solidFill>
                <a:latin typeface="Courier New"/>
                <a:ea typeface="Courier New"/>
                <a:cs typeface="Courier New"/>
                <a:sym typeface="Courier New"/>
              </a:rPr>
              <a:t>quit</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AF00DB"/>
                </a:solidFill>
                <a:latin typeface="Courier New"/>
                <a:ea typeface="Courier New"/>
                <a:cs typeface="Courier New"/>
                <a:sym typeface="Courier New"/>
              </a:rPr>
              <a:t>if</a:t>
            </a:r>
            <a:r>
              <a:rPr lang="en-CA" sz="1800" b="1" i="0" u="none" strike="noStrike" cap="none">
                <a:solidFill>
                  <a:srgbClr val="000000"/>
                </a:solidFill>
                <a:latin typeface="Courier New"/>
                <a:ea typeface="Courier New"/>
                <a:cs typeface="Courier New"/>
                <a:sym typeface="Courier New"/>
              </a:rPr>
              <a:t> data_found == </a:t>
            </a:r>
            <a:r>
              <a:rPr lang="en-CA" sz="1800" b="1" i="0" u="none" strike="noStrike" cap="none">
                <a:solidFill>
                  <a:srgbClr val="09885A"/>
                </a:solidFill>
                <a:latin typeface="Courier New"/>
                <a:ea typeface="Courier New"/>
                <a:cs typeface="Courier New"/>
                <a:sym typeface="Courier New"/>
              </a:rPr>
              <a:t>1</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795E26"/>
                </a:solidFill>
                <a:latin typeface="Courier New"/>
                <a:ea typeface="Courier New"/>
                <a:cs typeface="Courier New"/>
                <a:sym typeface="Courier New"/>
              </a:rPr>
              <a:t>print</a:t>
            </a:r>
            <a:r>
              <a:rPr lang="en-CA" sz="1800" b="1" i="0" u="none" strike="noStrike" cap="none">
                <a:solidFill>
                  <a:srgbClr val="000000"/>
                </a:solidFill>
                <a:latin typeface="Courier New"/>
                <a:ea typeface="Courier New"/>
                <a:cs typeface="Courier New"/>
                <a:sym typeface="Courier New"/>
              </a:rPr>
              <a:t>(</a:t>
            </a:r>
            <a:r>
              <a:rPr lang="en-CA" sz="1800" b="1" i="0" u="none" strike="noStrike" cap="none">
                <a:solidFill>
                  <a:srgbClr val="A31515"/>
                </a:solidFill>
                <a:latin typeface="Courier New"/>
                <a:ea typeface="Courier New"/>
                <a:cs typeface="Courier New"/>
                <a:sym typeface="Courier New"/>
              </a:rPr>
              <a:t>"Dataset is complete. No missing value"</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AF00DB"/>
                </a:solidFill>
                <a:latin typeface="Courier New"/>
                <a:ea typeface="Courier New"/>
                <a:cs typeface="Courier New"/>
                <a:sym typeface="Courier New"/>
              </a:rPr>
              <a:t>return</a:t>
            </a:r>
            <a:endParaRPr sz="1800" b="1" i="0" u="none" strike="noStrike" cap="none">
              <a:solidFill>
                <a:srgbClr val="AF00DB"/>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AF00DB"/>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latin typeface="Courier New"/>
                <a:ea typeface="Courier New"/>
                <a:cs typeface="Courier New"/>
                <a:sym typeface="Courier New"/>
              </a:rPr>
              <a:t>#Call verify_dataset and check data</a:t>
            </a:r>
            <a:br>
              <a:rPr lang="en-CA" sz="1800" b="1" i="0" u="none" strike="noStrike" cap="none">
                <a:solidFill>
                  <a:srgbClr val="000000"/>
                </a:solidFill>
                <a:latin typeface="Courier New"/>
                <a:ea typeface="Courier New"/>
                <a:cs typeface="Courier New"/>
                <a:sym typeface="Courier New"/>
              </a:rPr>
            </a:br>
            <a:r>
              <a:rPr lang="en-CA" sz="1800" b="1" i="0" u="none" strike="noStrike" cap="none">
                <a:solidFill>
                  <a:srgbClr val="000000"/>
                </a:solidFill>
                <a:latin typeface="Courier New"/>
                <a:ea typeface="Courier New"/>
                <a:cs typeface="Courier New"/>
                <a:sym typeface="Courier New"/>
              </a:rPr>
              <a:t>verify_dataset(data)</a:t>
            </a:r>
            <a:endParaRPr sz="1400" b="0" i="0" u="none" strike="noStrike" cap="none">
              <a:solidFill>
                <a:srgbClr val="000000"/>
              </a:solidFill>
              <a:latin typeface="Arial"/>
              <a:ea typeface="Arial"/>
              <a:cs typeface="Arial"/>
              <a:sym typeface="Arial"/>
            </a:endParaRPr>
          </a:p>
        </p:txBody>
      </p:sp>
      <p:sp>
        <p:nvSpPr>
          <p:cNvPr id="1065" name="Google Shape;1065;p48"/>
          <p:cNvSpPr txBox="1"/>
          <p:nvPr/>
        </p:nvSpPr>
        <p:spPr>
          <a:xfrm>
            <a:off x="1981200" y="169739"/>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CA" sz="4400" b="1" i="0" u="none" strike="noStrike" cap="none">
                <a:solidFill>
                  <a:srgbClr val="000000"/>
                </a:solidFill>
                <a:latin typeface="Arial"/>
                <a:ea typeface="Arial"/>
                <a:cs typeface="Arial"/>
                <a:sym typeface="Arial"/>
              </a:rPr>
              <a:t>Code for Data Check (Missing Values, Label Check)</a:t>
            </a:r>
            <a:endParaRPr sz="4400" b="1" i="0" u="none" strike="noStrike" cap="none">
              <a:solidFill>
                <a:srgbClr val="333399"/>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9"/>
        <p:cNvGrpSpPr/>
        <p:nvPr/>
      </p:nvGrpSpPr>
      <p:grpSpPr>
        <a:xfrm>
          <a:off x="0" y="0"/>
          <a:ext cx="0" cy="0"/>
          <a:chOff x="0" y="0"/>
          <a:chExt cx="0" cy="0"/>
        </a:xfrm>
      </p:grpSpPr>
      <p:sp>
        <p:nvSpPr>
          <p:cNvPr id="1070" name="Google Shape;1070;p49"/>
          <p:cNvSpPr txBox="1">
            <a:spLocks noGrp="1"/>
          </p:cNvSpPr>
          <p:nvPr>
            <p:ph type="title"/>
          </p:nvPr>
        </p:nvSpPr>
        <p:spPr>
          <a:xfrm>
            <a:off x="1981200" y="1222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Create a Training (70%) &amp; Testing Set (30%)</a:t>
            </a:r>
            <a:endParaRPr/>
          </a:p>
        </p:txBody>
      </p:sp>
      <p:sp>
        <p:nvSpPr>
          <p:cNvPr id="1071" name="Google Shape;1071;p49"/>
          <p:cNvSpPr/>
          <p:nvPr/>
        </p:nvSpPr>
        <p:spPr>
          <a:xfrm>
            <a:off x="1708265" y="2864363"/>
            <a:ext cx="8911200" cy="353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8000"/>
                </a:solidFill>
                <a:latin typeface="Courier New"/>
                <a:ea typeface="Courier New"/>
                <a:cs typeface="Courier New"/>
                <a:sym typeface="Courier New"/>
              </a:rPr>
              <a:t>#Splitting The Data Set into training and testing</a:t>
            </a:r>
            <a:endParaRPr sz="14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FF"/>
                </a:solidFill>
                <a:latin typeface="Courier New"/>
                <a:ea typeface="Courier New"/>
                <a:cs typeface="Courier New"/>
                <a:sym typeface="Courier New"/>
              </a:rPr>
              <a:t>def</a:t>
            </a:r>
            <a:r>
              <a:rPr lang="en-CA" sz="1400" b="1" i="0" u="none" strike="noStrike" cap="none">
                <a:solidFill>
                  <a:srgbClr val="000000"/>
                </a:solidFill>
                <a:latin typeface="Courier New"/>
                <a:ea typeface="Courier New"/>
                <a:cs typeface="Courier New"/>
                <a:sym typeface="Courier New"/>
              </a:rPr>
              <a:t> </a:t>
            </a:r>
            <a:r>
              <a:rPr lang="en-CA" sz="1400" b="1" i="0" u="none" strike="noStrike" cap="none">
                <a:solidFill>
                  <a:srgbClr val="795E26"/>
                </a:solidFill>
                <a:latin typeface="Courier New"/>
                <a:ea typeface="Courier New"/>
                <a:cs typeface="Courier New"/>
                <a:sym typeface="Courier New"/>
              </a:rPr>
              <a:t>split_dataset_test_train</a:t>
            </a:r>
            <a:r>
              <a:rPr lang="en-CA" sz="1400" b="1" i="0" u="none" strike="noStrike" cap="none">
                <a:solidFill>
                  <a:srgbClr val="000000"/>
                </a:solidFill>
                <a:latin typeface="Courier New"/>
                <a:ea typeface="Courier New"/>
                <a:cs typeface="Courier New"/>
                <a:sym typeface="Courier New"/>
              </a:rPr>
              <a:t>(</a:t>
            </a:r>
            <a:r>
              <a:rPr lang="en-CA" sz="1400" b="1" i="0" u="none" strike="noStrike" cap="none">
                <a:solidFill>
                  <a:srgbClr val="001080"/>
                </a:solidFill>
                <a:latin typeface="Courier New"/>
                <a:ea typeface="Courier New"/>
                <a:cs typeface="Courier New"/>
                <a:sym typeface="Courier New"/>
              </a:rPr>
              <a:t>data</a:t>
            </a:r>
            <a:r>
              <a:rPr lang="en-CA" sz="1400" b="1" i="0" u="none" strike="noStrike" cap="none">
                <a:solidFill>
                  <a:srgbClr val="000000"/>
                </a:solidFill>
                <a:latin typeface="Courier New"/>
                <a:ea typeface="Courier New"/>
                <a:cs typeface="Courier New"/>
                <a:sym typeface="Courier New"/>
              </a:rPr>
              <a:t>,</a:t>
            </a:r>
            <a:r>
              <a:rPr lang="en-CA" sz="1400" b="1" i="0" u="none" strike="noStrike" cap="none">
                <a:solidFill>
                  <a:srgbClr val="001080"/>
                </a:solidFill>
                <a:latin typeface="Courier New"/>
                <a:ea typeface="Courier New"/>
                <a:cs typeface="Courier New"/>
                <a:sym typeface="Courier New"/>
              </a:rPr>
              <a:t>limit</a:t>
            </a:r>
            <a:r>
              <a:rPr lang="en-CA" sz="1400" b="1" i="0" u="none" strike="noStrike" cap="none">
                <a:solidFill>
                  <a:srgbClr val="000000"/>
                </a:solidFill>
                <a:latin typeface="Courier New"/>
                <a:ea typeface="Courier New"/>
                <a:cs typeface="Courier New"/>
                <a:sym typeface="Courier New"/>
              </a:rPr>
              <a:t>,</a:t>
            </a:r>
            <a:r>
              <a:rPr lang="en-CA" sz="1400" b="1" i="0" u="none" strike="noStrike" cap="none">
                <a:solidFill>
                  <a:srgbClr val="001080"/>
                </a:solidFill>
                <a:latin typeface="Courier New"/>
                <a:ea typeface="Courier New"/>
                <a:cs typeface="Courier New"/>
                <a:sym typeface="Courier New"/>
              </a:rPr>
              <a:t>train_size</a:t>
            </a:r>
            <a:r>
              <a:rPr lang="en-CA" sz="14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ourier New"/>
                <a:ea typeface="Courier New"/>
                <a:cs typeface="Courier New"/>
                <a:sym typeface="Courier New"/>
              </a:rPr>
              <a:t>  data = data.sample(frac=limit).reset_index(drop=</a:t>
            </a:r>
            <a:r>
              <a:rPr lang="en-CA" sz="1400" b="1" i="0" u="none" strike="noStrike" cap="none">
                <a:solidFill>
                  <a:srgbClr val="0000FF"/>
                </a:solidFill>
                <a:latin typeface="Courier New"/>
                <a:ea typeface="Courier New"/>
                <a:cs typeface="Courier New"/>
                <a:sym typeface="Courier New"/>
              </a:rPr>
              <a:t>True</a:t>
            </a:r>
            <a:r>
              <a:rPr lang="en-CA" sz="14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ourier New"/>
                <a:ea typeface="Courier New"/>
                <a:cs typeface="Courier New"/>
                <a:sym typeface="Courier New"/>
              </a:rPr>
              <a:t>  training_data = data.iloc[:int(train_size*</a:t>
            </a:r>
            <a:r>
              <a:rPr lang="en-CA" sz="1400" b="1" i="0" u="none" strike="noStrike" cap="none">
                <a:solidFill>
                  <a:srgbClr val="795E26"/>
                </a:solidFill>
                <a:latin typeface="Courier New"/>
                <a:ea typeface="Courier New"/>
                <a:cs typeface="Courier New"/>
                <a:sym typeface="Courier New"/>
              </a:rPr>
              <a:t>len</a:t>
            </a:r>
            <a:r>
              <a:rPr lang="en-CA" sz="1400" b="1" i="0" u="none" strike="noStrike" cap="none">
                <a:solidFill>
                  <a:srgbClr val="000000"/>
                </a:solidFill>
                <a:latin typeface="Courier New"/>
                <a:ea typeface="Courier New"/>
                <a:cs typeface="Courier New"/>
                <a:sym typeface="Courier New"/>
              </a:rPr>
              <a:t>(data))].reset_index(drop=</a:t>
            </a:r>
            <a:r>
              <a:rPr lang="en-CA" sz="1400" b="1" i="0" u="none" strike="noStrike" cap="none">
                <a:solidFill>
                  <a:srgbClr val="0000FF"/>
                </a:solidFill>
                <a:latin typeface="Courier New"/>
                <a:ea typeface="Courier New"/>
                <a:cs typeface="Courier New"/>
                <a:sym typeface="Courier New"/>
              </a:rPr>
              <a:t>True</a:t>
            </a:r>
            <a:r>
              <a:rPr lang="en-CA" sz="14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8000"/>
                </a:solidFill>
                <a:latin typeface="Courier New"/>
                <a:ea typeface="Courier New"/>
                <a:cs typeface="Courier New"/>
                <a:sym typeface="Courier New"/>
              </a:rPr>
              <a:t>##Determine the integer location (iloc) from beginning of array (:) to the train_size and do a ”cleanup” with a reset call</a:t>
            </a:r>
            <a:endParaRPr sz="14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ourier New"/>
                <a:ea typeface="Courier New"/>
                <a:cs typeface="Courier New"/>
                <a:sym typeface="Courier New"/>
              </a:rPr>
              <a:t>  testing_data = data.iloc[int(train_size*</a:t>
            </a:r>
            <a:r>
              <a:rPr lang="en-CA" sz="1400" b="1" i="0" u="none" strike="noStrike" cap="none">
                <a:solidFill>
                  <a:srgbClr val="795E26"/>
                </a:solidFill>
                <a:latin typeface="Courier New"/>
                <a:ea typeface="Courier New"/>
                <a:cs typeface="Courier New"/>
                <a:sym typeface="Courier New"/>
              </a:rPr>
              <a:t>len</a:t>
            </a:r>
            <a:r>
              <a:rPr lang="en-CA" sz="1400" b="1" i="0" u="none" strike="noStrike" cap="none">
                <a:solidFill>
                  <a:srgbClr val="000000"/>
                </a:solidFill>
                <a:latin typeface="Courier New"/>
                <a:ea typeface="Courier New"/>
                <a:cs typeface="Courier New"/>
                <a:sym typeface="Courier New"/>
              </a:rPr>
              <a:t>(data)):].reset_index(drop=</a:t>
            </a:r>
            <a:r>
              <a:rPr lang="en-CA" sz="1400" b="1" i="0" u="none" strike="noStrike" cap="none">
                <a:solidFill>
                  <a:srgbClr val="0000FF"/>
                </a:solidFill>
                <a:latin typeface="Courier New"/>
                <a:ea typeface="Courier New"/>
                <a:cs typeface="Courier New"/>
                <a:sym typeface="Courier New"/>
              </a:rPr>
              <a:t>True</a:t>
            </a:r>
            <a:r>
              <a:rPr lang="en-CA" sz="14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8000"/>
                </a:solidFill>
                <a:latin typeface="Courier New"/>
                <a:ea typeface="Courier New"/>
                <a:cs typeface="Courier New"/>
                <a:sym typeface="Courier New"/>
              </a:rPr>
              <a:t>##Determine the integer location (iloc) from train_size to end of array (: ) and do a ”cleanup” with a reset call</a:t>
            </a:r>
            <a:endParaRPr sz="14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ourier New"/>
                <a:ea typeface="Courier New"/>
                <a:cs typeface="Courier New"/>
                <a:sym typeface="Courier New"/>
              </a:rPr>
              <a:t>  </a:t>
            </a:r>
            <a:r>
              <a:rPr lang="en-CA" sz="1400" b="1" i="0" u="none" strike="noStrike" cap="none">
                <a:solidFill>
                  <a:srgbClr val="AF00DB"/>
                </a:solidFill>
                <a:latin typeface="Courier New"/>
                <a:ea typeface="Courier New"/>
                <a:cs typeface="Courier New"/>
                <a:sym typeface="Courier New"/>
              </a:rPr>
              <a:t>return</a:t>
            </a:r>
            <a:r>
              <a:rPr lang="en-CA" sz="1400" b="1" i="0" u="none" strike="noStrike" cap="none">
                <a:solidFill>
                  <a:srgbClr val="000000"/>
                </a:solidFill>
                <a:latin typeface="Courier New"/>
                <a:ea typeface="Courier New"/>
                <a:cs typeface="Courier New"/>
                <a:sym typeface="Courier New"/>
              </a:rPr>
              <a:t> training_data, testing_data</a:t>
            </a:r>
            <a:endParaRPr sz="14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8000"/>
                </a:solidFill>
                <a:latin typeface="Courier New"/>
                <a:ea typeface="Courier New"/>
                <a:cs typeface="Courier New"/>
                <a:sym typeface="Courier New"/>
              </a:rPr>
              <a:t>##Data_frac allows us to control the time it takes to execute subsequent code</a:t>
            </a:r>
            <a:br>
              <a:rPr lang="en-CA" sz="1400" b="1" i="0" u="none" strike="noStrike" cap="none">
                <a:solidFill>
                  <a:srgbClr val="000000"/>
                </a:solidFill>
                <a:latin typeface="Courier New"/>
                <a:ea typeface="Courier New"/>
                <a:cs typeface="Courier New"/>
                <a:sym typeface="Courier New"/>
              </a:rPr>
            </a:br>
            <a:r>
              <a:rPr lang="en-CA" sz="1400" b="1" i="0" u="none" strike="noStrike" cap="none">
                <a:solidFill>
                  <a:srgbClr val="000000"/>
                </a:solidFill>
                <a:latin typeface="Courier New"/>
                <a:ea typeface="Courier New"/>
                <a:cs typeface="Courier New"/>
                <a:sym typeface="Courier New"/>
              </a:rPr>
              <a:t>data_frac = </a:t>
            </a:r>
            <a:r>
              <a:rPr lang="en-CA" sz="1400" b="1" i="0" u="none" strike="noStrike" cap="none">
                <a:solidFill>
                  <a:srgbClr val="09885A"/>
                </a:solidFill>
                <a:latin typeface="Courier New"/>
                <a:ea typeface="Courier New"/>
                <a:cs typeface="Courier New"/>
                <a:sym typeface="Courier New"/>
              </a:rPr>
              <a:t>0.2</a:t>
            </a:r>
            <a:endParaRPr sz="14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ourier New"/>
                <a:ea typeface="Courier New"/>
                <a:cs typeface="Courier New"/>
                <a:sym typeface="Courier New"/>
              </a:rPr>
              <a:t>train_frac = </a:t>
            </a:r>
            <a:r>
              <a:rPr lang="en-CA" sz="1400" b="1" i="0" u="none" strike="noStrike" cap="none">
                <a:solidFill>
                  <a:srgbClr val="09885A"/>
                </a:solidFill>
                <a:latin typeface="Courier New"/>
                <a:ea typeface="Courier New"/>
                <a:cs typeface="Courier New"/>
                <a:sym typeface="Courier New"/>
              </a:rPr>
              <a:t>0.7</a:t>
            </a:r>
            <a:endParaRPr sz="14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400"/>
              <a:buFont typeface="Arial"/>
              <a:buNone/>
            </a:pPr>
            <a:br>
              <a:rPr lang="en-CA" sz="1400" b="1" i="0" u="none" strike="noStrike" cap="none">
                <a:solidFill>
                  <a:srgbClr val="000000"/>
                </a:solidFill>
                <a:latin typeface="Courier New"/>
                <a:ea typeface="Courier New"/>
                <a:cs typeface="Courier New"/>
                <a:sym typeface="Courier New"/>
              </a:rPr>
            </a:br>
            <a:r>
              <a:rPr lang="en-CA" sz="1400" b="1" i="0" u="none" strike="noStrike" cap="none">
                <a:solidFill>
                  <a:srgbClr val="000000"/>
                </a:solidFill>
                <a:latin typeface="Courier New"/>
                <a:ea typeface="Courier New"/>
                <a:cs typeface="Courier New"/>
                <a:sym typeface="Courier New"/>
              </a:rPr>
              <a:t>train_data, test_data = split_dataset_test_train(used_data,data_frac,train_frac)</a:t>
            </a:r>
            <a:endParaRPr sz="1400" b="0" i="0" u="none" strike="noStrike" cap="none">
              <a:solidFill>
                <a:srgbClr val="000000"/>
              </a:solidFill>
              <a:latin typeface="Arial"/>
              <a:ea typeface="Arial"/>
              <a:cs typeface="Arial"/>
              <a:sym typeface="Arial"/>
            </a:endParaRPr>
          </a:p>
        </p:txBody>
      </p:sp>
      <p:sp>
        <p:nvSpPr>
          <p:cNvPr id="1072" name="Google Shape;1072;p49"/>
          <p:cNvSpPr/>
          <p:nvPr/>
        </p:nvSpPr>
        <p:spPr>
          <a:xfrm>
            <a:off x="1828800" y="1408201"/>
            <a:ext cx="8562000" cy="1200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2400"/>
              <a:buFont typeface="Arial"/>
              <a:buChar char="•"/>
            </a:pPr>
            <a:r>
              <a:rPr lang="en-CA" sz="2400" b="1" i="0" u="none" strike="noStrike" cap="none">
                <a:solidFill>
                  <a:srgbClr val="000090"/>
                </a:solidFill>
                <a:latin typeface="Arial"/>
                <a:ea typeface="Arial"/>
                <a:cs typeface="Arial"/>
                <a:sym typeface="Arial"/>
              </a:rPr>
              <a:t>A parameter ‘data_frac’ is added to limit the amount of total data used. 20% of the data, 710 proteins, will be split into training (493) and test sets (217). </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6"/>
        <p:cNvGrpSpPr/>
        <p:nvPr/>
      </p:nvGrpSpPr>
      <p:grpSpPr>
        <a:xfrm>
          <a:off x="0" y="0"/>
          <a:ext cx="0" cy="0"/>
          <a:chOff x="0" y="0"/>
          <a:chExt cx="0" cy="0"/>
        </a:xfrm>
      </p:grpSpPr>
      <p:sp>
        <p:nvSpPr>
          <p:cNvPr id="1077" name="Google Shape;1077;p50"/>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Machine Learning Workflow</a:t>
            </a:r>
            <a:endParaRPr/>
          </a:p>
        </p:txBody>
      </p:sp>
      <p:sp>
        <p:nvSpPr>
          <p:cNvPr id="1078" name="Google Shape;1078;p50"/>
          <p:cNvSpPr/>
          <p:nvPr/>
        </p:nvSpPr>
        <p:spPr>
          <a:xfrm>
            <a:off x="2525487" y="2013856"/>
            <a:ext cx="1805100" cy="14607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1079" name="Google Shape;1079;p50"/>
          <p:cNvSpPr/>
          <p:nvPr/>
        </p:nvSpPr>
        <p:spPr>
          <a:xfrm>
            <a:off x="4806536" y="2013856"/>
            <a:ext cx="1805100" cy="14607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1080" name="Google Shape;1080;p50"/>
          <p:cNvSpPr/>
          <p:nvPr/>
        </p:nvSpPr>
        <p:spPr>
          <a:xfrm>
            <a:off x="7067796" y="2013856"/>
            <a:ext cx="1805100" cy="14607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1081" name="Google Shape;1081;p50"/>
          <p:cNvSpPr/>
          <p:nvPr/>
        </p:nvSpPr>
        <p:spPr>
          <a:xfrm>
            <a:off x="7067797" y="4173186"/>
            <a:ext cx="1805100" cy="14607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1082" name="Google Shape;1082;p50"/>
          <p:cNvSpPr/>
          <p:nvPr/>
        </p:nvSpPr>
        <p:spPr>
          <a:xfrm>
            <a:off x="4806536" y="4173186"/>
            <a:ext cx="1805100" cy="1460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1083" name="Google Shape;1083;p50"/>
          <p:cNvSpPr/>
          <p:nvPr/>
        </p:nvSpPr>
        <p:spPr>
          <a:xfrm>
            <a:off x="2525486" y="4183082"/>
            <a:ext cx="1805100" cy="1460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1084" name="Google Shape;1084;p50"/>
          <p:cNvSpPr/>
          <p:nvPr/>
        </p:nvSpPr>
        <p:spPr>
          <a:xfrm>
            <a:off x="4330535" y="2672934"/>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5" name="Google Shape;1085;p50"/>
          <p:cNvSpPr/>
          <p:nvPr/>
        </p:nvSpPr>
        <p:spPr>
          <a:xfrm>
            <a:off x="6611584" y="267293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6" name="Google Shape;1086;p50"/>
          <p:cNvSpPr/>
          <p:nvPr/>
        </p:nvSpPr>
        <p:spPr>
          <a:xfrm flipH="1">
            <a:off x="6611484" y="473476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7" name="Google Shape;1087;p50"/>
          <p:cNvSpPr/>
          <p:nvPr/>
        </p:nvSpPr>
        <p:spPr>
          <a:xfrm flipH="1">
            <a:off x="4318059" y="4734762"/>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8" name="Google Shape;1088;p50"/>
          <p:cNvSpPr/>
          <p:nvPr/>
        </p:nvSpPr>
        <p:spPr>
          <a:xfrm>
            <a:off x="8973787" y="2836221"/>
            <a:ext cx="653100" cy="2077200"/>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89" name="Google Shape;1089;p50"/>
          <p:cNvSpPr/>
          <p:nvPr/>
        </p:nvSpPr>
        <p:spPr>
          <a:xfrm>
            <a:off x="6788725" y="1765176"/>
            <a:ext cx="2363100" cy="1983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3"/>
        <p:cNvGrpSpPr/>
        <p:nvPr/>
      </p:nvGrpSpPr>
      <p:grpSpPr>
        <a:xfrm>
          <a:off x="0" y="0"/>
          <a:ext cx="0" cy="0"/>
          <a:chOff x="0" y="0"/>
          <a:chExt cx="0" cy="0"/>
        </a:xfrm>
      </p:grpSpPr>
      <p:sp>
        <p:nvSpPr>
          <p:cNvPr id="1094" name="Google Shape;1094;p51"/>
          <p:cNvSpPr txBox="1">
            <a:spLocks noGrp="1"/>
          </p:cNvSpPr>
          <p:nvPr>
            <p:ph type="title"/>
          </p:nvPr>
        </p:nvSpPr>
        <p:spPr>
          <a:xfrm>
            <a:off x="0" y="68002"/>
            <a:ext cx="12192000" cy="1109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One-Hot Encoding Amino Acids</a:t>
            </a:r>
            <a:endParaRPr sz="4800"/>
          </a:p>
        </p:txBody>
      </p:sp>
      <p:sp>
        <p:nvSpPr>
          <p:cNvPr id="1095" name="Google Shape;1095;p51"/>
          <p:cNvSpPr txBox="1">
            <a:spLocks noGrp="1"/>
          </p:cNvSpPr>
          <p:nvPr>
            <p:ph type="body" idx="1"/>
          </p:nvPr>
        </p:nvSpPr>
        <p:spPr>
          <a:xfrm>
            <a:off x="1835700" y="1120620"/>
            <a:ext cx="8520600" cy="45552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CA" sz="2800"/>
              <a:t>ANNs require input data to be binary (one-hot) encoded so that the input can be properly manipulated by the matrix calculations</a:t>
            </a:r>
            <a:endParaRPr/>
          </a:p>
          <a:p>
            <a:pPr marL="457200" lvl="0" indent="-342900" algn="l" rtl="0">
              <a:lnSpc>
                <a:spcPct val="100000"/>
              </a:lnSpc>
              <a:spcBef>
                <a:spcPts val="0"/>
              </a:spcBef>
              <a:spcAft>
                <a:spcPts val="0"/>
              </a:spcAft>
              <a:buSzPts val="1800"/>
              <a:buChar char="●"/>
            </a:pPr>
            <a:r>
              <a:rPr lang="en-CA" sz="2800"/>
              <a:t>Need to change </a:t>
            </a:r>
            <a:r>
              <a:rPr lang="en-CA"/>
              <a:t>amino acids from characters to binary numbers</a:t>
            </a:r>
            <a:endParaRPr sz="2800"/>
          </a:p>
          <a:p>
            <a:pPr marL="114300" lvl="0" indent="0" algn="l" rtl="0">
              <a:lnSpc>
                <a:spcPct val="100000"/>
              </a:lnSpc>
              <a:spcBef>
                <a:spcPts val="0"/>
              </a:spcBef>
              <a:spcAft>
                <a:spcPts val="0"/>
              </a:spcAft>
              <a:buSzPts val="1800"/>
              <a:buNone/>
            </a:pPr>
            <a:endParaRPr/>
          </a:p>
        </p:txBody>
      </p:sp>
      <p:graphicFrame>
        <p:nvGraphicFramePr>
          <p:cNvPr id="1096" name="Google Shape;1096;p51"/>
          <p:cNvGraphicFramePr/>
          <p:nvPr/>
        </p:nvGraphicFramePr>
        <p:xfrm>
          <a:off x="2914650" y="3724044"/>
          <a:ext cx="6096000" cy="2225100"/>
        </p:xfrm>
        <a:graphic>
          <a:graphicData uri="http://schemas.openxmlformats.org/drawingml/2006/table">
            <a:tbl>
              <a:tblPr firstRow="1" bandRow="1">
                <a:noFill/>
                <a:tableStyleId>{B9AF049C-180C-4558-8F77-C6D4EB3F983D}</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Amino Acid Character</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Amino Acid Binary</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A</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CA" sz="1800" b="1" u="none" strike="noStrike" cap="none">
                          <a:latin typeface="Arial"/>
                          <a:ea typeface="Arial"/>
                          <a:cs typeface="Arial"/>
                          <a:sym typeface="Arial"/>
                        </a:rPr>
                        <a:t>1</a:t>
                      </a:r>
                      <a:r>
                        <a:rPr lang="en-CA" sz="1800" u="none" strike="noStrike" cap="none">
                          <a:latin typeface="Arial"/>
                          <a:ea typeface="Arial"/>
                          <a:cs typeface="Arial"/>
                          <a:sym typeface="Arial"/>
                        </a:rPr>
                        <a:t>00000000000000000000</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C</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CA" sz="1800" u="none" strike="noStrike" cap="none">
                          <a:latin typeface="Arial"/>
                          <a:ea typeface="Arial"/>
                          <a:cs typeface="Arial"/>
                          <a:sym typeface="Arial"/>
                        </a:rPr>
                        <a:t>0</a:t>
                      </a:r>
                      <a:r>
                        <a:rPr lang="en-CA" sz="1800" b="1" u="none" strike="noStrike" cap="none">
                          <a:latin typeface="Arial"/>
                          <a:ea typeface="Arial"/>
                          <a:cs typeface="Arial"/>
                          <a:sym typeface="Arial"/>
                        </a:rPr>
                        <a:t>1</a:t>
                      </a:r>
                      <a:r>
                        <a:rPr lang="en-CA" sz="1800" u="none" strike="noStrike" cap="none">
                          <a:latin typeface="Arial"/>
                          <a:ea typeface="Arial"/>
                          <a:cs typeface="Arial"/>
                          <a:sym typeface="Arial"/>
                        </a:rPr>
                        <a:t>0000000000000000000</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D</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CA" sz="1800" u="none" strike="noStrike" cap="none">
                          <a:latin typeface="Arial"/>
                          <a:ea typeface="Arial"/>
                          <a:cs typeface="Arial"/>
                          <a:sym typeface="Arial"/>
                        </a:rPr>
                        <a:t>00</a:t>
                      </a:r>
                      <a:r>
                        <a:rPr lang="en-CA" sz="1800" b="1" u="none" strike="noStrike" cap="none">
                          <a:latin typeface="Arial"/>
                          <a:ea typeface="Arial"/>
                          <a:cs typeface="Arial"/>
                          <a:sym typeface="Arial"/>
                        </a:rPr>
                        <a:t>1</a:t>
                      </a:r>
                      <a:r>
                        <a:rPr lang="en-CA" sz="1800" u="none" strike="noStrike" cap="none">
                          <a:latin typeface="Arial"/>
                          <a:ea typeface="Arial"/>
                          <a:cs typeface="Arial"/>
                          <a:sym typeface="Arial"/>
                        </a:rPr>
                        <a:t>000000000000000000</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Null</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CA" sz="1800" u="none" strike="noStrike" cap="none">
                          <a:latin typeface="Arial"/>
                          <a:ea typeface="Arial"/>
                          <a:cs typeface="Arial"/>
                          <a:sym typeface="Arial"/>
                        </a:rPr>
                        <a:t>00000000000000000000</a:t>
                      </a:r>
                      <a:r>
                        <a:rPr lang="en-CA" sz="1800" b="1" u="none" strike="noStrike" cap="none">
                          <a:latin typeface="Arial"/>
                          <a:ea typeface="Arial"/>
                          <a:cs typeface="Arial"/>
                          <a:sym typeface="Arial"/>
                        </a:rPr>
                        <a:t>1</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0"/>
        <p:cNvGrpSpPr/>
        <p:nvPr/>
      </p:nvGrpSpPr>
      <p:grpSpPr>
        <a:xfrm>
          <a:off x="0" y="0"/>
          <a:ext cx="0" cy="0"/>
          <a:chOff x="0" y="0"/>
          <a:chExt cx="0" cy="0"/>
        </a:xfrm>
      </p:grpSpPr>
      <p:sp>
        <p:nvSpPr>
          <p:cNvPr id="1101" name="Google Shape;1101;p52"/>
          <p:cNvSpPr txBox="1">
            <a:spLocks noGrp="1"/>
          </p:cNvSpPr>
          <p:nvPr>
            <p:ph type="title"/>
          </p:nvPr>
        </p:nvSpPr>
        <p:spPr>
          <a:xfrm>
            <a:off x="1835700" y="18535"/>
            <a:ext cx="8520600" cy="1109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One-Hot Encoding Secondary Structure</a:t>
            </a:r>
            <a:endParaRPr/>
          </a:p>
        </p:txBody>
      </p:sp>
      <p:sp>
        <p:nvSpPr>
          <p:cNvPr id="1102" name="Google Shape;1102;p52"/>
          <p:cNvSpPr txBox="1">
            <a:spLocks noGrp="1"/>
          </p:cNvSpPr>
          <p:nvPr>
            <p:ph type="body" idx="1"/>
          </p:nvPr>
        </p:nvSpPr>
        <p:spPr>
          <a:xfrm>
            <a:off x="1835700" y="2119530"/>
            <a:ext cx="8520600" cy="11184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CA"/>
              <a:t>Similarly, the secondary structure characters must be changed to binary numbers</a:t>
            </a:r>
            <a:endParaRPr/>
          </a:p>
        </p:txBody>
      </p:sp>
      <p:graphicFrame>
        <p:nvGraphicFramePr>
          <p:cNvPr id="1103" name="Google Shape;1103;p52"/>
          <p:cNvGraphicFramePr/>
          <p:nvPr/>
        </p:nvGraphicFramePr>
        <p:xfrm>
          <a:off x="2819400" y="3807670"/>
          <a:ext cx="6096000" cy="1752640"/>
        </p:xfrm>
        <a:graphic>
          <a:graphicData uri="http://schemas.openxmlformats.org/drawingml/2006/table">
            <a:tbl>
              <a:tblPr firstRow="1" bandRow="1">
                <a:noFill/>
                <a:tableStyleId>{B9AF049C-180C-4558-8F77-C6D4EB3F983D}</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Secondary Structure Character</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Secondary Structure Binary </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B</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CA" sz="1800" b="1" u="none" strike="noStrike" cap="none">
                          <a:latin typeface="Arial"/>
                          <a:ea typeface="Arial"/>
                          <a:cs typeface="Arial"/>
                          <a:sym typeface="Arial"/>
                        </a:rPr>
                        <a:t>1</a:t>
                      </a:r>
                      <a:r>
                        <a:rPr lang="en-CA" sz="1800" u="none" strike="noStrike" cap="none">
                          <a:latin typeface="Arial"/>
                          <a:ea typeface="Arial"/>
                          <a:cs typeface="Arial"/>
                          <a:sym typeface="Arial"/>
                        </a:rPr>
                        <a:t>00</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C</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CA" sz="1800" u="none" strike="noStrike" cap="none">
                          <a:latin typeface="Arial"/>
                          <a:ea typeface="Arial"/>
                          <a:cs typeface="Arial"/>
                          <a:sym typeface="Arial"/>
                        </a:rPr>
                        <a:t>0</a:t>
                      </a:r>
                      <a:r>
                        <a:rPr lang="en-CA" sz="1800" b="1" u="none" strike="noStrike" cap="none">
                          <a:latin typeface="Arial"/>
                          <a:ea typeface="Arial"/>
                          <a:cs typeface="Arial"/>
                          <a:sym typeface="Arial"/>
                        </a:rPr>
                        <a:t>1</a:t>
                      </a:r>
                      <a:r>
                        <a:rPr lang="en-CA" sz="1800" u="none" strike="noStrike" cap="none">
                          <a:latin typeface="Arial"/>
                          <a:ea typeface="Arial"/>
                          <a:cs typeface="Arial"/>
                          <a:sym typeface="Arial"/>
                        </a:rPr>
                        <a:t>0</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latin typeface="Arial"/>
                          <a:ea typeface="Arial"/>
                          <a:cs typeface="Arial"/>
                          <a:sym typeface="Arial"/>
                        </a:rPr>
                        <a:t>H</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CA" sz="1800" u="none" strike="noStrike" cap="none">
                          <a:latin typeface="Arial"/>
                          <a:ea typeface="Arial"/>
                          <a:cs typeface="Arial"/>
                          <a:sym typeface="Arial"/>
                        </a:rPr>
                        <a:t>00</a:t>
                      </a:r>
                      <a:r>
                        <a:rPr lang="en-CA" sz="1800" b="1" u="none" strike="noStrike" cap="none">
                          <a:latin typeface="Arial"/>
                          <a:ea typeface="Arial"/>
                          <a:cs typeface="Arial"/>
                          <a:sym typeface="Arial"/>
                        </a:rPr>
                        <a:t>1</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7"/>
        <p:cNvGrpSpPr/>
        <p:nvPr/>
      </p:nvGrpSpPr>
      <p:grpSpPr>
        <a:xfrm>
          <a:off x="0" y="0"/>
          <a:ext cx="0" cy="0"/>
          <a:chOff x="0" y="0"/>
          <a:chExt cx="0" cy="0"/>
        </a:xfrm>
      </p:grpSpPr>
      <p:sp>
        <p:nvSpPr>
          <p:cNvPr id="1108" name="Google Shape;1108;p53"/>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Create an Amino Acid Encoding Alphabet</a:t>
            </a:r>
            <a:endParaRPr/>
          </a:p>
        </p:txBody>
      </p:sp>
      <p:sp>
        <p:nvSpPr>
          <p:cNvPr id="1109" name="Google Shape;1109;p53"/>
          <p:cNvSpPr/>
          <p:nvPr/>
        </p:nvSpPr>
        <p:spPr>
          <a:xfrm>
            <a:off x="1706880" y="4094441"/>
            <a:ext cx="8902930"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8000"/>
                </a:solidFill>
                <a:latin typeface="Courier New"/>
                <a:ea typeface="Courier New"/>
                <a:cs typeface="Courier New"/>
                <a:sym typeface="Courier New"/>
              </a:rPr>
              <a:t>#Defining codes for the alphabet</a:t>
            </a:r>
            <a:endParaRPr sz="16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aa_codes = np.array([</a:t>
            </a:r>
            <a:r>
              <a:rPr lang="en-CA" sz="1600" b="1" i="0" u="none" strike="noStrike" cap="none">
                <a:solidFill>
                  <a:srgbClr val="A31515"/>
                </a:solidFill>
                <a:latin typeface="Courier New"/>
                <a:ea typeface="Courier New"/>
                <a:cs typeface="Courier New"/>
                <a:sym typeface="Courier New"/>
              </a:rPr>
              <a:t>'A'</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'C'</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'D'</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'E'</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'F'</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'G'</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'H'</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'I'</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'K'</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'L'</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'M'</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'N'</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a:t>
            </a:r>
            <a:r>
              <a:rPr lang="en-CA" sz="1600" b="1" i="0" u="none" strike="noStrike" cap="none">
                <a:solidFill>
                  <a:srgbClr val="A31515"/>
                </a:solidFill>
                <a:latin typeface="Courier New"/>
                <a:ea typeface="Courier New"/>
                <a:cs typeface="Courier New"/>
                <a:sym typeface="Courier New"/>
              </a:rPr>
              <a:t>'P'</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'Q'</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'R'</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'S'</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'T'</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'V'</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'W'</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'Y'</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'Null'</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 </a:t>
            </a:r>
            <a:r>
              <a:rPr lang="en-CA" sz="1600" b="1" i="0" u="none" strike="noStrike" cap="none">
                <a:solidFill>
                  <a:srgbClr val="008000"/>
                </a:solidFill>
                <a:latin typeface="Courier New"/>
                <a:ea typeface="Courier New"/>
                <a:cs typeface="Courier New"/>
                <a:sym typeface="Courier New"/>
              </a:rPr>
              <a:t>#An identity matrix is one such that all diagonal elements are equal to 1, while the rest are 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8000"/>
                </a:solidFill>
                <a:latin typeface="Courier New"/>
                <a:ea typeface="Courier New"/>
                <a:cs typeface="Courier New"/>
                <a:sym typeface="Courier New"/>
              </a:rPr>
              <a:t>#Each column is assigned to an amino acid </a:t>
            </a:r>
            <a:endParaRPr sz="16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aa_alphabet = pd.DataFrame(data=np.identity(</a:t>
            </a:r>
            <a:r>
              <a:rPr lang="en-CA" sz="1600" b="1" i="0" u="none" strike="noStrike" cap="none">
                <a:solidFill>
                  <a:srgbClr val="09885A"/>
                </a:solidFill>
                <a:latin typeface="Courier New"/>
                <a:ea typeface="Courier New"/>
                <a:cs typeface="Courier New"/>
                <a:sym typeface="Courier New"/>
              </a:rPr>
              <a:t>21</a:t>
            </a:r>
            <a:r>
              <a:rPr lang="en-CA" sz="1600" b="1" i="0" u="none" strike="noStrike" cap="none">
                <a:solidFill>
                  <a:srgbClr val="000000"/>
                </a:solidFill>
                <a:latin typeface="Courier New"/>
                <a:ea typeface="Courier New"/>
                <a:cs typeface="Courier New"/>
                <a:sym typeface="Courier New"/>
              </a:rPr>
              <a:t>), columns=aa_codes)</a:t>
            </a:r>
            <a:endParaRPr sz="1600" b="1" i="0" u="none" strike="noStrike" cap="none">
              <a:solidFill>
                <a:srgbClr val="000000"/>
              </a:solidFill>
              <a:latin typeface="Courier New"/>
              <a:ea typeface="Courier New"/>
              <a:cs typeface="Courier New"/>
              <a:sym typeface="Courier New"/>
            </a:endParaRPr>
          </a:p>
        </p:txBody>
      </p:sp>
      <p:sp>
        <p:nvSpPr>
          <p:cNvPr id="1110" name="Google Shape;1110;p53"/>
          <p:cNvSpPr txBox="1">
            <a:spLocks noGrp="1"/>
          </p:cNvSpPr>
          <p:nvPr>
            <p:ph type="body" idx="1"/>
          </p:nvPr>
        </p:nvSpPr>
        <p:spPr>
          <a:xfrm>
            <a:off x="1835700" y="1802264"/>
            <a:ext cx="8520600" cy="23319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CA"/>
              <a:t>The binary number associations are made with the amino acid characters</a:t>
            </a:r>
            <a:endParaRPr/>
          </a:p>
          <a:p>
            <a:pPr marL="457200" lvl="0" indent="-342900" algn="l" rtl="0">
              <a:lnSpc>
                <a:spcPct val="100000"/>
              </a:lnSpc>
              <a:spcBef>
                <a:spcPts val="0"/>
              </a:spcBef>
              <a:spcAft>
                <a:spcPts val="0"/>
              </a:spcAft>
              <a:buSzPts val="1800"/>
              <a:buChar char="●"/>
            </a:pPr>
            <a:r>
              <a:rPr lang="en-CA"/>
              <a:t>‘aa_alphabet’ contains a unique binary number for each amino acid</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4"/>
        <p:cNvGrpSpPr/>
        <p:nvPr/>
      </p:nvGrpSpPr>
      <p:grpSpPr>
        <a:xfrm>
          <a:off x="0" y="0"/>
          <a:ext cx="0" cy="0"/>
          <a:chOff x="0" y="0"/>
          <a:chExt cx="0" cy="0"/>
        </a:xfrm>
      </p:grpSpPr>
      <p:sp>
        <p:nvSpPr>
          <p:cNvPr id="1115" name="Google Shape;1115;p54"/>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Create a Secondary Structure Alphabet </a:t>
            </a:r>
            <a:endParaRPr/>
          </a:p>
        </p:txBody>
      </p:sp>
      <p:sp>
        <p:nvSpPr>
          <p:cNvPr id="1116" name="Google Shape;1116;p54"/>
          <p:cNvSpPr/>
          <p:nvPr/>
        </p:nvSpPr>
        <p:spPr>
          <a:xfrm>
            <a:off x="1690255" y="4463996"/>
            <a:ext cx="8902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urier New"/>
              <a:ea typeface="Courier New"/>
              <a:cs typeface="Courier New"/>
              <a:sym typeface="Courier New"/>
            </a:endParaRPr>
          </a:p>
        </p:txBody>
      </p:sp>
      <p:sp>
        <p:nvSpPr>
          <p:cNvPr id="1117" name="Google Shape;1117;p54"/>
          <p:cNvSpPr txBox="1">
            <a:spLocks noGrp="1"/>
          </p:cNvSpPr>
          <p:nvPr>
            <p:ph type="body" idx="1"/>
          </p:nvPr>
        </p:nvSpPr>
        <p:spPr>
          <a:xfrm>
            <a:off x="1875172" y="2282366"/>
            <a:ext cx="8520600" cy="23319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CA"/>
              <a:t>A similar alphabet is created for the secondary structure characters</a:t>
            </a:r>
            <a:endParaRPr/>
          </a:p>
        </p:txBody>
      </p:sp>
      <p:sp>
        <p:nvSpPr>
          <p:cNvPr id="1118" name="Google Shape;1118;p54"/>
          <p:cNvSpPr/>
          <p:nvPr/>
        </p:nvSpPr>
        <p:spPr>
          <a:xfrm>
            <a:off x="1835700" y="4015487"/>
            <a:ext cx="8599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8000"/>
                </a:solidFill>
                <a:latin typeface="Courier New"/>
                <a:ea typeface="Courier New"/>
                <a:cs typeface="Courier New"/>
                <a:sym typeface="Courier New"/>
              </a:rPr>
              <a:t>#Defining the encoding matrix for the structures</a:t>
            </a:r>
            <a:endParaRPr sz="16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sst3_codes = np.array([</a:t>
            </a:r>
            <a:r>
              <a:rPr lang="en-CA" sz="1600" b="1" i="0" u="none" strike="noStrike" cap="none">
                <a:solidFill>
                  <a:srgbClr val="A31515"/>
                </a:solidFill>
                <a:latin typeface="Courier New"/>
                <a:ea typeface="Courier New"/>
                <a:cs typeface="Courier New"/>
                <a:sym typeface="Courier New"/>
              </a:rPr>
              <a:t>'B'</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'C'</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A31515"/>
                </a:solidFill>
                <a:latin typeface="Courier New"/>
                <a:ea typeface="Courier New"/>
                <a:cs typeface="Courier New"/>
                <a:sym typeface="Courier New"/>
              </a:rPr>
              <a:t>'H'</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sst3_alphabet = pd.DataFrame(data=np.identity(</a:t>
            </a:r>
            <a:r>
              <a:rPr lang="en-CA" sz="1600" b="1" i="0" u="none" strike="noStrike" cap="none">
                <a:solidFill>
                  <a:srgbClr val="09885A"/>
                </a:solidFill>
                <a:latin typeface="Courier New"/>
                <a:ea typeface="Courier New"/>
                <a:cs typeface="Courier New"/>
                <a:sym typeface="Courier New"/>
              </a:rPr>
              <a:t>3</a:t>
            </a:r>
            <a:r>
              <a:rPr lang="en-CA" sz="1600" b="1" i="0" u="none" strike="noStrike" cap="none">
                <a:solidFill>
                  <a:srgbClr val="000000"/>
                </a:solidFill>
                <a:latin typeface="Courier New"/>
                <a:ea typeface="Courier New"/>
                <a:cs typeface="Courier New"/>
                <a:sym typeface="Courier New"/>
              </a:rPr>
              <a:t>),columns=sst3_codes)</a:t>
            </a:r>
            <a:endParaRPr sz="1600" b="1"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2"/>
        <p:cNvGrpSpPr/>
        <p:nvPr/>
      </p:nvGrpSpPr>
      <p:grpSpPr>
        <a:xfrm>
          <a:off x="0" y="0"/>
          <a:ext cx="0" cy="0"/>
          <a:chOff x="0" y="0"/>
          <a:chExt cx="0" cy="0"/>
        </a:xfrm>
      </p:grpSpPr>
      <p:sp>
        <p:nvSpPr>
          <p:cNvPr id="1123" name="Google Shape;1123;p55"/>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Amino Acid Windowing</a:t>
            </a:r>
            <a:endParaRPr/>
          </a:p>
        </p:txBody>
      </p:sp>
      <p:sp>
        <p:nvSpPr>
          <p:cNvPr id="1124" name="Google Shape;1124;p55"/>
          <p:cNvSpPr txBox="1">
            <a:spLocks noGrp="1"/>
          </p:cNvSpPr>
          <p:nvPr>
            <p:ph type="body" idx="1"/>
          </p:nvPr>
        </p:nvSpPr>
        <p:spPr>
          <a:xfrm>
            <a:off x="5963267" y="1275787"/>
            <a:ext cx="4521900" cy="48090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CA" sz="2600"/>
              <a:t>Secondary structure arises from chemical interactions between nearby amino acids</a:t>
            </a:r>
            <a:endParaRPr/>
          </a:p>
          <a:p>
            <a:pPr marL="457200" lvl="0" indent="-342900" algn="l" rtl="0">
              <a:lnSpc>
                <a:spcPct val="100000"/>
              </a:lnSpc>
              <a:spcBef>
                <a:spcPts val="0"/>
              </a:spcBef>
              <a:spcAft>
                <a:spcPts val="0"/>
              </a:spcAft>
              <a:buSzPts val="1800"/>
              <a:buChar char="●"/>
            </a:pPr>
            <a:r>
              <a:rPr lang="en-CA" sz="2600"/>
              <a:t>To capture these interactions, amino acids are grouped into windows</a:t>
            </a:r>
            <a:endParaRPr/>
          </a:p>
          <a:p>
            <a:pPr marL="457200" lvl="0" indent="-342900" algn="l" rtl="0">
              <a:lnSpc>
                <a:spcPct val="100000"/>
              </a:lnSpc>
              <a:spcBef>
                <a:spcPts val="0"/>
              </a:spcBef>
              <a:spcAft>
                <a:spcPts val="0"/>
              </a:spcAft>
              <a:buSzPts val="1800"/>
              <a:buChar char="●"/>
            </a:pPr>
            <a:r>
              <a:rPr lang="en-CA" sz="2600"/>
              <a:t>The secondary structure will be predicted for the amino acid at the center of each window</a:t>
            </a:r>
            <a:endParaRPr/>
          </a:p>
        </p:txBody>
      </p:sp>
      <p:pic>
        <p:nvPicPr>
          <p:cNvPr id="1125" name="Google Shape;1125;p55"/>
          <p:cNvPicPr preferRelativeResize="0"/>
          <p:nvPr/>
        </p:nvPicPr>
        <p:blipFill rotWithShape="1">
          <a:blip r:embed="rId3">
            <a:alphaModFix/>
          </a:blip>
          <a:srcRect l="23044" r="20573"/>
          <a:stretch/>
        </p:blipFill>
        <p:spPr>
          <a:xfrm>
            <a:off x="2018012" y="2263861"/>
            <a:ext cx="1147157" cy="3633305"/>
          </a:xfrm>
          <a:prstGeom prst="rect">
            <a:avLst/>
          </a:prstGeom>
          <a:noFill/>
          <a:ln>
            <a:noFill/>
          </a:ln>
        </p:spPr>
      </p:pic>
      <p:pic>
        <p:nvPicPr>
          <p:cNvPr id="1126" name="Google Shape;1126;p55"/>
          <p:cNvPicPr preferRelativeResize="0"/>
          <p:nvPr/>
        </p:nvPicPr>
        <p:blipFill rotWithShape="1">
          <a:blip r:embed="rId4">
            <a:alphaModFix/>
          </a:blip>
          <a:srcRect/>
          <a:stretch/>
        </p:blipFill>
        <p:spPr>
          <a:xfrm>
            <a:off x="3464575" y="2160496"/>
            <a:ext cx="2105058" cy="3759033"/>
          </a:xfrm>
          <a:prstGeom prst="rect">
            <a:avLst/>
          </a:prstGeom>
          <a:noFill/>
          <a:ln>
            <a:noFill/>
          </a:ln>
        </p:spPr>
      </p:pic>
      <p:sp>
        <p:nvSpPr>
          <p:cNvPr id="1127" name="Google Shape;1127;p55"/>
          <p:cNvSpPr txBox="1"/>
          <p:nvPr/>
        </p:nvSpPr>
        <p:spPr>
          <a:xfrm>
            <a:off x="2166352" y="1932801"/>
            <a:ext cx="86669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Times New Roman"/>
                <a:ea typeface="Times New Roman"/>
                <a:cs typeface="Times New Roman"/>
                <a:sym typeface="Times New Roman"/>
              </a:rPr>
              <a:t>α </a:t>
            </a:r>
            <a:r>
              <a:rPr lang="en-CA" sz="1400" b="0" i="0" u="none" strike="noStrike" cap="none">
                <a:solidFill>
                  <a:schemeClr val="dk1"/>
                </a:solidFill>
                <a:latin typeface="Arial"/>
                <a:ea typeface="Arial"/>
                <a:cs typeface="Arial"/>
                <a:sym typeface="Arial"/>
              </a:rPr>
              <a:t>Helix</a:t>
            </a:r>
            <a:endParaRPr sz="1400" b="0" i="0" u="none" strike="noStrike" cap="none">
              <a:solidFill>
                <a:srgbClr val="000000"/>
              </a:solidFill>
              <a:latin typeface="Arial"/>
              <a:ea typeface="Arial"/>
              <a:cs typeface="Arial"/>
              <a:sym typeface="Arial"/>
            </a:endParaRPr>
          </a:p>
        </p:txBody>
      </p:sp>
      <p:sp>
        <p:nvSpPr>
          <p:cNvPr id="1128" name="Google Shape;1128;p55"/>
          <p:cNvSpPr txBox="1"/>
          <p:nvPr/>
        </p:nvSpPr>
        <p:spPr>
          <a:xfrm>
            <a:off x="4150475" y="1717358"/>
            <a:ext cx="87349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Times New Roman"/>
                <a:ea typeface="Times New Roman"/>
                <a:cs typeface="Times New Roman"/>
                <a:sym typeface="Times New Roman"/>
              </a:rPr>
              <a:t>β </a:t>
            </a:r>
            <a:r>
              <a:rPr lang="en-CA" sz="1400" b="0" i="0" u="none" strike="noStrike" cap="none">
                <a:solidFill>
                  <a:schemeClr val="dk1"/>
                </a:solidFill>
                <a:latin typeface="Arial"/>
                <a:ea typeface="Arial"/>
                <a:cs typeface="Arial"/>
                <a:sym typeface="Arial"/>
              </a:rPr>
              <a:t>Pleated Sheet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2"/>
        <p:cNvGrpSpPr/>
        <p:nvPr/>
      </p:nvGrpSpPr>
      <p:grpSpPr>
        <a:xfrm>
          <a:off x="0" y="0"/>
          <a:ext cx="0" cy="0"/>
          <a:chOff x="0" y="0"/>
          <a:chExt cx="0" cy="0"/>
        </a:xfrm>
      </p:grpSpPr>
      <p:sp>
        <p:nvSpPr>
          <p:cNvPr id="1133" name="Google Shape;1133;p56"/>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Amino Acid Encoding</a:t>
            </a:r>
            <a:endParaRPr/>
          </a:p>
        </p:txBody>
      </p:sp>
      <p:sp>
        <p:nvSpPr>
          <p:cNvPr id="1134" name="Google Shape;1134;p56"/>
          <p:cNvSpPr/>
          <p:nvPr/>
        </p:nvSpPr>
        <p:spPr>
          <a:xfrm>
            <a:off x="1690255" y="4387796"/>
            <a:ext cx="8902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urier New"/>
              <a:ea typeface="Courier New"/>
              <a:cs typeface="Courier New"/>
              <a:sym typeface="Courier New"/>
            </a:endParaRPr>
          </a:p>
        </p:txBody>
      </p:sp>
      <p:sp>
        <p:nvSpPr>
          <p:cNvPr id="1135" name="Google Shape;1135;p56"/>
          <p:cNvSpPr txBox="1">
            <a:spLocks noGrp="1"/>
          </p:cNvSpPr>
          <p:nvPr>
            <p:ph type="body" idx="1"/>
          </p:nvPr>
        </p:nvSpPr>
        <p:spPr>
          <a:xfrm>
            <a:off x="1835700" y="1569508"/>
            <a:ext cx="8520600" cy="23319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CA"/>
              <a:t>A given amino acid sequence is first padded with null amino acids at the beginning and end of the sequence</a:t>
            </a:r>
            <a:endParaRPr/>
          </a:p>
        </p:txBody>
      </p:sp>
      <p:sp>
        <p:nvSpPr>
          <p:cNvPr id="1136" name="Google Shape;1136;p56"/>
          <p:cNvSpPr/>
          <p:nvPr/>
        </p:nvSpPr>
        <p:spPr>
          <a:xfrm>
            <a:off x="4471196" y="4121239"/>
            <a:ext cx="348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PKPGFPEKIA…GSKYDPKHDP</a:t>
            </a:r>
            <a:endParaRPr sz="1400" b="0" i="0" u="none" strike="noStrike" cap="none">
              <a:solidFill>
                <a:srgbClr val="000000"/>
              </a:solidFill>
              <a:latin typeface="Arial"/>
              <a:ea typeface="Arial"/>
              <a:cs typeface="Arial"/>
              <a:sym typeface="Arial"/>
            </a:endParaRPr>
          </a:p>
        </p:txBody>
      </p:sp>
      <p:sp>
        <p:nvSpPr>
          <p:cNvPr id="1137" name="Google Shape;1137;p56"/>
          <p:cNvSpPr/>
          <p:nvPr/>
        </p:nvSpPr>
        <p:spPr>
          <a:xfrm>
            <a:off x="4473963" y="5262853"/>
            <a:ext cx="348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PKPGFPEKIA…GSKYDPKHDP</a:t>
            </a:r>
            <a:endParaRPr sz="1400" b="0" i="0" u="none" strike="noStrike" cap="none">
              <a:solidFill>
                <a:srgbClr val="000000"/>
              </a:solidFill>
              <a:latin typeface="Arial"/>
              <a:ea typeface="Arial"/>
              <a:cs typeface="Arial"/>
              <a:sym typeface="Arial"/>
            </a:endParaRPr>
          </a:p>
        </p:txBody>
      </p:sp>
      <p:sp>
        <p:nvSpPr>
          <p:cNvPr id="1138" name="Google Shape;1138;p56"/>
          <p:cNvSpPr/>
          <p:nvPr/>
        </p:nvSpPr>
        <p:spPr>
          <a:xfrm>
            <a:off x="2670703" y="5261918"/>
            <a:ext cx="1800600" cy="369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Null,…,Null,Null</a:t>
            </a:r>
            <a:endParaRPr sz="1800" b="0" i="0" u="none" strike="noStrike" cap="none">
              <a:solidFill>
                <a:schemeClr val="dk1"/>
              </a:solidFill>
              <a:latin typeface="Arial"/>
              <a:ea typeface="Arial"/>
              <a:cs typeface="Arial"/>
              <a:sym typeface="Arial"/>
            </a:endParaRPr>
          </a:p>
        </p:txBody>
      </p:sp>
      <p:sp>
        <p:nvSpPr>
          <p:cNvPr id="1139" name="Google Shape;1139;p56"/>
          <p:cNvSpPr/>
          <p:nvPr/>
        </p:nvSpPr>
        <p:spPr>
          <a:xfrm>
            <a:off x="7951636" y="5261918"/>
            <a:ext cx="1800600" cy="369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Null,…,Null,Null</a:t>
            </a:r>
            <a:endParaRPr sz="1800" b="0" i="0" u="none" strike="noStrike" cap="none">
              <a:solidFill>
                <a:schemeClr val="dk1"/>
              </a:solidFill>
              <a:latin typeface="Arial"/>
              <a:ea typeface="Arial"/>
              <a:cs typeface="Arial"/>
              <a:sym typeface="Arial"/>
            </a:endParaRPr>
          </a:p>
        </p:txBody>
      </p:sp>
      <p:cxnSp>
        <p:nvCxnSpPr>
          <p:cNvPr id="1140" name="Google Shape;1140;p56"/>
          <p:cNvCxnSpPr/>
          <p:nvPr/>
        </p:nvCxnSpPr>
        <p:spPr>
          <a:xfrm>
            <a:off x="4595887" y="3761508"/>
            <a:ext cx="2700" cy="32430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cxnSp>
        <p:nvCxnSpPr>
          <p:cNvPr id="1141" name="Google Shape;1141;p56"/>
          <p:cNvCxnSpPr/>
          <p:nvPr/>
        </p:nvCxnSpPr>
        <p:spPr>
          <a:xfrm>
            <a:off x="7757489" y="3761508"/>
            <a:ext cx="2700" cy="32430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sp>
        <p:nvSpPr>
          <p:cNvPr id="1142" name="Google Shape;1142;p56"/>
          <p:cNvSpPr txBox="1"/>
          <p:nvPr/>
        </p:nvSpPr>
        <p:spPr>
          <a:xfrm>
            <a:off x="4275513" y="3357814"/>
            <a:ext cx="939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Start</a:t>
            </a:r>
            <a:endParaRPr sz="1400" b="0" i="0" u="none" strike="noStrike" cap="none">
              <a:solidFill>
                <a:srgbClr val="000000"/>
              </a:solidFill>
              <a:latin typeface="Arial"/>
              <a:ea typeface="Arial"/>
              <a:cs typeface="Arial"/>
              <a:sym typeface="Arial"/>
            </a:endParaRPr>
          </a:p>
        </p:txBody>
      </p:sp>
      <p:sp>
        <p:nvSpPr>
          <p:cNvPr id="1143" name="Google Shape;1143;p56"/>
          <p:cNvSpPr txBox="1"/>
          <p:nvPr/>
        </p:nvSpPr>
        <p:spPr>
          <a:xfrm>
            <a:off x="7403869" y="3336415"/>
            <a:ext cx="939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End</a:t>
            </a:r>
            <a:endParaRPr sz="1400" b="0" i="0" u="none" strike="noStrike" cap="none">
              <a:solidFill>
                <a:srgbClr val="000000"/>
              </a:solidFill>
              <a:latin typeface="Arial"/>
              <a:ea typeface="Arial"/>
              <a:cs typeface="Arial"/>
              <a:sym typeface="Arial"/>
            </a:endParaRPr>
          </a:p>
        </p:txBody>
      </p:sp>
      <p:sp>
        <p:nvSpPr>
          <p:cNvPr id="1144" name="Google Shape;1144;p56"/>
          <p:cNvSpPr/>
          <p:nvPr/>
        </p:nvSpPr>
        <p:spPr>
          <a:xfrm>
            <a:off x="5962996" y="4490571"/>
            <a:ext cx="432300" cy="7035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0"/>
          <p:cNvSpPr txBox="1">
            <a:spLocks noGrp="1"/>
          </p:cNvSpPr>
          <p:nvPr>
            <p:ph type="title"/>
          </p:nvPr>
        </p:nvSpPr>
        <p:spPr>
          <a:xfrm>
            <a:off x="1524000" y="74195"/>
            <a:ext cx="9144000" cy="541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Schedule (PT)</a:t>
            </a:r>
            <a:endParaRPr sz="4400"/>
          </a:p>
        </p:txBody>
      </p:sp>
      <p:graphicFrame>
        <p:nvGraphicFramePr>
          <p:cNvPr id="538" name="Google Shape;538;p10"/>
          <p:cNvGraphicFramePr/>
          <p:nvPr/>
        </p:nvGraphicFramePr>
        <p:xfrm>
          <a:off x="1304365" y="720468"/>
          <a:ext cx="9654975" cy="5629600"/>
        </p:xfrm>
        <a:graphic>
          <a:graphicData uri="http://schemas.openxmlformats.org/drawingml/2006/table">
            <a:tbl>
              <a:tblPr>
                <a:gradFill>
                  <a:gsLst>
                    <a:gs pos="0">
                      <a:srgbClr val="A9A9E1"/>
                    </a:gs>
                    <a:gs pos="35000">
                      <a:srgbClr val="C4C4E7"/>
                    </a:gs>
                    <a:gs pos="100000">
                      <a:srgbClr val="E6E6F8"/>
                    </a:gs>
                  </a:gsLst>
                  <a:lin ang="16200000" scaled="0"/>
                </a:gradFill>
                <a:tableStyleId>{09832159-4BE0-481F-B7F2-6739F38EE923}</a:tableStyleId>
              </a:tblPr>
              <a:tblGrid>
                <a:gridCol w="1231850">
                  <a:extLst>
                    <a:ext uri="{9D8B030D-6E8A-4147-A177-3AD203B41FA5}">
                      <a16:colId xmlns:a16="http://schemas.microsoft.com/office/drawing/2014/main" val="20000"/>
                    </a:ext>
                  </a:extLst>
                </a:gridCol>
                <a:gridCol w="3647800">
                  <a:extLst>
                    <a:ext uri="{9D8B030D-6E8A-4147-A177-3AD203B41FA5}">
                      <a16:colId xmlns:a16="http://schemas.microsoft.com/office/drawing/2014/main" val="20001"/>
                    </a:ext>
                  </a:extLst>
                </a:gridCol>
                <a:gridCol w="1234725">
                  <a:extLst>
                    <a:ext uri="{9D8B030D-6E8A-4147-A177-3AD203B41FA5}">
                      <a16:colId xmlns:a16="http://schemas.microsoft.com/office/drawing/2014/main" val="20002"/>
                    </a:ext>
                  </a:extLst>
                </a:gridCol>
                <a:gridCol w="3540600">
                  <a:extLst>
                    <a:ext uri="{9D8B030D-6E8A-4147-A177-3AD203B41FA5}">
                      <a16:colId xmlns:a16="http://schemas.microsoft.com/office/drawing/2014/main" val="20003"/>
                    </a:ext>
                  </a:extLst>
                </a:gridCol>
              </a:tblGrid>
              <a:tr h="408850">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a:solidFill>
                            <a:srgbClr val="FFFFFF"/>
                          </a:solidFill>
                        </a:rPr>
                        <a:t>Day 1 (PT)</a:t>
                      </a:r>
                      <a:endParaRPr sz="1500" u="none" strike="noStrike" cap="none"/>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a:solidFill>
                            <a:srgbClr val="FFFFFF"/>
                          </a:solidFill>
                        </a:rPr>
                        <a:t>Wednesday Apr. 22</a:t>
                      </a:r>
                      <a:endParaRPr sz="1500" u="none" strike="noStrike" cap="none"/>
                    </a:p>
                  </a:txBody>
                  <a:tcPr marL="91450" marR="91450" marT="45725" marB="45725">
                    <a:solidFill>
                      <a:srgbClr val="1F3864"/>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a:solidFill>
                            <a:srgbClr val="FFFFFF"/>
                          </a:solidFill>
                        </a:rPr>
                        <a:t>Day 2 (PT)</a:t>
                      </a:r>
                      <a:endParaRPr sz="1500" u="none" strike="noStrike" cap="none"/>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600" u="none" strike="noStrike" cap="none">
                          <a:solidFill>
                            <a:srgbClr val="FFFFFF"/>
                          </a:solidFill>
                        </a:rPr>
                        <a:t>Thursday Apr. 23</a:t>
                      </a:r>
                      <a:endParaRPr sz="1600" u="none" strike="noStrike" cap="none"/>
                    </a:p>
                  </a:txBody>
                  <a:tcPr marL="91450" marR="91450" marT="45725" marB="45725">
                    <a:solidFill>
                      <a:srgbClr val="1F3864"/>
                    </a:solidFill>
                  </a:tcPr>
                </a:tc>
                <a:extLst>
                  <a:ext uri="{0D108BD9-81ED-4DB2-BD59-A6C34878D82A}">
                    <a16:rowId xmlns:a16="http://schemas.microsoft.com/office/drawing/2014/main" val="10000"/>
                  </a:ext>
                </a:extLst>
              </a:tr>
              <a:tr h="59467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8:00 AM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Introductions and Technology Check </a:t>
                      </a:r>
                      <a:endParaRPr sz="1400" b="1" u="none" strike="noStrike" cap="none"/>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8:00 AM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5: Gene Finding with NNs (Lecture and Lab)</a:t>
                      </a:r>
                      <a:endParaRPr sz="1400" b="1" u="none" strike="noStrike" cap="none"/>
                    </a:p>
                  </a:txBody>
                  <a:tcPr marL="91450" marR="91450" marT="45725" marB="45725">
                    <a:solidFill>
                      <a:srgbClr val="FFFFFF"/>
                    </a:solidFill>
                  </a:tcPr>
                </a:tc>
                <a:extLst>
                  <a:ext uri="{0D108BD9-81ED-4DB2-BD59-A6C34878D82A}">
                    <a16:rowId xmlns:a16="http://schemas.microsoft.com/office/drawing/2014/main" val="10001"/>
                  </a:ext>
                </a:extLst>
              </a:tr>
              <a:tr h="59467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8:45 AM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1: Introduction to Machine Learning (Lecture)</a:t>
                      </a:r>
                      <a:endParaRPr sz="1400" b="1" u="none" strike="noStrike" cap="none"/>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10:00 AM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u="none" strike="noStrike" cap="none"/>
                    </a:p>
                  </a:txBody>
                  <a:tcPr marL="91450" marR="91450" marT="45725" marB="45725">
                    <a:solidFill>
                      <a:srgbClr val="F5F5F5"/>
                    </a:solidFill>
                  </a:tcPr>
                </a:tc>
                <a:extLst>
                  <a:ext uri="{0D108BD9-81ED-4DB2-BD59-A6C34878D82A}">
                    <a16:rowId xmlns:a16="http://schemas.microsoft.com/office/drawing/2014/main" val="10002"/>
                  </a:ext>
                </a:extLst>
              </a:tr>
              <a:tr h="59467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10:00 AM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u="none" strike="noStrike" cap="none"/>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10:30 AM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6: Machine Learning with Keras and Scikit-Learn (Lecture/Lab) </a:t>
                      </a:r>
                      <a:endParaRPr sz="1400" b="1" u="none" strike="noStrike" cap="none"/>
                    </a:p>
                  </a:txBody>
                  <a:tcPr marL="91450" marR="91450" marT="45725" marB="45725">
                    <a:solidFill>
                      <a:srgbClr val="FFFFFF"/>
                    </a:solidFill>
                  </a:tcPr>
                </a:tc>
                <a:extLst>
                  <a:ext uri="{0D108BD9-81ED-4DB2-BD59-A6C34878D82A}">
                    <a16:rowId xmlns:a16="http://schemas.microsoft.com/office/drawing/2014/main" val="10003"/>
                  </a:ext>
                </a:extLst>
              </a:tr>
              <a:tr h="59467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10:30 AM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2: Decision Trees (Lecture and Lab)</a:t>
                      </a:r>
                      <a:endParaRPr sz="1400" b="1" u="none" strike="noStrike" cap="none"/>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12:00 PM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(45 min)</a:t>
                      </a:r>
                      <a:endParaRPr sz="1400" b="1" u="none" strike="noStrike" cap="none"/>
                    </a:p>
                  </a:txBody>
                  <a:tcPr marL="91450" marR="91450" marT="45725" marB="45725">
                    <a:solidFill>
                      <a:srgbClr val="F5F5F5"/>
                    </a:solidFill>
                  </a:tcPr>
                </a:tc>
                <a:extLst>
                  <a:ext uri="{0D108BD9-81ED-4DB2-BD59-A6C34878D82A}">
                    <a16:rowId xmlns:a16="http://schemas.microsoft.com/office/drawing/2014/main" val="10004"/>
                  </a:ext>
                </a:extLst>
              </a:tr>
              <a:tr h="59467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12:00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(1 hour)</a:t>
                      </a:r>
                      <a:endParaRPr sz="1400" b="1" u="none" strike="noStrike" cap="none"/>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7: Machine Learning with Keras and Scikit-Learn (Cont'd) </a:t>
                      </a:r>
                      <a:endParaRPr sz="1400" b="1" u="none" strike="noStrike" cap="none"/>
                    </a:p>
                  </a:txBody>
                  <a:tcPr marL="91450" marR="91450" marT="45725" marB="45725">
                    <a:solidFill>
                      <a:srgbClr val="FFFFFF"/>
                    </a:solidFill>
                  </a:tcPr>
                </a:tc>
                <a:extLst>
                  <a:ext uri="{0D108BD9-81ED-4DB2-BD59-A6C34878D82A}">
                    <a16:rowId xmlns:a16="http://schemas.microsoft.com/office/drawing/2014/main" val="10005"/>
                  </a:ext>
                </a:extLst>
              </a:tr>
              <a:tr h="59467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3: Neural Networks (Lecture and Lab)</a:t>
                      </a:r>
                      <a:endParaRPr sz="1400" b="1" u="none" strike="noStrike" cap="none"/>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2:00 PM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u="none" strike="noStrike" cap="none"/>
                    </a:p>
                  </a:txBody>
                  <a:tcPr marL="91450" marR="91450" marT="45725" marB="45725">
                    <a:solidFill>
                      <a:srgbClr val="F5F5F5"/>
                    </a:solidFill>
                  </a:tcPr>
                </a:tc>
                <a:extLst>
                  <a:ext uri="{0D108BD9-81ED-4DB2-BD59-A6C34878D82A}">
                    <a16:rowId xmlns:a16="http://schemas.microsoft.com/office/drawing/2014/main" val="10006"/>
                  </a:ext>
                </a:extLst>
              </a:tr>
              <a:tr h="59467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2:00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u="none" strike="noStrike" cap="none"/>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2:30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8: LLMs and agentic coding for bioinformatics</a:t>
                      </a:r>
                      <a:endParaRPr sz="1400" b="1" u="none" strike="noStrike" cap="none"/>
                    </a:p>
                  </a:txBody>
                  <a:tcPr marL="91450" marR="91450" marT="45725" marB="45725">
                    <a:solidFill>
                      <a:srgbClr val="FFFFFF"/>
                    </a:solidFill>
                  </a:tcPr>
                </a:tc>
                <a:extLst>
                  <a:ext uri="{0D108BD9-81ED-4DB2-BD59-A6C34878D82A}">
                    <a16:rowId xmlns:a16="http://schemas.microsoft.com/office/drawing/2014/main" val="10007"/>
                  </a:ext>
                </a:extLst>
              </a:tr>
              <a:tr h="59467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2:30 PM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4: Neural Networks for 2</a:t>
                      </a:r>
                      <a:r>
                        <a:rPr lang="en-CA" sz="1400" b="1" u="none" strike="noStrike" cap="none" baseline="30000"/>
                        <a:t>o</a:t>
                      </a:r>
                      <a:r>
                        <a:rPr lang="en-CA" sz="1400" b="1" u="none" strike="noStrike" cap="none"/>
                        <a:t> Structure (Lecture and Homework)</a:t>
                      </a:r>
                      <a:endParaRPr sz="1400" b="1" u="none" strike="noStrike" cap="none"/>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3:45 PM</a:t>
                      </a:r>
                      <a:endParaRPr sz="1400" b="1" u="none" strike="noStrike" cap="none"/>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Survey and Closing Remarks</a:t>
                      </a:r>
                      <a:endParaRPr sz="1400" b="1" u="none" strike="noStrike" cap="none"/>
                    </a:p>
                  </a:txBody>
                  <a:tcPr marL="91450" marR="91450" marT="45725" marB="45725">
                    <a:solidFill>
                      <a:srgbClr val="F5F5F5"/>
                    </a:solidFill>
                  </a:tcPr>
                </a:tc>
                <a:extLst>
                  <a:ext uri="{0D108BD9-81ED-4DB2-BD59-A6C34878D82A}">
                    <a16:rowId xmlns:a16="http://schemas.microsoft.com/office/drawing/2014/main" val="10008"/>
                  </a:ext>
                </a:extLst>
              </a:tr>
              <a:tr h="463350">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4:00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End of Day 1</a:t>
                      </a:r>
                      <a:endParaRPr sz="1400" b="1" u="none" strike="noStrike" cap="none"/>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4:00 PM</a:t>
                      </a:r>
                      <a:endParaRPr sz="1400" b="1" u="none" strike="noStrike" cap="none"/>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End of Day 2</a:t>
                      </a:r>
                      <a:endParaRPr sz="1400" b="1" u="none" strike="noStrike" cap="none"/>
                    </a:p>
                  </a:txBody>
                  <a:tcPr marL="91450" marR="91450" marT="45725" marB="45725">
                    <a:solidFill>
                      <a:srgbClr val="FFFFFF"/>
                    </a:solidFill>
                  </a:tcPr>
                </a:tc>
                <a:extLst>
                  <a:ext uri="{0D108BD9-81ED-4DB2-BD59-A6C34878D82A}">
                    <a16:rowId xmlns:a16="http://schemas.microsoft.com/office/drawing/2014/main" val="10009"/>
                  </a:ext>
                </a:extLst>
              </a:tr>
            </a:tbl>
          </a:graphicData>
        </a:graphic>
      </p:graphicFrame>
      <p:pic>
        <p:nvPicPr>
          <p:cNvPr id="539" name="Google Shape;539;p10" descr="A red sign with white letters  Description automatically generated"/>
          <p:cNvPicPr preferRelativeResize="0"/>
          <p:nvPr/>
        </p:nvPicPr>
        <p:blipFill rotWithShape="1">
          <a:blip r:embed="rId3">
            <a:alphaModFix/>
          </a:blip>
          <a:srcRect/>
          <a:stretch/>
        </p:blipFill>
        <p:spPr>
          <a:xfrm>
            <a:off x="1627939" y="6440905"/>
            <a:ext cx="1765300" cy="381000"/>
          </a:xfrm>
          <a:prstGeom prst="rect">
            <a:avLst/>
          </a:prstGeom>
          <a:noFill/>
          <a:ln>
            <a:noFill/>
          </a:ln>
        </p:spPr>
      </p:pic>
      <p:sp>
        <p:nvSpPr>
          <p:cNvPr id="540" name="Google Shape;540;p10"/>
          <p:cNvSpPr/>
          <p:nvPr/>
        </p:nvSpPr>
        <p:spPr>
          <a:xfrm>
            <a:off x="0" y="6350000"/>
            <a:ext cx="12192000" cy="5080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1" name="Google Shape;541;p10"/>
          <p:cNvSpPr/>
          <p:nvPr/>
        </p:nvSpPr>
        <p:spPr>
          <a:xfrm>
            <a:off x="0" y="6492874"/>
            <a:ext cx="12192000" cy="365126"/>
          </a:xfrm>
          <a:prstGeom prst="rect">
            <a:avLst/>
          </a:prstGeom>
          <a:solidFill>
            <a:srgbClr val="7024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2" name="Google Shape;542;p10"/>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lt1"/>
                </a:solidFill>
                <a:latin typeface="Arial"/>
                <a:ea typeface="Arial"/>
                <a:cs typeface="Arial"/>
                <a:sym typeface="Arial"/>
              </a:rPr>
              <a:t>Canadian Bioinformatics Workshops | bioinformatics.ca</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8"/>
        <p:cNvGrpSpPr/>
        <p:nvPr/>
      </p:nvGrpSpPr>
      <p:grpSpPr>
        <a:xfrm>
          <a:off x="0" y="0"/>
          <a:ext cx="0" cy="0"/>
          <a:chOff x="0" y="0"/>
          <a:chExt cx="0" cy="0"/>
        </a:xfrm>
      </p:grpSpPr>
      <p:sp>
        <p:nvSpPr>
          <p:cNvPr id="1149" name="Google Shape;1149;p57"/>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Windowing Method</a:t>
            </a:r>
            <a:endParaRPr/>
          </a:p>
        </p:txBody>
      </p:sp>
      <p:sp>
        <p:nvSpPr>
          <p:cNvPr id="1150" name="Google Shape;1150;p57"/>
          <p:cNvSpPr/>
          <p:nvPr/>
        </p:nvSpPr>
        <p:spPr>
          <a:xfrm>
            <a:off x="3750687" y="4505995"/>
            <a:ext cx="4725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PKPGFPEKIAK</a:t>
            </a:r>
            <a:r>
              <a:rPr lang="en-CA" sz="2000" b="1" i="0" u="none" strike="noStrike" cap="none">
                <a:solidFill>
                  <a:schemeClr val="dk1"/>
                </a:solidFill>
                <a:latin typeface="Arial"/>
                <a:ea typeface="Arial"/>
                <a:cs typeface="Arial"/>
                <a:sym typeface="Arial"/>
              </a:rPr>
              <a:t>E</a:t>
            </a:r>
            <a:r>
              <a:rPr lang="en-CA" sz="1800" b="0" i="0" u="none" strike="noStrike" cap="none">
                <a:solidFill>
                  <a:schemeClr val="dk1"/>
                </a:solidFill>
                <a:latin typeface="Arial"/>
                <a:ea typeface="Arial"/>
                <a:cs typeface="Arial"/>
                <a:sym typeface="Arial"/>
              </a:rPr>
              <a:t>PGFPDPAIGSKYDPKHDP</a:t>
            </a:r>
            <a:endParaRPr sz="1400" b="0" i="0" u="none" strike="noStrike" cap="none">
              <a:solidFill>
                <a:srgbClr val="000000"/>
              </a:solidFill>
              <a:latin typeface="Arial"/>
              <a:ea typeface="Arial"/>
              <a:cs typeface="Arial"/>
              <a:sym typeface="Arial"/>
            </a:endParaRPr>
          </a:p>
        </p:txBody>
      </p:sp>
      <p:sp>
        <p:nvSpPr>
          <p:cNvPr id="1151" name="Google Shape;1151;p57"/>
          <p:cNvSpPr/>
          <p:nvPr/>
        </p:nvSpPr>
        <p:spPr>
          <a:xfrm>
            <a:off x="3650931" y="5365466"/>
            <a:ext cx="5013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BBBBBBBBHHH</a:t>
            </a:r>
            <a:r>
              <a:rPr lang="en-CA" sz="2000" b="1" i="0" u="none" strike="noStrike" cap="none">
                <a:solidFill>
                  <a:schemeClr val="dk1"/>
                </a:solidFill>
                <a:latin typeface="Arial"/>
                <a:ea typeface="Arial"/>
                <a:cs typeface="Arial"/>
                <a:sym typeface="Arial"/>
              </a:rPr>
              <a:t>H</a:t>
            </a:r>
            <a:r>
              <a:rPr lang="en-CA" sz="1800" b="0" i="0" u="none" strike="noStrike" cap="none">
                <a:solidFill>
                  <a:schemeClr val="dk1"/>
                </a:solidFill>
                <a:latin typeface="Arial"/>
                <a:ea typeface="Arial"/>
                <a:cs typeface="Arial"/>
                <a:sym typeface="Arial"/>
              </a:rPr>
              <a:t>HHHHHCCCCCCBBBBBBB</a:t>
            </a:r>
            <a:endParaRPr sz="1400" b="0" i="0" u="none" strike="noStrike" cap="none">
              <a:solidFill>
                <a:srgbClr val="000000"/>
              </a:solidFill>
              <a:latin typeface="Arial"/>
              <a:ea typeface="Arial"/>
              <a:cs typeface="Arial"/>
              <a:sym typeface="Arial"/>
            </a:endParaRPr>
          </a:p>
        </p:txBody>
      </p:sp>
      <p:sp>
        <p:nvSpPr>
          <p:cNvPr id="1152" name="Google Shape;1152;p57"/>
          <p:cNvSpPr txBox="1"/>
          <p:nvPr/>
        </p:nvSpPr>
        <p:spPr>
          <a:xfrm>
            <a:off x="1835700" y="1569508"/>
            <a:ext cx="8520600" cy="2331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856"/>
              <a:buFont typeface="Arial"/>
              <a:buChar char="•"/>
            </a:pPr>
            <a:r>
              <a:rPr lang="en-CA" sz="2800" b="1" i="0" u="none" strike="noStrike" cap="none">
                <a:solidFill>
                  <a:srgbClr val="000090"/>
                </a:solidFill>
                <a:latin typeface="Arial"/>
                <a:ea typeface="Arial"/>
                <a:cs typeface="Arial"/>
                <a:sym typeface="Arial"/>
              </a:rPr>
              <a:t>A window of amino acids forms one set of inputs to the ANN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560"/>
              </a:spcBef>
              <a:spcAft>
                <a:spcPts val="0"/>
              </a:spcAft>
              <a:buClr>
                <a:srgbClr val="FF0000"/>
              </a:buClr>
              <a:buSzPts val="2856"/>
              <a:buFont typeface="Arial"/>
              <a:buChar char="•"/>
            </a:pPr>
            <a:r>
              <a:rPr lang="en-CA" sz="2800" b="1" i="0" u="none" strike="noStrike" cap="none">
                <a:solidFill>
                  <a:srgbClr val="000090"/>
                </a:solidFill>
                <a:latin typeface="Arial"/>
                <a:ea typeface="Arial"/>
                <a:cs typeface="Arial"/>
                <a:sym typeface="Arial"/>
              </a:rPr>
              <a:t>The corresponding output is the structure for the amino acid at the center of the window </a:t>
            </a:r>
            <a:endParaRPr sz="1400" b="0" i="0" u="none" strike="noStrike" cap="none">
              <a:solidFill>
                <a:srgbClr val="000000"/>
              </a:solidFill>
              <a:latin typeface="Arial"/>
              <a:ea typeface="Arial"/>
              <a:cs typeface="Arial"/>
              <a:sym typeface="Arial"/>
            </a:endParaRPr>
          </a:p>
        </p:txBody>
      </p:sp>
      <p:sp>
        <p:nvSpPr>
          <p:cNvPr id="1153" name="Google Shape;1153;p57"/>
          <p:cNvSpPr/>
          <p:nvPr/>
        </p:nvSpPr>
        <p:spPr>
          <a:xfrm>
            <a:off x="4774277" y="4591397"/>
            <a:ext cx="1604400" cy="2838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154" name="Google Shape;1154;p57"/>
          <p:cNvCxnSpPr/>
          <p:nvPr/>
        </p:nvCxnSpPr>
        <p:spPr>
          <a:xfrm>
            <a:off x="5534890" y="4875327"/>
            <a:ext cx="0" cy="555600"/>
          </a:xfrm>
          <a:prstGeom prst="straightConnector1">
            <a:avLst/>
          </a:prstGeom>
          <a:noFill/>
          <a:ln w="25400" cap="flat" cmpd="sng">
            <a:solidFill>
              <a:schemeClr val="dk1"/>
            </a:solidFill>
            <a:prstDash val="solid"/>
            <a:round/>
            <a:headEnd type="none" w="sm" len="sm"/>
            <a:tailEnd type="triangle" w="med" len="med"/>
          </a:ln>
        </p:spPr>
      </p:cxnSp>
      <p:cxnSp>
        <p:nvCxnSpPr>
          <p:cNvPr id="1155" name="Google Shape;1155;p57"/>
          <p:cNvCxnSpPr/>
          <p:nvPr/>
        </p:nvCxnSpPr>
        <p:spPr>
          <a:xfrm rot="10800000">
            <a:off x="3494058" y="4117698"/>
            <a:ext cx="1463100" cy="473700"/>
          </a:xfrm>
          <a:prstGeom prst="bentConnector3">
            <a:avLst>
              <a:gd name="adj1" fmla="val 0"/>
            </a:avLst>
          </a:prstGeom>
          <a:noFill/>
          <a:ln w="25400" cap="flat" cmpd="sng">
            <a:solidFill>
              <a:srgbClr val="FF0000"/>
            </a:solidFill>
            <a:prstDash val="solid"/>
            <a:round/>
            <a:headEnd type="none" w="sm" len="sm"/>
            <a:tailEnd type="none" w="sm" len="sm"/>
          </a:ln>
        </p:spPr>
      </p:cxnSp>
      <p:sp>
        <p:nvSpPr>
          <p:cNvPr id="1156" name="Google Shape;1156;p57"/>
          <p:cNvSpPr txBox="1"/>
          <p:nvPr/>
        </p:nvSpPr>
        <p:spPr>
          <a:xfrm>
            <a:off x="2238895" y="3918067"/>
            <a:ext cx="1313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Input set X</a:t>
            </a:r>
            <a:endParaRPr sz="1400" b="0" i="0" u="none" strike="noStrike" cap="none">
              <a:solidFill>
                <a:srgbClr val="000000"/>
              </a:solidFill>
              <a:latin typeface="Arial"/>
              <a:ea typeface="Arial"/>
              <a:cs typeface="Arial"/>
              <a:sym typeface="Arial"/>
            </a:endParaRPr>
          </a:p>
        </p:txBody>
      </p:sp>
      <p:sp>
        <p:nvSpPr>
          <p:cNvPr id="1157" name="Google Shape;1157;p57"/>
          <p:cNvSpPr/>
          <p:nvPr/>
        </p:nvSpPr>
        <p:spPr>
          <a:xfrm>
            <a:off x="5455920" y="5425441"/>
            <a:ext cx="191100" cy="2838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8" name="Google Shape;1158;p57"/>
          <p:cNvSpPr txBox="1"/>
          <p:nvPr/>
        </p:nvSpPr>
        <p:spPr>
          <a:xfrm>
            <a:off x="3679768" y="5857702"/>
            <a:ext cx="1313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Output y</a:t>
            </a:r>
            <a:endParaRPr sz="1400" b="0" i="0" u="none" strike="noStrike" cap="none">
              <a:solidFill>
                <a:srgbClr val="000000"/>
              </a:solidFill>
              <a:latin typeface="Arial"/>
              <a:ea typeface="Arial"/>
              <a:cs typeface="Arial"/>
              <a:sym typeface="Arial"/>
            </a:endParaRPr>
          </a:p>
        </p:txBody>
      </p:sp>
      <p:cxnSp>
        <p:nvCxnSpPr>
          <p:cNvPr id="1159" name="Google Shape;1159;p57"/>
          <p:cNvCxnSpPr/>
          <p:nvPr/>
        </p:nvCxnSpPr>
        <p:spPr>
          <a:xfrm rot="10800000" flipH="1">
            <a:off x="4826924" y="5709369"/>
            <a:ext cx="724500" cy="333000"/>
          </a:xfrm>
          <a:prstGeom prst="bentConnector3">
            <a:avLst>
              <a:gd name="adj1" fmla="val 100491"/>
            </a:avLst>
          </a:prstGeom>
          <a:noFill/>
          <a:ln w="25400" cap="flat" cmpd="sng">
            <a:solidFill>
              <a:srgbClr val="FF0000"/>
            </a:solidFill>
            <a:prstDash val="solid"/>
            <a:round/>
            <a:headEnd type="none" w="sm" len="sm"/>
            <a:tailEnd type="none" w="sm" len="sm"/>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3"/>
        <p:cNvGrpSpPr/>
        <p:nvPr/>
      </p:nvGrpSpPr>
      <p:grpSpPr>
        <a:xfrm>
          <a:off x="0" y="0"/>
          <a:ext cx="0" cy="0"/>
          <a:chOff x="0" y="0"/>
          <a:chExt cx="0" cy="0"/>
        </a:xfrm>
      </p:grpSpPr>
      <p:sp>
        <p:nvSpPr>
          <p:cNvPr id="1164" name="Google Shape;1164;p58"/>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Windowing Method </a:t>
            </a:r>
            <a:r>
              <a:rPr lang="en-CA" sz="2400" i="1"/>
              <a:t>cont...</a:t>
            </a:r>
            <a:endParaRPr sz="2400" i="1"/>
          </a:p>
        </p:txBody>
      </p:sp>
      <p:sp>
        <p:nvSpPr>
          <p:cNvPr id="1165" name="Google Shape;1165;p58"/>
          <p:cNvSpPr/>
          <p:nvPr/>
        </p:nvSpPr>
        <p:spPr>
          <a:xfrm>
            <a:off x="3750687" y="4429795"/>
            <a:ext cx="4725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PKPGFPEKIAKE</a:t>
            </a:r>
            <a:r>
              <a:rPr lang="en-CA" sz="2000" b="1" i="0" u="none" strike="noStrike" cap="none">
                <a:solidFill>
                  <a:schemeClr val="dk1"/>
                </a:solidFill>
                <a:latin typeface="Arial"/>
                <a:ea typeface="Arial"/>
                <a:cs typeface="Arial"/>
                <a:sym typeface="Arial"/>
              </a:rPr>
              <a:t>P</a:t>
            </a:r>
            <a:r>
              <a:rPr lang="en-CA" sz="1800" b="0" i="0" u="none" strike="noStrike" cap="none">
                <a:solidFill>
                  <a:schemeClr val="dk1"/>
                </a:solidFill>
                <a:latin typeface="Arial"/>
                <a:ea typeface="Arial"/>
                <a:cs typeface="Arial"/>
                <a:sym typeface="Arial"/>
              </a:rPr>
              <a:t>GFPDPAIGSKYDPKHDP</a:t>
            </a:r>
            <a:endParaRPr sz="1400" b="0" i="0" u="none" strike="noStrike" cap="none">
              <a:solidFill>
                <a:srgbClr val="000000"/>
              </a:solidFill>
              <a:latin typeface="Arial"/>
              <a:ea typeface="Arial"/>
              <a:cs typeface="Arial"/>
              <a:sym typeface="Arial"/>
            </a:endParaRPr>
          </a:p>
        </p:txBody>
      </p:sp>
      <p:sp>
        <p:nvSpPr>
          <p:cNvPr id="1166" name="Google Shape;1166;p58"/>
          <p:cNvSpPr/>
          <p:nvPr/>
        </p:nvSpPr>
        <p:spPr>
          <a:xfrm>
            <a:off x="3650931" y="5289266"/>
            <a:ext cx="5013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BBBBBBBBHHHH</a:t>
            </a:r>
            <a:r>
              <a:rPr lang="en-CA" sz="2000" b="1" i="0" u="none" strike="noStrike" cap="none">
                <a:solidFill>
                  <a:schemeClr val="dk1"/>
                </a:solidFill>
                <a:latin typeface="Arial"/>
                <a:ea typeface="Arial"/>
                <a:cs typeface="Arial"/>
                <a:sym typeface="Arial"/>
              </a:rPr>
              <a:t>H</a:t>
            </a:r>
            <a:r>
              <a:rPr lang="en-CA" sz="1800" b="0" i="0" u="none" strike="noStrike" cap="none">
                <a:solidFill>
                  <a:schemeClr val="dk1"/>
                </a:solidFill>
                <a:latin typeface="Arial"/>
                <a:ea typeface="Arial"/>
                <a:cs typeface="Arial"/>
                <a:sym typeface="Arial"/>
              </a:rPr>
              <a:t>HHHHCCCCCCBBBBBBB</a:t>
            </a:r>
            <a:endParaRPr sz="1400" b="0" i="0" u="none" strike="noStrike" cap="none">
              <a:solidFill>
                <a:srgbClr val="000000"/>
              </a:solidFill>
              <a:latin typeface="Arial"/>
              <a:ea typeface="Arial"/>
              <a:cs typeface="Arial"/>
              <a:sym typeface="Arial"/>
            </a:endParaRPr>
          </a:p>
        </p:txBody>
      </p:sp>
      <p:sp>
        <p:nvSpPr>
          <p:cNvPr id="1167" name="Google Shape;1167;p58"/>
          <p:cNvSpPr txBox="1"/>
          <p:nvPr/>
        </p:nvSpPr>
        <p:spPr>
          <a:xfrm>
            <a:off x="1835700" y="1417108"/>
            <a:ext cx="8520600" cy="2331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856"/>
              <a:buFont typeface="Arial"/>
              <a:buChar char="•"/>
            </a:pPr>
            <a:r>
              <a:rPr lang="en-CA" sz="2800" b="1" i="0" u="none" strike="noStrike" cap="none">
                <a:solidFill>
                  <a:srgbClr val="000090"/>
                </a:solidFill>
                <a:latin typeface="Arial"/>
                <a:ea typeface="Arial"/>
                <a:cs typeface="Arial"/>
                <a:sym typeface="Arial"/>
              </a:rPr>
              <a:t>Shifting the window results in the next set of inputs and corresponding output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560"/>
              </a:spcBef>
              <a:spcAft>
                <a:spcPts val="0"/>
              </a:spcAft>
              <a:buClr>
                <a:srgbClr val="FF0000"/>
              </a:buClr>
              <a:buSzPts val="2856"/>
              <a:buFont typeface="Arial"/>
              <a:buChar char="•"/>
            </a:pPr>
            <a:r>
              <a:rPr lang="en-CA" sz="2800" b="1" i="0" u="none" strike="noStrike" cap="none">
                <a:solidFill>
                  <a:srgbClr val="000090"/>
                </a:solidFill>
                <a:latin typeface="Arial"/>
                <a:ea typeface="Arial"/>
                <a:cs typeface="Arial"/>
                <a:sym typeface="Arial"/>
              </a:rPr>
              <a:t>Before this data can be used, the amino acid and structure sequences must be encoded</a:t>
            </a:r>
            <a:endParaRPr sz="1400" b="0" i="0" u="none" strike="noStrike" cap="none">
              <a:solidFill>
                <a:srgbClr val="000000"/>
              </a:solidFill>
              <a:latin typeface="Arial"/>
              <a:ea typeface="Arial"/>
              <a:cs typeface="Arial"/>
              <a:sym typeface="Arial"/>
            </a:endParaRPr>
          </a:p>
        </p:txBody>
      </p:sp>
      <p:sp>
        <p:nvSpPr>
          <p:cNvPr id="1168" name="Google Shape;1168;p58"/>
          <p:cNvSpPr/>
          <p:nvPr/>
        </p:nvSpPr>
        <p:spPr>
          <a:xfrm>
            <a:off x="4940534" y="4515197"/>
            <a:ext cx="1604400" cy="2838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169" name="Google Shape;1169;p58"/>
          <p:cNvCxnSpPr/>
          <p:nvPr/>
        </p:nvCxnSpPr>
        <p:spPr>
          <a:xfrm>
            <a:off x="5684520" y="4799127"/>
            <a:ext cx="0" cy="555600"/>
          </a:xfrm>
          <a:prstGeom prst="straightConnector1">
            <a:avLst/>
          </a:prstGeom>
          <a:noFill/>
          <a:ln w="25400" cap="flat" cmpd="sng">
            <a:solidFill>
              <a:schemeClr val="dk1"/>
            </a:solidFill>
            <a:prstDash val="solid"/>
            <a:round/>
            <a:headEnd type="none" w="sm" len="sm"/>
            <a:tailEnd type="triangle" w="med" len="med"/>
          </a:ln>
        </p:spPr>
      </p:cxnSp>
      <p:cxnSp>
        <p:nvCxnSpPr>
          <p:cNvPr id="1170" name="Google Shape;1170;p58"/>
          <p:cNvCxnSpPr/>
          <p:nvPr/>
        </p:nvCxnSpPr>
        <p:spPr>
          <a:xfrm rot="10800000">
            <a:off x="3494058" y="4041498"/>
            <a:ext cx="1463100" cy="473700"/>
          </a:xfrm>
          <a:prstGeom prst="bentConnector3">
            <a:avLst>
              <a:gd name="adj1" fmla="val 0"/>
            </a:avLst>
          </a:prstGeom>
          <a:noFill/>
          <a:ln w="25400" cap="flat" cmpd="sng">
            <a:solidFill>
              <a:srgbClr val="FF0000"/>
            </a:solidFill>
            <a:prstDash val="solid"/>
            <a:round/>
            <a:headEnd type="none" w="sm" len="sm"/>
            <a:tailEnd type="none" w="sm" len="sm"/>
          </a:ln>
        </p:spPr>
      </p:cxnSp>
      <p:sp>
        <p:nvSpPr>
          <p:cNvPr id="1171" name="Google Shape;1171;p58"/>
          <p:cNvSpPr txBox="1"/>
          <p:nvPr/>
        </p:nvSpPr>
        <p:spPr>
          <a:xfrm>
            <a:off x="1981201" y="3841867"/>
            <a:ext cx="1571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Input set X+1</a:t>
            </a:r>
            <a:endParaRPr sz="1400" b="0" i="0" u="none" strike="noStrike" cap="none">
              <a:solidFill>
                <a:srgbClr val="000000"/>
              </a:solidFill>
              <a:latin typeface="Arial"/>
              <a:ea typeface="Arial"/>
              <a:cs typeface="Arial"/>
              <a:sym typeface="Arial"/>
            </a:endParaRPr>
          </a:p>
        </p:txBody>
      </p:sp>
      <p:sp>
        <p:nvSpPr>
          <p:cNvPr id="1172" name="Google Shape;1172;p58"/>
          <p:cNvSpPr/>
          <p:nvPr/>
        </p:nvSpPr>
        <p:spPr>
          <a:xfrm>
            <a:off x="5622176" y="5349241"/>
            <a:ext cx="191100" cy="2838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73" name="Google Shape;1173;p58"/>
          <p:cNvSpPr txBox="1"/>
          <p:nvPr/>
        </p:nvSpPr>
        <p:spPr>
          <a:xfrm>
            <a:off x="3621577" y="5781502"/>
            <a:ext cx="1313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Output y+1</a:t>
            </a:r>
            <a:endParaRPr sz="1400" b="0" i="0" u="none" strike="noStrike" cap="none">
              <a:solidFill>
                <a:srgbClr val="000000"/>
              </a:solidFill>
              <a:latin typeface="Arial"/>
              <a:ea typeface="Arial"/>
              <a:cs typeface="Arial"/>
              <a:sym typeface="Arial"/>
            </a:endParaRPr>
          </a:p>
        </p:txBody>
      </p:sp>
      <p:cxnSp>
        <p:nvCxnSpPr>
          <p:cNvPr id="1174" name="Google Shape;1174;p58"/>
          <p:cNvCxnSpPr/>
          <p:nvPr/>
        </p:nvCxnSpPr>
        <p:spPr>
          <a:xfrm rot="10800000" flipH="1">
            <a:off x="4826924" y="5633170"/>
            <a:ext cx="857700" cy="333000"/>
          </a:xfrm>
          <a:prstGeom prst="bentConnector3">
            <a:avLst>
              <a:gd name="adj1" fmla="val 100392"/>
            </a:avLst>
          </a:prstGeom>
          <a:noFill/>
          <a:ln w="25400" cap="flat" cmpd="sng">
            <a:solidFill>
              <a:srgbClr val="FF0000"/>
            </a:solidFill>
            <a:prstDash val="solid"/>
            <a:round/>
            <a:headEnd type="none" w="sm" len="sm"/>
            <a:tailEnd type="none" w="sm" len="sm"/>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8"/>
        <p:cNvGrpSpPr/>
        <p:nvPr/>
      </p:nvGrpSpPr>
      <p:grpSpPr>
        <a:xfrm>
          <a:off x="0" y="0"/>
          <a:ext cx="0" cy="0"/>
          <a:chOff x="0" y="0"/>
          <a:chExt cx="0" cy="0"/>
        </a:xfrm>
      </p:grpSpPr>
      <p:sp>
        <p:nvSpPr>
          <p:cNvPr id="1179" name="Google Shape;1179;p59"/>
          <p:cNvSpPr txBox="1"/>
          <p:nvPr/>
        </p:nvSpPr>
        <p:spPr>
          <a:xfrm>
            <a:off x="2463390" y="1976891"/>
            <a:ext cx="585600" cy="333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Q</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Q</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p:txBody>
      </p:sp>
      <p:sp>
        <p:nvSpPr>
          <p:cNvPr id="1180" name="Google Shape;1180;p59"/>
          <p:cNvSpPr txBox="1"/>
          <p:nvPr/>
        </p:nvSpPr>
        <p:spPr>
          <a:xfrm>
            <a:off x="4025121" y="1982739"/>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181" name="Google Shape;1181;p59"/>
          <p:cNvCxnSpPr/>
          <p:nvPr/>
        </p:nvCxnSpPr>
        <p:spPr>
          <a:xfrm>
            <a:off x="2980480" y="2174908"/>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182" name="Google Shape;1182;p59"/>
          <p:cNvSpPr txBox="1"/>
          <p:nvPr/>
        </p:nvSpPr>
        <p:spPr>
          <a:xfrm>
            <a:off x="3921109" y="3707803"/>
            <a:ext cx="2375700" cy="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a:t>
            </a:r>
            <a:r>
              <a:rPr lang="en-CA" sz="1400" b="1" i="0" u="none" strike="noStrike" cap="none">
                <a:solidFill>
                  <a:schemeClr val="dk1"/>
                </a:solidFill>
                <a:latin typeface="Arial"/>
                <a:ea typeface="Arial"/>
                <a:cs typeface="Arial"/>
                <a:sym typeface="Arial"/>
              </a:rPr>
              <a:t>1</a:t>
            </a:r>
            <a:r>
              <a:rPr lang="en-CA" sz="1400" b="0" i="0" u="none" strike="noStrike" cap="none">
                <a:solidFill>
                  <a:schemeClr val="dk1"/>
                </a:solidFill>
                <a:latin typeface="Arial"/>
                <a:ea typeface="Arial"/>
                <a:cs typeface="Arial"/>
                <a:sym typeface="Arial"/>
              </a:rPr>
              <a:t>0000000000000</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183" name="Google Shape;1183;p59"/>
          <p:cNvCxnSpPr/>
          <p:nvPr/>
        </p:nvCxnSpPr>
        <p:spPr>
          <a:xfrm>
            <a:off x="2940409" y="3882438"/>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184" name="Google Shape;1184;p59"/>
          <p:cNvSpPr txBox="1"/>
          <p:nvPr/>
        </p:nvSpPr>
        <p:spPr>
          <a:xfrm>
            <a:off x="3019936" y="4201766"/>
            <a:ext cx="179400" cy="8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sp>
        <p:nvSpPr>
          <p:cNvPr id="1185" name="Google Shape;1185;p59"/>
          <p:cNvSpPr txBox="1"/>
          <p:nvPr/>
        </p:nvSpPr>
        <p:spPr>
          <a:xfrm>
            <a:off x="3932136" y="5406641"/>
            <a:ext cx="23649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a:t>
            </a:r>
            <a:r>
              <a:rPr lang="en-CA" sz="1400" b="1" i="0" u="none" strike="noStrike" cap="none">
                <a:solidFill>
                  <a:schemeClr val="dk1"/>
                </a:solidFill>
                <a:latin typeface="Arial"/>
                <a:ea typeface="Arial"/>
                <a:cs typeface="Arial"/>
                <a:sym typeface="Arial"/>
              </a:rPr>
              <a:t>1</a:t>
            </a:r>
            <a:r>
              <a:rPr lang="en-CA" sz="1400" b="0" i="0" u="none" strike="noStrike" cap="none">
                <a:solidFill>
                  <a:schemeClr val="dk1"/>
                </a:solidFill>
                <a:latin typeface="Arial"/>
                <a:ea typeface="Arial"/>
                <a:cs typeface="Arial"/>
                <a:sym typeface="Arial"/>
              </a:rPr>
              <a:t>0000000</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186" name="Google Shape;1186;p59"/>
          <p:cNvCxnSpPr/>
          <p:nvPr/>
        </p:nvCxnSpPr>
        <p:spPr>
          <a:xfrm>
            <a:off x="2988490" y="5579141"/>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187" name="Google Shape;1187;p59"/>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CA"/>
              <a:t>Amino Acid Encoding (Windowing Method)</a:t>
            </a:r>
            <a:endParaRPr/>
          </a:p>
        </p:txBody>
      </p:sp>
      <p:sp>
        <p:nvSpPr>
          <p:cNvPr id="1188" name="Google Shape;1188;p59"/>
          <p:cNvSpPr txBox="1"/>
          <p:nvPr/>
        </p:nvSpPr>
        <p:spPr>
          <a:xfrm>
            <a:off x="4023014" y="2221676"/>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189" name="Google Shape;1189;p59"/>
          <p:cNvCxnSpPr/>
          <p:nvPr/>
        </p:nvCxnSpPr>
        <p:spPr>
          <a:xfrm>
            <a:off x="2978373" y="2413845"/>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190" name="Google Shape;1190;p59"/>
          <p:cNvSpPr txBox="1"/>
          <p:nvPr/>
        </p:nvSpPr>
        <p:spPr>
          <a:xfrm>
            <a:off x="4020907" y="2460613"/>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191" name="Google Shape;1191;p59"/>
          <p:cNvCxnSpPr/>
          <p:nvPr/>
        </p:nvCxnSpPr>
        <p:spPr>
          <a:xfrm>
            <a:off x="2976266" y="2652782"/>
            <a:ext cx="980700" cy="7200"/>
          </a:xfrm>
          <a:prstGeom prst="straightConnector1">
            <a:avLst/>
          </a:prstGeom>
          <a:noFill/>
          <a:ln w="12700" cap="flat" cmpd="sng">
            <a:solidFill>
              <a:schemeClr val="dk1"/>
            </a:solidFill>
            <a:prstDash val="solid"/>
            <a:round/>
            <a:headEnd type="none" w="sm" len="sm"/>
            <a:tailEnd type="triangle" w="med" len="med"/>
          </a:ln>
        </p:spPr>
      </p:cxnSp>
      <p:cxnSp>
        <p:nvCxnSpPr>
          <p:cNvPr id="1192" name="Google Shape;1192;p59"/>
          <p:cNvCxnSpPr/>
          <p:nvPr/>
        </p:nvCxnSpPr>
        <p:spPr>
          <a:xfrm>
            <a:off x="2206515" y="3868020"/>
            <a:ext cx="289200" cy="0"/>
          </a:xfrm>
          <a:prstGeom prst="straightConnector1">
            <a:avLst/>
          </a:prstGeom>
          <a:noFill/>
          <a:ln w="9525" cap="flat" cmpd="sng">
            <a:solidFill>
              <a:schemeClr val="dk1"/>
            </a:solidFill>
            <a:prstDash val="solid"/>
            <a:round/>
            <a:headEnd type="none" w="sm" len="sm"/>
            <a:tailEnd type="triangle" w="med" len="med"/>
          </a:ln>
        </p:spPr>
      </p:cxnSp>
      <p:sp>
        <p:nvSpPr>
          <p:cNvPr id="1193" name="Google Shape;1193;p59"/>
          <p:cNvSpPr txBox="1"/>
          <p:nvPr/>
        </p:nvSpPr>
        <p:spPr>
          <a:xfrm>
            <a:off x="1564515" y="3627728"/>
            <a:ext cx="642000" cy="40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Start</a:t>
            </a:r>
            <a:endParaRPr sz="1600" b="0" i="0" u="none" strike="noStrike" cap="none">
              <a:solidFill>
                <a:schemeClr val="dk1"/>
              </a:solidFill>
              <a:latin typeface="Arial"/>
              <a:ea typeface="Arial"/>
              <a:cs typeface="Arial"/>
              <a:sym typeface="Arial"/>
            </a:endParaRPr>
          </a:p>
        </p:txBody>
      </p:sp>
      <p:sp>
        <p:nvSpPr>
          <p:cNvPr id="1194" name="Google Shape;1194;p59"/>
          <p:cNvSpPr txBox="1">
            <a:spLocks noGrp="1"/>
          </p:cNvSpPr>
          <p:nvPr>
            <p:ph type="body" idx="1"/>
          </p:nvPr>
        </p:nvSpPr>
        <p:spPr>
          <a:xfrm>
            <a:off x="6488325" y="2648825"/>
            <a:ext cx="4049400" cy="2233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652"/>
              <a:buChar char="•"/>
            </a:pPr>
            <a:r>
              <a:rPr lang="en-CA" sz="2600"/>
              <a:t>An amino acid sequence is first encoded by applying the binary (0/1) amino acid alphabet codes</a:t>
            </a:r>
            <a:endParaRPr sz="2600">
              <a:solidFill>
                <a:srgbClr val="FF0000"/>
              </a:solidFill>
            </a:endParaRPr>
          </a:p>
        </p:txBody>
      </p:sp>
      <p:sp>
        <p:nvSpPr>
          <p:cNvPr id="1195" name="Google Shape;1195;p59"/>
          <p:cNvSpPr txBox="1"/>
          <p:nvPr/>
        </p:nvSpPr>
        <p:spPr>
          <a:xfrm>
            <a:off x="3048990" y="2779326"/>
            <a:ext cx="179400" cy="8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9"/>
        <p:cNvGrpSpPr/>
        <p:nvPr/>
      </p:nvGrpSpPr>
      <p:grpSpPr>
        <a:xfrm>
          <a:off x="0" y="0"/>
          <a:ext cx="0" cy="0"/>
          <a:chOff x="0" y="0"/>
          <a:chExt cx="0" cy="0"/>
        </a:xfrm>
      </p:grpSpPr>
      <p:sp>
        <p:nvSpPr>
          <p:cNvPr id="1200" name="Google Shape;1200;p60"/>
          <p:cNvSpPr txBox="1">
            <a:spLocks noGrp="1"/>
          </p:cNvSpPr>
          <p:nvPr>
            <p:ph type="body" idx="1"/>
          </p:nvPr>
        </p:nvSpPr>
        <p:spPr>
          <a:xfrm>
            <a:off x="6259715" y="2344020"/>
            <a:ext cx="43419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652"/>
              <a:buChar char="•"/>
            </a:pPr>
            <a:r>
              <a:rPr lang="en-CA" sz="2600"/>
              <a:t>Amino acids in the first window are grouped and placed into one row of an array (</a:t>
            </a:r>
            <a:r>
              <a:rPr lang="en-CA" sz="2600">
                <a:solidFill>
                  <a:srgbClr val="FF0000"/>
                </a:solidFill>
              </a:rPr>
              <a:t>flattening</a:t>
            </a:r>
            <a:r>
              <a:rPr lang="en-CA" sz="2600"/>
              <a:t>)</a:t>
            </a:r>
            <a:endParaRPr/>
          </a:p>
          <a:p>
            <a:pPr marL="342900" lvl="0" indent="-342900" algn="l" rtl="0">
              <a:lnSpc>
                <a:spcPct val="100000"/>
              </a:lnSpc>
              <a:spcBef>
                <a:spcPts val="520"/>
              </a:spcBef>
              <a:spcAft>
                <a:spcPts val="0"/>
              </a:spcAft>
              <a:buSzPts val="2652"/>
              <a:buChar char="•"/>
            </a:pPr>
            <a:r>
              <a:rPr lang="en-CA" sz="2600"/>
              <a:t>With a window size of 17, the flattened rows will be 357 bits long (17x21) </a:t>
            </a:r>
            <a:endParaRPr sz="2600">
              <a:solidFill>
                <a:srgbClr val="FF0000"/>
              </a:solidFill>
            </a:endParaRPr>
          </a:p>
        </p:txBody>
      </p:sp>
      <p:sp>
        <p:nvSpPr>
          <p:cNvPr id="1201" name="Google Shape;1201;p60"/>
          <p:cNvSpPr/>
          <p:nvPr/>
        </p:nvSpPr>
        <p:spPr>
          <a:xfrm>
            <a:off x="2506178" y="2072590"/>
            <a:ext cx="404700" cy="3634200"/>
          </a:xfrm>
          <a:prstGeom prst="rect">
            <a:avLst/>
          </a:prstGeom>
          <a:noFill/>
          <a:ln w="12700" cap="flat" cmpd="sng">
            <a:solidFill>
              <a:schemeClr val="dk1"/>
            </a:solidFill>
            <a:prstDash val="solid"/>
            <a:round/>
            <a:headEnd type="none" w="sm" len="sm"/>
            <a:tailEnd type="none" w="sm" len="sm"/>
          </a:ln>
          <a:effectLst>
            <a:outerShdw blurRad="57150" dist="19050" dir="5400000" algn="bl" rotWithShape="0">
              <a:srgbClr val="FFFFFF">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02" name="Google Shape;1202;p60"/>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CA"/>
              <a:t>Amino Acid Encoding (Windowing Method) </a:t>
            </a:r>
            <a:r>
              <a:rPr lang="en-CA" sz="2400" i="1"/>
              <a:t>cont...</a:t>
            </a:r>
            <a:endParaRPr sz="2400" i="1"/>
          </a:p>
        </p:txBody>
      </p:sp>
      <p:sp>
        <p:nvSpPr>
          <p:cNvPr id="1203" name="Google Shape;1203;p60"/>
          <p:cNvSpPr txBox="1"/>
          <p:nvPr/>
        </p:nvSpPr>
        <p:spPr>
          <a:xfrm>
            <a:off x="2463390" y="1976891"/>
            <a:ext cx="585600" cy="333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Q</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Q</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p:txBody>
      </p:sp>
      <p:sp>
        <p:nvSpPr>
          <p:cNvPr id="1204" name="Google Shape;1204;p60"/>
          <p:cNvSpPr txBox="1"/>
          <p:nvPr/>
        </p:nvSpPr>
        <p:spPr>
          <a:xfrm>
            <a:off x="4025121" y="1982739"/>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05" name="Google Shape;1205;p60"/>
          <p:cNvCxnSpPr/>
          <p:nvPr/>
        </p:nvCxnSpPr>
        <p:spPr>
          <a:xfrm>
            <a:off x="2980480" y="2174908"/>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06" name="Google Shape;1206;p60"/>
          <p:cNvSpPr txBox="1"/>
          <p:nvPr/>
        </p:nvSpPr>
        <p:spPr>
          <a:xfrm>
            <a:off x="3921109" y="3707803"/>
            <a:ext cx="2375700" cy="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a:t>
            </a:r>
            <a:r>
              <a:rPr lang="en-CA" sz="1400" b="1" i="0" u="none" strike="noStrike" cap="none">
                <a:solidFill>
                  <a:schemeClr val="dk1"/>
                </a:solidFill>
                <a:latin typeface="Arial"/>
                <a:ea typeface="Arial"/>
                <a:cs typeface="Arial"/>
                <a:sym typeface="Arial"/>
              </a:rPr>
              <a:t>1</a:t>
            </a:r>
            <a:r>
              <a:rPr lang="en-CA" sz="1400" b="0" i="0" u="none" strike="noStrike" cap="none">
                <a:solidFill>
                  <a:schemeClr val="dk1"/>
                </a:solidFill>
                <a:latin typeface="Arial"/>
                <a:ea typeface="Arial"/>
                <a:cs typeface="Arial"/>
                <a:sym typeface="Arial"/>
              </a:rPr>
              <a:t>0000000000000</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207" name="Google Shape;1207;p60"/>
          <p:cNvCxnSpPr/>
          <p:nvPr/>
        </p:nvCxnSpPr>
        <p:spPr>
          <a:xfrm>
            <a:off x="2940409" y="3882438"/>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08" name="Google Shape;1208;p60"/>
          <p:cNvSpPr txBox="1"/>
          <p:nvPr/>
        </p:nvSpPr>
        <p:spPr>
          <a:xfrm>
            <a:off x="3019936" y="4201766"/>
            <a:ext cx="179400" cy="8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sp>
        <p:nvSpPr>
          <p:cNvPr id="1209" name="Google Shape;1209;p60"/>
          <p:cNvSpPr txBox="1"/>
          <p:nvPr/>
        </p:nvSpPr>
        <p:spPr>
          <a:xfrm>
            <a:off x="3932136" y="5406641"/>
            <a:ext cx="23649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a:t>
            </a:r>
            <a:r>
              <a:rPr lang="en-CA" sz="1400" b="1" i="0" u="none" strike="noStrike" cap="none">
                <a:solidFill>
                  <a:schemeClr val="dk1"/>
                </a:solidFill>
                <a:latin typeface="Arial"/>
                <a:ea typeface="Arial"/>
                <a:cs typeface="Arial"/>
                <a:sym typeface="Arial"/>
              </a:rPr>
              <a:t>1</a:t>
            </a:r>
            <a:r>
              <a:rPr lang="en-CA" sz="1400" b="0" i="0" u="none" strike="noStrike" cap="none">
                <a:solidFill>
                  <a:schemeClr val="dk1"/>
                </a:solidFill>
                <a:latin typeface="Arial"/>
                <a:ea typeface="Arial"/>
                <a:cs typeface="Arial"/>
                <a:sym typeface="Arial"/>
              </a:rPr>
              <a:t>0000000</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10" name="Google Shape;1210;p60"/>
          <p:cNvCxnSpPr/>
          <p:nvPr/>
        </p:nvCxnSpPr>
        <p:spPr>
          <a:xfrm>
            <a:off x="2988490" y="5579141"/>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11" name="Google Shape;1211;p60"/>
          <p:cNvSpPr txBox="1"/>
          <p:nvPr/>
        </p:nvSpPr>
        <p:spPr>
          <a:xfrm>
            <a:off x="4023014" y="2221676"/>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12" name="Google Shape;1212;p60"/>
          <p:cNvCxnSpPr/>
          <p:nvPr/>
        </p:nvCxnSpPr>
        <p:spPr>
          <a:xfrm>
            <a:off x="2978373" y="2413845"/>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13" name="Google Shape;1213;p60"/>
          <p:cNvSpPr txBox="1"/>
          <p:nvPr/>
        </p:nvSpPr>
        <p:spPr>
          <a:xfrm>
            <a:off x="4020907" y="2460613"/>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14" name="Google Shape;1214;p60"/>
          <p:cNvCxnSpPr/>
          <p:nvPr/>
        </p:nvCxnSpPr>
        <p:spPr>
          <a:xfrm>
            <a:off x="2976266" y="2652782"/>
            <a:ext cx="980700" cy="7200"/>
          </a:xfrm>
          <a:prstGeom prst="straightConnector1">
            <a:avLst/>
          </a:prstGeom>
          <a:noFill/>
          <a:ln w="12700" cap="flat" cmpd="sng">
            <a:solidFill>
              <a:schemeClr val="dk1"/>
            </a:solidFill>
            <a:prstDash val="solid"/>
            <a:round/>
            <a:headEnd type="none" w="sm" len="sm"/>
            <a:tailEnd type="triangle" w="med" len="med"/>
          </a:ln>
        </p:spPr>
      </p:cxnSp>
      <p:cxnSp>
        <p:nvCxnSpPr>
          <p:cNvPr id="1215" name="Google Shape;1215;p60"/>
          <p:cNvCxnSpPr/>
          <p:nvPr/>
        </p:nvCxnSpPr>
        <p:spPr>
          <a:xfrm>
            <a:off x="2206515" y="3868020"/>
            <a:ext cx="289200" cy="0"/>
          </a:xfrm>
          <a:prstGeom prst="straightConnector1">
            <a:avLst/>
          </a:prstGeom>
          <a:noFill/>
          <a:ln w="9525" cap="flat" cmpd="sng">
            <a:solidFill>
              <a:schemeClr val="dk1"/>
            </a:solidFill>
            <a:prstDash val="solid"/>
            <a:round/>
            <a:headEnd type="none" w="sm" len="sm"/>
            <a:tailEnd type="triangle" w="med" len="med"/>
          </a:ln>
        </p:spPr>
      </p:cxnSp>
      <p:sp>
        <p:nvSpPr>
          <p:cNvPr id="1216" name="Google Shape;1216;p60"/>
          <p:cNvSpPr txBox="1"/>
          <p:nvPr/>
        </p:nvSpPr>
        <p:spPr>
          <a:xfrm>
            <a:off x="1564515" y="3627728"/>
            <a:ext cx="642000" cy="40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Start</a:t>
            </a:r>
            <a:endParaRPr sz="1600" b="0" i="0" u="none" strike="noStrike" cap="none">
              <a:solidFill>
                <a:schemeClr val="dk1"/>
              </a:solidFill>
              <a:latin typeface="Arial"/>
              <a:ea typeface="Arial"/>
              <a:cs typeface="Arial"/>
              <a:sym typeface="Arial"/>
            </a:endParaRPr>
          </a:p>
        </p:txBody>
      </p:sp>
      <p:sp>
        <p:nvSpPr>
          <p:cNvPr id="1217" name="Google Shape;1217;p60"/>
          <p:cNvSpPr txBox="1"/>
          <p:nvPr/>
        </p:nvSpPr>
        <p:spPr>
          <a:xfrm>
            <a:off x="3048990" y="2779326"/>
            <a:ext cx="179400" cy="8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1"/>
        <p:cNvGrpSpPr/>
        <p:nvPr/>
      </p:nvGrpSpPr>
      <p:grpSpPr>
        <a:xfrm>
          <a:off x="0" y="0"/>
          <a:ext cx="0" cy="0"/>
          <a:chOff x="0" y="0"/>
          <a:chExt cx="0" cy="0"/>
        </a:xfrm>
      </p:grpSpPr>
      <p:sp>
        <p:nvSpPr>
          <p:cNvPr id="1222" name="Google Shape;1222;p61"/>
          <p:cNvSpPr txBox="1"/>
          <p:nvPr/>
        </p:nvSpPr>
        <p:spPr>
          <a:xfrm>
            <a:off x="2386123" y="2244589"/>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23" name="Google Shape;1223;p61"/>
          <p:cNvSpPr txBox="1"/>
          <p:nvPr/>
        </p:nvSpPr>
        <p:spPr>
          <a:xfrm>
            <a:off x="2381867" y="3936401"/>
            <a:ext cx="2375700" cy="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a:t>
            </a:r>
            <a:r>
              <a:rPr lang="en-CA" sz="1400" b="1" i="0" u="none" strike="noStrike" cap="none">
                <a:solidFill>
                  <a:schemeClr val="dk1"/>
                </a:solidFill>
                <a:latin typeface="Arial"/>
                <a:ea typeface="Arial"/>
                <a:cs typeface="Arial"/>
                <a:sym typeface="Arial"/>
              </a:rPr>
              <a:t>1</a:t>
            </a:r>
            <a:r>
              <a:rPr lang="en-CA" sz="1400" b="0" i="0" u="none" strike="noStrike" cap="none">
                <a:solidFill>
                  <a:schemeClr val="dk1"/>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24" name="Google Shape;1224;p61"/>
          <p:cNvSpPr txBox="1"/>
          <p:nvPr/>
        </p:nvSpPr>
        <p:spPr>
          <a:xfrm>
            <a:off x="2178961" y="4496868"/>
            <a:ext cx="179400" cy="8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sp>
        <p:nvSpPr>
          <p:cNvPr id="1225" name="Google Shape;1225;p61"/>
          <p:cNvSpPr txBox="1"/>
          <p:nvPr/>
        </p:nvSpPr>
        <p:spPr>
          <a:xfrm>
            <a:off x="2376264" y="5643552"/>
            <a:ext cx="23649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26" name="Google Shape;1226;p61"/>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CA"/>
              <a:t>Flattening</a:t>
            </a:r>
            <a:endParaRPr/>
          </a:p>
        </p:txBody>
      </p:sp>
      <p:sp>
        <p:nvSpPr>
          <p:cNvPr id="1227" name="Google Shape;1227;p61"/>
          <p:cNvSpPr/>
          <p:nvPr/>
        </p:nvSpPr>
        <p:spPr>
          <a:xfrm>
            <a:off x="1665203" y="2367692"/>
            <a:ext cx="404700" cy="3634200"/>
          </a:xfrm>
          <a:prstGeom prst="rect">
            <a:avLst/>
          </a:prstGeom>
          <a:noFill/>
          <a:ln w="12700" cap="flat" cmpd="sng">
            <a:solidFill>
              <a:schemeClr val="dk1"/>
            </a:solidFill>
            <a:prstDash val="solid"/>
            <a:round/>
            <a:headEnd type="none" w="sm" len="sm"/>
            <a:tailEnd type="none" w="sm" len="sm"/>
          </a:ln>
          <a:effectLst>
            <a:outerShdw blurRad="57150" dist="19050" dir="5400000" algn="bl" rotWithShape="0">
              <a:srgbClr val="FFFFFF">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28" name="Google Shape;1228;p61"/>
          <p:cNvSpPr txBox="1"/>
          <p:nvPr/>
        </p:nvSpPr>
        <p:spPr>
          <a:xfrm>
            <a:off x="2164001" y="3074428"/>
            <a:ext cx="179400" cy="8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sp>
        <p:nvSpPr>
          <p:cNvPr id="1229" name="Google Shape;1229;p61"/>
          <p:cNvSpPr txBox="1"/>
          <p:nvPr/>
        </p:nvSpPr>
        <p:spPr>
          <a:xfrm>
            <a:off x="1636424" y="1598309"/>
            <a:ext cx="585600" cy="428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Q</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Q</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30" name="Google Shape;1230;p61"/>
          <p:cNvCxnSpPr/>
          <p:nvPr/>
        </p:nvCxnSpPr>
        <p:spPr>
          <a:xfrm>
            <a:off x="2073010" y="2464801"/>
            <a:ext cx="354600" cy="0"/>
          </a:xfrm>
          <a:prstGeom prst="straightConnector1">
            <a:avLst/>
          </a:prstGeom>
          <a:noFill/>
          <a:ln w="12700" cap="flat" cmpd="sng">
            <a:solidFill>
              <a:schemeClr val="dk1"/>
            </a:solidFill>
            <a:prstDash val="solid"/>
            <a:round/>
            <a:headEnd type="none" w="sm" len="sm"/>
            <a:tailEnd type="triangle" w="med" len="med"/>
          </a:ln>
        </p:spPr>
      </p:cxnSp>
      <p:cxnSp>
        <p:nvCxnSpPr>
          <p:cNvPr id="1231" name="Google Shape;1231;p61"/>
          <p:cNvCxnSpPr/>
          <p:nvPr/>
        </p:nvCxnSpPr>
        <p:spPr>
          <a:xfrm>
            <a:off x="2064682" y="4127346"/>
            <a:ext cx="354600" cy="0"/>
          </a:xfrm>
          <a:prstGeom prst="straightConnector1">
            <a:avLst/>
          </a:prstGeom>
          <a:noFill/>
          <a:ln w="12700" cap="flat" cmpd="sng">
            <a:solidFill>
              <a:schemeClr val="dk1"/>
            </a:solidFill>
            <a:prstDash val="solid"/>
            <a:round/>
            <a:headEnd type="none" w="sm" len="sm"/>
            <a:tailEnd type="triangle" w="med" len="med"/>
          </a:ln>
        </p:spPr>
      </p:cxnSp>
      <p:cxnSp>
        <p:nvCxnSpPr>
          <p:cNvPr id="1232" name="Google Shape;1232;p61"/>
          <p:cNvCxnSpPr/>
          <p:nvPr/>
        </p:nvCxnSpPr>
        <p:spPr>
          <a:xfrm>
            <a:off x="2084077" y="5867478"/>
            <a:ext cx="354600" cy="0"/>
          </a:xfrm>
          <a:prstGeom prst="straightConnector1">
            <a:avLst/>
          </a:prstGeom>
          <a:noFill/>
          <a:ln w="12700" cap="flat" cmpd="sng">
            <a:solidFill>
              <a:schemeClr val="dk1"/>
            </a:solidFill>
            <a:prstDash val="solid"/>
            <a:round/>
            <a:headEnd type="none" w="sm" len="sm"/>
            <a:tailEnd type="triangle" w="med" len="med"/>
          </a:ln>
        </p:spPr>
      </p:cxnSp>
      <p:cxnSp>
        <p:nvCxnSpPr>
          <p:cNvPr id="1233" name="Google Shape;1233;p61"/>
          <p:cNvCxnSpPr/>
          <p:nvPr/>
        </p:nvCxnSpPr>
        <p:spPr>
          <a:xfrm>
            <a:off x="4577907" y="2431550"/>
            <a:ext cx="354600" cy="0"/>
          </a:xfrm>
          <a:prstGeom prst="straightConnector1">
            <a:avLst/>
          </a:prstGeom>
          <a:noFill/>
          <a:ln w="12700" cap="flat" cmpd="sng">
            <a:solidFill>
              <a:schemeClr val="dk1"/>
            </a:solidFill>
            <a:prstDash val="solid"/>
            <a:round/>
            <a:headEnd type="none" w="sm" len="sm"/>
            <a:tailEnd type="triangle" w="med" len="med"/>
          </a:ln>
        </p:spPr>
      </p:cxnSp>
      <p:cxnSp>
        <p:nvCxnSpPr>
          <p:cNvPr id="1234" name="Google Shape;1234;p61"/>
          <p:cNvCxnSpPr/>
          <p:nvPr/>
        </p:nvCxnSpPr>
        <p:spPr>
          <a:xfrm rot="10800000" flipH="1">
            <a:off x="4577907" y="2562248"/>
            <a:ext cx="3055800" cy="1565100"/>
          </a:xfrm>
          <a:prstGeom prst="straightConnector1">
            <a:avLst/>
          </a:prstGeom>
          <a:noFill/>
          <a:ln w="12700" cap="flat" cmpd="sng">
            <a:solidFill>
              <a:schemeClr val="dk1"/>
            </a:solidFill>
            <a:prstDash val="solid"/>
            <a:round/>
            <a:headEnd type="none" w="sm" len="sm"/>
            <a:tailEnd type="triangle" w="med" len="med"/>
          </a:ln>
        </p:spPr>
      </p:cxnSp>
      <p:cxnSp>
        <p:nvCxnSpPr>
          <p:cNvPr id="1235" name="Google Shape;1235;p61"/>
          <p:cNvCxnSpPr>
            <a:endCxn id="1236" idx="2"/>
          </p:cNvCxnSpPr>
          <p:nvPr/>
        </p:nvCxnSpPr>
        <p:spPr>
          <a:xfrm rot="10800000" flipH="1">
            <a:off x="4577879" y="2562228"/>
            <a:ext cx="5403000" cy="3279900"/>
          </a:xfrm>
          <a:prstGeom prst="straightConnector1">
            <a:avLst/>
          </a:prstGeom>
          <a:noFill/>
          <a:ln w="12700" cap="flat" cmpd="sng">
            <a:solidFill>
              <a:schemeClr val="dk1"/>
            </a:solidFill>
            <a:prstDash val="solid"/>
            <a:round/>
            <a:headEnd type="none" w="sm" len="sm"/>
            <a:tailEnd type="triangle" w="med" len="med"/>
          </a:ln>
        </p:spPr>
      </p:cxnSp>
      <p:sp>
        <p:nvSpPr>
          <p:cNvPr id="1237" name="Google Shape;1237;p61"/>
          <p:cNvSpPr txBox="1"/>
          <p:nvPr/>
        </p:nvSpPr>
        <p:spPr>
          <a:xfrm>
            <a:off x="6878036" y="2262228"/>
            <a:ext cx="1869600" cy="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chemeClr val="dk1"/>
                </a:solidFill>
                <a:latin typeface="Arial"/>
                <a:ea typeface="Arial"/>
                <a:cs typeface="Arial"/>
                <a:sym typeface="Arial"/>
              </a:rPr>
              <a:t>0000000000000000000</a:t>
            </a:r>
            <a:r>
              <a:rPr lang="en-CA" sz="1100" b="1" i="0" u="none" strike="noStrike" cap="none">
                <a:solidFill>
                  <a:schemeClr val="dk1"/>
                </a:solidFill>
                <a:latin typeface="Arial"/>
                <a:ea typeface="Arial"/>
                <a:cs typeface="Arial"/>
                <a:sym typeface="Arial"/>
              </a:rPr>
              <a:t>1</a:t>
            </a:r>
            <a:r>
              <a:rPr lang="en-CA" sz="1100" b="0" i="0" u="none" strike="noStrike" cap="none">
                <a:solidFill>
                  <a:schemeClr val="dk1"/>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1236" name="Google Shape;1236;p61"/>
          <p:cNvSpPr txBox="1"/>
          <p:nvPr/>
        </p:nvSpPr>
        <p:spPr>
          <a:xfrm>
            <a:off x="8798429" y="2262228"/>
            <a:ext cx="23649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chemeClr val="dk1"/>
                </a:solidFill>
                <a:latin typeface="Arial"/>
                <a:ea typeface="Arial"/>
                <a:cs typeface="Arial"/>
                <a:sym typeface="Arial"/>
              </a:rPr>
              <a:t>00000000000000000000</a:t>
            </a:r>
            <a:r>
              <a:rPr lang="en-CA" sz="1100" b="1" i="0" u="none" strike="noStrike" cap="none">
                <a:solidFill>
                  <a:schemeClr val="dk1"/>
                </a:solidFill>
                <a:latin typeface="Arial"/>
                <a:ea typeface="Arial"/>
                <a:cs typeface="Arial"/>
                <a:sym typeface="Arial"/>
              </a:rPr>
              <a:t>1</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38" name="Google Shape;1238;p61"/>
          <p:cNvSpPr txBox="1"/>
          <p:nvPr/>
        </p:nvSpPr>
        <p:spPr>
          <a:xfrm>
            <a:off x="4919910" y="2262228"/>
            <a:ext cx="18300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a:solidFill>
                  <a:schemeClr val="dk1"/>
                </a:solidFill>
                <a:latin typeface="Arial"/>
                <a:ea typeface="Arial"/>
                <a:cs typeface="Arial"/>
                <a:sym typeface="Arial"/>
              </a:rPr>
              <a:t>00000000000000000000</a:t>
            </a:r>
            <a:r>
              <a:rPr lang="en-CA" sz="1100" b="1" i="0" u="none" strike="noStrike" cap="none">
                <a:solidFill>
                  <a:schemeClr val="dk1"/>
                </a:solidFill>
                <a:latin typeface="Arial"/>
                <a:ea typeface="Arial"/>
                <a:cs typeface="Arial"/>
                <a:sym typeface="Arial"/>
              </a:rPr>
              <a:t>1</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39" name="Google Shape;1239;p61"/>
          <p:cNvSpPr txBox="1"/>
          <p:nvPr/>
        </p:nvSpPr>
        <p:spPr>
          <a:xfrm>
            <a:off x="6597714" y="2183026"/>
            <a:ext cx="723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240" name="Google Shape;1240;p61"/>
          <p:cNvSpPr txBox="1"/>
          <p:nvPr/>
        </p:nvSpPr>
        <p:spPr>
          <a:xfrm>
            <a:off x="8529036" y="2177481"/>
            <a:ext cx="723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241" name="Google Shape;1241;p61"/>
          <p:cNvSpPr/>
          <p:nvPr/>
        </p:nvSpPr>
        <p:spPr>
          <a:xfrm rot="5400000">
            <a:off x="7508631" y="-658471"/>
            <a:ext cx="453900" cy="5449200"/>
          </a:xfrm>
          <a:prstGeom prst="leftBrace">
            <a:avLst>
              <a:gd name="adj1" fmla="val 8333"/>
              <a:gd name="adj2" fmla="val 50000"/>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42" name="Google Shape;1242;p61"/>
          <p:cNvSpPr txBox="1"/>
          <p:nvPr/>
        </p:nvSpPr>
        <p:spPr>
          <a:xfrm>
            <a:off x="6788906" y="1385683"/>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A flattened row of data</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6"/>
        <p:cNvGrpSpPr/>
        <p:nvPr/>
      </p:nvGrpSpPr>
      <p:grpSpPr>
        <a:xfrm>
          <a:off x="0" y="0"/>
          <a:ext cx="0" cy="0"/>
          <a:chOff x="0" y="0"/>
          <a:chExt cx="0" cy="0"/>
        </a:xfrm>
      </p:grpSpPr>
      <p:sp>
        <p:nvSpPr>
          <p:cNvPr id="1247" name="Google Shape;1247;p62"/>
          <p:cNvSpPr txBox="1"/>
          <p:nvPr/>
        </p:nvSpPr>
        <p:spPr>
          <a:xfrm>
            <a:off x="2387190" y="2014297"/>
            <a:ext cx="585600" cy="333692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Q</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Q</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p:txBody>
      </p:sp>
      <p:sp>
        <p:nvSpPr>
          <p:cNvPr id="1248" name="Google Shape;1248;p62"/>
          <p:cNvSpPr txBox="1"/>
          <p:nvPr/>
        </p:nvSpPr>
        <p:spPr>
          <a:xfrm>
            <a:off x="3948921" y="2211339"/>
            <a:ext cx="2479586" cy="34066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49" name="Google Shape;1249;p62"/>
          <p:cNvCxnSpPr/>
          <p:nvPr/>
        </p:nvCxnSpPr>
        <p:spPr>
          <a:xfrm>
            <a:off x="2904280" y="2403508"/>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50" name="Google Shape;1250;p62"/>
          <p:cNvSpPr txBox="1"/>
          <p:nvPr/>
        </p:nvSpPr>
        <p:spPr>
          <a:xfrm>
            <a:off x="3844909" y="3936403"/>
            <a:ext cx="2375780" cy="36366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a:t>
            </a:r>
            <a:r>
              <a:rPr lang="en-CA" sz="1400" b="1" i="0" u="none" strike="noStrike" cap="none">
                <a:solidFill>
                  <a:schemeClr val="dk1"/>
                </a:solidFill>
                <a:latin typeface="Arial"/>
                <a:ea typeface="Arial"/>
                <a:cs typeface="Arial"/>
                <a:sym typeface="Arial"/>
              </a:rPr>
              <a:t>1</a:t>
            </a:r>
            <a:r>
              <a:rPr lang="en-CA" sz="1400" b="0" i="0" u="none" strike="noStrike" cap="none">
                <a:solidFill>
                  <a:schemeClr val="dk1"/>
                </a:solidFill>
                <a:latin typeface="Arial"/>
                <a:ea typeface="Arial"/>
                <a:cs typeface="Arial"/>
                <a:sym typeface="Arial"/>
              </a:rPr>
              <a:t>00000000000000000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251" name="Google Shape;1251;p62"/>
          <p:cNvCxnSpPr/>
          <p:nvPr/>
        </p:nvCxnSpPr>
        <p:spPr>
          <a:xfrm>
            <a:off x="2864209" y="4111038"/>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52" name="Google Shape;1252;p62"/>
          <p:cNvSpPr txBox="1"/>
          <p:nvPr/>
        </p:nvSpPr>
        <p:spPr>
          <a:xfrm>
            <a:off x="2943736" y="4430366"/>
            <a:ext cx="179400" cy="8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sp>
        <p:nvSpPr>
          <p:cNvPr id="1253" name="Google Shape;1253;p62"/>
          <p:cNvSpPr txBox="1"/>
          <p:nvPr/>
        </p:nvSpPr>
        <p:spPr>
          <a:xfrm>
            <a:off x="3855936" y="5635241"/>
            <a:ext cx="2364753" cy="30004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a:t>
            </a:r>
            <a:r>
              <a:rPr lang="en-CA" sz="1400" b="1" i="0" u="none" strike="noStrike" cap="none">
                <a:solidFill>
                  <a:schemeClr val="dk1"/>
                </a:solidFill>
                <a:latin typeface="Arial"/>
                <a:ea typeface="Arial"/>
                <a:cs typeface="Arial"/>
                <a:sym typeface="Arial"/>
              </a:rPr>
              <a:t>1</a:t>
            </a:r>
            <a:r>
              <a:rPr lang="en-CA" sz="1400" b="0" i="0" u="none" strike="noStrike" cap="none">
                <a:solidFill>
                  <a:schemeClr val="dk1"/>
                </a:solidFill>
                <a:latin typeface="Arial"/>
                <a:ea typeface="Arial"/>
                <a:cs typeface="Arial"/>
                <a:sym typeface="Arial"/>
              </a:rPr>
              <a:t>0000000000000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54" name="Google Shape;1254;p62"/>
          <p:cNvCxnSpPr/>
          <p:nvPr/>
        </p:nvCxnSpPr>
        <p:spPr>
          <a:xfrm>
            <a:off x="2912290" y="5807741"/>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55" name="Google Shape;1255;p62"/>
          <p:cNvSpPr txBox="1"/>
          <p:nvPr/>
        </p:nvSpPr>
        <p:spPr>
          <a:xfrm>
            <a:off x="3946814" y="2450276"/>
            <a:ext cx="2479586" cy="34066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56" name="Google Shape;1256;p62"/>
          <p:cNvCxnSpPr/>
          <p:nvPr/>
        </p:nvCxnSpPr>
        <p:spPr>
          <a:xfrm>
            <a:off x="2902173" y="2642445"/>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57" name="Google Shape;1257;p62"/>
          <p:cNvSpPr txBox="1"/>
          <p:nvPr/>
        </p:nvSpPr>
        <p:spPr>
          <a:xfrm>
            <a:off x="3944707" y="2689213"/>
            <a:ext cx="2479586" cy="34066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58" name="Google Shape;1258;p62"/>
          <p:cNvCxnSpPr/>
          <p:nvPr/>
        </p:nvCxnSpPr>
        <p:spPr>
          <a:xfrm>
            <a:off x="2900066" y="2881382"/>
            <a:ext cx="980700" cy="7200"/>
          </a:xfrm>
          <a:prstGeom prst="straightConnector1">
            <a:avLst/>
          </a:prstGeom>
          <a:noFill/>
          <a:ln w="12700" cap="flat" cmpd="sng">
            <a:solidFill>
              <a:schemeClr val="dk1"/>
            </a:solidFill>
            <a:prstDash val="solid"/>
            <a:round/>
            <a:headEnd type="none" w="sm" len="sm"/>
            <a:tailEnd type="triangle" w="med" len="med"/>
          </a:ln>
        </p:spPr>
      </p:cxnSp>
      <p:cxnSp>
        <p:nvCxnSpPr>
          <p:cNvPr id="1259" name="Google Shape;1259;p62"/>
          <p:cNvCxnSpPr/>
          <p:nvPr/>
        </p:nvCxnSpPr>
        <p:spPr>
          <a:xfrm>
            <a:off x="2130315" y="4096620"/>
            <a:ext cx="289200" cy="0"/>
          </a:xfrm>
          <a:prstGeom prst="straightConnector1">
            <a:avLst/>
          </a:prstGeom>
          <a:noFill/>
          <a:ln w="9525" cap="flat" cmpd="sng">
            <a:solidFill>
              <a:schemeClr val="dk1"/>
            </a:solidFill>
            <a:prstDash val="solid"/>
            <a:round/>
            <a:headEnd type="none" w="sm" len="sm"/>
            <a:tailEnd type="triangle" w="med" len="med"/>
          </a:ln>
        </p:spPr>
      </p:cxnSp>
      <p:sp>
        <p:nvSpPr>
          <p:cNvPr id="1260" name="Google Shape;1260;p62"/>
          <p:cNvSpPr txBox="1"/>
          <p:nvPr/>
        </p:nvSpPr>
        <p:spPr>
          <a:xfrm>
            <a:off x="1488315" y="3856328"/>
            <a:ext cx="803668" cy="40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New Centre</a:t>
            </a:r>
            <a:endParaRPr sz="1600" b="0" i="0" u="none" strike="noStrike" cap="none">
              <a:solidFill>
                <a:schemeClr val="dk1"/>
              </a:solidFill>
              <a:latin typeface="Arial"/>
              <a:ea typeface="Arial"/>
              <a:cs typeface="Arial"/>
              <a:sym typeface="Arial"/>
            </a:endParaRPr>
          </a:p>
        </p:txBody>
      </p:sp>
      <p:sp>
        <p:nvSpPr>
          <p:cNvPr id="1261" name="Google Shape;1261;p62"/>
          <p:cNvSpPr txBox="1">
            <a:spLocks noGrp="1"/>
          </p:cNvSpPr>
          <p:nvPr>
            <p:ph type="body" idx="1"/>
          </p:nvPr>
        </p:nvSpPr>
        <p:spPr>
          <a:xfrm>
            <a:off x="6259715" y="2877420"/>
            <a:ext cx="43419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56"/>
              <a:buChar char="•"/>
            </a:pPr>
            <a:r>
              <a:rPr lang="en-CA"/>
              <a:t>The window is shifted by one amino acid and the process is repeated </a:t>
            </a:r>
            <a:endParaRPr>
              <a:solidFill>
                <a:srgbClr val="FF0000"/>
              </a:solidFill>
            </a:endParaRPr>
          </a:p>
        </p:txBody>
      </p:sp>
      <p:sp>
        <p:nvSpPr>
          <p:cNvPr id="1262" name="Google Shape;1262;p62"/>
          <p:cNvSpPr/>
          <p:nvPr/>
        </p:nvSpPr>
        <p:spPr>
          <a:xfrm>
            <a:off x="2429978" y="2301190"/>
            <a:ext cx="404817" cy="3634097"/>
          </a:xfrm>
          <a:prstGeom prst="rect">
            <a:avLst/>
          </a:prstGeom>
          <a:noFill/>
          <a:ln w="12700" cap="flat" cmpd="sng">
            <a:solidFill>
              <a:schemeClr val="dk1"/>
            </a:solidFill>
            <a:prstDash val="solid"/>
            <a:round/>
            <a:headEnd type="none" w="sm" len="sm"/>
            <a:tailEnd type="none" w="sm" len="sm"/>
          </a:ln>
          <a:effectLst>
            <a:outerShdw blurRad="57150" dist="19050" dir="5400000" algn="bl" rotWithShape="0">
              <a:srgbClr val="FFFFFF">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63" name="Google Shape;1263;p62"/>
          <p:cNvSpPr txBox="1"/>
          <p:nvPr/>
        </p:nvSpPr>
        <p:spPr>
          <a:xfrm>
            <a:off x="2962028" y="3007926"/>
            <a:ext cx="179400" cy="8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sp>
        <p:nvSpPr>
          <p:cNvPr id="1264" name="Google Shape;1264;p62"/>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CA"/>
              <a:t>Amino Acid Encoding (Windowing Method) </a:t>
            </a:r>
            <a:r>
              <a:rPr lang="en-CA" sz="2400" i="1"/>
              <a:t>cont...</a:t>
            </a:r>
            <a:endParaRPr sz="2400" i="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8"/>
        <p:cNvGrpSpPr/>
        <p:nvPr/>
      </p:nvGrpSpPr>
      <p:grpSpPr>
        <a:xfrm>
          <a:off x="0" y="0"/>
          <a:ext cx="0" cy="0"/>
          <a:chOff x="0" y="0"/>
          <a:chExt cx="0" cy="0"/>
        </a:xfrm>
      </p:grpSpPr>
      <p:sp>
        <p:nvSpPr>
          <p:cNvPr id="1269" name="Google Shape;1269;p63"/>
          <p:cNvSpPr txBox="1"/>
          <p:nvPr/>
        </p:nvSpPr>
        <p:spPr>
          <a:xfrm>
            <a:off x="3948921" y="2211339"/>
            <a:ext cx="2479586" cy="34066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70" name="Google Shape;1270;p63"/>
          <p:cNvCxnSpPr/>
          <p:nvPr/>
        </p:nvCxnSpPr>
        <p:spPr>
          <a:xfrm>
            <a:off x="2904280" y="2403508"/>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71" name="Google Shape;1271;p63"/>
          <p:cNvSpPr txBox="1"/>
          <p:nvPr/>
        </p:nvSpPr>
        <p:spPr>
          <a:xfrm>
            <a:off x="3844909" y="3936403"/>
            <a:ext cx="2375780" cy="36366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a:t>
            </a:r>
            <a:r>
              <a:rPr lang="en-CA" sz="1400" b="1" i="0" u="none" strike="noStrike" cap="none">
                <a:solidFill>
                  <a:schemeClr val="dk1"/>
                </a:solidFill>
                <a:latin typeface="Arial"/>
                <a:ea typeface="Arial"/>
                <a:cs typeface="Arial"/>
                <a:sym typeface="Arial"/>
              </a:rPr>
              <a:t>1</a:t>
            </a:r>
            <a:r>
              <a:rPr lang="en-CA" sz="1400" b="0" i="0" u="none" strike="noStrike" cap="none">
                <a:solidFill>
                  <a:schemeClr val="dk1"/>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272" name="Google Shape;1272;p63"/>
          <p:cNvCxnSpPr/>
          <p:nvPr/>
        </p:nvCxnSpPr>
        <p:spPr>
          <a:xfrm>
            <a:off x="2864209" y="4111038"/>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73" name="Google Shape;1273;p63"/>
          <p:cNvSpPr txBox="1"/>
          <p:nvPr/>
        </p:nvSpPr>
        <p:spPr>
          <a:xfrm>
            <a:off x="2943736" y="4430366"/>
            <a:ext cx="179400" cy="8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sp>
        <p:nvSpPr>
          <p:cNvPr id="1274" name="Google Shape;1274;p63"/>
          <p:cNvSpPr txBox="1"/>
          <p:nvPr/>
        </p:nvSpPr>
        <p:spPr>
          <a:xfrm>
            <a:off x="3855936" y="5635241"/>
            <a:ext cx="2364753" cy="30004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75" name="Google Shape;1275;p63"/>
          <p:cNvCxnSpPr/>
          <p:nvPr/>
        </p:nvCxnSpPr>
        <p:spPr>
          <a:xfrm>
            <a:off x="2912290" y="5807741"/>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76" name="Google Shape;1276;p63"/>
          <p:cNvSpPr txBox="1"/>
          <p:nvPr/>
        </p:nvSpPr>
        <p:spPr>
          <a:xfrm>
            <a:off x="3946814" y="2450276"/>
            <a:ext cx="2479586" cy="34066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77" name="Google Shape;1277;p63"/>
          <p:cNvCxnSpPr/>
          <p:nvPr/>
        </p:nvCxnSpPr>
        <p:spPr>
          <a:xfrm>
            <a:off x="2902173" y="2642445"/>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278" name="Google Shape;1278;p63"/>
          <p:cNvSpPr txBox="1"/>
          <p:nvPr/>
        </p:nvSpPr>
        <p:spPr>
          <a:xfrm>
            <a:off x="3944707" y="2689213"/>
            <a:ext cx="2479586" cy="34066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00000000000000000000</a:t>
            </a:r>
            <a:r>
              <a:rPr lang="en-CA" sz="1400" b="1" i="0" u="none" strike="noStrike" cap="none">
                <a:solidFill>
                  <a:schemeClr val="dk1"/>
                </a:solidFill>
                <a:latin typeface="Arial"/>
                <a:ea typeface="Arial"/>
                <a:cs typeface="Arial"/>
                <a:sym typeface="Arial"/>
              </a:rPr>
              <a:t>1</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279" name="Google Shape;1279;p63"/>
          <p:cNvCxnSpPr/>
          <p:nvPr/>
        </p:nvCxnSpPr>
        <p:spPr>
          <a:xfrm>
            <a:off x="2900066" y="2881382"/>
            <a:ext cx="980700" cy="7200"/>
          </a:xfrm>
          <a:prstGeom prst="straightConnector1">
            <a:avLst/>
          </a:prstGeom>
          <a:noFill/>
          <a:ln w="12700" cap="flat" cmpd="sng">
            <a:solidFill>
              <a:schemeClr val="dk1"/>
            </a:solidFill>
            <a:prstDash val="solid"/>
            <a:round/>
            <a:headEnd type="none" w="sm" len="sm"/>
            <a:tailEnd type="triangle" w="med" len="med"/>
          </a:ln>
        </p:spPr>
      </p:cxnSp>
      <p:cxnSp>
        <p:nvCxnSpPr>
          <p:cNvPr id="1280" name="Google Shape;1280;p63"/>
          <p:cNvCxnSpPr/>
          <p:nvPr/>
        </p:nvCxnSpPr>
        <p:spPr>
          <a:xfrm>
            <a:off x="2130315" y="4096620"/>
            <a:ext cx="289200" cy="0"/>
          </a:xfrm>
          <a:prstGeom prst="straightConnector1">
            <a:avLst/>
          </a:prstGeom>
          <a:noFill/>
          <a:ln w="9525" cap="flat" cmpd="sng">
            <a:solidFill>
              <a:schemeClr val="dk1"/>
            </a:solidFill>
            <a:prstDash val="solid"/>
            <a:round/>
            <a:headEnd type="none" w="sm" len="sm"/>
            <a:tailEnd type="triangle" w="med" len="med"/>
          </a:ln>
        </p:spPr>
      </p:cxnSp>
      <p:sp>
        <p:nvSpPr>
          <p:cNvPr id="1281" name="Google Shape;1281;p63"/>
          <p:cNvSpPr txBox="1"/>
          <p:nvPr/>
        </p:nvSpPr>
        <p:spPr>
          <a:xfrm>
            <a:off x="1488315" y="3856328"/>
            <a:ext cx="803668" cy="40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End</a:t>
            </a:r>
            <a:endParaRPr sz="1600" b="0" i="0" u="none" strike="noStrike" cap="none">
              <a:solidFill>
                <a:schemeClr val="dk1"/>
              </a:solidFill>
              <a:latin typeface="Arial"/>
              <a:ea typeface="Arial"/>
              <a:cs typeface="Arial"/>
              <a:sym typeface="Arial"/>
            </a:endParaRPr>
          </a:p>
        </p:txBody>
      </p:sp>
      <p:sp>
        <p:nvSpPr>
          <p:cNvPr id="1282" name="Google Shape;1282;p63"/>
          <p:cNvSpPr txBox="1">
            <a:spLocks noGrp="1"/>
          </p:cNvSpPr>
          <p:nvPr>
            <p:ph type="body" idx="1"/>
          </p:nvPr>
        </p:nvSpPr>
        <p:spPr>
          <a:xfrm>
            <a:off x="6259715" y="2420220"/>
            <a:ext cx="43419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56"/>
              <a:buChar char="•"/>
            </a:pPr>
            <a:r>
              <a:rPr lang="en-CA"/>
              <a:t>The process repeats until we reach the end of the amino acid sequence</a:t>
            </a:r>
            <a:endParaRPr/>
          </a:p>
          <a:p>
            <a:pPr marL="342900" lvl="0" indent="-342900" algn="l" rtl="0">
              <a:lnSpc>
                <a:spcPct val="100000"/>
              </a:lnSpc>
              <a:spcBef>
                <a:spcPts val="560"/>
              </a:spcBef>
              <a:spcAft>
                <a:spcPts val="0"/>
              </a:spcAft>
              <a:buSzPts val="2856"/>
              <a:buChar char="•"/>
            </a:pPr>
            <a:r>
              <a:rPr lang="en-CA"/>
              <a:t>The next sequence in the set is then windowed</a:t>
            </a:r>
            <a:endParaRPr>
              <a:solidFill>
                <a:srgbClr val="FF0000"/>
              </a:solidFill>
            </a:endParaRPr>
          </a:p>
        </p:txBody>
      </p:sp>
      <p:sp>
        <p:nvSpPr>
          <p:cNvPr id="1283" name="Google Shape;1283;p63"/>
          <p:cNvSpPr/>
          <p:nvPr/>
        </p:nvSpPr>
        <p:spPr>
          <a:xfrm>
            <a:off x="2429978" y="2301190"/>
            <a:ext cx="404817" cy="3634097"/>
          </a:xfrm>
          <a:prstGeom prst="rect">
            <a:avLst/>
          </a:prstGeom>
          <a:noFill/>
          <a:ln w="12700" cap="flat" cmpd="sng">
            <a:solidFill>
              <a:schemeClr val="dk1"/>
            </a:solidFill>
            <a:prstDash val="solid"/>
            <a:round/>
            <a:headEnd type="none" w="sm" len="sm"/>
            <a:tailEnd type="none" w="sm" len="sm"/>
          </a:ln>
          <a:effectLst>
            <a:outerShdw blurRad="57150" dist="19050" dir="5400000" algn="bl" rotWithShape="0">
              <a:srgbClr val="FFFFFF">
                <a:alpha val="4470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84" name="Google Shape;1284;p63"/>
          <p:cNvSpPr txBox="1"/>
          <p:nvPr/>
        </p:nvSpPr>
        <p:spPr>
          <a:xfrm>
            <a:off x="2962028" y="3007926"/>
            <a:ext cx="179400" cy="8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sp>
        <p:nvSpPr>
          <p:cNvPr id="1285" name="Google Shape;1285;p63"/>
          <p:cNvSpPr txBox="1"/>
          <p:nvPr/>
        </p:nvSpPr>
        <p:spPr>
          <a:xfrm>
            <a:off x="2384573" y="1531807"/>
            <a:ext cx="585600" cy="428313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Q</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Q</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Null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86" name="Google Shape;1286;p63"/>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CA"/>
              <a:t>Amino Acid Encoding (Windowing Method) </a:t>
            </a:r>
            <a:r>
              <a:rPr lang="en-CA" sz="2400" i="1"/>
              <a:t>cont...</a:t>
            </a:r>
            <a:endParaRPr sz="2400" i="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0"/>
        <p:cNvGrpSpPr/>
        <p:nvPr/>
      </p:nvGrpSpPr>
      <p:grpSpPr>
        <a:xfrm>
          <a:off x="0" y="0"/>
          <a:ext cx="0" cy="0"/>
          <a:chOff x="0" y="0"/>
          <a:chExt cx="0" cy="0"/>
        </a:xfrm>
      </p:grpSpPr>
      <p:sp>
        <p:nvSpPr>
          <p:cNvPr id="1291" name="Google Shape;1291;p64"/>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Encoded Data</a:t>
            </a:r>
            <a:endParaRPr/>
          </a:p>
        </p:txBody>
      </p:sp>
      <p:sp>
        <p:nvSpPr>
          <p:cNvPr id="1292" name="Google Shape;1292;p64"/>
          <p:cNvSpPr txBox="1"/>
          <p:nvPr/>
        </p:nvSpPr>
        <p:spPr>
          <a:xfrm>
            <a:off x="1745856" y="3982600"/>
            <a:ext cx="199607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000000"/>
                </a:solidFill>
                <a:latin typeface="Arial"/>
                <a:ea typeface="Arial"/>
                <a:cs typeface="Arial"/>
                <a:sym typeface="Arial"/>
              </a:rPr>
              <a:t>00000000000000000000</a:t>
            </a:r>
            <a:r>
              <a:rPr lang="en-CA" sz="1200" b="1" i="0" u="none" strike="noStrike" cap="none">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293" name="Google Shape;1293;p64"/>
          <p:cNvSpPr txBox="1"/>
          <p:nvPr/>
        </p:nvSpPr>
        <p:spPr>
          <a:xfrm>
            <a:off x="3876050" y="3982600"/>
            <a:ext cx="200246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000000"/>
                </a:solidFill>
                <a:latin typeface="Arial"/>
                <a:ea typeface="Arial"/>
                <a:cs typeface="Arial"/>
                <a:sym typeface="Arial"/>
              </a:rPr>
              <a:t>000</a:t>
            </a:r>
            <a:r>
              <a:rPr lang="en-CA" sz="1200" b="1" i="0" u="none" strike="noStrike" cap="none">
                <a:solidFill>
                  <a:srgbClr val="000000"/>
                </a:solidFill>
                <a:latin typeface="Arial"/>
                <a:ea typeface="Arial"/>
                <a:cs typeface="Arial"/>
                <a:sym typeface="Arial"/>
              </a:rPr>
              <a:t>1</a:t>
            </a:r>
            <a:r>
              <a:rPr lang="en-CA" sz="1200" b="0" i="0" u="none" strike="noStrike" cap="none">
                <a:solidFill>
                  <a:srgbClr val="000000"/>
                </a:solidFill>
                <a:latin typeface="Arial"/>
                <a:ea typeface="Arial"/>
                <a:cs typeface="Arial"/>
                <a:sym typeface="Arial"/>
              </a:rPr>
              <a:t>00000000000000000</a:t>
            </a:r>
            <a:endParaRPr sz="1400" b="0" i="0" u="none" strike="noStrike" cap="none">
              <a:solidFill>
                <a:srgbClr val="000000"/>
              </a:solidFill>
              <a:latin typeface="Arial"/>
              <a:ea typeface="Arial"/>
              <a:cs typeface="Arial"/>
              <a:sym typeface="Arial"/>
            </a:endParaRPr>
          </a:p>
        </p:txBody>
      </p:sp>
      <p:sp>
        <p:nvSpPr>
          <p:cNvPr id="1294" name="Google Shape;1294;p64"/>
          <p:cNvSpPr txBox="1"/>
          <p:nvPr/>
        </p:nvSpPr>
        <p:spPr>
          <a:xfrm>
            <a:off x="6095332" y="3993519"/>
            <a:ext cx="19620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000000"/>
                </a:solidFill>
                <a:latin typeface="Arial"/>
                <a:ea typeface="Arial"/>
                <a:cs typeface="Arial"/>
                <a:sym typeface="Arial"/>
              </a:rPr>
              <a:t>0000000</a:t>
            </a:r>
            <a:r>
              <a:rPr lang="en-CA" sz="1200" b="1" i="0" u="none" strike="noStrike" cap="none">
                <a:solidFill>
                  <a:srgbClr val="000000"/>
                </a:solidFill>
                <a:latin typeface="Arial"/>
                <a:ea typeface="Arial"/>
                <a:cs typeface="Arial"/>
                <a:sym typeface="Arial"/>
              </a:rPr>
              <a:t>1</a:t>
            </a:r>
            <a:r>
              <a:rPr lang="en-CA" sz="1200" b="0" i="0" u="none" strike="noStrike" cap="none">
                <a:solidFill>
                  <a:srgbClr val="000000"/>
                </a:solidFill>
                <a:latin typeface="Arial"/>
                <a:ea typeface="Arial"/>
                <a:cs typeface="Arial"/>
                <a:sym typeface="Arial"/>
              </a:rPr>
              <a:t>0000000000000</a:t>
            </a:r>
            <a:endParaRPr sz="1400" b="0" i="0" u="none" strike="noStrike" cap="none">
              <a:solidFill>
                <a:srgbClr val="000000"/>
              </a:solidFill>
              <a:latin typeface="Arial"/>
              <a:ea typeface="Arial"/>
              <a:cs typeface="Arial"/>
              <a:sym typeface="Arial"/>
            </a:endParaRPr>
          </a:p>
        </p:txBody>
      </p:sp>
      <p:sp>
        <p:nvSpPr>
          <p:cNvPr id="1295" name="Google Shape;1295;p64"/>
          <p:cNvSpPr txBox="1"/>
          <p:nvPr/>
        </p:nvSpPr>
        <p:spPr>
          <a:xfrm>
            <a:off x="3558941" y="3895112"/>
            <a:ext cx="3171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296" name="Google Shape;1296;p64"/>
          <p:cNvSpPr txBox="1"/>
          <p:nvPr/>
        </p:nvSpPr>
        <p:spPr>
          <a:xfrm>
            <a:off x="5692907" y="3902662"/>
            <a:ext cx="3171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297" name="Google Shape;1297;p64"/>
          <p:cNvSpPr txBox="1"/>
          <p:nvPr/>
        </p:nvSpPr>
        <p:spPr>
          <a:xfrm>
            <a:off x="3580848" y="3580385"/>
            <a:ext cx="3737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98" name="Google Shape;1298;p64"/>
          <p:cNvSpPr txBox="1"/>
          <p:nvPr/>
        </p:nvSpPr>
        <p:spPr>
          <a:xfrm>
            <a:off x="5703618" y="3580751"/>
            <a:ext cx="35648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299" name="Google Shape;1299;p64"/>
          <p:cNvSpPr txBox="1"/>
          <p:nvPr/>
        </p:nvSpPr>
        <p:spPr>
          <a:xfrm>
            <a:off x="1745855" y="3672718"/>
            <a:ext cx="201433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000000"/>
                </a:solidFill>
                <a:latin typeface="Arial"/>
                <a:ea typeface="Arial"/>
                <a:cs typeface="Arial"/>
                <a:sym typeface="Arial"/>
              </a:rPr>
              <a:t>00000000000000000000</a:t>
            </a:r>
            <a:r>
              <a:rPr lang="en-CA" sz="1200" b="1" i="0" u="none" strike="noStrike" cap="none">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300" name="Google Shape;1300;p64"/>
          <p:cNvSpPr txBox="1"/>
          <p:nvPr/>
        </p:nvSpPr>
        <p:spPr>
          <a:xfrm>
            <a:off x="3890738" y="3672717"/>
            <a:ext cx="19844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000000"/>
                </a:solidFill>
                <a:latin typeface="Arial"/>
                <a:ea typeface="Arial"/>
                <a:cs typeface="Arial"/>
                <a:sym typeface="Arial"/>
              </a:rPr>
              <a:t>0000000</a:t>
            </a:r>
            <a:r>
              <a:rPr lang="en-CA" sz="1200" b="1" i="0" u="none" strike="noStrike" cap="none">
                <a:solidFill>
                  <a:srgbClr val="000000"/>
                </a:solidFill>
                <a:latin typeface="Arial"/>
                <a:ea typeface="Arial"/>
                <a:cs typeface="Arial"/>
                <a:sym typeface="Arial"/>
              </a:rPr>
              <a:t>1</a:t>
            </a:r>
            <a:r>
              <a:rPr lang="en-CA" sz="1200" b="0" i="0" u="none" strike="noStrike" cap="none">
                <a:solidFill>
                  <a:srgbClr val="000000"/>
                </a:solidFill>
                <a:latin typeface="Arial"/>
                <a:ea typeface="Arial"/>
                <a:cs typeface="Arial"/>
                <a:sym typeface="Arial"/>
              </a:rPr>
              <a:t>0000000000000</a:t>
            </a:r>
            <a:endParaRPr sz="1400" b="0" i="0" u="none" strike="noStrike" cap="none">
              <a:solidFill>
                <a:srgbClr val="000000"/>
              </a:solidFill>
              <a:latin typeface="Arial"/>
              <a:ea typeface="Arial"/>
              <a:cs typeface="Arial"/>
              <a:sym typeface="Arial"/>
            </a:endParaRPr>
          </a:p>
        </p:txBody>
      </p:sp>
      <p:sp>
        <p:nvSpPr>
          <p:cNvPr id="1301" name="Google Shape;1301;p64"/>
          <p:cNvSpPr txBox="1"/>
          <p:nvPr/>
        </p:nvSpPr>
        <p:spPr>
          <a:xfrm>
            <a:off x="6095332" y="3681959"/>
            <a:ext cx="19747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000000"/>
                </a:solidFill>
                <a:latin typeface="Arial"/>
                <a:ea typeface="Arial"/>
                <a:cs typeface="Arial"/>
                <a:sym typeface="Arial"/>
              </a:rPr>
              <a:t>0000000000000</a:t>
            </a:r>
            <a:r>
              <a:rPr lang="en-CA" sz="1200" b="1" i="0" u="none" strike="noStrike" cap="none">
                <a:solidFill>
                  <a:srgbClr val="000000"/>
                </a:solidFill>
                <a:latin typeface="Arial"/>
                <a:ea typeface="Arial"/>
                <a:cs typeface="Arial"/>
                <a:sym typeface="Arial"/>
              </a:rPr>
              <a:t>1</a:t>
            </a:r>
            <a:r>
              <a:rPr lang="en-CA" sz="1200" b="0" i="0" u="none" strike="noStrike" cap="none">
                <a:solidFill>
                  <a:srgbClr val="000000"/>
                </a:solidFill>
                <a:latin typeface="Arial"/>
                <a:ea typeface="Arial"/>
                <a:cs typeface="Arial"/>
                <a:sym typeface="Arial"/>
              </a:rPr>
              <a:t>0000000</a:t>
            </a:r>
            <a:endParaRPr sz="1400" b="0" i="0" u="none" strike="noStrike" cap="none">
              <a:solidFill>
                <a:srgbClr val="000000"/>
              </a:solidFill>
              <a:latin typeface="Arial"/>
              <a:ea typeface="Arial"/>
              <a:cs typeface="Arial"/>
              <a:sym typeface="Arial"/>
            </a:endParaRPr>
          </a:p>
        </p:txBody>
      </p:sp>
      <p:sp>
        <p:nvSpPr>
          <p:cNvPr id="1302" name="Google Shape;1302;p64"/>
          <p:cNvSpPr txBox="1"/>
          <p:nvPr/>
        </p:nvSpPr>
        <p:spPr>
          <a:xfrm>
            <a:off x="1745856" y="4851724"/>
            <a:ext cx="200868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0000000000000</a:t>
            </a:r>
            <a:r>
              <a:rPr lang="en-CA" sz="1200" b="1" i="0" u="none" strike="noStrike" cap="none">
                <a:solidFill>
                  <a:schemeClr val="dk1"/>
                </a:solidFill>
                <a:latin typeface="Arial"/>
                <a:ea typeface="Arial"/>
                <a:cs typeface="Arial"/>
                <a:sym typeface="Arial"/>
              </a:rPr>
              <a:t>1</a:t>
            </a:r>
            <a:r>
              <a:rPr lang="en-CA" sz="1200" b="0" i="0" u="none" strike="noStrike" cap="none">
                <a:solidFill>
                  <a:schemeClr val="dk1"/>
                </a:solidFill>
                <a:latin typeface="Arial"/>
                <a:ea typeface="Arial"/>
                <a:cs typeface="Arial"/>
                <a:sym typeface="Arial"/>
              </a:rPr>
              <a:t>0000000</a:t>
            </a:r>
            <a:endParaRPr sz="1067" b="0" i="0" u="none" strike="noStrike" cap="none">
              <a:solidFill>
                <a:schemeClr val="dk1"/>
              </a:solidFill>
              <a:latin typeface="Arial"/>
              <a:ea typeface="Arial"/>
              <a:cs typeface="Arial"/>
              <a:sym typeface="Arial"/>
            </a:endParaRPr>
          </a:p>
        </p:txBody>
      </p:sp>
      <p:sp>
        <p:nvSpPr>
          <p:cNvPr id="1303" name="Google Shape;1303;p64"/>
          <p:cNvSpPr txBox="1"/>
          <p:nvPr/>
        </p:nvSpPr>
        <p:spPr>
          <a:xfrm>
            <a:off x="3876050" y="4851724"/>
            <a:ext cx="20150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000</a:t>
            </a:r>
            <a:r>
              <a:rPr lang="en-CA" sz="1200" b="1" i="0" u="none" strike="noStrike" cap="none">
                <a:solidFill>
                  <a:schemeClr val="dk1"/>
                </a:solidFill>
                <a:latin typeface="Arial"/>
                <a:ea typeface="Arial"/>
                <a:cs typeface="Arial"/>
                <a:sym typeface="Arial"/>
              </a:rPr>
              <a:t>1</a:t>
            </a:r>
            <a:r>
              <a:rPr lang="en-CA" sz="1200" b="0" i="0" u="none" strike="noStrike" cap="none">
                <a:solidFill>
                  <a:schemeClr val="dk1"/>
                </a:solidFill>
                <a:latin typeface="Arial"/>
                <a:ea typeface="Arial"/>
                <a:cs typeface="Arial"/>
                <a:sym typeface="Arial"/>
              </a:rPr>
              <a:t>00000000000000000</a:t>
            </a:r>
            <a:endParaRPr sz="1400" b="0" i="0" u="none" strike="noStrike" cap="none">
              <a:solidFill>
                <a:srgbClr val="000000"/>
              </a:solidFill>
              <a:latin typeface="Arial"/>
              <a:ea typeface="Arial"/>
              <a:cs typeface="Arial"/>
              <a:sym typeface="Arial"/>
            </a:endParaRPr>
          </a:p>
        </p:txBody>
      </p:sp>
      <p:sp>
        <p:nvSpPr>
          <p:cNvPr id="1304" name="Google Shape;1304;p64"/>
          <p:cNvSpPr txBox="1"/>
          <p:nvPr/>
        </p:nvSpPr>
        <p:spPr>
          <a:xfrm>
            <a:off x="6095332" y="4862643"/>
            <a:ext cx="197470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00000000000000000000</a:t>
            </a:r>
            <a:r>
              <a:rPr lang="en-CA" sz="1200" b="1" i="0" u="none" strike="noStrike" cap="none">
                <a:solidFill>
                  <a:schemeClr val="dk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305" name="Google Shape;1305;p64"/>
          <p:cNvSpPr txBox="1"/>
          <p:nvPr/>
        </p:nvSpPr>
        <p:spPr>
          <a:xfrm>
            <a:off x="3573629" y="4744542"/>
            <a:ext cx="3171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306" name="Google Shape;1306;p64"/>
          <p:cNvSpPr txBox="1"/>
          <p:nvPr/>
        </p:nvSpPr>
        <p:spPr>
          <a:xfrm>
            <a:off x="5723304" y="4763834"/>
            <a:ext cx="3171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307" name="Google Shape;1307;p64"/>
          <p:cNvSpPr/>
          <p:nvPr/>
        </p:nvSpPr>
        <p:spPr>
          <a:xfrm rot="-5400000">
            <a:off x="4725553" y="2316757"/>
            <a:ext cx="354952" cy="6308808"/>
          </a:xfrm>
          <a:prstGeom prst="leftBrace">
            <a:avLst>
              <a:gd name="adj1" fmla="val 8333"/>
              <a:gd name="adj2" fmla="val 50000"/>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08" name="Google Shape;1308;p64"/>
          <p:cNvSpPr txBox="1"/>
          <p:nvPr/>
        </p:nvSpPr>
        <p:spPr>
          <a:xfrm>
            <a:off x="3234955" y="5670971"/>
            <a:ext cx="3376943" cy="895245"/>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09" name="Google Shape;1309;p64"/>
          <p:cNvSpPr/>
          <p:nvPr/>
        </p:nvSpPr>
        <p:spPr>
          <a:xfrm rot="10800000">
            <a:off x="8015969" y="3681959"/>
            <a:ext cx="249372" cy="1431915"/>
          </a:xfrm>
          <a:prstGeom prst="leftBrace">
            <a:avLst>
              <a:gd name="adj1" fmla="val 8333"/>
              <a:gd name="adj2" fmla="val 50000"/>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10" name="Google Shape;1310;p64"/>
          <p:cNvSpPr txBox="1"/>
          <p:nvPr/>
        </p:nvSpPr>
        <p:spPr>
          <a:xfrm>
            <a:off x="8265341" y="4242895"/>
            <a:ext cx="382666" cy="369332"/>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11" name="Google Shape;1311;p64"/>
          <p:cNvSpPr/>
          <p:nvPr/>
        </p:nvSpPr>
        <p:spPr>
          <a:xfrm>
            <a:off x="1745855" y="3672718"/>
            <a:ext cx="6270114" cy="1466924"/>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312" name="Google Shape;1312;p64"/>
          <p:cNvCxnSpPr/>
          <p:nvPr/>
        </p:nvCxnSpPr>
        <p:spPr>
          <a:xfrm>
            <a:off x="1745855" y="3969166"/>
            <a:ext cx="6270114" cy="0"/>
          </a:xfrm>
          <a:prstGeom prst="straightConnector1">
            <a:avLst/>
          </a:prstGeom>
          <a:noFill/>
          <a:ln w="25400" cap="flat" cmpd="sng">
            <a:solidFill>
              <a:schemeClr val="dk1"/>
            </a:solidFill>
            <a:prstDash val="solid"/>
            <a:round/>
            <a:headEnd type="none" w="sm" len="sm"/>
            <a:tailEnd type="none" w="sm" len="sm"/>
          </a:ln>
        </p:spPr>
      </p:cxnSp>
      <p:cxnSp>
        <p:nvCxnSpPr>
          <p:cNvPr id="1313" name="Google Shape;1313;p64"/>
          <p:cNvCxnSpPr/>
          <p:nvPr/>
        </p:nvCxnSpPr>
        <p:spPr>
          <a:xfrm>
            <a:off x="1748625" y="4287821"/>
            <a:ext cx="6270114" cy="0"/>
          </a:xfrm>
          <a:prstGeom prst="straightConnector1">
            <a:avLst/>
          </a:prstGeom>
          <a:noFill/>
          <a:ln w="25400" cap="flat" cmpd="sng">
            <a:solidFill>
              <a:schemeClr val="dk1"/>
            </a:solidFill>
            <a:prstDash val="solid"/>
            <a:round/>
            <a:headEnd type="none" w="sm" len="sm"/>
            <a:tailEnd type="none" w="sm" len="sm"/>
          </a:ln>
        </p:spPr>
      </p:cxnSp>
      <p:sp>
        <p:nvSpPr>
          <p:cNvPr id="1314" name="Google Shape;1314;p64"/>
          <p:cNvSpPr txBox="1"/>
          <p:nvPr/>
        </p:nvSpPr>
        <p:spPr>
          <a:xfrm>
            <a:off x="4787166" y="4236801"/>
            <a:ext cx="136261"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cxnSp>
        <p:nvCxnSpPr>
          <p:cNvPr id="1315" name="Google Shape;1315;p64"/>
          <p:cNvCxnSpPr/>
          <p:nvPr/>
        </p:nvCxnSpPr>
        <p:spPr>
          <a:xfrm>
            <a:off x="1768022" y="4839233"/>
            <a:ext cx="6247946" cy="0"/>
          </a:xfrm>
          <a:prstGeom prst="straightConnector1">
            <a:avLst/>
          </a:prstGeom>
          <a:noFill/>
          <a:ln w="25400" cap="flat" cmpd="sng">
            <a:solidFill>
              <a:schemeClr val="dk1"/>
            </a:solidFill>
            <a:prstDash val="solid"/>
            <a:round/>
            <a:headEnd type="none" w="sm" len="sm"/>
            <a:tailEnd type="none" w="sm" len="sm"/>
          </a:ln>
        </p:spPr>
      </p:cxnSp>
      <p:sp>
        <p:nvSpPr>
          <p:cNvPr id="1316" name="Google Shape;1316;p64"/>
          <p:cNvSpPr/>
          <p:nvPr/>
        </p:nvSpPr>
        <p:spPr>
          <a:xfrm>
            <a:off x="9537968" y="3672718"/>
            <a:ext cx="610575" cy="1466924"/>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317" name="Google Shape;1317;p64"/>
          <p:cNvCxnSpPr/>
          <p:nvPr/>
        </p:nvCxnSpPr>
        <p:spPr>
          <a:xfrm>
            <a:off x="9539034" y="3950083"/>
            <a:ext cx="613296" cy="0"/>
          </a:xfrm>
          <a:prstGeom prst="straightConnector1">
            <a:avLst/>
          </a:prstGeom>
          <a:noFill/>
          <a:ln w="25400" cap="flat" cmpd="sng">
            <a:solidFill>
              <a:schemeClr val="dk1"/>
            </a:solidFill>
            <a:prstDash val="solid"/>
            <a:round/>
            <a:headEnd type="none" w="sm" len="sm"/>
            <a:tailEnd type="none" w="sm" len="sm"/>
          </a:ln>
        </p:spPr>
      </p:cxnSp>
      <p:cxnSp>
        <p:nvCxnSpPr>
          <p:cNvPr id="1318" name="Google Shape;1318;p64"/>
          <p:cNvCxnSpPr/>
          <p:nvPr/>
        </p:nvCxnSpPr>
        <p:spPr>
          <a:xfrm>
            <a:off x="9536215" y="4271994"/>
            <a:ext cx="606098" cy="0"/>
          </a:xfrm>
          <a:prstGeom prst="straightConnector1">
            <a:avLst/>
          </a:prstGeom>
          <a:noFill/>
          <a:ln w="25400" cap="flat" cmpd="sng">
            <a:solidFill>
              <a:schemeClr val="dk1"/>
            </a:solidFill>
            <a:prstDash val="solid"/>
            <a:round/>
            <a:headEnd type="none" w="sm" len="sm"/>
            <a:tailEnd type="none" w="sm" len="sm"/>
          </a:ln>
        </p:spPr>
      </p:cxnSp>
      <p:cxnSp>
        <p:nvCxnSpPr>
          <p:cNvPr id="1319" name="Google Shape;1319;p64"/>
          <p:cNvCxnSpPr/>
          <p:nvPr/>
        </p:nvCxnSpPr>
        <p:spPr>
          <a:xfrm>
            <a:off x="9539034" y="4836965"/>
            <a:ext cx="613296" cy="0"/>
          </a:xfrm>
          <a:prstGeom prst="straightConnector1">
            <a:avLst/>
          </a:prstGeom>
          <a:noFill/>
          <a:ln w="25400" cap="flat" cmpd="sng">
            <a:solidFill>
              <a:schemeClr val="dk1"/>
            </a:solidFill>
            <a:prstDash val="solid"/>
            <a:round/>
            <a:headEnd type="none" w="sm" len="sm"/>
            <a:tailEnd type="none" w="sm" len="sm"/>
          </a:ln>
        </p:spPr>
      </p:cxnSp>
      <p:sp>
        <p:nvSpPr>
          <p:cNvPr id="1320" name="Google Shape;1320;p64"/>
          <p:cNvSpPr txBox="1"/>
          <p:nvPr/>
        </p:nvSpPr>
        <p:spPr>
          <a:xfrm>
            <a:off x="9550575" y="3644046"/>
            <a:ext cx="790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Arial"/>
                <a:ea typeface="Arial"/>
                <a:cs typeface="Arial"/>
                <a:sym typeface="Arial"/>
              </a:rPr>
              <a:t>1</a:t>
            </a:r>
            <a:r>
              <a:rPr lang="en-CA" sz="1600" b="0" i="0" u="none" strike="noStrike" cap="none">
                <a:solidFill>
                  <a:srgbClr val="000000"/>
                </a:solidFill>
                <a:latin typeface="Arial"/>
                <a:ea typeface="Arial"/>
                <a:cs typeface="Arial"/>
                <a:sym typeface="Arial"/>
              </a:rPr>
              <a:t>00</a:t>
            </a:r>
            <a:endParaRPr sz="1400" b="0" i="0" u="none" strike="noStrike" cap="none">
              <a:solidFill>
                <a:srgbClr val="000000"/>
              </a:solidFill>
              <a:latin typeface="Arial"/>
              <a:ea typeface="Arial"/>
              <a:cs typeface="Arial"/>
              <a:sym typeface="Arial"/>
            </a:endParaRPr>
          </a:p>
        </p:txBody>
      </p:sp>
      <p:sp>
        <p:nvSpPr>
          <p:cNvPr id="1321" name="Google Shape;1321;p64"/>
          <p:cNvSpPr txBox="1"/>
          <p:nvPr/>
        </p:nvSpPr>
        <p:spPr>
          <a:xfrm>
            <a:off x="9539415" y="3955268"/>
            <a:ext cx="790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0</a:t>
            </a:r>
            <a:r>
              <a:rPr lang="en-CA" sz="1600" b="1" i="0" u="none" strike="noStrike" cap="none">
                <a:solidFill>
                  <a:srgbClr val="000000"/>
                </a:solidFill>
                <a:latin typeface="Arial"/>
                <a:ea typeface="Arial"/>
                <a:cs typeface="Arial"/>
                <a:sym typeface="Arial"/>
              </a:rPr>
              <a:t>1</a:t>
            </a:r>
            <a:r>
              <a:rPr lang="en-CA" sz="1600" b="0" i="0" u="none" strike="noStrike" cap="none">
                <a:solidFill>
                  <a:srgbClr val="000000"/>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1322" name="Google Shape;1322;p64"/>
          <p:cNvSpPr txBox="1"/>
          <p:nvPr/>
        </p:nvSpPr>
        <p:spPr>
          <a:xfrm>
            <a:off x="9788559" y="4193145"/>
            <a:ext cx="136261"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323" name="Google Shape;1323;p64"/>
          <p:cNvSpPr txBox="1"/>
          <p:nvPr/>
        </p:nvSpPr>
        <p:spPr>
          <a:xfrm>
            <a:off x="9561656" y="4836965"/>
            <a:ext cx="790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Arial"/>
                <a:ea typeface="Arial"/>
                <a:cs typeface="Arial"/>
                <a:sym typeface="Arial"/>
              </a:rPr>
              <a:t>1</a:t>
            </a:r>
            <a:r>
              <a:rPr lang="en-CA" sz="1600" b="0" i="0" u="none" strike="noStrike" cap="none">
                <a:solidFill>
                  <a:srgbClr val="000000"/>
                </a:solidFill>
                <a:latin typeface="Arial"/>
                <a:ea typeface="Arial"/>
                <a:cs typeface="Arial"/>
                <a:sym typeface="Arial"/>
              </a:rPr>
              <a:t>00</a:t>
            </a:r>
            <a:endParaRPr sz="1400" b="0" i="0" u="none" strike="noStrike" cap="none">
              <a:solidFill>
                <a:srgbClr val="000000"/>
              </a:solidFill>
              <a:latin typeface="Arial"/>
              <a:ea typeface="Arial"/>
              <a:cs typeface="Arial"/>
              <a:sym typeface="Arial"/>
            </a:endParaRPr>
          </a:p>
        </p:txBody>
      </p:sp>
      <p:sp>
        <p:nvSpPr>
          <p:cNvPr id="1324" name="Google Shape;1324;p64"/>
          <p:cNvSpPr txBox="1"/>
          <p:nvPr/>
        </p:nvSpPr>
        <p:spPr>
          <a:xfrm>
            <a:off x="1835700" y="1343879"/>
            <a:ext cx="8520600" cy="2331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856"/>
              <a:buFont typeface="Arial"/>
              <a:buChar char="•"/>
            </a:pPr>
            <a:r>
              <a:rPr lang="en-CA" sz="2800" b="1" i="0" u="none" strike="noStrike" cap="none">
                <a:solidFill>
                  <a:srgbClr val="000090"/>
                </a:solidFill>
                <a:latin typeface="Arial"/>
                <a:ea typeface="Arial"/>
                <a:cs typeface="Arial"/>
                <a:sym typeface="Arial"/>
              </a:rPr>
              <a:t>With encoding complete, each row of data covering length L of the protein corresponds to one set of inputs and outputs</a:t>
            </a:r>
            <a:endParaRPr sz="1400" b="0" i="0" u="none" strike="noStrike" cap="none">
              <a:solidFill>
                <a:srgbClr val="000000"/>
              </a:solidFill>
              <a:latin typeface="Arial"/>
              <a:ea typeface="Arial"/>
              <a:cs typeface="Arial"/>
              <a:sym typeface="Arial"/>
            </a:endParaRPr>
          </a:p>
        </p:txBody>
      </p:sp>
      <p:sp>
        <p:nvSpPr>
          <p:cNvPr id="1325" name="Google Shape;1325;p64"/>
          <p:cNvSpPr txBox="1"/>
          <p:nvPr/>
        </p:nvSpPr>
        <p:spPr>
          <a:xfrm>
            <a:off x="4235063" y="3243298"/>
            <a:ext cx="129723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Input Data</a:t>
            </a:r>
            <a:endParaRPr sz="1400" b="0" i="0" u="none" strike="noStrike" cap="none">
              <a:solidFill>
                <a:srgbClr val="000000"/>
              </a:solidFill>
              <a:latin typeface="Arial"/>
              <a:ea typeface="Arial"/>
              <a:cs typeface="Arial"/>
              <a:sym typeface="Arial"/>
            </a:endParaRPr>
          </a:p>
        </p:txBody>
      </p:sp>
      <p:sp>
        <p:nvSpPr>
          <p:cNvPr id="1326" name="Google Shape;1326;p64"/>
          <p:cNvSpPr txBox="1"/>
          <p:nvPr/>
        </p:nvSpPr>
        <p:spPr>
          <a:xfrm>
            <a:off x="9197063" y="3246282"/>
            <a:ext cx="14397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Output Data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0"/>
        <p:cNvGrpSpPr/>
        <p:nvPr/>
      </p:nvGrpSpPr>
      <p:grpSpPr>
        <a:xfrm>
          <a:off x="0" y="0"/>
          <a:ext cx="0" cy="0"/>
          <a:chOff x="0" y="0"/>
          <a:chExt cx="0" cy="0"/>
        </a:xfrm>
      </p:grpSpPr>
      <p:sp>
        <p:nvSpPr>
          <p:cNvPr id="1331" name="Google Shape;1331;p65"/>
          <p:cNvSpPr/>
          <p:nvPr/>
        </p:nvSpPr>
        <p:spPr>
          <a:xfrm>
            <a:off x="1769196" y="2509651"/>
            <a:ext cx="8682600" cy="403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FF"/>
                </a:solidFill>
                <a:latin typeface="Courier New"/>
                <a:ea typeface="Courier New"/>
                <a:cs typeface="Courier New"/>
                <a:sym typeface="Courier New"/>
              </a:rPr>
              <a:t>def</a:t>
            </a:r>
            <a:r>
              <a:rPr lang="en-CA" sz="1600" b="1" i="0" u="none" strike="noStrike" cap="none">
                <a:solidFill>
                  <a:srgbClr val="000000"/>
                </a:solidFill>
                <a:latin typeface="Courier New"/>
                <a:ea typeface="Courier New"/>
                <a:cs typeface="Courier New"/>
                <a:sym typeface="Courier New"/>
              </a:rPr>
              <a:t> </a:t>
            </a:r>
            <a:r>
              <a:rPr lang="en-CA" sz="1600" b="1" i="0" u="none" strike="noStrike" cap="none">
                <a:solidFill>
                  <a:srgbClr val="795E26"/>
                </a:solidFill>
                <a:latin typeface="Courier New"/>
                <a:ea typeface="Courier New"/>
                <a:cs typeface="Courier New"/>
                <a:sym typeface="Courier New"/>
              </a:rPr>
              <a:t>aa_encode</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001080"/>
                </a:solidFill>
                <a:latin typeface="Courier New"/>
                <a:ea typeface="Courier New"/>
                <a:cs typeface="Courier New"/>
                <a:sym typeface="Courier New"/>
              </a:rPr>
              <a:t>data_set</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8000"/>
                </a:solidFill>
                <a:latin typeface="Courier New"/>
                <a:ea typeface="Courier New"/>
                <a:cs typeface="Courier New"/>
                <a:sym typeface="Courier New"/>
              </a:rPr>
              <a:t>#The array that will contain the encoded sequences is first #initialized with window_size*21 columns rows of encoded data will then be added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aa_encoded = np.empty((</a:t>
            </a:r>
            <a:r>
              <a:rPr lang="en-CA" sz="1600" b="1" i="0" u="none" strike="noStrike" cap="none">
                <a:solidFill>
                  <a:srgbClr val="09885A"/>
                </a:solidFill>
                <a:latin typeface="Courier New"/>
                <a:ea typeface="Courier New"/>
                <a:cs typeface="Courier New"/>
                <a:sym typeface="Courier New"/>
              </a:rPr>
              <a:t>0</a:t>
            </a:r>
            <a:r>
              <a:rPr lang="en-CA" sz="1600" b="1" i="0" u="none" strike="noStrike" cap="none">
                <a:solidFill>
                  <a:srgbClr val="000000"/>
                </a:solidFill>
                <a:latin typeface="Courier New"/>
                <a:ea typeface="Courier New"/>
                <a:cs typeface="Courier New"/>
                <a:sym typeface="Courier New"/>
              </a:rPr>
              <a:t>,(window_size*</a:t>
            </a:r>
            <a:r>
              <a:rPr lang="en-CA" sz="1600" b="1" i="0" u="none" strike="noStrike" cap="none">
                <a:solidFill>
                  <a:srgbClr val="09885A"/>
                </a:solidFill>
                <a:latin typeface="Courier New"/>
                <a:ea typeface="Courier New"/>
                <a:cs typeface="Courier New"/>
                <a:sym typeface="Courier New"/>
              </a:rPr>
              <a:t>21</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8000"/>
                </a:solidFill>
                <a:latin typeface="Courier New"/>
                <a:ea typeface="Courier New"/>
                <a:cs typeface="Courier New"/>
                <a:sym typeface="Courier New"/>
              </a:rPr>
              <a:t>#The null padding length is calculated from the window size</a:t>
            </a:r>
            <a:r>
              <a:rPr lang="en-CA" sz="1600" b="1" i="0" u="none" strike="noStrike" cap="none">
                <a:solidFill>
                  <a:srgbClr val="000000"/>
                </a:solidFill>
                <a:latin typeface="Courier New"/>
                <a:ea typeface="Courier New"/>
                <a:cs typeface="Courier New"/>
                <a:sym typeface="Courier New"/>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null_size = int(window_size/</a:t>
            </a:r>
            <a:r>
              <a:rPr lang="en-CA" sz="1600" b="1" i="0" u="none" strike="noStrike" cap="none">
                <a:solidFill>
                  <a:srgbClr val="09885A"/>
                </a:solidFill>
                <a:latin typeface="Courier New"/>
                <a:ea typeface="Courier New"/>
                <a:cs typeface="Courier New"/>
                <a:sym typeface="Courier New"/>
              </a:rPr>
              <a:t>2</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null_pad = [aa_alphabet[</a:t>
            </a:r>
            <a:r>
              <a:rPr lang="en-CA" sz="1600" b="1" i="0" u="none" strike="noStrike" cap="none">
                <a:solidFill>
                  <a:srgbClr val="A31515"/>
                </a:solidFill>
                <a:latin typeface="Courier New"/>
                <a:ea typeface="Courier New"/>
                <a:cs typeface="Courier New"/>
                <a:sym typeface="Courier New"/>
              </a:rPr>
              <a:t>'Null'</a:t>
            </a:r>
            <a:r>
              <a:rPr lang="en-CA" sz="1600" b="1" i="0" u="none" strike="noStrike" cap="none">
                <a:solidFill>
                  <a:srgbClr val="000000"/>
                </a:solidFill>
                <a:latin typeface="Courier New"/>
                <a:ea typeface="Courier New"/>
                <a:cs typeface="Courier New"/>
                <a:sym typeface="Courier New"/>
              </a:rPr>
              <a:t>]]*null_size</a:t>
            </a:r>
            <a:endParaRPr sz="16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null_pad = np.array(null_pad)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a:t>
            </a:r>
            <a:r>
              <a:rPr lang="en-CA" sz="1600" b="1" i="0" u="none" strike="noStrike" cap="none">
                <a:solidFill>
                  <a:srgbClr val="AF00DB"/>
                </a:solidFill>
                <a:latin typeface="Courier New"/>
                <a:ea typeface="Courier New"/>
                <a:cs typeface="Courier New"/>
                <a:sym typeface="Courier New"/>
              </a:rPr>
              <a:t>for</a:t>
            </a:r>
            <a:r>
              <a:rPr lang="en-CA" sz="1600" b="1" i="0" u="none" strike="noStrike" cap="none">
                <a:solidFill>
                  <a:srgbClr val="000000"/>
                </a:solidFill>
                <a:latin typeface="Courier New"/>
                <a:ea typeface="Courier New"/>
                <a:cs typeface="Courier New"/>
                <a:sym typeface="Courier New"/>
              </a:rPr>
              <a:t> i </a:t>
            </a:r>
            <a:r>
              <a:rPr lang="en-CA" sz="1600" b="1" i="0" u="none" strike="noStrike" cap="none">
                <a:solidFill>
                  <a:srgbClr val="0000FF"/>
                </a:solidFill>
                <a:latin typeface="Courier New"/>
                <a:ea typeface="Courier New"/>
                <a:cs typeface="Courier New"/>
                <a:sym typeface="Courier New"/>
              </a:rPr>
              <a:t>in</a:t>
            </a:r>
            <a:r>
              <a:rPr lang="en-CA" sz="1600" b="1" i="0" u="none" strike="noStrike" cap="none">
                <a:solidFill>
                  <a:srgbClr val="000000"/>
                </a:solidFill>
                <a:latin typeface="Courier New"/>
                <a:ea typeface="Courier New"/>
                <a:cs typeface="Courier New"/>
                <a:sym typeface="Courier New"/>
              </a:rPr>
              <a:t> </a:t>
            </a:r>
            <a:r>
              <a:rPr lang="en-CA" sz="1600" b="1" i="0" u="none" strike="noStrike" cap="none">
                <a:solidFill>
                  <a:srgbClr val="795E26"/>
                </a:solidFill>
                <a:latin typeface="Courier New"/>
                <a:ea typeface="Courier New"/>
                <a:cs typeface="Courier New"/>
                <a:sym typeface="Courier New"/>
              </a:rPr>
              <a:t>range</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795E26"/>
                </a:solidFill>
                <a:latin typeface="Courier New"/>
                <a:ea typeface="Courier New"/>
                <a:cs typeface="Courier New"/>
                <a:sym typeface="Courier New"/>
              </a:rPr>
              <a:t>len</a:t>
            </a:r>
            <a:r>
              <a:rPr lang="en-CA" sz="1600" b="1" i="0" u="none" strike="noStrike" cap="none">
                <a:solidFill>
                  <a:srgbClr val="000000"/>
                </a:solidFill>
                <a:latin typeface="Courier New"/>
                <a:ea typeface="Courier New"/>
                <a:cs typeface="Courier New"/>
                <a:sym typeface="Courier New"/>
              </a:rPr>
              <a:t>(data_set)):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8000"/>
                </a:solidFill>
                <a:latin typeface="Courier New"/>
                <a:ea typeface="Courier New"/>
                <a:cs typeface="Courier New"/>
                <a:sym typeface="Courier New"/>
              </a:rPr>
              <a:t>#For each amino acid in a sequence, retrieve the “bitized” sequence from #aa_alphabet.  </a:t>
            </a:r>
            <a:br>
              <a:rPr lang="en-CA" sz="1600" b="1" i="0" u="none" strike="noStrike" cap="none">
                <a:solidFill>
                  <a:srgbClr val="000000"/>
                </a:solidFill>
                <a:latin typeface="Courier New"/>
                <a:ea typeface="Courier New"/>
                <a:cs typeface="Courier New"/>
                <a:sym typeface="Courier New"/>
              </a:rPr>
            </a:br>
            <a:r>
              <a:rPr lang="en-CA" sz="1600" b="1" i="0" u="none" strike="noStrike" cap="none">
                <a:solidFill>
                  <a:srgbClr val="000000"/>
                </a:solidFill>
                <a:latin typeface="Courier New"/>
                <a:ea typeface="Courier New"/>
                <a:cs typeface="Courier New"/>
                <a:sym typeface="Courier New"/>
              </a:rPr>
              <a:t>        to_encode = [aa_alphabet[aa] </a:t>
            </a:r>
            <a:r>
              <a:rPr lang="en-CA" sz="1600" b="1" i="0" u="none" strike="noStrike" cap="none">
                <a:solidFill>
                  <a:srgbClr val="AF00DB"/>
                </a:solidFill>
                <a:latin typeface="Courier New"/>
                <a:ea typeface="Courier New"/>
                <a:cs typeface="Courier New"/>
                <a:sym typeface="Courier New"/>
              </a:rPr>
              <a:t>for</a:t>
            </a:r>
            <a:r>
              <a:rPr lang="en-CA" sz="1600" b="1" i="0" u="none" strike="noStrike" cap="none">
                <a:solidFill>
                  <a:srgbClr val="000000"/>
                </a:solidFill>
                <a:latin typeface="Courier New"/>
                <a:ea typeface="Courier New"/>
                <a:cs typeface="Courier New"/>
                <a:sym typeface="Courier New"/>
              </a:rPr>
              <a:t> aa </a:t>
            </a:r>
            <a:r>
              <a:rPr lang="en-CA" sz="1600" b="1" i="0" u="none" strike="noStrike" cap="none">
                <a:solidFill>
                  <a:srgbClr val="0000FF"/>
                </a:solidFill>
                <a:latin typeface="Courier New"/>
                <a:ea typeface="Courier New"/>
                <a:cs typeface="Courier New"/>
                <a:sym typeface="Courier New"/>
              </a:rPr>
              <a:t>in</a:t>
            </a:r>
            <a:r>
              <a:rPr lang="en-CA" sz="1600" b="1" i="0" u="none" strike="noStrike" cap="none">
                <a:solidFill>
                  <a:srgbClr val="000000"/>
                </a:solidFill>
                <a:latin typeface="Courier New"/>
                <a:ea typeface="Courier New"/>
                <a:cs typeface="Courier New"/>
                <a:sym typeface="Courier New"/>
              </a:rPr>
              <a:t> data_set.iloc[i,</a:t>
            </a:r>
            <a:r>
              <a:rPr lang="en-CA" sz="1600" b="1" i="0" u="none" strike="noStrike" cap="none">
                <a:solidFill>
                  <a:srgbClr val="09885A"/>
                </a:solidFill>
                <a:latin typeface="Courier New"/>
                <a:ea typeface="Courier New"/>
                <a:cs typeface="Courier New"/>
                <a:sym typeface="Courier New"/>
              </a:rPr>
              <a:t>1</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to_encode = np.array(to_encode)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ourier New"/>
              <a:ea typeface="Courier New"/>
              <a:cs typeface="Courier New"/>
              <a:sym typeface="Courier New"/>
            </a:endParaRPr>
          </a:p>
        </p:txBody>
      </p:sp>
      <p:sp>
        <p:nvSpPr>
          <p:cNvPr id="1332" name="Google Shape;1332;p65"/>
          <p:cNvSpPr txBox="1"/>
          <p:nvPr/>
        </p:nvSpPr>
        <p:spPr>
          <a:xfrm>
            <a:off x="1835700" y="1546947"/>
            <a:ext cx="8520600" cy="960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856"/>
              <a:buFont typeface="Arial"/>
              <a:buChar char="•"/>
            </a:pPr>
            <a:r>
              <a:rPr lang="en-CA" sz="2800" b="1" i="0" u="none" strike="noStrike" cap="none">
                <a:solidFill>
                  <a:srgbClr val="000090"/>
                </a:solidFill>
                <a:latin typeface="Arial"/>
                <a:ea typeface="Arial"/>
                <a:cs typeface="Arial"/>
                <a:sym typeface="Arial"/>
              </a:rPr>
              <a:t>For each sequence in a set, the amino acids are first transformed to a binary representation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60"/>
              </a:spcBef>
              <a:spcAft>
                <a:spcPts val="0"/>
              </a:spcAft>
              <a:buClr>
                <a:srgbClr val="FF0000"/>
              </a:buClr>
              <a:buSzPts val="2856"/>
              <a:buFont typeface="Arial"/>
              <a:buNone/>
            </a:pPr>
            <a:endParaRPr sz="2800" b="1" i="0" u="none" strike="noStrike" cap="none">
              <a:solidFill>
                <a:srgbClr val="000090"/>
              </a:solidFill>
              <a:latin typeface="Arial"/>
              <a:ea typeface="Arial"/>
              <a:cs typeface="Arial"/>
              <a:sym typeface="Arial"/>
            </a:endParaRPr>
          </a:p>
        </p:txBody>
      </p:sp>
      <p:sp>
        <p:nvSpPr>
          <p:cNvPr id="1333" name="Google Shape;1333;p65"/>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CA"/>
              <a:t>Amino Acid Encoding (Windowing Method) </a:t>
            </a:r>
            <a:r>
              <a:rPr lang="en-CA" sz="2400" i="1"/>
              <a:t>cont...</a:t>
            </a:r>
            <a:endParaRPr sz="2400" i="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7"/>
        <p:cNvGrpSpPr/>
        <p:nvPr/>
      </p:nvGrpSpPr>
      <p:grpSpPr>
        <a:xfrm>
          <a:off x="0" y="0"/>
          <a:ext cx="0" cy="0"/>
          <a:chOff x="0" y="0"/>
          <a:chExt cx="0" cy="0"/>
        </a:xfrm>
      </p:grpSpPr>
      <p:sp>
        <p:nvSpPr>
          <p:cNvPr id="1338" name="Google Shape;1338;p66"/>
          <p:cNvSpPr/>
          <p:nvPr/>
        </p:nvSpPr>
        <p:spPr>
          <a:xfrm>
            <a:off x="1769196" y="3857104"/>
            <a:ext cx="8682671" cy="28007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8000"/>
                </a:solidFill>
                <a:latin typeface="Courier New"/>
                <a:ea typeface="Courier New"/>
                <a:cs typeface="Courier New"/>
                <a:sym typeface="Courier New"/>
              </a:rPr>
              <a:t>#After retrieving the bit sequences of all amino acids in a given #sequence, we attach the null sequence using np.concatenate()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8000"/>
                </a:solidFill>
                <a:latin typeface="Courier New"/>
                <a:ea typeface="Courier New"/>
                <a:cs typeface="Courier New"/>
                <a:sym typeface="Courier New"/>
              </a:rPr>
              <a:t>#Using axis=0 attaches the null padding in-line with the encoded #sequence. Using axis=1 would place the padding in a separate row #below the encoded sequence</a:t>
            </a:r>
            <a:endParaRPr sz="16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to_encode = np.concatenate((null_pad,to_encode), axis=</a:t>
            </a:r>
            <a:r>
              <a:rPr lang="en-CA" sz="1600" b="1" i="0" u="none" strike="noStrike" cap="none">
                <a:solidFill>
                  <a:srgbClr val="09885A"/>
                </a:solidFill>
                <a:latin typeface="Courier New"/>
                <a:ea typeface="Courier New"/>
                <a:cs typeface="Courier New"/>
                <a:sym typeface="Courier New"/>
              </a:rPr>
              <a:t>0</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to_encode = np.concatenate((to_encode,null_pad), axis=</a:t>
            </a:r>
            <a:r>
              <a:rPr lang="en-CA" sz="1600" b="1" i="0" u="none" strike="noStrike" cap="none">
                <a:solidFill>
                  <a:srgbClr val="09885A"/>
                </a:solidFill>
                <a:latin typeface="Courier New"/>
                <a:ea typeface="Courier New"/>
                <a:cs typeface="Courier New"/>
                <a:sym typeface="Courier New"/>
              </a:rPr>
              <a:t>0</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CA" sz="1600" b="1" i="0" u="none" strike="noStrike" cap="none">
                <a:solidFill>
                  <a:srgbClr val="000000"/>
                </a:solidFill>
                <a:latin typeface="Courier New"/>
                <a:ea typeface="Courier New"/>
                <a:cs typeface="Courier New"/>
                <a:sym typeface="Courier New"/>
              </a:rPr>
            </a:br>
            <a:br>
              <a:rPr lang="en-CA" sz="1600" b="1" i="0" u="none" strike="noStrike" cap="none">
                <a:solidFill>
                  <a:srgbClr val="000000"/>
                </a:solidFill>
                <a:latin typeface="Courier New"/>
                <a:ea typeface="Courier New"/>
                <a:cs typeface="Courier New"/>
                <a:sym typeface="Courier New"/>
              </a:rPr>
            </a:br>
            <a:endParaRPr sz="1600" b="1" i="0" u="none" strike="noStrike" cap="none">
              <a:solidFill>
                <a:srgbClr val="000000"/>
              </a:solidFill>
              <a:latin typeface="Courier New"/>
              <a:ea typeface="Courier New"/>
              <a:cs typeface="Courier New"/>
              <a:sym typeface="Courier New"/>
            </a:endParaRPr>
          </a:p>
        </p:txBody>
      </p:sp>
      <p:sp>
        <p:nvSpPr>
          <p:cNvPr id="1339" name="Google Shape;1339;p66"/>
          <p:cNvSpPr txBox="1"/>
          <p:nvPr/>
        </p:nvSpPr>
        <p:spPr>
          <a:xfrm>
            <a:off x="1835700" y="1913102"/>
            <a:ext cx="8520600" cy="1060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856"/>
              <a:buFont typeface="Arial"/>
              <a:buChar char="•"/>
            </a:pPr>
            <a:r>
              <a:rPr lang="en-CA" sz="2800" b="1" i="0" u="none" strike="noStrike" cap="none">
                <a:solidFill>
                  <a:srgbClr val="000090"/>
                </a:solidFill>
                <a:latin typeface="Arial"/>
                <a:ea typeface="Arial"/>
                <a:cs typeface="Arial"/>
                <a:sym typeface="Arial"/>
              </a:rPr>
              <a:t>The encoded sequence is then padded with the null amino acids at the beginning and end of the protein sequence</a:t>
            </a:r>
            <a:endParaRPr sz="1400" b="0" i="0" u="none" strike="noStrike" cap="none">
              <a:solidFill>
                <a:srgbClr val="000000"/>
              </a:solidFill>
              <a:latin typeface="Arial"/>
              <a:ea typeface="Arial"/>
              <a:cs typeface="Arial"/>
              <a:sym typeface="Arial"/>
            </a:endParaRPr>
          </a:p>
        </p:txBody>
      </p:sp>
      <p:sp>
        <p:nvSpPr>
          <p:cNvPr id="1340" name="Google Shape;1340;p66"/>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CA"/>
              <a:t>Amino Acid Encoding (Windowing Method) </a:t>
            </a:r>
            <a:r>
              <a:rPr lang="en-CA" sz="2400" i="1"/>
              <a:t>cont...</a:t>
            </a:r>
            <a:endParaRPr sz="2400"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6"/>
        <p:cNvGrpSpPr/>
        <p:nvPr/>
      </p:nvGrpSpPr>
      <p:grpSpPr>
        <a:xfrm>
          <a:off x="0" y="0"/>
          <a:ext cx="0" cy="0"/>
          <a:chOff x="0" y="0"/>
          <a:chExt cx="0" cy="0"/>
        </a:xfrm>
      </p:grpSpPr>
      <p:sp>
        <p:nvSpPr>
          <p:cNvPr id="547" name="Google Shape;547;p6"/>
          <p:cNvSpPr txBox="1">
            <a:spLocks noGrp="1"/>
          </p:cNvSpPr>
          <p:nvPr>
            <p:ph type="title"/>
          </p:nvPr>
        </p:nvSpPr>
        <p:spPr>
          <a:xfrm>
            <a:off x="2208213" y="11113"/>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Learning Objectives</a:t>
            </a:r>
            <a:endParaRPr sz="4400"/>
          </a:p>
        </p:txBody>
      </p:sp>
      <p:sp>
        <p:nvSpPr>
          <p:cNvPr id="548" name="Google Shape;548;p6"/>
          <p:cNvSpPr txBox="1">
            <a:spLocks noGrp="1"/>
          </p:cNvSpPr>
          <p:nvPr>
            <p:ph type="body" idx="4294967295"/>
          </p:nvPr>
        </p:nvSpPr>
        <p:spPr>
          <a:xfrm>
            <a:off x="1409700" y="1460501"/>
            <a:ext cx="9436100" cy="3835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00"/>
              <a:buFont typeface="Arial"/>
              <a:buChar char="•"/>
            </a:pPr>
            <a:r>
              <a:rPr lang="en-CA" sz="2800"/>
              <a:t>To introduce concept of secondary structure and secondary structure prediction</a:t>
            </a:r>
            <a:endParaRPr/>
          </a:p>
          <a:p>
            <a:pPr marL="342900" lvl="0" indent="-342900" algn="l" rtl="0">
              <a:lnSpc>
                <a:spcPct val="100000"/>
              </a:lnSpc>
              <a:spcBef>
                <a:spcPts val="560"/>
              </a:spcBef>
              <a:spcAft>
                <a:spcPts val="0"/>
              </a:spcAft>
              <a:buSzPts val="2800"/>
              <a:buFont typeface="Arial"/>
              <a:buChar char="•"/>
            </a:pPr>
            <a:r>
              <a:rPr lang="en-CA" sz="2800"/>
              <a:t>To show how ANNs can be used to handle and interpret sequence data</a:t>
            </a:r>
            <a:endParaRPr/>
          </a:p>
          <a:p>
            <a:pPr marL="342900" lvl="0" indent="-342900" algn="l" rtl="0">
              <a:lnSpc>
                <a:spcPct val="100000"/>
              </a:lnSpc>
              <a:spcBef>
                <a:spcPts val="560"/>
              </a:spcBef>
              <a:spcAft>
                <a:spcPts val="0"/>
              </a:spcAft>
              <a:buSzPts val="2800"/>
              <a:buFont typeface="Arial"/>
              <a:buChar char="•"/>
            </a:pPr>
            <a:r>
              <a:rPr lang="en-CA" sz="2800"/>
              <a:t>To review and explain python code for an ANN for protein secondary structure prediction (SSANN) </a:t>
            </a:r>
            <a:endParaRPr/>
          </a:p>
          <a:p>
            <a:pPr marL="342900" lvl="0" indent="-342900" algn="l" rtl="0">
              <a:lnSpc>
                <a:spcPct val="100000"/>
              </a:lnSpc>
              <a:spcBef>
                <a:spcPts val="560"/>
              </a:spcBef>
              <a:spcAft>
                <a:spcPts val="0"/>
              </a:spcAft>
              <a:buSzPts val="2800"/>
              <a:buFont typeface="Arial"/>
              <a:buChar char="•"/>
            </a:pPr>
            <a:r>
              <a:rPr lang="en-CA" sz="2800">
                <a:solidFill>
                  <a:srgbClr val="FF0000"/>
                </a:solidFill>
              </a:rPr>
              <a:t>Lab – experiment with SSANN on your own with Colab</a:t>
            </a:r>
            <a:endParaRPr sz="2800">
              <a:solidFill>
                <a:srgbClr val="FF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4"/>
        <p:cNvGrpSpPr/>
        <p:nvPr/>
      </p:nvGrpSpPr>
      <p:grpSpPr>
        <a:xfrm>
          <a:off x="0" y="0"/>
          <a:ext cx="0" cy="0"/>
          <a:chOff x="0" y="0"/>
          <a:chExt cx="0" cy="0"/>
        </a:xfrm>
      </p:grpSpPr>
      <p:sp>
        <p:nvSpPr>
          <p:cNvPr id="1345" name="Google Shape;1345;p67"/>
          <p:cNvSpPr/>
          <p:nvPr/>
        </p:nvSpPr>
        <p:spPr>
          <a:xfrm>
            <a:off x="2101703" y="3703918"/>
            <a:ext cx="8162534" cy="280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8000"/>
                </a:solidFill>
                <a:latin typeface="Courier New"/>
                <a:ea typeface="Courier New"/>
                <a:cs typeface="Courier New"/>
                <a:sym typeface="Courier New"/>
              </a:rPr>
              <a:t>#The encoded sequences representing the amino acids are gathered in groups according to the window size</a:t>
            </a:r>
            <a:endParaRPr sz="16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X_data = [to_encode[top:top+</a:t>
            </a:r>
            <a:r>
              <a:rPr lang="en-CA" sz="1600" b="1" i="0" u="none" strike="noStrike" cap="none">
                <a:solidFill>
                  <a:srgbClr val="09885A"/>
                </a:solidFill>
                <a:latin typeface="Courier New"/>
                <a:ea typeface="Courier New"/>
                <a:cs typeface="Courier New"/>
                <a:sym typeface="Courier New"/>
              </a:rPr>
              <a:t>window_size</a:t>
            </a:r>
            <a:r>
              <a:rPr lang="en-CA" sz="1600" b="1" i="0" u="none" strike="noStrike" cap="none">
                <a:solidFill>
                  <a:srgbClr val="000000"/>
                </a:solidFill>
                <a:latin typeface="Courier New"/>
                <a:ea typeface="Courier New"/>
                <a:cs typeface="Courier New"/>
                <a:sym typeface="Courier New"/>
              </a:rPr>
              <a:t>,:].flatten() </a:t>
            </a:r>
            <a:r>
              <a:rPr lang="en-CA" sz="1600" b="1" i="0" u="none" strike="noStrike" cap="none">
                <a:solidFill>
                  <a:srgbClr val="AF00DB"/>
                </a:solidFill>
                <a:latin typeface="Courier New"/>
                <a:ea typeface="Courier New"/>
                <a:cs typeface="Courier New"/>
                <a:sym typeface="Courier New"/>
              </a:rPr>
              <a:t>for</a:t>
            </a:r>
            <a:r>
              <a:rPr lang="en-CA" sz="1600" b="1" i="0" u="none" strike="noStrike" cap="none">
                <a:solidFill>
                  <a:srgbClr val="000000"/>
                </a:solidFill>
                <a:latin typeface="Courier New"/>
                <a:ea typeface="Courier New"/>
                <a:cs typeface="Courier New"/>
                <a:sym typeface="Courier New"/>
              </a:rPr>
              <a:t> top </a:t>
            </a:r>
            <a:r>
              <a:rPr lang="en-CA" sz="1600" b="1" i="0" u="none" strike="noStrike" cap="none">
                <a:solidFill>
                  <a:srgbClr val="0000FF"/>
                </a:solidFill>
                <a:latin typeface="Courier New"/>
                <a:ea typeface="Courier New"/>
                <a:cs typeface="Courier New"/>
                <a:sym typeface="Courier New"/>
              </a:rPr>
              <a:t>in</a:t>
            </a:r>
            <a:r>
              <a:rPr lang="en-CA" sz="1600" b="1" i="0" u="none" strike="noStrike" cap="none">
                <a:solidFill>
                  <a:srgbClr val="000000"/>
                </a:solidFill>
                <a:latin typeface="Courier New"/>
                <a:ea typeface="Courier New"/>
                <a:cs typeface="Courier New"/>
                <a:sym typeface="Courier New"/>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a:t>
            </a:r>
            <a:r>
              <a:rPr lang="en-CA" sz="1600" b="1" i="0" u="none" strike="noStrike" cap="none">
                <a:solidFill>
                  <a:srgbClr val="795E26"/>
                </a:solidFill>
                <a:latin typeface="Courier New"/>
                <a:ea typeface="Courier New"/>
                <a:cs typeface="Courier New"/>
                <a:sym typeface="Courier New"/>
              </a:rPr>
              <a:t> range</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795E26"/>
                </a:solidFill>
                <a:latin typeface="Courier New"/>
                <a:ea typeface="Courier New"/>
                <a:cs typeface="Courier New"/>
                <a:sym typeface="Courier New"/>
              </a:rPr>
              <a:t>len</a:t>
            </a:r>
            <a:r>
              <a:rPr lang="en-CA" sz="1600" b="1" i="0" u="none" strike="noStrike" cap="none">
                <a:solidFill>
                  <a:srgbClr val="000000"/>
                </a:solidFill>
                <a:latin typeface="Courier New"/>
                <a:ea typeface="Courier New"/>
                <a:cs typeface="Courier New"/>
                <a:sym typeface="Courier New"/>
              </a:rPr>
              <a:t>(data_set.iloc[i,</a:t>
            </a:r>
            <a:r>
              <a:rPr lang="en-CA" sz="1600" b="1" i="0" u="none" strike="noStrike" cap="none">
                <a:solidFill>
                  <a:srgbClr val="09885A"/>
                </a:solidFill>
                <a:latin typeface="Courier New"/>
                <a:ea typeface="Courier New"/>
                <a:cs typeface="Courier New"/>
                <a:sym typeface="Courier New"/>
              </a:rPr>
              <a:t>1</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X_data = np.array(X_data)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8000"/>
                </a:solidFill>
                <a:latin typeface="Courier New"/>
                <a:ea typeface="Courier New"/>
                <a:cs typeface="Courier New"/>
                <a:sym typeface="Courier New"/>
              </a:rPr>
              <a:t>#The current protein's data is added to the array of all encoded proteins</a:t>
            </a:r>
            <a:endParaRPr sz="16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aa_encoded = np.concatenate((X_data,aa_encoded),axis=</a:t>
            </a:r>
            <a:r>
              <a:rPr lang="en-CA" sz="1600" b="1" i="0" u="none" strike="noStrike" cap="none">
                <a:solidFill>
                  <a:srgbClr val="09885A"/>
                </a:solidFill>
                <a:latin typeface="Courier New"/>
                <a:ea typeface="Courier New"/>
                <a:cs typeface="Courier New"/>
                <a:sym typeface="Courier New"/>
              </a:rPr>
              <a:t>0</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ourier New"/>
              <a:ea typeface="Courier New"/>
              <a:cs typeface="Courier New"/>
              <a:sym typeface="Courier New"/>
            </a:endParaRPr>
          </a:p>
        </p:txBody>
      </p:sp>
      <p:sp>
        <p:nvSpPr>
          <p:cNvPr id="1346" name="Google Shape;1346;p67"/>
          <p:cNvSpPr txBox="1"/>
          <p:nvPr/>
        </p:nvSpPr>
        <p:spPr>
          <a:xfrm>
            <a:off x="1835700" y="1836902"/>
            <a:ext cx="8520600" cy="918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856"/>
              <a:buFont typeface="Arial"/>
              <a:buChar char="•"/>
            </a:pPr>
            <a:r>
              <a:rPr lang="en-CA" sz="2800" b="1" i="0" u="none" strike="noStrike" cap="none">
                <a:solidFill>
                  <a:srgbClr val="000090"/>
                </a:solidFill>
                <a:latin typeface="Arial"/>
                <a:ea typeface="Arial"/>
                <a:cs typeface="Arial"/>
                <a:sym typeface="Arial"/>
              </a:rPr>
              <a:t>The encoded and padded protein sequence is windowed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560"/>
              </a:spcBef>
              <a:spcAft>
                <a:spcPts val="0"/>
              </a:spcAft>
              <a:buClr>
                <a:srgbClr val="FF0000"/>
              </a:buClr>
              <a:buSzPts val="2856"/>
              <a:buFont typeface="Arial"/>
              <a:buChar char="•"/>
            </a:pPr>
            <a:r>
              <a:rPr lang="en-CA" sz="2800" b="1" i="0" u="none" strike="noStrike" cap="none">
                <a:solidFill>
                  <a:srgbClr val="000090"/>
                </a:solidFill>
                <a:latin typeface="Arial"/>
                <a:ea typeface="Arial"/>
                <a:cs typeface="Arial"/>
                <a:sym typeface="Arial"/>
              </a:rPr>
              <a:t>Each window is placed as a row (flattened) in the final array </a:t>
            </a:r>
            <a:endParaRPr sz="1400" b="0" i="0" u="none" strike="noStrike" cap="none">
              <a:solidFill>
                <a:srgbClr val="000000"/>
              </a:solidFill>
              <a:latin typeface="Arial"/>
              <a:ea typeface="Arial"/>
              <a:cs typeface="Arial"/>
              <a:sym typeface="Arial"/>
            </a:endParaRPr>
          </a:p>
        </p:txBody>
      </p:sp>
      <p:sp>
        <p:nvSpPr>
          <p:cNvPr id="1347" name="Google Shape;1347;p67"/>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CA"/>
              <a:t>Amino Acid Encoding (Windowing Method) </a:t>
            </a:r>
            <a:r>
              <a:rPr lang="en-CA" sz="2400" i="1"/>
              <a:t>cont...</a:t>
            </a:r>
            <a:endParaRPr sz="2400" i="1"/>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1"/>
        <p:cNvGrpSpPr/>
        <p:nvPr/>
      </p:nvGrpSpPr>
      <p:grpSpPr>
        <a:xfrm>
          <a:off x="0" y="0"/>
          <a:ext cx="0" cy="0"/>
          <a:chOff x="0" y="0"/>
          <a:chExt cx="0" cy="0"/>
        </a:xfrm>
      </p:grpSpPr>
      <p:sp>
        <p:nvSpPr>
          <p:cNvPr id="1352" name="Google Shape;1352;p68"/>
          <p:cNvSpPr txBox="1">
            <a:spLocks noGrp="1"/>
          </p:cNvSpPr>
          <p:nvPr>
            <p:ph type="title"/>
          </p:nvPr>
        </p:nvSpPr>
        <p:spPr>
          <a:xfrm>
            <a:off x="1835700" y="-19899"/>
            <a:ext cx="8520600" cy="860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CA"/>
              <a:t>Secondary Structure Encoding</a:t>
            </a:r>
            <a:endParaRPr/>
          </a:p>
        </p:txBody>
      </p:sp>
      <p:sp>
        <p:nvSpPr>
          <p:cNvPr id="1353" name="Google Shape;1353;p68"/>
          <p:cNvSpPr/>
          <p:nvPr/>
        </p:nvSpPr>
        <p:spPr>
          <a:xfrm>
            <a:off x="1702693" y="3363294"/>
            <a:ext cx="8807364" cy="28007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FF"/>
                </a:solidFill>
                <a:latin typeface="Courier New"/>
                <a:ea typeface="Courier New"/>
                <a:cs typeface="Courier New"/>
                <a:sym typeface="Courier New"/>
              </a:rPr>
              <a:t>def</a:t>
            </a:r>
            <a:r>
              <a:rPr lang="en-CA" sz="1600" b="1" i="0" u="none" strike="noStrike" cap="none">
                <a:solidFill>
                  <a:srgbClr val="000000"/>
                </a:solidFill>
                <a:latin typeface="Courier New"/>
                <a:ea typeface="Courier New"/>
                <a:cs typeface="Courier New"/>
                <a:sym typeface="Courier New"/>
              </a:rPr>
              <a:t> </a:t>
            </a:r>
            <a:r>
              <a:rPr lang="en-CA" sz="1600" b="1" i="0" u="none" strike="noStrike" cap="none">
                <a:solidFill>
                  <a:srgbClr val="795E26"/>
                </a:solidFill>
                <a:latin typeface="Courier New"/>
                <a:ea typeface="Courier New"/>
                <a:cs typeface="Courier New"/>
                <a:sym typeface="Courier New"/>
              </a:rPr>
              <a:t>sst3_encode</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001080"/>
                </a:solidFill>
                <a:latin typeface="Courier New"/>
                <a:ea typeface="Courier New"/>
                <a:cs typeface="Courier New"/>
                <a:sym typeface="Courier New"/>
              </a:rPr>
              <a:t>data_set</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sst3_encoded = np.empty((</a:t>
            </a:r>
            <a:r>
              <a:rPr lang="en-CA" sz="1600" b="1" i="0" u="none" strike="noStrike" cap="none">
                <a:solidFill>
                  <a:srgbClr val="09885A"/>
                </a:solidFill>
                <a:latin typeface="Courier New"/>
                <a:ea typeface="Courier New"/>
                <a:cs typeface="Courier New"/>
                <a:sym typeface="Courier New"/>
              </a:rPr>
              <a:t>0</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09885A"/>
                </a:solidFill>
                <a:latin typeface="Courier New"/>
                <a:ea typeface="Courier New"/>
                <a:cs typeface="Courier New"/>
                <a:sym typeface="Courier New"/>
              </a:rPr>
              <a:t>3</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a:t>
            </a:r>
            <a:r>
              <a:rPr lang="en-CA" sz="1600" b="1" i="0" u="none" strike="noStrike" cap="none">
                <a:solidFill>
                  <a:srgbClr val="AF00DB"/>
                </a:solidFill>
                <a:latin typeface="Courier New"/>
                <a:ea typeface="Courier New"/>
                <a:cs typeface="Courier New"/>
                <a:sym typeface="Courier New"/>
              </a:rPr>
              <a:t>for</a:t>
            </a:r>
            <a:r>
              <a:rPr lang="en-CA" sz="1600" b="1" i="0" u="none" strike="noStrike" cap="none">
                <a:solidFill>
                  <a:srgbClr val="000000"/>
                </a:solidFill>
                <a:latin typeface="Courier New"/>
                <a:ea typeface="Courier New"/>
                <a:cs typeface="Courier New"/>
                <a:sym typeface="Courier New"/>
              </a:rPr>
              <a:t> i </a:t>
            </a:r>
            <a:r>
              <a:rPr lang="en-CA" sz="1600" b="1" i="0" u="none" strike="noStrike" cap="none">
                <a:solidFill>
                  <a:srgbClr val="0000FF"/>
                </a:solidFill>
                <a:latin typeface="Courier New"/>
                <a:ea typeface="Courier New"/>
                <a:cs typeface="Courier New"/>
                <a:sym typeface="Courier New"/>
              </a:rPr>
              <a:t>in</a:t>
            </a:r>
            <a:r>
              <a:rPr lang="en-CA" sz="1600" b="1" i="0" u="none" strike="noStrike" cap="none">
                <a:solidFill>
                  <a:srgbClr val="000000"/>
                </a:solidFill>
                <a:latin typeface="Courier New"/>
                <a:ea typeface="Courier New"/>
                <a:cs typeface="Courier New"/>
                <a:sym typeface="Courier New"/>
              </a:rPr>
              <a:t> </a:t>
            </a:r>
            <a:r>
              <a:rPr lang="en-CA" sz="1600" b="1" i="0" u="none" strike="noStrike" cap="none">
                <a:solidFill>
                  <a:srgbClr val="795E26"/>
                </a:solidFill>
                <a:latin typeface="Courier New"/>
                <a:ea typeface="Courier New"/>
                <a:cs typeface="Courier New"/>
                <a:sym typeface="Courier New"/>
              </a:rPr>
              <a:t>range</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795E26"/>
                </a:solidFill>
                <a:latin typeface="Courier New"/>
                <a:ea typeface="Courier New"/>
                <a:cs typeface="Courier New"/>
                <a:sym typeface="Courier New"/>
              </a:rPr>
              <a:t>len</a:t>
            </a:r>
            <a:r>
              <a:rPr lang="en-CA" sz="1600" b="1" i="0" u="none" strike="noStrike" cap="none">
                <a:solidFill>
                  <a:srgbClr val="000000"/>
                </a:solidFill>
                <a:latin typeface="Courier New"/>
                <a:ea typeface="Courier New"/>
                <a:cs typeface="Courier New"/>
                <a:sym typeface="Courier New"/>
              </a:rPr>
              <a:t>(data_set)):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to_encode = [sst3_alphabet[sst3] </a:t>
            </a:r>
            <a:r>
              <a:rPr lang="en-CA" sz="1600" b="1" i="0" u="none" strike="noStrike" cap="none">
                <a:solidFill>
                  <a:srgbClr val="AF00DB"/>
                </a:solidFill>
                <a:latin typeface="Courier New"/>
                <a:ea typeface="Courier New"/>
                <a:cs typeface="Courier New"/>
                <a:sym typeface="Courier New"/>
              </a:rPr>
              <a:t>for</a:t>
            </a:r>
            <a:r>
              <a:rPr lang="en-CA" sz="1600" b="1" i="0" u="none" strike="noStrike" cap="none">
                <a:solidFill>
                  <a:srgbClr val="000000"/>
                </a:solidFill>
                <a:latin typeface="Courier New"/>
                <a:ea typeface="Courier New"/>
                <a:cs typeface="Courier New"/>
                <a:sym typeface="Courier New"/>
              </a:rPr>
              <a:t> sst3 </a:t>
            </a:r>
            <a:r>
              <a:rPr lang="en-CA" sz="1600" b="1" i="0" u="none" strike="noStrike" cap="none">
                <a:solidFill>
                  <a:srgbClr val="0000FF"/>
                </a:solidFill>
                <a:latin typeface="Courier New"/>
                <a:ea typeface="Courier New"/>
                <a:cs typeface="Courier New"/>
                <a:sym typeface="Courier New"/>
              </a:rPr>
              <a:t>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data_set.iloc[i,</a:t>
            </a:r>
            <a:r>
              <a:rPr lang="en-CA" sz="1600" b="1" i="0" u="none" strike="noStrike" cap="none">
                <a:solidFill>
                  <a:srgbClr val="09885A"/>
                </a:solidFill>
                <a:latin typeface="Courier New"/>
                <a:ea typeface="Courier New"/>
                <a:cs typeface="Courier New"/>
                <a:sym typeface="Courier New"/>
              </a:rPr>
              <a:t>2</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FF"/>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to_encode = np.array(to_encode)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sst3_encoded = np.concatenate((to_encode,sst3_encoded),axis=</a:t>
            </a:r>
            <a:r>
              <a:rPr lang="en-CA" sz="1600" b="1" i="0" u="none" strike="noStrike" cap="none">
                <a:solidFill>
                  <a:srgbClr val="09885A"/>
                </a:solidFill>
                <a:latin typeface="Courier New"/>
                <a:ea typeface="Courier New"/>
                <a:cs typeface="Courier New"/>
                <a:sym typeface="Courier New"/>
              </a:rPr>
              <a:t>0</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a:t>
            </a:r>
            <a:r>
              <a:rPr lang="en-CA" sz="1600" b="1" i="0" u="none" strike="noStrike" cap="none">
                <a:solidFill>
                  <a:srgbClr val="AF00DB"/>
                </a:solidFill>
                <a:latin typeface="Courier New"/>
                <a:ea typeface="Courier New"/>
                <a:cs typeface="Courier New"/>
                <a:sym typeface="Courier New"/>
              </a:rPr>
              <a:t>return</a:t>
            </a:r>
            <a:r>
              <a:rPr lang="en-CA" sz="1600" b="1" i="0" u="none" strike="noStrike" cap="none">
                <a:solidFill>
                  <a:srgbClr val="000000"/>
                </a:solidFill>
                <a:latin typeface="Courier New"/>
                <a:ea typeface="Courier New"/>
                <a:cs typeface="Courier New"/>
                <a:sym typeface="Courier New"/>
              </a:rPr>
              <a:t> sst3_encoded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Courier New"/>
              <a:ea typeface="Courier New"/>
              <a:cs typeface="Courier New"/>
              <a:sym typeface="Courier New"/>
            </a:endParaRPr>
          </a:p>
        </p:txBody>
      </p:sp>
      <p:sp>
        <p:nvSpPr>
          <p:cNvPr id="1354" name="Google Shape;1354;p68"/>
          <p:cNvSpPr txBox="1"/>
          <p:nvPr/>
        </p:nvSpPr>
        <p:spPr>
          <a:xfrm>
            <a:off x="1835700" y="1496080"/>
            <a:ext cx="8520600" cy="918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856"/>
              <a:buFont typeface="Arial"/>
              <a:buChar char="•"/>
            </a:pPr>
            <a:r>
              <a:rPr lang="en-CA" sz="2800" b="1" i="0" u="none" strike="noStrike" cap="none">
                <a:solidFill>
                  <a:srgbClr val="000090"/>
                </a:solidFill>
                <a:latin typeface="Arial"/>
                <a:ea typeface="Arial"/>
                <a:cs typeface="Arial"/>
                <a:sym typeface="Arial"/>
              </a:rPr>
              <a:t>The secondary structure for the sequence is encoded by simply fetching the binary encoding for each structure (H,C,B) character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8"/>
        <p:cNvGrpSpPr/>
        <p:nvPr/>
      </p:nvGrpSpPr>
      <p:grpSpPr>
        <a:xfrm>
          <a:off x="0" y="0"/>
          <a:ext cx="0" cy="0"/>
          <a:chOff x="0" y="0"/>
          <a:chExt cx="0" cy="0"/>
        </a:xfrm>
      </p:grpSpPr>
      <p:sp>
        <p:nvSpPr>
          <p:cNvPr id="1359" name="Google Shape;1359;p69"/>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Machine Learning Workflow</a:t>
            </a:r>
            <a:endParaRPr/>
          </a:p>
        </p:txBody>
      </p:sp>
      <p:sp>
        <p:nvSpPr>
          <p:cNvPr id="1360" name="Google Shape;1360;p69"/>
          <p:cNvSpPr/>
          <p:nvPr/>
        </p:nvSpPr>
        <p:spPr>
          <a:xfrm>
            <a:off x="2677887" y="1785256"/>
            <a:ext cx="1805100" cy="14607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1361" name="Google Shape;1361;p69"/>
          <p:cNvSpPr/>
          <p:nvPr/>
        </p:nvSpPr>
        <p:spPr>
          <a:xfrm>
            <a:off x="4958936" y="1785256"/>
            <a:ext cx="1805100" cy="14607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1362" name="Google Shape;1362;p69"/>
          <p:cNvSpPr/>
          <p:nvPr/>
        </p:nvSpPr>
        <p:spPr>
          <a:xfrm>
            <a:off x="7220196" y="1785256"/>
            <a:ext cx="1805100" cy="14607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1363" name="Google Shape;1363;p69"/>
          <p:cNvSpPr/>
          <p:nvPr/>
        </p:nvSpPr>
        <p:spPr>
          <a:xfrm>
            <a:off x="7220197" y="3944586"/>
            <a:ext cx="1805100" cy="14607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1364" name="Google Shape;1364;p69"/>
          <p:cNvSpPr/>
          <p:nvPr/>
        </p:nvSpPr>
        <p:spPr>
          <a:xfrm>
            <a:off x="4958936" y="3944586"/>
            <a:ext cx="1805100" cy="1460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1365" name="Google Shape;1365;p69"/>
          <p:cNvSpPr/>
          <p:nvPr/>
        </p:nvSpPr>
        <p:spPr>
          <a:xfrm>
            <a:off x="2677886" y="3954482"/>
            <a:ext cx="1805100" cy="1460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1366" name="Google Shape;1366;p69"/>
          <p:cNvSpPr/>
          <p:nvPr/>
        </p:nvSpPr>
        <p:spPr>
          <a:xfrm>
            <a:off x="4482935" y="2444334"/>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7" name="Google Shape;1367;p69"/>
          <p:cNvSpPr/>
          <p:nvPr/>
        </p:nvSpPr>
        <p:spPr>
          <a:xfrm>
            <a:off x="6763984" y="244433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8" name="Google Shape;1368;p69"/>
          <p:cNvSpPr/>
          <p:nvPr/>
        </p:nvSpPr>
        <p:spPr>
          <a:xfrm flipH="1">
            <a:off x="6763884" y="450616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9" name="Google Shape;1369;p69"/>
          <p:cNvSpPr/>
          <p:nvPr/>
        </p:nvSpPr>
        <p:spPr>
          <a:xfrm flipH="1">
            <a:off x="4470459" y="4506162"/>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0" name="Google Shape;1370;p69"/>
          <p:cNvSpPr/>
          <p:nvPr/>
        </p:nvSpPr>
        <p:spPr>
          <a:xfrm>
            <a:off x="9126187" y="2607621"/>
            <a:ext cx="653100" cy="2077200"/>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71" name="Google Shape;1371;p69"/>
          <p:cNvSpPr/>
          <p:nvPr/>
        </p:nvSpPr>
        <p:spPr>
          <a:xfrm>
            <a:off x="7001983" y="3703759"/>
            <a:ext cx="2363100" cy="1983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2" name="Google Shape;1372;p69"/>
          <p:cNvSpPr txBox="1"/>
          <p:nvPr/>
        </p:nvSpPr>
        <p:spPr>
          <a:xfrm>
            <a:off x="4183050" y="5918975"/>
            <a:ext cx="3521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We have chosen an ANN Model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6"/>
        <p:cNvGrpSpPr/>
        <p:nvPr/>
      </p:nvGrpSpPr>
      <p:grpSpPr>
        <a:xfrm>
          <a:off x="0" y="0"/>
          <a:ext cx="0" cy="0"/>
          <a:chOff x="0" y="0"/>
          <a:chExt cx="0" cy="0"/>
        </a:xfrm>
      </p:grpSpPr>
      <p:sp>
        <p:nvSpPr>
          <p:cNvPr id="1377" name="Google Shape;1377;p70"/>
          <p:cNvSpPr txBox="1">
            <a:spLocks noGrp="1"/>
          </p:cNvSpPr>
          <p:nvPr>
            <p:ph type="title"/>
          </p:nvPr>
        </p:nvSpPr>
        <p:spPr>
          <a:xfrm>
            <a:off x="1835700" y="-41830"/>
            <a:ext cx="8520600" cy="946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ANN Model</a:t>
            </a:r>
            <a:endParaRPr/>
          </a:p>
        </p:txBody>
      </p:sp>
      <p:sp>
        <p:nvSpPr>
          <p:cNvPr id="1378" name="Google Shape;1378;p70"/>
          <p:cNvSpPr txBox="1">
            <a:spLocks noGrp="1"/>
          </p:cNvSpPr>
          <p:nvPr>
            <p:ph type="body" idx="1"/>
          </p:nvPr>
        </p:nvSpPr>
        <p:spPr>
          <a:xfrm>
            <a:off x="1683300" y="1305094"/>
            <a:ext cx="4285200" cy="54558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800"/>
              <a:buFont typeface="Arial"/>
              <a:buChar char="•"/>
            </a:pPr>
            <a:r>
              <a:rPr lang="en-CA" sz="2000"/>
              <a:t>The model’s architecture is chosen to match the dimensionality of the input and output data</a:t>
            </a:r>
            <a:endParaRPr/>
          </a:p>
          <a:p>
            <a:pPr marL="342900" lvl="0" indent="-342900" algn="l" rtl="0">
              <a:lnSpc>
                <a:spcPct val="100000"/>
              </a:lnSpc>
              <a:spcBef>
                <a:spcPts val="0"/>
              </a:spcBef>
              <a:spcAft>
                <a:spcPts val="0"/>
              </a:spcAft>
              <a:buSzPts val="1800"/>
              <a:buFont typeface="Arial"/>
              <a:buChar char="•"/>
            </a:pPr>
            <a:r>
              <a:rPr lang="en-CA" sz="2000"/>
              <a:t>Because each input sample consists of 357 bits, the model will have 357 inputs</a:t>
            </a:r>
            <a:endParaRPr/>
          </a:p>
          <a:p>
            <a:pPr marL="342900" lvl="0" indent="-342900" algn="l" rtl="0">
              <a:lnSpc>
                <a:spcPct val="100000"/>
              </a:lnSpc>
              <a:spcBef>
                <a:spcPts val="0"/>
              </a:spcBef>
              <a:spcAft>
                <a:spcPts val="0"/>
              </a:spcAft>
              <a:buSzPts val="1800"/>
              <a:buFont typeface="Arial"/>
              <a:buChar char="•"/>
            </a:pPr>
            <a:r>
              <a:rPr lang="en-CA" sz="2000"/>
              <a:t>There are 3 possible secondary structures, thus we will have 3 output units</a:t>
            </a:r>
            <a:endParaRPr/>
          </a:p>
          <a:p>
            <a:pPr marL="342900" lvl="0" indent="-342900" algn="l" rtl="0">
              <a:lnSpc>
                <a:spcPct val="100000"/>
              </a:lnSpc>
              <a:spcBef>
                <a:spcPts val="0"/>
              </a:spcBef>
              <a:spcAft>
                <a:spcPts val="0"/>
              </a:spcAft>
              <a:buSzPts val="1800"/>
              <a:buFont typeface="Arial"/>
              <a:buChar char="•"/>
            </a:pPr>
            <a:r>
              <a:rPr lang="en-CA" sz="2000"/>
              <a:t>The hidden layer size will be variable</a:t>
            </a:r>
            <a:endParaRPr/>
          </a:p>
          <a:p>
            <a:pPr marL="342900" lvl="0" indent="-342900" algn="l" rtl="0">
              <a:lnSpc>
                <a:spcPct val="100000"/>
              </a:lnSpc>
              <a:spcBef>
                <a:spcPts val="0"/>
              </a:spcBef>
              <a:spcAft>
                <a:spcPts val="0"/>
              </a:spcAft>
              <a:buSzPts val="1800"/>
              <a:buFont typeface="Arial"/>
              <a:buChar char="•"/>
            </a:pPr>
            <a:r>
              <a:rPr lang="en-CA" sz="2000"/>
              <a:t>Each input unit in the diagram represents 21 inputs </a:t>
            </a:r>
            <a:endParaRPr sz="2000"/>
          </a:p>
        </p:txBody>
      </p:sp>
      <p:pic>
        <p:nvPicPr>
          <p:cNvPr id="1379" name="Google Shape;1379;p70"/>
          <p:cNvPicPr preferRelativeResize="0"/>
          <p:nvPr/>
        </p:nvPicPr>
        <p:blipFill rotWithShape="1">
          <a:blip r:embed="rId3">
            <a:alphaModFix/>
          </a:blip>
          <a:srcRect/>
          <a:stretch/>
        </p:blipFill>
        <p:spPr>
          <a:xfrm>
            <a:off x="6625726" y="1029250"/>
            <a:ext cx="3523025" cy="517210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3"/>
        <p:cNvGrpSpPr/>
        <p:nvPr/>
      </p:nvGrpSpPr>
      <p:grpSpPr>
        <a:xfrm>
          <a:off x="0" y="0"/>
          <a:ext cx="0" cy="0"/>
          <a:chOff x="0" y="0"/>
          <a:chExt cx="0" cy="0"/>
        </a:xfrm>
      </p:grpSpPr>
      <p:sp>
        <p:nvSpPr>
          <p:cNvPr id="1384" name="Google Shape;1384;gdc4c842cb4_0_505"/>
          <p:cNvSpPr txBox="1">
            <a:spLocks noGrp="1"/>
          </p:cNvSpPr>
          <p:nvPr>
            <p:ph type="title"/>
          </p:nvPr>
        </p:nvSpPr>
        <p:spPr>
          <a:xfrm>
            <a:off x="1835700" y="-41830"/>
            <a:ext cx="8520600" cy="946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Define Activation Function</a:t>
            </a:r>
            <a:endParaRPr/>
          </a:p>
        </p:txBody>
      </p:sp>
      <p:sp>
        <p:nvSpPr>
          <p:cNvPr id="1385" name="Google Shape;1385;gdc4c842cb4_0_505"/>
          <p:cNvSpPr txBox="1">
            <a:spLocks noGrp="1"/>
          </p:cNvSpPr>
          <p:nvPr>
            <p:ph type="body" idx="1"/>
          </p:nvPr>
        </p:nvSpPr>
        <p:spPr>
          <a:xfrm>
            <a:off x="1683300" y="1000295"/>
            <a:ext cx="88323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800"/>
              <a:buFont typeface="Arial"/>
              <a:buChar char="•"/>
            </a:pPr>
            <a:r>
              <a:rPr lang="en-CA" sz="2000"/>
              <a:t>The sigmoid function is used for the activation function, as it outputs values between 0 and 1</a:t>
            </a:r>
            <a:endParaRPr sz="2000"/>
          </a:p>
          <a:p>
            <a:pPr marL="457200" lvl="0" indent="0" algn="l" rtl="0">
              <a:lnSpc>
                <a:spcPct val="100000"/>
              </a:lnSpc>
              <a:spcBef>
                <a:spcPts val="0"/>
              </a:spcBef>
              <a:spcAft>
                <a:spcPts val="0"/>
              </a:spcAft>
              <a:buSzPts val="1800"/>
              <a:buNone/>
            </a:pPr>
            <a:endParaRPr sz="2000"/>
          </a:p>
          <a:p>
            <a:pPr marL="342900" lvl="0" indent="-342900" algn="l" rtl="0">
              <a:lnSpc>
                <a:spcPct val="100000"/>
              </a:lnSpc>
              <a:spcBef>
                <a:spcPts val="0"/>
              </a:spcBef>
              <a:spcAft>
                <a:spcPts val="0"/>
              </a:spcAft>
              <a:buSzPts val="1800"/>
              <a:buFont typeface="Arial"/>
              <a:buChar char="•"/>
            </a:pPr>
            <a:r>
              <a:rPr lang="en-CA" sz="2000"/>
              <a:t>This is useful because this model predicts probabilities as an output</a:t>
            </a:r>
            <a:endParaRPr sz="2000"/>
          </a:p>
          <a:p>
            <a:pPr marL="342900" lvl="0" indent="-342900" algn="l" rtl="0">
              <a:lnSpc>
                <a:spcPct val="100000"/>
              </a:lnSpc>
              <a:spcBef>
                <a:spcPts val="1600"/>
              </a:spcBef>
              <a:spcAft>
                <a:spcPts val="0"/>
              </a:spcAft>
              <a:buSzPts val="1800"/>
              <a:buFont typeface="Arial"/>
              <a:buChar char="•"/>
            </a:pPr>
            <a:r>
              <a:rPr lang="en-CA" sz="2000"/>
              <a:t>Additionally, this function is differentiable</a:t>
            </a:r>
            <a:endParaRPr sz="2000"/>
          </a:p>
          <a:p>
            <a:pPr marL="342900" lvl="0" indent="-342900" algn="l" rtl="0">
              <a:lnSpc>
                <a:spcPct val="100000"/>
              </a:lnSpc>
              <a:spcBef>
                <a:spcPts val="1600"/>
              </a:spcBef>
              <a:spcAft>
                <a:spcPts val="1600"/>
              </a:spcAft>
              <a:buSzPts val="1800"/>
              <a:buFont typeface="Arial"/>
              <a:buChar char="•"/>
            </a:pPr>
            <a:r>
              <a:rPr lang="en-CA" sz="2000"/>
              <a:t>This allows for gradient descent optimization, which is used to minimize the error between the predicted and actual output (during training)</a:t>
            </a:r>
            <a:endParaRPr sz="2000"/>
          </a:p>
        </p:txBody>
      </p:sp>
      <p:pic>
        <p:nvPicPr>
          <p:cNvPr id="1386" name="Google Shape;1386;gdc4c842cb4_0_505"/>
          <p:cNvPicPr preferRelativeResize="0"/>
          <p:nvPr/>
        </p:nvPicPr>
        <p:blipFill rotWithShape="1">
          <a:blip r:embed="rId3">
            <a:alphaModFix/>
          </a:blip>
          <a:srcRect b="-2550"/>
          <a:stretch/>
        </p:blipFill>
        <p:spPr>
          <a:xfrm>
            <a:off x="6054250" y="3781141"/>
            <a:ext cx="3997250" cy="2662075"/>
          </a:xfrm>
          <a:prstGeom prst="rect">
            <a:avLst/>
          </a:prstGeom>
          <a:noFill/>
          <a:ln>
            <a:noFill/>
          </a:ln>
        </p:spPr>
      </p:pic>
      <p:sp>
        <p:nvSpPr>
          <p:cNvPr id="1387" name="Google Shape;1387;gdc4c842cb4_0_505"/>
          <p:cNvSpPr txBox="1">
            <a:spLocks noGrp="1"/>
          </p:cNvSpPr>
          <p:nvPr>
            <p:ph type="body" idx="1"/>
          </p:nvPr>
        </p:nvSpPr>
        <p:spPr>
          <a:xfrm>
            <a:off x="2064299" y="4143325"/>
            <a:ext cx="3768600" cy="159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CA" sz="1600">
                <a:solidFill>
                  <a:srgbClr val="008000"/>
                </a:solidFill>
                <a:highlight>
                  <a:srgbClr val="FFFFFE"/>
                </a:highlight>
                <a:latin typeface="Courier New"/>
                <a:ea typeface="Courier New"/>
                <a:cs typeface="Courier New"/>
                <a:sym typeface="Courier New"/>
              </a:rPr>
              <a:t>#sigmoid and its derivative</a:t>
            </a:r>
            <a:endParaRPr sz="1600">
              <a:solidFill>
                <a:srgbClr val="008000"/>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r>
              <a:rPr lang="en-CA" sz="1600">
                <a:solidFill>
                  <a:srgbClr val="0000FF"/>
                </a:solidFill>
                <a:highlight>
                  <a:srgbClr val="FFFFFE"/>
                </a:highlight>
                <a:latin typeface="Courier New"/>
                <a:ea typeface="Courier New"/>
                <a:cs typeface="Courier New"/>
                <a:sym typeface="Courier New"/>
              </a:rPr>
              <a:t>def</a:t>
            </a:r>
            <a:r>
              <a:rPr lang="en-CA" sz="1600">
                <a:solidFill>
                  <a:schemeClr val="dk1"/>
                </a:solidFill>
                <a:highlight>
                  <a:srgbClr val="FFFFFE"/>
                </a:highlight>
                <a:latin typeface="Courier New"/>
                <a:ea typeface="Courier New"/>
                <a:cs typeface="Courier New"/>
                <a:sym typeface="Courier New"/>
              </a:rPr>
              <a:t> </a:t>
            </a:r>
            <a:r>
              <a:rPr lang="en-CA" sz="1600">
                <a:solidFill>
                  <a:srgbClr val="795E26"/>
                </a:solidFill>
                <a:highlight>
                  <a:srgbClr val="FFFFFE"/>
                </a:highlight>
                <a:latin typeface="Courier New"/>
                <a:ea typeface="Courier New"/>
                <a:cs typeface="Courier New"/>
                <a:sym typeface="Courier New"/>
              </a:rPr>
              <a:t>sigmoid</a:t>
            </a:r>
            <a:r>
              <a:rPr lang="en-CA" sz="1600">
                <a:solidFill>
                  <a:schemeClr val="dk1"/>
                </a:solidFill>
                <a:highlight>
                  <a:srgbClr val="FFFFFE"/>
                </a:highlight>
                <a:latin typeface="Courier New"/>
                <a:ea typeface="Courier New"/>
                <a:cs typeface="Courier New"/>
                <a:sym typeface="Courier New"/>
              </a:rPr>
              <a:t>(</a:t>
            </a:r>
            <a:r>
              <a:rPr lang="en-CA" sz="1600">
                <a:solidFill>
                  <a:srgbClr val="001080"/>
                </a:solidFill>
                <a:highlight>
                  <a:srgbClr val="FFFFFE"/>
                </a:highlight>
                <a:latin typeface="Courier New"/>
                <a:ea typeface="Courier New"/>
                <a:cs typeface="Courier New"/>
                <a:sym typeface="Courier New"/>
              </a:rPr>
              <a:t>x</a:t>
            </a:r>
            <a:r>
              <a:rPr lang="en-CA" sz="1600">
                <a:solidFill>
                  <a:schemeClr val="dk1"/>
                </a:solidFill>
                <a:highlight>
                  <a:srgbClr val="FFFFFE"/>
                </a:highlight>
                <a:latin typeface="Courier New"/>
                <a:ea typeface="Courier New"/>
                <a:cs typeface="Courier New"/>
                <a:sym typeface="Courier New"/>
              </a:rPr>
              <a:t>):</a:t>
            </a:r>
            <a:endParaRPr sz="160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r>
              <a:rPr lang="en-CA" sz="1600">
                <a:solidFill>
                  <a:schemeClr val="dk1"/>
                </a:solidFill>
                <a:highlight>
                  <a:srgbClr val="FFFFFE"/>
                </a:highlight>
                <a:latin typeface="Courier New"/>
                <a:ea typeface="Courier New"/>
                <a:cs typeface="Courier New"/>
                <a:sym typeface="Courier New"/>
              </a:rPr>
              <a:t>    </a:t>
            </a:r>
            <a:r>
              <a:rPr lang="en-CA" sz="1600">
                <a:solidFill>
                  <a:srgbClr val="AF00DB"/>
                </a:solidFill>
                <a:highlight>
                  <a:srgbClr val="FFFFFE"/>
                </a:highlight>
                <a:latin typeface="Courier New"/>
                <a:ea typeface="Courier New"/>
                <a:cs typeface="Courier New"/>
                <a:sym typeface="Courier New"/>
              </a:rPr>
              <a:t>return</a:t>
            </a:r>
            <a:r>
              <a:rPr lang="en-CA" sz="1600">
                <a:solidFill>
                  <a:schemeClr val="dk1"/>
                </a:solidFill>
                <a:highlight>
                  <a:srgbClr val="FFFFFE"/>
                </a:highlight>
                <a:latin typeface="Courier New"/>
                <a:ea typeface="Courier New"/>
                <a:cs typeface="Courier New"/>
                <a:sym typeface="Courier New"/>
              </a:rPr>
              <a:t> </a:t>
            </a:r>
            <a:r>
              <a:rPr lang="en-CA" sz="1600">
                <a:solidFill>
                  <a:srgbClr val="09885A"/>
                </a:solidFill>
                <a:highlight>
                  <a:srgbClr val="FFFFFE"/>
                </a:highlight>
                <a:latin typeface="Courier New"/>
                <a:ea typeface="Courier New"/>
                <a:cs typeface="Courier New"/>
                <a:sym typeface="Courier New"/>
              </a:rPr>
              <a:t>1</a:t>
            </a:r>
            <a:r>
              <a:rPr lang="en-CA" sz="1600">
                <a:solidFill>
                  <a:schemeClr val="dk1"/>
                </a:solidFill>
                <a:highlight>
                  <a:srgbClr val="FFFFFE"/>
                </a:highlight>
                <a:latin typeface="Courier New"/>
                <a:ea typeface="Courier New"/>
                <a:cs typeface="Courier New"/>
                <a:sym typeface="Courier New"/>
              </a:rPr>
              <a:t>/(</a:t>
            </a:r>
            <a:r>
              <a:rPr lang="en-CA" sz="1600">
                <a:solidFill>
                  <a:srgbClr val="09885A"/>
                </a:solidFill>
                <a:highlight>
                  <a:srgbClr val="FFFFFE"/>
                </a:highlight>
                <a:latin typeface="Courier New"/>
                <a:ea typeface="Courier New"/>
                <a:cs typeface="Courier New"/>
                <a:sym typeface="Courier New"/>
              </a:rPr>
              <a:t>1</a:t>
            </a:r>
            <a:r>
              <a:rPr lang="en-CA" sz="1600">
                <a:solidFill>
                  <a:schemeClr val="dk1"/>
                </a:solidFill>
                <a:highlight>
                  <a:srgbClr val="FFFFFE"/>
                </a:highlight>
                <a:latin typeface="Courier New"/>
                <a:ea typeface="Courier New"/>
                <a:cs typeface="Courier New"/>
                <a:sym typeface="Courier New"/>
              </a:rPr>
              <a:t>+np.exp(-x))</a:t>
            </a:r>
            <a:endParaRPr sz="160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endParaRPr sz="160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r>
              <a:rPr lang="en-CA" sz="1600">
                <a:solidFill>
                  <a:srgbClr val="0000FF"/>
                </a:solidFill>
                <a:highlight>
                  <a:srgbClr val="FFFFFE"/>
                </a:highlight>
                <a:latin typeface="Courier New"/>
                <a:ea typeface="Courier New"/>
                <a:cs typeface="Courier New"/>
                <a:sym typeface="Courier New"/>
              </a:rPr>
              <a:t>def</a:t>
            </a:r>
            <a:r>
              <a:rPr lang="en-CA" sz="1600">
                <a:solidFill>
                  <a:schemeClr val="dk1"/>
                </a:solidFill>
                <a:highlight>
                  <a:srgbClr val="FFFFFE"/>
                </a:highlight>
                <a:latin typeface="Courier New"/>
                <a:ea typeface="Courier New"/>
                <a:cs typeface="Courier New"/>
                <a:sym typeface="Courier New"/>
              </a:rPr>
              <a:t> </a:t>
            </a:r>
            <a:r>
              <a:rPr lang="en-CA" sz="1600">
                <a:solidFill>
                  <a:srgbClr val="795E26"/>
                </a:solidFill>
                <a:highlight>
                  <a:srgbClr val="FFFFFE"/>
                </a:highlight>
                <a:latin typeface="Courier New"/>
                <a:ea typeface="Courier New"/>
                <a:cs typeface="Courier New"/>
                <a:sym typeface="Courier New"/>
              </a:rPr>
              <a:t>sigmoid_deriv</a:t>
            </a:r>
            <a:r>
              <a:rPr lang="en-CA" sz="1600">
                <a:solidFill>
                  <a:schemeClr val="dk1"/>
                </a:solidFill>
                <a:highlight>
                  <a:srgbClr val="FFFFFE"/>
                </a:highlight>
                <a:latin typeface="Courier New"/>
                <a:ea typeface="Courier New"/>
                <a:cs typeface="Courier New"/>
                <a:sym typeface="Courier New"/>
              </a:rPr>
              <a:t>(</a:t>
            </a:r>
            <a:r>
              <a:rPr lang="en-CA" sz="1600">
                <a:solidFill>
                  <a:srgbClr val="001080"/>
                </a:solidFill>
                <a:highlight>
                  <a:srgbClr val="FFFFFE"/>
                </a:highlight>
                <a:latin typeface="Courier New"/>
                <a:ea typeface="Courier New"/>
                <a:cs typeface="Courier New"/>
                <a:sym typeface="Courier New"/>
              </a:rPr>
              <a:t>x</a:t>
            </a:r>
            <a:r>
              <a:rPr lang="en-CA" sz="1600">
                <a:solidFill>
                  <a:schemeClr val="dk1"/>
                </a:solidFill>
                <a:highlight>
                  <a:srgbClr val="FFFFFE"/>
                </a:highlight>
                <a:latin typeface="Courier New"/>
                <a:ea typeface="Courier New"/>
                <a:cs typeface="Courier New"/>
                <a:sym typeface="Courier New"/>
              </a:rPr>
              <a:t>):</a:t>
            </a:r>
            <a:endParaRPr sz="160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r>
              <a:rPr lang="en-CA" sz="1600">
                <a:solidFill>
                  <a:schemeClr val="dk1"/>
                </a:solidFill>
                <a:highlight>
                  <a:srgbClr val="FFFFFE"/>
                </a:highlight>
                <a:latin typeface="Courier New"/>
                <a:ea typeface="Courier New"/>
                <a:cs typeface="Courier New"/>
                <a:sym typeface="Courier New"/>
              </a:rPr>
              <a:t>    </a:t>
            </a:r>
            <a:r>
              <a:rPr lang="en-CA" sz="1600">
                <a:solidFill>
                  <a:srgbClr val="AF00DB"/>
                </a:solidFill>
                <a:highlight>
                  <a:srgbClr val="FFFFFE"/>
                </a:highlight>
                <a:latin typeface="Courier New"/>
                <a:ea typeface="Courier New"/>
                <a:cs typeface="Courier New"/>
                <a:sym typeface="Courier New"/>
              </a:rPr>
              <a:t>return</a:t>
            </a:r>
            <a:r>
              <a:rPr lang="en-CA" sz="1600">
                <a:solidFill>
                  <a:schemeClr val="dk1"/>
                </a:solidFill>
                <a:highlight>
                  <a:srgbClr val="FFFFFE"/>
                </a:highlight>
                <a:latin typeface="Courier New"/>
                <a:ea typeface="Courier New"/>
                <a:cs typeface="Courier New"/>
                <a:sym typeface="Courier New"/>
              </a:rPr>
              <a:t> sigmoid(x)*(</a:t>
            </a:r>
            <a:r>
              <a:rPr lang="en-CA" sz="1600">
                <a:solidFill>
                  <a:srgbClr val="09885A"/>
                </a:solidFill>
                <a:highlight>
                  <a:srgbClr val="FFFFFE"/>
                </a:highlight>
                <a:latin typeface="Courier New"/>
                <a:ea typeface="Courier New"/>
                <a:cs typeface="Courier New"/>
                <a:sym typeface="Courier New"/>
              </a:rPr>
              <a:t>1</a:t>
            </a:r>
            <a:r>
              <a:rPr lang="en-CA" sz="1600">
                <a:solidFill>
                  <a:schemeClr val="dk1"/>
                </a:solidFill>
                <a:highlight>
                  <a:srgbClr val="FFFFFE"/>
                </a:highlight>
                <a:latin typeface="Courier New"/>
                <a:ea typeface="Courier New"/>
                <a:cs typeface="Courier New"/>
                <a:sym typeface="Courier New"/>
              </a:rPr>
              <a:t> - sigmoid(x))</a:t>
            </a:r>
            <a:endParaRPr sz="160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SzPts val="1800"/>
              <a:buNone/>
            </a:pPr>
            <a:endParaRPr sz="1050">
              <a:solidFill>
                <a:srgbClr val="008000"/>
              </a:solidFill>
              <a:highlight>
                <a:srgbClr val="FFFFFE"/>
              </a:highlight>
              <a:latin typeface="Courier New"/>
              <a:ea typeface="Courier New"/>
              <a:cs typeface="Courier New"/>
              <a:sym typeface="Courier New"/>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1"/>
        <p:cNvGrpSpPr/>
        <p:nvPr/>
      </p:nvGrpSpPr>
      <p:grpSpPr>
        <a:xfrm>
          <a:off x="0" y="0"/>
          <a:ext cx="0" cy="0"/>
          <a:chOff x="0" y="0"/>
          <a:chExt cx="0" cy="0"/>
        </a:xfrm>
      </p:grpSpPr>
      <p:sp>
        <p:nvSpPr>
          <p:cNvPr id="1392" name="Google Shape;1392;gdc4c842cb4_0_594"/>
          <p:cNvSpPr txBox="1">
            <a:spLocks noGrp="1"/>
          </p:cNvSpPr>
          <p:nvPr>
            <p:ph type="title"/>
          </p:nvPr>
        </p:nvSpPr>
        <p:spPr>
          <a:xfrm>
            <a:off x="1981200" y="-30152"/>
            <a:ext cx="8229600" cy="919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Some Math Reminders</a:t>
            </a:r>
            <a:endParaRPr/>
          </a:p>
        </p:txBody>
      </p:sp>
      <p:pic>
        <p:nvPicPr>
          <p:cNvPr id="1393" name="Google Shape;1393;gdc4c842cb4_0_594" descr="A close up of a clock&#10;&#10;Description automatically generated"/>
          <p:cNvPicPr preferRelativeResize="0"/>
          <p:nvPr/>
        </p:nvPicPr>
        <p:blipFill rotWithShape="1">
          <a:blip r:embed="rId3">
            <a:alphaModFix/>
          </a:blip>
          <a:srcRect/>
          <a:stretch/>
        </p:blipFill>
        <p:spPr>
          <a:xfrm>
            <a:off x="2974589" y="890525"/>
            <a:ext cx="2908440" cy="1195672"/>
          </a:xfrm>
          <a:prstGeom prst="rect">
            <a:avLst/>
          </a:prstGeom>
          <a:noFill/>
          <a:ln>
            <a:noFill/>
          </a:ln>
        </p:spPr>
      </p:pic>
      <p:pic>
        <p:nvPicPr>
          <p:cNvPr id="1394" name="Google Shape;1394;gdc4c842cb4_0_594" descr="A close up of text on a white background&#10;&#10;Description automatically generated"/>
          <p:cNvPicPr preferRelativeResize="0"/>
          <p:nvPr/>
        </p:nvPicPr>
        <p:blipFill rotWithShape="1">
          <a:blip r:embed="rId4">
            <a:alphaModFix/>
          </a:blip>
          <a:srcRect/>
          <a:stretch/>
        </p:blipFill>
        <p:spPr>
          <a:xfrm>
            <a:off x="1639200" y="2435592"/>
            <a:ext cx="3921853" cy="3781074"/>
          </a:xfrm>
          <a:prstGeom prst="rect">
            <a:avLst/>
          </a:prstGeom>
          <a:noFill/>
          <a:ln>
            <a:noFill/>
          </a:ln>
        </p:spPr>
      </p:pic>
      <p:pic>
        <p:nvPicPr>
          <p:cNvPr id="1395" name="Google Shape;1395;gdc4c842cb4_0_594" descr="A picture containing clock&#10;&#10;Description automatically generated"/>
          <p:cNvPicPr preferRelativeResize="0"/>
          <p:nvPr/>
        </p:nvPicPr>
        <p:blipFill rotWithShape="1">
          <a:blip r:embed="rId5">
            <a:alphaModFix/>
          </a:blip>
          <a:srcRect/>
          <a:stretch/>
        </p:blipFill>
        <p:spPr>
          <a:xfrm>
            <a:off x="4090089" y="2389128"/>
            <a:ext cx="1436160" cy="628099"/>
          </a:xfrm>
          <a:prstGeom prst="rect">
            <a:avLst/>
          </a:prstGeom>
          <a:noFill/>
          <a:ln>
            <a:noFill/>
          </a:ln>
        </p:spPr>
      </p:pic>
      <p:sp>
        <p:nvSpPr>
          <p:cNvPr id="1396" name="Google Shape;1396;gdc4c842cb4_0_594"/>
          <p:cNvSpPr txBox="1"/>
          <p:nvPr/>
        </p:nvSpPr>
        <p:spPr>
          <a:xfrm>
            <a:off x="1826125" y="1277250"/>
            <a:ext cx="1202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Sigmoid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Function</a:t>
            </a:r>
            <a:endParaRPr sz="1400" b="0" i="0" u="none" strike="noStrike" cap="none">
              <a:solidFill>
                <a:srgbClr val="000000"/>
              </a:solidFill>
              <a:latin typeface="Arial"/>
              <a:ea typeface="Arial"/>
              <a:cs typeface="Arial"/>
              <a:sym typeface="Arial"/>
            </a:endParaRPr>
          </a:p>
        </p:txBody>
      </p:sp>
      <p:sp>
        <p:nvSpPr>
          <p:cNvPr id="1397" name="Google Shape;1397;gdc4c842cb4_0_594"/>
          <p:cNvSpPr txBox="1"/>
          <p:nvPr/>
        </p:nvSpPr>
        <p:spPr>
          <a:xfrm>
            <a:off x="6504254" y="1237559"/>
            <a:ext cx="10545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SoftMax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Function</a:t>
            </a:r>
            <a:endParaRPr sz="1400" b="0" i="0" u="none" strike="noStrike" cap="none">
              <a:solidFill>
                <a:srgbClr val="000000"/>
              </a:solidFill>
              <a:latin typeface="Arial"/>
              <a:ea typeface="Arial"/>
              <a:cs typeface="Arial"/>
              <a:sym typeface="Arial"/>
            </a:endParaRPr>
          </a:p>
        </p:txBody>
      </p:sp>
      <p:pic>
        <p:nvPicPr>
          <p:cNvPr id="1398" name="Google Shape;1398;gdc4c842cb4_0_594" descr="A picture containing object, clock&#10;&#10;Description automatically generated"/>
          <p:cNvPicPr preferRelativeResize="0"/>
          <p:nvPr/>
        </p:nvPicPr>
        <p:blipFill rotWithShape="1">
          <a:blip r:embed="rId6">
            <a:alphaModFix/>
          </a:blip>
          <a:srcRect/>
          <a:stretch/>
        </p:blipFill>
        <p:spPr>
          <a:xfrm>
            <a:off x="7591292" y="1050791"/>
            <a:ext cx="2736307" cy="893972"/>
          </a:xfrm>
          <a:prstGeom prst="rect">
            <a:avLst/>
          </a:prstGeom>
          <a:noFill/>
          <a:ln>
            <a:noFill/>
          </a:ln>
        </p:spPr>
      </p:pic>
      <p:pic>
        <p:nvPicPr>
          <p:cNvPr id="1399" name="Google Shape;1399;gdc4c842cb4_0_594" descr="A picture containing clock&#10;&#10;Description automatically generated"/>
          <p:cNvPicPr preferRelativeResize="0"/>
          <p:nvPr/>
        </p:nvPicPr>
        <p:blipFill rotWithShape="1">
          <a:blip r:embed="rId7">
            <a:alphaModFix/>
          </a:blip>
          <a:srcRect/>
          <a:stretch/>
        </p:blipFill>
        <p:spPr>
          <a:xfrm>
            <a:off x="7189829" y="2265294"/>
            <a:ext cx="765013" cy="1093016"/>
          </a:xfrm>
          <a:prstGeom prst="rect">
            <a:avLst/>
          </a:prstGeom>
          <a:noFill/>
          <a:ln>
            <a:noFill/>
          </a:ln>
        </p:spPr>
      </p:pic>
      <p:pic>
        <p:nvPicPr>
          <p:cNvPr id="1400" name="Google Shape;1400;gdc4c842cb4_0_594" descr="A close up of a clock&#10;&#10;Description automatically generated"/>
          <p:cNvPicPr preferRelativeResize="0"/>
          <p:nvPr/>
        </p:nvPicPr>
        <p:blipFill rotWithShape="1">
          <a:blip r:embed="rId8">
            <a:alphaModFix/>
          </a:blip>
          <a:srcRect/>
          <a:stretch/>
        </p:blipFill>
        <p:spPr>
          <a:xfrm>
            <a:off x="7954842" y="2299703"/>
            <a:ext cx="2135346" cy="989166"/>
          </a:xfrm>
          <a:prstGeom prst="rect">
            <a:avLst/>
          </a:prstGeom>
          <a:noFill/>
          <a:ln>
            <a:noFill/>
          </a:ln>
        </p:spPr>
      </p:pic>
      <p:pic>
        <p:nvPicPr>
          <p:cNvPr id="1401" name="Google Shape;1401;gdc4c842cb4_0_594" descr="A close up of a guitar&#10;&#10;Description automatically generated"/>
          <p:cNvPicPr preferRelativeResize="0"/>
          <p:nvPr/>
        </p:nvPicPr>
        <p:blipFill rotWithShape="1">
          <a:blip r:embed="rId9">
            <a:alphaModFix/>
          </a:blip>
          <a:srcRect/>
          <a:stretch/>
        </p:blipFill>
        <p:spPr>
          <a:xfrm>
            <a:off x="6276330" y="2498311"/>
            <a:ext cx="751278" cy="691137"/>
          </a:xfrm>
          <a:prstGeom prst="rect">
            <a:avLst/>
          </a:prstGeom>
          <a:noFill/>
          <a:ln>
            <a:noFill/>
          </a:ln>
        </p:spPr>
      </p:pic>
      <p:sp>
        <p:nvSpPr>
          <p:cNvPr id="1402" name="Google Shape;1402;gdc4c842cb4_0_594"/>
          <p:cNvSpPr txBox="1"/>
          <p:nvPr/>
        </p:nvSpPr>
        <p:spPr>
          <a:xfrm>
            <a:off x="6848069" y="2667476"/>
            <a:ext cx="359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1403" name="Google Shape;1403;gdc4c842cb4_0_594" descr="A close up of a logo&#10;&#10;Description automatically generated"/>
          <p:cNvPicPr preferRelativeResize="0"/>
          <p:nvPr/>
        </p:nvPicPr>
        <p:blipFill rotWithShape="1">
          <a:blip r:embed="rId10">
            <a:alphaModFix/>
          </a:blip>
          <a:srcRect/>
          <a:stretch/>
        </p:blipFill>
        <p:spPr>
          <a:xfrm>
            <a:off x="6655207" y="3497967"/>
            <a:ext cx="2825657" cy="788797"/>
          </a:xfrm>
          <a:prstGeom prst="rect">
            <a:avLst/>
          </a:prstGeom>
          <a:noFill/>
          <a:ln>
            <a:noFill/>
          </a:ln>
        </p:spPr>
      </p:pic>
      <p:pic>
        <p:nvPicPr>
          <p:cNvPr id="1404" name="Google Shape;1404;gdc4c842cb4_0_594" descr="A picture containing clock&#10;&#10;Description automatically generated"/>
          <p:cNvPicPr preferRelativeResize="0"/>
          <p:nvPr/>
        </p:nvPicPr>
        <p:blipFill rotWithShape="1">
          <a:blip r:embed="rId11">
            <a:alphaModFix/>
          </a:blip>
          <a:srcRect/>
          <a:stretch/>
        </p:blipFill>
        <p:spPr>
          <a:xfrm>
            <a:off x="6799901" y="4179988"/>
            <a:ext cx="2973243" cy="470344"/>
          </a:xfrm>
          <a:prstGeom prst="rect">
            <a:avLst/>
          </a:prstGeom>
          <a:noFill/>
          <a:ln>
            <a:noFill/>
          </a:ln>
        </p:spPr>
      </p:pic>
      <p:pic>
        <p:nvPicPr>
          <p:cNvPr id="1405" name="Google Shape;1405;gdc4c842cb4_0_594" descr="A screenshot of a cell phone&#10;&#10;Description automatically generated"/>
          <p:cNvPicPr preferRelativeResize="0"/>
          <p:nvPr/>
        </p:nvPicPr>
        <p:blipFill rotWithShape="1">
          <a:blip r:embed="rId12">
            <a:alphaModFix/>
          </a:blip>
          <a:srcRect/>
          <a:stretch/>
        </p:blipFill>
        <p:spPr>
          <a:xfrm>
            <a:off x="6959739" y="4799399"/>
            <a:ext cx="2521126" cy="14752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9"/>
        <p:cNvGrpSpPr/>
        <p:nvPr/>
      </p:nvGrpSpPr>
      <p:grpSpPr>
        <a:xfrm>
          <a:off x="0" y="0"/>
          <a:ext cx="0" cy="0"/>
          <a:chOff x="0" y="0"/>
          <a:chExt cx="0" cy="0"/>
        </a:xfrm>
      </p:grpSpPr>
      <p:sp>
        <p:nvSpPr>
          <p:cNvPr id="1410" name="Google Shape;1410;gdc4c842cb4_0_693"/>
          <p:cNvSpPr txBox="1">
            <a:spLocks noGrp="1"/>
          </p:cNvSpPr>
          <p:nvPr>
            <p:ph type="title"/>
          </p:nvPr>
        </p:nvSpPr>
        <p:spPr>
          <a:xfrm>
            <a:off x="1835700" y="-41830"/>
            <a:ext cx="8520600" cy="946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Define Activation Function</a:t>
            </a:r>
            <a:endParaRPr/>
          </a:p>
        </p:txBody>
      </p:sp>
      <p:sp>
        <p:nvSpPr>
          <p:cNvPr id="1411" name="Google Shape;1411;gdc4c842cb4_0_693"/>
          <p:cNvSpPr txBox="1">
            <a:spLocks noGrp="1"/>
          </p:cNvSpPr>
          <p:nvPr>
            <p:ph type="body" idx="1"/>
          </p:nvPr>
        </p:nvSpPr>
        <p:spPr>
          <a:xfrm>
            <a:off x="1835700" y="1228895"/>
            <a:ext cx="88323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800"/>
              <a:buFont typeface="Arial"/>
              <a:buChar char="•"/>
            </a:pPr>
            <a:r>
              <a:rPr lang="en-CA" sz="2200"/>
              <a:t>For multiclass problems, the output layer often uses the softmax activation function</a:t>
            </a:r>
            <a:endParaRPr/>
          </a:p>
          <a:p>
            <a:pPr marL="342900" lvl="0" indent="-342900" algn="l" rtl="0">
              <a:lnSpc>
                <a:spcPct val="100000"/>
              </a:lnSpc>
              <a:spcBef>
                <a:spcPts val="0"/>
              </a:spcBef>
              <a:spcAft>
                <a:spcPts val="0"/>
              </a:spcAft>
              <a:buSzPts val="1800"/>
              <a:buFont typeface="Arial"/>
              <a:buChar char="•"/>
            </a:pPr>
            <a:r>
              <a:rPr lang="en-CA" sz="2200"/>
              <a:t>This function has the benefit of outputting values that sum exactly to 1</a:t>
            </a:r>
            <a:endParaRPr sz="2200"/>
          </a:p>
        </p:txBody>
      </p:sp>
      <p:sp>
        <p:nvSpPr>
          <p:cNvPr id="1412" name="Google Shape;1412;gdc4c842cb4_0_693"/>
          <p:cNvSpPr/>
          <p:nvPr/>
        </p:nvSpPr>
        <p:spPr>
          <a:xfrm>
            <a:off x="1649950" y="3795875"/>
            <a:ext cx="43461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FF"/>
                </a:solidFill>
                <a:latin typeface="Courier New"/>
                <a:ea typeface="Courier New"/>
                <a:cs typeface="Courier New"/>
                <a:sym typeface="Courier New"/>
              </a:rPr>
              <a:t>def</a:t>
            </a:r>
            <a:r>
              <a:rPr lang="en-CA" sz="1600" b="1" i="0" u="none" strike="noStrike" cap="none">
                <a:solidFill>
                  <a:srgbClr val="000000"/>
                </a:solidFill>
                <a:latin typeface="Courier New"/>
                <a:ea typeface="Courier New"/>
                <a:cs typeface="Courier New"/>
                <a:sym typeface="Courier New"/>
              </a:rPr>
              <a:t> </a:t>
            </a:r>
            <a:r>
              <a:rPr lang="en-CA" sz="1600" b="1" i="0" u="none" strike="noStrike" cap="none">
                <a:solidFill>
                  <a:srgbClr val="795E26"/>
                </a:solidFill>
                <a:latin typeface="Courier New"/>
                <a:ea typeface="Courier New"/>
                <a:cs typeface="Courier New"/>
                <a:sym typeface="Courier New"/>
              </a:rPr>
              <a:t>user_softmax</a:t>
            </a:r>
            <a:r>
              <a:rPr lang="en-CA" sz="1600" b="1" i="0" u="none" strike="noStrike" cap="none">
                <a:solidFill>
                  <a:srgbClr val="000000"/>
                </a:solidFill>
                <a:latin typeface="Courier New"/>
                <a:ea typeface="Courier New"/>
                <a:cs typeface="Courier New"/>
                <a:sym typeface="Courier New"/>
              </a:rPr>
              <a:t>(</a:t>
            </a:r>
            <a:r>
              <a:rPr lang="en-CA" sz="1600" b="1" i="0" u="none" strike="noStrike" cap="none">
                <a:solidFill>
                  <a:srgbClr val="001080"/>
                </a:solidFill>
                <a:latin typeface="Courier New"/>
                <a:ea typeface="Courier New"/>
                <a:cs typeface="Courier New"/>
                <a:sym typeface="Courier New"/>
              </a:rPr>
              <a:t>A</a:t>
            </a:r>
            <a:r>
              <a:rPr lang="en-CA" sz="16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expA = np.exp(A)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rgbClr val="000000"/>
                </a:solidFill>
                <a:latin typeface="Courier New"/>
                <a:ea typeface="Courier New"/>
                <a:cs typeface="Courier New"/>
                <a:sym typeface="Courier New"/>
              </a:rPr>
              <a:t>    </a:t>
            </a:r>
            <a:r>
              <a:rPr lang="en-CA" sz="1600" b="1" i="0" u="none" strike="noStrike" cap="none">
                <a:solidFill>
                  <a:srgbClr val="AF00DB"/>
                </a:solidFill>
                <a:latin typeface="Courier New"/>
                <a:ea typeface="Courier New"/>
                <a:cs typeface="Courier New"/>
                <a:sym typeface="Courier New"/>
              </a:rPr>
              <a:t>return</a:t>
            </a:r>
            <a:r>
              <a:rPr lang="en-CA" sz="1600" b="1" i="0" u="none" strike="noStrike" cap="none">
                <a:solidFill>
                  <a:srgbClr val="000000"/>
                </a:solidFill>
                <a:latin typeface="Courier New"/>
                <a:ea typeface="Courier New"/>
                <a:cs typeface="Courier New"/>
                <a:sym typeface="Courier New"/>
              </a:rPr>
              <a:t> expA / expA.</a:t>
            </a:r>
            <a:r>
              <a:rPr lang="en-CA" sz="1600" b="1" i="0" u="none" strike="noStrike" cap="none">
                <a:solidFill>
                  <a:srgbClr val="795E26"/>
                </a:solidFill>
                <a:latin typeface="Courier New"/>
                <a:ea typeface="Courier New"/>
                <a:cs typeface="Courier New"/>
                <a:sym typeface="Courier New"/>
              </a:rPr>
              <a:t>sum</a:t>
            </a:r>
            <a:r>
              <a:rPr lang="en-CA" sz="1600" b="1" i="0" u="none" strike="noStrike" cap="none">
                <a:solidFill>
                  <a:srgbClr val="000000"/>
                </a:solidFill>
                <a:latin typeface="Courier New"/>
                <a:ea typeface="Courier New"/>
                <a:cs typeface="Courier New"/>
                <a:sym typeface="Courier New"/>
              </a:rPr>
              <a:t>(axis=</a:t>
            </a:r>
            <a:r>
              <a:rPr lang="en-CA" sz="1600" b="1" i="0" u="none" strike="noStrike" cap="none">
                <a:solidFill>
                  <a:srgbClr val="09885A"/>
                </a:solidFill>
                <a:latin typeface="Courier New"/>
                <a:ea typeface="Courier New"/>
                <a:cs typeface="Courier New"/>
                <a:sym typeface="Courier New"/>
              </a:rPr>
              <a:t>1</a:t>
            </a:r>
            <a:r>
              <a:rPr lang="en-CA" sz="1600" b="1" i="0" u="none" strike="noStrike" cap="none">
                <a:solidFill>
                  <a:srgbClr val="000000"/>
                </a:solidFill>
                <a:latin typeface="Courier New"/>
                <a:ea typeface="Courier New"/>
                <a:cs typeface="Courier New"/>
                <a:sym typeface="Courier New"/>
              </a:rPr>
              <a:t>, keepdims=</a:t>
            </a:r>
            <a:r>
              <a:rPr lang="en-CA" sz="1600" b="1" i="0" u="none" strike="noStrike" cap="none">
                <a:solidFill>
                  <a:srgbClr val="0000FF"/>
                </a:solidFill>
                <a:latin typeface="Courier New"/>
                <a:ea typeface="Courier New"/>
                <a:cs typeface="Courier New"/>
                <a:sym typeface="Courier New"/>
              </a:rPr>
              <a:t>True</a:t>
            </a:r>
            <a:r>
              <a:rPr lang="en-CA" sz="1600" b="1" i="0" u="none" strike="noStrike" cap="none">
                <a:solidFill>
                  <a:srgbClr val="000000"/>
                </a:solidFill>
                <a:latin typeface="Courier New"/>
                <a:ea typeface="Courier New"/>
                <a:cs typeface="Courier New"/>
                <a:sym typeface="Courier New"/>
              </a:rPr>
              <a:t>)</a:t>
            </a:r>
            <a:endParaRPr sz="1600" b="1" i="0" u="none" strike="noStrike" cap="none">
              <a:solidFill>
                <a:srgbClr val="000000"/>
              </a:solidFill>
              <a:latin typeface="Courier New"/>
              <a:ea typeface="Courier New"/>
              <a:cs typeface="Courier New"/>
              <a:sym typeface="Courier New"/>
            </a:endParaRPr>
          </a:p>
        </p:txBody>
      </p:sp>
      <p:pic>
        <p:nvPicPr>
          <p:cNvPr id="1413" name="Google Shape;1413;gdc4c842cb4_0_693"/>
          <p:cNvPicPr preferRelativeResize="0"/>
          <p:nvPr/>
        </p:nvPicPr>
        <p:blipFill rotWithShape="1">
          <a:blip r:embed="rId3">
            <a:alphaModFix/>
          </a:blip>
          <a:srcRect/>
          <a:stretch/>
        </p:blipFill>
        <p:spPr>
          <a:xfrm>
            <a:off x="6255300" y="3360665"/>
            <a:ext cx="4226962" cy="217335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7"/>
        <p:cNvGrpSpPr/>
        <p:nvPr/>
      </p:nvGrpSpPr>
      <p:grpSpPr>
        <a:xfrm>
          <a:off x="0" y="0"/>
          <a:ext cx="0" cy="0"/>
          <a:chOff x="0" y="0"/>
          <a:chExt cx="0" cy="0"/>
        </a:xfrm>
      </p:grpSpPr>
      <p:sp>
        <p:nvSpPr>
          <p:cNvPr id="1418" name="Google Shape;1418;gdc4c842cb4_0_960"/>
          <p:cNvSpPr txBox="1">
            <a:spLocks noGrp="1"/>
          </p:cNvSpPr>
          <p:nvPr>
            <p:ph type="title"/>
          </p:nvPr>
        </p:nvSpPr>
        <p:spPr>
          <a:xfrm>
            <a:off x="1835700" y="17722"/>
            <a:ext cx="8520600" cy="971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Initialize Weights and Biases</a:t>
            </a:r>
            <a:endParaRPr/>
          </a:p>
        </p:txBody>
      </p:sp>
      <p:sp>
        <p:nvSpPr>
          <p:cNvPr id="1419" name="Google Shape;1419;gdc4c842cb4_0_960"/>
          <p:cNvSpPr txBox="1">
            <a:spLocks noGrp="1"/>
          </p:cNvSpPr>
          <p:nvPr>
            <p:ph type="body" idx="1"/>
          </p:nvPr>
        </p:nvSpPr>
        <p:spPr>
          <a:xfrm>
            <a:off x="1749203" y="689961"/>
            <a:ext cx="85206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600"/>
              </a:spcBef>
              <a:spcAft>
                <a:spcPts val="0"/>
              </a:spcAft>
              <a:buSzPts val="2360"/>
              <a:buFont typeface="Arial"/>
              <a:buChar char="•"/>
            </a:pPr>
            <a:r>
              <a:rPr lang="en-CA" sz="2000"/>
              <a:t>Before training the model, the weights and biases are initialized as random values between 0 and 1</a:t>
            </a:r>
            <a:endParaRPr sz="2000"/>
          </a:p>
          <a:p>
            <a:pPr marL="939800" lvl="1" indent="-317500" algn="l" rtl="0">
              <a:lnSpc>
                <a:spcPct val="100000"/>
              </a:lnSpc>
              <a:spcBef>
                <a:spcPts val="600"/>
              </a:spcBef>
              <a:spcAft>
                <a:spcPts val="0"/>
              </a:spcAft>
              <a:buSzPts val="2124"/>
              <a:buFont typeface="Arial"/>
              <a:buChar char="•"/>
            </a:pPr>
            <a:r>
              <a:rPr lang="en-CA" sz="1800"/>
              <a:t>w0 is the set of weights for connections between the input and hidden layer</a:t>
            </a:r>
            <a:endParaRPr sz="1800"/>
          </a:p>
          <a:p>
            <a:pPr marL="939800" lvl="1" indent="-317500" algn="l" rtl="0">
              <a:lnSpc>
                <a:spcPct val="100000"/>
              </a:lnSpc>
              <a:spcBef>
                <a:spcPts val="1600"/>
              </a:spcBef>
              <a:spcAft>
                <a:spcPts val="0"/>
              </a:spcAft>
              <a:buSzPts val="2124"/>
              <a:buFont typeface="Arial"/>
              <a:buChar char="•"/>
            </a:pPr>
            <a:r>
              <a:rPr lang="en-CA" sz="1800"/>
              <a:t>w1 is the set of weights for connections between the hidden and output layer</a:t>
            </a:r>
            <a:endParaRPr/>
          </a:p>
          <a:p>
            <a:pPr marL="482600" lvl="0" indent="-342900" algn="l" rtl="0">
              <a:lnSpc>
                <a:spcPct val="100000"/>
              </a:lnSpc>
              <a:spcBef>
                <a:spcPts val="0"/>
              </a:spcBef>
              <a:spcAft>
                <a:spcPts val="0"/>
              </a:spcAft>
              <a:buSzPts val="2360"/>
              <a:buFont typeface="Arial"/>
              <a:buChar char="•"/>
            </a:pPr>
            <a:r>
              <a:rPr lang="en-CA" sz="2000"/>
              <a:t>The biases </a:t>
            </a:r>
            <a:r>
              <a:rPr lang="en-CA" sz="2000">
                <a:solidFill>
                  <a:srgbClr val="FF0000"/>
                </a:solidFill>
              </a:rPr>
              <a:t>bh</a:t>
            </a:r>
            <a:r>
              <a:rPr lang="en-CA" sz="2000"/>
              <a:t> and </a:t>
            </a:r>
            <a:r>
              <a:rPr lang="en-CA" sz="2000">
                <a:solidFill>
                  <a:srgbClr val="FF0000"/>
                </a:solidFill>
              </a:rPr>
              <a:t>bo</a:t>
            </a:r>
            <a:r>
              <a:rPr lang="en-CA" sz="2000"/>
              <a:t> are for the hidden and output layers respectively</a:t>
            </a:r>
            <a:endParaRPr sz="2000"/>
          </a:p>
          <a:p>
            <a:pPr marL="0" lvl="0" indent="0" algn="l" rtl="0">
              <a:lnSpc>
                <a:spcPct val="100000"/>
              </a:lnSpc>
              <a:spcBef>
                <a:spcPts val="500"/>
              </a:spcBef>
              <a:spcAft>
                <a:spcPts val="0"/>
              </a:spcAft>
              <a:buSzPts val="1800"/>
              <a:buNone/>
            </a:pPr>
            <a:endParaRPr/>
          </a:p>
          <a:p>
            <a:pPr marL="0" lvl="0" indent="0" algn="l" rtl="0">
              <a:lnSpc>
                <a:spcPct val="100000"/>
              </a:lnSpc>
              <a:spcBef>
                <a:spcPts val="0"/>
              </a:spcBef>
              <a:spcAft>
                <a:spcPts val="0"/>
              </a:spcAft>
              <a:buSzPts val="1800"/>
              <a:buNone/>
            </a:pPr>
            <a:endParaRPr/>
          </a:p>
        </p:txBody>
      </p:sp>
      <p:sp>
        <p:nvSpPr>
          <p:cNvPr id="1420" name="Google Shape;1420;gdc4c842cb4_0_960"/>
          <p:cNvSpPr txBox="1"/>
          <p:nvPr/>
        </p:nvSpPr>
        <p:spPr>
          <a:xfrm>
            <a:off x="1929000" y="4464673"/>
            <a:ext cx="85941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urier New"/>
              <a:buNone/>
            </a:pPr>
            <a:r>
              <a:rPr lang="en-CA" sz="1800" b="1" i="0" u="none" strike="noStrike" cap="none">
                <a:solidFill>
                  <a:srgbClr val="008000"/>
                </a:solidFill>
                <a:highlight>
                  <a:srgbClr val="FFFFFE"/>
                </a:highlight>
                <a:latin typeface="Courier New"/>
                <a:ea typeface="Courier New"/>
                <a:cs typeface="Courier New"/>
                <a:sym typeface="Courier New"/>
              </a:rPr>
              <a:t>#Weight initialization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Courier New"/>
              <a:buNone/>
            </a:pPr>
            <a:r>
              <a:rPr lang="en-CA" sz="1800" b="1" i="0" u="none" strike="noStrike" cap="none">
                <a:solidFill>
                  <a:schemeClr val="dk1"/>
                </a:solidFill>
                <a:highlight>
                  <a:srgbClr val="FFFFFE"/>
                </a:highlight>
                <a:latin typeface="Courier New"/>
                <a:ea typeface="Courier New"/>
                <a:cs typeface="Courier New"/>
                <a:sym typeface="Courier New"/>
              </a:rPr>
              <a:t>w0 = </a:t>
            </a:r>
            <a:r>
              <a:rPr lang="en-CA" sz="1800" b="1" i="0" u="none" strike="noStrike" cap="none">
                <a:solidFill>
                  <a:srgbClr val="09885A"/>
                </a:solidFill>
                <a:highlight>
                  <a:srgbClr val="FFFFFE"/>
                </a:highlight>
                <a:latin typeface="Courier New"/>
                <a:ea typeface="Courier New"/>
                <a:cs typeface="Courier New"/>
                <a:sym typeface="Courier New"/>
              </a:rPr>
              <a:t>2</a:t>
            </a:r>
            <a:r>
              <a:rPr lang="en-CA" sz="1800" b="1" i="0" u="none" strike="noStrike" cap="none">
                <a:solidFill>
                  <a:schemeClr val="dk1"/>
                </a:solidFill>
                <a:highlight>
                  <a:srgbClr val="FFFFFE"/>
                </a:highlight>
                <a:latin typeface="Courier New"/>
                <a:ea typeface="Courier New"/>
                <a:cs typeface="Courier New"/>
                <a:sym typeface="Courier New"/>
              </a:rPr>
              <a:t>*np.random.random((</a:t>
            </a:r>
            <a:r>
              <a:rPr lang="en-CA" sz="1800" b="1" i="0" u="none" strike="noStrike" cap="none">
                <a:solidFill>
                  <a:srgbClr val="000000"/>
                </a:solidFill>
                <a:latin typeface="Courier New"/>
                <a:ea typeface="Courier New"/>
                <a:cs typeface="Courier New"/>
                <a:sym typeface="Courier New"/>
              </a:rPr>
              <a:t>X_train.shape[</a:t>
            </a:r>
            <a:r>
              <a:rPr lang="en-CA" sz="1800" b="1" i="0" u="none" strike="noStrike" cap="none">
                <a:solidFill>
                  <a:srgbClr val="09885A"/>
                </a:solidFill>
                <a:latin typeface="Courier New"/>
                <a:ea typeface="Courier New"/>
                <a:cs typeface="Courier New"/>
                <a:sym typeface="Courier New"/>
              </a:rPr>
              <a:t>1</a:t>
            </a:r>
            <a:r>
              <a:rPr lang="en-CA" sz="1800" b="1" i="0" u="none" strike="noStrike" cap="none">
                <a:solidFill>
                  <a:srgbClr val="000000"/>
                </a:solidFill>
                <a:latin typeface="Courier New"/>
                <a:ea typeface="Courier New"/>
                <a:cs typeface="Courier New"/>
                <a:sym typeface="Courier New"/>
              </a:rPr>
              <a:t>], hidden_size</a:t>
            </a:r>
            <a:r>
              <a:rPr lang="en-CA" sz="1800" b="1" i="0" u="none" strike="noStrike" cap="none">
                <a:solidFill>
                  <a:schemeClr val="dk1"/>
                </a:solidFill>
                <a:highlight>
                  <a:srgbClr val="FFFFFE"/>
                </a:highlight>
                <a:latin typeface="Courier New"/>
                <a:ea typeface="Courier New"/>
                <a:cs typeface="Courier New"/>
                <a:sym typeface="Courier New"/>
              </a:rPr>
              <a:t>)) - </a:t>
            </a:r>
            <a:r>
              <a:rPr lang="en-CA" sz="1800" b="1" i="0" u="none" strike="noStrike" cap="none">
                <a:solidFill>
                  <a:srgbClr val="09885A"/>
                </a:solidFill>
                <a:highlight>
                  <a:srgbClr val="FFFFFE"/>
                </a:highlight>
                <a:latin typeface="Courier New"/>
                <a:ea typeface="Courier New"/>
                <a:cs typeface="Courier New"/>
                <a:sym typeface="Courier New"/>
              </a:rPr>
              <a:t>1</a:t>
            </a:r>
            <a:r>
              <a:rPr lang="en-CA" sz="1800" b="1" i="0" u="none" strike="noStrike" cap="none">
                <a:solidFill>
                  <a:schemeClr val="dk1"/>
                </a:solidFill>
                <a:highlight>
                  <a:srgbClr val="FFFFFE"/>
                </a:highlight>
                <a:latin typeface="Courier New"/>
                <a:ea typeface="Courier New"/>
                <a:cs typeface="Courier New"/>
                <a:sym typeface="Courier New"/>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dk1"/>
                </a:solidFill>
                <a:highlight>
                  <a:srgbClr val="FFFFFE"/>
                </a:highlight>
                <a:latin typeface="Courier New"/>
                <a:ea typeface="Courier New"/>
                <a:cs typeface="Courier New"/>
                <a:sym typeface="Courier New"/>
              </a:rPr>
              <a:t>w1 = </a:t>
            </a:r>
            <a:r>
              <a:rPr lang="en-CA" sz="1800" b="1" i="0" u="none" strike="noStrike" cap="none">
                <a:solidFill>
                  <a:srgbClr val="09885A"/>
                </a:solidFill>
                <a:highlight>
                  <a:srgbClr val="FFFFFE"/>
                </a:highlight>
                <a:latin typeface="Courier New"/>
                <a:ea typeface="Courier New"/>
                <a:cs typeface="Courier New"/>
                <a:sym typeface="Courier New"/>
              </a:rPr>
              <a:t>2</a:t>
            </a:r>
            <a:r>
              <a:rPr lang="en-CA" sz="1800" b="1" i="0" u="none" strike="noStrike" cap="none">
                <a:solidFill>
                  <a:schemeClr val="dk1"/>
                </a:solidFill>
                <a:highlight>
                  <a:srgbClr val="FFFFFE"/>
                </a:highlight>
                <a:latin typeface="Courier New"/>
                <a:ea typeface="Courier New"/>
                <a:cs typeface="Courier New"/>
                <a:sym typeface="Courier New"/>
              </a:rPr>
              <a:t>*np.random.random((</a:t>
            </a:r>
            <a:r>
              <a:rPr lang="en-CA" sz="1800" b="1" i="0" u="none" strike="noStrike" cap="none">
                <a:solidFill>
                  <a:srgbClr val="000000"/>
                </a:solidFill>
                <a:latin typeface="Courier New"/>
                <a:ea typeface="Courier New"/>
                <a:cs typeface="Courier New"/>
                <a:sym typeface="Courier New"/>
              </a:rPr>
              <a:t>hidden_size, </a:t>
            </a:r>
            <a:r>
              <a:rPr lang="en-CA" sz="1800" b="1" i="0" u="none" strike="noStrike" cap="none">
                <a:solidFill>
                  <a:srgbClr val="09885A"/>
                </a:solidFill>
                <a:latin typeface="Courier New"/>
                <a:ea typeface="Courier New"/>
                <a:cs typeface="Courier New"/>
                <a:sym typeface="Courier New"/>
              </a:rPr>
              <a:t>3</a:t>
            </a:r>
            <a:r>
              <a:rPr lang="en-CA" sz="1800" b="1" i="0" u="none" strike="noStrike" cap="none">
                <a:solidFill>
                  <a:schemeClr val="dk1"/>
                </a:solidFill>
                <a:highlight>
                  <a:srgbClr val="FFFFFE"/>
                </a:highlight>
                <a:latin typeface="Courier New"/>
                <a:ea typeface="Courier New"/>
                <a:cs typeface="Courier New"/>
                <a:sym typeface="Courier New"/>
              </a:rPr>
              <a:t>)) - </a:t>
            </a:r>
            <a:r>
              <a:rPr lang="en-CA" sz="1800" b="1" i="0" u="none" strike="noStrike" cap="none">
                <a:solidFill>
                  <a:srgbClr val="09885A"/>
                </a:solidFill>
                <a:highlight>
                  <a:srgbClr val="FFFFFE"/>
                </a:highlight>
                <a:latin typeface="Courier New"/>
                <a:ea typeface="Courier New"/>
                <a:cs typeface="Courier New"/>
                <a:sym typeface="Courier New"/>
              </a:rPr>
              <a:t>1</a:t>
            </a:r>
            <a:r>
              <a:rPr lang="en-CA" sz="1800" b="1" i="0" u="none" strike="noStrike" cap="none">
                <a:solidFill>
                  <a:schemeClr val="dk1"/>
                </a:solidFill>
                <a:highlight>
                  <a:srgbClr val="FFFFFE"/>
                </a:highlight>
                <a:latin typeface="Courier New"/>
                <a:ea typeface="Courier New"/>
                <a:cs typeface="Courier New"/>
                <a:sym typeface="Courier New"/>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highlight>
                <a:srgbClr val="FFFFFE"/>
              </a:highlight>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bh = np.random.randn(hidden_size)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bo = np.random.randn(</a:t>
            </a:r>
            <a:r>
              <a:rPr lang="en-CA" sz="1800" b="1" i="0" u="none" strike="noStrike" cap="none">
                <a:solidFill>
                  <a:srgbClr val="09885A"/>
                </a:solidFill>
                <a:latin typeface="Courier New"/>
                <a:ea typeface="Courier New"/>
                <a:cs typeface="Courier New"/>
                <a:sym typeface="Courier New"/>
              </a:rPr>
              <a:t>3</a:t>
            </a:r>
            <a:r>
              <a:rPr lang="en-CA" sz="1800" b="1" i="0" u="none" strike="noStrike" cap="none">
                <a:solidFill>
                  <a:srgbClr val="000000"/>
                </a:solidFill>
                <a:latin typeface="Courier New"/>
                <a:ea typeface="Courier New"/>
                <a:cs typeface="Courier New"/>
                <a:sym typeface="Courier New"/>
              </a:rPr>
              <a:t>)</a:t>
            </a:r>
            <a:endParaRPr sz="1800" b="0" i="0" u="none" strike="noStrike" cap="none">
              <a:solidFill>
                <a:schemeClr val="dk1"/>
              </a:solidFill>
              <a:latin typeface="Arial"/>
              <a:ea typeface="Arial"/>
              <a:cs typeface="Arial"/>
              <a:sym typeface="Arial"/>
            </a:endParaRPr>
          </a:p>
        </p:txBody>
      </p:sp>
      <p:sp>
        <p:nvSpPr>
          <p:cNvPr id="1421" name="Google Shape;1421;gdc4c842cb4_0_960"/>
          <p:cNvSpPr txBox="1"/>
          <p:nvPr/>
        </p:nvSpPr>
        <p:spPr>
          <a:xfrm>
            <a:off x="1922197" y="3725870"/>
            <a:ext cx="859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highlight>
                  <a:srgbClr val="FFFFFE"/>
                </a:highlight>
                <a:latin typeface="Courier New"/>
                <a:ea typeface="Courier New"/>
                <a:cs typeface="Courier New"/>
                <a:sym typeface="Courier New"/>
              </a:rPr>
              <a:t>#random.random returns number from 0 to 1 while random.randn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highlight>
                  <a:srgbClr val="FFFFFE"/>
                </a:highlight>
                <a:latin typeface="Courier New"/>
                <a:ea typeface="Courier New"/>
                <a:cs typeface="Courier New"/>
                <a:sym typeface="Courier New"/>
              </a:rPr>
              <a:t>#returns Gaussian random number from -1 to 1, with mean of 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5"/>
        <p:cNvGrpSpPr/>
        <p:nvPr/>
      </p:nvGrpSpPr>
      <p:grpSpPr>
        <a:xfrm>
          <a:off x="0" y="0"/>
          <a:ext cx="0" cy="0"/>
          <a:chOff x="0" y="0"/>
          <a:chExt cx="0" cy="0"/>
        </a:xfrm>
      </p:grpSpPr>
      <p:sp>
        <p:nvSpPr>
          <p:cNvPr id="1426" name="Google Shape;1426;gdc4c842cb4_0_1138"/>
          <p:cNvSpPr txBox="1">
            <a:spLocks noGrp="1"/>
          </p:cNvSpPr>
          <p:nvPr>
            <p:ph type="title"/>
          </p:nvPr>
        </p:nvSpPr>
        <p:spPr>
          <a:xfrm>
            <a:off x="1835700" y="17722"/>
            <a:ext cx="8520600" cy="971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Determine Number of Batches</a:t>
            </a:r>
            <a:endParaRPr/>
          </a:p>
        </p:txBody>
      </p:sp>
      <p:sp>
        <p:nvSpPr>
          <p:cNvPr id="1427" name="Google Shape;1427;gdc4c842cb4_0_1138"/>
          <p:cNvSpPr txBox="1">
            <a:spLocks noGrp="1"/>
          </p:cNvSpPr>
          <p:nvPr>
            <p:ph type="body" idx="1"/>
          </p:nvPr>
        </p:nvSpPr>
        <p:spPr>
          <a:xfrm>
            <a:off x="1749203" y="1324301"/>
            <a:ext cx="8520600" cy="21186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600"/>
              </a:spcBef>
              <a:spcAft>
                <a:spcPts val="0"/>
              </a:spcAft>
              <a:buSzPts val="2832"/>
              <a:buFont typeface="Arial"/>
              <a:buChar char="•"/>
            </a:pPr>
            <a:r>
              <a:rPr lang="en-CA" sz="2400"/>
              <a:t>The number of batches ‘num_batch’ is calculated from the user-determined batch size and training size</a:t>
            </a:r>
            <a:endParaRPr/>
          </a:p>
          <a:p>
            <a:pPr marL="342900" lvl="0" indent="-342900" algn="l" rtl="0">
              <a:lnSpc>
                <a:spcPct val="100000"/>
              </a:lnSpc>
              <a:spcBef>
                <a:spcPts val="600"/>
              </a:spcBef>
              <a:spcAft>
                <a:spcPts val="0"/>
              </a:spcAft>
              <a:buSzPts val="2832"/>
              <a:buFont typeface="Arial"/>
              <a:buChar char="•"/>
            </a:pPr>
            <a:r>
              <a:rPr lang="en-CA" sz="2400"/>
              <a:t>The number of batches is corrected in case the training set size is not a multiple of the batch size</a:t>
            </a:r>
            <a:endParaRPr/>
          </a:p>
        </p:txBody>
      </p:sp>
      <p:sp>
        <p:nvSpPr>
          <p:cNvPr id="1428" name="Google Shape;1428;gdc4c842cb4_0_1138"/>
          <p:cNvSpPr txBox="1"/>
          <p:nvPr/>
        </p:nvSpPr>
        <p:spPr>
          <a:xfrm>
            <a:off x="3013582" y="4845665"/>
            <a:ext cx="60123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rem = </a:t>
            </a:r>
            <a:r>
              <a:rPr lang="en-CA" sz="1800" b="1" i="0" u="none" strike="noStrike" cap="none">
                <a:solidFill>
                  <a:srgbClr val="795E26"/>
                </a:solidFill>
                <a:latin typeface="Courier New"/>
                <a:ea typeface="Courier New"/>
                <a:cs typeface="Courier New"/>
                <a:sym typeface="Courier New"/>
              </a:rPr>
              <a:t>len</a:t>
            </a:r>
            <a:r>
              <a:rPr lang="en-CA" sz="1800" b="1" i="0" u="none" strike="noStrike" cap="none">
                <a:solidFill>
                  <a:srgbClr val="000000"/>
                </a:solidFill>
                <a:latin typeface="Courier New"/>
                <a:ea typeface="Courier New"/>
                <a:cs typeface="Courier New"/>
                <a:sym typeface="Courier New"/>
              </a:rPr>
              <a:t>(X_train) % batch_size</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num_batch = </a:t>
            </a:r>
            <a:r>
              <a:rPr lang="en-CA" sz="1800" b="1" i="0" u="none" strike="noStrike" cap="none">
                <a:solidFill>
                  <a:srgbClr val="795E26"/>
                </a:solidFill>
                <a:latin typeface="Courier New"/>
                <a:ea typeface="Courier New"/>
                <a:cs typeface="Courier New"/>
                <a:sym typeface="Courier New"/>
              </a:rPr>
              <a:t>len</a:t>
            </a:r>
            <a:r>
              <a:rPr lang="en-CA" sz="1800" b="1" i="0" u="none" strike="noStrike" cap="none">
                <a:solidFill>
                  <a:srgbClr val="000000"/>
                </a:solidFill>
                <a:latin typeface="Courier New"/>
                <a:ea typeface="Courier New"/>
                <a:cs typeface="Courier New"/>
                <a:sym typeface="Courier New"/>
              </a:rPr>
              <a:t>(X_train)//batch_size</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a:t>
            </a:r>
            <a:r>
              <a:rPr lang="en-CA" sz="1800" b="1" i="0" u="none" strike="noStrike" cap="none">
                <a:solidFill>
                  <a:srgbClr val="AF00DB"/>
                </a:solidFill>
                <a:latin typeface="Courier New"/>
                <a:ea typeface="Courier New"/>
                <a:cs typeface="Courier New"/>
                <a:sym typeface="Courier New"/>
              </a:rPr>
              <a:t>if</a:t>
            </a:r>
            <a:r>
              <a:rPr lang="en-CA" sz="1800" b="1" i="0" u="none" strike="noStrike" cap="none">
                <a:solidFill>
                  <a:srgbClr val="000000"/>
                </a:solidFill>
                <a:latin typeface="Courier New"/>
                <a:ea typeface="Courier New"/>
                <a:cs typeface="Courier New"/>
                <a:sym typeface="Courier New"/>
              </a:rPr>
              <a:t> rem != </a:t>
            </a:r>
            <a:r>
              <a:rPr lang="en-CA" sz="1800" b="1" i="0" u="none" strike="noStrike" cap="none">
                <a:solidFill>
                  <a:srgbClr val="09885A"/>
                </a:solidFill>
                <a:latin typeface="Courier New"/>
                <a:ea typeface="Courier New"/>
                <a:cs typeface="Courier New"/>
                <a:sym typeface="Courier New"/>
              </a:rPr>
              <a:t>0</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    num_batch += </a:t>
            </a:r>
            <a:r>
              <a:rPr lang="en-CA" sz="1800" b="1" i="0" u="none" strike="noStrike" cap="none">
                <a:solidFill>
                  <a:srgbClr val="09885A"/>
                </a:solidFill>
                <a:latin typeface="Courier New"/>
                <a:ea typeface="Courier New"/>
                <a:cs typeface="Courier New"/>
                <a:sym typeface="Courier New"/>
              </a:rPr>
              <a:t>1</a:t>
            </a:r>
            <a:endParaRPr sz="1800" b="1" i="0" u="none" strike="noStrike" cap="none">
              <a:solidFill>
                <a:srgbClr val="000000"/>
              </a:solidFill>
              <a:latin typeface="Courier New"/>
              <a:ea typeface="Courier New"/>
              <a:cs typeface="Courier New"/>
              <a:sym typeface="Courier New"/>
            </a:endParaRPr>
          </a:p>
        </p:txBody>
      </p:sp>
      <p:sp>
        <p:nvSpPr>
          <p:cNvPr id="1429" name="Google Shape;1429;gdc4c842cb4_0_1138"/>
          <p:cNvSpPr txBox="1"/>
          <p:nvPr/>
        </p:nvSpPr>
        <p:spPr>
          <a:xfrm>
            <a:off x="3013582" y="3901034"/>
            <a:ext cx="5974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highlight>
                  <a:srgbClr val="FFFFFE"/>
                </a:highlight>
                <a:latin typeface="Courier New"/>
                <a:ea typeface="Courier New"/>
                <a:cs typeface="Courier New"/>
                <a:sym typeface="Courier New"/>
              </a:rPr>
              <a:t>#Recall that % returns remainder (modulus)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highlight>
                  <a:srgbClr val="FFFFFE"/>
                </a:highlight>
                <a:latin typeface="Courier New"/>
                <a:ea typeface="Courier New"/>
                <a:cs typeface="Courier New"/>
                <a:sym typeface="Courier New"/>
              </a:rPr>
              <a:t>#Recall that // returns largest divisor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3"/>
        <p:cNvGrpSpPr/>
        <p:nvPr/>
      </p:nvGrpSpPr>
      <p:grpSpPr>
        <a:xfrm>
          <a:off x="0" y="0"/>
          <a:ext cx="0" cy="0"/>
          <a:chOff x="0" y="0"/>
          <a:chExt cx="0" cy="0"/>
        </a:xfrm>
      </p:grpSpPr>
      <p:sp>
        <p:nvSpPr>
          <p:cNvPr id="1434" name="Google Shape;1434;gdc4c842cb4_0_1227"/>
          <p:cNvSpPr txBox="1">
            <a:spLocks noGrp="1"/>
          </p:cNvSpPr>
          <p:nvPr>
            <p:ph type="title"/>
          </p:nvPr>
        </p:nvSpPr>
        <p:spPr>
          <a:xfrm>
            <a:off x="1835700" y="19782"/>
            <a:ext cx="8520600" cy="1107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The ANN Training Loop</a:t>
            </a:r>
            <a:endParaRPr/>
          </a:p>
        </p:txBody>
      </p:sp>
      <p:pic>
        <p:nvPicPr>
          <p:cNvPr id="1435" name="Google Shape;1435;gdc4c842cb4_0_1227"/>
          <p:cNvPicPr preferRelativeResize="0"/>
          <p:nvPr/>
        </p:nvPicPr>
        <p:blipFill rotWithShape="1">
          <a:blip r:embed="rId3">
            <a:alphaModFix/>
          </a:blip>
          <a:srcRect/>
          <a:stretch/>
        </p:blipFill>
        <p:spPr>
          <a:xfrm>
            <a:off x="3439996" y="2707265"/>
            <a:ext cx="5095875" cy="3438525"/>
          </a:xfrm>
          <a:prstGeom prst="rect">
            <a:avLst/>
          </a:prstGeom>
          <a:noFill/>
          <a:ln>
            <a:noFill/>
          </a:ln>
        </p:spPr>
      </p:pic>
      <p:sp>
        <p:nvSpPr>
          <p:cNvPr id="1436" name="Google Shape;1436;gdc4c842cb4_0_1227"/>
          <p:cNvSpPr txBox="1">
            <a:spLocks noGrp="1"/>
          </p:cNvSpPr>
          <p:nvPr>
            <p:ph type="body" idx="1"/>
          </p:nvPr>
        </p:nvSpPr>
        <p:spPr>
          <a:xfrm>
            <a:off x="1749203" y="790900"/>
            <a:ext cx="8520600" cy="21186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600"/>
              </a:spcBef>
              <a:spcAft>
                <a:spcPts val="0"/>
              </a:spcAft>
              <a:buSzPts val="2832"/>
              <a:buFont typeface="Arial"/>
              <a:buChar char="•"/>
            </a:pPr>
            <a:r>
              <a:rPr lang="en-CA" sz="2400"/>
              <a:t>Forward propagation, error determination, back propagation, and weight/bias updating are performed for every batch of input data</a:t>
            </a:r>
            <a:endParaRPr/>
          </a:p>
          <a:p>
            <a:pPr marL="342900" lvl="0" indent="-342900" algn="l" rtl="0">
              <a:lnSpc>
                <a:spcPct val="100000"/>
              </a:lnSpc>
              <a:spcBef>
                <a:spcPts val="600"/>
              </a:spcBef>
              <a:spcAft>
                <a:spcPts val="0"/>
              </a:spcAft>
              <a:buSzPts val="2832"/>
              <a:buFont typeface="Arial"/>
              <a:buChar char="•"/>
            </a:pPr>
            <a:r>
              <a:rPr lang="en-CA" sz="2400"/>
              <a:t>This process is repeated for multiple epochs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2"/>
        <p:cNvGrpSpPr/>
        <p:nvPr/>
      </p:nvGrpSpPr>
      <p:grpSpPr>
        <a:xfrm>
          <a:off x="0" y="0"/>
          <a:ext cx="0" cy="0"/>
          <a:chOff x="0" y="0"/>
          <a:chExt cx="0" cy="0"/>
        </a:xfrm>
      </p:grpSpPr>
      <p:sp>
        <p:nvSpPr>
          <p:cNvPr id="553" name="Google Shape;553;p7"/>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Polypeptides</a:t>
            </a:r>
            <a:endParaRPr sz="4400">
              <a:latin typeface="Arial"/>
              <a:ea typeface="Arial"/>
              <a:cs typeface="Arial"/>
              <a:sym typeface="Arial"/>
            </a:endParaRPr>
          </a:p>
        </p:txBody>
      </p:sp>
      <p:graphicFrame>
        <p:nvGraphicFramePr>
          <p:cNvPr id="554" name="Google Shape;554;p7"/>
          <p:cNvGraphicFramePr/>
          <p:nvPr/>
        </p:nvGraphicFramePr>
        <p:xfrm>
          <a:off x="3173187" y="1611084"/>
          <a:ext cx="5867400" cy="1754188"/>
        </p:xfrm>
        <a:graphic>
          <a:graphicData uri="http://schemas.openxmlformats.org/presentationml/2006/ole">
            <mc:AlternateContent xmlns:mc="http://schemas.openxmlformats.org/markup-compatibility/2006">
              <mc:Choice xmlns:v="urn:schemas-microsoft-com:vml" Requires="v">
                <p:oleObj r:id="rId3" imgW="5867400" imgH="1754188" progId="">
                  <p:embed/>
                </p:oleObj>
              </mc:Choice>
              <mc:Fallback>
                <p:oleObj r:id="rId3" imgW="5867400" imgH="1754188" progId="">
                  <p:embed/>
                  <p:pic>
                    <p:nvPicPr>
                      <p:cNvPr id="554" name="Google Shape;554;p7"/>
                      <p:cNvPicPr preferRelativeResize="0"/>
                      <p:nvPr/>
                    </p:nvPicPr>
                    <p:blipFill rotWithShape="1">
                      <a:blip r:embed="rId4">
                        <a:alphaModFix/>
                      </a:blip>
                      <a:srcRect/>
                      <a:stretch/>
                    </p:blipFill>
                    <p:spPr>
                      <a:xfrm>
                        <a:off x="3173187" y="1611084"/>
                        <a:ext cx="5867400" cy="1754188"/>
                      </a:xfrm>
                      <a:prstGeom prst="rect">
                        <a:avLst/>
                      </a:prstGeom>
                      <a:solidFill>
                        <a:schemeClr val="lt1"/>
                      </a:solidFill>
                      <a:ln>
                        <a:noFill/>
                      </a:ln>
                    </p:spPr>
                  </p:pic>
                </p:oleObj>
              </mc:Fallback>
            </mc:AlternateContent>
          </a:graphicData>
        </a:graphic>
      </p:graphicFrame>
      <p:graphicFrame>
        <p:nvGraphicFramePr>
          <p:cNvPr id="555" name="Google Shape;555;p7"/>
          <p:cNvGraphicFramePr/>
          <p:nvPr/>
        </p:nvGraphicFramePr>
        <p:xfrm>
          <a:off x="3173187" y="3668484"/>
          <a:ext cx="5943599" cy="2466975"/>
        </p:xfrm>
        <a:graphic>
          <a:graphicData uri="http://schemas.openxmlformats.org/presentationml/2006/ole">
            <mc:AlternateContent xmlns:mc="http://schemas.openxmlformats.org/markup-compatibility/2006">
              <mc:Choice xmlns:v="urn:schemas-microsoft-com:vml" Requires="v">
                <p:oleObj r:id="rId5" imgW="5943599" imgH="2466975" progId="Word.Picture.8">
                  <p:embed/>
                </p:oleObj>
              </mc:Choice>
              <mc:Fallback>
                <p:oleObj r:id="rId5" imgW="5943599" imgH="2466975" progId="Word.Picture.8">
                  <p:embed/>
                  <p:pic>
                    <p:nvPicPr>
                      <p:cNvPr id="555" name="Google Shape;555;p7"/>
                      <p:cNvPicPr preferRelativeResize="0"/>
                      <p:nvPr/>
                    </p:nvPicPr>
                    <p:blipFill rotWithShape="1">
                      <a:blip r:embed="rId6">
                        <a:alphaModFix/>
                      </a:blip>
                      <a:srcRect/>
                      <a:stretch/>
                    </p:blipFill>
                    <p:spPr>
                      <a:xfrm>
                        <a:off x="3173187" y="3668484"/>
                        <a:ext cx="5943599" cy="2466975"/>
                      </a:xfrm>
                      <a:prstGeom prst="rect">
                        <a:avLst/>
                      </a:prstGeom>
                      <a:noFill/>
                      <a:ln>
                        <a:noFill/>
                      </a:ln>
                    </p:spPr>
                  </p:pic>
                </p:oleObj>
              </mc:Fallback>
            </mc:AlternateContent>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0"/>
        <p:cNvGrpSpPr/>
        <p:nvPr/>
      </p:nvGrpSpPr>
      <p:grpSpPr>
        <a:xfrm>
          <a:off x="0" y="0"/>
          <a:ext cx="0" cy="0"/>
          <a:chOff x="0" y="0"/>
          <a:chExt cx="0" cy="0"/>
        </a:xfrm>
      </p:grpSpPr>
      <p:sp>
        <p:nvSpPr>
          <p:cNvPr id="1441" name="Google Shape;1441;gdc4c842cb4_0_1233"/>
          <p:cNvSpPr txBox="1">
            <a:spLocks noGrp="1"/>
          </p:cNvSpPr>
          <p:nvPr>
            <p:ph type="title"/>
          </p:nvPr>
        </p:nvSpPr>
        <p:spPr>
          <a:xfrm>
            <a:off x="1835700" y="19782"/>
            <a:ext cx="8520600" cy="1107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ANN Input and Output</a:t>
            </a:r>
            <a:endParaRPr/>
          </a:p>
        </p:txBody>
      </p:sp>
      <p:sp>
        <p:nvSpPr>
          <p:cNvPr id="1442" name="Google Shape;1442;gdc4c842cb4_0_1233"/>
          <p:cNvSpPr txBox="1">
            <a:spLocks noGrp="1"/>
          </p:cNvSpPr>
          <p:nvPr>
            <p:ph type="body" idx="1"/>
          </p:nvPr>
        </p:nvSpPr>
        <p:spPr>
          <a:xfrm>
            <a:off x="1749203" y="638500"/>
            <a:ext cx="8520600" cy="21186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600"/>
              </a:spcBef>
              <a:spcAft>
                <a:spcPts val="0"/>
              </a:spcAft>
              <a:buSzPts val="2832"/>
              <a:buFont typeface="Arial"/>
              <a:buChar char="•"/>
            </a:pPr>
            <a:r>
              <a:rPr lang="en-CA" sz="2400"/>
              <a:t>The model takes learning rate, batch size, epochs, and the training set as input</a:t>
            </a:r>
            <a:endParaRPr/>
          </a:p>
          <a:p>
            <a:pPr marL="342900" lvl="0" indent="-342900" algn="l" rtl="0">
              <a:lnSpc>
                <a:spcPct val="100000"/>
              </a:lnSpc>
              <a:spcBef>
                <a:spcPts val="600"/>
              </a:spcBef>
              <a:spcAft>
                <a:spcPts val="0"/>
              </a:spcAft>
              <a:buSzPts val="2832"/>
              <a:buFont typeface="Arial"/>
              <a:buChar char="•"/>
            </a:pPr>
            <a:r>
              <a:rPr lang="en-CA" sz="2400"/>
              <a:t>The model will output the weights and biases for the input and hidden layer, as well as training error measurements</a:t>
            </a:r>
            <a:endParaRPr/>
          </a:p>
        </p:txBody>
      </p:sp>
      <p:pic>
        <p:nvPicPr>
          <p:cNvPr id="1443" name="Google Shape;1443;gdc4c842cb4_0_1233"/>
          <p:cNvPicPr preferRelativeResize="0"/>
          <p:nvPr/>
        </p:nvPicPr>
        <p:blipFill rotWithShape="1">
          <a:blip r:embed="rId3">
            <a:alphaModFix/>
          </a:blip>
          <a:srcRect/>
          <a:stretch/>
        </p:blipFill>
        <p:spPr>
          <a:xfrm>
            <a:off x="2511828" y="3453106"/>
            <a:ext cx="6783540" cy="2701256"/>
          </a:xfrm>
          <a:prstGeom prst="rect">
            <a:avLst/>
          </a:prstGeom>
          <a:noFill/>
          <a:ln>
            <a:noFill/>
          </a:ln>
        </p:spPr>
      </p:pic>
      <p:sp>
        <p:nvSpPr>
          <p:cNvPr id="1444" name="Google Shape;1444;gdc4c842cb4_0_1233"/>
          <p:cNvSpPr/>
          <p:nvPr/>
        </p:nvSpPr>
        <p:spPr>
          <a:xfrm>
            <a:off x="1693812" y="2909455"/>
            <a:ext cx="4134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FF"/>
                </a:solidFill>
                <a:latin typeface="Courier New"/>
                <a:ea typeface="Courier New"/>
                <a:cs typeface="Courier New"/>
                <a:sym typeface="Courier New"/>
              </a:rPr>
              <a:t>def</a:t>
            </a:r>
            <a:r>
              <a:rPr lang="en-CA" sz="1400" b="1" i="0" u="none" strike="noStrike" cap="none">
                <a:solidFill>
                  <a:srgbClr val="000000"/>
                </a:solidFill>
                <a:latin typeface="Courier New"/>
                <a:ea typeface="Courier New"/>
                <a:cs typeface="Courier New"/>
                <a:sym typeface="Courier New"/>
              </a:rPr>
              <a:t> </a:t>
            </a:r>
            <a:r>
              <a:rPr lang="en-CA" sz="1400" b="1" i="0" u="none" strike="noStrike" cap="none">
                <a:solidFill>
                  <a:srgbClr val="795E26"/>
                </a:solidFill>
                <a:latin typeface="Courier New"/>
                <a:ea typeface="Courier New"/>
                <a:cs typeface="Courier New"/>
                <a:sym typeface="Courier New"/>
              </a:rPr>
              <a:t>training</a:t>
            </a:r>
            <a:r>
              <a:rPr lang="en-CA" sz="1400" b="1" i="0" u="none" strike="noStrike" cap="none">
                <a:solidFill>
                  <a:srgbClr val="000000"/>
                </a:solidFill>
                <a:latin typeface="Courier New"/>
                <a:ea typeface="Courier New"/>
                <a:cs typeface="Courier New"/>
                <a:sym typeface="Courier New"/>
              </a:rPr>
              <a:t>(</a:t>
            </a:r>
            <a:r>
              <a:rPr lang="en-CA" sz="1400" b="1" i="0" u="none" strike="noStrike" cap="none">
                <a:solidFill>
                  <a:srgbClr val="001080"/>
                </a:solidFill>
                <a:latin typeface="Courier New"/>
                <a:ea typeface="Courier New"/>
                <a:cs typeface="Courier New"/>
                <a:sym typeface="Courier New"/>
              </a:rPr>
              <a:t>lr</a:t>
            </a:r>
            <a:r>
              <a:rPr lang="en-CA" sz="1400" b="1" i="0" u="none" strike="noStrike" cap="none">
                <a:solidFill>
                  <a:srgbClr val="000000"/>
                </a:solidFill>
                <a:latin typeface="Courier New"/>
                <a:ea typeface="Courier New"/>
                <a:cs typeface="Courier New"/>
                <a:sym typeface="Courier New"/>
              </a:rPr>
              <a:t>, </a:t>
            </a:r>
            <a:r>
              <a:rPr lang="en-CA" sz="1400" b="1" i="0" u="none" strike="noStrike" cap="none">
                <a:solidFill>
                  <a:srgbClr val="001080"/>
                </a:solidFill>
                <a:latin typeface="Courier New"/>
                <a:ea typeface="Courier New"/>
                <a:cs typeface="Courier New"/>
                <a:sym typeface="Courier New"/>
              </a:rPr>
              <a:t>batch_size</a:t>
            </a:r>
            <a:r>
              <a:rPr lang="en-CA" sz="1400" b="1" i="0" u="none" strike="noStrike" cap="none">
                <a:solidFill>
                  <a:srgbClr val="000000"/>
                </a:solidFill>
                <a:latin typeface="Courier New"/>
                <a:ea typeface="Courier New"/>
                <a:cs typeface="Courier New"/>
                <a:sym typeface="Courier New"/>
              </a:rPr>
              <a:t>, </a:t>
            </a:r>
            <a:r>
              <a:rPr lang="en-CA" sz="1400" b="1" i="0" u="none" strike="noStrike" cap="none">
                <a:solidFill>
                  <a:srgbClr val="001080"/>
                </a:solidFill>
                <a:latin typeface="Courier New"/>
                <a:ea typeface="Courier New"/>
                <a:cs typeface="Courier New"/>
                <a:sym typeface="Courier New"/>
              </a:rPr>
              <a:t>epochs</a:t>
            </a:r>
            <a:r>
              <a:rPr lang="en-CA" sz="1400" b="1" i="0" u="none" strike="noStrike" cap="none">
                <a:solidFill>
                  <a:srgbClr val="000000"/>
                </a:solidFill>
                <a:latin typeface="Courier New"/>
                <a:ea typeface="Courier New"/>
                <a:cs typeface="Courier New"/>
                <a:sym typeface="Courier New"/>
              </a:rPr>
              <a:t>):</a:t>
            </a:r>
            <a:endParaRPr sz="1400" b="1" i="0" u="none" strike="noStrike" cap="none">
              <a:solidFill>
                <a:srgbClr val="000000"/>
              </a:solidFill>
              <a:latin typeface="Courier New"/>
              <a:ea typeface="Courier New"/>
              <a:cs typeface="Courier New"/>
              <a:sym typeface="Courier New"/>
            </a:endParaRPr>
          </a:p>
        </p:txBody>
      </p:sp>
      <p:sp>
        <p:nvSpPr>
          <p:cNvPr id="1445" name="Google Shape;1445;gdc4c842cb4_0_1233"/>
          <p:cNvSpPr/>
          <p:nvPr/>
        </p:nvSpPr>
        <p:spPr>
          <a:xfrm>
            <a:off x="6468688" y="2909455"/>
            <a:ext cx="3957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AF00DB"/>
                </a:solidFill>
                <a:latin typeface="Courier New"/>
                <a:ea typeface="Courier New"/>
                <a:cs typeface="Courier New"/>
                <a:sym typeface="Courier New"/>
              </a:rPr>
              <a:t>return</a:t>
            </a:r>
            <a:r>
              <a:rPr lang="en-CA" sz="1400" b="1" i="0" u="none" strike="noStrike" cap="none">
                <a:solidFill>
                  <a:srgbClr val="000000"/>
                </a:solidFill>
                <a:latin typeface="Courier New"/>
                <a:ea typeface="Courier New"/>
                <a:cs typeface="Courier New"/>
                <a:sym typeface="Courier New"/>
              </a:rPr>
              <a:t> [w0,bh,w1,bo], error, errors</a:t>
            </a:r>
            <a:endParaRPr sz="1400" b="1" i="0" u="none" strike="noStrike" cap="none">
              <a:solidFill>
                <a:srgbClr val="000000"/>
              </a:solidFill>
              <a:latin typeface="Courier New"/>
              <a:ea typeface="Courier New"/>
              <a:cs typeface="Courier New"/>
              <a:sym typeface="Courier New"/>
            </a:endParaRPr>
          </a:p>
        </p:txBody>
      </p:sp>
      <p:cxnSp>
        <p:nvCxnSpPr>
          <p:cNvPr id="1446" name="Google Shape;1446;gdc4c842cb4_0_1233"/>
          <p:cNvCxnSpPr/>
          <p:nvPr/>
        </p:nvCxnSpPr>
        <p:spPr>
          <a:xfrm>
            <a:off x="5828607" y="3059084"/>
            <a:ext cx="557100"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0"/>
        <p:cNvGrpSpPr/>
        <p:nvPr/>
      </p:nvGrpSpPr>
      <p:grpSpPr>
        <a:xfrm>
          <a:off x="0" y="0"/>
          <a:ext cx="0" cy="0"/>
          <a:chOff x="0" y="0"/>
          <a:chExt cx="0" cy="0"/>
        </a:xfrm>
      </p:grpSpPr>
      <p:sp>
        <p:nvSpPr>
          <p:cNvPr id="1451" name="Google Shape;1451;p78"/>
          <p:cNvSpPr txBox="1">
            <a:spLocks noGrp="1"/>
          </p:cNvSpPr>
          <p:nvPr>
            <p:ph type="title"/>
          </p:nvPr>
        </p:nvSpPr>
        <p:spPr>
          <a:xfrm>
            <a:off x="1835700" y="-43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Forward Propagation</a:t>
            </a:r>
            <a:endParaRPr/>
          </a:p>
        </p:txBody>
      </p:sp>
      <p:sp>
        <p:nvSpPr>
          <p:cNvPr id="1452" name="Google Shape;1452;p78"/>
          <p:cNvSpPr txBox="1"/>
          <p:nvPr/>
        </p:nvSpPr>
        <p:spPr>
          <a:xfrm>
            <a:off x="1883200" y="2621877"/>
            <a:ext cx="8583000" cy="369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latin typeface="Courier New"/>
                <a:ea typeface="Courier New"/>
                <a:cs typeface="Courier New"/>
                <a:sym typeface="Courier New"/>
              </a:rPr>
              <a:t># Finding the current batch</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batch_start = curr_batch * batch_size</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batch_end = batch_start + batch_size</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input_batch = X_train[batch_start:batch_end]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latin typeface="Courier New"/>
                <a:ea typeface="Courier New"/>
                <a:cs typeface="Courier New"/>
                <a:sym typeface="Courier New"/>
              </a:rPr>
              <a:t>#First layer propagation. This equation calculates dot #product of input layer vector (batchsize x (window_size*21)) #with weight matrix w0 ((window_size*21)xhiddenlayer size)</a:t>
            </a:r>
            <a:br>
              <a:rPr lang="en-CA" sz="1800" b="1" i="0" u="none" strike="noStrike" cap="none">
                <a:solidFill>
                  <a:srgbClr val="000000"/>
                </a:solidFill>
                <a:latin typeface="Courier New"/>
                <a:ea typeface="Courier New"/>
                <a:cs typeface="Courier New"/>
                <a:sym typeface="Courier New"/>
              </a:rPr>
            </a:br>
            <a:r>
              <a:rPr lang="en-CA" sz="1800" b="1" i="0" u="none" strike="noStrike" cap="none">
                <a:solidFill>
                  <a:srgbClr val="000000"/>
                </a:solidFill>
                <a:latin typeface="Courier New"/>
                <a:ea typeface="Courier New"/>
                <a:cs typeface="Courier New"/>
                <a:sym typeface="Courier New"/>
              </a:rPr>
              <a:t>zh = np.dot(input_batch, w0) + bh</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layer1 = sigmoid(zh)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8000"/>
                </a:solidFill>
                <a:latin typeface="Courier New"/>
                <a:ea typeface="Courier New"/>
                <a:cs typeface="Courier New"/>
                <a:sym typeface="Courier New"/>
              </a:rPr>
              <a:t>#Second layer propagation. This equation calculates dot #product of the first layer and weight</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zo = np.dot(layer1, w1) + bo</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layer2 = user_softmax(zo)</a:t>
            </a:r>
            <a:endParaRPr sz="1800" b="1" i="0" u="none" strike="noStrike" cap="none">
              <a:solidFill>
                <a:srgbClr val="000000"/>
              </a:solidFill>
              <a:latin typeface="Courier New"/>
              <a:ea typeface="Courier New"/>
              <a:cs typeface="Courier New"/>
              <a:sym typeface="Courier New"/>
            </a:endParaRPr>
          </a:p>
        </p:txBody>
      </p:sp>
      <p:sp>
        <p:nvSpPr>
          <p:cNvPr id="1453" name="Google Shape;1453;p78"/>
          <p:cNvSpPr txBox="1">
            <a:spLocks noGrp="1"/>
          </p:cNvSpPr>
          <p:nvPr>
            <p:ph type="body" idx="1"/>
          </p:nvPr>
        </p:nvSpPr>
        <p:spPr>
          <a:xfrm>
            <a:off x="1749203" y="496000"/>
            <a:ext cx="8520600" cy="21186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600"/>
              </a:spcBef>
              <a:spcAft>
                <a:spcPts val="0"/>
              </a:spcAft>
              <a:buSzPts val="2832"/>
              <a:buFont typeface="Arial"/>
              <a:buChar char="•"/>
            </a:pPr>
            <a:r>
              <a:rPr lang="en-CA" sz="2400"/>
              <a:t>The current batch of data is extracted from the total training set</a:t>
            </a:r>
            <a:endParaRPr/>
          </a:p>
          <a:p>
            <a:pPr marL="342900" lvl="0" indent="-342900" algn="l" rtl="0">
              <a:lnSpc>
                <a:spcPct val="100000"/>
              </a:lnSpc>
              <a:spcBef>
                <a:spcPts val="600"/>
              </a:spcBef>
              <a:spcAft>
                <a:spcPts val="0"/>
              </a:spcAft>
              <a:buSzPts val="2832"/>
              <a:buFont typeface="Arial"/>
              <a:buChar char="•"/>
            </a:pPr>
            <a:r>
              <a:rPr lang="en-CA" sz="2400"/>
              <a:t>The input is propagated through the layers by multiplying by weight matrices, adding biases, and running through the activation functions</a:t>
            </a:r>
            <a:endParaRPr/>
          </a:p>
          <a:p>
            <a:pPr marL="0" lvl="0" indent="0" algn="l" rtl="0">
              <a:lnSpc>
                <a:spcPct val="100000"/>
              </a:lnSpc>
              <a:spcBef>
                <a:spcPts val="600"/>
              </a:spcBef>
              <a:spcAft>
                <a:spcPts val="0"/>
              </a:spcAft>
              <a:buSzPts val="2832"/>
              <a:buNone/>
            </a:pPr>
            <a:endParaRPr sz="24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7"/>
        <p:cNvGrpSpPr/>
        <p:nvPr/>
      </p:nvGrpSpPr>
      <p:grpSpPr>
        <a:xfrm>
          <a:off x="0" y="0"/>
          <a:ext cx="0" cy="0"/>
          <a:chOff x="0" y="0"/>
          <a:chExt cx="0" cy="0"/>
        </a:xfrm>
      </p:grpSpPr>
      <p:sp>
        <p:nvSpPr>
          <p:cNvPr id="1458" name="Google Shape;1458;gdc4c842cb4_0_1419"/>
          <p:cNvSpPr txBox="1">
            <a:spLocks noGrp="1"/>
          </p:cNvSpPr>
          <p:nvPr>
            <p:ph type="title"/>
          </p:nvPr>
        </p:nvSpPr>
        <p:spPr>
          <a:xfrm>
            <a:off x="1835700" y="-6888"/>
            <a:ext cx="8520600" cy="973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Determine the Error</a:t>
            </a:r>
            <a:endParaRPr/>
          </a:p>
        </p:txBody>
      </p:sp>
      <p:pic>
        <p:nvPicPr>
          <p:cNvPr id="1459" name="Google Shape;1459;gdc4c842cb4_0_1419"/>
          <p:cNvPicPr preferRelativeResize="0"/>
          <p:nvPr/>
        </p:nvPicPr>
        <p:blipFill rotWithShape="1">
          <a:blip r:embed="rId3">
            <a:alphaModFix/>
          </a:blip>
          <a:srcRect t="33184" b="8990"/>
          <a:stretch/>
        </p:blipFill>
        <p:spPr>
          <a:xfrm>
            <a:off x="5633350" y="3854287"/>
            <a:ext cx="4636050" cy="1949826"/>
          </a:xfrm>
          <a:prstGeom prst="rect">
            <a:avLst/>
          </a:prstGeom>
          <a:noFill/>
          <a:ln>
            <a:noFill/>
          </a:ln>
        </p:spPr>
      </p:pic>
      <p:sp>
        <p:nvSpPr>
          <p:cNvPr id="1460" name="Google Shape;1460;gdc4c842cb4_0_1419"/>
          <p:cNvSpPr/>
          <p:nvPr/>
        </p:nvSpPr>
        <p:spPr>
          <a:xfrm>
            <a:off x="8636750" y="4135350"/>
            <a:ext cx="921000" cy="268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461" name="Google Shape;1461;gdc4c842cb4_0_1419"/>
          <p:cNvCxnSpPr>
            <a:stCxn id="1460" idx="0"/>
          </p:cNvCxnSpPr>
          <p:nvPr/>
        </p:nvCxnSpPr>
        <p:spPr>
          <a:xfrm rot="5400000" flipH="1">
            <a:off x="7810850" y="2848950"/>
            <a:ext cx="369600" cy="2203200"/>
          </a:xfrm>
          <a:prstGeom prst="bentConnector2">
            <a:avLst/>
          </a:prstGeom>
          <a:noFill/>
          <a:ln w="28575" cap="flat" cmpd="sng">
            <a:solidFill>
              <a:srgbClr val="FF0000"/>
            </a:solidFill>
            <a:prstDash val="solid"/>
            <a:round/>
            <a:headEnd type="none" w="sm" len="sm"/>
            <a:tailEnd type="none" w="sm" len="sm"/>
          </a:ln>
        </p:spPr>
      </p:cxnSp>
      <p:sp>
        <p:nvSpPr>
          <p:cNvPr id="1462" name="Google Shape;1462;gdc4c842cb4_0_1419"/>
          <p:cNvSpPr txBox="1"/>
          <p:nvPr/>
        </p:nvSpPr>
        <p:spPr>
          <a:xfrm>
            <a:off x="8620259" y="5695713"/>
            <a:ext cx="95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Layer 2</a:t>
            </a:r>
            <a:endParaRPr sz="1400" b="0" i="0" u="none" strike="noStrike" cap="none">
              <a:solidFill>
                <a:srgbClr val="000000"/>
              </a:solidFill>
              <a:latin typeface="Arial"/>
              <a:ea typeface="Arial"/>
              <a:cs typeface="Arial"/>
              <a:sym typeface="Arial"/>
            </a:endParaRPr>
          </a:p>
        </p:txBody>
      </p:sp>
      <p:sp>
        <p:nvSpPr>
          <p:cNvPr id="1463" name="Google Shape;1463;gdc4c842cb4_0_1419"/>
          <p:cNvSpPr txBox="1"/>
          <p:nvPr/>
        </p:nvSpPr>
        <p:spPr>
          <a:xfrm>
            <a:off x="7474359" y="5695716"/>
            <a:ext cx="95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Layer 1</a:t>
            </a:r>
            <a:endParaRPr sz="1400" b="0" i="0" u="none" strike="noStrike" cap="none">
              <a:solidFill>
                <a:srgbClr val="000000"/>
              </a:solidFill>
              <a:latin typeface="Arial"/>
              <a:ea typeface="Arial"/>
              <a:cs typeface="Arial"/>
              <a:sym typeface="Arial"/>
            </a:endParaRPr>
          </a:p>
        </p:txBody>
      </p:sp>
      <p:sp>
        <p:nvSpPr>
          <p:cNvPr id="1464" name="Google Shape;1464;gdc4c842cb4_0_1419"/>
          <p:cNvSpPr txBox="1"/>
          <p:nvPr/>
        </p:nvSpPr>
        <p:spPr>
          <a:xfrm>
            <a:off x="5975759" y="5695716"/>
            <a:ext cx="95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Layer 0</a:t>
            </a:r>
            <a:endParaRPr sz="1400" b="0" i="0" u="none" strike="noStrike" cap="none">
              <a:solidFill>
                <a:srgbClr val="000000"/>
              </a:solidFill>
              <a:latin typeface="Arial"/>
              <a:ea typeface="Arial"/>
              <a:cs typeface="Arial"/>
              <a:sym typeface="Arial"/>
            </a:endParaRPr>
          </a:p>
        </p:txBody>
      </p:sp>
      <p:sp>
        <p:nvSpPr>
          <p:cNvPr id="1465" name="Google Shape;1465;gdc4c842cb4_0_1419"/>
          <p:cNvSpPr txBox="1"/>
          <p:nvPr/>
        </p:nvSpPr>
        <p:spPr>
          <a:xfrm>
            <a:off x="1749202" y="558142"/>
            <a:ext cx="8727000" cy="21186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600"/>
              </a:spcBef>
              <a:spcAft>
                <a:spcPts val="0"/>
              </a:spcAft>
              <a:buClr>
                <a:srgbClr val="FF0000"/>
              </a:buClr>
              <a:buSzPts val="2832"/>
              <a:buFont typeface="Arial"/>
              <a:buChar char="•"/>
            </a:pPr>
            <a:r>
              <a:rPr lang="en-CA" sz="2400" b="1" i="0" u="none" strike="noStrike" cap="none">
                <a:solidFill>
                  <a:srgbClr val="000090"/>
                </a:solidFill>
                <a:latin typeface="Arial"/>
                <a:ea typeface="Arial"/>
                <a:cs typeface="Arial"/>
                <a:sym typeface="Arial"/>
              </a:rPr>
              <a:t>The labels (true output) corresponding to the current batch of inputs is found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FF0000"/>
              </a:buClr>
              <a:buSzPts val="2832"/>
              <a:buFont typeface="Arial"/>
              <a:buChar char="•"/>
            </a:pPr>
            <a:r>
              <a:rPr lang="en-CA" sz="2400" b="1" i="0" u="none" strike="noStrike" cap="none">
                <a:solidFill>
                  <a:srgbClr val="000090"/>
                </a:solidFill>
                <a:latin typeface="Arial"/>
                <a:ea typeface="Arial"/>
                <a:cs typeface="Arial"/>
                <a:sym typeface="Arial"/>
              </a:rPr>
              <a:t>These are compared to the forward-propagated output of the model ‘layer2’ (</a:t>
            </a:r>
            <a:r>
              <a:rPr lang="en-CA" sz="2400" b="1" i="0" u="none" strike="noStrike" cap="none">
                <a:solidFill>
                  <a:srgbClr val="000090"/>
                </a:solidFill>
                <a:latin typeface="Noto Sans Symbols"/>
                <a:ea typeface="Noto Sans Symbols"/>
                <a:cs typeface="Noto Sans Symbols"/>
                <a:sym typeface="Noto Sans Symbols"/>
              </a:rPr>
              <a:t>δ</a:t>
            </a:r>
            <a:r>
              <a:rPr lang="en-CA" sz="2400" b="1" i="0" u="none" strike="noStrike" cap="none">
                <a:solidFill>
                  <a:srgbClr val="000090"/>
                </a:solidFill>
                <a:latin typeface="Arial"/>
                <a:ea typeface="Arial"/>
                <a:cs typeface="Arial"/>
                <a:sym typeface="Arial"/>
              </a:rPr>
              <a:t> is derivative of the cost function)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FF0000"/>
              </a:buClr>
              <a:buSzPts val="2832"/>
              <a:buFont typeface="Arial"/>
              <a:buChar char="•"/>
            </a:pPr>
            <a:r>
              <a:rPr lang="en-CA" sz="2400" b="1" i="0" u="none" strike="noStrike" cap="none">
                <a:solidFill>
                  <a:srgbClr val="000090"/>
                </a:solidFill>
                <a:latin typeface="Arial"/>
                <a:ea typeface="Arial"/>
                <a:cs typeface="Arial"/>
                <a:sym typeface="Arial"/>
              </a:rPr>
              <a:t>This subtraction represents the cost function which, through gradient descent, will be minimized</a:t>
            </a:r>
            <a:endParaRPr sz="1400" b="0" i="0" u="none" strike="noStrike" cap="none">
              <a:solidFill>
                <a:srgbClr val="000000"/>
              </a:solidFill>
              <a:latin typeface="Arial"/>
              <a:ea typeface="Arial"/>
              <a:cs typeface="Arial"/>
              <a:sym typeface="Arial"/>
            </a:endParaRPr>
          </a:p>
        </p:txBody>
      </p:sp>
      <p:sp>
        <p:nvSpPr>
          <p:cNvPr id="1466" name="Google Shape;1466;gdc4c842cb4_0_1419"/>
          <p:cNvSpPr/>
          <p:nvPr/>
        </p:nvSpPr>
        <p:spPr>
          <a:xfrm>
            <a:off x="1749203" y="3326911"/>
            <a:ext cx="6386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labels_batch = y_train[batch_start:batch_end]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layer2_error = layer2 - labels_batch</a:t>
            </a:r>
            <a:endParaRPr sz="1800" b="1" i="0" u="none" strike="noStrike" cap="none">
              <a:solidFill>
                <a:srgbClr val="000000"/>
              </a:solidFill>
              <a:latin typeface="Courier New"/>
              <a:ea typeface="Courier New"/>
              <a:cs typeface="Courier New"/>
              <a:sym typeface="Courier New"/>
            </a:endParaRPr>
          </a:p>
        </p:txBody>
      </p:sp>
      <p:sp>
        <p:nvSpPr>
          <p:cNvPr id="1467" name="Google Shape;1467;gdc4c842cb4_0_1419"/>
          <p:cNvSpPr txBox="1"/>
          <p:nvPr/>
        </p:nvSpPr>
        <p:spPr>
          <a:xfrm>
            <a:off x="1756049" y="4404150"/>
            <a:ext cx="4006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1" u="none" strike="noStrike" cap="none">
                <a:solidFill>
                  <a:srgbClr val="FF0000"/>
                </a:solidFill>
                <a:latin typeface="Arial"/>
                <a:ea typeface="Arial"/>
                <a:cs typeface="Arial"/>
                <a:sym typeface="Arial"/>
              </a:rPr>
              <a:t>The ”complicated” partial derivatives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0" i="1" u="none" strike="noStrike" cap="none">
                <a:solidFill>
                  <a:srgbClr val="FF0000"/>
                </a:solidFill>
                <a:latin typeface="Arial"/>
                <a:ea typeface="Arial"/>
                <a:cs typeface="Arial"/>
                <a:sym typeface="Arial"/>
              </a:rPr>
              <a:t>actually simplify to simple differences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1"/>
        <p:cNvGrpSpPr/>
        <p:nvPr/>
      </p:nvGrpSpPr>
      <p:grpSpPr>
        <a:xfrm>
          <a:off x="0" y="0"/>
          <a:ext cx="0" cy="0"/>
          <a:chOff x="0" y="0"/>
          <a:chExt cx="0" cy="0"/>
        </a:xfrm>
      </p:grpSpPr>
      <p:sp>
        <p:nvSpPr>
          <p:cNvPr id="1472" name="Google Shape;1472;gdc4c842cb4_0_1514"/>
          <p:cNvSpPr txBox="1">
            <a:spLocks noGrp="1"/>
          </p:cNvSpPr>
          <p:nvPr>
            <p:ph type="title"/>
          </p:nvPr>
        </p:nvSpPr>
        <p:spPr>
          <a:xfrm>
            <a:off x="1835700" y="32274"/>
            <a:ext cx="8520600" cy="984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Backpropagation</a:t>
            </a:r>
            <a:endParaRPr/>
          </a:p>
        </p:txBody>
      </p:sp>
      <p:sp>
        <p:nvSpPr>
          <p:cNvPr id="1473" name="Google Shape;1473;gdc4c842cb4_0_1514"/>
          <p:cNvSpPr txBox="1">
            <a:spLocks noGrp="1"/>
          </p:cNvSpPr>
          <p:nvPr>
            <p:ph type="body" idx="1"/>
          </p:nvPr>
        </p:nvSpPr>
        <p:spPr>
          <a:xfrm>
            <a:off x="1746800" y="733912"/>
            <a:ext cx="8520600" cy="21108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800"/>
              <a:buFont typeface="Arial"/>
              <a:buChar char="•"/>
            </a:pPr>
            <a:r>
              <a:rPr lang="en-CA" sz="2200"/>
              <a:t>Using the gradient descent algorithm, the derivative of the cost with respect to weights for layer 2 is calculated</a:t>
            </a:r>
            <a:endParaRPr sz="2200"/>
          </a:p>
          <a:p>
            <a:pPr marL="342900" lvl="0" indent="-342900" algn="l" rtl="0">
              <a:lnSpc>
                <a:spcPct val="100000"/>
              </a:lnSpc>
              <a:spcBef>
                <a:spcPts val="0"/>
              </a:spcBef>
              <a:spcAft>
                <a:spcPts val="0"/>
              </a:spcAft>
              <a:buSzPts val="1800"/>
              <a:buFont typeface="Arial"/>
              <a:buChar char="•"/>
            </a:pPr>
            <a:r>
              <a:rPr lang="en-CA" sz="2200"/>
              <a:t>This is called “layer2w_delta” as this will later be subtracted from the layer2 weights to find the new set of weights</a:t>
            </a:r>
            <a:endParaRPr/>
          </a:p>
          <a:p>
            <a:pPr marL="342900" lvl="0" indent="-342900" algn="l" rtl="0">
              <a:lnSpc>
                <a:spcPct val="100000"/>
              </a:lnSpc>
              <a:spcBef>
                <a:spcPts val="0"/>
              </a:spcBef>
              <a:spcAft>
                <a:spcPts val="0"/>
              </a:spcAft>
              <a:buSzPts val="1800"/>
              <a:buFont typeface="Arial"/>
              <a:buChar char="•"/>
            </a:pPr>
            <a:r>
              <a:rPr lang="en-CA" sz="2200"/>
              <a:t>The change in layer2 bias is simply the layer2 error </a:t>
            </a:r>
            <a:endParaRPr sz="2200"/>
          </a:p>
          <a:p>
            <a:pPr marL="171450" lvl="0" indent="-57150" algn="l" rtl="0">
              <a:lnSpc>
                <a:spcPct val="100000"/>
              </a:lnSpc>
              <a:spcBef>
                <a:spcPts val="0"/>
              </a:spcBef>
              <a:spcAft>
                <a:spcPts val="0"/>
              </a:spcAft>
              <a:buSzPts val="1800"/>
              <a:buFont typeface="Arial"/>
              <a:buNone/>
            </a:pPr>
            <a:endParaRPr sz="2200">
              <a:solidFill>
                <a:schemeClr val="accent2"/>
              </a:solidFill>
              <a:highlight>
                <a:srgbClr val="FFFFFF"/>
              </a:highlight>
              <a:latin typeface="Roboto"/>
              <a:ea typeface="Roboto"/>
              <a:cs typeface="Roboto"/>
              <a:sym typeface="Roboto"/>
            </a:endParaRPr>
          </a:p>
          <a:p>
            <a:pPr marL="171450" lvl="0" indent="-57150" algn="l" rtl="0">
              <a:lnSpc>
                <a:spcPct val="135714"/>
              </a:lnSpc>
              <a:spcBef>
                <a:spcPts val="0"/>
              </a:spcBef>
              <a:spcAft>
                <a:spcPts val="0"/>
              </a:spcAft>
              <a:buSzPts val="1800"/>
              <a:buFont typeface="Arial"/>
              <a:buNone/>
            </a:pPr>
            <a:endParaRPr sz="2200">
              <a:solidFill>
                <a:schemeClr val="accent2"/>
              </a:solidFill>
              <a:highlight>
                <a:srgbClr val="FFFFFF"/>
              </a:highlight>
              <a:latin typeface="Roboto"/>
              <a:ea typeface="Roboto"/>
              <a:cs typeface="Roboto"/>
              <a:sym typeface="Roboto"/>
            </a:endParaRPr>
          </a:p>
          <a:p>
            <a:pPr marL="0" lvl="0" indent="0" algn="l" rtl="0">
              <a:lnSpc>
                <a:spcPct val="135714"/>
              </a:lnSpc>
              <a:spcBef>
                <a:spcPts val="0"/>
              </a:spcBef>
              <a:spcAft>
                <a:spcPts val="0"/>
              </a:spcAft>
              <a:buSzPts val="1800"/>
              <a:buNone/>
            </a:pPr>
            <a:r>
              <a:rPr lang="en-CA" sz="2200">
                <a:solidFill>
                  <a:schemeClr val="dk1"/>
                </a:solidFill>
                <a:highlight>
                  <a:srgbClr val="FFFFFE"/>
                </a:highlight>
                <a:latin typeface="Courier New"/>
                <a:ea typeface="Courier New"/>
                <a:cs typeface="Courier New"/>
                <a:sym typeface="Courier New"/>
              </a:rPr>
              <a:t>    </a:t>
            </a:r>
            <a:endParaRPr sz="2200">
              <a:solidFill>
                <a:schemeClr val="dk1"/>
              </a:solidFill>
              <a:highlight>
                <a:srgbClr val="FFFFFE"/>
              </a:highlight>
              <a:latin typeface="Courier New"/>
              <a:ea typeface="Courier New"/>
              <a:cs typeface="Courier New"/>
              <a:sym typeface="Courier New"/>
            </a:endParaRPr>
          </a:p>
          <a:p>
            <a:pPr marL="171450" lvl="0" indent="-57150" algn="l" rtl="0">
              <a:lnSpc>
                <a:spcPct val="135714"/>
              </a:lnSpc>
              <a:spcBef>
                <a:spcPts val="0"/>
              </a:spcBef>
              <a:spcAft>
                <a:spcPts val="0"/>
              </a:spcAft>
              <a:buSzPts val="1800"/>
              <a:buFont typeface="Arial"/>
              <a:buNone/>
            </a:pPr>
            <a:endParaRPr sz="2200">
              <a:solidFill>
                <a:schemeClr val="dk1"/>
              </a:solidFill>
              <a:highlight>
                <a:srgbClr val="FFFFFE"/>
              </a:highlight>
              <a:latin typeface="Courier New"/>
              <a:ea typeface="Courier New"/>
              <a:cs typeface="Courier New"/>
              <a:sym typeface="Courier New"/>
            </a:endParaRPr>
          </a:p>
          <a:p>
            <a:pPr marL="171450" lvl="0" indent="-101600" algn="l" rtl="0">
              <a:lnSpc>
                <a:spcPct val="100000"/>
              </a:lnSpc>
              <a:spcBef>
                <a:spcPts val="0"/>
              </a:spcBef>
              <a:spcAft>
                <a:spcPts val="0"/>
              </a:spcAft>
              <a:buClr>
                <a:schemeClr val="dk1"/>
              </a:buClr>
              <a:buSzPts val="1100"/>
              <a:buFont typeface="Arial"/>
              <a:buNone/>
            </a:pPr>
            <a:endParaRPr sz="2200">
              <a:solidFill>
                <a:schemeClr val="accent2"/>
              </a:solidFill>
              <a:highlight>
                <a:srgbClr val="FFFFFF"/>
              </a:highlight>
              <a:latin typeface="Roboto"/>
              <a:ea typeface="Roboto"/>
              <a:cs typeface="Roboto"/>
              <a:sym typeface="Roboto"/>
            </a:endParaRPr>
          </a:p>
        </p:txBody>
      </p:sp>
      <p:pic>
        <p:nvPicPr>
          <p:cNvPr id="1474" name="Google Shape;1474;gdc4c842cb4_0_1514"/>
          <p:cNvPicPr preferRelativeResize="0"/>
          <p:nvPr/>
        </p:nvPicPr>
        <p:blipFill rotWithShape="1">
          <a:blip r:embed="rId3">
            <a:alphaModFix/>
          </a:blip>
          <a:srcRect/>
          <a:stretch/>
        </p:blipFill>
        <p:spPr>
          <a:xfrm>
            <a:off x="3842575" y="3255201"/>
            <a:ext cx="4316026" cy="3139249"/>
          </a:xfrm>
          <a:prstGeom prst="rect">
            <a:avLst/>
          </a:prstGeom>
          <a:noFill/>
          <a:ln>
            <a:noFill/>
          </a:ln>
        </p:spPr>
      </p:pic>
      <p:sp>
        <p:nvSpPr>
          <p:cNvPr id="1475" name="Google Shape;1475;gdc4c842cb4_0_1514"/>
          <p:cNvSpPr/>
          <p:nvPr/>
        </p:nvSpPr>
        <p:spPr>
          <a:xfrm>
            <a:off x="7162625" y="3485075"/>
            <a:ext cx="632100" cy="9843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76" name="Google Shape;1476;gdc4c842cb4_0_1514"/>
          <p:cNvSpPr txBox="1"/>
          <p:nvPr/>
        </p:nvSpPr>
        <p:spPr>
          <a:xfrm>
            <a:off x="2313356" y="2859032"/>
            <a:ext cx="65262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layer2w_delta = np.dot(layer1.T, layer2_error</a:t>
            </a:r>
            <a:r>
              <a:rPr lang="en-CA" sz="1800" b="0"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layer2b_delta = layer2_error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dk1"/>
                </a:solidFill>
                <a:highlight>
                  <a:srgbClr val="FFFFFE"/>
                </a:highlight>
                <a:latin typeface="Courier New"/>
                <a:ea typeface="Courier New"/>
                <a:cs typeface="Courier New"/>
                <a:sym typeface="Courier New"/>
              </a:rPr>
              <a:t> </a:t>
            </a:r>
            <a:endParaRPr sz="1400" b="0" i="0" u="none" strike="noStrike" cap="none">
              <a:solidFill>
                <a:srgbClr val="000000"/>
              </a:solidFill>
              <a:latin typeface="Arial"/>
              <a:ea typeface="Arial"/>
              <a:cs typeface="Arial"/>
              <a:sym typeface="Arial"/>
            </a:endParaRPr>
          </a:p>
        </p:txBody>
      </p:sp>
      <p:sp>
        <p:nvSpPr>
          <p:cNvPr id="1477" name="Google Shape;1477;gdc4c842cb4_0_1514"/>
          <p:cNvSpPr txBox="1"/>
          <p:nvPr/>
        </p:nvSpPr>
        <p:spPr>
          <a:xfrm>
            <a:off x="4288800" y="6066475"/>
            <a:ext cx="858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400" b="0" i="0" u="none" strike="noStrike" cap="none">
                <a:solidFill>
                  <a:schemeClr val="dk1"/>
                </a:solidFill>
                <a:latin typeface="Arial"/>
                <a:ea typeface="Arial"/>
                <a:cs typeface="Arial"/>
                <a:sym typeface="Arial"/>
              </a:rPr>
              <a:t>Layer 0</a:t>
            </a:r>
            <a:endParaRPr sz="1600" b="0" i="0" u="none" strike="noStrike" cap="none">
              <a:solidFill>
                <a:srgbClr val="000000"/>
              </a:solidFill>
              <a:latin typeface="Arial"/>
              <a:ea typeface="Arial"/>
              <a:cs typeface="Arial"/>
              <a:sym typeface="Arial"/>
            </a:endParaRPr>
          </a:p>
        </p:txBody>
      </p:sp>
      <p:cxnSp>
        <p:nvCxnSpPr>
          <p:cNvPr id="1478" name="Google Shape;1478;gdc4c842cb4_0_1514"/>
          <p:cNvCxnSpPr/>
          <p:nvPr/>
        </p:nvCxnSpPr>
        <p:spPr>
          <a:xfrm flipH="1">
            <a:off x="7788660" y="3046968"/>
            <a:ext cx="959100" cy="957000"/>
          </a:xfrm>
          <a:prstGeom prst="bentConnector3">
            <a:avLst>
              <a:gd name="adj1" fmla="val -39276"/>
            </a:avLst>
          </a:prstGeom>
          <a:noFill/>
          <a:ln w="28575" cap="flat" cmpd="sng">
            <a:solidFill>
              <a:srgbClr val="FF0000"/>
            </a:solidFill>
            <a:prstDash val="solid"/>
            <a:round/>
            <a:headEnd type="none" w="sm" len="sm"/>
            <a:tailEnd type="none" w="sm" len="sm"/>
          </a:ln>
        </p:spPr>
      </p:cxnSp>
      <p:sp>
        <p:nvSpPr>
          <p:cNvPr id="1479" name="Google Shape;1479;gdc4c842cb4_0_1514"/>
          <p:cNvSpPr txBox="1"/>
          <p:nvPr/>
        </p:nvSpPr>
        <p:spPr>
          <a:xfrm>
            <a:off x="5636275" y="6066475"/>
            <a:ext cx="858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400" b="0" i="0" u="none" strike="noStrike" cap="none">
                <a:solidFill>
                  <a:schemeClr val="dk1"/>
                </a:solidFill>
                <a:latin typeface="Arial"/>
                <a:ea typeface="Arial"/>
                <a:cs typeface="Arial"/>
                <a:sym typeface="Arial"/>
              </a:rPr>
              <a:t>Layer 1</a:t>
            </a:r>
            <a:endParaRPr sz="1600" b="0" i="0" u="none" strike="noStrike" cap="none">
              <a:solidFill>
                <a:srgbClr val="000000"/>
              </a:solidFill>
              <a:latin typeface="Arial"/>
              <a:ea typeface="Arial"/>
              <a:cs typeface="Arial"/>
              <a:sym typeface="Arial"/>
            </a:endParaRPr>
          </a:p>
        </p:txBody>
      </p:sp>
      <p:sp>
        <p:nvSpPr>
          <p:cNvPr id="1480" name="Google Shape;1480;gdc4c842cb4_0_1514"/>
          <p:cNvSpPr txBox="1"/>
          <p:nvPr/>
        </p:nvSpPr>
        <p:spPr>
          <a:xfrm>
            <a:off x="6675125" y="6066475"/>
            <a:ext cx="858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400" b="0" i="0" u="none" strike="noStrike" cap="none">
                <a:solidFill>
                  <a:schemeClr val="dk1"/>
                </a:solidFill>
                <a:latin typeface="Arial"/>
                <a:ea typeface="Arial"/>
                <a:cs typeface="Arial"/>
                <a:sym typeface="Arial"/>
              </a:rPr>
              <a:t>Layer 2</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4"/>
        <p:cNvGrpSpPr/>
        <p:nvPr/>
      </p:nvGrpSpPr>
      <p:grpSpPr>
        <a:xfrm>
          <a:off x="0" y="0"/>
          <a:ext cx="0" cy="0"/>
          <a:chOff x="0" y="0"/>
          <a:chExt cx="0" cy="0"/>
        </a:xfrm>
      </p:grpSpPr>
      <p:sp>
        <p:nvSpPr>
          <p:cNvPr id="1485" name="Google Shape;1485;p81"/>
          <p:cNvSpPr txBox="1">
            <a:spLocks noGrp="1"/>
          </p:cNvSpPr>
          <p:nvPr>
            <p:ph type="body" idx="1"/>
          </p:nvPr>
        </p:nvSpPr>
        <p:spPr>
          <a:xfrm>
            <a:off x="1784374" y="727211"/>
            <a:ext cx="85206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400"/>
              <a:buFont typeface="Arial"/>
              <a:buChar char="•"/>
            </a:pPr>
            <a:r>
              <a:rPr lang="en-CA" sz="2400"/>
              <a:t>The cost function must be differentiated with respect to the hidden layer weights</a:t>
            </a:r>
            <a:endParaRPr/>
          </a:p>
          <a:p>
            <a:pPr marL="342900" lvl="0" indent="-342900" algn="l" rtl="0">
              <a:lnSpc>
                <a:spcPct val="100000"/>
              </a:lnSpc>
              <a:spcBef>
                <a:spcPts val="0"/>
              </a:spcBef>
              <a:spcAft>
                <a:spcPts val="0"/>
              </a:spcAft>
              <a:buSzPts val="2400"/>
              <a:buFont typeface="Arial"/>
              <a:buChar char="•"/>
            </a:pPr>
            <a:r>
              <a:rPr lang="en-CA" sz="2400"/>
              <a:t>The hidden layer partial derivatives are first found </a:t>
            </a:r>
            <a:endParaRPr/>
          </a:p>
          <a:p>
            <a:pPr marL="0" lvl="0" indent="0" algn="l" rtl="0">
              <a:lnSpc>
                <a:spcPct val="100000"/>
              </a:lnSpc>
              <a:spcBef>
                <a:spcPts val="0"/>
              </a:spcBef>
              <a:spcAft>
                <a:spcPts val="0"/>
              </a:spcAft>
              <a:buSzPts val="1200"/>
              <a:buNone/>
            </a:pPr>
            <a:endParaRPr sz="1200">
              <a:solidFill>
                <a:schemeClr val="dk1"/>
              </a:solidFill>
              <a:highlight>
                <a:srgbClr val="FFFFFE"/>
              </a:highlight>
              <a:latin typeface="Courier New"/>
              <a:ea typeface="Courier New"/>
              <a:cs typeface="Courier New"/>
              <a:sym typeface="Courier New"/>
            </a:endParaRPr>
          </a:p>
          <a:p>
            <a:pPr marL="0" lvl="0" indent="0" algn="l" rtl="0">
              <a:lnSpc>
                <a:spcPct val="135714"/>
              </a:lnSpc>
              <a:spcBef>
                <a:spcPts val="0"/>
              </a:spcBef>
              <a:spcAft>
                <a:spcPts val="0"/>
              </a:spcAft>
              <a:buSzPts val="1800"/>
              <a:buNone/>
            </a:pPr>
            <a:endParaRPr sz="120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Clr>
                <a:schemeClr val="dk1"/>
              </a:buClr>
              <a:buSzPts val="1100"/>
              <a:buNone/>
            </a:pPr>
            <a:endParaRPr sz="1200">
              <a:solidFill>
                <a:schemeClr val="accent2"/>
              </a:solidFill>
              <a:highlight>
                <a:srgbClr val="FFFFFF"/>
              </a:highlight>
              <a:latin typeface="Roboto"/>
              <a:ea typeface="Roboto"/>
              <a:cs typeface="Roboto"/>
              <a:sym typeface="Roboto"/>
            </a:endParaRPr>
          </a:p>
        </p:txBody>
      </p:sp>
      <p:pic>
        <p:nvPicPr>
          <p:cNvPr id="1486" name="Google Shape;1486;p81"/>
          <p:cNvPicPr preferRelativeResize="0"/>
          <p:nvPr/>
        </p:nvPicPr>
        <p:blipFill rotWithShape="1">
          <a:blip r:embed="rId3">
            <a:alphaModFix/>
          </a:blip>
          <a:srcRect b="9640"/>
          <a:stretch/>
        </p:blipFill>
        <p:spPr>
          <a:xfrm>
            <a:off x="6515951" y="3050826"/>
            <a:ext cx="3891675" cy="2557649"/>
          </a:xfrm>
          <a:prstGeom prst="rect">
            <a:avLst/>
          </a:prstGeom>
          <a:noFill/>
          <a:ln>
            <a:noFill/>
          </a:ln>
        </p:spPr>
      </p:pic>
      <p:pic>
        <p:nvPicPr>
          <p:cNvPr id="1487" name="Google Shape;1487;p81"/>
          <p:cNvPicPr preferRelativeResize="0"/>
          <p:nvPr/>
        </p:nvPicPr>
        <p:blipFill rotWithShape="1">
          <a:blip r:embed="rId4">
            <a:alphaModFix/>
          </a:blip>
          <a:srcRect t="27507" b="9831"/>
          <a:stretch/>
        </p:blipFill>
        <p:spPr>
          <a:xfrm>
            <a:off x="1796625" y="3507776"/>
            <a:ext cx="4523474" cy="2061699"/>
          </a:xfrm>
          <a:prstGeom prst="rect">
            <a:avLst/>
          </a:prstGeom>
          <a:noFill/>
          <a:ln>
            <a:noFill/>
          </a:ln>
        </p:spPr>
      </p:pic>
      <p:sp>
        <p:nvSpPr>
          <p:cNvPr id="1488" name="Google Shape;1488;p81"/>
          <p:cNvSpPr txBox="1"/>
          <p:nvPr/>
        </p:nvSpPr>
        <p:spPr>
          <a:xfrm>
            <a:off x="3952075" y="3612700"/>
            <a:ext cx="57600" cy="14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489" name="Google Shape;1489;p81"/>
          <p:cNvCxnSpPr>
            <a:stCxn id="1490" idx="1"/>
            <a:endCxn id="1488" idx="1"/>
          </p:cNvCxnSpPr>
          <p:nvPr/>
        </p:nvCxnSpPr>
        <p:spPr>
          <a:xfrm>
            <a:off x="1850778" y="2517929"/>
            <a:ext cx="2101200" cy="1166700"/>
          </a:xfrm>
          <a:prstGeom prst="bentConnector3">
            <a:avLst>
              <a:gd name="adj1" fmla="val -10880"/>
            </a:avLst>
          </a:prstGeom>
          <a:noFill/>
          <a:ln w="28575" cap="flat" cmpd="sng">
            <a:solidFill>
              <a:srgbClr val="FF0000"/>
            </a:solidFill>
            <a:prstDash val="solid"/>
            <a:round/>
            <a:headEnd type="none" w="sm" len="sm"/>
            <a:tailEnd type="none" w="sm" len="sm"/>
          </a:ln>
        </p:spPr>
      </p:cxnSp>
      <p:sp>
        <p:nvSpPr>
          <p:cNvPr id="1491" name="Google Shape;1491;p81"/>
          <p:cNvSpPr/>
          <p:nvPr/>
        </p:nvSpPr>
        <p:spPr>
          <a:xfrm>
            <a:off x="9709213" y="3052375"/>
            <a:ext cx="471000" cy="12642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492" name="Google Shape;1492;p81"/>
          <p:cNvCxnSpPr>
            <a:endCxn id="1491" idx="0"/>
          </p:cNvCxnSpPr>
          <p:nvPr/>
        </p:nvCxnSpPr>
        <p:spPr>
          <a:xfrm>
            <a:off x="5680213" y="2829175"/>
            <a:ext cx="4264500" cy="223200"/>
          </a:xfrm>
          <a:prstGeom prst="bentConnector2">
            <a:avLst/>
          </a:prstGeom>
          <a:noFill/>
          <a:ln w="28575" cap="flat" cmpd="sng">
            <a:solidFill>
              <a:srgbClr val="FF0000"/>
            </a:solidFill>
            <a:prstDash val="solid"/>
            <a:round/>
            <a:headEnd type="none" w="sm" len="sm"/>
            <a:tailEnd type="none" w="sm" len="sm"/>
          </a:ln>
        </p:spPr>
      </p:cxnSp>
      <p:sp>
        <p:nvSpPr>
          <p:cNvPr id="1493" name="Google Shape;1493;p81"/>
          <p:cNvSpPr txBox="1"/>
          <p:nvPr/>
        </p:nvSpPr>
        <p:spPr>
          <a:xfrm rot="-5400000">
            <a:off x="9164887" y="5727899"/>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Layer 2</a:t>
            </a:r>
            <a:endParaRPr sz="1400" b="0" i="0" u="none" strike="noStrike" cap="none">
              <a:solidFill>
                <a:srgbClr val="000000"/>
              </a:solidFill>
              <a:latin typeface="Arial"/>
              <a:ea typeface="Arial"/>
              <a:cs typeface="Arial"/>
              <a:sym typeface="Arial"/>
            </a:endParaRPr>
          </a:p>
        </p:txBody>
      </p:sp>
      <p:sp>
        <p:nvSpPr>
          <p:cNvPr id="1494" name="Google Shape;1494;p81"/>
          <p:cNvSpPr txBox="1"/>
          <p:nvPr/>
        </p:nvSpPr>
        <p:spPr>
          <a:xfrm rot="-5400000">
            <a:off x="8203678" y="5739154"/>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Layer 1</a:t>
            </a:r>
            <a:endParaRPr sz="1400" b="0" i="0" u="none" strike="noStrike" cap="none">
              <a:solidFill>
                <a:srgbClr val="000000"/>
              </a:solidFill>
              <a:latin typeface="Arial"/>
              <a:ea typeface="Arial"/>
              <a:cs typeface="Arial"/>
              <a:sym typeface="Arial"/>
            </a:endParaRPr>
          </a:p>
        </p:txBody>
      </p:sp>
      <p:sp>
        <p:nvSpPr>
          <p:cNvPr id="1495" name="Google Shape;1495;p81"/>
          <p:cNvSpPr txBox="1"/>
          <p:nvPr/>
        </p:nvSpPr>
        <p:spPr>
          <a:xfrm rot="-5400000">
            <a:off x="7072263" y="5739154"/>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Layer 0</a:t>
            </a:r>
            <a:endParaRPr sz="1400" b="0" i="0" u="none" strike="noStrike" cap="none">
              <a:solidFill>
                <a:srgbClr val="000000"/>
              </a:solidFill>
              <a:latin typeface="Arial"/>
              <a:ea typeface="Arial"/>
              <a:cs typeface="Arial"/>
              <a:sym typeface="Arial"/>
            </a:endParaRPr>
          </a:p>
        </p:txBody>
      </p:sp>
      <p:sp>
        <p:nvSpPr>
          <p:cNvPr id="1496" name="Google Shape;1496;p81"/>
          <p:cNvSpPr txBox="1"/>
          <p:nvPr/>
        </p:nvSpPr>
        <p:spPr>
          <a:xfrm rot="-5400000">
            <a:off x="4705063" y="5755145"/>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Layer 2</a:t>
            </a:r>
            <a:endParaRPr sz="1400" b="0" i="0" u="none" strike="noStrike" cap="none">
              <a:solidFill>
                <a:srgbClr val="000000"/>
              </a:solidFill>
              <a:latin typeface="Arial"/>
              <a:ea typeface="Arial"/>
              <a:cs typeface="Arial"/>
              <a:sym typeface="Arial"/>
            </a:endParaRPr>
          </a:p>
        </p:txBody>
      </p:sp>
      <p:sp>
        <p:nvSpPr>
          <p:cNvPr id="1497" name="Google Shape;1497;p81"/>
          <p:cNvSpPr txBox="1"/>
          <p:nvPr/>
        </p:nvSpPr>
        <p:spPr>
          <a:xfrm rot="-5400000">
            <a:off x="3743854" y="5766400"/>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Layer 1</a:t>
            </a:r>
            <a:endParaRPr sz="1400" b="0" i="0" u="none" strike="noStrike" cap="none">
              <a:solidFill>
                <a:srgbClr val="000000"/>
              </a:solidFill>
              <a:latin typeface="Arial"/>
              <a:ea typeface="Arial"/>
              <a:cs typeface="Arial"/>
              <a:sym typeface="Arial"/>
            </a:endParaRPr>
          </a:p>
        </p:txBody>
      </p:sp>
      <p:sp>
        <p:nvSpPr>
          <p:cNvPr id="1498" name="Google Shape;1498;p81"/>
          <p:cNvSpPr txBox="1"/>
          <p:nvPr/>
        </p:nvSpPr>
        <p:spPr>
          <a:xfrm rot="-5400000">
            <a:off x="2612439" y="5766400"/>
            <a:ext cx="78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Layer 0</a:t>
            </a:r>
            <a:endParaRPr sz="1400" b="0" i="0" u="none" strike="noStrike" cap="none">
              <a:solidFill>
                <a:srgbClr val="000000"/>
              </a:solidFill>
              <a:latin typeface="Arial"/>
              <a:ea typeface="Arial"/>
              <a:cs typeface="Arial"/>
              <a:sym typeface="Arial"/>
            </a:endParaRPr>
          </a:p>
        </p:txBody>
      </p:sp>
      <p:sp>
        <p:nvSpPr>
          <p:cNvPr id="1490" name="Google Shape;1490;p81"/>
          <p:cNvSpPr txBox="1"/>
          <p:nvPr/>
        </p:nvSpPr>
        <p:spPr>
          <a:xfrm>
            <a:off x="1850778" y="2006429"/>
            <a:ext cx="5561100" cy="1023000"/>
          </a:xfrm>
          <a:prstGeom prst="rect">
            <a:avLst/>
          </a:prstGeom>
          <a:noFill/>
          <a:ln>
            <a:noFill/>
          </a:ln>
        </p:spPr>
        <p:txBody>
          <a:bodyPr spcFirstLastPara="1" wrap="square" lIns="91425" tIns="45700" rIns="91425" bIns="45700" anchor="t" anchorCtr="0">
            <a:spAutoFit/>
          </a:bodyPr>
          <a:lstStyle/>
          <a:p>
            <a:pPr marL="0" marR="0" lvl="0" indent="0" algn="l" rtl="0">
              <a:lnSpc>
                <a:spcPct val="135714"/>
              </a:lnSpc>
              <a:spcBef>
                <a:spcPts val="0"/>
              </a:spcBef>
              <a:spcAft>
                <a:spcPts val="0"/>
              </a:spcAft>
              <a:buClr>
                <a:srgbClr val="008000"/>
              </a:buClr>
              <a:buSzPts val="1800"/>
              <a:buFont typeface="Courier New"/>
              <a:buNone/>
            </a:pPr>
            <a:r>
              <a:rPr lang="en-CA" sz="1800" b="1" i="0" u="none" strike="noStrike" cap="none">
                <a:solidFill>
                  <a:srgbClr val="008000"/>
                </a:solidFill>
                <a:highlight>
                  <a:srgbClr val="FFFFFE"/>
                </a:highlight>
                <a:latin typeface="Courier New"/>
                <a:ea typeface="Courier New"/>
                <a:cs typeface="Courier New"/>
                <a:sym typeface="Courier New"/>
              </a:rPr>
              <a:t>#Propogation of error to layer1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dcost_dah = np.dot(layer2_error , w1.T)</a:t>
            </a:r>
            <a:endParaRPr sz="1800" b="1" i="0" u="none" strike="noStrike" cap="none">
              <a:solidFill>
                <a:schemeClr val="dk1"/>
              </a:solidFill>
              <a:highlight>
                <a:srgbClr val="FFFFFE"/>
              </a:highlight>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dah_dzh = sigmoid_deriv(zh)</a:t>
            </a:r>
            <a:endParaRPr sz="1400" b="0" i="0" u="none" strike="noStrike" cap="none">
              <a:solidFill>
                <a:srgbClr val="000000"/>
              </a:solidFill>
              <a:latin typeface="Arial"/>
              <a:ea typeface="Arial"/>
              <a:cs typeface="Arial"/>
              <a:sym typeface="Arial"/>
            </a:endParaRPr>
          </a:p>
        </p:txBody>
      </p:sp>
      <p:sp>
        <p:nvSpPr>
          <p:cNvPr id="1499" name="Google Shape;1499;p81"/>
          <p:cNvSpPr txBox="1"/>
          <p:nvPr/>
        </p:nvSpPr>
        <p:spPr>
          <a:xfrm>
            <a:off x="1835700" y="32274"/>
            <a:ext cx="8520600" cy="98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CA" sz="4400" b="1" i="0" u="none" strike="noStrike" cap="none">
                <a:solidFill>
                  <a:srgbClr val="000000"/>
                </a:solidFill>
                <a:latin typeface="Arial"/>
                <a:ea typeface="Arial"/>
                <a:cs typeface="Arial"/>
                <a:sym typeface="Arial"/>
              </a:rPr>
              <a:t>Backpropagation </a:t>
            </a:r>
            <a:r>
              <a:rPr lang="en-CA" sz="2400" b="1" i="1" u="none" strike="noStrike" cap="none">
                <a:solidFill>
                  <a:srgbClr val="000000"/>
                </a:solidFill>
                <a:latin typeface="Arial"/>
                <a:ea typeface="Arial"/>
                <a:cs typeface="Arial"/>
                <a:sym typeface="Arial"/>
              </a:rPr>
              <a:t>cont...</a:t>
            </a:r>
            <a:endParaRPr sz="2400" b="1" i="1"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3"/>
        <p:cNvGrpSpPr/>
        <p:nvPr/>
      </p:nvGrpSpPr>
      <p:grpSpPr>
        <a:xfrm>
          <a:off x="0" y="0"/>
          <a:ext cx="0" cy="0"/>
          <a:chOff x="0" y="0"/>
          <a:chExt cx="0" cy="0"/>
        </a:xfrm>
      </p:grpSpPr>
      <p:sp>
        <p:nvSpPr>
          <p:cNvPr id="1504" name="Google Shape;1504;p82"/>
          <p:cNvSpPr txBox="1">
            <a:spLocks noGrp="1"/>
          </p:cNvSpPr>
          <p:nvPr>
            <p:ph type="body" idx="1"/>
          </p:nvPr>
        </p:nvSpPr>
        <p:spPr>
          <a:xfrm>
            <a:off x="1784374" y="879611"/>
            <a:ext cx="85206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400"/>
              <a:buFont typeface="Arial"/>
              <a:buChar char="•"/>
            </a:pPr>
            <a:r>
              <a:rPr lang="en-CA" sz="2400"/>
              <a:t>The partial derivatives are then multiplied to get ‘layer1w_delta’, the number used to change the layer1 weights </a:t>
            </a:r>
            <a:endParaRPr sz="1200">
              <a:solidFill>
                <a:schemeClr val="dk1"/>
              </a:solidFill>
              <a:highlight>
                <a:srgbClr val="FFFFFE"/>
              </a:highlight>
              <a:latin typeface="Courier New"/>
              <a:ea typeface="Courier New"/>
              <a:cs typeface="Courier New"/>
              <a:sym typeface="Courier New"/>
            </a:endParaRPr>
          </a:p>
          <a:p>
            <a:pPr marL="0" lvl="0" indent="0" algn="l" rtl="0">
              <a:lnSpc>
                <a:spcPct val="135714"/>
              </a:lnSpc>
              <a:spcBef>
                <a:spcPts val="0"/>
              </a:spcBef>
              <a:spcAft>
                <a:spcPts val="0"/>
              </a:spcAft>
              <a:buSzPts val="1800"/>
              <a:buNone/>
            </a:pPr>
            <a:endParaRPr sz="120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0"/>
              </a:spcAft>
              <a:buClr>
                <a:schemeClr val="dk1"/>
              </a:buClr>
              <a:buSzPts val="1100"/>
              <a:buNone/>
            </a:pPr>
            <a:endParaRPr sz="1200">
              <a:solidFill>
                <a:schemeClr val="accent2"/>
              </a:solidFill>
              <a:highlight>
                <a:srgbClr val="FFFFFF"/>
              </a:highlight>
              <a:latin typeface="Roboto"/>
              <a:ea typeface="Roboto"/>
              <a:cs typeface="Roboto"/>
              <a:sym typeface="Roboto"/>
            </a:endParaRPr>
          </a:p>
        </p:txBody>
      </p:sp>
      <p:pic>
        <p:nvPicPr>
          <p:cNvPr id="1505" name="Google Shape;1505;p82"/>
          <p:cNvPicPr preferRelativeResize="0"/>
          <p:nvPr/>
        </p:nvPicPr>
        <p:blipFill rotWithShape="1">
          <a:blip r:embed="rId3">
            <a:alphaModFix/>
          </a:blip>
          <a:srcRect b="9640"/>
          <a:stretch/>
        </p:blipFill>
        <p:spPr>
          <a:xfrm>
            <a:off x="4256875" y="2985147"/>
            <a:ext cx="4288608" cy="2818518"/>
          </a:xfrm>
          <a:prstGeom prst="rect">
            <a:avLst/>
          </a:prstGeom>
          <a:noFill/>
          <a:ln>
            <a:noFill/>
          </a:ln>
        </p:spPr>
      </p:pic>
      <p:sp>
        <p:nvSpPr>
          <p:cNvPr id="1506" name="Google Shape;1506;p82"/>
          <p:cNvSpPr txBox="1"/>
          <p:nvPr/>
        </p:nvSpPr>
        <p:spPr>
          <a:xfrm>
            <a:off x="4256875" y="3307900"/>
            <a:ext cx="57600" cy="14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07" name="Google Shape;1507;p82"/>
          <p:cNvSpPr/>
          <p:nvPr/>
        </p:nvSpPr>
        <p:spPr>
          <a:xfrm>
            <a:off x="7597833" y="2973186"/>
            <a:ext cx="731400" cy="1424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08" name="Google Shape;1508;p82"/>
          <p:cNvSpPr txBox="1"/>
          <p:nvPr/>
        </p:nvSpPr>
        <p:spPr>
          <a:xfrm rot="-3599914">
            <a:off x="7156938" y="5795311"/>
            <a:ext cx="781166" cy="307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Layer 2</a:t>
            </a:r>
            <a:endParaRPr sz="1400" b="0" i="0" u="none" strike="noStrike" cap="none">
              <a:solidFill>
                <a:srgbClr val="000000"/>
              </a:solidFill>
              <a:latin typeface="Arial"/>
              <a:ea typeface="Arial"/>
              <a:cs typeface="Arial"/>
              <a:sym typeface="Arial"/>
            </a:endParaRPr>
          </a:p>
        </p:txBody>
      </p:sp>
      <p:sp>
        <p:nvSpPr>
          <p:cNvPr id="1509" name="Google Shape;1509;p82"/>
          <p:cNvSpPr txBox="1"/>
          <p:nvPr/>
        </p:nvSpPr>
        <p:spPr>
          <a:xfrm rot="-3599914">
            <a:off x="5958874" y="5795353"/>
            <a:ext cx="781166" cy="307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Layer 1</a:t>
            </a:r>
            <a:endParaRPr sz="1400" b="0" i="0" u="none" strike="noStrike" cap="none">
              <a:solidFill>
                <a:srgbClr val="000000"/>
              </a:solidFill>
              <a:latin typeface="Arial"/>
              <a:ea typeface="Arial"/>
              <a:cs typeface="Arial"/>
              <a:sym typeface="Arial"/>
            </a:endParaRPr>
          </a:p>
        </p:txBody>
      </p:sp>
      <p:sp>
        <p:nvSpPr>
          <p:cNvPr id="1510" name="Google Shape;1510;p82"/>
          <p:cNvSpPr txBox="1"/>
          <p:nvPr/>
        </p:nvSpPr>
        <p:spPr>
          <a:xfrm rot="-3599254">
            <a:off x="4592174" y="5795367"/>
            <a:ext cx="780906" cy="307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Arial"/>
                <a:ea typeface="Arial"/>
                <a:cs typeface="Arial"/>
                <a:sym typeface="Arial"/>
              </a:rPr>
              <a:t>Layer 0</a:t>
            </a:r>
            <a:endParaRPr sz="1400" b="0" i="0" u="none" strike="noStrike" cap="none">
              <a:solidFill>
                <a:srgbClr val="000000"/>
              </a:solidFill>
              <a:latin typeface="Arial"/>
              <a:ea typeface="Arial"/>
              <a:cs typeface="Arial"/>
              <a:sym typeface="Arial"/>
            </a:endParaRPr>
          </a:p>
        </p:txBody>
      </p:sp>
      <p:sp>
        <p:nvSpPr>
          <p:cNvPr id="1511" name="Google Shape;1511;p82"/>
          <p:cNvSpPr txBox="1"/>
          <p:nvPr/>
        </p:nvSpPr>
        <p:spPr>
          <a:xfrm>
            <a:off x="2311348" y="1950166"/>
            <a:ext cx="7215300" cy="1953600"/>
          </a:xfrm>
          <a:prstGeom prst="rect">
            <a:avLst/>
          </a:prstGeom>
          <a:noFill/>
          <a:ln>
            <a:noFill/>
          </a:ln>
        </p:spPr>
        <p:txBody>
          <a:bodyPr spcFirstLastPara="1" wrap="square" lIns="91425" tIns="45700" rIns="91425" bIns="45700" anchor="t" anchorCtr="0">
            <a:spAutoFit/>
          </a:bodyPr>
          <a:lstStyle/>
          <a:p>
            <a:pPr marL="0" marR="0" lvl="0" indent="0" algn="l" rtl="0">
              <a:lnSpc>
                <a:spcPct val="135714"/>
              </a:lnSpc>
              <a:spcBef>
                <a:spcPts val="0"/>
              </a:spcBef>
              <a:spcAft>
                <a:spcPts val="0"/>
              </a:spcAft>
              <a:buClr>
                <a:srgbClr val="008000"/>
              </a:buClr>
              <a:buSzPts val="1800"/>
              <a:buFont typeface="Courier New"/>
              <a:buNone/>
            </a:pPr>
            <a:r>
              <a:rPr lang="en-CA" sz="1800" b="1" i="0" u="none" strike="noStrike" cap="none">
                <a:solidFill>
                  <a:srgbClr val="008000"/>
                </a:solidFill>
                <a:highlight>
                  <a:srgbClr val="FFFFFE"/>
                </a:highlight>
                <a:latin typeface="Courier New"/>
                <a:ea typeface="Courier New"/>
                <a:cs typeface="Courier New"/>
                <a:sym typeface="Courier New"/>
              </a:rPr>
              <a:t>#Propogation of error to layer1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layer1_error = dah_dzh * dcost_dah</a:t>
            </a:r>
            <a:endParaRPr sz="18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layer1w_delta = np.dot(input_batch.T, layer1_error)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layer1b_delta = layer1_error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Courier New"/>
              <a:ea typeface="Courier New"/>
              <a:cs typeface="Courier New"/>
              <a:sym typeface="Courier New"/>
            </a:endParaRPr>
          </a:p>
          <a:p>
            <a:pPr marL="0" marR="0" lvl="0" indent="0" algn="l" rtl="0">
              <a:lnSpc>
                <a:spcPct val="135714"/>
              </a:lnSpc>
              <a:spcBef>
                <a:spcPts val="0"/>
              </a:spcBef>
              <a:spcAft>
                <a:spcPts val="0"/>
              </a:spcAft>
              <a:buClr>
                <a:schemeClr val="dk1"/>
              </a:buClr>
              <a:buSzPts val="1800"/>
              <a:buFont typeface="Arial"/>
              <a:buNone/>
            </a:pPr>
            <a:endParaRPr sz="1800" b="1" i="0" u="none" strike="noStrike" cap="none">
              <a:solidFill>
                <a:srgbClr val="008000"/>
              </a:solidFill>
              <a:highlight>
                <a:srgbClr val="FFFFFE"/>
              </a:highlight>
              <a:latin typeface="Courier New"/>
              <a:ea typeface="Courier New"/>
              <a:cs typeface="Courier New"/>
              <a:sym typeface="Courier New"/>
            </a:endParaRPr>
          </a:p>
        </p:txBody>
      </p:sp>
      <p:sp>
        <p:nvSpPr>
          <p:cNvPr id="1512" name="Google Shape;1512;p82"/>
          <p:cNvSpPr txBox="1"/>
          <p:nvPr/>
        </p:nvSpPr>
        <p:spPr>
          <a:xfrm>
            <a:off x="1835700" y="32274"/>
            <a:ext cx="8520600" cy="98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CA" sz="4400" b="1" i="0" u="none" strike="noStrike" cap="none">
                <a:solidFill>
                  <a:srgbClr val="000000"/>
                </a:solidFill>
                <a:latin typeface="Arial"/>
                <a:ea typeface="Arial"/>
                <a:cs typeface="Arial"/>
                <a:sym typeface="Arial"/>
              </a:rPr>
              <a:t>Backpropagation </a:t>
            </a:r>
            <a:r>
              <a:rPr lang="en-CA" sz="2400" b="1" i="1" u="none" strike="noStrike" cap="none">
                <a:solidFill>
                  <a:srgbClr val="000000"/>
                </a:solidFill>
                <a:latin typeface="Arial"/>
                <a:ea typeface="Arial"/>
                <a:cs typeface="Arial"/>
                <a:sym typeface="Arial"/>
              </a:rPr>
              <a:t>cont...</a:t>
            </a:r>
            <a:endParaRPr sz="2400" b="1" i="1"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6"/>
        <p:cNvGrpSpPr/>
        <p:nvPr/>
      </p:nvGrpSpPr>
      <p:grpSpPr>
        <a:xfrm>
          <a:off x="0" y="0"/>
          <a:ext cx="0" cy="0"/>
          <a:chOff x="0" y="0"/>
          <a:chExt cx="0" cy="0"/>
        </a:xfrm>
      </p:grpSpPr>
      <p:sp>
        <p:nvSpPr>
          <p:cNvPr id="1517" name="Google Shape;1517;gdc4c842cb4_0_1610"/>
          <p:cNvSpPr txBox="1">
            <a:spLocks noGrp="1"/>
          </p:cNvSpPr>
          <p:nvPr>
            <p:ph type="title"/>
          </p:nvPr>
        </p:nvSpPr>
        <p:spPr>
          <a:xfrm>
            <a:off x="1835700" y="-16400"/>
            <a:ext cx="8520600" cy="983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Update Weights</a:t>
            </a:r>
            <a:endParaRPr/>
          </a:p>
        </p:txBody>
      </p:sp>
      <p:sp>
        <p:nvSpPr>
          <p:cNvPr id="1518" name="Google Shape;1518;gdc4c842cb4_0_1610"/>
          <p:cNvSpPr txBox="1">
            <a:spLocks noGrp="1"/>
          </p:cNvSpPr>
          <p:nvPr>
            <p:ph type="body" idx="1"/>
          </p:nvPr>
        </p:nvSpPr>
        <p:spPr>
          <a:xfrm>
            <a:off x="1835700" y="788575"/>
            <a:ext cx="85206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400"/>
              <a:buFont typeface="Arial"/>
              <a:buChar char="•"/>
            </a:pPr>
            <a:r>
              <a:rPr lang="en-CA" sz="2400"/>
              <a:t>Using the products found earlier, the weight matrices can now be updated</a:t>
            </a:r>
            <a:endParaRPr sz="2400"/>
          </a:p>
          <a:p>
            <a:pPr marL="342900" lvl="0" indent="-342900" algn="l" rtl="0">
              <a:lnSpc>
                <a:spcPct val="100000"/>
              </a:lnSpc>
              <a:spcBef>
                <a:spcPts val="0"/>
              </a:spcBef>
              <a:spcAft>
                <a:spcPts val="0"/>
              </a:spcAft>
              <a:buSzPts val="2400"/>
              <a:buFont typeface="Arial"/>
              <a:buChar char="•"/>
            </a:pPr>
            <a:r>
              <a:rPr lang="en-CA" sz="2400"/>
              <a:t>The respective delta matrices are multiplied by the learning rate and subtracted from the current weight values</a:t>
            </a:r>
            <a:endParaRPr sz="2400"/>
          </a:p>
          <a:p>
            <a:pPr marL="0" lvl="0" indent="0" algn="l" rtl="0">
              <a:lnSpc>
                <a:spcPct val="135714"/>
              </a:lnSpc>
              <a:spcBef>
                <a:spcPts val="0"/>
              </a:spcBef>
              <a:spcAft>
                <a:spcPts val="0"/>
              </a:spcAft>
              <a:buClr>
                <a:schemeClr val="dk1"/>
              </a:buClr>
              <a:buSzPts val="1100"/>
              <a:buNone/>
            </a:pPr>
            <a:endParaRPr/>
          </a:p>
          <a:p>
            <a:pPr marL="0" lvl="0" indent="0" algn="l" rtl="0">
              <a:lnSpc>
                <a:spcPct val="100000"/>
              </a:lnSpc>
              <a:spcBef>
                <a:spcPts val="0"/>
              </a:spcBef>
              <a:spcAft>
                <a:spcPts val="1600"/>
              </a:spcAft>
              <a:buSzPts val="1800"/>
              <a:buNone/>
            </a:pPr>
            <a:endParaRPr/>
          </a:p>
        </p:txBody>
      </p:sp>
      <p:pic>
        <p:nvPicPr>
          <p:cNvPr id="1519" name="Google Shape;1519;gdc4c842cb4_0_1610"/>
          <p:cNvPicPr preferRelativeResize="0"/>
          <p:nvPr/>
        </p:nvPicPr>
        <p:blipFill rotWithShape="1">
          <a:blip r:embed="rId3">
            <a:alphaModFix/>
          </a:blip>
          <a:srcRect t="7276" b="9090"/>
          <a:stretch/>
        </p:blipFill>
        <p:spPr>
          <a:xfrm>
            <a:off x="2037126" y="3960976"/>
            <a:ext cx="3891625" cy="2140001"/>
          </a:xfrm>
          <a:prstGeom prst="rect">
            <a:avLst/>
          </a:prstGeom>
          <a:noFill/>
          <a:ln>
            <a:noFill/>
          </a:ln>
        </p:spPr>
      </p:pic>
      <p:pic>
        <p:nvPicPr>
          <p:cNvPr id="1520" name="Google Shape;1520;gdc4c842cb4_0_1610"/>
          <p:cNvPicPr preferRelativeResize="0"/>
          <p:nvPr/>
        </p:nvPicPr>
        <p:blipFill rotWithShape="1">
          <a:blip r:embed="rId4">
            <a:alphaModFix/>
          </a:blip>
          <a:srcRect b="9640"/>
          <a:stretch/>
        </p:blipFill>
        <p:spPr>
          <a:xfrm>
            <a:off x="6449451" y="3853225"/>
            <a:ext cx="3476299" cy="2284674"/>
          </a:xfrm>
          <a:prstGeom prst="rect">
            <a:avLst/>
          </a:prstGeom>
          <a:noFill/>
          <a:ln>
            <a:noFill/>
          </a:ln>
        </p:spPr>
      </p:pic>
      <p:sp>
        <p:nvSpPr>
          <p:cNvPr id="1521" name="Google Shape;1521;gdc4c842cb4_0_1610"/>
          <p:cNvSpPr txBox="1"/>
          <p:nvPr/>
        </p:nvSpPr>
        <p:spPr>
          <a:xfrm>
            <a:off x="3608969" y="2558389"/>
            <a:ext cx="5147700" cy="1299600"/>
          </a:xfrm>
          <a:prstGeom prst="rect">
            <a:avLst/>
          </a:prstGeom>
          <a:noFill/>
          <a:ln>
            <a:noFill/>
          </a:ln>
        </p:spPr>
        <p:txBody>
          <a:bodyPr spcFirstLastPara="1" wrap="square" lIns="91425" tIns="45700" rIns="91425" bIns="45700" anchor="t" anchorCtr="0">
            <a:spAutoFit/>
          </a:bodyPr>
          <a:lstStyle/>
          <a:p>
            <a:pPr marL="0" marR="0" lvl="0" indent="0" algn="l" rtl="0">
              <a:lnSpc>
                <a:spcPct val="135714"/>
              </a:lnSpc>
              <a:spcBef>
                <a:spcPts val="0"/>
              </a:spcBef>
              <a:spcAft>
                <a:spcPts val="0"/>
              </a:spcAft>
              <a:buClr>
                <a:schemeClr val="dk1"/>
              </a:buClr>
              <a:buSzPts val="1100"/>
              <a:buFont typeface="Courier New"/>
              <a:buNone/>
            </a:pPr>
            <a:r>
              <a:rPr lang="en-CA" sz="1800" b="1" i="0" u="none" strike="noStrike" cap="none">
                <a:solidFill>
                  <a:srgbClr val="008000"/>
                </a:solidFill>
                <a:highlight>
                  <a:srgbClr val="FFFFFE"/>
                </a:highlight>
                <a:latin typeface="Courier New"/>
                <a:ea typeface="Courier New"/>
                <a:cs typeface="Courier New"/>
                <a:sym typeface="Courier New"/>
              </a:rPr>
              <a:t>#Update weights with learning rate 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w0 -= lr * layer1w_delta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w1 -= lr * layer2w_delta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highlight>
                <a:srgbClr val="FFFFFE"/>
              </a:highlight>
              <a:latin typeface="Courier New"/>
              <a:ea typeface="Courier New"/>
              <a:cs typeface="Courier New"/>
              <a:sym typeface="Courier New"/>
            </a:endParaRPr>
          </a:p>
        </p:txBody>
      </p:sp>
      <p:sp>
        <p:nvSpPr>
          <p:cNvPr id="1522" name="Google Shape;1522;gdc4c842cb4_0_1610"/>
          <p:cNvSpPr txBox="1"/>
          <p:nvPr/>
        </p:nvSpPr>
        <p:spPr>
          <a:xfrm>
            <a:off x="7426037" y="2882738"/>
            <a:ext cx="2935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1" u="none" strike="noStrike" cap="none">
                <a:solidFill>
                  <a:srgbClr val="FF0000"/>
                </a:solidFill>
                <a:latin typeface="Arial"/>
                <a:ea typeface="Arial"/>
                <a:cs typeface="Arial"/>
                <a:sym typeface="Arial"/>
              </a:rPr>
              <a:t>wo = wo – lr*layer1w_delta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6"/>
        <p:cNvGrpSpPr/>
        <p:nvPr/>
      </p:nvGrpSpPr>
      <p:grpSpPr>
        <a:xfrm>
          <a:off x="0" y="0"/>
          <a:ext cx="0" cy="0"/>
          <a:chOff x="0" y="0"/>
          <a:chExt cx="0" cy="0"/>
        </a:xfrm>
      </p:grpSpPr>
      <p:sp>
        <p:nvSpPr>
          <p:cNvPr id="1527" name="Google Shape;1527;gdc4c842cb4_0_1793"/>
          <p:cNvSpPr txBox="1">
            <a:spLocks noGrp="1"/>
          </p:cNvSpPr>
          <p:nvPr>
            <p:ph type="title"/>
          </p:nvPr>
        </p:nvSpPr>
        <p:spPr>
          <a:xfrm>
            <a:off x="1835700" y="-16400"/>
            <a:ext cx="8520600" cy="983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Update Biases</a:t>
            </a:r>
            <a:endParaRPr/>
          </a:p>
        </p:txBody>
      </p:sp>
      <p:sp>
        <p:nvSpPr>
          <p:cNvPr id="1528" name="Google Shape;1528;gdc4c842cb4_0_1793"/>
          <p:cNvSpPr txBox="1">
            <a:spLocks noGrp="1"/>
          </p:cNvSpPr>
          <p:nvPr>
            <p:ph type="body" idx="1"/>
          </p:nvPr>
        </p:nvSpPr>
        <p:spPr>
          <a:xfrm>
            <a:off x="1835700" y="940975"/>
            <a:ext cx="8520600" cy="34164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400"/>
              <a:buFont typeface="Arial"/>
              <a:buChar char="•"/>
            </a:pPr>
            <a:r>
              <a:rPr lang="en-CA" sz="2400"/>
              <a:t>Similarly, the bias deltas are subtracted from the current bias values</a:t>
            </a:r>
            <a:endParaRPr/>
          </a:p>
          <a:p>
            <a:pPr marL="0" lvl="0" indent="0" algn="l" rtl="0">
              <a:lnSpc>
                <a:spcPct val="100000"/>
              </a:lnSpc>
              <a:spcBef>
                <a:spcPts val="0"/>
              </a:spcBef>
              <a:spcAft>
                <a:spcPts val="1600"/>
              </a:spcAft>
              <a:buSzPts val="1800"/>
              <a:buNone/>
            </a:pPr>
            <a:endParaRPr/>
          </a:p>
        </p:txBody>
      </p:sp>
      <p:pic>
        <p:nvPicPr>
          <p:cNvPr id="1529" name="Google Shape;1529;gdc4c842cb4_0_1793"/>
          <p:cNvPicPr preferRelativeResize="0"/>
          <p:nvPr/>
        </p:nvPicPr>
        <p:blipFill rotWithShape="1">
          <a:blip r:embed="rId3">
            <a:alphaModFix/>
          </a:blip>
          <a:srcRect t="7276" b="9090"/>
          <a:stretch/>
        </p:blipFill>
        <p:spPr>
          <a:xfrm>
            <a:off x="2037126" y="3884776"/>
            <a:ext cx="3891625" cy="2140001"/>
          </a:xfrm>
          <a:prstGeom prst="rect">
            <a:avLst/>
          </a:prstGeom>
          <a:noFill/>
          <a:ln>
            <a:noFill/>
          </a:ln>
        </p:spPr>
      </p:pic>
      <p:pic>
        <p:nvPicPr>
          <p:cNvPr id="1530" name="Google Shape;1530;gdc4c842cb4_0_1793"/>
          <p:cNvPicPr preferRelativeResize="0"/>
          <p:nvPr/>
        </p:nvPicPr>
        <p:blipFill rotWithShape="1">
          <a:blip r:embed="rId4">
            <a:alphaModFix/>
          </a:blip>
          <a:srcRect b="9640"/>
          <a:stretch/>
        </p:blipFill>
        <p:spPr>
          <a:xfrm>
            <a:off x="6449451" y="3777025"/>
            <a:ext cx="3476299" cy="2284674"/>
          </a:xfrm>
          <a:prstGeom prst="rect">
            <a:avLst/>
          </a:prstGeom>
          <a:noFill/>
          <a:ln>
            <a:noFill/>
          </a:ln>
        </p:spPr>
      </p:pic>
      <p:sp>
        <p:nvSpPr>
          <p:cNvPr id="1531" name="Google Shape;1531;gdc4c842cb4_0_1793"/>
          <p:cNvSpPr txBox="1"/>
          <p:nvPr/>
        </p:nvSpPr>
        <p:spPr>
          <a:xfrm>
            <a:off x="2037126" y="2494124"/>
            <a:ext cx="5147700" cy="1299600"/>
          </a:xfrm>
          <a:prstGeom prst="rect">
            <a:avLst/>
          </a:prstGeom>
          <a:noFill/>
          <a:ln>
            <a:noFill/>
          </a:ln>
        </p:spPr>
        <p:txBody>
          <a:bodyPr spcFirstLastPara="1" wrap="square" lIns="91425" tIns="45700" rIns="91425" bIns="45700" anchor="t" anchorCtr="0">
            <a:spAutoFit/>
          </a:bodyPr>
          <a:lstStyle/>
          <a:p>
            <a:pPr marL="0" marR="0" lvl="0" indent="0" algn="l" rtl="0">
              <a:lnSpc>
                <a:spcPct val="135714"/>
              </a:lnSpc>
              <a:spcBef>
                <a:spcPts val="0"/>
              </a:spcBef>
              <a:spcAft>
                <a:spcPts val="0"/>
              </a:spcAft>
              <a:buClr>
                <a:schemeClr val="dk1"/>
              </a:buClr>
              <a:buSzPts val="1100"/>
              <a:buFont typeface="Courier New"/>
              <a:buNone/>
            </a:pPr>
            <a:r>
              <a:rPr lang="en-CA" sz="1800" b="1" i="0" u="none" strike="noStrike" cap="none">
                <a:solidFill>
                  <a:srgbClr val="008000"/>
                </a:solidFill>
                <a:highlight>
                  <a:srgbClr val="FFFFFE"/>
                </a:highlight>
                <a:latin typeface="Courier New"/>
                <a:ea typeface="Courier New"/>
                <a:cs typeface="Courier New"/>
                <a:sym typeface="Courier New"/>
              </a:rPr>
              <a:t>#Update biases with learning rate 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bh -= lr * layer1b_delta.</a:t>
            </a:r>
            <a:r>
              <a:rPr lang="en-CA" sz="1800" b="1" i="0" u="none" strike="noStrike" cap="none">
                <a:solidFill>
                  <a:srgbClr val="795E26"/>
                </a:solidFill>
                <a:latin typeface="Courier New"/>
                <a:ea typeface="Courier New"/>
                <a:cs typeface="Courier New"/>
                <a:sym typeface="Courier New"/>
              </a:rPr>
              <a:t>sum</a:t>
            </a:r>
            <a:r>
              <a:rPr lang="en-CA" sz="1800" b="1" i="0" u="none" strike="noStrike" cap="none">
                <a:solidFill>
                  <a:srgbClr val="000000"/>
                </a:solidFill>
                <a:latin typeface="Courier New"/>
                <a:ea typeface="Courier New"/>
                <a:cs typeface="Courier New"/>
                <a:sym typeface="Courier New"/>
              </a:rPr>
              <a:t>(axis=</a:t>
            </a:r>
            <a:r>
              <a:rPr lang="en-CA" sz="1800" b="1" i="0" u="none" strike="noStrike" cap="none">
                <a:solidFill>
                  <a:srgbClr val="09885A"/>
                </a:solidFill>
                <a:latin typeface="Courier New"/>
                <a:ea typeface="Courier New"/>
                <a:cs typeface="Courier New"/>
                <a:sym typeface="Courier New"/>
              </a:rPr>
              <a:t>0</a:t>
            </a:r>
            <a:r>
              <a:rPr lang="en-CA" sz="18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ourier New"/>
                <a:ea typeface="Courier New"/>
                <a:cs typeface="Courier New"/>
                <a:sym typeface="Courier New"/>
              </a:rPr>
              <a:t>bo -= lr * layer2b_delta.</a:t>
            </a:r>
            <a:r>
              <a:rPr lang="en-CA" sz="1800" b="1" i="0" u="none" strike="noStrike" cap="none">
                <a:solidFill>
                  <a:srgbClr val="795E26"/>
                </a:solidFill>
                <a:latin typeface="Courier New"/>
                <a:ea typeface="Courier New"/>
                <a:cs typeface="Courier New"/>
                <a:sym typeface="Courier New"/>
              </a:rPr>
              <a:t>sum</a:t>
            </a:r>
            <a:r>
              <a:rPr lang="en-CA" sz="1800" b="1" i="0" u="none" strike="noStrike" cap="none">
                <a:solidFill>
                  <a:srgbClr val="000000"/>
                </a:solidFill>
                <a:latin typeface="Courier New"/>
                <a:ea typeface="Courier New"/>
                <a:cs typeface="Courier New"/>
                <a:sym typeface="Courier New"/>
              </a:rPr>
              <a:t>(axis=</a:t>
            </a:r>
            <a:r>
              <a:rPr lang="en-CA" sz="1800" b="1" i="0" u="none" strike="noStrike" cap="none">
                <a:solidFill>
                  <a:srgbClr val="09885A"/>
                </a:solidFill>
                <a:latin typeface="Courier New"/>
                <a:ea typeface="Courier New"/>
                <a:cs typeface="Courier New"/>
                <a:sym typeface="Courier New"/>
              </a:rPr>
              <a:t>0</a:t>
            </a:r>
            <a:r>
              <a:rPr lang="en-CA" sz="1800" b="0"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highlight>
                <a:srgbClr val="FFFFFE"/>
              </a:highlight>
              <a:latin typeface="Courier New"/>
              <a:ea typeface="Courier New"/>
              <a:cs typeface="Courier New"/>
              <a:sym typeface="Courier New"/>
            </a:endParaRPr>
          </a:p>
        </p:txBody>
      </p:sp>
      <p:sp>
        <p:nvSpPr>
          <p:cNvPr id="1532" name="Google Shape;1532;gdc4c842cb4_0_1793"/>
          <p:cNvSpPr txBox="1"/>
          <p:nvPr/>
        </p:nvSpPr>
        <p:spPr>
          <a:xfrm>
            <a:off x="7469689" y="2690106"/>
            <a:ext cx="2839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1" u="none" strike="noStrike" cap="none">
                <a:solidFill>
                  <a:srgbClr val="FF0000"/>
                </a:solidFill>
                <a:latin typeface="Arial"/>
                <a:ea typeface="Arial"/>
                <a:cs typeface="Arial"/>
                <a:sym typeface="Arial"/>
              </a:rPr>
              <a:t>Sums all elements in 2D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0" i="1" u="none" strike="noStrike" cap="none">
                <a:solidFill>
                  <a:srgbClr val="FF0000"/>
                </a:solidFill>
                <a:latin typeface="Arial"/>
                <a:ea typeface="Arial"/>
                <a:cs typeface="Arial"/>
                <a:sym typeface="Arial"/>
              </a:rPr>
              <a:t>array to put into 1D vector</a:t>
            </a:r>
            <a:endParaRPr sz="1400" b="0" i="0" u="none" strike="noStrike" cap="none">
              <a:solidFill>
                <a:srgbClr val="000000"/>
              </a:solidFill>
              <a:latin typeface="Arial"/>
              <a:ea typeface="Arial"/>
              <a:cs typeface="Arial"/>
              <a:sym typeface="Arial"/>
            </a:endParaRPr>
          </a:p>
        </p:txBody>
      </p:sp>
      <p:sp>
        <p:nvSpPr>
          <p:cNvPr id="1533" name="Google Shape;1533;gdc4c842cb4_0_1793"/>
          <p:cNvSpPr txBox="1"/>
          <p:nvPr/>
        </p:nvSpPr>
        <p:spPr>
          <a:xfrm>
            <a:off x="7527758" y="2203284"/>
            <a:ext cx="2820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1" u="none" strike="noStrike" cap="none">
                <a:solidFill>
                  <a:srgbClr val="FF0000"/>
                </a:solidFill>
                <a:latin typeface="Arial"/>
                <a:ea typeface="Arial"/>
                <a:cs typeface="Arial"/>
                <a:sym typeface="Arial"/>
              </a:rPr>
              <a:t>bh = bh – lr*layer1b_delta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7"/>
        <p:cNvGrpSpPr/>
        <p:nvPr/>
      </p:nvGrpSpPr>
      <p:grpSpPr>
        <a:xfrm>
          <a:off x="0" y="0"/>
          <a:ext cx="0" cy="0"/>
          <a:chOff x="0" y="0"/>
          <a:chExt cx="0" cy="0"/>
        </a:xfrm>
      </p:grpSpPr>
      <p:sp>
        <p:nvSpPr>
          <p:cNvPr id="1538" name="Google Shape;1538;gdc4c842cb4_0_1885"/>
          <p:cNvSpPr txBox="1">
            <a:spLocks noGrp="1"/>
          </p:cNvSpPr>
          <p:nvPr>
            <p:ph type="title"/>
          </p:nvPr>
        </p:nvSpPr>
        <p:spPr>
          <a:xfrm>
            <a:off x="1835700" y="322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Complete Training Process</a:t>
            </a:r>
            <a:endParaRPr/>
          </a:p>
        </p:txBody>
      </p:sp>
      <p:sp>
        <p:nvSpPr>
          <p:cNvPr id="1539" name="Google Shape;1539;gdc4c842cb4_0_1885"/>
          <p:cNvSpPr/>
          <p:nvPr/>
        </p:nvSpPr>
        <p:spPr>
          <a:xfrm>
            <a:off x="1930400" y="658336"/>
            <a:ext cx="8318400" cy="461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400"/>
              <a:buFont typeface="Arial"/>
              <a:buChar char="•"/>
            </a:pPr>
            <a:r>
              <a:rPr lang="en-CA" sz="2400" b="1" i="0" u="none" strike="noStrike" cap="none">
                <a:solidFill>
                  <a:srgbClr val="000090"/>
                </a:solidFill>
                <a:latin typeface="Arial"/>
                <a:ea typeface="Arial"/>
                <a:cs typeface="Arial"/>
                <a:sym typeface="Arial"/>
              </a:rPr>
              <a:t>The process is repeated for a number of epochs</a:t>
            </a:r>
            <a:endParaRPr sz="2400" b="1" i="0" u="none" strike="noStrike" cap="none">
              <a:solidFill>
                <a:srgbClr val="000090"/>
              </a:solidFill>
              <a:latin typeface="Arial"/>
              <a:ea typeface="Arial"/>
              <a:cs typeface="Arial"/>
              <a:sym typeface="Arial"/>
            </a:endParaRPr>
          </a:p>
        </p:txBody>
      </p:sp>
      <p:sp>
        <p:nvSpPr>
          <p:cNvPr id="1540" name="Google Shape;1540;gdc4c842cb4_0_1885"/>
          <p:cNvSpPr/>
          <p:nvPr/>
        </p:nvSpPr>
        <p:spPr>
          <a:xfrm>
            <a:off x="1548938" y="1003042"/>
            <a:ext cx="9119100" cy="504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AF00DB"/>
                </a:solidFill>
                <a:latin typeface="Courier New"/>
                <a:ea typeface="Courier New"/>
                <a:cs typeface="Courier New"/>
                <a:sym typeface="Courier New"/>
              </a:rPr>
              <a:t>for</a:t>
            </a:r>
            <a:r>
              <a:rPr lang="en-CA" sz="1250" b="1" i="0" u="none" strike="noStrike" cap="none">
                <a:solidFill>
                  <a:srgbClr val="000000"/>
                </a:solidFill>
                <a:latin typeface="Courier New"/>
                <a:ea typeface="Courier New"/>
                <a:cs typeface="Courier New"/>
                <a:sym typeface="Courier New"/>
              </a:rPr>
              <a:t> epoch </a:t>
            </a:r>
            <a:r>
              <a:rPr lang="en-CA" sz="1250" b="1" i="0" u="none" strike="noStrike" cap="none">
                <a:solidFill>
                  <a:srgbClr val="0000FF"/>
                </a:solidFill>
                <a:latin typeface="Courier New"/>
                <a:ea typeface="Courier New"/>
                <a:cs typeface="Courier New"/>
                <a:sym typeface="Courier New"/>
              </a:rPr>
              <a:t>in</a:t>
            </a:r>
            <a:r>
              <a:rPr lang="en-CA" sz="1250" b="1" i="0" u="none" strike="noStrike" cap="none">
                <a:solidFill>
                  <a:srgbClr val="000000"/>
                </a:solidFill>
                <a:latin typeface="Courier New"/>
                <a:ea typeface="Courier New"/>
                <a:cs typeface="Courier New"/>
                <a:sym typeface="Courier New"/>
              </a:rPr>
              <a:t> </a:t>
            </a:r>
            <a:r>
              <a:rPr lang="en-CA" sz="1250" b="1" i="0" u="none" strike="noStrike" cap="none">
                <a:solidFill>
                  <a:srgbClr val="795E26"/>
                </a:solidFill>
                <a:latin typeface="Courier New"/>
                <a:ea typeface="Courier New"/>
                <a:cs typeface="Courier New"/>
                <a:sym typeface="Courier New"/>
              </a:rPr>
              <a:t>range</a:t>
            </a:r>
            <a:r>
              <a:rPr lang="en-CA" sz="1250" b="1" i="0" u="none" strike="noStrike" cap="none">
                <a:solidFill>
                  <a:srgbClr val="000000"/>
                </a:solidFill>
                <a:latin typeface="Courier New"/>
                <a:ea typeface="Courier New"/>
                <a:cs typeface="Courier New"/>
                <a:sym typeface="Courier New"/>
              </a:rPr>
              <a:t>(epochs):</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a:t>
            </a:r>
            <a:r>
              <a:rPr lang="en-CA" sz="1250" b="1" i="0" u="none" strike="noStrike" cap="none">
                <a:solidFill>
                  <a:srgbClr val="AF00DB"/>
                </a:solidFill>
                <a:latin typeface="Courier New"/>
                <a:ea typeface="Courier New"/>
                <a:cs typeface="Courier New"/>
                <a:sym typeface="Courier New"/>
              </a:rPr>
              <a:t>for</a:t>
            </a:r>
            <a:r>
              <a:rPr lang="en-CA" sz="1250" b="1" i="0" u="none" strike="noStrike" cap="none">
                <a:solidFill>
                  <a:srgbClr val="000000"/>
                </a:solidFill>
                <a:latin typeface="Courier New"/>
                <a:ea typeface="Courier New"/>
                <a:cs typeface="Courier New"/>
                <a:sym typeface="Courier New"/>
              </a:rPr>
              <a:t> curr_batch </a:t>
            </a:r>
            <a:r>
              <a:rPr lang="en-CA" sz="1250" b="1" i="0" u="none" strike="noStrike" cap="none">
                <a:solidFill>
                  <a:srgbClr val="0000FF"/>
                </a:solidFill>
                <a:latin typeface="Courier New"/>
                <a:ea typeface="Courier New"/>
                <a:cs typeface="Courier New"/>
                <a:sym typeface="Courier New"/>
              </a:rPr>
              <a:t>in</a:t>
            </a:r>
            <a:r>
              <a:rPr lang="en-CA" sz="1250" b="1" i="0" u="none" strike="noStrike" cap="none">
                <a:solidFill>
                  <a:srgbClr val="000000"/>
                </a:solidFill>
                <a:latin typeface="Courier New"/>
                <a:ea typeface="Courier New"/>
                <a:cs typeface="Courier New"/>
                <a:sym typeface="Courier New"/>
              </a:rPr>
              <a:t> </a:t>
            </a:r>
            <a:r>
              <a:rPr lang="en-CA" sz="1250" b="1" i="0" u="none" strike="noStrike" cap="none">
                <a:solidFill>
                  <a:srgbClr val="795E26"/>
                </a:solidFill>
                <a:latin typeface="Courier New"/>
                <a:ea typeface="Courier New"/>
                <a:cs typeface="Courier New"/>
                <a:sym typeface="Courier New"/>
              </a:rPr>
              <a:t>range</a:t>
            </a:r>
            <a:r>
              <a:rPr lang="en-CA" sz="1250" b="1" i="0" u="none" strike="noStrike" cap="none">
                <a:solidFill>
                  <a:srgbClr val="000000"/>
                </a:solidFill>
                <a:latin typeface="Courier New"/>
                <a:ea typeface="Courier New"/>
                <a:cs typeface="Courier New"/>
                <a:sym typeface="Courier New"/>
              </a:rPr>
              <a:t>(num_batch):</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batch_start = curr_batch * batch_size	</a:t>
            </a:r>
            <a:r>
              <a:rPr lang="en-CA" sz="1250" b="1" i="0" u="none" strike="noStrike" cap="none">
                <a:solidFill>
                  <a:srgbClr val="008000"/>
                </a:solidFill>
                <a:latin typeface="Courier New"/>
                <a:ea typeface="Courier New"/>
                <a:cs typeface="Courier New"/>
                <a:sym typeface="Courier New"/>
              </a:rPr>
              <a:t># Finding the current batch</a:t>
            </a:r>
            <a:endParaRPr sz="125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batch_end = batch_start + batch_size</a:t>
            </a:r>
            <a:endParaRPr sz="125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input_batch = X_train[batch_start:batch_end]</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zh = np.dot(input_batch, w0) + bh		</a:t>
            </a:r>
            <a:r>
              <a:rPr lang="en-CA" sz="1250" b="1" i="0" u="none" strike="noStrike" cap="none">
                <a:solidFill>
                  <a:srgbClr val="008000"/>
                </a:solidFill>
                <a:latin typeface="Courier New"/>
                <a:ea typeface="Courier New"/>
                <a:cs typeface="Courier New"/>
                <a:sym typeface="Courier New"/>
              </a:rPr>
              <a:t># First layer propagation</a:t>
            </a:r>
            <a:endParaRPr sz="125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layer1 = sigmoid(zh)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zo = np.dot(layer1, w1) + bo		</a:t>
            </a:r>
            <a:r>
              <a:rPr lang="en-CA" sz="1250" b="1" i="0" u="none" strike="noStrike" cap="none">
                <a:solidFill>
                  <a:srgbClr val="008000"/>
                </a:solidFill>
                <a:latin typeface="Courier New"/>
                <a:ea typeface="Courier New"/>
                <a:cs typeface="Courier New"/>
                <a:sym typeface="Courier New"/>
              </a:rPr>
              <a:t># Second layer propagation</a:t>
            </a:r>
            <a:endParaRPr sz="125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layer2 = user_softmax(zo)</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br>
              <a:rPr lang="en-CA" sz="1250" b="1" i="0" u="none" strike="noStrike" cap="none">
                <a:solidFill>
                  <a:srgbClr val="000000"/>
                </a:solidFill>
                <a:latin typeface="Courier New"/>
                <a:ea typeface="Courier New"/>
                <a:cs typeface="Courier New"/>
                <a:sym typeface="Courier New"/>
              </a:rPr>
            </a:br>
            <a:r>
              <a:rPr lang="en-CA" sz="1250" b="1" i="0" u="none" strike="noStrike" cap="none">
                <a:solidFill>
                  <a:srgbClr val="000000"/>
                </a:solidFill>
                <a:latin typeface="Courier New"/>
                <a:ea typeface="Courier New"/>
                <a:cs typeface="Courier New"/>
                <a:sym typeface="Courier New"/>
              </a:rPr>
              <a:t>        labels_batch = y_train[batch_start:batch_end]</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layer2_error = layer2 - labels_batch		</a:t>
            </a:r>
            <a:r>
              <a:rPr lang="en-CA" sz="1250" b="1" i="0" u="none" strike="noStrike" cap="none">
                <a:solidFill>
                  <a:srgbClr val="008000"/>
                </a:solidFill>
                <a:latin typeface="Courier New"/>
                <a:ea typeface="Courier New"/>
                <a:cs typeface="Courier New"/>
                <a:sym typeface="Courier New"/>
              </a:rPr>
              <a:t> # Layer 2 error calculation</a:t>
            </a:r>
            <a:endParaRPr sz="125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layer2w_delta = np.dot(layer1.T, layer2_error) </a:t>
            </a:r>
            <a:r>
              <a:rPr lang="en-CA" sz="1250" b="1" i="0" u="none" strike="noStrike" cap="none">
                <a:solidFill>
                  <a:srgbClr val="008000"/>
                </a:solidFill>
                <a:latin typeface="Courier New"/>
                <a:ea typeface="Courier New"/>
                <a:cs typeface="Courier New"/>
                <a:sym typeface="Courier New"/>
              </a:rPr>
              <a:t># Layer 2 derivative calculations</a:t>
            </a:r>
            <a:br>
              <a:rPr lang="en-CA" sz="1250" b="1" i="0" u="none" strike="noStrike" cap="none">
                <a:solidFill>
                  <a:srgbClr val="000000"/>
                </a:solidFill>
                <a:latin typeface="Courier New"/>
                <a:ea typeface="Courier New"/>
                <a:cs typeface="Courier New"/>
                <a:sym typeface="Courier New"/>
              </a:rPr>
            </a:br>
            <a:r>
              <a:rPr lang="en-CA" sz="1250" b="1" i="0" u="none" strike="noStrike" cap="none">
                <a:solidFill>
                  <a:srgbClr val="000000"/>
                </a:solidFill>
                <a:latin typeface="Courier New"/>
                <a:ea typeface="Courier New"/>
                <a:cs typeface="Courier New"/>
                <a:sym typeface="Courier New"/>
              </a:rPr>
              <a:t>        layer2b_delta = layer2_error</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br>
              <a:rPr lang="en-CA" sz="1250" b="1" i="0" u="none" strike="noStrike" cap="none">
                <a:solidFill>
                  <a:srgbClr val="000000"/>
                </a:solidFill>
                <a:latin typeface="Courier New"/>
                <a:ea typeface="Courier New"/>
                <a:cs typeface="Courier New"/>
                <a:sym typeface="Courier New"/>
              </a:rPr>
            </a:br>
            <a:r>
              <a:rPr lang="en-CA" sz="1250" b="1" i="0" u="none" strike="noStrike" cap="none">
                <a:solidFill>
                  <a:srgbClr val="000000"/>
                </a:solidFill>
                <a:latin typeface="Courier New"/>
                <a:ea typeface="Courier New"/>
                <a:cs typeface="Courier New"/>
                <a:sym typeface="Courier New"/>
              </a:rPr>
              <a:t>        dcost_dah = np.dot(layer2_error , w1.T)		</a:t>
            </a:r>
            <a:r>
              <a:rPr lang="en-CA" sz="1250" b="1" i="0" u="none" strike="noStrike" cap="none">
                <a:solidFill>
                  <a:srgbClr val="008000"/>
                </a:solidFill>
                <a:latin typeface="Courier New"/>
                <a:ea typeface="Courier New"/>
                <a:cs typeface="Courier New"/>
                <a:sym typeface="Courier New"/>
              </a:rPr>
              <a:t> # Layer 1 derivative calculations</a:t>
            </a:r>
            <a:endParaRPr sz="125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dah_dzh = sigmoid_deriv(zh)</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layer1_error = dah_dzh * dcost_dah		</a:t>
            </a:r>
            <a:r>
              <a:rPr lang="en-CA" sz="1250" b="1" i="0" u="none" strike="noStrike" cap="none">
                <a:solidFill>
                  <a:srgbClr val="008000"/>
                </a:solidFill>
                <a:latin typeface="Courier New"/>
                <a:ea typeface="Courier New"/>
                <a:cs typeface="Courier New"/>
                <a:sym typeface="Courier New"/>
              </a:rPr>
              <a:t> # Layer 1 error calculation</a:t>
            </a:r>
            <a:endParaRPr sz="125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layer1w_delta = np.dot(input_batch.T, layer1_error)</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br>
              <a:rPr lang="en-CA" sz="1250" b="1" i="0" u="none" strike="noStrike" cap="none">
                <a:solidFill>
                  <a:srgbClr val="000000"/>
                </a:solidFill>
                <a:latin typeface="Courier New"/>
                <a:ea typeface="Courier New"/>
                <a:cs typeface="Courier New"/>
                <a:sym typeface="Courier New"/>
              </a:rPr>
            </a:br>
            <a:r>
              <a:rPr lang="en-CA" sz="1250" b="1" i="0" u="none" strike="noStrike" cap="none">
                <a:solidFill>
                  <a:srgbClr val="000000"/>
                </a:solidFill>
                <a:latin typeface="Courier New"/>
                <a:ea typeface="Courier New"/>
                <a:cs typeface="Courier New"/>
                <a:sym typeface="Courier New"/>
              </a:rPr>
              <a:t>        layer1b_delta = layer1_error</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br>
              <a:rPr lang="en-CA" sz="1250" b="1" i="0" u="none" strike="noStrike" cap="none">
                <a:solidFill>
                  <a:srgbClr val="000000"/>
                </a:solidFill>
                <a:latin typeface="Courier New"/>
                <a:ea typeface="Courier New"/>
                <a:cs typeface="Courier New"/>
                <a:sym typeface="Courier New"/>
              </a:rPr>
            </a:br>
            <a:r>
              <a:rPr lang="en-CA" sz="1250" b="1" i="0" u="none" strike="noStrike" cap="none">
                <a:solidFill>
                  <a:srgbClr val="000000"/>
                </a:solidFill>
                <a:latin typeface="Courier New"/>
                <a:ea typeface="Courier New"/>
                <a:cs typeface="Courier New"/>
                <a:sym typeface="Courier New"/>
              </a:rPr>
              <a:t>        w0 -= lr * layer1w_delta		</a:t>
            </a:r>
            <a:r>
              <a:rPr lang="en-CA" sz="1250" b="1" i="0" u="none" strike="noStrike" cap="none">
                <a:solidFill>
                  <a:srgbClr val="008000"/>
                </a:solidFill>
                <a:latin typeface="Courier New"/>
                <a:ea typeface="Courier New"/>
                <a:cs typeface="Courier New"/>
                <a:sym typeface="Courier New"/>
              </a:rPr>
              <a:t> # Weight and bias updating</a:t>
            </a:r>
            <a:endParaRPr sz="125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bh -= lr * layer1b_delta.</a:t>
            </a:r>
            <a:r>
              <a:rPr lang="en-CA" sz="1250" b="1" i="0" u="none" strike="noStrike" cap="none">
                <a:solidFill>
                  <a:srgbClr val="795E26"/>
                </a:solidFill>
                <a:latin typeface="Courier New"/>
                <a:ea typeface="Courier New"/>
                <a:cs typeface="Courier New"/>
                <a:sym typeface="Courier New"/>
              </a:rPr>
              <a:t>sum</a:t>
            </a:r>
            <a:r>
              <a:rPr lang="en-CA" sz="1250" b="1" i="0" u="none" strike="noStrike" cap="none">
                <a:solidFill>
                  <a:srgbClr val="000000"/>
                </a:solidFill>
                <a:latin typeface="Courier New"/>
                <a:ea typeface="Courier New"/>
                <a:cs typeface="Courier New"/>
                <a:sym typeface="Courier New"/>
              </a:rPr>
              <a:t>(axis=</a:t>
            </a:r>
            <a:r>
              <a:rPr lang="en-CA" sz="1250" b="1" i="0" u="none" strike="noStrike" cap="none">
                <a:solidFill>
                  <a:srgbClr val="09885A"/>
                </a:solidFill>
                <a:latin typeface="Courier New"/>
                <a:ea typeface="Courier New"/>
                <a:cs typeface="Courier New"/>
                <a:sym typeface="Courier New"/>
              </a:rPr>
              <a:t>0</a:t>
            </a:r>
            <a:r>
              <a:rPr lang="en-CA" sz="1250" b="1" i="0" u="none" strike="noStrike" cap="none">
                <a:solidFill>
                  <a:srgbClr val="000000"/>
                </a:solidFill>
                <a:latin typeface="Courier New"/>
                <a:ea typeface="Courier New"/>
                <a:cs typeface="Courier New"/>
                <a:sym typeface="Courier New"/>
              </a:rPr>
              <a:t>)</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br>
              <a:rPr lang="en-CA" sz="1250" b="1" i="0" u="none" strike="noStrike" cap="none">
                <a:solidFill>
                  <a:srgbClr val="000000"/>
                </a:solidFill>
                <a:latin typeface="Courier New"/>
                <a:ea typeface="Courier New"/>
                <a:cs typeface="Courier New"/>
                <a:sym typeface="Courier New"/>
              </a:rPr>
            </a:br>
            <a:r>
              <a:rPr lang="en-CA" sz="1250" b="1" i="0" u="none" strike="noStrike" cap="none">
                <a:solidFill>
                  <a:srgbClr val="000000"/>
                </a:solidFill>
                <a:latin typeface="Courier New"/>
                <a:ea typeface="Courier New"/>
                <a:cs typeface="Courier New"/>
                <a:sym typeface="Courier New"/>
              </a:rPr>
              <a:t>        w1 -= lr * layer2w_delta</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50"/>
              <a:buFont typeface="Arial"/>
              <a:buNone/>
            </a:pPr>
            <a:r>
              <a:rPr lang="en-CA" sz="1250" b="1" i="0" u="none" strike="noStrike" cap="none">
                <a:solidFill>
                  <a:srgbClr val="000000"/>
                </a:solidFill>
                <a:latin typeface="Courier New"/>
                <a:ea typeface="Courier New"/>
                <a:cs typeface="Courier New"/>
                <a:sym typeface="Courier New"/>
              </a:rPr>
              <a:t>        bo -= lr * layer2b_delta.</a:t>
            </a:r>
            <a:r>
              <a:rPr lang="en-CA" sz="1250" b="1" i="0" u="none" strike="noStrike" cap="none">
                <a:solidFill>
                  <a:srgbClr val="795E26"/>
                </a:solidFill>
                <a:latin typeface="Courier New"/>
                <a:ea typeface="Courier New"/>
                <a:cs typeface="Courier New"/>
                <a:sym typeface="Courier New"/>
              </a:rPr>
              <a:t>sum</a:t>
            </a:r>
            <a:r>
              <a:rPr lang="en-CA" sz="1250" b="1" i="0" u="none" strike="noStrike" cap="none">
                <a:solidFill>
                  <a:srgbClr val="000000"/>
                </a:solidFill>
                <a:latin typeface="Courier New"/>
                <a:ea typeface="Courier New"/>
                <a:cs typeface="Courier New"/>
                <a:sym typeface="Courier New"/>
              </a:rPr>
              <a:t>(axis=</a:t>
            </a:r>
            <a:r>
              <a:rPr lang="en-CA" sz="1250" b="1" i="0" u="none" strike="noStrike" cap="none">
                <a:solidFill>
                  <a:srgbClr val="09885A"/>
                </a:solidFill>
                <a:latin typeface="Courier New"/>
                <a:ea typeface="Courier New"/>
                <a:cs typeface="Courier New"/>
                <a:sym typeface="Courier New"/>
              </a:rPr>
              <a:t>0</a:t>
            </a:r>
            <a:r>
              <a:rPr lang="en-CA" sz="1250" b="1" i="0" u="none" strike="noStrike" cap="none">
                <a:solidFill>
                  <a:srgbClr val="000000"/>
                </a:solidFill>
                <a:latin typeface="Courier New"/>
                <a:ea typeface="Courier New"/>
                <a:cs typeface="Courier New"/>
                <a:sym typeface="Courier New"/>
              </a:rPr>
              <a:t>)</a:t>
            </a:r>
            <a:endParaRPr sz="1250" b="1"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4"/>
        <p:cNvGrpSpPr/>
        <p:nvPr/>
      </p:nvGrpSpPr>
      <p:grpSpPr>
        <a:xfrm>
          <a:off x="0" y="0"/>
          <a:ext cx="0" cy="0"/>
          <a:chOff x="0" y="0"/>
          <a:chExt cx="0" cy="0"/>
        </a:xfrm>
      </p:grpSpPr>
      <p:sp>
        <p:nvSpPr>
          <p:cNvPr id="1545" name="Google Shape;1545;p86"/>
          <p:cNvSpPr txBox="1">
            <a:spLocks noGrp="1"/>
          </p:cNvSpPr>
          <p:nvPr>
            <p:ph type="title"/>
          </p:nvPr>
        </p:nvSpPr>
        <p:spPr>
          <a:xfrm>
            <a:off x="1835700" y="-43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Updating Weights</a:t>
            </a:r>
            <a:endParaRPr/>
          </a:p>
        </p:txBody>
      </p:sp>
      <p:pic>
        <p:nvPicPr>
          <p:cNvPr id="1546" name="Google Shape;1546;p86"/>
          <p:cNvPicPr preferRelativeResize="0"/>
          <p:nvPr/>
        </p:nvPicPr>
        <p:blipFill rotWithShape="1">
          <a:blip r:embed="rId3">
            <a:alphaModFix/>
          </a:blip>
          <a:srcRect/>
          <a:stretch/>
        </p:blipFill>
        <p:spPr>
          <a:xfrm>
            <a:off x="2067704" y="3584172"/>
            <a:ext cx="5313392" cy="2833808"/>
          </a:xfrm>
          <a:prstGeom prst="rect">
            <a:avLst/>
          </a:prstGeom>
          <a:noFill/>
          <a:ln>
            <a:noFill/>
          </a:ln>
        </p:spPr>
      </p:pic>
      <p:pic>
        <p:nvPicPr>
          <p:cNvPr id="1547" name="Google Shape;1547;p86"/>
          <p:cNvPicPr preferRelativeResize="0"/>
          <p:nvPr/>
        </p:nvPicPr>
        <p:blipFill rotWithShape="1">
          <a:blip r:embed="rId4">
            <a:alphaModFix/>
          </a:blip>
          <a:srcRect/>
          <a:stretch/>
        </p:blipFill>
        <p:spPr>
          <a:xfrm>
            <a:off x="0" y="717666"/>
            <a:ext cx="12192000" cy="3048000"/>
          </a:xfrm>
          <a:prstGeom prst="rect">
            <a:avLst/>
          </a:prstGeom>
          <a:noFill/>
          <a:ln>
            <a:noFill/>
          </a:ln>
        </p:spPr>
      </p:pic>
      <p:sp>
        <p:nvSpPr>
          <p:cNvPr id="1548" name="Google Shape;1548;p86"/>
          <p:cNvSpPr txBox="1"/>
          <p:nvPr/>
        </p:nvSpPr>
        <p:spPr>
          <a:xfrm>
            <a:off x="6999549" y="3567739"/>
            <a:ext cx="3045000" cy="304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0000"/>
              </a:buClr>
              <a:buSzPts val="1800"/>
              <a:buFont typeface="Arial"/>
              <a:buChar char="●"/>
            </a:pPr>
            <a:r>
              <a:rPr lang="en-CA" sz="2800" b="1" i="0" u="none" strike="noStrike" cap="none">
                <a:solidFill>
                  <a:srgbClr val="000090"/>
                </a:solidFill>
                <a:latin typeface="Arial"/>
                <a:ea typeface="Arial"/>
                <a:cs typeface="Arial"/>
                <a:sym typeface="Arial"/>
              </a:rPr>
              <a:t>The 17 input units each represent 21 bits (they are condensed)</a:t>
            </a:r>
            <a:endParaRPr sz="2800" b="1" i="0" u="none" strike="noStrike" cap="none">
              <a:solidFill>
                <a:srgbClr val="FF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9"/>
        <p:cNvGrpSpPr/>
        <p:nvPr/>
      </p:nvGrpSpPr>
      <p:grpSpPr>
        <a:xfrm>
          <a:off x="0" y="0"/>
          <a:ext cx="0" cy="0"/>
          <a:chOff x="0" y="0"/>
          <a:chExt cx="0" cy="0"/>
        </a:xfrm>
      </p:grpSpPr>
      <p:sp>
        <p:nvSpPr>
          <p:cNvPr id="560" name="Google Shape;560;p8"/>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Levels of Protein Structure</a:t>
            </a:r>
            <a:endParaRPr/>
          </a:p>
        </p:txBody>
      </p:sp>
      <p:sp>
        <p:nvSpPr>
          <p:cNvPr id="561" name="Google Shape;561;p8"/>
          <p:cNvSpPr txBox="1">
            <a:spLocks noGrp="1"/>
          </p:cNvSpPr>
          <p:nvPr>
            <p:ph type="body" idx="1"/>
          </p:nvPr>
        </p:nvSpPr>
        <p:spPr>
          <a:xfrm>
            <a:off x="1469573" y="1371600"/>
            <a:ext cx="5159929"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00"/>
              <a:buFont typeface="Arial"/>
              <a:buChar char="•"/>
            </a:pPr>
            <a:r>
              <a:rPr lang="en-CA"/>
              <a:t>Proteins are long (&gt;40 aa) polypeptides</a:t>
            </a:r>
            <a:endParaRPr/>
          </a:p>
          <a:p>
            <a:pPr marL="342900" lvl="0" indent="-342900" algn="l" rtl="0">
              <a:lnSpc>
                <a:spcPct val="100000"/>
              </a:lnSpc>
              <a:spcBef>
                <a:spcPts val="560"/>
              </a:spcBef>
              <a:spcAft>
                <a:spcPts val="0"/>
              </a:spcAft>
              <a:buSzPts val="2800"/>
              <a:buFont typeface="Arial"/>
              <a:buChar char="•"/>
            </a:pPr>
            <a:r>
              <a:rPr lang="en-CA"/>
              <a:t>Primary structure = </a:t>
            </a:r>
            <a:r>
              <a:rPr lang="en-CA">
                <a:solidFill>
                  <a:srgbClr val="FF0000"/>
                </a:solidFill>
              </a:rPr>
              <a:t>sequence</a:t>
            </a:r>
            <a:endParaRPr/>
          </a:p>
          <a:p>
            <a:pPr marL="342900" lvl="0" indent="-342900" algn="l" rtl="0">
              <a:lnSpc>
                <a:spcPct val="100000"/>
              </a:lnSpc>
              <a:spcBef>
                <a:spcPts val="560"/>
              </a:spcBef>
              <a:spcAft>
                <a:spcPts val="0"/>
              </a:spcAft>
              <a:buSzPts val="2800"/>
              <a:buFont typeface="Arial"/>
              <a:buChar char="•"/>
            </a:pPr>
            <a:r>
              <a:rPr lang="en-CA"/>
              <a:t>Secondary structure = </a:t>
            </a:r>
            <a:r>
              <a:rPr lang="en-CA">
                <a:solidFill>
                  <a:srgbClr val="FF0000"/>
                </a:solidFill>
              </a:rPr>
              <a:t>helices/strands</a:t>
            </a:r>
            <a:endParaRPr/>
          </a:p>
          <a:p>
            <a:pPr marL="342900" lvl="0" indent="-342900" algn="l" rtl="0">
              <a:lnSpc>
                <a:spcPct val="100000"/>
              </a:lnSpc>
              <a:spcBef>
                <a:spcPts val="560"/>
              </a:spcBef>
              <a:spcAft>
                <a:spcPts val="0"/>
              </a:spcAft>
              <a:buSzPts val="2800"/>
              <a:buFont typeface="Arial"/>
              <a:buChar char="•"/>
            </a:pPr>
            <a:r>
              <a:rPr lang="en-CA"/>
              <a:t>Tertiary structure =   </a:t>
            </a:r>
            <a:r>
              <a:rPr lang="en-CA">
                <a:solidFill>
                  <a:srgbClr val="FF0000"/>
                </a:solidFill>
              </a:rPr>
              <a:t>3D fold</a:t>
            </a:r>
            <a:endParaRPr/>
          </a:p>
          <a:p>
            <a:pPr marL="342900" lvl="0" indent="-342900" algn="l" rtl="0">
              <a:lnSpc>
                <a:spcPct val="100000"/>
              </a:lnSpc>
              <a:spcBef>
                <a:spcPts val="560"/>
              </a:spcBef>
              <a:spcAft>
                <a:spcPts val="0"/>
              </a:spcAft>
              <a:buSzPts val="2800"/>
              <a:buFont typeface="Arial"/>
              <a:buChar char="•"/>
            </a:pPr>
            <a:r>
              <a:rPr lang="en-CA"/>
              <a:t>Quaternary structure = </a:t>
            </a:r>
            <a:r>
              <a:rPr lang="en-CA">
                <a:solidFill>
                  <a:srgbClr val="FF0000"/>
                </a:solidFill>
              </a:rPr>
              <a:t>protein complexes </a:t>
            </a:r>
            <a:endParaRPr/>
          </a:p>
        </p:txBody>
      </p:sp>
      <p:pic>
        <p:nvPicPr>
          <p:cNvPr id="562" name="Google Shape;562;p8"/>
          <p:cNvPicPr preferRelativeResize="0"/>
          <p:nvPr/>
        </p:nvPicPr>
        <p:blipFill rotWithShape="1">
          <a:blip r:embed="rId3">
            <a:alphaModFix/>
          </a:blip>
          <a:srcRect/>
          <a:stretch/>
        </p:blipFill>
        <p:spPr>
          <a:xfrm>
            <a:off x="6920935" y="1244600"/>
            <a:ext cx="2941926" cy="512872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2"/>
        <p:cNvGrpSpPr/>
        <p:nvPr/>
      </p:nvGrpSpPr>
      <p:grpSpPr>
        <a:xfrm>
          <a:off x="0" y="0"/>
          <a:ext cx="0" cy="0"/>
          <a:chOff x="0" y="0"/>
          <a:chExt cx="0" cy="0"/>
        </a:xfrm>
      </p:grpSpPr>
      <p:sp>
        <p:nvSpPr>
          <p:cNvPr id="1553" name="Google Shape;1553;p87"/>
          <p:cNvSpPr txBox="1">
            <a:spLocks noGrp="1"/>
          </p:cNvSpPr>
          <p:nvPr>
            <p:ph type="title"/>
          </p:nvPr>
        </p:nvSpPr>
        <p:spPr>
          <a:xfrm>
            <a:off x="1835700" y="-439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Updating Weights</a:t>
            </a:r>
            <a:endParaRPr/>
          </a:p>
        </p:txBody>
      </p:sp>
      <p:pic>
        <p:nvPicPr>
          <p:cNvPr id="1554" name="Google Shape;1554;p87"/>
          <p:cNvPicPr preferRelativeResize="0"/>
          <p:nvPr/>
        </p:nvPicPr>
        <p:blipFill rotWithShape="1">
          <a:blip r:embed="rId3">
            <a:alphaModFix/>
          </a:blip>
          <a:srcRect/>
          <a:stretch/>
        </p:blipFill>
        <p:spPr>
          <a:xfrm>
            <a:off x="1524000" y="981151"/>
            <a:ext cx="9144001" cy="5502525"/>
          </a:xfrm>
          <a:prstGeom prst="rect">
            <a:avLst/>
          </a:prstGeom>
          <a:noFill/>
          <a:ln>
            <a:noFill/>
          </a:ln>
        </p:spPr>
      </p:pic>
      <p:cxnSp>
        <p:nvCxnSpPr>
          <p:cNvPr id="1555" name="Google Shape;1555;p87"/>
          <p:cNvCxnSpPr/>
          <p:nvPr/>
        </p:nvCxnSpPr>
        <p:spPr>
          <a:xfrm>
            <a:off x="4632960" y="3437313"/>
            <a:ext cx="4156500" cy="756600"/>
          </a:xfrm>
          <a:prstGeom prst="bentConnector3">
            <a:avLst>
              <a:gd name="adj1" fmla="val 0"/>
            </a:avLst>
          </a:prstGeom>
          <a:noFill/>
          <a:ln w="28575" cap="flat" cmpd="sng">
            <a:solidFill>
              <a:srgbClr val="FF0000"/>
            </a:solidFill>
            <a:prstDash val="solid"/>
            <a:round/>
            <a:headEnd type="none" w="sm" len="sm"/>
            <a:tailEnd type="none" w="sm" len="sm"/>
          </a:ln>
        </p:spPr>
      </p:cxnSp>
      <p:cxnSp>
        <p:nvCxnSpPr>
          <p:cNvPr id="1556" name="Google Shape;1556;p87"/>
          <p:cNvCxnSpPr/>
          <p:nvPr/>
        </p:nvCxnSpPr>
        <p:spPr>
          <a:xfrm rot="10800000" flipH="1">
            <a:off x="4466705" y="4093909"/>
            <a:ext cx="5436600" cy="1953600"/>
          </a:xfrm>
          <a:prstGeom prst="bentConnector3">
            <a:avLst>
              <a:gd name="adj1" fmla="val 99999"/>
            </a:avLst>
          </a:prstGeom>
          <a:noFill/>
          <a:ln w="28575" cap="flat" cmpd="sng">
            <a:solidFill>
              <a:srgbClr val="FF0000"/>
            </a:solidFill>
            <a:prstDash val="solid"/>
            <a:round/>
            <a:headEnd type="none" w="sm" len="sm"/>
            <a:tailEnd type="none" w="sm" len="sm"/>
          </a:ln>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0"/>
        <p:cNvGrpSpPr/>
        <p:nvPr/>
      </p:nvGrpSpPr>
      <p:grpSpPr>
        <a:xfrm>
          <a:off x="0" y="0"/>
          <a:ext cx="0" cy="0"/>
          <a:chOff x="0" y="0"/>
          <a:chExt cx="0" cy="0"/>
        </a:xfrm>
      </p:grpSpPr>
      <p:sp>
        <p:nvSpPr>
          <p:cNvPr id="1561" name="Google Shape;1561;gdc4c842cb4_0_1973"/>
          <p:cNvSpPr txBox="1">
            <a:spLocks noGrp="1"/>
          </p:cNvSpPr>
          <p:nvPr>
            <p:ph type="title"/>
          </p:nvPr>
        </p:nvSpPr>
        <p:spPr>
          <a:xfrm>
            <a:off x="1835700" y="322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Training Output</a:t>
            </a:r>
            <a:endParaRPr/>
          </a:p>
        </p:txBody>
      </p:sp>
      <p:sp>
        <p:nvSpPr>
          <p:cNvPr id="1562" name="Google Shape;1562;gdc4c842cb4_0_1973"/>
          <p:cNvSpPr/>
          <p:nvPr/>
        </p:nvSpPr>
        <p:spPr>
          <a:xfrm>
            <a:off x="1930400" y="734536"/>
            <a:ext cx="8318400" cy="1938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400"/>
              <a:buFont typeface="Arial"/>
              <a:buChar char="•"/>
            </a:pPr>
            <a:r>
              <a:rPr lang="en-CA" sz="2400" b="1" i="0" u="none" strike="noStrike" cap="none">
                <a:solidFill>
                  <a:srgbClr val="000090"/>
                </a:solidFill>
                <a:latin typeface="Arial"/>
                <a:ea typeface="Arial"/>
                <a:cs typeface="Arial"/>
                <a:sym typeface="Arial"/>
              </a:rPr>
              <a:t>In addition to outputting the trained parameters, the training function will also output all the layer2 errors found during training</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FF0000"/>
              </a:buClr>
              <a:buSzPts val="2400"/>
              <a:buFont typeface="Arial"/>
              <a:buChar char="•"/>
            </a:pPr>
            <a:r>
              <a:rPr lang="en-CA" sz="2400" b="1" i="0" u="none" strike="noStrike" cap="none">
                <a:solidFill>
                  <a:srgbClr val="000090"/>
                </a:solidFill>
                <a:latin typeface="Arial"/>
                <a:ea typeface="Arial"/>
                <a:cs typeface="Arial"/>
                <a:sym typeface="Arial"/>
              </a:rPr>
              <a:t>This results in one error measurement per epoch, which can then be plotted</a:t>
            </a:r>
            <a:endParaRPr sz="2400" b="1" i="0" u="none" strike="noStrike" cap="none">
              <a:solidFill>
                <a:srgbClr val="000090"/>
              </a:solidFill>
              <a:latin typeface="Arial"/>
              <a:ea typeface="Arial"/>
              <a:cs typeface="Arial"/>
              <a:sym typeface="Arial"/>
            </a:endParaRPr>
          </a:p>
        </p:txBody>
      </p:sp>
      <p:pic>
        <p:nvPicPr>
          <p:cNvPr id="1563" name="Google Shape;1563;gdc4c842cb4_0_1973"/>
          <p:cNvPicPr preferRelativeResize="0"/>
          <p:nvPr/>
        </p:nvPicPr>
        <p:blipFill rotWithShape="1">
          <a:blip r:embed="rId3">
            <a:alphaModFix/>
          </a:blip>
          <a:srcRect/>
          <a:stretch/>
        </p:blipFill>
        <p:spPr>
          <a:xfrm>
            <a:off x="4659756" y="2995354"/>
            <a:ext cx="5196017" cy="3396460"/>
          </a:xfrm>
          <a:prstGeom prst="rect">
            <a:avLst/>
          </a:prstGeom>
          <a:noFill/>
          <a:ln>
            <a:noFill/>
          </a:ln>
        </p:spPr>
      </p:pic>
      <p:sp>
        <p:nvSpPr>
          <p:cNvPr id="1564" name="Google Shape;1564;gdc4c842cb4_0_1973"/>
          <p:cNvSpPr txBox="1"/>
          <p:nvPr/>
        </p:nvSpPr>
        <p:spPr>
          <a:xfrm>
            <a:off x="8096993" y="5941623"/>
            <a:ext cx="10710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CA" sz="2300" b="0" i="0" u="none" strike="noStrike" cap="none">
                <a:solidFill>
                  <a:srgbClr val="434343"/>
                </a:solidFill>
                <a:latin typeface="Calibri"/>
                <a:ea typeface="Calibri"/>
                <a:cs typeface="Calibri"/>
                <a:sym typeface="Calibri"/>
              </a:rPr>
              <a:t>Epochs</a:t>
            </a:r>
            <a:endParaRPr sz="1300" b="0" i="0" u="none" strike="noStrike" cap="none">
              <a:solidFill>
                <a:srgbClr val="434343"/>
              </a:solidFill>
              <a:latin typeface="Arial"/>
              <a:ea typeface="Arial"/>
              <a:cs typeface="Arial"/>
              <a:sym typeface="Arial"/>
            </a:endParaRPr>
          </a:p>
        </p:txBody>
      </p:sp>
      <p:sp>
        <p:nvSpPr>
          <p:cNvPr id="1565" name="Google Shape;1565;gdc4c842cb4_0_1973"/>
          <p:cNvSpPr txBox="1"/>
          <p:nvPr/>
        </p:nvSpPr>
        <p:spPr>
          <a:xfrm>
            <a:off x="2135713" y="4020318"/>
            <a:ext cx="19863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Error is difference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between output 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true label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9"/>
        <p:cNvGrpSpPr/>
        <p:nvPr/>
      </p:nvGrpSpPr>
      <p:grpSpPr>
        <a:xfrm>
          <a:off x="0" y="0"/>
          <a:ext cx="0" cy="0"/>
          <a:chOff x="0" y="0"/>
          <a:chExt cx="0" cy="0"/>
        </a:xfrm>
      </p:grpSpPr>
      <p:sp>
        <p:nvSpPr>
          <p:cNvPr id="1570" name="Google Shape;1570;gdc813ab08f_0_123"/>
          <p:cNvSpPr txBox="1">
            <a:spLocks noGrp="1"/>
          </p:cNvSpPr>
          <p:nvPr>
            <p:ph type="title"/>
          </p:nvPr>
        </p:nvSpPr>
        <p:spPr>
          <a:xfrm>
            <a:off x="1835700" y="-16233"/>
            <a:ext cx="8520600" cy="763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Program Statistics</a:t>
            </a:r>
            <a:endParaRPr/>
          </a:p>
        </p:txBody>
      </p:sp>
      <p:sp>
        <p:nvSpPr>
          <p:cNvPr id="1571" name="Google Shape;1571;gdc813ab08f_0_123"/>
          <p:cNvSpPr txBox="1">
            <a:spLocks noGrp="1"/>
          </p:cNvSpPr>
          <p:nvPr>
            <p:ph type="body" idx="1"/>
          </p:nvPr>
        </p:nvSpPr>
        <p:spPr>
          <a:xfrm>
            <a:off x="1685250" y="5122900"/>
            <a:ext cx="8825100" cy="12084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CA" sz="2400"/>
              <a:t>This program actually trains every time you run it although you can choose to run certain cells to use the trained ANN with new input data (&lt;5 sec)</a:t>
            </a:r>
            <a:endParaRPr sz="2400"/>
          </a:p>
        </p:txBody>
      </p:sp>
      <p:graphicFrame>
        <p:nvGraphicFramePr>
          <p:cNvPr id="1572" name="Google Shape;1572;gdc813ab08f_0_123"/>
          <p:cNvGraphicFramePr/>
          <p:nvPr/>
        </p:nvGraphicFramePr>
        <p:xfrm>
          <a:off x="2599771" y="963106"/>
          <a:ext cx="6334350" cy="3943955"/>
        </p:xfrm>
        <a:graphic>
          <a:graphicData uri="http://schemas.openxmlformats.org/drawingml/2006/table">
            <a:tbl>
              <a:tblPr firstRow="1" bandRow="1">
                <a:noFill/>
                <a:tableStyleId>{F2661D53-0E4C-497F-9420-75018CC5D525}</a:tableStyleId>
              </a:tblPr>
              <a:tblGrid>
                <a:gridCol w="2111450">
                  <a:extLst>
                    <a:ext uri="{9D8B030D-6E8A-4147-A177-3AD203B41FA5}">
                      <a16:colId xmlns:a16="http://schemas.microsoft.com/office/drawing/2014/main" val="20000"/>
                    </a:ext>
                  </a:extLst>
                </a:gridCol>
                <a:gridCol w="2111450">
                  <a:extLst>
                    <a:ext uri="{9D8B030D-6E8A-4147-A177-3AD203B41FA5}">
                      <a16:colId xmlns:a16="http://schemas.microsoft.com/office/drawing/2014/main" val="20001"/>
                    </a:ext>
                  </a:extLst>
                </a:gridCol>
                <a:gridCol w="2111450">
                  <a:extLst>
                    <a:ext uri="{9D8B030D-6E8A-4147-A177-3AD203B41FA5}">
                      <a16:colId xmlns:a16="http://schemas.microsoft.com/office/drawing/2014/main" val="20002"/>
                    </a:ext>
                  </a:extLst>
                </a:gridCol>
              </a:tblGrid>
              <a:tr h="701325">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solidFill>
                          <a:srgbClr val="00000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CA" sz="2700" u="none" strike="noStrike" cap="none"/>
                        <a:t>Python</a:t>
                      </a:r>
                      <a:endParaRPr sz="27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000"/>
                        <a:buFont typeface="Arial"/>
                        <a:buNone/>
                      </a:pPr>
                      <a:r>
                        <a:rPr lang="en-CA" sz="3000" u="none" strike="noStrike" cap="none"/>
                        <a:t>R</a:t>
                      </a:r>
                      <a:endParaRPr sz="30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26950">
                <a:tc>
                  <a:txBody>
                    <a:bodyPr/>
                    <a:lstStyle/>
                    <a:p>
                      <a:pPr marL="0" marR="0" lvl="0" indent="0" algn="ctr" rtl="0">
                        <a:lnSpc>
                          <a:spcPct val="100000"/>
                        </a:lnSpc>
                        <a:spcBef>
                          <a:spcPts val="0"/>
                        </a:spcBef>
                        <a:spcAft>
                          <a:spcPts val="0"/>
                        </a:spcAft>
                        <a:buClr>
                          <a:srgbClr val="000000"/>
                        </a:buClr>
                        <a:buSzPts val="2400"/>
                        <a:buFont typeface="Arial"/>
                        <a:buNone/>
                      </a:pPr>
                      <a:r>
                        <a:rPr lang="en-CA" sz="2400" u="none" strike="noStrike" cap="none"/>
                        <a:t>Packages used</a:t>
                      </a:r>
                      <a:endParaRPr sz="2400" u="none" strike="noStrike" cap="none">
                        <a:solidFill>
                          <a:srgbClr val="00000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CA" sz="2400" u="none" strike="noStrike" cap="none"/>
                        <a:t>numpy, pandas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CA" sz="2400" u="none" strike="noStrike" cap="none"/>
                        <a:t>N/A</a:t>
                      </a:r>
                      <a:endParaRPr sz="2400" u="none" strike="noStrike" cap="none">
                        <a:solidFill>
                          <a:srgbClr val="00000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26950">
                <a:tc>
                  <a:txBody>
                    <a:bodyPr/>
                    <a:lstStyle/>
                    <a:p>
                      <a:pPr marL="0" marR="0" lvl="0" indent="0" algn="ctr" rtl="0">
                        <a:lnSpc>
                          <a:spcPct val="100000"/>
                        </a:lnSpc>
                        <a:spcBef>
                          <a:spcPts val="0"/>
                        </a:spcBef>
                        <a:spcAft>
                          <a:spcPts val="0"/>
                        </a:spcAft>
                        <a:buClr>
                          <a:srgbClr val="000000"/>
                        </a:buClr>
                        <a:buSzPts val="2400"/>
                        <a:buFont typeface="Arial"/>
                        <a:buNone/>
                      </a:pPr>
                      <a:r>
                        <a:rPr lang="en-CA" sz="2400" u="none" strike="noStrike" cap="none"/>
                        <a:t>Lines of code</a:t>
                      </a:r>
                      <a:endParaRPr sz="2400" u="none" strike="noStrike" cap="none">
                        <a:solidFill>
                          <a:srgbClr val="000000"/>
                        </a:solidFill>
                      </a:endParaRPr>
                    </a:p>
                  </a:txBody>
                  <a:tcPr marL="91450" marR="91450" marT="40677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CA" sz="2400" u="none" strike="noStrike" cap="none"/>
                        <a:t>183</a:t>
                      </a:r>
                      <a:endParaRPr sz="1400" u="none" strike="noStrike" cap="none"/>
                    </a:p>
                  </a:txBody>
                  <a:tcPr marL="91450" marR="91450" marT="40677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CA" sz="2400" u="none" strike="noStrike" cap="none"/>
                        <a:t>316</a:t>
                      </a:r>
                      <a:endParaRPr sz="2400" u="none" strike="noStrike" cap="none">
                        <a:solidFill>
                          <a:srgbClr val="000000"/>
                        </a:solidFill>
                      </a:endParaRPr>
                    </a:p>
                  </a:txBody>
                  <a:tcPr marL="91450" marR="91450" marT="40677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2400"/>
                        <a:buFont typeface="Arial"/>
                        <a:buNone/>
                      </a:pPr>
                      <a:r>
                        <a:rPr lang="en-CA" sz="2400" u="none" strike="noStrike" cap="none"/>
                        <a:t>Average Running time (seconds)</a:t>
                      </a:r>
                      <a:endParaRPr sz="2400" u="none" strike="noStrike" cap="none">
                        <a:solidFill>
                          <a:srgbClr val="00000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CA" sz="2400" u="none" strike="noStrike" cap="none"/>
                        <a:t>21.70</a:t>
                      </a:r>
                      <a:endParaRPr sz="2400" u="none" strike="noStrike" cap="none">
                        <a:solidFill>
                          <a:srgbClr val="000000"/>
                        </a:solidFill>
                      </a:endParaRPr>
                    </a:p>
                  </a:txBody>
                  <a:tcPr marL="91450" marR="91450" marT="540000"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CA" sz="2400" u="none" strike="noStrike" cap="none"/>
                        <a:t>23.34</a:t>
                      </a:r>
                      <a:endParaRPr sz="2400" u="none" strike="noStrike" cap="none">
                        <a:solidFill>
                          <a:srgbClr val="000000"/>
                        </a:solidFill>
                      </a:endParaRPr>
                    </a:p>
                  </a:txBody>
                  <a:tcPr marL="91450" marR="91450" marT="540000"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6"/>
        <p:cNvGrpSpPr/>
        <p:nvPr/>
      </p:nvGrpSpPr>
      <p:grpSpPr>
        <a:xfrm>
          <a:off x="0" y="0"/>
          <a:ext cx="0" cy="0"/>
          <a:chOff x="0" y="0"/>
          <a:chExt cx="0" cy="0"/>
        </a:xfrm>
      </p:grpSpPr>
      <p:sp>
        <p:nvSpPr>
          <p:cNvPr id="1577" name="Google Shape;1577;gdc4c842cb4_0_2063"/>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Machine Learning Workflow</a:t>
            </a:r>
            <a:endParaRPr/>
          </a:p>
        </p:txBody>
      </p:sp>
      <p:sp>
        <p:nvSpPr>
          <p:cNvPr id="1578" name="Google Shape;1578;gdc4c842cb4_0_2063"/>
          <p:cNvSpPr/>
          <p:nvPr/>
        </p:nvSpPr>
        <p:spPr>
          <a:xfrm>
            <a:off x="2677887" y="1785256"/>
            <a:ext cx="1805100" cy="14607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1579" name="Google Shape;1579;gdc4c842cb4_0_2063"/>
          <p:cNvSpPr/>
          <p:nvPr/>
        </p:nvSpPr>
        <p:spPr>
          <a:xfrm>
            <a:off x="4958936" y="1785256"/>
            <a:ext cx="1805100" cy="14607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1580" name="Google Shape;1580;gdc4c842cb4_0_2063"/>
          <p:cNvSpPr/>
          <p:nvPr/>
        </p:nvSpPr>
        <p:spPr>
          <a:xfrm>
            <a:off x="7220196" y="1785256"/>
            <a:ext cx="1805100" cy="14607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1581" name="Google Shape;1581;gdc4c842cb4_0_2063"/>
          <p:cNvSpPr/>
          <p:nvPr/>
        </p:nvSpPr>
        <p:spPr>
          <a:xfrm>
            <a:off x="7220197" y="3944586"/>
            <a:ext cx="1805100" cy="14607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1582" name="Google Shape;1582;gdc4c842cb4_0_2063"/>
          <p:cNvSpPr/>
          <p:nvPr/>
        </p:nvSpPr>
        <p:spPr>
          <a:xfrm>
            <a:off x="4958936" y="3944586"/>
            <a:ext cx="1805100" cy="1460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1583" name="Google Shape;1583;gdc4c842cb4_0_2063"/>
          <p:cNvSpPr/>
          <p:nvPr/>
        </p:nvSpPr>
        <p:spPr>
          <a:xfrm>
            <a:off x="2677886" y="3954482"/>
            <a:ext cx="1805100" cy="1460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1584" name="Google Shape;1584;gdc4c842cb4_0_2063"/>
          <p:cNvSpPr/>
          <p:nvPr/>
        </p:nvSpPr>
        <p:spPr>
          <a:xfrm>
            <a:off x="4482935" y="2444334"/>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5" name="Google Shape;1585;gdc4c842cb4_0_2063"/>
          <p:cNvSpPr/>
          <p:nvPr/>
        </p:nvSpPr>
        <p:spPr>
          <a:xfrm>
            <a:off x="6763984" y="244433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6" name="Google Shape;1586;gdc4c842cb4_0_2063"/>
          <p:cNvSpPr/>
          <p:nvPr/>
        </p:nvSpPr>
        <p:spPr>
          <a:xfrm flipH="1">
            <a:off x="6763884" y="450616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7" name="Google Shape;1587;gdc4c842cb4_0_2063"/>
          <p:cNvSpPr/>
          <p:nvPr/>
        </p:nvSpPr>
        <p:spPr>
          <a:xfrm flipH="1">
            <a:off x="4470459" y="4506162"/>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8" name="Google Shape;1588;gdc4c842cb4_0_2063"/>
          <p:cNvSpPr/>
          <p:nvPr/>
        </p:nvSpPr>
        <p:spPr>
          <a:xfrm>
            <a:off x="9126187" y="2607621"/>
            <a:ext cx="653100" cy="2077200"/>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89" name="Google Shape;1589;gdc4c842cb4_0_2063"/>
          <p:cNvSpPr/>
          <p:nvPr/>
        </p:nvSpPr>
        <p:spPr>
          <a:xfrm>
            <a:off x="4679865" y="3769896"/>
            <a:ext cx="2363100" cy="1983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90" name="Google Shape;1590;gdc4c842cb4_0_2063"/>
          <p:cNvSpPr txBox="1"/>
          <p:nvPr/>
        </p:nvSpPr>
        <p:spPr>
          <a:xfrm>
            <a:off x="4699406" y="5936905"/>
            <a:ext cx="3118516"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CA" sz="1800" b="0" i="0" u="none" strike="noStrike" cap="none">
                <a:solidFill>
                  <a:schemeClr val="dk1"/>
                </a:solidFill>
                <a:latin typeface="Arial"/>
                <a:ea typeface="Arial"/>
                <a:cs typeface="Arial"/>
                <a:sym typeface="Arial"/>
              </a:rPr>
              <a:t>Test on Test Data Set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4"/>
        <p:cNvGrpSpPr/>
        <p:nvPr/>
      </p:nvGrpSpPr>
      <p:grpSpPr>
        <a:xfrm>
          <a:off x="0" y="0"/>
          <a:ext cx="0" cy="0"/>
          <a:chOff x="0" y="0"/>
          <a:chExt cx="0" cy="0"/>
        </a:xfrm>
      </p:grpSpPr>
      <p:sp>
        <p:nvSpPr>
          <p:cNvPr id="1595" name="Google Shape;1595;gdc4c842cb4_0_2162"/>
          <p:cNvSpPr txBox="1">
            <a:spLocks noGrp="1"/>
          </p:cNvSpPr>
          <p:nvPr>
            <p:ph type="title"/>
          </p:nvPr>
        </p:nvSpPr>
        <p:spPr>
          <a:xfrm>
            <a:off x="1734100" y="195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Forward Propagation (Evaluation) of the Test Set</a:t>
            </a:r>
            <a:endParaRPr/>
          </a:p>
        </p:txBody>
      </p:sp>
      <p:sp>
        <p:nvSpPr>
          <p:cNvPr id="1596" name="Google Shape;1596;gdc4c842cb4_0_2162"/>
          <p:cNvSpPr txBox="1">
            <a:spLocks noGrp="1"/>
          </p:cNvSpPr>
          <p:nvPr>
            <p:ph type="body" idx="1"/>
          </p:nvPr>
        </p:nvSpPr>
        <p:spPr>
          <a:xfrm>
            <a:off x="1835700" y="2009725"/>
            <a:ext cx="8520600" cy="13320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200"/>
              <a:buFont typeface="Arial"/>
              <a:buChar char="•"/>
            </a:pPr>
            <a:r>
              <a:rPr lang="en-CA" sz="2200"/>
              <a:t>Now that the model is trained, the test set can be evaluated</a:t>
            </a:r>
            <a:endParaRPr sz="2200"/>
          </a:p>
          <a:p>
            <a:pPr marL="342900" lvl="0" indent="-342900" algn="l" rtl="0">
              <a:lnSpc>
                <a:spcPct val="100000"/>
              </a:lnSpc>
              <a:spcBef>
                <a:spcPts val="0"/>
              </a:spcBef>
              <a:spcAft>
                <a:spcPts val="0"/>
              </a:spcAft>
              <a:buSzPts val="2200"/>
              <a:buFont typeface="Arial"/>
              <a:buChar char="•"/>
            </a:pPr>
            <a:r>
              <a:rPr lang="en-CA" sz="2200"/>
              <a:t>This function will take the trained parameters (training function output) and the test set as input</a:t>
            </a:r>
            <a:endParaRPr sz="2200"/>
          </a:p>
          <a:p>
            <a:pPr marL="0" lvl="0" indent="0" algn="l" rtl="0">
              <a:lnSpc>
                <a:spcPct val="100000"/>
              </a:lnSpc>
              <a:spcBef>
                <a:spcPts val="1600"/>
              </a:spcBef>
              <a:spcAft>
                <a:spcPts val="0"/>
              </a:spcAft>
              <a:buSzPts val="1800"/>
              <a:buNone/>
            </a:pPr>
            <a:endParaRPr sz="2200">
              <a:solidFill>
                <a:schemeClr val="accent2"/>
              </a:solidFill>
              <a:highlight>
                <a:srgbClr val="FFFFFF"/>
              </a:highlight>
              <a:latin typeface="Roboto"/>
              <a:ea typeface="Roboto"/>
              <a:cs typeface="Roboto"/>
              <a:sym typeface="Roboto"/>
            </a:endParaRPr>
          </a:p>
          <a:p>
            <a:pPr marL="0" lvl="0" indent="0" algn="l" rtl="0">
              <a:lnSpc>
                <a:spcPct val="100000"/>
              </a:lnSpc>
              <a:spcBef>
                <a:spcPts val="0"/>
              </a:spcBef>
              <a:spcAft>
                <a:spcPts val="1600"/>
              </a:spcAft>
              <a:buSzPts val="1800"/>
              <a:buNone/>
            </a:pPr>
            <a:endParaRPr sz="2200">
              <a:solidFill>
                <a:schemeClr val="accent2"/>
              </a:solidFill>
              <a:highlight>
                <a:srgbClr val="FFFFFF"/>
              </a:highlight>
              <a:latin typeface="Roboto"/>
              <a:ea typeface="Roboto"/>
              <a:cs typeface="Roboto"/>
              <a:sym typeface="Roboto"/>
            </a:endParaRPr>
          </a:p>
        </p:txBody>
      </p:sp>
      <p:sp>
        <p:nvSpPr>
          <p:cNvPr id="1597" name="Google Shape;1597;gdc4c842cb4_0_2162"/>
          <p:cNvSpPr/>
          <p:nvPr/>
        </p:nvSpPr>
        <p:spPr>
          <a:xfrm>
            <a:off x="3346769" y="3926668"/>
            <a:ext cx="5068500" cy="213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0000FF"/>
                </a:solidFill>
                <a:latin typeface="Courier New"/>
                <a:ea typeface="Courier New"/>
                <a:cs typeface="Courier New"/>
                <a:sym typeface="Courier New"/>
              </a:rPr>
              <a:t>def</a:t>
            </a:r>
            <a:r>
              <a:rPr lang="en-CA" sz="1900" b="1" i="0" u="none" strike="noStrike" cap="none">
                <a:solidFill>
                  <a:srgbClr val="000000"/>
                </a:solidFill>
                <a:latin typeface="Courier New"/>
                <a:ea typeface="Courier New"/>
                <a:cs typeface="Courier New"/>
                <a:sym typeface="Courier New"/>
              </a:rPr>
              <a:t> </a:t>
            </a:r>
            <a:r>
              <a:rPr lang="en-CA" sz="1900" b="1" i="0" u="none" strike="noStrike" cap="none">
                <a:solidFill>
                  <a:srgbClr val="795E26"/>
                </a:solidFill>
                <a:latin typeface="Courier New"/>
                <a:ea typeface="Courier New"/>
                <a:cs typeface="Courier New"/>
                <a:sym typeface="Courier New"/>
              </a:rPr>
              <a:t>evaluation</a:t>
            </a:r>
            <a:r>
              <a:rPr lang="en-CA" sz="1900" b="1" i="0" u="none" strike="noStrike" cap="none">
                <a:solidFill>
                  <a:srgbClr val="000000"/>
                </a:solidFill>
                <a:latin typeface="Courier New"/>
                <a:ea typeface="Courier New"/>
                <a:cs typeface="Courier New"/>
                <a:sym typeface="Courier New"/>
              </a:rPr>
              <a:t>(</a:t>
            </a:r>
            <a:r>
              <a:rPr lang="en-CA" sz="1900" b="1" i="0" u="none" strike="noStrike" cap="none">
                <a:solidFill>
                  <a:srgbClr val="001080"/>
                </a:solidFill>
                <a:latin typeface="Courier New"/>
                <a:ea typeface="Courier New"/>
                <a:cs typeface="Courier New"/>
                <a:sym typeface="Courier New"/>
              </a:rPr>
              <a:t>params</a:t>
            </a:r>
            <a:r>
              <a:rPr lang="en-CA" sz="1900" b="1" i="0" u="none" strike="noStrike" cap="none">
                <a:solidFill>
                  <a:srgbClr val="000000"/>
                </a:solidFill>
                <a:latin typeface="Courier New"/>
                <a:ea typeface="Courier New"/>
                <a:cs typeface="Courier New"/>
                <a:sym typeface="Courier New"/>
              </a:rPr>
              <a:t>,</a:t>
            </a:r>
            <a:r>
              <a:rPr lang="en-CA" sz="1900" b="1" i="0" u="none" strike="noStrike" cap="none">
                <a:solidFill>
                  <a:srgbClr val="001080"/>
                </a:solidFill>
                <a:latin typeface="Courier New"/>
                <a:ea typeface="Courier New"/>
                <a:cs typeface="Courier New"/>
                <a:sym typeface="Courier New"/>
              </a:rPr>
              <a:t>tst_set</a:t>
            </a:r>
            <a:r>
              <a:rPr lang="en-CA" sz="19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000000"/>
                </a:solidFill>
                <a:latin typeface="Courier New"/>
                <a:ea typeface="Courier New"/>
                <a:cs typeface="Courier New"/>
                <a:sym typeface="Courier New"/>
              </a:rPr>
              <a:t>  w0 = params[</a:t>
            </a:r>
            <a:r>
              <a:rPr lang="en-CA" sz="1900" b="1" i="0" u="none" strike="noStrike" cap="none">
                <a:solidFill>
                  <a:srgbClr val="09885A"/>
                </a:solidFill>
                <a:latin typeface="Courier New"/>
                <a:ea typeface="Courier New"/>
                <a:cs typeface="Courier New"/>
                <a:sym typeface="Courier New"/>
              </a:rPr>
              <a:t>0</a:t>
            </a:r>
            <a:r>
              <a:rPr lang="en-CA" sz="19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000000"/>
                </a:solidFill>
                <a:latin typeface="Courier New"/>
                <a:ea typeface="Courier New"/>
                <a:cs typeface="Courier New"/>
                <a:sym typeface="Courier New"/>
              </a:rPr>
              <a:t>  bh = params[</a:t>
            </a:r>
            <a:r>
              <a:rPr lang="en-CA" sz="1900" b="1" i="0" u="none" strike="noStrike" cap="none">
                <a:solidFill>
                  <a:srgbClr val="09885A"/>
                </a:solidFill>
                <a:latin typeface="Courier New"/>
                <a:ea typeface="Courier New"/>
                <a:cs typeface="Courier New"/>
                <a:sym typeface="Courier New"/>
              </a:rPr>
              <a:t>1</a:t>
            </a:r>
            <a:r>
              <a:rPr lang="en-CA" sz="19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000000"/>
                </a:solidFill>
                <a:latin typeface="Courier New"/>
                <a:ea typeface="Courier New"/>
                <a:cs typeface="Courier New"/>
                <a:sym typeface="Courier New"/>
              </a:rPr>
              <a:t>  w1 = params[</a:t>
            </a:r>
            <a:r>
              <a:rPr lang="en-CA" sz="1900" b="1" i="0" u="none" strike="noStrike" cap="none">
                <a:solidFill>
                  <a:srgbClr val="09885A"/>
                </a:solidFill>
                <a:latin typeface="Courier New"/>
                <a:ea typeface="Courier New"/>
                <a:cs typeface="Courier New"/>
                <a:sym typeface="Courier New"/>
              </a:rPr>
              <a:t>2</a:t>
            </a:r>
            <a:r>
              <a:rPr lang="en-CA" sz="19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000000"/>
                </a:solidFill>
                <a:latin typeface="Courier New"/>
                <a:ea typeface="Courier New"/>
                <a:cs typeface="Courier New"/>
                <a:sym typeface="Courier New"/>
              </a:rPr>
              <a:t>  bo = params[</a:t>
            </a:r>
            <a:r>
              <a:rPr lang="en-CA" sz="1900" b="1" i="0" u="none" strike="noStrike" cap="none">
                <a:solidFill>
                  <a:srgbClr val="09885A"/>
                </a:solidFill>
                <a:latin typeface="Courier New"/>
                <a:ea typeface="Courier New"/>
                <a:cs typeface="Courier New"/>
                <a:sym typeface="Courier New"/>
              </a:rPr>
              <a:t>3</a:t>
            </a:r>
            <a:r>
              <a:rPr lang="en-CA" sz="19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br>
              <a:rPr lang="en-CA" sz="1900" b="1" i="0" u="none" strike="noStrike" cap="none">
                <a:solidFill>
                  <a:srgbClr val="000000"/>
                </a:solidFill>
                <a:latin typeface="Courier New"/>
                <a:ea typeface="Courier New"/>
                <a:cs typeface="Courier New"/>
                <a:sym typeface="Courier New"/>
              </a:rPr>
            </a:br>
            <a:r>
              <a:rPr lang="en-CA" sz="1900" b="1" i="0" u="none" strike="noStrike" cap="none">
                <a:solidFill>
                  <a:srgbClr val="000000"/>
                </a:solidFill>
                <a:latin typeface="Courier New"/>
                <a:ea typeface="Courier New"/>
                <a:cs typeface="Courier New"/>
                <a:sym typeface="Courier New"/>
              </a:rPr>
              <a:t> </a:t>
            </a:r>
            <a:endParaRPr sz="1900" b="1"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1"/>
        <p:cNvGrpSpPr/>
        <p:nvPr/>
      </p:nvGrpSpPr>
      <p:grpSpPr>
        <a:xfrm>
          <a:off x="0" y="0"/>
          <a:ext cx="0" cy="0"/>
          <a:chOff x="0" y="0"/>
          <a:chExt cx="0" cy="0"/>
        </a:xfrm>
      </p:grpSpPr>
      <p:sp>
        <p:nvSpPr>
          <p:cNvPr id="1602" name="Google Shape;1602;gdc4c842cb4_0_2250"/>
          <p:cNvSpPr txBox="1">
            <a:spLocks noGrp="1"/>
          </p:cNvSpPr>
          <p:nvPr>
            <p:ph type="title"/>
          </p:nvPr>
        </p:nvSpPr>
        <p:spPr>
          <a:xfrm>
            <a:off x="1734100" y="19575"/>
            <a:ext cx="8520600" cy="1566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Forward Propagation (Evaluation) of the Test Set </a:t>
            </a:r>
            <a:r>
              <a:rPr lang="en-CA" sz="2400" i="1"/>
              <a:t>cont...</a:t>
            </a:r>
            <a:endParaRPr sz="2400" i="1"/>
          </a:p>
        </p:txBody>
      </p:sp>
      <p:sp>
        <p:nvSpPr>
          <p:cNvPr id="1603" name="Google Shape;1603;gdc4c842cb4_0_2250"/>
          <p:cNvSpPr txBox="1">
            <a:spLocks noGrp="1"/>
          </p:cNvSpPr>
          <p:nvPr>
            <p:ph type="body" idx="1"/>
          </p:nvPr>
        </p:nvSpPr>
        <p:spPr>
          <a:xfrm>
            <a:off x="1835700" y="2009725"/>
            <a:ext cx="8520600" cy="1332000"/>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2200"/>
              <a:buFont typeface="Arial"/>
              <a:buChar char="•"/>
            </a:pPr>
            <a:r>
              <a:rPr lang="en-CA" sz="2200"/>
              <a:t>Using these parameters, the test set is propagated forward through the model</a:t>
            </a:r>
            <a:endParaRPr/>
          </a:p>
          <a:p>
            <a:pPr marL="342900" lvl="0" indent="-342900" algn="l" rtl="0">
              <a:lnSpc>
                <a:spcPct val="100000"/>
              </a:lnSpc>
              <a:spcBef>
                <a:spcPts val="0"/>
              </a:spcBef>
              <a:spcAft>
                <a:spcPts val="0"/>
              </a:spcAft>
              <a:buSzPts val="2200"/>
              <a:buFont typeface="Arial"/>
              <a:buChar char="•"/>
            </a:pPr>
            <a:r>
              <a:rPr lang="en-CA" sz="2200"/>
              <a:t>The final output ‘layer2’ is the model’s predictions on the test set</a:t>
            </a:r>
            <a:endParaRPr sz="2200"/>
          </a:p>
          <a:p>
            <a:pPr marL="0" lvl="0" indent="0" algn="l" rtl="0">
              <a:lnSpc>
                <a:spcPct val="100000"/>
              </a:lnSpc>
              <a:spcBef>
                <a:spcPts val="1600"/>
              </a:spcBef>
              <a:spcAft>
                <a:spcPts val="0"/>
              </a:spcAft>
              <a:buSzPts val="1800"/>
              <a:buNone/>
            </a:pPr>
            <a:endParaRPr sz="2200">
              <a:solidFill>
                <a:schemeClr val="accent2"/>
              </a:solidFill>
              <a:highlight>
                <a:srgbClr val="FFFFFF"/>
              </a:highlight>
              <a:latin typeface="Roboto"/>
              <a:ea typeface="Roboto"/>
              <a:cs typeface="Roboto"/>
              <a:sym typeface="Roboto"/>
            </a:endParaRPr>
          </a:p>
          <a:p>
            <a:pPr marL="0" lvl="0" indent="0" algn="l" rtl="0">
              <a:lnSpc>
                <a:spcPct val="100000"/>
              </a:lnSpc>
              <a:spcBef>
                <a:spcPts val="0"/>
              </a:spcBef>
              <a:spcAft>
                <a:spcPts val="1600"/>
              </a:spcAft>
              <a:buSzPts val="1800"/>
              <a:buNone/>
            </a:pPr>
            <a:endParaRPr sz="2200">
              <a:solidFill>
                <a:schemeClr val="accent2"/>
              </a:solidFill>
              <a:highlight>
                <a:srgbClr val="FFFFFF"/>
              </a:highlight>
              <a:latin typeface="Roboto"/>
              <a:ea typeface="Roboto"/>
              <a:cs typeface="Roboto"/>
              <a:sym typeface="Roboto"/>
            </a:endParaRPr>
          </a:p>
        </p:txBody>
      </p:sp>
      <p:sp>
        <p:nvSpPr>
          <p:cNvPr id="1604" name="Google Shape;1604;gdc4c842cb4_0_2250"/>
          <p:cNvSpPr/>
          <p:nvPr/>
        </p:nvSpPr>
        <p:spPr>
          <a:xfrm>
            <a:off x="3413272" y="3429009"/>
            <a:ext cx="5816700" cy="272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000000"/>
                </a:solidFill>
                <a:latin typeface="Courier New"/>
                <a:ea typeface="Courier New"/>
                <a:cs typeface="Courier New"/>
                <a:sym typeface="Courier New"/>
              </a:rPr>
              <a:t>  </a:t>
            </a:r>
            <a:r>
              <a:rPr lang="en-CA" sz="1900" b="1" i="0" u="none" strike="noStrike" cap="none">
                <a:solidFill>
                  <a:srgbClr val="008000"/>
                </a:solidFill>
                <a:latin typeface="Courier New"/>
                <a:ea typeface="Courier New"/>
                <a:cs typeface="Courier New"/>
                <a:sym typeface="Courier New"/>
              </a:rPr>
              <a:t># First layer propagation</a:t>
            </a:r>
            <a:endParaRPr sz="19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008000"/>
                </a:solidFill>
                <a:latin typeface="Courier New"/>
                <a:ea typeface="Courier New"/>
                <a:cs typeface="Courier New"/>
                <a:sym typeface="Courier New"/>
              </a:rPr>
              <a:t> </a:t>
            </a:r>
            <a:r>
              <a:rPr lang="en-CA" sz="1900" b="1" i="0" u="none" strike="noStrike" cap="none">
                <a:solidFill>
                  <a:srgbClr val="000000"/>
                </a:solidFill>
                <a:latin typeface="Courier New"/>
                <a:ea typeface="Courier New"/>
                <a:cs typeface="Courier New"/>
                <a:sym typeface="Courier New"/>
              </a:rPr>
              <a:t> zh = np.dot(tst_set, w0) + bh</a:t>
            </a:r>
            <a:endParaRPr sz="19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000000"/>
                </a:solidFill>
                <a:latin typeface="Courier New"/>
                <a:ea typeface="Courier New"/>
                <a:cs typeface="Courier New"/>
                <a:sym typeface="Courier New"/>
              </a:rPr>
              <a:t>  layer1 = sigmoid(zh)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br>
              <a:rPr lang="en-CA" sz="1900" b="1" i="0" u="none" strike="noStrike" cap="none">
                <a:solidFill>
                  <a:srgbClr val="000000"/>
                </a:solidFill>
                <a:latin typeface="Courier New"/>
                <a:ea typeface="Courier New"/>
                <a:cs typeface="Courier New"/>
                <a:sym typeface="Courier New"/>
              </a:rPr>
            </a:br>
            <a:r>
              <a:rPr lang="en-CA" sz="1900" b="1" i="0" u="none" strike="noStrike" cap="none">
                <a:solidFill>
                  <a:srgbClr val="000000"/>
                </a:solidFill>
                <a:latin typeface="Courier New"/>
                <a:ea typeface="Courier New"/>
                <a:cs typeface="Courier New"/>
                <a:sym typeface="Courier New"/>
              </a:rPr>
              <a:t>  </a:t>
            </a:r>
            <a:r>
              <a:rPr lang="en-CA" sz="1900" b="1" i="0" u="none" strike="noStrike" cap="none">
                <a:solidFill>
                  <a:srgbClr val="008000"/>
                </a:solidFill>
                <a:latin typeface="Courier New"/>
                <a:ea typeface="Courier New"/>
                <a:cs typeface="Courier New"/>
                <a:sym typeface="Courier New"/>
              </a:rPr>
              <a:t># Second layer propagation</a:t>
            </a:r>
            <a:endParaRPr sz="19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000000"/>
                </a:solidFill>
                <a:latin typeface="Courier New"/>
                <a:ea typeface="Courier New"/>
                <a:cs typeface="Courier New"/>
                <a:sym typeface="Courier New"/>
              </a:rPr>
              <a:t>  zo = np.dot(layer1, w1) + bo</a:t>
            </a:r>
            <a:endParaRPr sz="1900" b="1"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000000"/>
                </a:solidFill>
                <a:latin typeface="Courier New"/>
                <a:ea typeface="Courier New"/>
                <a:cs typeface="Courier New"/>
                <a:sym typeface="Courier New"/>
              </a:rPr>
              <a:t>  layer2 = user_softmax(zo)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br>
              <a:rPr lang="en-CA" sz="1900" b="1" i="0" u="none" strike="noStrike" cap="none">
                <a:solidFill>
                  <a:srgbClr val="000000"/>
                </a:solidFill>
                <a:latin typeface="Courier New"/>
                <a:ea typeface="Courier New"/>
                <a:cs typeface="Courier New"/>
                <a:sym typeface="Courier New"/>
              </a:rPr>
            </a:br>
            <a:r>
              <a:rPr lang="en-CA" sz="1900" b="1" i="0" u="none" strike="noStrike" cap="none">
                <a:solidFill>
                  <a:srgbClr val="000000"/>
                </a:solidFill>
                <a:latin typeface="Courier New"/>
                <a:ea typeface="Courier New"/>
                <a:cs typeface="Courier New"/>
                <a:sym typeface="Courier New"/>
              </a:rPr>
              <a:t>  </a:t>
            </a:r>
            <a:r>
              <a:rPr lang="en-CA" sz="1900" b="1" i="0" u="none" strike="noStrike" cap="none">
                <a:solidFill>
                  <a:srgbClr val="AF00DB"/>
                </a:solidFill>
                <a:latin typeface="Courier New"/>
                <a:ea typeface="Courier New"/>
                <a:cs typeface="Courier New"/>
                <a:sym typeface="Courier New"/>
              </a:rPr>
              <a:t>return</a:t>
            </a:r>
            <a:r>
              <a:rPr lang="en-CA" sz="1900" b="1" i="0" u="none" strike="noStrike" cap="none">
                <a:solidFill>
                  <a:srgbClr val="000000"/>
                </a:solidFill>
                <a:latin typeface="Courier New"/>
                <a:ea typeface="Courier New"/>
                <a:cs typeface="Courier New"/>
                <a:sym typeface="Courier New"/>
              </a:rPr>
              <a:t> layer2</a:t>
            </a:r>
            <a:endParaRPr sz="1900" b="1"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8"/>
        <p:cNvGrpSpPr/>
        <p:nvPr/>
      </p:nvGrpSpPr>
      <p:grpSpPr>
        <a:xfrm>
          <a:off x="0" y="0"/>
          <a:ext cx="0" cy="0"/>
          <a:chOff x="0" y="0"/>
          <a:chExt cx="0" cy="0"/>
        </a:xfrm>
      </p:grpSpPr>
      <p:sp>
        <p:nvSpPr>
          <p:cNvPr id="1609" name="Google Shape;1609;p93"/>
          <p:cNvSpPr txBox="1">
            <a:spLocks noGrp="1"/>
          </p:cNvSpPr>
          <p:nvPr>
            <p:ph type="title"/>
          </p:nvPr>
        </p:nvSpPr>
        <p:spPr>
          <a:xfrm>
            <a:off x="1981200" y="27166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Training and Test Sets</a:t>
            </a:r>
            <a:br>
              <a:rPr lang="en-CA"/>
            </a:br>
            <a:endParaRPr/>
          </a:p>
        </p:txBody>
      </p:sp>
      <p:graphicFrame>
        <p:nvGraphicFramePr>
          <p:cNvPr id="1610" name="Google Shape;1610;p93"/>
          <p:cNvGraphicFramePr/>
          <p:nvPr/>
        </p:nvGraphicFramePr>
        <p:xfrm>
          <a:off x="2537688" y="3589712"/>
          <a:ext cx="6905100" cy="2548570"/>
        </p:xfrm>
        <a:graphic>
          <a:graphicData uri="http://schemas.openxmlformats.org/drawingml/2006/table">
            <a:tbl>
              <a:tblPr firstRow="1" bandRow="1">
                <a:noFill/>
                <a:tableStyleId>{B9AF049C-180C-4558-8F77-C6D4EB3F983D}</a:tableStyleId>
              </a:tblPr>
              <a:tblGrid>
                <a:gridCol w="2301700">
                  <a:extLst>
                    <a:ext uri="{9D8B030D-6E8A-4147-A177-3AD203B41FA5}">
                      <a16:colId xmlns:a16="http://schemas.microsoft.com/office/drawing/2014/main" val="20000"/>
                    </a:ext>
                  </a:extLst>
                </a:gridCol>
                <a:gridCol w="2301700">
                  <a:extLst>
                    <a:ext uri="{9D8B030D-6E8A-4147-A177-3AD203B41FA5}">
                      <a16:colId xmlns:a16="http://schemas.microsoft.com/office/drawing/2014/main" val="20001"/>
                    </a:ext>
                  </a:extLst>
                </a:gridCol>
                <a:gridCol w="2301700">
                  <a:extLst>
                    <a:ext uri="{9D8B030D-6E8A-4147-A177-3AD203B41FA5}">
                      <a16:colId xmlns:a16="http://schemas.microsoft.com/office/drawing/2014/main" val="20002"/>
                    </a:ext>
                  </a:extLst>
                </a:gridCol>
              </a:tblGrid>
              <a:tr h="512275">
                <a:tc>
                  <a:txBody>
                    <a:bodyPr/>
                    <a:lstStyle/>
                    <a:p>
                      <a:pPr marL="0" marR="0" lvl="0" indent="0" algn="ctr" rtl="0">
                        <a:lnSpc>
                          <a:spcPct val="100000"/>
                        </a:lnSpc>
                        <a:spcBef>
                          <a:spcPts val="0"/>
                        </a:spcBef>
                        <a:spcAft>
                          <a:spcPts val="0"/>
                        </a:spcAft>
                        <a:buClr>
                          <a:srgbClr val="000000"/>
                        </a:buClr>
                        <a:buSzPts val="2200"/>
                        <a:buFont typeface="Arial"/>
                        <a:buNone/>
                      </a:pPr>
                      <a:r>
                        <a:rPr lang="en-CA" sz="2200" u="none" strike="noStrike" cap="none">
                          <a:latin typeface="Arial"/>
                          <a:ea typeface="Arial"/>
                          <a:cs typeface="Arial"/>
                          <a:sym typeface="Arial"/>
                        </a:rPr>
                        <a:t>Data Set</a:t>
                      </a:r>
                      <a:endParaRPr sz="22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CA" sz="2200" u="none" strike="noStrike" cap="none">
                          <a:latin typeface="Arial"/>
                          <a:ea typeface="Arial"/>
                          <a:cs typeface="Arial"/>
                          <a:sym typeface="Arial"/>
                        </a:rPr>
                        <a:t>Number of Sequences</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CA" sz="2200" u="none" strike="noStrike" cap="none">
                          <a:latin typeface="Arial"/>
                          <a:ea typeface="Arial"/>
                          <a:cs typeface="Arial"/>
                          <a:sym typeface="Arial"/>
                        </a:rPr>
                        <a:t>(AAs) Encoded Set Length</a:t>
                      </a:r>
                      <a:endParaRPr sz="14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512275">
                <a:tc>
                  <a:txBody>
                    <a:bodyPr/>
                    <a:lstStyle/>
                    <a:p>
                      <a:pPr marL="0" marR="0" lvl="0" indent="0" algn="ctr" rtl="0">
                        <a:lnSpc>
                          <a:spcPct val="100000"/>
                        </a:lnSpc>
                        <a:spcBef>
                          <a:spcPts val="0"/>
                        </a:spcBef>
                        <a:spcAft>
                          <a:spcPts val="0"/>
                        </a:spcAft>
                        <a:buClr>
                          <a:srgbClr val="000000"/>
                        </a:buClr>
                        <a:buSzPts val="2200"/>
                        <a:buFont typeface="Arial"/>
                        <a:buNone/>
                      </a:pPr>
                      <a:r>
                        <a:rPr lang="en-CA" sz="2200" u="none" strike="noStrike" cap="none">
                          <a:latin typeface="Arial"/>
                          <a:ea typeface="Arial"/>
                          <a:cs typeface="Arial"/>
                          <a:sym typeface="Arial"/>
                        </a:rPr>
                        <a:t>PPT-DB Total Set</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CA" sz="2200" u="none" strike="noStrike" cap="none">
                          <a:latin typeface="Arial"/>
                          <a:ea typeface="Arial"/>
                          <a:cs typeface="Arial"/>
                          <a:sym typeface="Arial"/>
                        </a:rPr>
                        <a:t>7117</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CA" sz="2200" i="0" u="none" strike="noStrike" cap="none">
                          <a:solidFill>
                            <a:schemeClr val="dk1"/>
                          </a:solidFill>
                          <a:latin typeface="Arial"/>
                          <a:ea typeface="Arial"/>
                          <a:cs typeface="Arial"/>
                          <a:sym typeface="Arial"/>
                        </a:rPr>
                        <a:t>1456308</a:t>
                      </a:r>
                      <a:endParaRPr sz="22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512275">
                <a:tc>
                  <a:txBody>
                    <a:bodyPr/>
                    <a:lstStyle/>
                    <a:p>
                      <a:pPr marL="0" marR="0" lvl="0" indent="0" algn="ctr" rtl="0">
                        <a:lnSpc>
                          <a:spcPct val="100000"/>
                        </a:lnSpc>
                        <a:spcBef>
                          <a:spcPts val="0"/>
                        </a:spcBef>
                        <a:spcAft>
                          <a:spcPts val="0"/>
                        </a:spcAft>
                        <a:buClr>
                          <a:srgbClr val="000000"/>
                        </a:buClr>
                        <a:buSzPts val="2200"/>
                        <a:buFont typeface="Arial"/>
                        <a:buNone/>
                      </a:pPr>
                      <a:r>
                        <a:rPr lang="en-CA" sz="2200" u="none" strike="noStrike" cap="none">
                          <a:latin typeface="Arial"/>
                          <a:ea typeface="Arial"/>
                          <a:cs typeface="Arial"/>
                          <a:sym typeface="Arial"/>
                        </a:rPr>
                        <a:t>Training Set</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CA" sz="2200" u="none" strike="noStrike" cap="none">
                          <a:latin typeface="Arial"/>
                          <a:ea typeface="Arial"/>
                          <a:cs typeface="Arial"/>
                          <a:sym typeface="Arial"/>
                        </a:rPr>
                        <a:t>497</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CA" sz="2200" i="0" u="none" strike="noStrike" cap="none">
                          <a:solidFill>
                            <a:schemeClr val="dk1"/>
                          </a:solidFill>
                          <a:latin typeface="Arial"/>
                          <a:ea typeface="Arial"/>
                          <a:cs typeface="Arial"/>
                          <a:sym typeface="Arial"/>
                        </a:rPr>
                        <a:t>120733</a:t>
                      </a:r>
                      <a:endParaRPr sz="22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512275">
                <a:tc>
                  <a:txBody>
                    <a:bodyPr/>
                    <a:lstStyle/>
                    <a:p>
                      <a:pPr marL="0" marR="0" lvl="0" indent="0" algn="ctr" rtl="0">
                        <a:lnSpc>
                          <a:spcPct val="100000"/>
                        </a:lnSpc>
                        <a:spcBef>
                          <a:spcPts val="0"/>
                        </a:spcBef>
                        <a:spcAft>
                          <a:spcPts val="0"/>
                        </a:spcAft>
                        <a:buClr>
                          <a:srgbClr val="000000"/>
                        </a:buClr>
                        <a:buSzPts val="2200"/>
                        <a:buFont typeface="Arial"/>
                        <a:buNone/>
                      </a:pPr>
                      <a:r>
                        <a:rPr lang="en-CA" sz="2200" u="none" strike="noStrike" cap="none">
                          <a:latin typeface="Arial"/>
                          <a:ea typeface="Arial"/>
                          <a:cs typeface="Arial"/>
                          <a:sym typeface="Arial"/>
                        </a:rPr>
                        <a:t>Test Set</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CA" sz="2200" u="none" strike="noStrike" cap="none">
                          <a:latin typeface="Arial"/>
                          <a:ea typeface="Arial"/>
                          <a:cs typeface="Arial"/>
                          <a:sym typeface="Arial"/>
                        </a:rPr>
                        <a:t>213</a:t>
                      </a:r>
                      <a:endParaRPr sz="140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CA" sz="2200" i="0" u="none" strike="noStrike" cap="none">
                          <a:solidFill>
                            <a:schemeClr val="dk1"/>
                          </a:solidFill>
                          <a:latin typeface="Arial"/>
                          <a:ea typeface="Arial"/>
                          <a:cs typeface="Arial"/>
                          <a:sym typeface="Arial"/>
                        </a:rPr>
                        <a:t>53668</a:t>
                      </a:r>
                      <a:endParaRPr sz="22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sp>
        <p:nvSpPr>
          <p:cNvPr id="1611" name="Google Shape;1611;p93"/>
          <p:cNvSpPr txBox="1"/>
          <p:nvPr/>
        </p:nvSpPr>
        <p:spPr>
          <a:xfrm>
            <a:off x="1907742" y="973709"/>
            <a:ext cx="8520600" cy="33600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480"/>
              </a:spcBef>
              <a:spcAft>
                <a:spcPts val="0"/>
              </a:spcAft>
              <a:buClr>
                <a:srgbClr val="FF0000"/>
              </a:buClr>
              <a:buSzPts val="2400"/>
              <a:buFont typeface="Arial"/>
              <a:buChar char="•"/>
            </a:pPr>
            <a:r>
              <a:rPr lang="en-CA" sz="2400" b="1" i="0" u="none" strike="noStrike" cap="none">
                <a:solidFill>
                  <a:srgbClr val="000090"/>
                </a:solidFill>
                <a:highlight>
                  <a:srgbClr val="FFFFFF"/>
                </a:highlight>
                <a:latin typeface="Arial"/>
                <a:ea typeface="Arial"/>
                <a:cs typeface="Arial"/>
                <a:sym typeface="Arial"/>
              </a:rPr>
              <a:t>To manage the time it takes to execute the data encoding and training steps, we will limit the amount of data used for training</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FF0000"/>
              </a:buClr>
              <a:buSzPts val="2400"/>
              <a:buFont typeface="Arial"/>
              <a:buChar char="•"/>
            </a:pPr>
            <a:r>
              <a:rPr lang="en-CA" sz="2400" b="1" i="0" u="none" strike="noStrike" cap="none">
                <a:solidFill>
                  <a:srgbClr val="000090"/>
                </a:solidFill>
                <a:highlight>
                  <a:srgbClr val="FFFFFF"/>
                </a:highlight>
                <a:latin typeface="Arial"/>
                <a:ea typeface="Arial"/>
                <a:cs typeface="Arial"/>
                <a:sym typeface="Arial"/>
              </a:rPr>
              <a:t>The encoded set length is the number of rows in the encoded data, which corresponds to the number of windows, i.e. the total number of amino acids </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rgbClr val="FF0000"/>
              </a:buClr>
              <a:buSzPts val="2400"/>
              <a:buFont typeface="Arial"/>
              <a:buNone/>
            </a:pPr>
            <a:endParaRPr sz="2400" b="1" i="0" u="none" strike="noStrike" cap="none">
              <a:solidFill>
                <a:schemeClr val="accent2"/>
              </a:solidFill>
              <a:highlight>
                <a:srgbClr val="FFFFFF"/>
              </a:highlight>
              <a:latin typeface="Roboto"/>
              <a:ea typeface="Roboto"/>
              <a:cs typeface="Roboto"/>
              <a:sym typeface="Roboto"/>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5"/>
        <p:cNvGrpSpPr/>
        <p:nvPr/>
      </p:nvGrpSpPr>
      <p:grpSpPr>
        <a:xfrm>
          <a:off x="0" y="0"/>
          <a:ext cx="0" cy="0"/>
          <a:chOff x="0" y="0"/>
          <a:chExt cx="0" cy="0"/>
        </a:xfrm>
      </p:grpSpPr>
      <p:sp>
        <p:nvSpPr>
          <p:cNvPr id="1616" name="Google Shape;1616;p94"/>
          <p:cNvSpPr txBox="1">
            <a:spLocks noGrp="1"/>
          </p:cNvSpPr>
          <p:nvPr>
            <p:ph type="title"/>
          </p:nvPr>
        </p:nvSpPr>
        <p:spPr>
          <a:xfrm>
            <a:off x="1288150" y="405275"/>
            <a:ext cx="8922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3600"/>
              <a:t>Performance of SSANN (Training vs. Testing Set)</a:t>
            </a:r>
            <a:br>
              <a:rPr lang="en-CA" sz="3600"/>
            </a:br>
            <a:endParaRPr sz="3600"/>
          </a:p>
        </p:txBody>
      </p:sp>
      <p:graphicFrame>
        <p:nvGraphicFramePr>
          <p:cNvPr id="1617" name="Google Shape;1617;p94"/>
          <p:cNvGraphicFramePr/>
          <p:nvPr/>
        </p:nvGraphicFramePr>
        <p:xfrm>
          <a:off x="1879106" y="2165267"/>
          <a:ext cx="3978000" cy="3264250"/>
        </p:xfrm>
        <a:graphic>
          <a:graphicData uri="http://schemas.openxmlformats.org/drawingml/2006/table">
            <a:tbl>
              <a:tblPr firstRow="1" bandRow="1">
                <a:noFill/>
                <a:tableStyleId>{D7D4F119-EB09-4DA3-9C16-0AE3588B5DC1}</a:tableStyleId>
              </a:tblPr>
              <a:tblGrid>
                <a:gridCol w="994500">
                  <a:extLst>
                    <a:ext uri="{9D8B030D-6E8A-4147-A177-3AD203B41FA5}">
                      <a16:colId xmlns:a16="http://schemas.microsoft.com/office/drawing/2014/main" val="20000"/>
                    </a:ext>
                  </a:extLst>
                </a:gridCol>
                <a:gridCol w="994500">
                  <a:extLst>
                    <a:ext uri="{9D8B030D-6E8A-4147-A177-3AD203B41FA5}">
                      <a16:colId xmlns:a16="http://schemas.microsoft.com/office/drawing/2014/main" val="20001"/>
                    </a:ext>
                  </a:extLst>
                </a:gridCol>
                <a:gridCol w="994500">
                  <a:extLst>
                    <a:ext uri="{9D8B030D-6E8A-4147-A177-3AD203B41FA5}">
                      <a16:colId xmlns:a16="http://schemas.microsoft.com/office/drawing/2014/main" val="20002"/>
                    </a:ext>
                  </a:extLst>
                </a:gridCol>
                <a:gridCol w="994500">
                  <a:extLst>
                    <a:ext uri="{9D8B030D-6E8A-4147-A177-3AD203B41FA5}">
                      <a16:colId xmlns:a16="http://schemas.microsoft.com/office/drawing/2014/main" val="20003"/>
                    </a:ext>
                  </a:extLst>
                </a:gridCol>
              </a:tblGrid>
              <a:tr h="7039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Beta (B)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Coil (C)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Helix (H) (Observed)</a:t>
                      </a:r>
                      <a:endParaRPr sz="1400" u="none" strike="noStrike" cap="none"/>
                    </a:p>
                  </a:txBody>
                  <a:tcPr marL="91450" marR="91450" marT="45725" marB="45725"/>
                </a:tc>
                <a:extLst>
                  <a:ext uri="{0D108BD9-81ED-4DB2-BD59-A6C34878D82A}">
                    <a16:rowId xmlns:a16="http://schemas.microsoft.com/office/drawing/2014/main" val="10000"/>
                  </a:ext>
                </a:extLst>
              </a:tr>
              <a:tr h="844175">
                <a:tc>
                  <a:txBody>
                    <a:bodyPr/>
                    <a:lstStyle/>
                    <a:p>
                      <a:pPr marL="0" marR="0" lvl="0" indent="0" algn="l" rtl="0">
                        <a:lnSpc>
                          <a:spcPct val="100000"/>
                        </a:lnSpc>
                        <a:spcBef>
                          <a:spcPts val="0"/>
                        </a:spcBef>
                        <a:spcAft>
                          <a:spcPts val="0"/>
                        </a:spcAft>
                        <a:buClr>
                          <a:schemeClr val="dk1"/>
                        </a:buClr>
                        <a:buSzPts val="1200"/>
                        <a:buFont typeface="Calibri"/>
                        <a:buNone/>
                      </a:pPr>
                      <a:r>
                        <a:rPr lang="en-CA" sz="1200" u="none" strike="noStrike" cap="none"/>
                        <a:t>Beta (B) (Predicted)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0.48</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0.31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0.21</a:t>
                      </a:r>
                      <a:endParaRPr sz="1400" u="none" strike="noStrike" cap="none"/>
                    </a:p>
                  </a:txBody>
                  <a:tcPr marL="91450" marR="91450" marT="45725" marB="45725"/>
                </a:tc>
                <a:extLst>
                  <a:ext uri="{0D108BD9-81ED-4DB2-BD59-A6C34878D82A}">
                    <a16:rowId xmlns:a16="http://schemas.microsoft.com/office/drawing/2014/main" val="10001"/>
                  </a:ext>
                </a:extLst>
              </a:tr>
              <a:tr h="844175">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dirty="0"/>
                        <a:t>Coil (C) (Predicted)</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0.14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0.69</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0.17</a:t>
                      </a:r>
                      <a:endParaRPr sz="1400" u="none" strike="noStrike" cap="none"/>
                    </a:p>
                  </a:txBody>
                  <a:tcPr marL="91450" marR="91450" marT="45725" marB="45725"/>
                </a:tc>
                <a:extLst>
                  <a:ext uri="{0D108BD9-81ED-4DB2-BD59-A6C34878D82A}">
                    <a16:rowId xmlns:a16="http://schemas.microsoft.com/office/drawing/2014/main" val="10002"/>
                  </a:ext>
                </a:extLst>
              </a:tr>
              <a:tr h="844175">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Helix (H) (Predicted)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0.14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0.22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dirty="0"/>
                    </a:p>
                    <a:p>
                      <a:pPr marL="0" marR="0" lvl="0" indent="0" algn="ctr" rtl="0">
                        <a:lnSpc>
                          <a:spcPct val="100000"/>
                        </a:lnSpc>
                        <a:spcBef>
                          <a:spcPts val="0"/>
                        </a:spcBef>
                        <a:spcAft>
                          <a:spcPts val="0"/>
                        </a:spcAft>
                        <a:buClr>
                          <a:srgbClr val="000000"/>
                        </a:buClr>
                        <a:buSzPts val="2500"/>
                        <a:buFont typeface="Arial"/>
                        <a:buNone/>
                      </a:pPr>
                      <a:r>
                        <a:rPr lang="en-CA" sz="2500" u="none" strike="noStrike" cap="none" dirty="0"/>
                        <a:t>0.63</a:t>
                      </a:r>
                      <a:endParaRPr sz="1400" u="none" strike="noStrike" cap="none" dirty="0"/>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1618" name="Google Shape;1618;p94"/>
          <p:cNvGraphicFramePr/>
          <p:nvPr/>
        </p:nvGraphicFramePr>
        <p:xfrm>
          <a:off x="6245488" y="2165267"/>
          <a:ext cx="3978000" cy="3264250"/>
        </p:xfrm>
        <a:graphic>
          <a:graphicData uri="http://schemas.openxmlformats.org/drawingml/2006/table">
            <a:tbl>
              <a:tblPr firstRow="1" bandRow="1">
                <a:noFill/>
                <a:tableStyleId>{D7D4F119-EB09-4DA3-9C16-0AE3588B5DC1}</a:tableStyleId>
              </a:tblPr>
              <a:tblGrid>
                <a:gridCol w="994500">
                  <a:extLst>
                    <a:ext uri="{9D8B030D-6E8A-4147-A177-3AD203B41FA5}">
                      <a16:colId xmlns:a16="http://schemas.microsoft.com/office/drawing/2014/main" val="20000"/>
                    </a:ext>
                  </a:extLst>
                </a:gridCol>
                <a:gridCol w="994500">
                  <a:extLst>
                    <a:ext uri="{9D8B030D-6E8A-4147-A177-3AD203B41FA5}">
                      <a16:colId xmlns:a16="http://schemas.microsoft.com/office/drawing/2014/main" val="20001"/>
                    </a:ext>
                  </a:extLst>
                </a:gridCol>
                <a:gridCol w="994500">
                  <a:extLst>
                    <a:ext uri="{9D8B030D-6E8A-4147-A177-3AD203B41FA5}">
                      <a16:colId xmlns:a16="http://schemas.microsoft.com/office/drawing/2014/main" val="20002"/>
                    </a:ext>
                  </a:extLst>
                </a:gridCol>
                <a:gridCol w="994500">
                  <a:extLst>
                    <a:ext uri="{9D8B030D-6E8A-4147-A177-3AD203B41FA5}">
                      <a16:colId xmlns:a16="http://schemas.microsoft.com/office/drawing/2014/main" val="20003"/>
                    </a:ext>
                  </a:extLst>
                </a:gridCol>
              </a:tblGrid>
              <a:tr h="7039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Beta (B)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Coil (C)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Helix (H) (Observed)</a:t>
                      </a:r>
                      <a:endParaRPr sz="1400" u="none" strike="noStrike" cap="none"/>
                    </a:p>
                  </a:txBody>
                  <a:tcPr marL="91450" marR="91450" marT="45725" marB="45725"/>
                </a:tc>
                <a:extLst>
                  <a:ext uri="{0D108BD9-81ED-4DB2-BD59-A6C34878D82A}">
                    <a16:rowId xmlns:a16="http://schemas.microsoft.com/office/drawing/2014/main" val="10000"/>
                  </a:ext>
                </a:extLst>
              </a:tr>
              <a:tr h="844175">
                <a:tc>
                  <a:txBody>
                    <a:bodyPr/>
                    <a:lstStyle/>
                    <a:p>
                      <a:pPr marL="0" marR="0" lvl="0" indent="0" algn="l" rtl="0">
                        <a:lnSpc>
                          <a:spcPct val="100000"/>
                        </a:lnSpc>
                        <a:spcBef>
                          <a:spcPts val="0"/>
                        </a:spcBef>
                        <a:spcAft>
                          <a:spcPts val="0"/>
                        </a:spcAft>
                        <a:buClr>
                          <a:schemeClr val="dk1"/>
                        </a:buClr>
                        <a:buSzPts val="1200"/>
                        <a:buFont typeface="Calibri"/>
                        <a:buNone/>
                      </a:pPr>
                      <a:r>
                        <a:rPr lang="en-CA" sz="1200" u="none" strike="noStrike" cap="none"/>
                        <a:t>Beta (B) (Predicted)</a:t>
                      </a:r>
                      <a:endParaRPr sz="1400" u="none" strike="noStrike" cap="none"/>
                    </a:p>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0.46</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0.32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0.22</a:t>
                      </a:r>
                      <a:endParaRPr sz="1400" u="none" strike="noStrike" cap="none"/>
                    </a:p>
                  </a:txBody>
                  <a:tcPr marL="91450" marR="91450" marT="45725" marB="45725"/>
                </a:tc>
                <a:extLst>
                  <a:ext uri="{0D108BD9-81ED-4DB2-BD59-A6C34878D82A}">
                    <a16:rowId xmlns:a16="http://schemas.microsoft.com/office/drawing/2014/main" val="10001"/>
                  </a:ext>
                </a:extLst>
              </a:tr>
              <a:tr h="844175">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Coil (C) (Predicted)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0.14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0.69</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0.17</a:t>
                      </a:r>
                      <a:endParaRPr sz="1400" u="none" strike="noStrike" cap="none"/>
                    </a:p>
                  </a:txBody>
                  <a:tcPr marL="91450" marR="91450" marT="45725" marB="45725"/>
                </a:tc>
                <a:extLst>
                  <a:ext uri="{0D108BD9-81ED-4DB2-BD59-A6C34878D82A}">
                    <a16:rowId xmlns:a16="http://schemas.microsoft.com/office/drawing/2014/main" val="10002"/>
                  </a:ext>
                </a:extLst>
              </a:tr>
              <a:tr h="844175">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Helix (H) (Predicted)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0.13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0.22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0.65</a:t>
                      </a: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sp>
        <p:nvSpPr>
          <p:cNvPr id="1619" name="Google Shape;1619;p94"/>
          <p:cNvSpPr txBox="1"/>
          <p:nvPr/>
        </p:nvSpPr>
        <p:spPr>
          <a:xfrm>
            <a:off x="2037299" y="1541720"/>
            <a:ext cx="1473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CA" sz="2800" b="0" i="0" u="none" strike="noStrike" cap="none">
                <a:solidFill>
                  <a:schemeClr val="dk1"/>
                </a:solidFill>
                <a:latin typeface="Arial"/>
                <a:ea typeface="Arial"/>
                <a:cs typeface="Arial"/>
                <a:sym typeface="Arial"/>
              </a:rPr>
              <a:t>Training</a:t>
            </a:r>
            <a:endParaRPr sz="1400" b="0" i="0" u="none" strike="noStrike" cap="none">
              <a:solidFill>
                <a:srgbClr val="000000"/>
              </a:solidFill>
              <a:latin typeface="Arial"/>
              <a:ea typeface="Arial"/>
              <a:cs typeface="Arial"/>
              <a:sym typeface="Arial"/>
            </a:endParaRPr>
          </a:p>
        </p:txBody>
      </p:sp>
      <p:sp>
        <p:nvSpPr>
          <p:cNvPr id="1620" name="Google Shape;1620;p94"/>
          <p:cNvSpPr txBox="1"/>
          <p:nvPr/>
        </p:nvSpPr>
        <p:spPr>
          <a:xfrm>
            <a:off x="6471342" y="1544143"/>
            <a:ext cx="152471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CA" sz="2800" b="0" i="0" u="none" strike="noStrike" cap="none">
                <a:solidFill>
                  <a:schemeClr val="dk1"/>
                </a:solidFill>
                <a:latin typeface="Arial"/>
                <a:ea typeface="Arial"/>
                <a:cs typeface="Arial"/>
                <a:sym typeface="Arial"/>
              </a:rPr>
              <a:t>Testing</a:t>
            </a:r>
            <a:endParaRPr sz="1400" b="0" i="0" u="none" strike="noStrike" cap="none">
              <a:solidFill>
                <a:srgbClr val="000000"/>
              </a:solidFill>
              <a:latin typeface="Arial"/>
              <a:ea typeface="Arial"/>
              <a:cs typeface="Arial"/>
              <a:sym typeface="Arial"/>
            </a:endParaRPr>
          </a:p>
        </p:txBody>
      </p:sp>
      <p:sp>
        <p:nvSpPr>
          <p:cNvPr id="1621" name="Google Shape;1621;p94"/>
          <p:cNvSpPr txBox="1"/>
          <p:nvPr/>
        </p:nvSpPr>
        <p:spPr>
          <a:xfrm>
            <a:off x="2483242" y="5634841"/>
            <a:ext cx="75969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Normally you want training &amp; testing sets to be within 5-6% of each other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If they are much more than this, you have likely over-trained the system</a:t>
            </a:r>
            <a:endParaRPr sz="1400" b="0" i="0" u="none" strike="noStrike" cap="none">
              <a:solidFill>
                <a:srgbClr val="000000"/>
              </a:solidFill>
              <a:latin typeface="Arial"/>
              <a:ea typeface="Arial"/>
              <a:cs typeface="Arial"/>
              <a:sym typeface="Arial"/>
            </a:endParaRPr>
          </a:p>
        </p:txBody>
      </p:sp>
      <p:sp>
        <p:nvSpPr>
          <p:cNvPr id="1622" name="Google Shape;1622;p94"/>
          <p:cNvSpPr txBox="1"/>
          <p:nvPr/>
        </p:nvSpPr>
        <p:spPr>
          <a:xfrm>
            <a:off x="7853273" y="1536515"/>
            <a:ext cx="2226900" cy="496500"/>
          </a:xfrm>
          <a:prstGeom prst="rect">
            <a:avLst/>
          </a:prstGeom>
          <a:blipFill rotWithShape="1">
            <a:blip r:embed="rId3">
              <a:alphaModFix/>
            </a:blip>
            <a:stretch>
              <a:fillRect l="-2182" b="-609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623" name="Google Shape;1623;p94"/>
          <p:cNvSpPr txBox="1"/>
          <p:nvPr/>
        </p:nvSpPr>
        <p:spPr>
          <a:xfrm>
            <a:off x="3510266" y="1543203"/>
            <a:ext cx="2409600" cy="492300"/>
          </a:xfrm>
          <a:prstGeom prst="rect">
            <a:avLst/>
          </a:prstGeom>
          <a:blipFill rotWithShape="1">
            <a:blip r:embed="rId4">
              <a:alphaModFix/>
            </a:blip>
            <a:stretch>
              <a:fillRect l="-2272" b="-616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8673F-6E7D-F4E6-8339-1C3128493E04}"/>
              </a:ext>
            </a:extLst>
          </p:cNvPr>
          <p:cNvSpPr>
            <a:spLocks noGrp="1"/>
          </p:cNvSpPr>
          <p:nvPr>
            <p:ph type="ctrTitle"/>
          </p:nvPr>
        </p:nvSpPr>
        <p:spPr>
          <a:xfrm>
            <a:off x="685800" y="2130425"/>
            <a:ext cx="10820400" cy="1470025"/>
          </a:xfrm>
        </p:spPr>
        <p:txBody>
          <a:bodyPr/>
          <a:lstStyle/>
          <a:p>
            <a:r>
              <a:rPr lang="en-US" sz="6000" dirty="0"/>
              <a:t>Can We Do Better?</a:t>
            </a:r>
          </a:p>
        </p:txBody>
      </p:sp>
      <p:sp>
        <p:nvSpPr>
          <p:cNvPr id="3" name="Subtitle 2">
            <a:extLst>
              <a:ext uri="{FF2B5EF4-FFF2-40B4-BE49-F238E27FC236}">
                <a16:creationId xmlns:a16="http://schemas.microsoft.com/office/drawing/2014/main" id="{15C9E89D-E206-F985-E255-A1A235AC35D8}"/>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16775085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74">
          <a:extLst>
            <a:ext uri="{FF2B5EF4-FFF2-40B4-BE49-F238E27FC236}">
              <a16:creationId xmlns:a16="http://schemas.microsoft.com/office/drawing/2014/main" id="{84230F01-04EE-CC35-DF78-21077AA901E8}"/>
            </a:ext>
          </a:extLst>
        </p:cNvPr>
        <p:cNvGrpSpPr/>
        <p:nvPr/>
      </p:nvGrpSpPr>
      <p:grpSpPr>
        <a:xfrm>
          <a:off x="0" y="0"/>
          <a:ext cx="0" cy="0"/>
          <a:chOff x="0" y="0"/>
          <a:chExt cx="0" cy="0"/>
        </a:xfrm>
      </p:grpSpPr>
      <p:sp>
        <p:nvSpPr>
          <p:cNvPr id="1675" name="Google Shape;1675;p95">
            <a:extLst>
              <a:ext uri="{FF2B5EF4-FFF2-40B4-BE49-F238E27FC236}">
                <a16:creationId xmlns:a16="http://schemas.microsoft.com/office/drawing/2014/main" id="{7AE560D3-4083-6626-BDEB-0EB65651825C}"/>
              </a:ext>
            </a:extLst>
          </p:cNvPr>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What’s Needed</a:t>
            </a:r>
            <a:endParaRPr dirty="0"/>
          </a:p>
        </p:txBody>
      </p:sp>
      <p:sp>
        <p:nvSpPr>
          <p:cNvPr id="1676" name="Google Shape;1676;p95">
            <a:extLst>
              <a:ext uri="{FF2B5EF4-FFF2-40B4-BE49-F238E27FC236}">
                <a16:creationId xmlns:a16="http://schemas.microsoft.com/office/drawing/2014/main" id="{4674A104-1956-9B3B-0867-A18BED1E7A10}"/>
              </a:ext>
            </a:extLst>
          </p:cNvPr>
          <p:cNvSpPr txBox="1">
            <a:spLocks noGrp="1"/>
          </p:cNvSpPr>
          <p:nvPr>
            <p:ph type="body" idx="1"/>
          </p:nvPr>
        </p:nvSpPr>
        <p:spPr>
          <a:xfrm>
            <a:off x="844550" y="1264393"/>
            <a:ext cx="10502900" cy="4526100"/>
          </a:xfrm>
          <a:prstGeom prst="rect">
            <a:avLst/>
          </a:prstGeom>
          <a:noFill/>
          <a:ln>
            <a:noFill/>
          </a:ln>
        </p:spPr>
        <p:txBody>
          <a:bodyPr spcFirstLastPara="1" wrap="square" lIns="91425" tIns="45700" rIns="91425" bIns="45700" anchor="t" anchorCtr="0">
            <a:noAutofit/>
          </a:bodyPr>
          <a:lstStyle/>
          <a:p>
            <a:pPr marL="342900" lvl="0" indent="-327152" algn="l" rtl="0">
              <a:lnSpc>
                <a:spcPct val="100000"/>
              </a:lnSpc>
              <a:spcBef>
                <a:spcPts val="0"/>
              </a:spcBef>
              <a:spcAft>
                <a:spcPts val="0"/>
              </a:spcAft>
              <a:buSzPts val="2200"/>
              <a:buChar char="•"/>
            </a:pPr>
            <a:r>
              <a:rPr lang="en-CA" dirty="0"/>
              <a:t>An ANN architecture that could capture more distant residue interactions</a:t>
            </a:r>
          </a:p>
          <a:p>
            <a:pPr marL="342900" lvl="0" indent="-327152" algn="l" rtl="0">
              <a:lnSpc>
                <a:spcPct val="100000"/>
              </a:lnSpc>
              <a:spcBef>
                <a:spcPts val="0"/>
              </a:spcBef>
              <a:spcAft>
                <a:spcPts val="0"/>
              </a:spcAft>
              <a:buSzPts val="2200"/>
              <a:buChar char="•"/>
            </a:pPr>
            <a:r>
              <a:rPr lang="en-CA" dirty="0"/>
              <a:t>An ANN architecture such that each residue sees the whole sequence, not just a local region (attention)</a:t>
            </a:r>
          </a:p>
          <a:p>
            <a:pPr marL="342900" lvl="0" indent="-327152" algn="l" rtl="0">
              <a:lnSpc>
                <a:spcPct val="100000"/>
              </a:lnSpc>
              <a:spcBef>
                <a:spcPts val="0"/>
              </a:spcBef>
              <a:spcAft>
                <a:spcPts val="0"/>
              </a:spcAft>
              <a:buSzPts val="2200"/>
              <a:buChar char="•"/>
            </a:pPr>
            <a:r>
              <a:rPr lang="en-CA" dirty="0"/>
              <a:t>An ANN that handles different sequence lengths without the need for feature selection or engineering</a:t>
            </a:r>
          </a:p>
          <a:p>
            <a:pPr marL="342900" lvl="0" indent="-327152" algn="l" rtl="0">
              <a:lnSpc>
                <a:spcPct val="100000"/>
              </a:lnSpc>
              <a:spcBef>
                <a:spcPts val="0"/>
              </a:spcBef>
              <a:spcAft>
                <a:spcPts val="0"/>
              </a:spcAft>
              <a:buSzPts val="2200"/>
              <a:buChar char="•"/>
            </a:pPr>
            <a:r>
              <a:rPr lang="en-CA" dirty="0"/>
              <a:t>An ANN that learns features directly from the data without the need for hand-made features</a:t>
            </a:r>
          </a:p>
          <a:p>
            <a:pPr marL="342900" lvl="0" indent="-327152" algn="l" rtl="0">
              <a:lnSpc>
                <a:spcPct val="100000"/>
              </a:lnSpc>
              <a:spcBef>
                <a:spcPts val="0"/>
              </a:spcBef>
              <a:spcAft>
                <a:spcPts val="0"/>
              </a:spcAft>
              <a:buSzPts val="2200"/>
              <a:buChar char="•"/>
            </a:pPr>
            <a:r>
              <a:rPr lang="en-CA" dirty="0"/>
              <a:t>An ANN that uses embeddings instead of one-hot encoding</a:t>
            </a:r>
          </a:p>
          <a:p>
            <a:pPr marL="342900" lvl="0" indent="-327152" algn="l" rtl="0">
              <a:lnSpc>
                <a:spcPct val="100000"/>
              </a:lnSpc>
              <a:spcBef>
                <a:spcPts val="0"/>
              </a:spcBef>
              <a:spcAft>
                <a:spcPts val="0"/>
              </a:spcAft>
              <a:buSzPts val="2200"/>
              <a:buChar char="•"/>
            </a:pPr>
            <a:r>
              <a:rPr lang="en-CA" dirty="0"/>
              <a:t>Answer: </a:t>
            </a:r>
            <a:r>
              <a:rPr lang="en-CA" dirty="0">
                <a:solidFill>
                  <a:srgbClr val="FF0000"/>
                </a:solidFill>
              </a:rPr>
              <a:t>A Transformer</a:t>
            </a:r>
            <a:endParaRPr dirty="0">
              <a:solidFill>
                <a:srgbClr val="FF0000"/>
              </a:solidFill>
            </a:endParaRPr>
          </a:p>
        </p:txBody>
      </p:sp>
    </p:spTree>
    <p:extLst>
      <p:ext uri="{BB962C8B-B14F-4D97-AF65-F5344CB8AC3E}">
        <p14:creationId xmlns:p14="http://schemas.microsoft.com/office/powerpoint/2010/main" val="2732558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6"/>
        <p:cNvGrpSpPr/>
        <p:nvPr/>
      </p:nvGrpSpPr>
      <p:grpSpPr>
        <a:xfrm>
          <a:off x="0" y="0"/>
          <a:ext cx="0" cy="0"/>
          <a:chOff x="0" y="0"/>
          <a:chExt cx="0" cy="0"/>
        </a:xfrm>
      </p:grpSpPr>
      <p:sp>
        <p:nvSpPr>
          <p:cNvPr id="567" name="Google Shape;567;p11"/>
          <p:cNvSpPr txBox="1">
            <a:spLocks noGrp="1"/>
          </p:cNvSpPr>
          <p:nvPr>
            <p:ph type="title"/>
          </p:nvPr>
        </p:nvSpPr>
        <p:spPr>
          <a:xfrm>
            <a:off x="0" y="96254"/>
            <a:ext cx="11326628"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Secondary Structure</a:t>
            </a:r>
            <a:br>
              <a:rPr lang="en-CA" sz="4400">
                <a:latin typeface="Arial"/>
                <a:ea typeface="Arial"/>
                <a:cs typeface="Arial"/>
                <a:sym typeface="Arial"/>
              </a:rPr>
            </a:br>
            <a:r>
              <a:rPr lang="en-CA" sz="4400">
                <a:latin typeface="Arial"/>
                <a:ea typeface="Arial"/>
                <a:cs typeface="Arial"/>
                <a:sym typeface="Arial"/>
              </a:rPr>
              <a:t>Beta Sheet</a:t>
            </a:r>
            <a:endParaRPr sz="4400"/>
          </a:p>
        </p:txBody>
      </p:sp>
      <p:pic>
        <p:nvPicPr>
          <p:cNvPr id="568" name="Google Shape;568;p11" descr="Sheet"/>
          <p:cNvPicPr preferRelativeResize="0"/>
          <p:nvPr/>
        </p:nvPicPr>
        <p:blipFill rotWithShape="1">
          <a:blip r:embed="rId3">
            <a:alphaModFix/>
          </a:blip>
          <a:srcRect b="17375"/>
          <a:stretch/>
        </p:blipFill>
        <p:spPr>
          <a:xfrm>
            <a:off x="5029200" y="1524000"/>
            <a:ext cx="5181600" cy="4281488"/>
          </a:xfrm>
          <a:prstGeom prst="rect">
            <a:avLst/>
          </a:prstGeom>
          <a:noFill/>
          <a:ln>
            <a:noFill/>
          </a:ln>
        </p:spPr>
      </p:pic>
      <p:sp>
        <p:nvSpPr>
          <p:cNvPr id="569" name="Google Shape;569;p11"/>
          <p:cNvSpPr/>
          <p:nvPr/>
        </p:nvSpPr>
        <p:spPr>
          <a:xfrm>
            <a:off x="1524720" y="1344"/>
            <a:ext cx="2700" cy="2400"/>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pic>
        <p:nvPicPr>
          <p:cNvPr id="570" name="Google Shape;570;p11"/>
          <p:cNvPicPr preferRelativeResize="0"/>
          <p:nvPr/>
        </p:nvPicPr>
        <p:blipFill rotWithShape="1">
          <a:blip r:embed="rId4">
            <a:alphaModFix/>
          </a:blip>
          <a:srcRect l="50595" b="8709"/>
          <a:stretch/>
        </p:blipFill>
        <p:spPr>
          <a:xfrm rot="-5400000">
            <a:off x="2011953" y="2228769"/>
            <a:ext cx="2457449" cy="28719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27">
          <a:extLst>
            <a:ext uri="{FF2B5EF4-FFF2-40B4-BE49-F238E27FC236}">
              <a16:creationId xmlns:a16="http://schemas.microsoft.com/office/drawing/2014/main" id="{020D07DA-78C2-08DD-B683-989AE1AB30DB}"/>
            </a:ext>
          </a:extLst>
        </p:cNvPr>
        <p:cNvGrpSpPr/>
        <p:nvPr/>
      </p:nvGrpSpPr>
      <p:grpSpPr>
        <a:xfrm>
          <a:off x="0" y="0"/>
          <a:ext cx="0" cy="0"/>
          <a:chOff x="0" y="0"/>
          <a:chExt cx="0" cy="0"/>
        </a:xfrm>
      </p:grpSpPr>
      <p:sp>
        <p:nvSpPr>
          <p:cNvPr id="1628" name="Google Shape;1628;p91">
            <a:extLst>
              <a:ext uri="{FF2B5EF4-FFF2-40B4-BE49-F238E27FC236}">
                <a16:creationId xmlns:a16="http://schemas.microsoft.com/office/drawing/2014/main" id="{435564C7-CE0A-B846-CC1A-E8945FC2E70D}"/>
              </a:ext>
            </a:extLst>
          </p:cNvPr>
          <p:cNvSpPr txBox="1">
            <a:spLocks noGrp="1"/>
          </p:cNvSpPr>
          <p:nvPr>
            <p:ph type="title"/>
          </p:nvPr>
        </p:nvSpPr>
        <p:spPr>
          <a:xfrm>
            <a:off x="609600" y="192993"/>
            <a:ext cx="10972800" cy="1143200"/>
          </a:xfrm>
          <a:prstGeom prst="rect">
            <a:avLst/>
          </a:prstGeom>
          <a:no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SzPts val="1400"/>
              <a:buNone/>
            </a:pPr>
            <a:r>
              <a:rPr lang="en-CA" sz="4800"/>
              <a:t>Transformer Architecture</a:t>
            </a:r>
            <a:endParaRPr sz="4800"/>
          </a:p>
        </p:txBody>
      </p:sp>
      <p:pic>
        <p:nvPicPr>
          <p:cNvPr id="2" name="Picture 1">
            <a:extLst>
              <a:ext uri="{FF2B5EF4-FFF2-40B4-BE49-F238E27FC236}">
                <a16:creationId xmlns:a16="http://schemas.microsoft.com/office/drawing/2014/main" id="{624EFF28-A153-1576-2881-761A1433C255}"/>
              </a:ext>
            </a:extLst>
          </p:cNvPr>
          <p:cNvPicPr>
            <a:picLocks noChangeAspect="1"/>
          </p:cNvPicPr>
          <p:nvPr/>
        </p:nvPicPr>
        <p:blipFill>
          <a:blip r:embed="rId3"/>
          <a:stretch>
            <a:fillRect/>
          </a:stretch>
        </p:blipFill>
        <p:spPr>
          <a:xfrm>
            <a:off x="144248" y="1694237"/>
            <a:ext cx="6863127" cy="3882276"/>
          </a:xfrm>
          <a:prstGeom prst="rect">
            <a:avLst/>
          </a:prstGeom>
        </p:spPr>
      </p:pic>
      <p:pic>
        <p:nvPicPr>
          <p:cNvPr id="3" name="Picture 2">
            <a:extLst>
              <a:ext uri="{FF2B5EF4-FFF2-40B4-BE49-F238E27FC236}">
                <a16:creationId xmlns:a16="http://schemas.microsoft.com/office/drawing/2014/main" id="{9B6D36D1-A42D-319B-7012-9EFEA1402D84}"/>
              </a:ext>
            </a:extLst>
          </p:cNvPr>
          <p:cNvPicPr>
            <a:picLocks noChangeAspect="1"/>
          </p:cNvPicPr>
          <p:nvPr/>
        </p:nvPicPr>
        <p:blipFill>
          <a:blip r:embed="rId4"/>
          <a:srcRect l="8686" r="12428"/>
          <a:stretch>
            <a:fillRect/>
          </a:stretch>
        </p:blipFill>
        <p:spPr>
          <a:xfrm>
            <a:off x="7007375" y="1965325"/>
            <a:ext cx="5042004" cy="3340100"/>
          </a:xfrm>
          <a:prstGeom prst="rect">
            <a:avLst/>
          </a:prstGeom>
        </p:spPr>
      </p:pic>
    </p:spTree>
    <p:extLst>
      <p:ext uri="{BB962C8B-B14F-4D97-AF65-F5344CB8AC3E}">
        <p14:creationId xmlns:p14="http://schemas.microsoft.com/office/powerpoint/2010/main" val="3576534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3A99-7CB6-5A93-30A4-61A7593C6024}"/>
              </a:ext>
            </a:extLst>
          </p:cNvPr>
          <p:cNvSpPr>
            <a:spLocks noGrp="1"/>
          </p:cNvSpPr>
          <p:nvPr>
            <p:ph type="title"/>
          </p:nvPr>
        </p:nvSpPr>
        <p:spPr>
          <a:xfrm>
            <a:off x="1866900" y="328325"/>
            <a:ext cx="8229600" cy="1143000"/>
          </a:xfrm>
        </p:spPr>
        <p:txBody>
          <a:bodyPr/>
          <a:lstStyle/>
          <a:p>
            <a:r>
              <a:rPr lang="en-US" dirty="0"/>
              <a:t>Transformers vs. ANNs</a:t>
            </a:r>
          </a:p>
        </p:txBody>
      </p:sp>
      <p:sp>
        <p:nvSpPr>
          <p:cNvPr id="5" name="Rectangle 1">
            <a:extLst>
              <a:ext uri="{FF2B5EF4-FFF2-40B4-BE49-F238E27FC236}">
                <a16:creationId xmlns:a16="http://schemas.microsoft.com/office/drawing/2014/main" id="{AD797F24-0E46-9AC1-1F7E-AC3FB4BE92E7}"/>
              </a:ext>
            </a:extLst>
          </p:cNvPr>
          <p:cNvSpPr>
            <a:spLocks noGrp="1" noChangeArrowheads="1"/>
          </p:cNvSpPr>
          <p:nvPr>
            <p:ph type="body" idx="1"/>
          </p:nvPr>
        </p:nvSpPr>
        <p:spPr bwMode="auto">
          <a:xfrm>
            <a:off x="457200" y="1447136"/>
            <a:ext cx="114427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15900" marR="0" lvl="0" indent="-215900" algn="l" defTabSz="914400" rtl="0" eaLnBrk="0" fontAlgn="base" latinLnBrk="0" hangingPunct="0">
              <a:lnSpc>
                <a:spcPct val="100000"/>
              </a:lnSpc>
              <a:spcBef>
                <a:spcPct val="0"/>
              </a:spcBef>
              <a:spcAft>
                <a:spcPct val="0"/>
              </a:spcAft>
              <a:buSzTx/>
              <a:buFontTx/>
              <a:buChar char="•"/>
            </a:pPr>
            <a:r>
              <a:rPr lang="en-US" altLang="en-US" dirty="0">
                <a:solidFill>
                  <a:srgbClr val="FF0000"/>
                </a:solidFill>
              </a:rPr>
              <a:t>Both: </a:t>
            </a:r>
            <a:r>
              <a:rPr lang="en-US" altLang="en-US" dirty="0"/>
              <a:t>ANNs and </a:t>
            </a:r>
            <a:r>
              <a:rPr lang="en-US" altLang="en-US"/>
              <a:t>Transformers trainable </a:t>
            </a:r>
            <a:r>
              <a:rPr lang="en-US" altLang="en-US" dirty="0"/>
              <a:t>via backpropagation </a:t>
            </a:r>
          </a:p>
          <a:p>
            <a:pPr marL="215900" marR="0" lvl="0" indent="-215900" algn="l" defTabSz="914400" rtl="0" eaLnBrk="0" fontAlgn="base" latinLnBrk="0" hangingPunct="0">
              <a:lnSpc>
                <a:spcPct val="100000"/>
              </a:lnSpc>
              <a:spcBef>
                <a:spcPct val="0"/>
              </a:spcBef>
              <a:spcAft>
                <a:spcPct val="0"/>
              </a:spcAft>
              <a:buSzTx/>
              <a:buFontTx/>
              <a:buChar char="•"/>
            </a:pPr>
            <a:r>
              <a:rPr lang="en-US" altLang="en-US" dirty="0">
                <a:solidFill>
                  <a:srgbClr val="FF0000"/>
                </a:solidFill>
              </a:rPr>
              <a:t>Structure: </a:t>
            </a:r>
            <a:r>
              <a:rPr lang="en-US" altLang="en-US" dirty="0"/>
              <a:t>ANN = same weights, static connections; Transformer = attention-based with input-dependent weights and dynamic focus (attention) on inputs</a:t>
            </a:r>
          </a:p>
          <a:p>
            <a:pPr marL="215900" marR="0" lvl="0" indent="-215900" algn="l" defTabSz="914400" rtl="0" eaLnBrk="0" fontAlgn="base" latinLnBrk="0" hangingPunct="0">
              <a:lnSpc>
                <a:spcPct val="100000"/>
              </a:lnSpc>
              <a:spcBef>
                <a:spcPct val="0"/>
              </a:spcBef>
              <a:spcAft>
                <a:spcPct val="0"/>
              </a:spcAft>
              <a:buSzTx/>
              <a:buFontTx/>
              <a:buChar char="•"/>
            </a:pPr>
            <a:r>
              <a:rPr lang="en-US" altLang="en-US" dirty="0">
                <a:solidFill>
                  <a:srgbClr val="FF0000"/>
                </a:solidFill>
              </a:rPr>
              <a:t>Structure: </a:t>
            </a:r>
            <a:r>
              <a:rPr lang="en-US" altLang="en-US" dirty="0"/>
              <a:t>ANNs don’t have encoders/decoders, Transformers do</a:t>
            </a:r>
          </a:p>
          <a:p>
            <a:pPr marL="215900" marR="0" lvl="0" indent="-215900" algn="l" defTabSz="914400" rtl="0" eaLnBrk="0" fontAlgn="base" latinLnBrk="0" hangingPunct="0">
              <a:lnSpc>
                <a:spcPct val="100000"/>
              </a:lnSpc>
              <a:spcBef>
                <a:spcPct val="0"/>
              </a:spcBef>
              <a:spcAft>
                <a:spcPct val="0"/>
              </a:spcAft>
              <a:buSzTx/>
              <a:buFontTx/>
              <a:buChar char="•"/>
            </a:pPr>
            <a:r>
              <a:rPr lang="en-US" altLang="en-US" dirty="0">
                <a:solidFill>
                  <a:srgbClr val="FF0000"/>
                </a:solidFill>
              </a:rPr>
              <a:t>Input: </a:t>
            </a:r>
            <a:r>
              <a:rPr lang="en-US" altLang="en-US" dirty="0"/>
              <a:t>ANN = fixed vectors; Transformer = variable sequences </a:t>
            </a:r>
          </a:p>
          <a:p>
            <a:pPr marL="215900" marR="0" lvl="0" indent="-215900" algn="l" defTabSz="914400" rtl="0" eaLnBrk="0" fontAlgn="base" latinLnBrk="0" hangingPunct="0">
              <a:lnSpc>
                <a:spcPct val="100000"/>
              </a:lnSpc>
              <a:spcBef>
                <a:spcPct val="0"/>
              </a:spcBef>
              <a:spcAft>
                <a:spcPct val="0"/>
              </a:spcAft>
              <a:buSzTx/>
              <a:buFontTx/>
              <a:buChar char="•"/>
            </a:pPr>
            <a:r>
              <a:rPr lang="en-US" altLang="en-US" dirty="0">
                <a:solidFill>
                  <a:srgbClr val="FF0000"/>
                </a:solidFill>
              </a:rPr>
              <a:t>Context: </a:t>
            </a:r>
            <a:r>
              <a:rPr lang="en-US" altLang="en-US" dirty="0"/>
              <a:t>ANN = limited; Transformer = long-range via attention </a:t>
            </a:r>
          </a:p>
          <a:p>
            <a:pPr marL="215900" marR="0" lvl="0" indent="-215900" algn="l" defTabSz="914400" rtl="0" eaLnBrk="0" fontAlgn="base" latinLnBrk="0" hangingPunct="0">
              <a:lnSpc>
                <a:spcPct val="100000"/>
              </a:lnSpc>
              <a:spcBef>
                <a:spcPct val="0"/>
              </a:spcBef>
              <a:spcAft>
                <a:spcPct val="0"/>
              </a:spcAft>
              <a:buSzTx/>
              <a:buFontTx/>
              <a:buChar char="•"/>
            </a:pPr>
            <a:r>
              <a:rPr lang="en-US" altLang="en-US" dirty="0">
                <a:solidFill>
                  <a:srgbClr val="FF0000"/>
                </a:solidFill>
              </a:rPr>
              <a:t>Parallelism: </a:t>
            </a:r>
            <a:r>
              <a:rPr lang="en-US" altLang="en-US" dirty="0"/>
              <a:t>both can run in parallel, but Transformer handles sequences and parallelism much more efficiently </a:t>
            </a:r>
          </a:p>
          <a:p>
            <a:pPr marL="215900" marR="0" lvl="0" indent="-215900" algn="l" defTabSz="914400" rtl="0" eaLnBrk="0" fontAlgn="base" latinLnBrk="0" hangingPunct="0">
              <a:lnSpc>
                <a:spcPct val="100000"/>
              </a:lnSpc>
              <a:spcBef>
                <a:spcPct val="0"/>
              </a:spcBef>
              <a:spcAft>
                <a:spcPct val="0"/>
              </a:spcAft>
              <a:buSzTx/>
              <a:buFontTx/>
              <a:buChar char="•"/>
            </a:pPr>
            <a:r>
              <a:rPr lang="en-US" altLang="en-US" dirty="0">
                <a:solidFill>
                  <a:srgbClr val="FF0000"/>
                </a:solidFill>
              </a:rPr>
              <a:t>Position: </a:t>
            </a:r>
            <a:r>
              <a:rPr lang="en-US" altLang="en-US" dirty="0"/>
              <a:t>Transformer encodes order; ANN does not inherently encode order</a:t>
            </a:r>
          </a:p>
        </p:txBody>
      </p:sp>
    </p:spTree>
    <p:extLst>
      <p:ext uri="{BB962C8B-B14F-4D97-AF65-F5344CB8AC3E}">
        <p14:creationId xmlns:p14="http://schemas.microsoft.com/office/powerpoint/2010/main" val="40310323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644" name="Google Shape;1644;p98" title="Gemini_Generated_Image_z59muvz59muvz59m.png"/>
          <p:cNvPicPr preferRelativeResize="0"/>
          <p:nvPr/>
        </p:nvPicPr>
        <p:blipFill rotWithShape="1">
          <a:blip r:embed="rId3">
            <a:alphaModFix/>
          </a:blip>
          <a:srcRect/>
          <a:stretch/>
        </p:blipFill>
        <p:spPr>
          <a:xfrm>
            <a:off x="0" y="1"/>
            <a:ext cx="12192003" cy="6488868"/>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99"/>
          <p:cNvSpPr txBox="1">
            <a:spLocks noGrp="1"/>
          </p:cNvSpPr>
          <p:nvPr>
            <p:ph type="title"/>
          </p:nvPr>
        </p:nvSpPr>
        <p:spPr>
          <a:xfrm>
            <a:off x="609600" y="192993"/>
            <a:ext cx="10972800" cy="1143200"/>
          </a:xfrm>
          <a:prstGeom prst="rect">
            <a:avLst/>
          </a:prstGeom>
          <a:no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SzPts val="1400"/>
              <a:buNone/>
            </a:pPr>
            <a:r>
              <a:rPr lang="en-CA" sz="4800" dirty="0"/>
              <a:t>Predicting Secondary Structure with Transformers</a:t>
            </a:r>
            <a:endParaRPr sz="4800" dirty="0"/>
          </a:p>
        </p:txBody>
      </p:sp>
      <p:sp>
        <p:nvSpPr>
          <p:cNvPr id="1650" name="Google Shape;1650;p99"/>
          <p:cNvSpPr txBox="1"/>
          <p:nvPr/>
        </p:nvSpPr>
        <p:spPr>
          <a:xfrm>
            <a:off x="178667" y="1401833"/>
            <a:ext cx="11866000" cy="4862400"/>
          </a:xfrm>
          <a:prstGeom prst="rect">
            <a:avLst/>
          </a:prstGeom>
          <a:noFill/>
          <a:ln>
            <a:noFill/>
          </a:ln>
        </p:spPr>
        <p:txBody>
          <a:bodyPr spcFirstLastPara="1" wrap="square" lIns="121900" tIns="60925" rIns="121900" bIns="60925" anchor="t" anchorCtr="0">
            <a:noAutofit/>
          </a:bodyPr>
          <a:lstStyle/>
          <a:p>
            <a:pPr marL="457189" marR="0" lvl="0" indent="-380990" algn="l" rtl="0">
              <a:lnSpc>
                <a:spcPct val="100000"/>
              </a:lnSpc>
              <a:spcBef>
                <a:spcPts val="747"/>
              </a:spcBef>
              <a:spcAft>
                <a:spcPts val="0"/>
              </a:spcAft>
              <a:buClr>
                <a:srgbClr val="FF0000"/>
              </a:buClr>
              <a:buSzPts val="1900"/>
              <a:buFont typeface="Arial"/>
              <a:buChar char="•"/>
            </a:pPr>
            <a:r>
              <a:rPr lang="en-CA" sz="3067" b="1" i="0" u="none" strike="noStrike" cap="none" dirty="0">
                <a:solidFill>
                  <a:srgbClr val="000090"/>
                </a:solidFill>
                <a:latin typeface="Arial"/>
                <a:ea typeface="Arial"/>
                <a:cs typeface="Arial"/>
                <a:sym typeface="Arial"/>
              </a:rPr>
              <a:t>What are PLMs?</a:t>
            </a:r>
            <a:endParaRPr sz="3067" b="1" i="0" u="none" strike="noStrike" cap="none" dirty="0">
              <a:solidFill>
                <a:srgbClr val="000090"/>
              </a:solidFill>
              <a:latin typeface="Arial"/>
              <a:ea typeface="Arial"/>
              <a:cs typeface="Arial"/>
              <a:sym typeface="Arial"/>
            </a:endParaRPr>
          </a:p>
          <a:p>
            <a:pPr marL="1219170" marR="0" lvl="1" indent="-499521" algn="l" rtl="0">
              <a:lnSpc>
                <a:spcPct val="100000"/>
              </a:lnSpc>
              <a:spcBef>
                <a:spcPts val="747"/>
              </a:spcBef>
              <a:spcAft>
                <a:spcPts val="0"/>
              </a:spcAft>
              <a:buClr>
                <a:srgbClr val="000090"/>
              </a:buClr>
              <a:buSzPts val="2300"/>
              <a:buFont typeface="Arial"/>
              <a:buChar char="–"/>
            </a:pPr>
            <a:r>
              <a:rPr lang="en-CA" sz="3067" b="1" i="0" u="none" strike="noStrike" cap="none" dirty="0">
                <a:solidFill>
                  <a:srgbClr val="FC110E"/>
                </a:solidFill>
                <a:latin typeface="Arial"/>
                <a:ea typeface="Arial"/>
                <a:cs typeface="Arial"/>
                <a:sym typeface="Arial"/>
              </a:rPr>
              <a:t>PLMs </a:t>
            </a:r>
            <a:r>
              <a:rPr lang="en-CA" sz="3067" b="1" i="0" u="none" strike="noStrike" cap="none" dirty="0">
                <a:solidFill>
                  <a:srgbClr val="000090"/>
                </a:solidFill>
                <a:latin typeface="Arial"/>
                <a:ea typeface="Arial"/>
                <a:cs typeface="Arial"/>
                <a:sym typeface="Arial"/>
              </a:rPr>
              <a:t>(Protein Language Models) are a type of machine learning model (like Large Language Models or LLMs) that are trained specifically on protein data</a:t>
            </a:r>
            <a:endParaRPr sz="3067" b="1" i="0" u="none" strike="noStrike" cap="none" dirty="0">
              <a:solidFill>
                <a:srgbClr val="000090"/>
              </a:solidFill>
              <a:latin typeface="Arial"/>
              <a:ea typeface="Arial"/>
              <a:cs typeface="Arial"/>
              <a:sym typeface="Arial"/>
            </a:endParaRPr>
          </a:p>
          <a:p>
            <a:pPr marL="1219170" marR="0" lvl="1" indent="-499521" algn="l" rtl="0">
              <a:lnSpc>
                <a:spcPct val="100000"/>
              </a:lnSpc>
              <a:spcBef>
                <a:spcPts val="747"/>
              </a:spcBef>
              <a:spcAft>
                <a:spcPts val="0"/>
              </a:spcAft>
              <a:buClr>
                <a:srgbClr val="000090"/>
              </a:buClr>
              <a:buSzPts val="2300"/>
              <a:buFont typeface="Arial"/>
              <a:buChar char="–"/>
            </a:pPr>
            <a:r>
              <a:rPr lang="en-CA" sz="3067" b="1" i="0" u="none" strike="noStrike" cap="none" dirty="0" err="1">
                <a:solidFill>
                  <a:srgbClr val="000090"/>
                </a:solidFill>
                <a:latin typeface="Arial"/>
                <a:ea typeface="Arial"/>
                <a:cs typeface="Arial"/>
                <a:sym typeface="Arial"/>
              </a:rPr>
              <a:t>ProtBERT</a:t>
            </a:r>
            <a:r>
              <a:rPr lang="en-CA" sz="3067" b="1" i="0" u="none" strike="noStrike" cap="none" dirty="0">
                <a:solidFill>
                  <a:srgbClr val="000090"/>
                </a:solidFill>
                <a:latin typeface="Arial"/>
                <a:ea typeface="Arial"/>
                <a:cs typeface="Arial"/>
                <a:sym typeface="Arial"/>
              </a:rPr>
              <a:t> is a model trained on 217 million protein sequences that uses the </a:t>
            </a:r>
            <a:r>
              <a:rPr lang="en-CA" sz="3067" b="1" i="0" u="none" strike="noStrike" cap="none" dirty="0">
                <a:solidFill>
                  <a:srgbClr val="FC110E"/>
                </a:solidFill>
                <a:latin typeface="Arial"/>
                <a:ea typeface="Arial"/>
                <a:cs typeface="Arial"/>
                <a:sym typeface="Arial"/>
              </a:rPr>
              <a:t>transformer</a:t>
            </a:r>
            <a:r>
              <a:rPr lang="en-CA" sz="3067" b="1" i="0" u="none" strike="noStrike" cap="none" dirty="0">
                <a:solidFill>
                  <a:srgbClr val="000090"/>
                </a:solidFill>
                <a:latin typeface="Arial"/>
                <a:ea typeface="Arial"/>
                <a:cs typeface="Arial"/>
                <a:sym typeface="Arial"/>
              </a:rPr>
              <a:t> architecture to learn the context of sequences</a:t>
            </a:r>
            <a:endParaRPr sz="3067" b="1" i="0" u="none" strike="noStrike" cap="none" dirty="0">
              <a:solidFill>
                <a:srgbClr val="000090"/>
              </a:solidFill>
              <a:latin typeface="Arial"/>
              <a:ea typeface="Arial"/>
              <a:cs typeface="Arial"/>
              <a:sym typeface="Arial"/>
            </a:endParaRPr>
          </a:p>
          <a:p>
            <a:pPr marL="1219170" marR="0" lvl="1" indent="-499521" algn="l" rtl="0">
              <a:lnSpc>
                <a:spcPct val="100000"/>
              </a:lnSpc>
              <a:spcBef>
                <a:spcPts val="747"/>
              </a:spcBef>
              <a:spcAft>
                <a:spcPts val="0"/>
              </a:spcAft>
              <a:buClr>
                <a:srgbClr val="000090"/>
              </a:buClr>
              <a:buSzPts val="2300"/>
              <a:buFont typeface="Arial"/>
              <a:buChar char="–"/>
            </a:pPr>
            <a:r>
              <a:rPr lang="en-CA" sz="3067" b="1" i="0" u="none" strike="noStrike" cap="none" dirty="0">
                <a:solidFill>
                  <a:srgbClr val="000090"/>
                </a:solidFill>
                <a:latin typeface="Arial"/>
                <a:ea typeface="Arial"/>
                <a:cs typeface="Arial"/>
                <a:sym typeface="Arial"/>
              </a:rPr>
              <a:t>We can utilize PLMs to train models relating to protein data, such as predicting protein </a:t>
            </a:r>
            <a:r>
              <a:rPr lang="en-CA" sz="3067" b="1" i="0" u="none" strike="noStrike" cap="none" dirty="0">
                <a:solidFill>
                  <a:srgbClr val="FC110E"/>
                </a:solidFill>
                <a:latin typeface="Arial"/>
                <a:ea typeface="Arial"/>
                <a:cs typeface="Arial"/>
                <a:sym typeface="Arial"/>
              </a:rPr>
              <a:t>secondary structure</a:t>
            </a:r>
            <a:endParaRPr sz="3067" b="1" i="0" u="none" strike="noStrike" cap="none" dirty="0">
              <a:solidFill>
                <a:srgbClr val="FC110E"/>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pic>
        <p:nvPicPr>
          <p:cNvPr id="1655" name="Google Shape;1655;p168" title="Gemini_Generated_Image_y4kbcpy4kbcpy4kb.png"/>
          <p:cNvPicPr preferRelativeResize="0"/>
          <p:nvPr/>
        </p:nvPicPr>
        <p:blipFill rotWithShape="1">
          <a:blip r:embed="rId3">
            <a:alphaModFix/>
          </a:blip>
          <a:srcRect/>
          <a:stretch/>
        </p:blipFill>
        <p:spPr>
          <a:xfrm>
            <a:off x="0" y="0"/>
            <a:ext cx="12192003" cy="64516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pic>
        <p:nvPicPr>
          <p:cNvPr id="1660" name="Google Shape;1660;p169" title="Gemini_Generated_Image_x8lujfx8lujfx8lu.png"/>
          <p:cNvPicPr preferRelativeResize="0"/>
          <p:nvPr/>
        </p:nvPicPr>
        <p:blipFill rotWithShape="1">
          <a:blip r:embed="rId3">
            <a:alphaModFix/>
          </a:blip>
          <a:srcRect/>
          <a:stretch/>
        </p:blipFill>
        <p:spPr>
          <a:xfrm>
            <a:off x="1" y="1"/>
            <a:ext cx="12192001" cy="64737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pic>
        <p:nvPicPr>
          <p:cNvPr id="1665" name="Google Shape;1665;p170" title="Gemini_Generated_Image_a9dlj6a9dlj6a9dl.png"/>
          <p:cNvPicPr preferRelativeResize="0"/>
          <p:nvPr/>
        </p:nvPicPr>
        <p:blipFill rotWithShape="1">
          <a:blip r:embed="rId3">
            <a:alphaModFix/>
          </a:blip>
          <a:srcRect/>
          <a:stretch/>
        </p:blipFill>
        <p:spPr>
          <a:xfrm>
            <a:off x="1" y="0"/>
            <a:ext cx="12192001" cy="64516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pic>
        <p:nvPicPr>
          <p:cNvPr id="1670" name="Google Shape;1670;p15" title="Gemini_Generated_Image_of39byof39byof39.png"/>
          <p:cNvPicPr preferRelativeResize="0"/>
          <p:nvPr/>
        </p:nvPicPr>
        <p:blipFill rotWithShape="1">
          <a:blip r:embed="rId3">
            <a:alphaModFix/>
          </a:blip>
          <a:srcRect/>
          <a:stretch/>
        </p:blipFill>
        <p:spPr>
          <a:xfrm>
            <a:off x="0" y="0"/>
            <a:ext cx="12192003" cy="64516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96D8-D309-73E3-496E-E0FEEBF21621}"/>
              </a:ext>
            </a:extLst>
          </p:cNvPr>
          <p:cNvSpPr>
            <a:spLocks noGrp="1"/>
          </p:cNvSpPr>
          <p:nvPr>
            <p:ph type="title"/>
          </p:nvPr>
        </p:nvSpPr>
        <p:spPr>
          <a:xfrm>
            <a:off x="457200" y="274638"/>
            <a:ext cx="10172700" cy="1143000"/>
          </a:xfrm>
        </p:spPr>
        <p:txBody>
          <a:bodyPr/>
          <a:lstStyle/>
          <a:p>
            <a:r>
              <a:rPr lang="en-US" dirty="0"/>
              <a:t>Performance of Transformer vs. ANN</a:t>
            </a:r>
          </a:p>
        </p:txBody>
      </p:sp>
      <p:graphicFrame>
        <p:nvGraphicFramePr>
          <p:cNvPr id="6" name="Google Shape;1617;p94">
            <a:extLst>
              <a:ext uri="{FF2B5EF4-FFF2-40B4-BE49-F238E27FC236}">
                <a16:creationId xmlns:a16="http://schemas.microsoft.com/office/drawing/2014/main" id="{B88DA94A-5B17-E451-91D5-D9D76E05713B}"/>
              </a:ext>
            </a:extLst>
          </p:cNvPr>
          <p:cNvGraphicFramePr/>
          <p:nvPr>
            <p:extLst>
              <p:ext uri="{D42A27DB-BD31-4B8C-83A1-F6EECF244321}">
                <p14:modId xmlns:p14="http://schemas.microsoft.com/office/powerpoint/2010/main" val="1776632419"/>
              </p:ext>
            </p:extLst>
          </p:nvPr>
        </p:nvGraphicFramePr>
        <p:xfrm>
          <a:off x="1879106" y="2165267"/>
          <a:ext cx="3978000" cy="3264250"/>
        </p:xfrm>
        <a:graphic>
          <a:graphicData uri="http://schemas.openxmlformats.org/drawingml/2006/table">
            <a:tbl>
              <a:tblPr firstRow="1" bandRow="1">
                <a:noFill/>
                <a:tableStyleId>{D7D4F119-EB09-4DA3-9C16-0AE3588B5DC1}</a:tableStyleId>
              </a:tblPr>
              <a:tblGrid>
                <a:gridCol w="994500">
                  <a:extLst>
                    <a:ext uri="{9D8B030D-6E8A-4147-A177-3AD203B41FA5}">
                      <a16:colId xmlns:a16="http://schemas.microsoft.com/office/drawing/2014/main" val="20000"/>
                    </a:ext>
                  </a:extLst>
                </a:gridCol>
                <a:gridCol w="994500">
                  <a:extLst>
                    <a:ext uri="{9D8B030D-6E8A-4147-A177-3AD203B41FA5}">
                      <a16:colId xmlns:a16="http://schemas.microsoft.com/office/drawing/2014/main" val="20001"/>
                    </a:ext>
                  </a:extLst>
                </a:gridCol>
                <a:gridCol w="994500">
                  <a:extLst>
                    <a:ext uri="{9D8B030D-6E8A-4147-A177-3AD203B41FA5}">
                      <a16:colId xmlns:a16="http://schemas.microsoft.com/office/drawing/2014/main" val="20002"/>
                    </a:ext>
                  </a:extLst>
                </a:gridCol>
                <a:gridCol w="994500">
                  <a:extLst>
                    <a:ext uri="{9D8B030D-6E8A-4147-A177-3AD203B41FA5}">
                      <a16:colId xmlns:a16="http://schemas.microsoft.com/office/drawing/2014/main" val="20003"/>
                    </a:ext>
                  </a:extLst>
                </a:gridCol>
              </a:tblGrid>
              <a:tr h="7039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Beta (B)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Coil (C)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Helix (H) (Observed)</a:t>
                      </a:r>
                      <a:endParaRPr sz="1400" u="none" strike="noStrike" cap="none"/>
                    </a:p>
                  </a:txBody>
                  <a:tcPr marL="91450" marR="91450" marT="45725" marB="45725"/>
                </a:tc>
                <a:extLst>
                  <a:ext uri="{0D108BD9-81ED-4DB2-BD59-A6C34878D82A}">
                    <a16:rowId xmlns:a16="http://schemas.microsoft.com/office/drawing/2014/main" val="10000"/>
                  </a:ext>
                </a:extLst>
              </a:tr>
              <a:tr h="844175">
                <a:tc>
                  <a:txBody>
                    <a:bodyPr/>
                    <a:lstStyle/>
                    <a:p>
                      <a:pPr marL="0" marR="0" lvl="0" indent="0" algn="l" rtl="0">
                        <a:lnSpc>
                          <a:spcPct val="100000"/>
                        </a:lnSpc>
                        <a:spcBef>
                          <a:spcPts val="0"/>
                        </a:spcBef>
                        <a:spcAft>
                          <a:spcPts val="0"/>
                        </a:spcAft>
                        <a:buClr>
                          <a:schemeClr val="dk1"/>
                        </a:buClr>
                        <a:buSzPts val="1200"/>
                        <a:buFont typeface="Calibri"/>
                        <a:buNone/>
                      </a:pPr>
                      <a:r>
                        <a:rPr lang="en-CA" sz="1200" u="none" strike="noStrike" cap="none"/>
                        <a:t>Beta (B) (Predicted)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dirty="0"/>
                    </a:p>
                    <a:p>
                      <a:pPr marL="0" marR="0" lvl="0" indent="0" algn="ctr" rtl="0">
                        <a:lnSpc>
                          <a:spcPct val="100000"/>
                        </a:lnSpc>
                        <a:spcBef>
                          <a:spcPts val="0"/>
                        </a:spcBef>
                        <a:spcAft>
                          <a:spcPts val="0"/>
                        </a:spcAft>
                        <a:buClr>
                          <a:srgbClr val="000000"/>
                        </a:buClr>
                        <a:buSzPts val="2500"/>
                        <a:buFont typeface="Arial"/>
                        <a:buNone/>
                      </a:pPr>
                      <a:r>
                        <a:rPr lang="en-CA" sz="2500" u="none" strike="noStrike" cap="none" dirty="0"/>
                        <a:t>0.78</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dirty="0"/>
                    </a:p>
                    <a:p>
                      <a:pPr marL="0" marR="0" lvl="0" indent="0" algn="ctr" rtl="0">
                        <a:lnSpc>
                          <a:spcPct val="100000"/>
                        </a:lnSpc>
                        <a:spcBef>
                          <a:spcPts val="0"/>
                        </a:spcBef>
                        <a:spcAft>
                          <a:spcPts val="0"/>
                        </a:spcAft>
                        <a:buClr>
                          <a:srgbClr val="000000"/>
                        </a:buClr>
                        <a:buSzPts val="2500"/>
                        <a:buFont typeface="Arial"/>
                        <a:buNone/>
                      </a:pPr>
                      <a:r>
                        <a:rPr lang="en-CA" sz="2500" u="none" strike="noStrike" cap="none" dirty="0"/>
                        <a:t>0.09</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endParaRPr sz="2500" u="none" strike="noStrike" cap="none" dirty="0"/>
                    </a:p>
                    <a:p>
                      <a:pPr marL="0" marR="0" lvl="0" indent="0" algn="ctr" rtl="0">
                        <a:lnSpc>
                          <a:spcPct val="100000"/>
                        </a:lnSpc>
                        <a:spcBef>
                          <a:spcPts val="0"/>
                        </a:spcBef>
                        <a:spcAft>
                          <a:spcPts val="0"/>
                        </a:spcAft>
                        <a:buClr>
                          <a:srgbClr val="000000"/>
                        </a:buClr>
                        <a:buSzPts val="2500"/>
                        <a:buFont typeface="Arial"/>
                        <a:buNone/>
                      </a:pPr>
                      <a:r>
                        <a:rPr lang="en-CA" sz="2500" u="none" strike="noStrike" cap="none" dirty="0"/>
                        <a:t>0.12</a:t>
                      </a:r>
                      <a:endParaRPr sz="1400" u="none" strike="noStrike" cap="none" dirty="0"/>
                    </a:p>
                  </a:txBody>
                  <a:tcPr marL="91450" marR="91450" marT="45725" marB="45725"/>
                </a:tc>
                <a:extLst>
                  <a:ext uri="{0D108BD9-81ED-4DB2-BD59-A6C34878D82A}">
                    <a16:rowId xmlns:a16="http://schemas.microsoft.com/office/drawing/2014/main" val="10001"/>
                  </a:ext>
                </a:extLst>
              </a:tr>
              <a:tr h="844175">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dirty="0"/>
                        <a:t>Coil (C) (Predicted)</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0.14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dirty="0"/>
                    </a:p>
                    <a:p>
                      <a:pPr marL="0" marR="0" lvl="0" indent="0" algn="ctr" rtl="0">
                        <a:lnSpc>
                          <a:spcPct val="100000"/>
                        </a:lnSpc>
                        <a:spcBef>
                          <a:spcPts val="0"/>
                        </a:spcBef>
                        <a:spcAft>
                          <a:spcPts val="0"/>
                        </a:spcAft>
                        <a:buClr>
                          <a:srgbClr val="000000"/>
                        </a:buClr>
                        <a:buSzPts val="2500"/>
                        <a:buFont typeface="Arial"/>
                        <a:buNone/>
                      </a:pPr>
                      <a:r>
                        <a:rPr lang="en-CA" sz="2500" u="none" strike="noStrike" cap="none" dirty="0"/>
                        <a:t>0.88</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500"/>
                        <a:buFont typeface="Arial"/>
                        <a:buNone/>
                      </a:pPr>
                      <a:endParaRPr sz="2500" u="none" strike="noStrike" cap="none" dirty="0"/>
                    </a:p>
                    <a:p>
                      <a:pPr marL="0" marR="0" lvl="0" indent="0" algn="ctr" rtl="0">
                        <a:lnSpc>
                          <a:spcPct val="100000"/>
                        </a:lnSpc>
                        <a:spcBef>
                          <a:spcPts val="0"/>
                        </a:spcBef>
                        <a:spcAft>
                          <a:spcPts val="0"/>
                        </a:spcAft>
                        <a:buClr>
                          <a:srgbClr val="000000"/>
                        </a:buClr>
                        <a:buSzPts val="2500"/>
                        <a:buFont typeface="Arial"/>
                        <a:buNone/>
                      </a:pPr>
                      <a:r>
                        <a:rPr lang="en-CA" sz="2500" u="none" strike="noStrike" cap="none" dirty="0"/>
                        <a:t>0.06</a:t>
                      </a:r>
                      <a:endParaRPr sz="1400" u="none" strike="noStrike" cap="none" dirty="0"/>
                    </a:p>
                  </a:txBody>
                  <a:tcPr marL="91450" marR="91450" marT="45725" marB="45725"/>
                </a:tc>
                <a:extLst>
                  <a:ext uri="{0D108BD9-81ED-4DB2-BD59-A6C34878D82A}">
                    <a16:rowId xmlns:a16="http://schemas.microsoft.com/office/drawing/2014/main" val="10002"/>
                  </a:ext>
                </a:extLst>
              </a:tr>
              <a:tr h="844175">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Helix (H) (Predicted)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dirty="0"/>
                    </a:p>
                    <a:p>
                      <a:pPr marL="0" marR="0" lvl="0" indent="0" algn="ctr" rtl="0">
                        <a:lnSpc>
                          <a:spcPct val="100000"/>
                        </a:lnSpc>
                        <a:spcBef>
                          <a:spcPts val="0"/>
                        </a:spcBef>
                        <a:spcAft>
                          <a:spcPts val="0"/>
                        </a:spcAft>
                        <a:buClr>
                          <a:srgbClr val="000000"/>
                        </a:buClr>
                        <a:buSzPts val="2500"/>
                        <a:buFont typeface="Arial"/>
                        <a:buNone/>
                      </a:pPr>
                      <a:r>
                        <a:rPr lang="en-CA" sz="2500" u="none" strike="noStrike" cap="none" dirty="0"/>
                        <a:t>0.09</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dirty="0"/>
                    </a:p>
                    <a:p>
                      <a:pPr marL="0" marR="0" lvl="0" indent="0" algn="ctr" rtl="0">
                        <a:lnSpc>
                          <a:spcPct val="100000"/>
                        </a:lnSpc>
                        <a:spcBef>
                          <a:spcPts val="0"/>
                        </a:spcBef>
                        <a:spcAft>
                          <a:spcPts val="0"/>
                        </a:spcAft>
                        <a:buClr>
                          <a:srgbClr val="000000"/>
                        </a:buClr>
                        <a:buSzPts val="2500"/>
                        <a:buFont typeface="Arial"/>
                        <a:buNone/>
                      </a:pPr>
                      <a:r>
                        <a:rPr lang="en-CA" sz="2500" u="none" strike="noStrike" cap="none" dirty="0"/>
                        <a:t>0.02</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dirty="0"/>
                    </a:p>
                    <a:p>
                      <a:pPr marL="0" marR="0" lvl="0" indent="0" algn="ctr" rtl="0">
                        <a:lnSpc>
                          <a:spcPct val="100000"/>
                        </a:lnSpc>
                        <a:spcBef>
                          <a:spcPts val="0"/>
                        </a:spcBef>
                        <a:spcAft>
                          <a:spcPts val="0"/>
                        </a:spcAft>
                        <a:buClr>
                          <a:srgbClr val="000000"/>
                        </a:buClr>
                        <a:buSzPts val="2500"/>
                        <a:buFont typeface="Arial"/>
                        <a:buNone/>
                      </a:pPr>
                      <a:r>
                        <a:rPr lang="en-CA" sz="2500" u="none" strike="noStrike" cap="none" dirty="0"/>
                        <a:t>0.93</a:t>
                      </a:r>
                      <a:endParaRPr sz="1400" u="none" strike="noStrike" cap="none" dirty="0"/>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7" name="Google Shape;1618;p94">
            <a:extLst>
              <a:ext uri="{FF2B5EF4-FFF2-40B4-BE49-F238E27FC236}">
                <a16:creationId xmlns:a16="http://schemas.microsoft.com/office/drawing/2014/main" id="{BF1C321F-2358-3B96-2CC0-6CE77B469772}"/>
              </a:ext>
            </a:extLst>
          </p:cNvPr>
          <p:cNvGraphicFramePr/>
          <p:nvPr>
            <p:extLst>
              <p:ext uri="{D42A27DB-BD31-4B8C-83A1-F6EECF244321}">
                <p14:modId xmlns:p14="http://schemas.microsoft.com/office/powerpoint/2010/main" val="3705102302"/>
              </p:ext>
            </p:extLst>
          </p:nvPr>
        </p:nvGraphicFramePr>
        <p:xfrm>
          <a:off x="6245488" y="2165267"/>
          <a:ext cx="3978000" cy="3264250"/>
        </p:xfrm>
        <a:graphic>
          <a:graphicData uri="http://schemas.openxmlformats.org/drawingml/2006/table">
            <a:tbl>
              <a:tblPr firstRow="1" bandRow="1">
                <a:noFill/>
                <a:tableStyleId>{D7D4F119-EB09-4DA3-9C16-0AE3588B5DC1}</a:tableStyleId>
              </a:tblPr>
              <a:tblGrid>
                <a:gridCol w="994500">
                  <a:extLst>
                    <a:ext uri="{9D8B030D-6E8A-4147-A177-3AD203B41FA5}">
                      <a16:colId xmlns:a16="http://schemas.microsoft.com/office/drawing/2014/main" val="20000"/>
                    </a:ext>
                  </a:extLst>
                </a:gridCol>
                <a:gridCol w="994500">
                  <a:extLst>
                    <a:ext uri="{9D8B030D-6E8A-4147-A177-3AD203B41FA5}">
                      <a16:colId xmlns:a16="http://schemas.microsoft.com/office/drawing/2014/main" val="20001"/>
                    </a:ext>
                  </a:extLst>
                </a:gridCol>
                <a:gridCol w="994500">
                  <a:extLst>
                    <a:ext uri="{9D8B030D-6E8A-4147-A177-3AD203B41FA5}">
                      <a16:colId xmlns:a16="http://schemas.microsoft.com/office/drawing/2014/main" val="20002"/>
                    </a:ext>
                  </a:extLst>
                </a:gridCol>
                <a:gridCol w="994500">
                  <a:extLst>
                    <a:ext uri="{9D8B030D-6E8A-4147-A177-3AD203B41FA5}">
                      <a16:colId xmlns:a16="http://schemas.microsoft.com/office/drawing/2014/main" val="20003"/>
                    </a:ext>
                  </a:extLst>
                </a:gridCol>
              </a:tblGrid>
              <a:tr h="7039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Beta (B)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Coil (C) (Observed)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Helix (H) (Observed)</a:t>
                      </a:r>
                      <a:endParaRPr sz="1400" u="none" strike="noStrike" cap="none"/>
                    </a:p>
                  </a:txBody>
                  <a:tcPr marL="91450" marR="91450" marT="45725" marB="45725"/>
                </a:tc>
                <a:extLst>
                  <a:ext uri="{0D108BD9-81ED-4DB2-BD59-A6C34878D82A}">
                    <a16:rowId xmlns:a16="http://schemas.microsoft.com/office/drawing/2014/main" val="10000"/>
                  </a:ext>
                </a:extLst>
              </a:tr>
              <a:tr h="844175">
                <a:tc>
                  <a:txBody>
                    <a:bodyPr/>
                    <a:lstStyle/>
                    <a:p>
                      <a:pPr marL="0" marR="0" lvl="0" indent="0" algn="l" rtl="0">
                        <a:lnSpc>
                          <a:spcPct val="100000"/>
                        </a:lnSpc>
                        <a:spcBef>
                          <a:spcPts val="0"/>
                        </a:spcBef>
                        <a:spcAft>
                          <a:spcPts val="0"/>
                        </a:spcAft>
                        <a:buClr>
                          <a:schemeClr val="dk1"/>
                        </a:buClr>
                        <a:buSzPts val="1200"/>
                        <a:buFont typeface="Calibri"/>
                        <a:buNone/>
                      </a:pPr>
                      <a:r>
                        <a:rPr lang="en-CA" sz="1200" u="none" strike="noStrike" cap="none"/>
                        <a:t>Beta (B) (Predicted)</a:t>
                      </a:r>
                      <a:endParaRPr sz="1400" u="none" strike="noStrike" cap="none"/>
                    </a:p>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0.46</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0.32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0.22</a:t>
                      </a:r>
                      <a:endParaRPr sz="1400" u="none" strike="noStrike" cap="none"/>
                    </a:p>
                  </a:txBody>
                  <a:tcPr marL="91450" marR="91450" marT="45725" marB="45725"/>
                </a:tc>
                <a:extLst>
                  <a:ext uri="{0D108BD9-81ED-4DB2-BD59-A6C34878D82A}">
                    <a16:rowId xmlns:a16="http://schemas.microsoft.com/office/drawing/2014/main" val="10001"/>
                  </a:ext>
                </a:extLst>
              </a:tr>
              <a:tr h="844175">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Coil (C) (Predicted)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0.14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0.69</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0.17</a:t>
                      </a:r>
                      <a:endParaRPr sz="1400" u="none" strike="noStrike" cap="none"/>
                    </a:p>
                  </a:txBody>
                  <a:tcPr marL="91450" marR="91450" marT="45725" marB="45725"/>
                </a:tc>
                <a:extLst>
                  <a:ext uri="{0D108BD9-81ED-4DB2-BD59-A6C34878D82A}">
                    <a16:rowId xmlns:a16="http://schemas.microsoft.com/office/drawing/2014/main" val="10002"/>
                  </a:ext>
                </a:extLst>
              </a:tr>
              <a:tr h="844175">
                <a:tc>
                  <a:txBody>
                    <a:bodyPr/>
                    <a:lstStyle/>
                    <a:p>
                      <a:pPr marL="0" marR="0" lvl="0" indent="0" algn="l" rtl="0">
                        <a:lnSpc>
                          <a:spcPct val="100000"/>
                        </a:lnSpc>
                        <a:spcBef>
                          <a:spcPts val="0"/>
                        </a:spcBef>
                        <a:spcAft>
                          <a:spcPts val="0"/>
                        </a:spcAft>
                        <a:buClr>
                          <a:srgbClr val="000000"/>
                        </a:buClr>
                        <a:buSzPts val="1200"/>
                        <a:buFont typeface="Arial"/>
                        <a:buNone/>
                      </a:pPr>
                      <a:r>
                        <a:rPr lang="en-CA" sz="1200" u="none" strike="noStrike" cap="none"/>
                        <a:t>Helix (H) (Predicted)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0.13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0.22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endParaRPr sz="2500" u="none" strike="noStrike" cap="none"/>
                    </a:p>
                    <a:p>
                      <a:pPr marL="0" marR="0" lvl="0" indent="0" algn="ctr" rtl="0">
                        <a:lnSpc>
                          <a:spcPct val="100000"/>
                        </a:lnSpc>
                        <a:spcBef>
                          <a:spcPts val="0"/>
                        </a:spcBef>
                        <a:spcAft>
                          <a:spcPts val="0"/>
                        </a:spcAft>
                        <a:buClr>
                          <a:srgbClr val="000000"/>
                        </a:buClr>
                        <a:buSzPts val="2500"/>
                        <a:buFont typeface="Arial"/>
                        <a:buNone/>
                      </a:pPr>
                      <a:r>
                        <a:rPr lang="en-CA" sz="2500" u="none" strike="noStrike" cap="none"/>
                        <a:t>0.65</a:t>
                      </a: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16421A79-B6D9-BBA8-52B5-B9FF2241F256}"/>
              </a:ext>
            </a:extLst>
          </p:cNvPr>
          <p:cNvSpPr txBox="1"/>
          <p:nvPr/>
        </p:nvSpPr>
        <p:spPr>
          <a:xfrm>
            <a:off x="7543800" y="1600200"/>
            <a:ext cx="1074333" cy="584775"/>
          </a:xfrm>
          <a:prstGeom prst="rect">
            <a:avLst/>
          </a:prstGeom>
          <a:noFill/>
        </p:spPr>
        <p:txBody>
          <a:bodyPr wrap="none" rtlCol="0">
            <a:spAutoFit/>
          </a:bodyPr>
          <a:lstStyle/>
          <a:p>
            <a:r>
              <a:rPr lang="en-US" sz="3200" b="1" dirty="0"/>
              <a:t>ANN</a:t>
            </a:r>
          </a:p>
        </p:txBody>
      </p:sp>
      <p:sp>
        <p:nvSpPr>
          <p:cNvPr id="9" name="TextBox 8">
            <a:extLst>
              <a:ext uri="{FF2B5EF4-FFF2-40B4-BE49-F238E27FC236}">
                <a16:creationId xmlns:a16="http://schemas.microsoft.com/office/drawing/2014/main" id="{782464C2-9790-D7AC-6637-7E75F2D40EB0}"/>
              </a:ext>
            </a:extLst>
          </p:cNvPr>
          <p:cNvSpPr txBox="1"/>
          <p:nvPr/>
        </p:nvSpPr>
        <p:spPr>
          <a:xfrm>
            <a:off x="2149839" y="1580492"/>
            <a:ext cx="3602268" cy="584775"/>
          </a:xfrm>
          <a:prstGeom prst="rect">
            <a:avLst/>
          </a:prstGeom>
          <a:noFill/>
        </p:spPr>
        <p:txBody>
          <a:bodyPr wrap="none" rtlCol="0">
            <a:spAutoFit/>
          </a:bodyPr>
          <a:lstStyle/>
          <a:p>
            <a:r>
              <a:rPr lang="en-US" sz="3200" b="1" dirty="0"/>
              <a:t>PLM-Transformer</a:t>
            </a:r>
          </a:p>
        </p:txBody>
      </p:sp>
    </p:spTree>
    <p:extLst>
      <p:ext uri="{BB962C8B-B14F-4D97-AF65-F5344CB8AC3E}">
        <p14:creationId xmlns:p14="http://schemas.microsoft.com/office/powerpoint/2010/main" val="34393550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4"/>
        <p:cNvGrpSpPr/>
        <p:nvPr/>
      </p:nvGrpSpPr>
      <p:grpSpPr>
        <a:xfrm>
          <a:off x="0" y="0"/>
          <a:ext cx="0" cy="0"/>
          <a:chOff x="0" y="0"/>
          <a:chExt cx="0" cy="0"/>
        </a:xfrm>
      </p:grpSpPr>
      <p:sp>
        <p:nvSpPr>
          <p:cNvPr id="1675" name="Google Shape;1675;p95"/>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Summary</a:t>
            </a:r>
            <a:endParaRPr/>
          </a:p>
        </p:txBody>
      </p:sp>
      <p:sp>
        <p:nvSpPr>
          <p:cNvPr id="1676" name="Google Shape;1676;p95"/>
          <p:cNvSpPr txBox="1">
            <a:spLocks noGrp="1"/>
          </p:cNvSpPr>
          <p:nvPr>
            <p:ph type="body" idx="1"/>
          </p:nvPr>
        </p:nvSpPr>
        <p:spPr>
          <a:xfrm>
            <a:off x="844550" y="1264393"/>
            <a:ext cx="10502900" cy="4526100"/>
          </a:xfrm>
          <a:prstGeom prst="rect">
            <a:avLst/>
          </a:prstGeom>
          <a:noFill/>
          <a:ln>
            <a:noFill/>
          </a:ln>
        </p:spPr>
        <p:txBody>
          <a:bodyPr spcFirstLastPara="1" wrap="square" lIns="91425" tIns="45700" rIns="91425" bIns="45700" anchor="t" anchorCtr="0">
            <a:noAutofit/>
          </a:bodyPr>
          <a:lstStyle/>
          <a:p>
            <a:pPr marL="342900" lvl="0" indent="-327152" algn="l" rtl="0">
              <a:lnSpc>
                <a:spcPct val="100000"/>
              </a:lnSpc>
              <a:spcBef>
                <a:spcPts val="0"/>
              </a:spcBef>
              <a:spcAft>
                <a:spcPts val="0"/>
              </a:spcAft>
              <a:buSzPts val="2200"/>
              <a:buChar char="•"/>
            </a:pPr>
            <a:r>
              <a:rPr lang="en-CA" sz="2200"/>
              <a:t>We now have a neural network program written in “pure” python that predicts secondary structure</a:t>
            </a:r>
            <a:endParaRPr sz="2200"/>
          </a:p>
          <a:p>
            <a:pPr marL="342900" lvl="0" indent="-327152" algn="l" rtl="0">
              <a:lnSpc>
                <a:spcPct val="100000"/>
              </a:lnSpc>
              <a:spcBef>
                <a:spcPts val="480"/>
              </a:spcBef>
              <a:spcAft>
                <a:spcPts val="0"/>
              </a:spcAft>
              <a:buSzPts val="2200"/>
              <a:buChar char="•"/>
            </a:pPr>
            <a:r>
              <a:rPr lang="en-CA" sz="2200"/>
              <a:t>It has been thoroughly trained on a large training set and tested on a modest test set</a:t>
            </a:r>
            <a:endParaRPr sz="2200"/>
          </a:p>
          <a:p>
            <a:pPr marL="342900" lvl="0" indent="-327152" algn="l" rtl="0">
              <a:lnSpc>
                <a:spcPct val="100000"/>
              </a:lnSpc>
              <a:spcBef>
                <a:spcPts val="480"/>
              </a:spcBef>
              <a:spcAft>
                <a:spcPts val="0"/>
              </a:spcAft>
              <a:buSzPts val="2200"/>
              <a:buChar char="•"/>
            </a:pPr>
            <a:r>
              <a:rPr lang="en-CA" sz="2200"/>
              <a:t>You can now use this code or adapt this code for other similar kinds of sequence analysis (membrane spanning helix prediction, signal site prediction, gene prediction) or improve the performance of the program by adding other hidden layers or other features to the training/testing data</a:t>
            </a:r>
            <a:endParaRPr sz="2200"/>
          </a:p>
          <a:p>
            <a:pPr marL="342900" lvl="0" indent="-327152" algn="l" rtl="0">
              <a:lnSpc>
                <a:spcPct val="100000"/>
              </a:lnSpc>
              <a:spcBef>
                <a:spcPts val="480"/>
              </a:spcBef>
              <a:spcAft>
                <a:spcPts val="0"/>
              </a:spcAft>
              <a:buSzPts val="2200"/>
              <a:buChar char="•"/>
            </a:pPr>
            <a:r>
              <a:rPr lang="en-CA" sz="2200"/>
              <a:t>In the next section we will explore the code and run it on a few examples</a:t>
            </a:r>
            <a:endParaRPr sz="2200"/>
          </a:p>
          <a:p>
            <a:pPr marL="342900" lvl="0" indent="-342900" algn="l" rtl="0">
              <a:lnSpc>
                <a:spcPct val="100000"/>
              </a:lnSpc>
              <a:spcBef>
                <a:spcPts val="0"/>
              </a:spcBef>
              <a:spcAft>
                <a:spcPts val="0"/>
              </a:spcAft>
              <a:buSzPts val="2200"/>
              <a:buChar char="•"/>
            </a:pPr>
            <a:r>
              <a:rPr lang="en-CA" sz="2200">
                <a:highlight>
                  <a:schemeClr val="lt1"/>
                </a:highlight>
              </a:rPr>
              <a:t>If you would like to work with in R rather than Python, follow the steps indicated in the Lab to find the corresponding scripts</a:t>
            </a:r>
            <a:endParaRPr sz="2200"/>
          </a:p>
        </p:txBody>
      </p:sp>
    </p:spTree>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7335</Words>
  <Application>Microsoft Macintosh PowerPoint</Application>
  <PresentationFormat>Widescreen</PresentationFormat>
  <Paragraphs>1240</Paragraphs>
  <Slides>109</Slides>
  <Notes>106</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3</vt:i4>
      </vt:variant>
      <vt:variant>
        <vt:lpstr>Slide Titles</vt:lpstr>
      </vt:variant>
      <vt:variant>
        <vt:i4>109</vt:i4>
      </vt:variant>
    </vt:vector>
  </HeadingPairs>
  <TitlesOfParts>
    <vt:vector size="129" baseType="lpstr">
      <vt:lpstr>Roboto</vt:lpstr>
      <vt:lpstr>Courier New</vt:lpstr>
      <vt:lpstr>Helvetica Neue</vt:lpstr>
      <vt:lpstr>Calibri</vt:lpstr>
      <vt:lpstr>Noto Sans Symbols</vt:lpstr>
      <vt:lpstr>Times New Roman</vt:lpstr>
      <vt:lpstr>Helvetica Neue Light</vt:lpstr>
      <vt:lpstr>Arial</vt:lpstr>
      <vt:lpstr>Verdana</vt:lpstr>
      <vt:lpstr>1_Custom Design</vt:lpstr>
      <vt:lpstr>Office Theme</vt:lpstr>
      <vt:lpstr>Custom Design</vt:lpstr>
      <vt:lpstr>Blank Presentation</vt:lpstr>
      <vt:lpstr>Office Theme</vt:lpstr>
      <vt:lpstr>Office Theme</vt:lpstr>
      <vt:lpstr>Office Theme</vt:lpstr>
      <vt:lpstr>2_Office Theme</vt:lpstr>
      <vt:lpstr>Word.Picture.8</vt:lpstr>
      <vt:lpstr>CorelPhotoPaint.Image.7</vt:lpstr>
      <vt:lpstr>Excel.Sheet.8</vt:lpstr>
      <vt:lpstr>PowerPoint Presentation</vt:lpstr>
      <vt:lpstr>PowerPoint Presentation</vt:lpstr>
      <vt:lpstr>Module 4: ANNs for Secondary Structure Prediction</vt:lpstr>
      <vt:lpstr>Schedule (MT)</vt:lpstr>
      <vt:lpstr>Schedule (PT)</vt:lpstr>
      <vt:lpstr>Learning Objectives</vt:lpstr>
      <vt:lpstr>Polypeptides</vt:lpstr>
      <vt:lpstr>Levels of Protein Structure</vt:lpstr>
      <vt:lpstr>Secondary Structure Beta Sheet</vt:lpstr>
      <vt:lpstr>Secondary Structure Alpha Helix</vt:lpstr>
      <vt:lpstr>Tertiary Structure</vt:lpstr>
      <vt:lpstr>Secondary (2o) Structure Prediction</vt:lpstr>
      <vt:lpstr>PowerPoint Presentation</vt:lpstr>
      <vt:lpstr>PowerPoint Presentation</vt:lpstr>
      <vt:lpstr>Simplified Chou-Fasman Algorithm</vt:lpstr>
      <vt:lpstr>Simplified Chou-Fasman Algorithm cont...</vt:lpstr>
      <vt:lpstr>Limitations of Chou-Fasman</vt:lpstr>
      <vt:lpstr>PowerPoint Presentation</vt:lpstr>
      <vt:lpstr>2o Structure Evaluation</vt:lpstr>
      <vt:lpstr>Artificial Neural Network</vt:lpstr>
      <vt:lpstr>Neural Network for 2o Structure Prediction</vt:lpstr>
      <vt:lpstr>Neural Network for 2o Structure Prediction cont...</vt:lpstr>
      <vt:lpstr>Neural Network Training</vt:lpstr>
      <vt:lpstr>Back Propagation</vt:lpstr>
      <vt:lpstr>Calculate New Output</vt:lpstr>
      <vt:lpstr>Train on Second Input Vector</vt:lpstr>
      <vt:lpstr>Back Propagation</vt:lpstr>
      <vt:lpstr>After Many Iterations….</vt:lpstr>
      <vt:lpstr>Let’s Try a Real Example</vt:lpstr>
      <vt:lpstr>Machine Learning Workflow</vt:lpstr>
      <vt:lpstr>Machine Learning Workflow</vt:lpstr>
      <vt:lpstr>The Data Set</vt:lpstr>
      <vt:lpstr>Formatted Data</vt:lpstr>
      <vt:lpstr>Let’s Try Programming an ANN to Predict Secondary Structure </vt:lpstr>
      <vt:lpstr>Open the Colab File</vt:lpstr>
      <vt:lpstr>Open the Colab File cont...</vt:lpstr>
      <vt:lpstr>General Algorithm</vt:lpstr>
      <vt:lpstr>Import Functions for  Python Math</vt:lpstr>
      <vt:lpstr>Read the Dataset</vt:lpstr>
      <vt:lpstr>Code for Data Check  (Check for Invalid Amino Acids)</vt:lpstr>
      <vt:lpstr>PowerPoint Presentation</vt:lpstr>
      <vt:lpstr>Create a Training (70%) &amp; Testing Set (30%)</vt:lpstr>
      <vt:lpstr>Machine Learning Workflow</vt:lpstr>
      <vt:lpstr>One-Hot Encoding Amino Acids</vt:lpstr>
      <vt:lpstr>One-Hot Encoding Secondary Structure</vt:lpstr>
      <vt:lpstr>Create an Amino Acid Encoding Alphabet</vt:lpstr>
      <vt:lpstr>Create a Secondary Structure Alphabet </vt:lpstr>
      <vt:lpstr>Amino Acid Windowing</vt:lpstr>
      <vt:lpstr>Amino Acid Encoding</vt:lpstr>
      <vt:lpstr>Windowing Method</vt:lpstr>
      <vt:lpstr>Windowing Method cont...</vt:lpstr>
      <vt:lpstr>Amino Acid Encoding (Windowing Method)</vt:lpstr>
      <vt:lpstr>Amino Acid Encoding (Windowing Method) cont...</vt:lpstr>
      <vt:lpstr>Flattening</vt:lpstr>
      <vt:lpstr>Amino Acid Encoding (Windowing Method) cont...</vt:lpstr>
      <vt:lpstr>Amino Acid Encoding (Windowing Method) cont...</vt:lpstr>
      <vt:lpstr>Encoded Data</vt:lpstr>
      <vt:lpstr>Amino Acid Encoding (Windowing Method) cont...</vt:lpstr>
      <vt:lpstr>Amino Acid Encoding (Windowing Method) cont...</vt:lpstr>
      <vt:lpstr>Amino Acid Encoding (Windowing Method) cont...</vt:lpstr>
      <vt:lpstr>Secondary Structure Encoding</vt:lpstr>
      <vt:lpstr>Machine Learning Workflow</vt:lpstr>
      <vt:lpstr>ANN Model</vt:lpstr>
      <vt:lpstr>Define Activation Function</vt:lpstr>
      <vt:lpstr>Some Math Reminders</vt:lpstr>
      <vt:lpstr>Define Activation Function</vt:lpstr>
      <vt:lpstr>Initialize Weights and Biases</vt:lpstr>
      <vt:lpstr>Determine Number of Batches</vt:lpstr>
      <vt:lpstr>The ANN Training Loop</vt:lpstr>
      <vt:lpstr>ANN Input and Output</vt:lpstr>
      <vt:lpstr>Forward Propagation</vt:lpstr>
      <vt:lpstr>Determine the Error</vt:lpstr>
      <vt:lpstr>Backpropagation</vt:lpstr>
      <vt:lpstr>PowerPoint Presentation</vt:lpstr>
      <vt:lpstr>PowerPoint Presentation</vt:lpstr>
      <vt:lpstr>Update Weights</vt:lpstr>
      <vt:lpstr>Update Biases</vt:lpstr>
      <vt:lpstr>Complete Training Process</vt:lpstr>
      <vt:lpstr>Updating Weights</vt:lpstr>
      <vt:lpstr>Updating Weights</vt:lpstr>
      <vt:lpstr>Training Output</vt:lpstr>
      <vt:lpstr>Program Statistics</vt:lpstr>
      <vt:lpstr>Machine Learning Workflow</vt:lpstr>
      <vt:lpstr>Forward Propagation (Evaluation) of the Test Set</vt:lpstr>
      <vt:lpstr>Forward Propagation (Evaluation) of the Test Set cont...</vt:lpstr>
      <vt:lpstr>Training and Test Sets </vt:lpstr>
      <vt:lpstr>Performance of SSANN (Training vs. Testing Set) </vt:lpstr>
      <vt:lpstr>Can We Do Better?</vt:lpstr>
      <vt:lpstr>What’s Needed</vt:lpstr>
      <vt:lpstr>Transformer Architecture</vt:lpstr>
      <vt:lpstr>Transformers vs. ANNs</vt:lpstr>
      <vt:lpstr>PowerPoint Presentation</vt:lpstr>
      <vt:lpstr>Predicting Secondary Structure with Transformers</vt:lpstr>
      <vt:lpstr>PowerPoint Presentation</vt:lpstr>
      <vt:lpstr>PowerPoint Presentation</vt:lpstr>
      <vt:lpstr>PowerPoint Presentation</vt:lpstr>
      <vt:lpstr>PowerPoint Presentation</vt:lpstr>
      <vt:lpstr>Performance of Transformer vs. ANN</vt:lpstr>
      <vt:lpstr>Summary</vt:lpstr>
      <vt:lpstr>Module 4 (Homework)</vt:lpstr>
      <vt:lpstr>Open the Colab File in the Language of Your Choosing</vt:lpstr>
      <vt:lpstr>Open the Colab File in the Language of Your Choosing cont...</vt:lpstr>
      <vt:lpstr>Study the Program</vt:lpstr>
      <vt:lpstr>To Run: Upload the Data</vt:lpstr>
      <vt:lpstr>Run The Program</vt:lpstr>
      <vt:lpstr>Exercise 4.1</vt:lpstr>
      <vt:lpstr>Exercise 4.2 and 4.3</vt:lpstr>
      <vt:lpstr>Conclusion</vt:lpstr>
      <vt:lpstr>Coffee Break &amp; Networking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David Wishart</dc:creator>
  <cp:lastModifiedBy>David Wishart</cp:lastModifiedBy>
  <cp:revision>1</cp:revision>
  <dcterms:created xsi:type="dcterms:W3CDTF">2013-11-23T19:16:09Z</dcterms:created>
  <dcterms:modified xsi:type="dcterms:W3CDTF">2026-04-22T06:00:04Z</dcterms:modified>
</cp:coreProperties>
</file>