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 id="2147483733" r:id="rId3"/>
    <p:sldMasterId id="2147483808" r:id="rId4"/>
    <p:sldMasterId id="2147483820" r:id="rId5"/>
    <p:sldMasterId id="2147483828" r:id="rId6"/>
  </p:sldMasterIdLst>
  <p:notesMasterIdLst>
    <p:notesMasterId r:id="rId153"/>
  </p:notesMasterIdLst>
  <p:sldIdLst>
    <p:sldId id="526" r:id="rId7"/>
    <p:sldId id="257" r:id="rId8"/>
    <p:sldId id="258" r:id="rId9"/>
    <p:sldId id="259" r:id="rId10"/>
    <p:sldId id="386" r:id="rId11"/>
    <p:sldId id="391" r:id="rId12"/>
    <p:sldId id="392" r:id="rId13"/>
    <p:sldId id="393" r:id="rId14"/>
    <p:sldId id="394" r:id="rId15"/>
    <p:sldId id="395" r:id="rId16"/>
    <p:sldId id="396" r:id="rId17"/>
    <p:sldId id="397" r:id="rId18"/>
    <p:sldId id="398" r:id="rId19"/>
    <p:sldId id="514" r:id="rId20"/>
    <p:sldId id="400" r:id="rId21"/>
    <p:sldId id="517" r:id="rId22"/>
    <p:sldId id="402" r:id="rId23"/>
    <p:sldId id="403" r:id="rId24"/>
    <p:sldId id="404" r:id="rId25"/>
    <p:sldId id="405" r:id="rId26"/>
    <p:sldId id="406" r:id="rId27"/>
    <p:sldId id="407" r:id="rId28"/>
    <p:sldId id="408" r:id="rId29"/>
    <p:sldId id="409" r:id="rId30"/>
    <p:sldId id="410" r:id="rId31"/>
    <p:sldId id="411" r:id="rId32"/>
    <p:sldId id="412" r:id="rId33"/>
    <p:sldId id="413" r:id="rId34"/>
    <p:sldId id="414" r:id="rId35"/>
    <p:sldId id="415" r:id="rId36"/>
    <p:sldId id="416" r:id="rId37"/>
    <p:sldId id="525" r:id="rId38"/>
    <p:sldId id="418" r:id="rId39"/>
    <p:sldId id="527" r:id="rId40"/>
    <p:sldId id="420" r:id="rId41"/>
    <p:sldId id="421" r:id="rId42"/>
    <p:sldId id="422" r:id="rId43"/>
    <p:sldId id="423" r:id="rId44"/>
    <p:sldId id="528" r:id="rId45"/>
    <p:sldId id="425" r:id="rId46"/>
    <p:sldId id="426" r:id="rId47"/>
    <p:sldId id="529" r:id="rId48"/>
    <p:sldId id="428" r:id="rId49"/>
    <p:sldId id="429" r:id="rId50"/>
    <p:sldId id="295" r:id="rId51"/>
    <p:sldId id="296" r:id="rId52"/>
    <p:sldId id="297" r:id="rId53"/>
    <p:sldId id="298" r:id="rId54"/>
    <p:sldId id="299" r:id="rId55"/>
    <p:sldId id="300" r:id="rId56"/>
    <p:sldId id="436" r:id="rId57"/>
    <p:sldId id="437" r:id="rId58"/>
    <p:sldId id="438" r:id="rId59"/>
    <p:sldId id="439" r:id="rId60"/>
    <p:sldId id="530" r:id="rId61"/>
    <p:sldId id="531" r:id="rId62"/>
    <p:sldId id="442" r:id="rId63"/>
    <p:sldId id="443" r:id="rId64"/>
    <p:sldId id="444" r:id="rId65"/>
    <p:sldId id="445" r:id="rId66"/>
    <p:sldId id="446" r:id="rId67"/>
    <p:sldId id="532" r:id="rId68"/>
    <p:sldId id="448" r:id="rId69"/>
    <p:sldId id="449" r:id="rId70"/>
    <p:sldId id="533" r:id="rId71"/>
    <p:sldId id="451" r:id="rId72"/>
    <p:sldId id="452" r:id="rId73"/>
    <p:sldId id="453" r:id="rId74"/>
    <p:sldId id="454" r:id="rId75"/>
    <p:sldId id="455" r:id="rId76"/>
    <p:sldId id="456" r:id="rId77"/>
    <p:sldId id="457" r:id="rId78"/>
    <p:sldId id="534" r:id="rId79"/>
    <p:sldId id="459" r:id="rId80"/>
    <p:sldId id="460" r:id="rId81"/>
    <p:sldId id="461" r:id="rId82"/>
    <p:sldId id="462" r:id="rId83"/>
    <p:sldId id="463" r:id="rId84"/>
    <p:sldId id="464" r:id="rId85"/>
    <p:sldId id="540" r:id="rId86"/>
    <p:sldId id="541" r:id="rId87"/>
    <p:sldId id="401" r:id="rId88"/>
    <p:sldId id="542" r:id="rId89"/>
    <p:sldId id="543" r:id="rId90"/>
    <p:sldId id="544" r:id="rId91"/>
    <p:sldId id="545" r:id="rId92"/>
    <p:sldId id="546" r:id="rId93"/>
    <p:sldId id="547" r:id="rId94"/>
    <p:sldId id="465" r:id="rId95"/>
    <p:sldId id="535" r:id="rId96"/>
    <p:sldId id="536" r:id="rId97"/>
    <p:sldId id="537" r:id="rId98"/>
    <p:sldId id="469" r:id="rId99"/>
    <p:sldId id="470" r:id="rId100"/>
    <p:sldId id="471" r:id="rId101"/>
    <p:sldId id="472" r:id="rId102"/>
    <p:sldId id="473" r:id="rId103"/>
    <p:sldId id="474" r:id="rId104"/>
    <p:sldId id="538" r:id="rId105"/>
    <p:sldId id="476" r:id="rId106"/>
    <p:sldId id="477" r:id="rId107"/>
    <p:sldId id="478" r:id="rId108"/>
    <p:sldId id="479" r:id="rId109"/>
    <p:sldId id="480" r:id="rId110"/>
    <p:sldId id="481" r:id="rId111"/>
    <p:sldId id="482" r:id="rId112"/>
    <p:sldId id="483" r:id="rId113"/>
    <p:sldId id="484" r:id="rId114"/>
    <p:sldId id="485" r:id="rId115"/>
    <p:sldId id="486" r:id="rId116"/>
    <p:sldId id="487" r:id="rId117"/>
    <p:sldId id="488" r:id="rId118"/>
    <p:sldId id="489" r:id="rId119"/>
    <p:sldId id="490" r:id="rId120"/>
    <p:sldId id="491" r:id="rId121"/>
    <p:sldId id="492" r:id="rId122"/>
    <p:sldId id="493" r:id="rId123"/>
    <p:sldId id="494" r:id="rId124"/>
    <p:sldId id="495" r:id="rId125"/>
    <p:sldId id="496" r:id="rId126"/>
    <p:sldId id="497" r:id="rId127"/>
    <p:sldId id="498" r:id="rId128"/>
    <p:sldId id="499" r:id="rId129"/>
    <p:sldId id="500" r:id="rId130"/>
    <p:sldId id="501" r:id="rId131"/>
    <p:sldId id="266" r:id="rId132"/>
    <p:sldId id="267" r:id="rId133"/>
    <p:sldId id="268" r:id="rId134"/>
    <p:sldId id="269" r:id="rId135"/>
    <p:sldId id="270" r:id="rId136"/>
    <p:sldId id="271" r:id="rId137"/>
    <p:sldId id="272" r:id="rId138"/>
    <p:sldId id="539" r:id="rId139"/>
    <p:sldId id="502" r:id="rId140"/>
    <p:sldId id="503" r:id="rId141"/>
    <p:sldId id="504" r:id="rId142"/>
    <p:sldId id="505" r:id="rId143"/>
    <p:sldId id="506" r:id="rId144"/>
    <p:sldId id="507" r:id="rId145"/>
    <p:sldId id="508" r:id="rId146"/>
    <p:sldId id="509" r:id="rId147"/>
    <p:sldId id="510" r:id="rId148"/>
    <p:sldId id="511" r:id="rId149"/>
    <p:sldId id="512" r:id="rId150"/>
    <p:sldId id="513" r:id="rId151"/>
    <p:sldId id="381" r:id="rId152"/>
  </p:sldIdLst>
  <p:sldSz cx="12192000" cy="6858000"/>
  <p:notesSz cx="6858000" cy="9144000"/>
  <p:embeddedFontLst>
    <p:embeddedFont>
      <p:font typeface="ＭＳ Ｐゴシック" panose="020B0600070205080204" pitchFamily="34" charset="-128"/>
      <p:regular r:id="rId154"/>
    </p:embeddedFont>
    <p:embeddedFont>
      <p:font typeface="Consolas" panose="020B0609020204030204" pitchFamily="49" charset="0"/>
      <p:regular r:id="rId155"/>
      <p:bold r:id="rId156"/>
      <p:italic r:id="rId157"/>
      <p:boldItalic r:id="rId158"/>
    </p:embeddedFont>
    <p:embeddedFont>
      <p:font typeface="Courier" panose="02070309020205020404" pitchFamily="49" charset="0"/>
      <p:regular r:id="rId159"/>
      <p:bold r:id="rId160"/>
      <p:italic r:id="rId161"/>
      <p:boldItalic r:id="rId162"/>
    </p:embeddedFont>
    <p:embeddedFont>
      <p:font typeface="Roboto" panose="02000000000000000000" pitchFamily="2" charset="0"/>
      <p:regular r:id="rId163"/>
      <p:bold r:id="rId164"/>
      <p:italic r:id="rId165"/>
      <p:boldItalic r:id="rId166"/>
    </p:embeddedFont>
    <p:embeddedFont>
      <p:font typeface="Verdana" panose="020B0604030504040204" pitchFamily="34" charset="0"/>
      <p:regular r:id="rId167"/>
      <p:bold r:id="rId168"/>
      <p:italic r:id="rId169"/>
      <p:boldItalic r:id="rId1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1" roundtripDataSignature="AMtx7mj2xsevzd8pWLaBTTEHaDqijpqN7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309D"/>
    <a:srgbClr val="1D28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26AD9E-3F34-4E1C-ACF9-C186BB1301B4}">
  <a:tblStyle styleId="{C626AD9E-3F34-4E1C-ACF9-C186BB1301B4}" styleName="Table_0">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 styleId="{D5F3CFC1-CEAA-40FE-8C7F-51722B0244F5}"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chemeClr val="accent3"/>
          </a:solidFill>
        </a:fill>
      </a:tcStyle>
    </a:wholeTbl>
    <a:band1H>
      <a:tcTxStyle b="off" i="off"/>
      <a:tcStyle>
        <a:tcBdr/>
        <a:fill>
          <a:solidFill>
            <a:schemeClr val="accent3"/>
          </a:solidFill>
        </a:fill>
      </a:tcStyle>
    </a:band1H>
    <a:band2H>
      <a:tcTxStyle b="off" i="off"/>
      <a:tcStyle>
        <a:tcBdr/>
      </a:tcStyle>
    </a:band2H>
    <a:band1V>
      <a:tcTxStyle b="off" i="off"/>
      <a:tcStyle>
        <a:tcBdr/>
        <a:fill>
          <a:solidFill>
            <a:schemeClr val="accent3"/>
          </a:solidFill>
        </a:fill>
      </a:tcStyle>
    </a:band1V>
    <a:band2V>
      <a:tcTxStyle b="off" i="off"/>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6905B36A-27E5-43E6-B04D-5D47608A9E66}"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b="off" i="off"/>
      <a:tcStyle>
        <a:tcBdr/>
        <a:fill>
          <a:solidFill>
            <a:srgbClr val="E7F3F4"/>
          </a:solidFill>
        </a:fill>
      </a:tcStyle>
    </a:band1H>
    <a:band2H>
      <a:tcTxStyle b="off" i="off"/>
      <a:tcStyle>
        <a:tcBdr/>
      </a:tcStyle>
    </a:band2H>
    <a:band1V>
      <a:tcTxStyle b="off" i="off"/>
      <a:tcStyle>
        <a:tcBdr/>
        <a:fill>
          <a:solidFill>
            <a:srgbClr val="E7F3F4"/>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6763D28D-2EAE-403D-9F97-7394A5C11CAA}" styleName="Table_3">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p:restoredTop sz="94651"/>
  </p:normalViewPr>
  <p:slideViewPr>
    <p:cSldViewPr snapToGrid="0">
      <p:cViewPr varScale="1">
        <p:scale>
          <a:sx n="101" d="100"/>
          <a:sy n="101" d="100"/>
        </p:scale>
        <p:origin x="624"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font" Target="fonts/font6.fntdata"/><Relationship Id="rId170" Type="http://schemas.openxmlformats.org/officeDocument/2006/relationships/font" Target="fonts/font17.fntdata"/><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font" Target="fonts/font7.fntdata"/><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customschemas.google.com/relationships/presentationmetadata" Target="metadata"/><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font" Target="fonts/font3.fntdata"/><Relationship Id="rId172"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font" Target="fonts/font14.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font" Target="fonts/font4.fntdata"/><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font" Target="fonts/font15.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font" Target="fonts/font10.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font" Target="fonts/font5.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notesMaster" Target="notesMasters/notesMaster1.xml"/><Relationship Id="rId174"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font" Target="fonts/font11.fntdata"/><Relationship Id="rId169"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font" Target="fonts/font1.fntdata"/><Relationship Id="rId175" Type="http://schemas.openxmlformats.org/officeDocument/2006/relationships/tableStyles" Target="tableStyles.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font" Target="fonts/font12.fntdata"/><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font" Target="fonts/font2.fntdata"/><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925" name="Google Shape;9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7" name="Google Shape;105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11</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20" name="Google Shape;2120;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27" name="Google Shape;2127;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3"/>
        <p:cNvGrpSpPr/>
        <p:nvPr/>
      </p:nvGrpSpPr>
      <p:grpSpPr>
        <a:xfrm>
          <a:off x="0" y="0"/>
          <a:ext cx="0" cy="0"/>
          <a:chOff x="0" y="0"/>
          <a:chExt cx="0" cy="0"/>
        </a:xfrm>
      </p:grpSpPr>
      <p:sp>
        <p:nvSpPr>
          <p:cNvPr id="2134" name="Google Shape;2134;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35" name="Google Shape;2135;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43" name="Google Shape;2143;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58" name="Google Shape;2158;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66" name="Google Shape;2166;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2"/>
        <p:cNvGrpSpPr/>
        <p:nvPr/>
      </p:nvGrpSpPr>
      <p:grpSpPr>
        <a:xfrm>
          <a:off x="0" y="0"/>
          <a:ext cx="0" cy="0"/>
          <a:chOff x="0" y="0"/>
          <a:chExt cx="0" cy="0"/>
        </a:xfrm>
      </p:grpSpPr>
      <p:sp>
        <p:nvSpPr>
          <p:cNvPr id="2173" name="Google Shape;2173;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74" name="Google Shape;217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81" name="Google Shape;2181;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0"/>
        <p:cNvGrpSpPr/>
        <p:nvPr/>
      </p:nvGrpSpPr>
      <p:grpSpPr>
        <a:xfrm>
          <a:off x="0" y="0"/>
          <a:ext cx="0" cy="0"/>
          <a:chOff x="0" y="0"/>
          <a:chExt cx="0" cy="0"/>
        </a:xfrm>
      </p:grpSpPr>
      <p:sp>
        <p:nvSpPr>
          <p:cNvPr id="2191" name="Google Shape;2191;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92" name="Google Shape;2192;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01" name="Google Shape;2201;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64" name="Google Shape;106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Google Shape;2208;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09" name="Google Shape;2209;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17" name="Google Shape;2217;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3"/>
        <p:cNvGrpSpPr/>
        <p:nvPr/>
      </p:nvGrpSpPr>
      <p:grpSpPr>
        <a:xfrm>
          <a:off x="0" y="0"/>
          <a:ext cx="0" cy="0"/>
          <a:chOff x="0" y="0"/>
          <a:chExt cx="0" cy="0"/>
        </a:xfrm>
      </p:grpSpPr>
      <p:sp>
        <p:nvSpPr>
          <p:cNvPr id="2224" name="Google Shape;2224;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25" name="Google Shape;2225;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33" name="Google Shape;2233;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9"/>
        <p:cNvGrpSpPr/>
        <p:nvPr/>
      </p:nvGrpSpPr>
      <p:grpSpPr>
        <a:xfrm>
          <a:off x="0" y="0"/>
          <a:ext cx="0" cy="0"/>
          <a:chOff x="0" y="0"/>
          <a:chExt cx="0" cy="0"/>
        </a:xfrm>
      </p:grpSpPr>
      <p:sp>
        <p:nvSpPr>
          <p:cNvPr id="2240" name="Google Shape;2240;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41" name="Google Shape;2241;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68" name="Google Shape;2268;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2"/>
        <p:cNvGrpSpPr/>
        <p:nvPr/>
      </p:nvGrpSpPr>
      <p:grpSpPr>
        <a:xfrm>
          <a:off x="0" y="0"/>
          <a:ext cx="0" cy="0"/>
          <a:chOff x="0" y="0"/>
          <a:chExt cx="0" cy="0"/>
        </a:xfrm>
      </p:grpSpPr>
      <p:sp>
        <p:nvSpPr>
          <p:cNvPr id="2283" name="Google Shape;228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84" name="Google Shape;2284;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9"/>
        <p:cNvGrpSpPr/>
        <p:nvPr/>
      </p:nvGrpSpPr>
      <p:grpSpPr>
        <a:xfrm>
          <a:off x="0" y="0"/>
          <a:ext cx="0" cy="0"/>
          <a:chOff x="0" y="0"/>
          <a:chExt cx="0" cy="0"/>
        </a:xfrm>
      </p:grpSpPr>
      <p:sp>
        <p:nvSpPr>
          <p:cNvPr id="2290" name="Google Shape;2290;gdc35d56f2a_0_7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91" name="Google Shape;2291;gdc35d56f2a_0_7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10" name="Google Shape;2310;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5"/>
        <p:cNvGrpSpPr/>
        <p:nvPr/>
      </p:nvGrpSpPr>
      <p:grpSpPr>
        <a:xfrm>
          <a:off x="0" y="0"/>
          <a:ext cx="0" cy="0"/>
          <a:chOff x="0" y="0"/>
          <a:chExt cx="0" cy="0"/>
        </a:xfrm>
      </p:grpSpPr>
      <p:sp>
        <p:nvSpPr>
          <p:cNvPr id="2316" name="Google Shape;2316;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17" name="Google Shape;2317;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3" name="Google Shape;109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13</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4"/>
        <p:cNvGrpSpPr/>
        <p:nvPr/>
      </p:nvGrpSpPr>
      <p:grpSpPr>
        <a:xfrm>
          <a:off x="0" y="0"/>
          <a:ext cx="0" cy="0"/>
          <a:chOff x="0" y="0"/>
          <a:chExt cx="0" cy="0"/>
        </a:xfrm>
      </p:grpSpPr>
      <p:sp>
        <p:nvSpPr>
          <p:cNvPr id="2325" name="Google Shape;2325;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26" name="Google Shape;2326;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34" name="Google Shape;2334;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1"/>
        <p:cNvGrpSpPr/>
        <p:nvPr/>
      </p:nvGrpSpPr>
      <p:grpSpPr>
        <a:xfrm>
          <a:off x="0" y="0"/>
          <a:ext cx="0" cy="0"/>
          <a:chOff x="0" y="0"/>
          <a:chExt cx="0" cy="0"/>
        </a:xfrm>
      </p:grpSpPr>
      <p:sp>
        <p:nvSpPr>
          <p:cNvPr id="2342" name="Google Shape;2342;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43" name="Google Shape;2343;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51" name="Google Shape;2351;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59" name="Google Shape;2359;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d630cb66aa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6" name="Google Shape;206;g3d630cb66aa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deb81c553e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2" name="Google Shape;212;g3deb81c553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deb81c553e_1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7" name="Google Shape;217;g3deb81c553e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deb81c553e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2" name="Google Shape;222;g3deb81c553e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deb81c553e_1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7" name="Google Shape;227;g3deb81c553e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21" name="Google Shape;112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deb81c553e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2" name="Google Shape;232;g3deb81c553e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deb81c553e_1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7" name="Google Shape;237;g3deb81c553e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a:extLst>
            <a:ext uri="{FF2B5EF4-FFF2-40B4-BE49-F238E27FC236}">
              <a16:creationId xmlns:a16="http://schemas.microsoft.com/office/drawing/2014/main" id="{F2C52A39-F706-8CCC-1D8D-B4CD2E7A8624}"/>
            </a:ext>
          </a:extLst>
        </p:cNvPr>
        <p:cNvGrpSpPr/>
        <p:nvPr/>
      </p:nvGrpSpPr>
      <p:grpSpPr>
        <a:xfrm>
          <a:off x="0" y="0"/>
          <a:ext cx="0" cy="0"/>
          <a:chOff x="0" y="0"/>
          <a:chExt cx="0" cy="0"/>
        </a:xfrm>
      </p:grpSpPr>
      <p:sp>
        <p:nvSpPr>
          <p:cNvPr id="2358" name="Google Shape;2358;p113:notes">
            <a:extLst>
              <a:ext uri="{FF2B5EF4-FFF2-40B4-BE49-F238E27FC236}">
                <a16:creationId xmlns:a16="http://schemas.microsoft.com/office/drawing/2014/main" id="{A60150FE-8C26-94E1-5C92-B6FE68CBD31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59" name="Google Shape;2359;p113:notes">
            <a:extLst>
              <a:ext uri="{FF2B5EF4-FFF2-40B4-BE49-F238E27FC236}">
                <a16:creationId xmlns:a16="http://schemas.microsoft.com/office/drawing/2014/main" id="{CBA53E5D-F5FC-0A2D-3311-4B77ED8E4A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264722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67" name="Google Shape;2367;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gdc35d56f2a_0_7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74" name="Google Shape;2374;gdc35d56f2a_0_7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9"/>
        <p:cNvGrpSpPr/>
        <p:nvPr/>
      </p:nvGrpSpPr>
      <p:grpSpPr>
        <a:xfrm>
          <a:off x="0" y="0"/>
          <a:ext cx="0" cy="0"/>
          <a:chOff x="0" y="0"/>
          <a:chExt cx="0" cy="0"/>
        </a:xfrm>
      </p:grpSpPr>
      <p:sp>
        <p:nvSpPr>
          <p:cNvPr id="2380" name="Google Shape;2380;gdc35d56f2a_0_17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81" name="Google Shape;2381;gdc35d56f2a_0_1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dc35d56f2a_0_17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94" name="Google Shape;2394;gdc35d56f2a_0_1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6"/>
        <p:cNvGrpSpPr/>
        <p:nvPr/>
      </p:nvGrpSpPr>
      <p:grpSpPr>
        <a:xfrm>
          <a:off x="0" y="0"/>
          <a:ext cx="0" cy="0"/>
          <a:chOff x="0" y="0"/>
          <a:chExt cx="0" cy="0"/>
        </a:xfrm>
      </p:grpSpPr>
      <p:sp>
        <p:nvSpPr>
          <p:cNvPr id="2407" name="Google Shape;2407;gdc35d56f2a_0_17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408" name="Google Shape;2408;gdc35d56f2a_0_17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5" name="Google Shape;2415;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a:p>
        </p:txBody>
      </p:sp>
      <p:sp>
        <p:nvSpPr>
          <p:cNvPr id="2416" name="Google Shape;2416;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CA"/>
              <a:t>139</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gdc35d56f2a_0_17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426" name="Google Shape;2426;gdc35d56f2a_0_17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37" name="Google Shape;113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437" name="Google Shape;2437;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p:cNvGrpSpPr/>
        <p:nvPr/>
      </p:nvGrpSpPr>
      <p:grpSpPr>
        <a:xfrm>
          <a:off x="0" y="0"/>
          <a:ext cx="0" cy="0"/>
          <a:chOff x="0" y="0"/>
          <a:chExt cx="0" cy="0"/>
        </a:xfrm>
      </p:grpSpPr>
      <p:sp>
        <p:nvSpPr>
          <p:cNvPr id="2459" name="Google Shape;2459;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460" name="Google Shape;2460;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p:cNvGrpSpPr/>
        <p:nvPr/>
      </p:nvGrpSpPr>
      <p:grpSpPr>
        <a:xfrm>
          <a:off x="0" y="0"/>
          <a:ext cx="0" cy="0"/>
          <a:chOff x="0" y="0"/>
          <a:chExt cx="0" cy="0"/>
        </a:xfrm>
      </p:grpSpPr>
      <p:sp>
        <p:nvSpPr>
          <p:cNvPr id="2459" name="Google Shape;2459;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460" name="Google Shape;2460;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40240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9"/>
        <p:cNvGrpSpPr/>
        <p:nvPr/>
      </p:nvGrpSpPr>
      <p:grpSpPr>
        <a:xfrm>
          <a:off x="0" y="0"/>
          <a:ext cx="0" cy="0"/>
          <a:chOff x="0" y="0"/>
          <a:chExt cx="0" cy="0"/>
        </a:xfrm>
      </p:grpSpPr>
      <p:sp>
        <p:nvSpPr>
          <p:cNvPr id="2470" name="Google Shape;2470;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471" name="Google Shape;2471;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479" name="Google Shape;2479;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dc975214f7_0_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7" name="Google Shape;2487;gdc975214f7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8" name="Google Shape;2488;gdc975214f7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146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45" name="Google Shape;114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70" name="Google Shape;11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dc35d56f2a_0_8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77" name="Google Shape;1177;gdc35d56f2a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dc35d56f2a_0_8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90" name="Google Shape;1190;gdc35d56f2a_0_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05" name="Google Shape;120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932" name="Google Shape;93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dc35d56f2a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2" name="Google Shape;1212;gdc35d56f2a_0_4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0" name="Google Shape;122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28" name="Google Shape;122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35" name="Google Shape;123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43" name="Google Shape;124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71" name="Google Shape;1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86" name="Google Shape;128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94" name="Google Shape;129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02" name="Google Shape;130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10" name="Google Shape;131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938" name="Google Shape;9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17" name="Google Shape;131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27" name="Google Shape;132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05" name="Google Shape;140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5305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43" name="Google Shape;134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51" name="Google Shape;135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58" name="Google Shape;135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77" name="Google Shape;137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86" name="Google Shape;1386;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05" name="Google Shape;140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05" name="Google Shape;140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4467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48" name="Google Shape;94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10" name="Google Shape;1610;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28" name="Google Shape;162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3215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39" name="Google Shape;163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0583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1" name="Google Shape;1421;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422" name="Google Shape;1422;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1" i="0" u="none" strike="noStrike" cap="none">
                <a:solidFill>
                  <a:srgbClr val="000000"/>
                </a:solidFill>
                <a:latin typeface="Arial"/>
                <a:ea typeface="Arial"/>
                <a:cs typeface="Arial"/>
                <a:sym typeface="Arial"/>
              </a:rPr>
              <a:t>44</a:t>
            </a:fld>
            <a:endParaRPr sz="12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952824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44" name="Google Shape;144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1387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72" name="Google Shape;147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3434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07" name="Google Shape;1507;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31055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32" name="Google Shape;153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21536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60" name="Google Shape;156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79825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95" name="Google Shape;159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819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56" name="Google Shape;95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46" name="Google Shape;164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62" name="Google Shape;166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78" name="Google Shape;1678;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00" name="Google Shape;1700;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22" name="Google Shape;172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42" name="Google Shape;174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55" name="Google Shape;175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2" name="Google Shape;176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Google Shape;1779;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80" name="Google Shape;178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CA" sz="1200" b="1" i="0" u="none" strike="noStrike" cap="none">
                <a:solidFill>
                  <a:schemeClr val="dk1"/>
                </a:solidFill>
                <a:latin typeface="Arial"/>
                <a:ea typeface="Arial"/>
                <a:cs typeface="Arial"/>
                <a:sym typeface="Arial"/>
              </a:rPr>
              <a:t>7</a:t>
            </a:fld>
            <a:endParaRPr sz="1200" b="1" i="0" u="none" strike="noStrike" cap="none">
              <a:solidFill>
                <a:schemeClr val="dk1"/>
              </a:solidFill>
              <a:latin typeface="Arial"/>
              <a:ea typeface="Arial"/>
              <a:cs typeface="Arial"/>
              <a:sym typeface="Arial"/>
            </a:endParaRPr>
          </a:p>
        </p:txBody>
      </p:sp>
      <p:sp>
        <p:nvSpPr>
          <p:cNvPr id="963" name="Google Shape;96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4" name="Google Shape;96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0" name="Google Shape;1790;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8" name="Google Shape;1798;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0" name="Google Shape;1810;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18" name="Google Shape;1818;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25" name="Google Shape;1825;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36" name="Google Shape;1836;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50" name="Google Shape;1850;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CA" sz="1200" b="1">
                <a:solidFill>
                  <a:schemeClr val="dk1"/>
                </a:solidFill>
                <a:latin typeface="Arial"/>
                <a:ea typeface="Arial"/>
                <a:cs typeface="Arial"/>
                <a:sym typeface="Arial"/>
              </a:rPr>
              <a:t>68</a:t>
            </a:fld>
            <a:endParaRPr sz="1200" b="1">
              <a:solidFill>
                <a:schemeClr val="dk1"/>
              </a:solidFill>
              <a:latin typeface="Arial"/>
              <a:ea typeface="Arial"/>
              <a:cs typeface="Arial"/>
              <a:sym typeface="Arial"/>
            </a:endParaRPr>
          </a:p>
        </p:txBody>
      </p:sp>
      <p:sp>
        <p:nvSpPr>
          <p:cNvPr id="1112" name="Google Shape;111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3" name="Google Shape;1113;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CA" sz="1200" b="1">
                <a:solidFill>
                  <a:schemeClr val="dk1"/>
                </a:solidFill>
                <a:latin typeface="Arial"/>
                <a:ea typeface="Arial"/>
                <a:cs typeface="Arial"/>
                <a:sym typeface="Arial"/>
              </a:rPr>
              <a:t>69</a:t>
            </a:fld>
            <a:endParaRPr sz="1200" b="1">
              <a:solidFill>
                <a:schemeClr val="dk1"/>
              </a:solidFill>
              <a:latin typeface="Arial"/>
              <a:ea typeface="Arial"/>
              <a:cs typeface="Arial"/>
              <a:sym typeface="Arial"/>
            </a:endParaRPr>
          </a:p>
        </p:txBody>
      </p:sp>
      <p:sp>
        <p:nvSpPr>
          <p:cNvPr id="1857" name="Google Shape;1857;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8" name="Google Shape;1858;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CA" sz="1200" b="1">
                <a:solidFill>
                  <a:schemeClr val="dk1"/>
                </a:solidFill>
                <a:latin typeface="Arial"/>
                <a:ea typeface="Arial"/>
                <a:cs typeface="Arial"/>
                <a:sym typeface="Arial"/>
              </a:rPr>
              <a:t>70</a:t>
            </a:fld>
            <a:endParaRPr sz="1200" b="1">
              <a:solidFill>
                <a:schemeClr val="dk1"/>
              </a:solidFill>
              <a:latin typeface="Arial"/>
              <a:ea typeface="Arial"/>
              <a:cs typeface="Arial"/>
              <a:sym typeface="Arial"/>
            </a:endParaRPr>
          </a:p>
        </p:txBody>
      </p:sp>
      <p:sp>
        <p:nvSpPr>
          <p:cNvPr id="1867" name="Google Shape;1867;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8" name="Google Shape;1868;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CA" sz="1200" b="1" i="0" u="none" strike="noStrike" cap="none">
                <a:solidFill>
                  <a:schemeClr val="dk1"/>
                </a:solidFill>
                <a:latin typeface="Arial"/>
                <a:ea typeface="Arial"/>
                <a:cs typeface="Arial"/>
                <a:sym typeface="Arial"/>
              </a:rPr>
              <a:t>8</a:t>
            </a:fld>
            <a:endParaRPr sz="1200" b="1" i="0" u="none" strike="noStrike" cap="none">
              <a:solidFill>
                <a:schemeClr val="dk1"/>
              </a:solidFill>
              <a:latin typeface="Arial"/>
              <a:ea typeface="Arial"/>
              <a:cs typeface="Arial"/>
              <a:sym typeface="Arial"/>
            </a:endParaRPr>
          </a:p>
        </p:txBody>
      </p:sp>
      <p:sp>
        <p:nvSpPr>
          <p:cNvPr id="971" name="Google Shape;97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2" name="Google Shape;97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CA" sz="1200" b="1">
                <a:solidFill>
                  <a:schemeClr val="dk1"/>
                </a:solidFill>
                <a:latin typeface="Arial"/>
                <a:ea typeface="Arial"/>
                <a:cs typeface="Arial"/>
                <a:sym typeface="Arial"/>
              </a:rPr>
              <a:t>71</a:t>
            </a:fld>
            <a:endParaRPr sz="1200" b="1">
              <a:solidFill>
                <a:schemeClr val="dk1"/>
              </a:solidFill>
              <a:latin typeface="Arial"/>
              <a:ea typeface="Arial"/>
              <a:cs typeface="Arial"/>
              <a:sym typeface="Arial"/>
            </a:endParaRPr>
          </a:p>
        </p:txBody>
      </p:sp>
      <p:sp>
        <p:nvSpPr>
          <p:cNvPr id="1877" name="Google Shape;1877;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78" name="Google Shape;1878;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85" name="Google Shape;1885;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91" name="Google Shape;1891;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10" name="Google Shape;1910;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18" name="Google Shape;1918;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31" name="Google Shape;1931;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41" name="Google Shape;1941;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55" name="Google Shape;1955;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63" name="Google Shape;1963;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031">
            <a:extLst>
              <a:ext uri="{FF2B5EF4-FFF2-40B4-BE49-F238E27FC236}">
                <a16:creationId xmlns:a16="http://schemas.microsoft.com/office/drawing/2014/main" id="{DE798790-5E1A-2342-BE49-93A702F8F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128B7837-9E99-4E41-B072-E372031577E8}" type="slidenum">
              <a:rPr lang="en-US" altLang="en-US" sz="1200"/>
              <a:pPr eaLnBrk="1" hangingPunct="1"/>
              <a:t>80</a:t>
            </a:fld>
            <a:endParaRPr lang="en-US" altLang="en-US" sz="1200"/>
          </a:p>
        </p:txBody>
      </p:sp>
      <p:sp>
        <p:nvSpPr>
          <p:cNvPr id="96258" name="Rectangle 2">
            <a:extLst>
              <a:ext uri="{FF2B5EF4-FFF2-40B4-BE49-F238E27FC236}">
                <a16:creationId xmlns:a16="http://schemas.microsoft.com/office/drawing/2014/main" id="{A17DC648-BDF0-BB42-8FF9-A608E882FB0A}"/>
              </a:ext>
            </a:extLst>
          </p:cNvPr>
          <p:cNvSpPr>
            <a:spLocks noGrp="1" noRot="1" noChangeAspect="1" noChangeArrowheads="1" noTextEdit="1"/>
          </p:cNvSpPr>
          <p:nvPr>
            <p:ph type="sldImg"/>
          </p:nvPr>
        </p:nvSpPr>
        <p:spPr>
          <a:xfrm>
            <a:off x="381000" y="685800"/>
            <a:ext cx="6096000" cy="3429000"/>
          </a:xfrm>
          <a:ln/>
        </p:spPr>
      </p:sp>
      <p:sp>
        <p:nvSpPr>
          <p:cNvPr id="96259" name="Rectangle 3">
            <a:extLst>
              <a:ext uri="{FF2B5EF4-FFF2-40B4-BE49-F238E27FC236}">
                <a16:creationId xmlns:a16="http://schemas.microsoft.com/office/drawing/2014/main" id="{63E5F0CD-64CD-314E-BE78-CE6F05DC66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CA" sz="1200" b="1" i="0" u="none" strike="noStrike" cap="none">
                <a:solidFill>
                  <a:schemeClr val="dk1"/>
                </a:solidFill>
                <a:latin typeface="Arial"/>
                <a:ea typeface="Arial"/>
                <a:cs typeface="Arial"/>
                <a:sym typeface="Arial"/>
              </a:rPr>
              <a:t>9</a:t>
            </a:fld>
            <a:endParaRPr sz="1200" b="1" i="0" u="none" strike="noStrike" cap="none">
              <a:solidFill>
                <a:schemeClr val="dk1"/>
              </a:solidFill>
              <a:latin typeface="Arial"/>
              <a:ea typeface="Arial"/>
              <a:cs typeface="Arial"/>
              <a:sym typeface="Arial"/>
            </a:endParaRPr>
          </a:p>
        </p:txBody>
      </p:sp>
      <p:sp>
        <p:nvSpPr>
          <p:cNvPr id="983" name="Google Shape;98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4" name="Google Shape;98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031">
            <a:extLst>
              <a:ext uri="{FF2B5EF4-FFF2-40B4-BE49-F238E27FC236}">
                <a16:creationId xmlns:a16="http://schemas.microsoft.com/office/drawing/2014/main" id="{FAA8FDDA-2B24-654A-945C-8B7ADBE291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FED95882-6E7F-954C-BF02-18CA1C746BD2}" type="slidenum">
              <a:rPr lang="en-US" altLang="en-US" sz="1200"/>
              <a:pPr eaLnBrk="1" hangingPunct="1"/>
              <a:t>81</a:t>
            </a:fld>
            <a:endParaRPr lang="en-US" altLang="en-US" sz="1200"/>
          </a:p>
        </p:txBody>
      </p:sp>
      <p:sp>
        <p:nvSpPr>
          <p:cNvPr id="98306" name="Rectangle 2">
            <a:extLst>
              <a:ext uri="{FF2B5EF4-FFF2-40B4-BE49-F238E27FC236}">
                <a16:creationId xmlns:a16="http://schemas.microsoft.com/office/drawing/2014/main" id="{CB571461-815A-1249-A498-8BF5944E7115}"/>
              </a:ext>
            </a:extLst>
          </p:cNvPr>
          <p:cNvSpPr>
            <a:spLocks noGrp="1" noRot="1" noChangeAspect="1" noChangeArrowheads="1" noTextEdit="1"/>
          </p:cNvSpPr>
          <p:nvPr>
            <p:ph type="sldImg"/>
          </p:nvPr>
        </p:nvSpPr>
        <p:spPr>
          <a:xfrm>
            <a:off x="381000" y="685800"/>
            <a:ext cx="6096000" cy="3429000"/>
          </a:xfrm>
          <a:ln/>
        </p:spPr>
      </p:sp>
      <p:sp>
        <p:nvSpPr>
          <p:cNvPr id="98307" name="Rectangle 3">
            <a:extLst>
              <a:ext uri="{FF2B5EF4-FFF2-40B4-BE49-F238E27FC236}">
                <a16:creationId xmlns:a16="http://schemas.microsoft.com/office/drawing/2014/main" id="{3401493C-C58F-8647-97AD-9B38E02BA1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31">
            <a:extLst>
              <a:ext uri="{FF2B5EF4-FFF2-40B4-BE49-F238E27FC236}">
                <a16:creationId xmlns:a16="http://schemas.microsoft.com/office/drawing/2014/main" id="{1F786DF9-A06B-A943-ABB9-4F674EEED8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D21252CD-6E7F-8C4D-8A92-B1DBB8397851}" type="slidenum">
              <a:rPr lang="en-US" altLang="en-US" sz="1200"/>
              <a:pPr eaLnBrk="1" hangingPunct="1"/>
              <a:t>82</a:t>
            </a:fld>
            <a:endParaRPr lang="en-US" altLang="en-US" sz="1200"/>
          </a:p>
        </p:txBody>
      </p:sp>
      <p:sp>
        <p:nvSpPr>
          <p:cNvPr id="100354" name="Rectangle 2">
            <a:extLst>
              <a:ext uri="{FF2B5EF4-FFF2-40B4-BE49-F238E27FC236}">
                <a16:creationId xmlns:a16="http://schemas.microsoft.com/office/drawing/2014/main" id="{E71A9FD1-F442-5C4A-9E2D-279BD6E3A044}"/>
              </a:ext>
            </a:extLst>
          </p:cNvPr>
          <p:cNvSpPr>
            <a:spLocks noGrp="1" noRot="1" noChangeAspect="1" noChangeArrowheads="1" noTextEdit="1"/>
          </p:cNvSpPr>
          <p:nvPr>
            <p:ph type="sldImg"/>
          </p:nvPr>
        </p:nvSpPr>
        <p:spPr>
          <a:xfrm>
            <a:off x="381000" y="685800"/>
            <a:ext cx="6096000" cy="3429000"/>
          </a:xfrm>
          <a:ln/>
        </p:spPr>
      </p:sp>
      <p:sp>
        <p:nvSpPr>
          <p:cNvPr id="100355" name="Rectangle 3">
            <a:extLst>
              <a:ext uri="{FF2B5EF4-FFF2-40B4-BE49-F238E27FC236}">
                <a16:creationId xmlns:a16="http://schemas.microsoft.com/office/drawing/2014/main" id="{D5CB8584-E09B-FA47-AC98-625CE14B97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31">
            <a:extLst>
              <a:ext uri="{FF2B5EF4-FFF2-40B4-BE49-F238E27FC236}">
                <a16:creationId xmlns:a16="http://schemas.microsoft.com/office/drawing/2014/main" id="{BA7F8F8F-D033-254B-A665-AA862A8175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47E375B8-6F76-B343-AFF5-C5024A040B25}" type="slidenum">
              <a:rPr lang="en-US" altLang="en-US" sz="1200"/>
              <a:pPr eaLnBrk="1" hangingPunct="1"/>
              <a:t>83</a:t>
            </a:fld>
            <a:endParaRPr lang="en-US" altLang="en-US" sz="1200"/>
          </a:p>
        </p:txBody>
      </p:sp>
      <p:sp>
        <p:nvSpPr>
          <p:cNvPr id="102402" name="Rectangle 2">
            <a:extLst>
              <a:ext uri="{FF2B5EF4-FFF2-40B4-BE49-F238E27FC236}">
                <a16:creationId xmlns:a16="http://schemas.microsoft.com/office/drawing/2014/main" id="{68754535-111B-8C40-9F2C-0CC7FD1A5A57}"/>
              </a:ext>
            </a:extLst>
          </p:cNvPr>
          <p:cNvSpPr>
            <a:spLocks noGrp="1" noRot="1" noChangeAspect="1" noChangeArrowheads="1" noTextEdit="1"/>
          </p:cNvSpPr>
          <p:nvPr>
            <p:ph type="sldImg"/>
          </p:nvPr>
        </p:nvSpPr>
        <p:spPr>
          <a:xfrm>
            <a:off x="381000" y="685800"/>
            <a:ext cx="6096000" cy="3429000"/>
          </a:xfrm>
          <a:ln/>
        </p:spPr>
      </p:sp>
      <p:sp>
        <p:nvSpPr>
          <p:cNvPr id="102403" name="Rectangle 3">
            <a:extLst>
              <a:ext uri="{FF2B5EF4-FFF2-40B4-BE49-F238E27FC236}">
                <a16:creationId xmlns:a16="http://schemas.microsoft.com/office/drawing/2014/main" id="{01651634-67FA-D34A-A637-A87E86A7A5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031">
            <a:extLst>
              <a:ext uri="{FF2B5EF4-FFF2-40B4-BE49-F238E27FC236}">
                <a16:creationId xmlns:a16="http://schemas.microsoft.com/office/drawing/2014/main" id="{42BBD6A9-2ABC-B945-9BC0-D3A7F09445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4E9E5D99-A5B0-8C4B-8B22-504C68AAED47}" type="slidenum">
              <a:rPr lang="en-US" altLang="en-US" sz="1200"/>
              <a:pPr eaLnBrk="1" hangingPunct="1"/>
              <a:t>84</a:t>
            </a:fld>
            <a:endParaRPr lang="en-US" altLang="en-US" sz="1200"/>
          </a:p>
        </p:txBody>
      </p:sp>
      <p:sp>
        <p:nvSpPr>
          <p:cNvPr id="104450" name="Rectangle 2">
            <a:extLst>
              <a:ext uri="{FF2B5EF4-FFF2-40B4-BE49-F238E27FC236}">
                <a16:creationId xmlns:a16="http://schemas.microsoft.com/office/drawing/2014/main" id="{FE30191D-A909-E94C-96B5-E75562FCB03B}"/>
              </a:ext>
            </a:extLst>
          </p:cNvPr>
          <p:cNvSpPr>
            <a:spLocks noGrp="1" noRot="1" noChangeAspect="1" noChangeArrowheads="1" noTextEdit="1"/>
          </p:cNvSpPr>
          <p:nvPr>
            <p:ph type="sldImg"/>
          </p:nvPr>
        </p:nvSpPr>
        <p:spPr>
          <a:xfrm>
            <a:off x="381000" y="685800"/>
            <a:ext cx="6096000" cy="3429000"/>
          </a:xfrm>
          <a:ln/>
        </p:spPr>
      </p:sp>
      <p:sp>
        <p:nvSpPr>
          <p:cNvPr id="104451" name="Rectangle 3">
            <a:extLst>
              <a:ext uri="{FF2B5EF4-FFF2-40B4-BE49-F238E27FC236}">
                <a16:creationId xmlns:a16="http://schemas.microsoft.com/office/drawing/2014/main" id="{3ED49215-75A7-5249-8370-8BC565A9FE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31">
            <a:extLst>
              <a:ext uri="{FF2B5EF4-FFF2-40B4-BE49-F238E27FC236}">
                <a16:creationId xmlns:a16="http://schemas.microsoft.com/office/drawing/2014/main" id="{87ED0B66-983E-C942-AFA7-373F071E5C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5F5F8BDD-D907-274C-80AA-94F789756F38}" type="slidenum">
              <a:rPr lang="en-US" altLang="en-US" sz="1200"/>
              <a:pPr eaLnBrk="1" hangingPunct="1"/>
              <a:t>85</a:t>
            </a:fld>
            <a:endParaRPr lang="en-US" altLang="en-US" sz="1200"/>
          </a:p>
        </p:txBody>
      </p:sp>
      <p:sp>
        <p:nvSpPr>
          <p:cNvPr id="106498" name="Rectangle 2">
            <a:extLst>
              <a:ext uri="{FF2B5EF4-FFF2-40B4-BE49-F238E27FC236}">
                <a16:creationId xmlns:a16="http://schemas.microsoft.com/office/drawing/2014/main" id="{4F3480DF-91F3-B844-9E55-E7E03710DADC}"/>
              </a:ext>
            </a:extLst>
          </p:cNvPr>
          <p:cNvSpPr>
            <a:spLocks noGrp="1" noRot="1" noChangeAspect="1" noChangeArrowheads="1" noTextEdit="1"/>
          </p:cNvSpPr>
          <p:nvPr>
            <p:ph type="sldImg"/>
          </p:nvPr>
        </p:nvSpPr>
        <p:spPr>
          <a:xfrm>
            <a:off x="381000" y="685800"/>
            <a:ext cx="6096000" cy="3429000"/>
          </a:xfrm>
          <a:ln/>
        </p:spPr>
      </p:sp>
      <p:sp>
        <p:nvSpPr>
          <p:cNvPr id="106499" name="Rectangle 3">
            <a:extLst>
              <a:ext uri="{FF2B5EF4-FFF2-40B4-BE49-F238E27FC236}">
                <a16:creationId xmlns:a16="http://schemas.microsoft.com/office/drawing/2014/main" id="{ACA1B4B7-6683-A94E-B0E5-6F2EB1D54D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a:extLst>
              <a:ext uri="{FF2B5EF4-FFF2-40B4-BE49-F238E27FC236}">
                <a16:creationId xmlns:a16="http://schemas.microsoft.com/office/drawing/2014/main" id="{6E2230CF-3125-FB4B-8FEE-A7F3742F07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E5922B54-4247-1342-BE38-DF726F6473CA}" type="slidenum">
              <a:rPr lang="en-US" altLang="en-US" sz="1200"/>
              <a:pPr eaLnBrk="1" hangingPunct="1"/>
              <a:t>86</a:t>
            </a:fld>
            <a:endParaRPr lang="en-US" altLang="en-US" sz="1200"/>
          </a:p>
        </p:txBody>
      </p:sp>
      <p:sp>
        <p:nvSpPr>
          <p:cNvPr id="108546" name="Rectangle 2">
            <a:extLst>
              <a:ext uri="{FF2B5EF4-FFF2-40B4-BE49-F238E27FC236}">
                <a16:creationId xmlns:a16="http://schemas.microsoft.com/office/drawing/2014/main" id="{167F56BF-FEBF-1343-959D-E024A3D23597}"/>
              </a:ext>
            </a:extLst>
          </p:cNvPr>
          <p:cNvSpPr>
            <a:spLocks noGrp="1" noRot="1" noChangeAspect="1" noChangeArrowheads="1" noTextEdit="1"/>
          </p:cNvSpPr>
          <p:nvPr>
            <p:ph type="sldImg"/>
          </p:nvPr>
        </p:nvSpPr>
        <p:spPr>
          <a:xfrm>
            <a:off x="381000" y="685800"/>
            <a:ext cx="6096000" cy="3429000"/>
          </a:xfrm>
          <a:ln/>
        </p:spPr>
      </p:sp>
      <p:sp>
        <p:nvSpPr>
          <p:cNvPr id="108547" name="Rectangle 3">
            <a:extLst>
              <a:ext uri="{FF2B5EF4-FFF2-40B4-BE49-F238E27FC236}">
                <a16:creationId xmlns:a16="http://schemas.microsoft.com/office/drawing/2014/main" id="{7FDD9559-DBFF-7A42-9EFA-E2A3A17FFE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a:extLst>
              <a:ext uri="{FF2B5EF4-FFF2-40B4-BE49-F238E27FC236}">
                <a16:creationId xmlns:a16="http://schemas.microsoft.com/office/drawing/2014/main" id="{8F92249D-B388-B34C-A1A3-C6CBFB40F0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5111425D-7BDC-994E-965C-C977DE6203BE}" type="slidenum">
              <a:rPr lang="en-US" altLang="en-US" sz="1200"/>
              <a:pPr eaLnBrk="1" hangingPunct="1"/>
              <a:t>87</a:t>
            </a:fld>
            <a:endParaRPr lang="en-US" altLang="en-US" sz="1200"/>
          </a:p>
        </p:txBody>
      </p:sp>
      <p:sp>
        <p:nvSpPr>
          <p:cNvPr id="110594" name="Rectangle 2">
            <a:extLst>
              <a:ext uri="{FF2B5EF4-FFF2-40B4-BE49-F238E27FC236}">
                <a16:creationId xmlns:a16="http://schemas.microsoft.com/office/drawing/2014/main" id="{BA3BFBEF-5554-F04F-A257-E70C8B839BCD}"/>
              </a:ext>
            </a:extLst>
          </p:cNvPr>
          <p:cNvSpPr>
            <a:spLocks noGrp="1" noRot="1" noChangeAspect="1" noChangeArrowheads="1" noTextEdit="1"/>
          </p:cNvSpPr>
          <p:nvPr>
            <p:ph type="sldImg"/>
          </p:nvPr>
        </p:nvSpPr>
        <p:spPr>
          <a:xfrm>
            <a:off x="381000" y="685800"/>
            <a:ext cx="6096000" cy="3429000"/>
          </a:xfrm>
          <a:ln/>
        </p:spPr>
      </p:sp>
      <p:sp>
        <p:nvSpPr>
          <p:cNvPr id="110595" name="Rectangle 3">
            <a:extLst>
              <a:ext uri="{FF2B5EF4-FFF2-40B4-BE49-F238E27FC236}">
                <a16:creationId xmlns:a16="http://schemas.microsoft.com/office/drawing/2014/main" id="{5440DB88-3855-CA4C-BAC3-7B9D352391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a:extLst>
              <a:ext uri="{FF2B5EF4-FFF2-40B4-BE49-F238E27FC236}">
                <a16:creationId xmlns:a16="http://schemas.microsoft.com/office/drawing/2014/main" id="{8F92249D-B388-B34C-A1A3-C6CBFB40F0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5111425D-7BDC-994E-965C-C977DE6203BE}" type="slidenum">
              <a:rPr lang="en-US" altLang="en-US" sz="1200"/>
              <a:pPr eaLnBrk="1" hangingPunct="1"/>
              <a:t>88</a:t>
            </a:fld>
            <a:endParaRPr lang="en-US" altLang="en-US" sz="1200"/>
          </a:p>
        </p:txBody>
      </p:sp>
      <p:sp>
        <p:nvSpPr>
          <p:cNvPr id="110594" name="Rectangle 2">
            <a:extLst>
              <a:ext uri="{FF2B5EF4-FFF2-40B4-BE49-F238E27FC236}">
                <a16:creationId xmlns:a16="http://schemas.microsoft.com/office/drawing/2014/main" id="{BA3BFBEF-5554-F04F-A257-E70C8B839BCD}"/>
              </a:ext>
            </a:extLst>
          </p:cNvPr>
          <p:cNvSpPr>
            <a:spLocks noGrp="1" noRot="1" noChangeAspect="1" noChangeArrowheads="1" noTextEdit="1"/>
          </p:cNvSpPr>
          <p:nvPr>
            <p:ph type="sldImg"/>
          </p:nvPr>
        </p:nvSpPr>
        <p:spPr>
          <a:xfrm>
            <a:off x="381000" y="685800"/>
            <a:ext cx="6096000" cy="3429000"/>
          </a:xfrm>
          <a:ln/>
        </p:spPr>
      </p:sp>
      <p:sp>
        <p:nvSpPr>
          <p:cNvPr id="110595" name="Rectangle 3">
            <a:extLst>
              <a:ext uri="{FF2B5EF4-FFF2-40B4-BE49-F238E27FC236}">
                <a16:creationId xmlns:a16="http://schemas.microsoft.com/office/drawing/2014/main" id="{5440DB88-3855-CA4C-BAC3-7B9D352391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905077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89" name="Google Shape;1989;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03" name="Google Shape;2003;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CA" sz="1200" b="1">
                <a:solidFill>
                  <a:schemeClr val="dk1"/>
                </a:solidFill>
                <a:latin typeface="Arial"/>
                <a:ea typeface="Arial"/>
                <a:cs typeface="Arial"/>
                <a:sym typeface="Arial"/>
              </a:rPr>
              <a:t>10</a:t>
            </a:fld>
            <a:endParaRPr sz="1200" b="1">
              <a:solidFill>
                <a:schemeClr val="dk1"/>
              </a:solidFill>
              <a:latin typeface="Arial"/>
              <a:ea typeface="Arial"/>
              <a:cs typeface="Arial"/>
              <a:sym typeface="Arial"/>
            </a:endParaRPr>
          </a:p>
        </p:txBody>
      </p:sp>
      <p:sp>
        <p:nvSpPr>
          <p:cNvPr id="1048" name="Google Shape;104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9" name="Google Shape;104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
        <p:cNvGrpSpPr/>
        <p:nvPr/>
      </p:nvGrpSpPr>
      <p:grpSpPr>
        <a:xfrm>
          <a:off x="0" y="0"/>
          <a:ext cx="0" cy="0"/>
          <a:chOff x="0" y="0"/>
          <a:chExt cx="0" cy="0"/>
        </a:xfrm>
      </p:grpSpPr>
      <p:sp>
        <p:nvSpPr>
          <p:cNvPr id="2015" name="Google Shape;2015;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16" name="Google Shape;2016;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28" name="Google Shape;2028;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44" name="Google Shape;2044;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51" name="Google Shape;2051;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dc35d56f2a_0_14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58" name="Google Shape;2058;gdc35d56f2a_0_1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gdc35d56f2a_0_20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71" name="Google Shape;2071;gdc35d56f2a_0_20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Google Shape;2084;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85" name="Google Shape;208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2" name="Google Shape;2092;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2" name="Google Shape;2112;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24"/>
          <p:cNvSpPr/>
          <p:nvPr/>
        </p:nvSpPr>
        <p:spPr>
          <a:xfrm>
            <a:off x="0" y="0"/>
            <a:ext cx="9144000" cy="2514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Verdana"/>
              <a:ea typeface="Verdana"/>
              <a:cs typeface="Verdana"/>
              <a:sym typeface="Verdana"/>
            </a:endParaRPr>
          </a:p>
        </p:txBody>
      </p:sp>
      <p:pic>
        <p:nvPicPr>
          <p:cNvPr id="18" name="Google Shape;18;p124" descr="bioinformatics.ca-logo-white-text.png"/>
          <p:cNvPicPr preferRelativeResize="0"/>
          <p:nvPr/>
        </p:nvPicPr>
        <p:blipFill rotWithShape="1">
          <a:blip r:embed="rId2">
            <a:alphaModFix/>
          </a:blip>
          <a:srcRect/>
          <a:stretch/>
        </p:blipFill>
        <p:spPr>
          <a:xfrm>
            <a:off x="263525" y="1649413"/>
            <a:ext cx="1644650" cy="728662"/>
          </a:xfrm>
          <a:prstGeom prst="rect">
            <a:avLst/>
          </a:prstGeom>
          <a:noFill/>
          <a:ln>
            <a:noFill/>
          </a:ln>
        </p:spPr>
      </p:pic>
      <p:sp>
        <p:nvSpPr>
          <p:cNvPr id="19" name="Google Shape;19;p124"/>
          <p:cNvSpPr txBox="1">
            <a:spLocks noGrp="1"/>
          </p:cNvSpPr>
          <p:nvPr>
            <p:ph type="ctrTitle"/>
          </p:nvPr>
        </p:nvSpPr>
        <p:spPr>
          <a:xfrm>
            <a:off x="1143000" y="205962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onsolas"/>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4"/>
          <p:cNvSpPr txBox="1">
            <a:spLocks noGrp="1"/>
          </p:cNvSpPr>
          <p:nvPr>
            <p:ph type="subTitle" idx="1"/>
          </p:nvPr>
        </p:nvSpPr>
        <p:spPr>
          <a:xfrm>
            <a:off x="1143000" y="453929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
        <p:cNvGrpSpPr/>
        <p:nvPr/>
      </p:nvGrpSpPr>
      <p:grpSpPr>
        <a:xfrm>
          <a:off x="0" y="0"/>
          <a:ext cx="0" cy="0"/>
          <a:chOff x="0" y="0"/>
          <a:chExt cx="0" cy="0"/>
        </a:xfrm>
      </p:grpSpPr>
      <p:sp>
        <p:nvSpPr>
          <p:cNvPr id="48" name="Google Shape;48;p15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5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154"/>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15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55"/>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15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500"/>
              <a:buFont typeface="Consolas"/>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7" name="Google Shape;57;p156"/>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15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1" name="Google Shape;61;p15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15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3" name="Google Shape;63;p15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157"/>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5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onsola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8"/>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8" name="Google Shape;68;p158"/>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58"/>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15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onsola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59"/>
          <p:cNvSpPr>
            <a:spLocks noGrp="1"/>
          </p:cNvSpPr>
          <p:nvPr>
            <p:ph type="pic" idx="2"/>
          </p:nvPr>
        </p:nvSpPr>
        <p:spPr>
          <a:xfrm>
            <a:off x="3887391" y="987426"/>
            <a:ext cx="4629150" cy="4873625"/>
          </a:xfrm>
          <a:prstGeom prst="rect">
            <a:avLst/>
          </a:prstGeom>
          <a:noFill/>
          <a:ln>
            <a:noFill/>
          </a:ln>
        </p:spPr>
      </p:sp>
      <p:sp>
        <p:nvSpPr>
          <p:cNvPr id="73" name="Google Shape;73;p159"/>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4" name="Google Shape;74;p159"/>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6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60"/>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160"/>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61"/>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61"/>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161"/>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2"/>
        <p:cNvGrpSpPr/>
        <p:nvPr/>
      </p:nvGrpSpPr>
      <p:grpSpPr>
        <a:xfrm>
          <a:off x="0" y="0"/>
          <a:ext cx="0" cy="0"/>
          <a:chOff x="0" y="0"/>
          <a:chExt cx="0" cy="0"/>
        </a:xfrm>
      </p:grpSpPr>
      <p:sp>
        <p:nvSpPr>
          <p:cNvPr id="93" name="Google Shape;93;p83"/>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4" name="Google Shape;94;p83"/>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5"/>
        <p:cNvGrpSpPr/>
        <p:nvPr/>
      </p:nvGrpSpPr>
      <p:grpSpPr>
        <a:xfrm>
          <a:off x="0" y="0"/>
          <a:ext cx="0" cy="0"/>
          <a:chOff x="0" y="0"/>
          <a:chExt cx="0" cy="0"/>
        </a:xfrm>
      </p:grpSpPr>
      <p:sp>
        <p:nvSpPr>
          <p:cNvPr id="96" name="Google Shape;96;p84"/>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7" name="Google Shape;97;p84"/>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latin typeface="Arial"/>
                <a:ea typeface="Arial"/>
                <a:cs typeface="Arial"/>
                <a:sym typeface="Arial"/>
              </a:defRPr>
            </a:lvl1pPr>
            <a:lvl2pPr marL="914400" lvl="1" indent="-406400" algn="l">
              <a:lnSpc>
                <a:spcPct val="100000"/>
              </a:lnSpc>
              <a:spcBef>
                <a:spcPts val="560"/>
              </a:spcBef>
              <a:spcAft>
                <a:spcPts val="0"/>
              </a:spcAft>
              <a:buSzPts val="2800"/>
              <a:buFont typeface="Arial"/>
              <a:buChar char="–"/>
              <a:defRPr>
                <a:latin typeface="Arial"/>
                <a:ea typeface="Arial"/>
                <a:cs typeface="Arial"/>
                <a:sym typeface="Arial"/>
              </a:defRPr>
            </a:lvl2pPr>
            <a:lvl3pPr marL="1371600" lvl="2" indent="-381000" algn="l">
              <a:lnSpc>
                <a:spcPct val="100000"/>
              </a:lnSpc>
              <a:spcBef>
                <a:spcPts val="480"/>
              </a:spcBef>
              <a:spcAft>
                <a:spcPts val="0"/>
              </a:spcAft>
              <a:buSzPts val="2400"/>
              <a:buFont typeface="Arial"/>
              <a:buChar char="•"/>
              <a:defRPr>
                <a:latin typeface="Arial"/>
                <a:ea typeface="Arial"/>
                <a:cs typeface="Arial"/>
                <a:sym typeface="Arial"/>
              </a:defRPr>
            </a:lvl3pPr>
            <a:lvl4pPr marL="1828800" lvl="3" indent="-355600" algn="l">
              <a:lnSpc>
                <a:spcPct val="100000"/>
              </a:lnSpc>
              <a:spcBef>
                <a:spcPts val="400"/>
              </a:spcBef>
              <a:spcAft>
                <a:spcPts val="0"/>
              </a:spcAft>
              <a:buSzPts val="2000"/>
              <a:buFont typeface="Arial"/>
              <a:buChar char="–"/>
              <a:defRPr>
                <a:latin typeface="Arial"/>
                <a:ea typeface="Arial"/>
                <a:cs typeface="Arial"/>
                <a:sym typeface="Arial"/>
              </a:defRPr>
            </a:lvl4pPr>
            <a:lvl5pPr marL="2286000" lvl="4" indent="-355600" algn="l">
              <a:lnSpc>
                <a:spcPct val="100000"/>
              </a:lnSpc>
              <a:spcBef>
                <a:spcPts val="400"/>
              </a:spcBef>
              <a:spcAft>
                <a:spcPts val="0"/>
              </a:spcAft>
              <a:buSzPts val="2000"/>
              <a:buFont typeface="Arial"/>
              <a:buChar char="»"/>
              <a:defRPr>
                <a:latin typeface="Arial"/>
                <a:ea typeface="Arial"/>
                <a:cs typeface="Arial"/>
                <a:sym typeface="Aria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98" name="Google Shape;98;p84"/>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25"/>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85"/>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1" name="Google Shape;101;p8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SzPts val="3200"/>
              <a:buFont typeface="Arial"/>
              <a:buNone/>
              <a:defRPr/>
            </a:lvl1pPr>
            <a:lvl2pPr lvl="1" algn="ctr">
              <a:lnSpc>
                <a:spcPct val="100000"/>
              </a:lnSpc>
              <a:spcBef>
                <a:spcPts val="560"/>
              </a:spcBef>
              <a:spcAft>
                <a:spcPts val="0"/>
              </a:spcAft>
              <a:buSzPts val="2800"/>
              <a:buFont typeface="Arial"/>
              <a:buNone/>
              <a:defRPr/>
            </a:lvl2pPr>
            <a:lvl3pPr lvl="2" algn="ctr">
              <a:lnSpc>
                <a:spcPct val="100000"/>
              </a:lnSpc>
              <a:spcBef>
                <a:spcPts val="480"/>
              </a:spcBef>
              <a:spcAft>
                <a:spcPts val="0"/>
              </a:spcAft>
              <a:buSzPts val="2400"/>
              <a:buFont typeface="Arial"/>
              <a:buNone/>
              <a:defRPr/>
            </a:lvl3pPr>
            <a:lvl4pPr lvl="3" algn="ctr">
              <a:lnSpc>
                <a:spcPct val="100000"/>
              </a:lnSpc>
              <a:spcBef>
                <a:spcPts val="400"/>
              </a:spcBef>
              <a:spcAft>
                <a:spcPts val="0"/>
              </a:spcAft>
              <a:buSzPts val="2000"/>
              <a:buFont typeface="Arial"/>
              <a:buNone/>
              <a:defRPr/>
            </a:lvl4pPr>
            <a:lvl5pPr lvl="4" algn="ctr">
              <a:lnSpc>
                <a:spcPct val="100000"/>
              </a:lnSpc>
              <a:spcBef>
                <a:spcPts val="400"/>
              </a:spcBef>
              <a:spcAft>
                <a:spcPts val="0"/>
              </a:spcAft>
              <a:buSzPts val="2000"/>
              <a:buFont typeface="Arial"/>
              <a:buNone/>
              <a:defRPr/>
            </a:lvl5pPr>
            <a:lvl6pPr lvl="5" algn="ctr">
              <a:lnSpc>
                <a:spcPct val="100000"/>
              </a:lnSpc>
              <a:spcBef>
                <a:spcPts val="400"/>
              </a:spcBef>
              <a:spcAft>
                <a:spcPts val="0"/>
              </a:spcAft>
              <a:buSzPts val="2000"/>
              <a:buFont typeface="Arial"/>
              <a:buNone/>
              <a:defRPr/>
            </a:lvl6pPr>
            <a:lvl7pPr lvl="6" algn="ctr">
              <a:lnSpc>
                <a:spcPct val="100000"/>
              </a:lnSpc>
              <a:spcBef>
                <a:spcPts val="400"/>
              </a:spcBef>
              <a:spcAft>
                <a:spcPts val="0"/>
              </a:spcAft>
              <a:buSzPts val="2000"/>
              <a:buFont typeface="Arial"/>
              <a:buNone/>
              <a:defRPr/>
            </a:lvl7pPr>
            <a:lvl8pPr lvl="7" algn="ctr">
              <a:lnSpc>
                <a:spcPct val="100000"/>
              </a:lnSpc>
              <a:spcBef>
                <a:spcPts val="400"/>
              </a:spcBef>
              <a:spcAft>
                <a:spcPts val="0"/>
              </a:spcAft>
              <a:buSzPts val="2000"/>
              <a:buFont typeface="Arial"/>
              <a:buNone/>
              <a:defRPr/>
            </a:lvl8pPr>
            <a:lvl9pPr lvl="8" algn="ctr">
              <a:lnSpc>
                <a:spcPct val="100000"/>
              </a:lnSpc>
              <a:spcBef>
                <a:spcPts val="400"/>
              </a:spcBef>
              <a:spcAft>
                <a:spcPts val="0"/>
              </a:spcAft>
              <a:buSzPts val="2000"/>
              <a:buFont typeface="Arial"/>
              <a:buNone/>
              <a:defRPr/>
            </a:lvl9pPr>
          </a:lstStyle>
          <a:p>
            <a:endParaRPr/>
          </a:p>
        </p:txBody>
      </p:sp>
      <p:sp>
        <p:nvSpPr>
          <p:cNvPr id="102" name="Google Shape;102;p8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8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8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p106"/>
          <p:cNvSpPr txBox="1">
            <a:spLocks noGrp="1"/>
          </p:cNvSpPr>
          <p:nvPr>
            <p:ph type="title"/>
          </p:nvPr>
        </p:nvSpPr>
        <p:spPr>
          <a:xfrm>
            <a:off x="311700" y="593367"/>
            <a:ext cx="8520600" cy="763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 name="Google Shape;107;p106"/>
          <p:cNvSpPr txBox="1">
            <a:spLocks noGrp="1"/>
          </p:cNvSpPr>
          <p:nvPr>
            <p:ph type="body" idx="1"/>
          </p:nvPr>
        </p:nvSpPr>
        <p:spPr>
          <a:xfrm>
            <a:off x="311700" y="1536633"/>
            <a:ext cx="8520600" cy="45552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08" name="Google Shape;108;p106"/>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115"/>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1" name="Google Shape;111;p115"/>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Font typeface="Arial"/>
              <a:buNone/>
              <a:defRPr sz="2000"/>
            </a:lvl1pPr>
            <a:lvl2pPr marL="914400" lvl="1" indent="-228600" algn="l">
              <a:lnSpc>
                <a:spcPct val="100000"/>
              </a:lnSpc>
              <a:spcBef>
                <a:spcPts val="360"/>
              </a:spcBef>
              <a:spcAft>
                <a:spcPts val="0"/>
              </a:spcAft>
              <a:buSzPts val="1800"/>
              <a:buFont typeface="Arial"/>
              <a:buNone/>
              <a:defRPr sz="1800"/>
            </a:lvl2pPr>
            <a:lvl3pPr marL="1371600" lvl="2" indent="-228600" algn="l">
              <a:lnSpc>
                <a:spcPct val="100000"/>
              </a:lnSpc>
              <a:spcBef>
                <a:spcPts val="320"/>
              </a:spcBef>
              <a:spcAft>
                <a:spcPts val="0"/>
              </a:spcAft>
              <a:buSzPts val="1600"/>
              <a:buFont typeface="Arial"/>
              <a:buNone/>
              <a:defRPr sz="1600"/>
            </a:lvl3pPr>
            <a:lvl4pPr marL="1828800" lvl="3" indent="-228600" algn="l">
              <a:lnSpc>
                <a:spcPct val="100000"/>
              </a:lnSpc>
              <a:spcBef>
                <a:spcPts val="280"/>
              </a:spcBef>
              <a:spcAft>
                <a:spcPts val="0"/>
              </a:spcAft>
              <a:buSzPts val="1400"/>
              <a:buFont typeface="Arial"/>
              <a:buNone/>
              <a:defRPr sz="1400"/>
            </a:lvl4pPr>
            <a:lvl5pPr marL="2286000" lvl="4" indent="-228600" algn="l">
              <a:lnSpc>
                <a:spcPct val="100000"/>
              </a:lnSpc>
              <a:spcBef>
                <a:spcPts val="280"/>
              </a:spcBef>
              <a:spcAft>
                <a:spcPts val="0"/>
              </a:spcAft>
              <a:buSzPts val="1400"/>
              <a:buFont typeface="Arial"/>
              <a:buNone/>
              <a:defRPr sz="1400"/>
            </a:lvl5pPr>
            <a:lvl6pPr marL="2743200" lvl="5" indent="-228600" algn="l">
              <a:lnSpc>
                <a:spcPct val="100000"/>
              </a:lnSpc>
              <a:spcBef>
                <a:spcPts val="280"/>
              </a:spcBef>
              <a:spcAft>
                <a:spcPts val="0"/>
              </a:spcAft>
              <a:buSzPts val="1400"/>
              <a:buFont typeface="Arial"/>
              <a:buNone/>
              <a:defRPr sz="1400"/>
            </a:lvl6pPr>
            <a:lvl7pPr marL="3200400" lvl="6" indent="-228600" algn="l">
              <a:lnSpc>
                <a:spcPct val="100000"/>
              </a:lnSpc>
              <a:spcBef>
                <a:spcPts val="280"/>
              </a:spcBef>
              <a:spcAft>
                <a:spcPts val="0"/>
              </a:spcAft>
              <a:buSzPts val="1400"/>
              <a:buFont typeface="Arial"/>
              <a:buNone/>
              <a:defRPr sz="1400"/>
            </a:lvl7pPr>
            <a:lvl8pPr marL="3657600" lvl="7" indent="-228600" algn="l">
              <a:lnSpc>
                <a:spcPct val="100000"/>
              </a:lnSpc>
              <a:spcBef>
                <a:spcPts val="280"/>
              </a:spcBef>
              <a:spcAft>
                <a:spcPts val="0"/>
              </a:spcAft>
              <a:buSzPts val="1400"/>
              <a:buFont typeface="Arial"/>
              <a:buNone/>
              <a:defRPr sz="1400"/>
            </a:lvl8pPr>
            <a:lvl9pPr marL="4114800" lvl="8" indent="-228600" algn="l">
              <a:lnSpc>
                <a:spcPct val="100000"/>
              </a:lnSpc>
              <a:spcBef>
                <a:spcPts val="280"/>
              </a:spcBef>
              <a:spcAft>
                <a:spcPts val="0"/>
              </a:spcAft>
              <a:buSzPts val="1400"/>
              <a:buFont typeface="Arial"/>
              <a:buNone/>
              <a:defRPr sz="1400"/>
            </a:lvl9pPr>
          </a:lstStyle>
          <a:p>
            <a:endParaRPr/>
          </a:p>
        </p:txBody>
      </p:sp>
      <p:sp>
        <p:nvSpPr>
          <p:cNvPr id="112" name="Google Shape;112;p1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5"/>
        <p:cNvGrpSpPr/>
        <p:nvPr/>
      </p:nvGrpSpPr>
      <p:grpSpPr>
        <a:xfrm>
          <a:off x="0" y="0"/>
          <a:ext cx="0" cy="0"/>
          <a:chOff x="0" y="0"/>
          <a:chExt cx="0" cy="0"/>
        </a:xfrm>
      </p:grpSpPr>
      <p:sp>
        <p:nvSpPr>
          <p:cNvPr id="116" name="Google Shape;116;p119"/>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7" name="Google Shape;117;p119"/>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Arial"/>
              <a:buChar char="•"/>
              <a:defRPr sz="2800"/>
            </a:lvl1pPr>
            <a:lvl2pPr marL="914400" lvl="1" indent="-381000" algn="l">
              <a:lnSpc>
                <a:spcPct val="100000"/>
              </a:lnSpc>
              <a:spcBef>
                <a:spcPts val="480"/>
              </a:spcBef>
              <a:spcAft>
                <a:spcPts val="0"/>
              </a:spcAft>
              <a:buSzPts val="2400"/>
              <a:buFont typeface="Arial"/>
              <a:buChar char="–"/>
              <a:defRPr sz="2400"/>
            </a:lvl2pPr>
            <a:lvl3pPr marL="1371600" lvl="2" indent="-355600" algn="l">
              <a:lnSpc>
                <a:spcPct val="100000"/>
              </a:lnSpc>
              <a:spcBef>
                <a:spcPts val="400"/>
              </a:spcBef>
              <a:spcAft>
                <a:spcPts val="0"/>
              </a:spcAft>
              <a:buSzPts val="2000"/>
              <a:buFont typeface="Arial"/>
              <a:buChar char="•"/>
              <a:defRPr sz="2000"/>
            </a:lvl3pPr>
            <a:lvl4pPr marL="1828800" lvl="3" indent="-342900" algn="l">
              <a:lnSpc>
                <a:spcPct val="100000"/>
              </a:lnSpc>
              <a:spcBef>
                <a:spcPts val="360"/>
              </a:spcBef>
              <a:spcAft>
                <a:spcPts val="0"/>
              </a:spcAft>
              <a:buSzPts val="1800"/>
              <a:buFont typeface="Arial"/>
              <a:buChar char="–"/>
              <a:defRPr sz="1800"/>
            </a:lvl4pPr>
            <a:lvl5pPr marL="2286000" lvl="4" indent="-342900" algn="l">
              <a:lnSpc>
                <a:spcPct val="100000"/>
              </a:lnSpc>
              <a:spcBef>
                <a:spcPts val="360"/>
              </a:spcBef>
              <a:spcAft>
                <a:spcPts val="0"/>
              </a:spcAft>
              <a:buSzPts val="1800"/>
              <a:buFont typeface="Arial"/>
              <a:buChar char="»"/>
              <a:defRPr sz="1800"/>
            </a:lvl5pPr>
            <a:lvl6pPr marL="2743200" lvl="5" indent="-342900" algn="l">
              <a:lnSpc>
                <a:spcPct val="100000"/>
              </a:lnSpc>
              <a:spcBef>
                <a:spcPts val="360"/>
              </a:spcBef>
              <a:spcAft>
                <a:spcPts val="0"/>
              </a:spcAft>
              <a:buSzPts val="1800"/>
              <a:buFont typeface="Arial"/>
              <a:buChar char="»"/>
              <a:defRPr sz="1800"/>
            </a:lvl6pPr>
            <a:lvl7pPr marL="3200400" lvl="6" indent="-342900" algn="l">
              <a:lnSpc>
                <a:spcPct val="100000"/>
              </a:lnSpc>
              <a:spcBef>
                <a:spcPts val="360"/>
              </a:spcBef>
              <a:spcAft>
                <a:spcPts val="0"/>
              </a:spcAft>
              <a:buSzPts val="1800"/>
              <a:buFont typeface="Arial"/>
              <a:buChar char="»"/>
              <a:defRPr sz="1800"/>
            </a:lvl7pPr>
            <a:lvl8pPr marL="3657600" lvl="7" indent="-342900" algn="l">
              <a:lnSpc>
                <a:spcPct val="100000"/>
              </a:lnSpc>
              <a:spcBef>
                <a:spcPts val="360"/>
              </a:spcBef>
              <a:spcAft>
                <a:spcPts val="0"/>
              </a:spcAft>
              <a:buSzPts val="1800"/>
              <a:buFont typeface="Arial"/>
              <a:buChar char="»"/>
              <a:defRPr sz="1800"/>
            </a:lvl8pPr>
            <a:lvl9pPr marL="4114800" lvl="8" indent="-342900" algn="l">
              <a:lnSpc>
                <a:spcPct val="100000"/>
              </a:lnSpc>
              <a:spcBef>
                <a:spcPts val="360"/>
              </a:spcBef>
              <a:spcAft>
                <a:spcPts val="0"/>
              </a:spcAft>
              <a:buSzPts val="1800"/>
              <a:buFont typeface="Arial"/>
              <a:buChar char="»"/>
              <a:defRPr sz="1800"/>
            </a:lvl9pPr>
          </a:lstStyle>
          <a:p>
            <a:endParaRPr/>
          </a:p>
        </p:txBody>
      </p:sp>
      <p:sp>
        <p:nvSpPr>
          <p:cNvPr id="118" name="Google Shape;118;p119"/>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Arial"/>
              <a:buChar char="•"/>
              <a:defRPr sz="2800"/>
            </a:lvl1pPr>
            <a:lvl2pPr marL="914400" lvl="1" indent="-381000" algn="l">
              <a:lnSpc>
                <a:spcPct val="100000"/>
              </a:lnSpc>
              <a:spcBef>
                <a:spcPts val="480"/>
              </a:spcBef>
              <a:spcAft>
                <a:spcPts val="0"/>
              </a:spcAft>
              <a:buSzPts val="2400"/>
              <a:buFont typeface="Arial"/>
              <a:buChar char="–"/>
              <a:defRPr sz="2400"/>
            </a:lvl2pPr>
            <a:lvl3pPr marL="1371600" lvl="2" indent="-355600" algn="l">
              <a:lnSpc>
                <a:spcPct val="100000"/>
              </a:lnSpc>
              <a:spcBef>
                <a:spcPts val="400"/>
              </a:spcBef>
              <a:spcAft>
                <a:spcPts val="0"/>
              </a:spcAft>
              <a:buSzPts val="2000"/>
              <a:buFont typeface="Arial"/>
              <a:buChar char="•"/>
              <a:defRPr sz="2000"/>
            </a:lvl3pPr>
            <a:lvl4pPr marL="1828800" lvl="3" indent="-342900" algn="l">
              <a:lnSpc>
                <a:spcPct val="100000"/>
              </a:lnSpc>
              <a:spcBef>
                <a:spcPts val="360"/>
              </a:spcBef>
              <a:spcAft>
                <a:spcPts val="0"/>
              </a:spcAft>
              <a:buSzPts val="1800"/>
              <a:buFont typeface="Arial"/>
              <a:buChar char="–"/>
              <a:defRPr sz="1800"/>
            </a:lvl4pPr>
            <a:lvl5pPr marL="2286000" lvl="4" indent="-342900" algn="l">
              <a:lnSpc>
                <a:spcPct val="100000"/>
              </a:lnSpc>
              <a:spcBef>
                <a:spcPts val="360"/>
              </a:spcBef>
              <a:spcAft>
                <a:spcPts val="0"/>
              </a:spcAft>
              <a:buSzPts val="1800"/>
              <a:buFont typeface="Arial"/>
              <a:buChar char="»"/>
              <a:defRPr sz="1800"/>
            </a:lvl5pPr>
            <a:lvl6pPr marL="2743200" lvl="5" indent="-342900" algn="l">
              <a:lnSpc>
                <a:spcPct val="100000"/>
              </a:lnSpc>
              <a:spcBef>
                <a:spcPts val="360"/>
              </a:spcBef>
              <a:spcAft>
                <a:spcPts val="0"/>
              </a:spcAft>
              <a:buSzPts val="1800"/>
              <a:buFont typeface="Arial"/>
              <a:buChar char="»"/>
              <a:defRPr sz="1800"/>
            </a:lvl6pPr>
            <a:lvl7pPr marL="3200400" lvl="6" indent="-342900" algn="l">
              <a:lnSpc>
                <a:spcPct val="100000"/>
              </a:lnSpc>
              <a:spcBef>
                <a:spcPts val="360"/>
              </a:spcBef>
              <a:spcAft>
                <a:spcPts val="0"/>
              </a:spcAft>
              <a:buSzPts val="1800"/>
              <a:buFont typeface="Arial"/>
              <a:buChar char="»"/>
              <a:defRPr sz="1800"/>
            </a:lvl7pPr>
            <a:lvl8pPr marL="3657600" lvl="7" indent="-342900" algn="l">
              <a:lnSpc>
                <a:spcPct val="100000"/>
              </a:lnSpc>
              <a:spcBef>
                <a:spcPts val="360"/>
              </a:spcBef>
              <a:spcAft>
                <a:spcPts val="0"/>
              </a:spcAft>
              <a:buSzPts val="1800"/>
              <a:buFont typeface="Arial"/>
              <a:buChar char="»"/>
              <a:defRPr sz="1800"/>
            </a:lvl8pPr>
            <a:lvl9pPr marL="4114800" lvl="8" indent="-342900" algn="l">
              <a:lnSpc>
                <a:spcPct val="100000"/>
              </a:lnSpc>
              <a:spcBef>
                <a:spcPts val="360"/>
              </a:spcBef>
              <a:spcAft>
                <a:spcPts val="0"/>
              </a:spcAft>
              <a:buSzPts val="1800"/>
              <a:buFont typeface="Arial"/>
              <a:buChar char="»"/>
              <a:defRPr sz="1800"/>
            </a:lvl9pPr>
          </a:lstStyle>
          <a:p>
            <a:endParaRPr/>
          </a:p>
        </p:txBody>
      </p:sp>
      <p:sp>
        <p:nvSpPr>
          <p:cNvPr id="119" name="Google Shape;119;p1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2"/>
        <p:cNvGrpSpPr/>
        <p:nvPr/>
      </p:nvGrpSpPr>
      <p:grpSpPr>
        <a:xfrm>
          <a:off x="0" y="0"/>
          <a:ext cx="0" cy="0"/>
          <a:chOff x="0" y="0"/>
          <a:chExt cx="0" cy="0"/>
        </a:xfrm>
      </p:grpSpPr>
      <p:sp>
        <p:nvSpPr>
          <p:cNvPr id="123" name="Google Shape;123;p120"/>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4" name="Google Shape;124;p120"/>
          <p:cNvSpPr txBox="1">
            <a:spLocks noGrp="1"/>
          </p:cNvSpPr>
          <p:nvPr>
            <p:ph type="body" idx="1"/>
          </p:nvPr>
        </p:nvSpPr>
        <p:spPr>
          <a:xfrm>
            <a:off x="1524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25" name="Google Shape;125;p120"/>
          <p:cNvSpPr txBox="1">
            <a:spLocks noGrp="1"/>
          </p:cNvSpPr>
          <p:nvPr>
            <p:ph type="body" idx="2"/>
          </p:nvPr>
        </p:nvSpPr>
        <p:spPr>
          <a:xfrm>
            <a:off x="46482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26" name="Google Shape;126;p120"/>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7"/>
        <p:cNvGrpSpPr/>
        <p:nvPr/>
      </p:nvGrpSpPr>
      <p:grpSpPr>
        <a:xfrm>
          <a:off x="0" y="0"/>
          <a:ext cx="0" cy="0"/>
          <a:chOff x="0" y="0"/>
          <a:chExt cx="0" cy="0"/>
        </a:xfrm>
      </p:grpSpPr>
      <p:sp>
        <p:nvSpPr>
          <p:cNvPr id="128" name="Google Shape;128;p126"/>
          <p:cNvSpPr txBox="1">
            <a:spLocks noGrp="1"/>
          </p:cNvSpPr>
          <p:nvPr>
            <p:ph type="body" idx="1"/>
          </p:nvPr>
        </p:nvSpPr>
        <p:spPr>
          <a:xfrm>
            <a:off x="152400" y="152400"/>
            <a:ext cx="8839200" cy="61722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29" name="Google Shape;129;p126"/>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127"/>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2" name="Google Shape;132;p127"/>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sz="3200"/>
            </a:lvl1pPr>
            <a:lvl2pPr marL="914400" lvl="1" indent="-406400" algn="l">
              <a:lnSpc>
                <a:spcPct val="100000"/>
              </a:lnSpc>
              <a:spcBef>
                <a:spcPts val="560"/>
              </a:spcBef>
              <a:spcAft>
                <a:spcPts val="0"/>
              </a:spcAft>
              <a:buSzPts val="2800"/>
              <a:buFont typeface="Arial"/>
              <a:buChar char="–"/>
              <a:defRPr sz="2800"/>
            </a:lvl2pPr>
            <a:lvl3pPr marL="1371600" lvl="2" indent="-381000" algn="l">
              <a:lnSpc>
                <a:spcPct val="100000"/>
              </a:lnSpc>
              <a:spcBef>
                <a:spcPts val="480"/>
              </a:spcBef>
              <a:spcAft>
                <a:spcPts val="0"/>
              </a:spcAft>
              <a:buSzPts val="2400"/>
              <a:buFont typeface="Arial"/>
              <a:buChar char="•"/>
              <a:defRPr sz="2400"/>
            </a:lvl3pPr>
            <a:lvl4pPr marL="1828800" lvl="3" indent="-355600" algn="l">
              <a:lnSpc>
                <a:spcPct val="100000"/>
              </a:lnSpc>
              <a:spcBef>
                <a:spcPts val="400"/>
              </a:spcBef>
              <a:spcAft>
                <a:spcPts val="0"/>
              </a:spcAft>
              <a:buSzPts val="2000"/>
              <a:buFont typeface="Arial"/>
              <a:buChar char="–"/>
              <a:defRPr sz="2000"/>
            </a:lvl4pPr>
            <a:lvl5pPr marL="2286000" lvl="4" indent="-355600" algn="l">
              <a:lnSpc>
                <a:spcPct val="100000"/>
              </a:lnSpc>
              <a:spcBef>
                <a:spcPts val="400"/>
              </a:spcBef>
              <a:spcAft>
                <a:spcPts val="0"/>
              </a:spcAft>
              <a:buSzPts val="2000"/>
              <a:buFont typeface="Arial"/>
              <a:buChar char="»"/>
              <a:defRPr sz="2000"/>
            </a:lvl5pPr>
            <a:lvl6pPr marL="2743200" lvl="5" indent="-355600" algn="l">
              <a:lnSpc>
                <a:spcPct val="100000"/>
              </a:lnSpc>
              <a:spcBef>
                <a:spcPts val="400"/>
              </a:spcBef>
              <a:spcAft>
                <a:spcPts val="0"/>
              </a:spcAft>
              <a:buSzPts val="2000"/>
              <a:buFont typeface="Arial"/>
              <a:buChar char="»"/>
              <a:defRPr sz="2000"/>
            </a:lvl6pPr>
            <a:lvl7pPr marL="3200400" lvl="6" indent="-355600" algn="l">
              <a:lnSpc>
                <a:spcPct val="100000"/>
              </a:lnSpc>
              <a:spcBef>
                <a:spcPts val="400"/>
              </a:spcBef>
              <a:spcAft>
                <a:spcPts val="0"/>
              </a:spcAft>
              <a:buSzPts val="2000"/>
              <a:buFont typeface="Arial"/>
              <a:buChar char="»"/>
              <a:defRPr sz="2000"/>
            </a:lvl7pPr>
            <a:lvl8pPr marL="3657600" lvl="7" indent="-355600" algn="l">
              <a:lnSpc>
                <a:spcPct val="100000"/>
              </a:lnSpc>
              <a:spcBef>
                <a:spcPts val="400"/>
              </a:spcBef>
              <a:spcAft>
                <a:spcPts val="0"/>
              </a:spcAft>
              <a:buSzPts val="2000"/>
              <a:buFont typeface="Arial"/>
              <a:buChar char="»"/>
              <a:defRPr sz="2000"/>
            </a:lvl8pPr>
            <a:lvl9pPr marL="4114800" lvl="8" indent="-355600" algn="l">
              <a:lnSpc>
                <a:spcPct val="100000"/>
              </a:lnSpc>
              <a:spcBef>
                <a:spcPts val="400"/>
              </a:spcBef>
              <a:spcAft>
                <a:spcPts val="0"/>
              </a:spcAft>
              <a:buSzPts val="2000"/>
              <a:buFont typeface="Arial"/>
              <a:buChar char="»"/>
              <a:defRPr sz="2000"/>
            </a:lvl9pPr>
          </a:lstStyle>
          <a:p>
            <a:endParaRPr/>
          </a:p>
        </p:txBody>
      </p:sp>
      <p:sp>
        <p:nvSpPr>
          <p:cNvPr id="133" name="Google Shape;133;p127"/>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Font typeface="Arial"/>
              <a:buNone/>
              <a:defRPr sz="1400"/>
            </a:lvl1pPr>
            <a:lvl2pPr marL="914400" lvl="1" indent="-228600" algn="l">
              <a:lnSpc>
                <a:spcPct val="100000"/>
              </a:lnSpc>
              <a:spcBef>
                <a:spcPts val="240"/>
              </a:spcBef>
              <a:spcAft>
                <a:spcPts val="0"/>
              </a:spcAft>
              <a:buSzPts val="1200"/>
              <a:buFont typeface="Arial"/>
              <a:buNone/>
              <a:defRPr sz="1200"/>
            </a:lvl2pPr>
            <a:lvl3pPr marL="1371600" lvl="2" indent="-228600" algn="l">
              <a:lnSpc>
                <a:spcPct val="100000"/>
              </a:lnSpc>
              <a:spcBef>
                <a:spcPts val="200"/>
              </a:spcBef>
              <a:spcAft>
                <a:spcPts val="0"/>
              </a:spcAft>
              <a:buSzPts val="1000"/>
              <a:buFont typeface="Arial"/>
              <a:buNone/>
              <a:defRPr sz="1000"/>
            </a:lvl3pPr>
            <a:lvl4pPr marL="1828800" lvl="3" indent="-228600" algn="l">
              <a:lnSpc>
                <a:spcPct val="100000"/>
              </a:lnSpc>
              <a:spcBef>
                <a:spcPts val="180"/>
              </a:spcBef>
              <a:spcAft>
                <a:spcPts val="0"/>
              </a:spcAft>
              <a:buSzPts val="900"/>
              <a:buFont typeface="Arial"/>
              <a:buNone/>
              <a:defRPr sz="900"/>
            </a:lvl4pPr>
            <a:lvl5pPr marL="2286000" lvl="4" indent="-228600" algn="l">
              <a:lnSpc>
                <a:spcPct val="100000"/>
              </a:lnSpc>
              <a:spcBef>
                <a:spcPts val="180"/>
              </a:spcBef>
              <a:spcAft>
                <a:spcPts val="0"/>
              </a:spcAft>
              <a:buSzPts val="900"/>
              <a:buFont typeface="Arial"/>
              <a:buNone/>
              <a:defRPr sz="900"/>
            </a:lvl5pPr>
            <a:lvl6pPr marL="2743200" lvl="5" indent="-228600" algn="l">
              <a:lnSpc>
                <a:spcPct val="100000"/>
              </a:lnSpc>
              <a:spcBef>
                <a:spcPts val="180"/>
              </a:spcBef>
              <a:spcAft>
                <a:spcPts val="0"/>
              </a:spcAft>
              <a:buSzPts val="900"/>
              <a:buFont typeface="Arial"/>
              <a:buNone/>
              <a:defRPr sz="900"/>
            </a:lvl6pPr>
            <a:lvl7pPr marL="3200400" lvl="6" indent="-228600" algn="l">
              <a:lnSpc>
                <a:spcPct val="100000"/>
              </a:lnSpc>
              <a:spcBef>
                <a:spcPts val="180"/>
              </a:spcBef>
              <a:spcAft>
                <a:spcPts val="0"/>
              </a:spcAft>
              <a:buSzPts val="900"/>
              <a:buFont typeface="Arial"/>
              <a:buNone/>
              <a:defRPr sz="900"/>
            </a:lvl7pPr>
            <a:lvl8pPr marL="3657600" lvl="7" indent="-228600" algn="l">
              <a:lnSpc>
                <a:spcPct val="100000"/>
              </a:lnSpc>
              <a:spcBef>
                <a:spcPts val="180"/>
              </a:spcBef>
              <a:spcAft>
                <a:spcPts val="0"/>
              </a:spcAft>
              <a:buSzPts val="900"/>
              <a:buFont typeface="Arial"/>
              <a:buNone/>
              <a:defRPr sz="900"/>
            </a:lvl8pPr>
            <a:lvl9pPr marL="4114800" lvl="8" indent="-228600" algn="l">
              <a:lnSpc>
                <a:spcPct val="100000"/>
              </a:lnSpc>
              <a:spcBef>
                <a:spcPts val="180"/>
              </a:spcBef>
              <a:spcAft>
                <a:spcPts val="0"/>
              </a:spcAft>
              <a:buSzPts val="900"/>
              <a:buFont typeface="Arial"/>
              <a:buNone/>
              <a:defRPr sz="900"/>
            </a:lvl9pPr>
          </a:lstStyle>
          <a:p>
            <a:endParaRPr/>
          </a:p>
        </p:txBody>
      </p:sp>
      <p:sp>
        <p:nvSpPr>
          <p:cNvPr id="134" name="Google Shape;134;p1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128"/>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9" name="Google Shape;139;p128"/>
          <p:cNvSpPr>
            <a:spLocks noGrp="1"/>
          </p:cNvSpPr>
          <p:nvPr>
            <p:ph type="pic" idx="2"/>
          </p:nvPr>
        </p:nvSpPr>
        <p:spPr>
          <a:xfrm>
            <a:off x="1792288" y="612775"/>
            <a:ext cx="5486400" cy="4114800"/>
          </a:xfrm>
          <a:prstGeom prst="rect">
            <a:avLst/>
          </a:prstGeom>
          <a:noFill/>
          <a:ln>
            <a:noFill/>
          </a:ln>
        </p:spPr>
      </p:sp>
      <p:sp>
        <p:nvSpPr>
          <p:cNvPr id="140" name="Google Shape;140;p128"/>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00"/>
              <a:buFont typeface="Arial"/>
              <a:buNone/>
              <a:defRPr sz="1400"/>
            </a:lvl1pPr>
            <a:lvl2pPr marL="914400" lvl="1" indent="-228600" algn="l">
              <a:lnSpc>
                <a:spcPct val="100000"/>
              </a:lnSpc>
              <a:spcBef>
                <a:spcPts val="240"/>
              </a:spcBef>
              <a:spcAft>
                <a:spcPts val="0"/>
              </a:spcAft>
              <a:buSzPts val="1200"/>
              <a:buFont typeface="Arial"/>
              <a:buNone/>
              <a:defRPr sz="1200"/>
            </a:lvl2pPr>
            <a:lvl3pPr marL="1371600" lvl="2" indent="-228600" algn="l">
              <a:lnSpc>
                <a:spcPct val="100000"/>
              </a:lnSpc>
              <a:spcBef>
                <a:spcPts val="200"/>
              </a:spcBef>
              <a:spcAft>
                <a:spcPts val="0"/>
              </a:spcAft>
              <a:buSzPts val="1000"/>
              <a:buFont typeface="Arial"/>
              <a:buNone/>
              <a:defRPr sz="1000"/>
            </a:lvl3pPr>
            <a:lvl4pPr marL="1828800" lvl="3" indent="-228600" algn="l">
              <a:lnSpc>
                <a:spcPct val="100000"/>
              </a:lnSpc>
              <a:spcBef>
                <a:spcPts val="180"/>
              </a:spcBef>
              <a:spcAft>
                <a:spcPts val="0"/>
              </a:spcAft>
              <a:buSzPts val="900"/>
              <a:buFont typeface="Arial"/>
              <a:buNone/>
              <a:defRPr sz="900"/>
            </a:lvl4pPr>
            <a:lvl5pPr marL="2286000" lvl="4" indent="-228600" algn="l">
              <a:lnSpc>
                <a:spcPct val="100000"/>
              </a:lnSpc>
              <a:spcBef>
                <a:spcPts val="180"/>
              </a:spcBef>
              <a:spcAft>
                <a:spcPts val="0"/>
              </a:spcAft>
              <a:buSzPts val="900"/>
              <a:buFont typeface="Arial"/>
              <a:buNone/>
              <a:defRPr sz="900"/>
            </a:lvl5pPr>
            <a:lvl6pPr marL="2743200" lvl="5" indent="-228600" algn="l">
              <a:lnSpc>
                <a:spcPct val="100000"/>
              </a:lnSpc>
              <a:spcBef>
                <a:spcPts val="180"/>
              </a:spcBef>
              <a:spcAft>
                <a:spcPts val="0"/>
              </a:spcAft>
              <a:buSzPts val="900"/>
              <a:buFont typeface="Arial"/>
              <a:buNone/>
              <a:defRPr sz="900"/>
            </a:lvl6pPr>
            <a:lvl7pPr marL="3200400" lvl="6" indent="-228600" algn="l">
              <a:lnSpc>
                <a:spcPct val="100000"/>
              </a:lnSpc>
              <a:spcBef>
                <a:spcPts val="180"/>
              </a:spcBef>
              <a:spcAft>
                <a:spcPts val="0"/>
              </a:spcAft>
              <a:buSzPts val="900"/>
              <a:buFont typeface="Arial"/>
              <a:buNone/>
              <a:defRPr sz="900"/>
            </a:lvl7pPr>
            <a:lvl8pPr marL="3657600" lvl="7" indent="-228600" algn="l">
              <a:lnSpc>
                <a:spcPct val="100000"/>
              </a:lnSpc>
              <a:spcBef>
                <a:spcPts val="180"/>
              </a:spcBef>
              <a:spcAft>
                <a:spcPts val="0"/>
              </a:spcAft>
              <a:buSzPts val="900"/>
              <a:buFont typeface="Arial"/>
              <a:buNone/>
              <a:defRPr sz="900"/>
            </a:lvl8pPr>
            <a:lvl9pPr marL="4114800" lvl="8" indent="-228600" algn="l">
              <a:lnSpc>
                <a:spcPct val="100000"/>
              </a:lnSpc>
              <a:spcBef>
                <a:spcPts val="180"/>
              </a:spcBef>
              <a:spcAft>
                <a:spcPts val="0"/>
              </a:spcAft>
              <a:buSzPts val="900"/>
              <a:buFont typeface="Arial"/>
              <a:buNone/>
              <a:defRPr sz="900"/>
            </a:lvl9pPr>
          </a:lstStyle>
          <a:p>
            <a:endParaRPr/>
          </a:p>
        </p:txBody>
      </p:sp>
      <p:sp>
        <p:nvSpPr>
          <p:cNvPr id="141" name="Google Shape;141;p1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135"/>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6" name="Google Shape;146;p135"/>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47" name="Google Shape;147;p1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1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1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136"/>
          <p:cNvSpPr txBox="1">
            <a:spLocks noGrp="1"/>
          </p:cNvSpPr>
          <p:nvPr>
            <p:ph type="title"/>
          </p:nvPr>
        </p:nvSpPr>
        <p:spPr>
          <a:xfrm rot="5400000">
            <a:off x="4705350" y="2038350"/>
            <a:ext cx="5562600" cy="1943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2" name="Google Shape;152;p136"/>
          <p:cNvSpPr txBox="1">
            <a:spLocks noGrp="1"/>
          </p:cNvSpPr>
          <p:nvPr>
            <p:ph type="body" idx="1"/>
          </p:nvPr>
        </p:nvSpPr>
        <p:spPr>
          <a:xfrm rot="5400000">
            <a:off x="742950" y="171450"/>
            <a:ext cx="5562600" cy="5676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53" name="Google Shape;153;p1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1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1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3"/>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56"/>
        <p:cNvGrpSpPr/>
        <p:nvPr/>
      </p:nvGrpSpPr>
      <p:grpSpPr>
        <a:xfrm>
          <a:off x="0" y="0"/>
          <a:ext cx="0" cy="0"/>
          <a:chOff x="0" y="0"/>
          <a:chExt cx="0" cy="0"/>
        </a:xfrm>
      </p:grpSpPr>
      <p:sp>
        <p:nvSpPr>
          <p:cNvPr id="157" name="Google Shape;157;p137"/>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8" name="Google Shape;158;p137"/>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59" name="Google Shape;159;p137"/>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60" name="Google Shape;160;p1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1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1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63"/>
        <p:cNvGrpSpPr/>
        <p:nvPr/>
      </p:nvGrpSpPr>
      <p:grpSpPr>
        <a:xfrm>
          <a:off x="0" y="0"/>
          <a:ext cx="0" cy="0"/>
          <a:chOff x="0" y="0"/>
          <a:chExt cx="0" cy="0"/>
        </a:xfrm>
      </p:grpSpPr>
      <p:sp>
        <p:nvSpPr>
          <p:cNvPr id="164" name="Google Shape;164;p138"/>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5" name="Google Shape;165;p138"/>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66" name="Google Shape;166;p138"/>
          <p:cNvSpPr txBox="1">
            <a:spLocks noGrp="1"/>
          </p:cNvSpPr>
          <p:nvPr>
            <p:ph type="body" idx="2"/>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67" name="Google Shape;167;p1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1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1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170"/>
        <p:cNvGrpSpPr/>
        <p:nvPr/>
      </p:nvGrpSpPr>
      <p:grpSpPr>
        <a:xfrm>
          <a:off x="0" y="0"/>
          <a:ext cx="0" cy="0"/>
          <a:chOff x="0" y="0"/>
          <a:chExt cx="0" cy="0"/>
        </a:xfrm>
      </p:grpSpPr>
      <p:sp>
        <p:nvSpPr>
          <p:cNvPr id="171" name="Google Shape;171;p162"/>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2" name="Google Shape;172;p162"/>
          <p:cNvSpPr>
            <a:spLocks noGrp="1"/>
          </p:cNvSpPr>
          <p:nvPr>
            <p:ph type="clipArt" idx="2"/>
          </p:nvPr>
        </p:nvSpPr>
        <p:spPr>
          <a:xfrm>
            <a:off x="685800" y="1676400"/>
            <a:ext cx="3810000" cy="4114800"/>
          </a:xfrm>
          <a:prstGeom prst="rect">
            <a:avLst/>
          </a:prstGeom>
          <a:noFill/>
          <a:ln>
            <a:noFill/>
          </a:ln>
        </p:spPr>
      </p:sp>
      <p:sp>
        <p:nvSpPr>
          <p:cNvPr id="173" name="Google Shape;173;p162"/>
          <p:cNvSpPr txBox="1">
            <a:spLocks noGrp="1"/>
          </p:cNvSpPr>
          <p:nvPr>
            <p:ph type="body" idx="1"/>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74" name="Google Shape;174;p16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1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177"/>
        <p:cNvGrpSpPr/>
        <p:nvPr/>
      </p:nvGrpSpPr>
      <p:grpSpPr>
        <a:xfrm>
          <a:off x="0" y="0"/>
          <a:ext cx="0" cy="0"/>
          <a:chOff x="0" y="0"/>
          <a:chExt cx="0" cy="0"/>
        </a:xfrm>
      </p:grpSpPr>
      <p:sp>
        <p:nvSpPr>
          <p:cNvPr id="178" name="Google Shape;178;p163"/>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9" name="Google Shape;179;p163"/>
          <p:cNvSpPr txBox="1">
            <a:spLocks noGrp="1"/>
          </p:cNvSpPr>
          <p:nvPr>
            <p:ph type="body" idx="1"/>
          </p:nvPr>
        </p:nvSpPr>
        <p:spPr>
          <a:xfrm>
            <a:off x="6858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80" name="Google Shape;180;p163"/>
          <p:cNvSpPr>
            <a:spLocks noGrp="1"/>
          </p:cNvSpPr>
          <p:nvPr>
            <p:ph type="clipArt" idx="2"/>
          </p:nvPr>
        </p:nvSpPr>
        <p:spPr>
          <a:xfrm>
            <a:off x="4648200" y="1676400"/>
            <a:ext cx="3810000" cy="4114800"/>
          </a:xfrm>
          <a:prstGeom prst="rect">
            <a:avLst/>
          </a:prstGeom>
          <a:noFill/>
          <a:ln>
            <a:noFill/>
          </a:ln>
        </p:spPr>
      </p:sp>
      <p:sp>
        <p:nvSpPr>
          <p:cNvPr id="181" name="Google Shape;181;p16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1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1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84"/>
        <p:cNvGrpSpPr/>
        <p:nvPr/>
      </p:nvGrpSpPr>
      <p:grpSpPr>
        <a:xfrm>
          <a:off x="0" y="0"/>
          <a:ext cx="0" cy="0"/>
          <a:chOff x="0" y="0"/>
          <a:chExt cx="0" cy="0"/>
        </a:xfrm>
      </p:grpSpPr>
      <p:sp>
        <p:nvSpPr>
          <p:cNvPr id="185" name="Google Shape;185;p164"/>
          <p:cNvSpPr txBox="1">
            <a:spLocks noGrp="1"/>
          </p:cNvSpPr>
          <p:nvPr>
            <p:ph type="body" idx="1"/>
          </p:nvPr>
        </p:nvSpPr>
        <p:spPr>
          <a:xfrm>
            <a:off x="152400" y="152400"/>
            <a:ext cx="8839200" cy="61722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10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10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10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10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86" name="Google Shape;186;p164"/>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300" b="0"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87"/>
        <p:cNvGrpSpPr/>
        <p:nvPr/>
      </p:nvGrpSpPr>
      <p:grpSpPr>
        <a:xfrm>
          <a:off x="0" y="0"/>
          <a:ext cx="0" cy="0"/>
          <a:chOff x="0" y="0"/>
          <a:chExt cx="0" cy="0"/>
        </a:xfrm>
      </p:grpSpPr>
      <p:sp>
        <p:nvSpPr>
          <p:cNvPr id="188" name="Google Shape;188;p165"/>
          <p:cNvSpPr txBox="1">
            <a:spLocks noGrp="1"/>
          </p:cNvSpPr>
          <p:nvPr>
            <p:ph type="title"/>
          </p:nvPr>
        </p:nvSpPr>
        <p:spPr>
          <a:xfrm>
            <a:off x="311700" y="2867800"/>
            <a:ext cx="8520600" cy="11223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89" name="Google Shape;189;p165"/>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0"/>
        <p:cNvGrpSpPr/>
        <p:nvPr/>
      </p:nvGrpSpPr>
      <p:grpSpPr>
        <a:xfrm>
          <a:off x="0" y="0"/>
          <a:ext cx="0" cy="0"/>
          <a:chOff x="0" y="0"/>
          <a:chExt cx="0" cy="0"/>
        </a:xfrm>
      </p:grpSpPr>
      <p:sp>
        <p:nvSpPr>
          <p:cNvPr id="481" name="Google Shape;481;gdc35d56f2a_0_1849"/>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2" name="Google Shape;482;gdc35d56f2a_0_184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560"/>
              </a:spcBef>
              <a:spcAft>
                <a:spcPts val="0"/>
              </a:spcAft>
              <a:buSzPts val="2856"/>
              <a:buNone/>
              <a:defRPr>
                <a:solidFill>
                  <a:srgbClr val="888888"/>
                </a:solidFill>
              </a:defRPr>
            </a:lvl1pPr>
            <a:lvl2pPr lvl="1" algn="ctr">
              <a:lnSpc>
                <a:spcPct val="100000"/>
              </a:lnSpc>
              <a:spcBef>
                <a:spcPts val="560"/>
              </a:spcBef>
              <a:spcAft>
                <a:spcPts val="0"/>
              </a:spcAft>
              <a:buSzPts val="2856"/>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83" name="Google Shape;483;gdc35d56f2a_0_184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4" name="Google Shape;484;gdc35d56f2a_0_184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5" name="Google Shape;485;gdc35d56f2a_0_18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6"/>
        <p:cNvGrpSpPr/>
        <p:nvPr/>
      </p:nvGrpSpPr>
      <p:grpSpPr>
        <a:xfrm>
          <a:off x="0" y="0"/>
          <a:ext cx="0" cy="0"/>
          <a:chOff x="0" y="0"/>
          <a:chExt cx="0" cy="0"/>
        </a:xfrm>
      </p:grpSpPr>
      <p:sp>
        <p:nvSpPr>
          <p:cNvPr id="487" name="Google Shape;487;gdc35d56f2a_0_18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8" name="Google Shape;488;gdc35d56f2a_0_185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9" name="Google Shape;489;gdc35d56f2a_0_185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0" name="Google Shape;490;gdc35d56f2a_0_18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1"/>
        <p:cNvGrpSpPr/>
        <p:nvPr/>
      </p:nvGrpSpPr>
      <p:grpSpPr>
        <a:xfrm>
          <a:off x="0" y="0"/>
          <a:ext cx="0" cy="0"/>
          <a:chOff x="0" y="0"/>
          <a:chExt cx="0" cy="0"/>
        </a:xfrm>
      </p:grpSpPr>
      <p:sp>
        <p:nvSpPr>
          <p:cNvPr id="492" name="Google Shape;492;gdc35d56f2a_0_18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3" name="Google Shape;493;gdc35d56f2a_0_186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94" name="Google Shape;494;gdc35d56f2a_0_186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5" name="Google Shape;495;gdc35d56f2a_0_186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6" name="Google Shape;496;gdc35d56f2a_0_186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7"/>
        <p:cNvGrpSpPr/>
        <p:nvPr/>
      </p:nvGrpSpPr>
      <p:grpSpPr>
        <a:xfrm>
          <a:off x="0" y="0"/>
          <a:ext cx="0" cy="0"/>
          <a:chOff x="0" y="0"/>
          <a:chExt cx="0" cy="0"/>
        </a:xfrm>
      </p:grpSpPr>
      <p:sp>
        <p:nvSpPr>
          <p:cNvPr id="498" name="Google Shape;498;gdc35d56f2a_0_186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800"/>
              <a:buFont typeface="Arial"/>
              <a:buNone/>
              <a:defRPr/>
            </a:lvl1pPr>
            <a:lvl2pPr lvl="1" algn="ctr">
              <a:lnSpc>
                <a:spcPct val="100000"/>
              </a:lnSpc>
              <a:spcBef>
                <a:spcPts val="0"/>
              </a:spcBef>
              <a:spcAft>
                <a:spcPts val="0"/>
              </a:spcAft>
              <a:buClr>
                <a:schemeClr val="dk1"/>
              </a:buClr>
              <a:buSzPts val="2800"/>
              <a:buFont typeface="Arial"/>
              <a:buNone/>
              <a:defRPr/>
            </a:lvl2pPr>
            <a:lvl3pPr lvl="2" algn="ctr">
              <a:lnSpc>
                <a:spcPct val="100000"/>
              </a:lnSpc>
              <a:spcBef>
                <a:spcPts val="0"/>
              </a:spcBef>
              <a:spcAft>
                <a:spcPts val="0"/>
              </a:spcAft>
              <a:buClr>
                <a:schemeClr val="dk1"/>
              </a:buClr>
              <a:buSzPts val="2800"/>
              <a:buFont typeface="Arial"/>
              <a:buNone/>
              <a:defRPr/>
            </a:lvl3pPr>
            <a:lvl4pPr lvl="3" algn="ctr">
              <a:lnSpc>
                <a:spcPct val="100000"/>
              </a:lnSpc>
              <a:spcBef>
                <a:spcPts val="0"/>
              </a:spcBef>
              <a:spcAft>
                <a:spcPts val="0"/>
              </a:spcAft>
              <a:buClr>
                <a:schemeClr val="dk1"/>
              </a:buClr>
              <a:buSzPts val="2800"/>
              <a:buFont typeface="Arial"/>
              <a:buNone/>
              <a:defRPr/>
            </a:lvl4pPr>
            <a:lvl5pPr lvl="4" algn="ctr">
              <a:lnSpc>
                <a:spcPct val="100000"/>
              </a:lnSpc>
              <a:spcBef>
                <a:spcPts val="0"/>
              </a:spcBef>
              <a:spcAft>
                <a:spcPts val="0"/>
              </a:spcAft>
              <a:buClr>
                <a:schemeClr val="dk1"/>
              </a:buClr>
              <a:buSzPts val="2800"/>
              <a:buFont typeface="Arial"/>
              <a:buNone/>
              <a:defRPr/>
            </a:lvl5pPr>
            <a:lvl6pPr lvl="5" algn="ctr">
              <a:lnSpc>
                <a:spcPct val="100000"/>
              </a:lnSpc>
              <a:spcBef>
                <a:spcPts val="0"/>
              </a:spcBef>
              <a:spcAft>
                <a:spcPts val="0"/>
              </a:spcAft>
              <a:buClr>
                <a:schemeClr val="dk1"/>
              </a:buClr>
              <a:buSzPts val="2800"/>
              <a:buFont typeface="Arial"/>
              <a:buNone/>
              <a:defRPr/>
            </a:lvl6pPr>
            <a:lvl7pPr lvl="6" algn="ctr">
              <a:lnSpc>
                <a:spcPct val="100000"/>
              </a:lnSpc>
              <a:spcBef>
                <a:spcPts val="0"/>
              </a:spcBef>
              <a:spcAft>
                <a:spcPts val="0"/>
              </a:spcAft>
              <a:buClr>
                <a:schemeClr val="dk1"/>
              </a:buClr>
              <a:buSzPts val="2800"/>
              <a:buFont typeface="Arial"/>
              <a:buNone/>
              <a:defRPr/>
            </a:lvl7pPr>
            <a:lvl8pPr lvl="7" algn="ctr">
              <a:lnSpc>
                <a:spcPct val="100000"/>
              </a:lnSpc>
              <a:spcBef>
                <a:spcPts val="0"/>
              </a:spcBef>
              <a:spcAft>
                <a:spcPts val="0"/>
              </a:spcAft>
              <a:buClr>
                <a:schemeClr val="dk1"/>
              </a:buClr>
              <a:buSzPts val="2800"/>
              <a:buFont typeface="Arial"/>
              <a:buNone/>
              <a:defRPr/>
            </a:lvl8pPr>
            <a:lvl9pPr lvl="8" algn="ctr">
              <a:lnSpc>
                <a:spcPct val="100000"/>
              </a:lnSpc>
              <a:spcBef>
                <a:spcPts val="0"/>
              </a:spcBef>
              <a:spcAft>
                <a:spcPts val="0"/>
              </a:spcAft>
              <a:buClr>
                <a:schemeClr val="dk1"/>
              </a:buClr>
              <a:buSzPts val="2800"/>
              <a:buFont typeface="Arial"/>
              <a:buNone/>
              <a:defRPr/>
            </a:lvl9pPr>
          </a:lstStyle>
          <a:p>
            <a:endParaRPr/>
          </a:p>
        </p:txBody>
      </p:sp>
      <p:sp>
        <p:nvSpPr>
          <p:cNvPr id="499" name="Google Shape;499;gdc35d56f2a_0_186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Clr>
                <a:schemeClr val="dk1"/>
              </a:buClr>
              <a:buSzPts val="1400"/>
              <a:buChar char="■"/>
              <a:defRPr/>
            </a:lvl6pPr>
            <a:lvl7pPr marL="3200400" lvl="6" indent="-317500" algn="l">
              <a:lnSpc>
                <a:spcPct val="100000"/>
              </a:lnSpc>
              <a:spcBef>
                <a:spcPts val="1600"/>
              </a:spcBef>
              <a:spcAft>
                <a:spcPts val="0"/>
              </a:spcAft>
              <a:buClr>
                <a:schemeClr val="dk1"/>
              </a:buClr>
              <a:buSzPts val="1400"/>
              <a:buChar char="●"/>
              <a:defRPr/>
            </a:lvl7pPr>
            <a:lvl8pPr marL="3657600" lvl="7" indent="-317500" algn="l">
              <a:lnSpc>
                <a:spcPct val="100000"/>
              </a:lnSpc>
              <a:spcBef>
                <a:spcPts val="1600"/>
              </a:spcBef>
              <a:spcAft>
                <a:spcPts val="0"/>
              </a:spcAft>
              <a:buClr>
                <a:schemeClr val="dk1"/>
              </a:buClr>
              <a:buSzPts val="1400"/>
              <a:buChar char="○"/>
              <a:defRPr/>
            </a:lvl8pPr>
            <a:lvl9pPr marL="4114800" lvl="8" indent="-317500" algn="l">
              <a:lnSpc>
                <a:spcPct val="100000"/>
              </a:lnSpc>
              <a:spcBef>
                <a:spcPts val="1600"/>
              </a:spcBef>
              <a:spcAft>
                <a:spcPts val="1600"/>
              </a:spcAft>
              <a:buClr>
                <a:schemeClr val="dk1"/>
              </a:buClr>
              <a:buSzPts val="1400"/>
              <a:buChar char="■"/>
              <a:defRPr/>
            </a:lvl9pPr>
          </a:lstStyle>
          <a:p>
            <a:endParaRPr/>
          </a:p>
        </p:txBody>
      </p:sp>
      <p:sp>
        <p:nvSpPr>
          <p:cNvPr id="500" name="Google Shape;500;gdc35d56f2a_0_186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4"/>
        <p:cNvGrpSpPr/>
        <p:nvPr/>
      </p:nvGrpSpPr>
      <p:grpSpPr>
        <a:xfrm>
          <a:off x="0" y="0"/>
          <a:ext cx="0" cy="0"/>
          <a:chOff x="0" y="0"/>
          <a:chExt cx="0" cy="0"/>
        </a:xfrm>
      </p:grpSpPr>
      <p:sp>
        <p:nvSpPr>
          <p:cNvPr id="25" name="Google Shape;25;p148"/>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33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 name="Google Shape;26;p148"/>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640"/>
              </a:spcBef>
              <a:spcAft>
                <a:spcPts val="0"/>
              </a:spcAft>
              <a:buSzPts val="3200"/>
              <a:buFont typeface="Calibri"/>
              <a:buChar char="•"/>
              <a:defRPr>
                <a:latin typeface="Calibri"/>
                <a:ea typeface="Calibri"/>
                <a:cs typeface="Calibri"/>
                <a:sym typeface="Calibri"/>
              </a:defRPr>
            </a:lvl1pPr>
            <a:lvl2pPr marL="914400" lvl="1" indent="-406400" algn="l">
              <a:lnSpc>
                <a:spcPct val="90000"/>
              </a:lnSpc>
              <a:spcBef>
                <a:spcPts val="560"/>
              </a:spcBef>
              <a:spcAft>
                <a:spcPts val="0"/>
              </a:spcAft>
              <a:buSzPts val="2800"/>
              <a:buFont typeface="Calibri"/>
              <a:buChar char="•"/>
              <a:defRPr>
                <a:latin typeface="Calibri"/>
                <a:ea typeface="Calibri"/>
                <a:cs typeface="Calibri"/>
                <a:sym typeface="Calibri"/>
              </a:defRPr>
            </a:lvl2pPr>
            <a:lvl3pPr marL="1371600" lvl="2" indent="-381000" algn="l">
              <a:lnSpc>
                <a:spcPct val="90000"/>
              </a:lnSpc>
              <a:spcBef>
                <a:spcPts val="480"/>
              </a:spcBef>
              <a:spcAft>
                <a:spcPts val="0"/>
              </a:spcAft>
              <a:buSzPts val="2400"/>
              <a:buFont typeface="Calibri"/>
              <a:buChar char="•"/>
              <a:defRPr>
                <a:latin typeface="Calibri"/>
                <a:ea typeface="Calibri"/>
                <a:cs typeface="Calibri"/>
                <a:sym typeface="Calibri"/>
              </a:defRPr>
            </a:lvl3pPr>
            <a:lvl4pPr marL="1828800" lvl="3" indent="-355600" algn="l">
              <a:lnSpc>
                <a:spcPct val="90000"/>
              </a:lnSpc>
              <a:spcBef>
                <a:spcPts val="400"/>
              </a:spcBef>
              <a:spcAft>
                <a:spcPts val="0"/>
              </a:spcAft>
              <a:buSzPts val="2000"/>
              <a:buFont typeface="Calibri"/>
              <a:buChar char="•"/>
              <a:defRPr>
                <a:latin typeface="Calibri"/>
                <a:ea typeface="Calibri"/>
                <a:cs typeface="Calibri"/>
                <a:sym typeface="Calibri"/>
              </a:defRPr>
            </a:lvl4pPr>
            <a:lvl5pPr marL="2286000" lvl="4" indent="-355600" algn="l">
              <a:lnSpc>
                <a:spcPct val="90000"/>
              </a:lnSpc>
              <a:spcBef>
                <a:spcPts val="400"/>
              </a:spcBef>
              <a:spcAft>
                <a:spcPts val="0"/>
              </a:spcAft>
              <a:buSzPts val="2000"/>
              <a:buFont typeface="Calibri"/>
              <a:buChar char="•"/>
              <a:defRPr>
                <a:latin typeface="Calibri"/>
                <a:ea typeface="Calibri"/>
                <a:cs typeface="Calibri"/>
                <a:sym typeface="Calibri"/>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1"/>
        <p:cNvGrpSpPr/>
        <p:nvPr/>
      </p:nvGrpSpPr>
      <p:grpSpPr>
        <a:xfrm>
          <a:off x="0" y="0"/>
          <a:ext cx="0" cy="0"/>
          <a:chOff x="0" y="0"/>
          <a:chExt cx="0" cy="0"/>
        </a:xfrm>
      </p:grpSpPr>
      <p:sp>
        <p:nvSpPr>
          <p:cNvPr id="502" name="Google Shape;502;gdc35d56f2a_0_187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03" name="Google Shape;503;gdc35d56f2a_0_1870"/>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40"/>
              <a:buNone/>
              <a:defRPr sz="2000">
                <a:solidFill>
                  <a:srgbClr val="888888"/>
                </a:solidFill>
              </a:defRPr>
            </a:lvl1pPr>
            <a:lvl2pPr marL="914400" lvl="1" indent="-228600" algn="l">
              <a:lnSpc>
                <a:spcPct val="100000"/>
              </a:lnSpc>
              <a:spcBef>
                <a:spcPts val="360"/>
              </a:spcBef>
              <a:spcAft>
                <a:spcPts val="0"/>
              </a:spcAft>
              <a:buSzPts val="1836"/>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504" name="Google Shape;504;gdc35d56f2a_0_187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5" name="Google Shape;505;gdc35d56f2a_0_187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gdc35d56f2a_0_187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7"/>
        <p:cNvGrpSpPr/>
        <p:nvPr/>
      </p:nvGrpSpPr>
      <p:grpSpPr>
        <a:xfrm>
          <a:off x="0" y="0"/>
          <a:ext cx="0" cy="0"/>
          <a:chOff x="0" y="0"/>
          <a:chExt cx="0" cy="0"/>
        </a:xfrm>
      </p:grpSpPr>
      <p:sp>
        <p:nvSpPr>
          <p:cNvPr id="508" name="Google Shape;508;gdc35d56f2a_0_18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09" name="Google Shape;509;gdc35d56f2a_0_1876"/>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409956" algn="l">
              <a:lnSpc>
                <a:spcPct val="100000"/>
              </a:lnSpc>
              <a:spcBef>
                <a:spcPts val="560"/>
              </a:spcBef>
              <a:spcAft>
                <a:spcPts val="0"/>
              </a:spcAft>
              <a:buSzPts val="2856"/>
              <a:buChar char="•"/>
              <a:defRPr sz="2800"/>
            </a:lvl1pPr>
            <a:lvl2pPr marL="914400" lvl="1" indent="-384047" algn="l">
              <a:lnSpc>
                <a:spcPct val="100000"/>
              </a:lnSpc>
              <a:spcBef>
                <a:spcPts val="480"/>
              </a:spcBef>
              <a:spcAft>
                <a:spcPts val="0"/>
              </a:spcAft>
              <a:buSzPts val="2448"/>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10" name="Google Shape;510;gdc35d56f2a_0_1876"/>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409956" algn="l">
              <a:lnSpc>
                <a:spcPct val="100000"/>
              </a:lnSpc>
              <a:spcBef>
                <a:spcPts val="560"/>
              </a:spcBef>
              <a:spcAft>
                <a:spcPts val="0"/>
              </a:spcAft>
              <a:buSzPts val="2856"/>
              <a:buChar char="•"/>
              <a:defRPr sz="2800"/>
            </a:lvl1pPr>
            <a:lvl2pPr marL="914400" lvl="1" indent="-384047" algn="l">
              <a:lnSpc>
                <a:spcPct val="100000"/>
              </a:lnSpc>
              <a:spcBef>
                <a:spcPts val="480"/>
              </a:spcBef>
              <a:spcAft>
                <a:spcPts val="0"/>
              </a:spcAft>
              <a:buSzPts val="2448"/>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11" name="Google Shape;511;gdc35d56f2a_0_187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2" name="Google Shape;512;gdc35d56f2a_0_187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3" name="Google Shape;513;gdc35d56f2a_0_18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4"/>
        <p:cNvGrpSpPr/>
        <p:nvPr/>
      </p:nvGrpSpPr>
      <p:grpSpPr>
        <a:xfrm>
          <a:off x="0" y="0"/>
          <a:ext cx="0" cy="0"/>
          <a:chOff x="0" y="0"/>
          <a:chExt cx="0" cy="0"/>
        </a:xfrm>
      </p:grpSpPr>
      <p:sp>
        <p:nvSpPr>
          <p:cNvPr id="515" name="Google Shape;515;gdc35d56f2a_0_18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6" name="Google Shape;516;gdc35d56f2a_0_1883"/>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48"/>
              <a:buNone/>
              <a:defRPr sz="2400" b="1"/>
            </a:lvl1pPr>
            <a:lvl2pPr marL="914400" lvl="1" indent="-228600" algn="l">
              <a:lnSpc>
                <a:spcPct val="100000"/>
              </a:lnSpc>
              <a:spcBef>
                <a:spcPts val="400"/>
              </a:spcBef>
              <a:spcAft>
                <a:spcPts val="0"/>
              </a:spcAft>
              <a:buSzPts val="204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7" name="Google Shape;517;gdc35d56f2a_0_1883"/>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4048" algn="l">
              <a:lnSpc>
                <a:spcPct val="100000"/>
              </a:lnSpc>
              <a:spcBef>
                <a:spcPts val="480"/>
              </a:spcBef>
              <a:spcAft>
                <a:spcPts val="0"/>
              </a:spcAft>
              <a:buSzPts val="2448"/>
              <a:buChar char="•"/>
              <a:defRPr sz="2400"/>
            </a:lvl1pPr>
            <a:lvl2pPr marL="914400" lvl="1" indent="-358140" algn="l">
              <a:lnSpc>
                <a:spcPct val="100000"/>
              </a:lnSpc>
              <a:spcBef>
                <a:spcPts val="400"/>
              </a:spcBef>
              <a:spcAft>
                <a:spcPts val="0"/>
              </a:spcAft>
              <a:buSzPts val="204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18" name="Google Shape;518;gdc35d56f2a_0_1883"/>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448"/>
              <a:buNone/>
              <a:defRPr sz="2400" b="1"/>
            </a:lvl1pPr>
            <a:lvl2pPr marL="914400" lvl="1" indent="-228600" algn="l">
              <a:lnSpc>
                <a:spcPct val="100000"/>
              </a:lnSpc>
              <a:spcBef>
                <a:spcPts val="400"/>
              </a:spcBef>
              <a:spcAft>
                <a:spcPts val="0"/>
              </a:spcAft>
              <a:buSzPts val="204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9" name="Google Shape;519;gdc35d56f2a_0_1883"/>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84048" algn="l">
              <a:lnSpc>
                <a:spcPct val="100000"/>
              </a:lnSpc>
              <a:spcBef>
                <a:spcPts val="480"/>
              </a:spcBef>
              <a:spcAft>
                <a:spcPts val="0"/>
              </a:spcAft>
              <a:buSzPts val="2448"/>
              <a:buChar char="•"/>
              <a:defRPr sz="2400"/>
            </a:lvl1pPr>
            <a:lvl2pPr marL="914400" lvl="1" indent="-358140" algn="l">
              <a:lnSpc>
                <a:spcPct val="100000"/>
              </a:lnSpc>
              <a:spcBef>
                <a:spcPts val="400"/>
              </a:spcBef>
              <a:spcAft>
                <a:spcPts val="0"/>
              </a:spcAft>
              <a:buSzPts val="204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0" name="Google Shape;520;gdc35d56f2a_0_188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1" name="Google Shape;521;gdc35d56f2a_0_188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2" name="Google Shape;522;gdc35d56f2a_0_188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3"/>
        <p:cNvGrpSpPr/>
        <p:nvPr/>
      </p:nvGrpSpPr>
      <p:grpSpPr>
        <a:xfrm>
          <a:off x="0" y="0"/>
          <a:ext cx="0" cy="0"/>
          <a:chOff x="0" y="0"/>
          <a:chExt cx="0" cy="0"/>
        </a:xfrm>
      </p:grpSpPr>
      <p:sp>
        <p:nvSpPr>
          <p:cNvPr id="524" name="Google Shape;524;gdc35d56f2a_0_189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5" name="Google Shape;525;gdc35d56f2a_0_18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gdc35d56f2a_0_18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7"/>
        <p:cNvGrpSpPr/>
        <p:nvPr/>
      </p:nvGrpSpPr>
      <p:grpSpPr>
        <a:xfrm>
          <a:off x="0" y="0"/>
          <a:ext cx="0" cy="0"/>
          <a:chOff x="0" y="0"/>
          <a:chExt cx="0" cy="0"/>
        </a:xfrm>
      </p:grpSpPr>
      <p:sp>
        <p:nvSpPr>
          <p:cNvPr id="528" name="Google Shape;528;gdc35d56f2a_0_1896"/>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9" name="Google Shape;529;gdc35d56f2a_0_1896"/>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435864" algn="l">
              <a:lnSpc>
                <a:spcPct val="100000"/>
              </a:lnSpc>
              <a:spcBef>
                <a:spcPts val="640"/>
              </a:spcBef>
              <a:spcAft>
                <a:spcPts val="0"/>
              </a:spcAft>
              <a:buSzPts val="3264"/>
              <a:buChar char="•"/>
              <a:defRPr sz="3200"/>
            </a:lvl1pPr>
            <a:lvl2pPr marL="914400" lvl="1" indent="-409956" algn="l">
              <a:lnSpc>
                <a:spcPct val="100000"/>
              </a:lnSpc>
              <a:spcBef>
                <a:spcPts val="560"/>
              </a:spcBef>
              <a:spcAft>
                <a:spcPts val="0"/>
              </a:spcAft>
              <a:buSzPts val="2856"/>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30" name="Google Shape;530;gdc35d56f2a_0_1896"/>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28"/>
              <a:buNone/>
              <a:defRPr sz="1400"/>
            </a:lvl1pPr>
            <a:lvl2pPr marL="914400" lvl="1" indent="-228600" algn="l">
              <a:lnSpc>
                <a:spcPct val="100000"/>
              </a:lnSpc>
              <a:spcBef>
                <a:spcPts val="240"/>
              </a:spcBef>
              <a:spcAft>
                <a:spcPts val="0"/>
              </a:spcAft>
              <a:buSzPts val="1224"/>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31" name="Google Shape;531;gdc35d56f2a_0_189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2" name="Google Shape;532;gdc35d56f2a_0_189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3" name="Google Shape;533;gdc35d56f2a_0_189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4"/>
        <p:cNvGrpSpPr/>
        <p:nvPr/>
      </p:nvGrpSpPr>
      <p:grpSpPr>
        <a:xfrm>
          <a:off x="0" y="0"/>
          <a:ext cx="0" cy="0"/>
          <a:chOff x="0" y="0"/>
          <a:chExt cx="0" cy="0"/>
        </a:xfrm>
      </p:grpSpPr>
      <p:sp>
        <p:nvSpPr>
          <p:cNvPr id="535" name="Google Shape;535;gdc35d56f2a_0_190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36" name="Google Shape;536;gdc35d56f2a_0_1903"/>
          <p:cNvSpPr>
            <a:spLocks noGrp="1"/>
          </p:cNvSpPr>
          <p:nvPr>
            <p:ph type="pic" idx="2"/>
          </p:nvPr>
        </p:nvSpPr>
        <p:spPr>
          <a:xfrm>
            <a:off x="1792288" y="612775"/>
            <a:ext cx="5486400" cy="4114800"/>
          </a:xfrm>
          <a:prstGeom prst="rect">
            <a:avLst/>
          </a:prstGeom>
          <a:noFill/>
          <a:ln>
            <a:noFill/>
          </a:ln>
        </p:spPr>
      </p:sp>
      <p:sp>
        <p:nvSpPr>
          <p:cNvPr id="537" name="Google Shape;537;gdc35d56f2a_0_190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428"/>
              <a:buNone/>
              <a:defRPr sz="1400"/>
            </a:lvl1pPr>
            <a:lvl2pPr marL="914400" lvl="1" indent="-228600" algn="l">
              <a:lnSpc>
                <a:spcPct val="100000"/>
              </a:lnSpc>
              <a:spcBef>
                <a:spcPts val="240"/>
              </a:spcBef>
              <a:spcAft>
                <a:spcPts val="0"/>
              </a:spcAft>
              <a:buSzPts val="1224"/>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38" name="Google Shape;538;gdc35d56f2a_0_190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9" name="Google Shape;539;gdc35d56f2a_0_190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0" name="Google Shape;540;gdc35d56f2a_0_19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1"/>
        <p:cNvGrpSpPr/>
        <p:nvPr/>
      </p:nvGrpSpPr>
      <p:grpSpPr>
        <a:xfrm>
          <a:off x="0" y="0"/>
          <a:ext cx="0" cy="0"/>
          <a:chOff x="0" y="0"/>
          <a:chExt cx="0" cy="0"/>
        </a:xfrm>
      </p:grpSpPr>
      <p:sp>
        <p:nvSpPr>
          <p:cNvPr id="542" name="Google Shape;542;gdc35d56f2a_0_19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3" name="Google Shape;543;gdc35d56f2a_0_1910"/>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4" name="Google Shape;544;gdc35d56f2a_0_191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5" name="Google Shape;545;gdc35d56f2a_0_19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6" name="Google Shape;546;gdc35d56f2a_0_19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7"/>
        <p:cNvGrpSpPr/>
        <p:nvPr/>
      </p:nvGrpSpPr>
      <p:grpSpPr>
        <a:xfrm>
          <a:off x="0" y="0"/>
          <a:ext cx="0" cy="0"/>
          <a:chOff x="0" y="0"/>
          <a:chExt cx="0" cy="0"/>
        </a:xfrm>
      </p:grpSpPr>
      <p:sp>
        <p:nvSpPr>
          <p:cNvPr id="548" name="Google Shape;548;gdc35d56f2a_0_1916"/>
          <p:cNvSpPr txBox="1">
            <a:spLocks noGrp="1"/>
          </p:cNvSpPr>
          <p:nvPr>
            <p:ph type="title"/>
          </p:nvPr>
        </p:nvSpPr>
        <p:spPr>
          <a:xfrm rot="5400000">
            <a:off x="4732349" y="2171688"/>
            <a:ext cx="58515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9" name="Google Shape;549;gdc35d56f2a_0_1916"/>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5186" algn="l">
              <a:lnSpc>
                <a:spcPct val="100000"/>
              </a:lnSpc>
              <a:spcBef>
                <a:spcPts val="360"/>
              </a:spcBef>
              <a:spcAft>
                <a:spcPts val="0"/>
              </a:spcAft>
              <a:buSzPts val="1836"/>
              <a:buChar char="•"/>
              <a:defRPr/>
            </a:lvl1pPr>
            <a:lvl2pPr marL="914400" lvl="1" indent="-345186" algn="l">
              <a:lnSpc>
                <a:spcPct val="100000"/>
              </a:lnSpc>
              <a:spcBef>
                <a:spcPts val="360"/>
              </a:spcBef>
              <a:spcAft>
                <a:spcPts val="0"/>
              </a:spcAft>
              <a:buSzPts val="1836"/>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50" name="Google Shape;550;gdc35d56f2a_0_19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1" name="Google Shape;551;gdc35d56f2a_0_191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2" name="Google Shape;552;gdc35d56f2a_0_19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1">
  <p:cSld name="1_Title and Content">
    <p:spTree>
      <p:nvGrpSpPr>
        <p:cNvPr id="1" name="Shape 553"/>
        <p:cNvGrpSpPr/>
        <p:nvPr/>
      </p:nvGrpSpPr>
      <p:grpSpPr>
        <a:xfrm>
          <a:off x="0" y="0"/>
          <a:ext cx="0" cy="0"/>
          <a:chOff x="0" y="0"/>
          <a:chExt cx="0" cy="0"/>
        </a:xfrm>
      </p:grpSpPr>
      <p:sp>
        <p:nvSpPr>
          <p:cNvPr id="554" name="Google Shape;554;gdc35d56f2a_0_1922"/>
          <p:cNvSpPr txBox="1">
            <a:spLocks noGrp="1"/>
          </p:cNvSpPr>
          <p:nvPr>
            <p:ph type="title"/>
          </p:nvPr>
        </p:nvSpPr>
        <p:spPr>
          <a:xfrm>
            <a:off x="152400" y="274638"/>
            <a:ext cx="8839200" cy="11433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400"/>
              <a:buFont typeface="Arial"/>
              <a:buNone/>
              <a:defRPr sz="4000" b="1">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a:lvl2pPr>
            <a:lvl3pPr lvl="2" algn="ctr">
              <a:lnSpc>
                <a:spcPct val="100000"/>
              </a:lnSpc>
              <a:spcBef>
                <a:spcPts val="0"/>
              </a:spcBef>
              <a:spcAft>
                <a:spcPts val="0"/>
              </a:spcAft>
              <a:buClr>
                <a:schemeClr val="dk1"/>
              </a:buClr>
              <a:buSzPts val="1400"/>
              <a:buFont typeface="Arial"/>
              <a:buNone/>
              <a:defRPr/>
            </a:lvl3pPr>
            <a:lvl4pPr lvl="3" algn="ctr">
              <a:lnSpc>
                <a:spcPct val="100000"/>
              </a:lnSpc>
              <a:spcBef>
                <a:spcPts val="0"/>
              </a:spcBef>
              <a:spcAft>
                <a:spcPts val="0"/>
              </a:spcAft>
              <a:buClr>
                <a:schemeClr val="dk1"/>
              </a:buClr>
              <a:buSzPts val="1400"/>
              <a:buFont typeface="Arial"/>
              <a:buNone/>
              <a:defRPr/>
            </a:lvl4pPr>
            <a:lvl5pPr lvl="4" algn="ctr">
              <a:lnSpc>
                <a:spcPct val="100000"/>
              </a:lnSpc>
              <a:spcBef>
                <a:spcPts val="0"/>
              </a:spcBef>
              <a:spcAft>
                <a:spcPts val="0"/>
              </a:spcAft>
              <a:buClr>
                <a:schemeClr val="dk1"/>
              </a:buClr>
              <a:buSzPts val="1400"/>
              <a:buFont typeface="Arial"/>
              <a:buNone/>
              <a:defRPr/>
            </a:lvl5pPr>
            <a:lvl6pPr lvl="5" algn="ctr">
              <a:lnSpc>
                <a:spcPct val="100000"/>
              </a:lnSpc>
              <a:spcBef>
                <a:spcPts val="0"/>
              </a:spcBef>
              <a:spcAft>
                <a:spcPts val="0"/>
              </a:spcAft>
              <a:buClr>
                <a:schemeClr val="dk1"/>
              </a:buClr>
              <a:buSzPts val="1400"/>
              <a:buFont typeface="Arial"/>
              <a:buNone/>
              <a:defRPr/>
            </a:lvl6pPr>
            <a:lvl7pPr lvl="6" algn="ctr">
              <a:lnSpc>
                <a:spcPct val="100000"/>
              </a:lnSpc>
              <a:spcBef>
                <a:spcPts val="0"/>
              </a:spcBef>
              <a:spcAft>
                <a:spcPts val="0"/>
              </a:spcAft>
              <a:buClr>
                <a:schemeClr val="dk1"/>
              </a:buClr>
              <a:buSzPts val="1400"/>
              <a:buFont typeface="Arial"/>
              <a:buNone/>
              <a:defRPr/>
            </a:lvl7pPr>
            <a:lvl8pPr lvl="7" algn="ctr">
              <a:lnSpc>
                <a:spcPct val="100000"/>
              </a:lnSpc>
              <a:spcBef>
                <a:spcPts val="0"/>
              </a:spcBef>
              <a:spcAft>
                <a:spcPts val="0"/>
              </a:spcAft>
              <a:buClr>
                <a:schemeClr val="dk1"/>
              </a:buClr>
              <a:buSzPts val="1400"/>
              <a:buFont typeface="Arial"/>
              <a:buNone/>
              <a:defRPr/>
            </a:lvl8pPr>
            <a:lvl9pPr lvl="8" algn="ctr">
              <a:lnSpc>
                <a:spcPct val="100000"/>
              </a:lnSpc>
              <a:spcBef>
                <a:spcPts val="0"/>
              </a:spcBef>
              <a:spcAft>
                <a:spcPts val="0"/>
              </a:spcAft>
              <a:buClr>
                <a:schemeClr val="dk1"/>
              </a:buClr>
              <a:buSzPts val="1400"/>
              <a:buFont typeface="Arial"/>
              <a:buNone/>
              <a:defRPr/>
            </a:lvl9pPr>
          </a:lstStyle>
          <a:p>
            <a:endParaRPr/>
          </a:p>
        </p:txBody>
      </p:sp>
      <p:sp>
        <p:nvSpPr>
          <p:cNvPr id="555" name="Google Shape;555;gdc35d56f2a_0_1922"/>
          <p:cNvSpPr txBox="1">
            <a:spLocks noGrp="1"/>
          </p:cNvSpPr>
          <p:nvPr>
            <p:ph type="body" idx="1"/>
          </p:nvPr>
        </p:nvSpPr>
        <p:spPr>
          <a:xfrm>
            <a:off x="152400" y="1600200"/>
            <a:ext cx="8839200" cy="4724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latin typeface="Arial"/>
                <a:ea typeface="Arial"/>
                <a:cs typeface="Arial"/>
                <a:sym typeface="Arial"/>
              </a:defRPr>
            </a:lvl1pPr>
            <a:lvl2pPr marL="914400" lvl="1" indent="-406400" algn="l">
              <a:lnSpc>
                <a:spcPct val="100000"/>
              </a:lnSpc>
              <a:spcBef>
                <a:spcPts val="560"/>
              </a:spcBef>
              <a:spcAft>
                <a:spcPts val="0"/>
              </a:spcAft>
              <a:buSzPts val="2800"/>
              <a:buFont typeface="Arial"/>
              <a:buChar char="–"/>
              <a:defRPr>
                <a:latin typeface="Arial"/>
                <a:ea typeface="Arial"/>
                <a:cs typeface="Arial"/>
                <a:sym typeface="Arial"/>
              </a:defRPr>
            </a:lvl2pPr>
            <a:lvl3pPr marL="1371600" lvl="2" indent="-381000" algn="l">
              <a:lnSpc>
                <a:spcPct val="100000"/>
              </a:lnSpc>
              <a:spcBef>
                <a:spcPts val="480"/>
              </a:spcBef>
              <a:spcAft>
                <a:spcPts val="0"/>
              </a:spcAft>
              <a:buSzPts val="2400"/>
              <a:buFont typeface="Arial"/>
              <a:buChar char="•"/>
              <a:defRPr>
                <a:latin typeface="Arial"/>
                <a:ea typeface="Arial"/>
                <a:cs typeface="Arial"/>
                <a:sym typeface="Arial"/>
              </a:defRPr>
            </a:lvl3pPr>
            <a:lvl4pPr marL="1828800" lvl="3" indent="-355600" algn="l">
              <a:lnSpc>
                <a:spcPct val="100000"/>
              </a:lnSpc>
              <a:spcBef>
                <a:spcPts val="400"/>
              </a:spcBef>
              <a:spcAft>
                <a:spcPts val="0"/>
              </a:spcAft>
              <a:buSzPts val="2000"/>
              <a:buFont typeface="Arial"/>
              <a:buChar char="–"/>
              <a:defRPr>
                <a:latin typeface="Arial"/>
                <a:ea typeface="Arial"/>
                <a:cs typeface="Arial"/>
                <a:sym typeface="Arial"/>
              </a:defRPr>
            </a:lvl4pPr>
            <a:lvl5pPr marL="2286000" lvl="4" indent="-355600" algn="l">
              <a:lnSpc>
                <a:spcPct val="100000"/>
              </a:lnSpc>
              <a:spcBef>
                <a:spcPts val="400"/>
              </a:spcBef>
              <a:spcAft>
                <a:spcPts val="0"/>
              </a:spcAft>
              <a:buSzPts val="2000"/>
              <a:buFont typeface="Arial"/>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4">
            <a:extLst>
              <a:ext uri="{FF2B5EF4-FFF2-40B4-BE49-F238E27FC236}">
                <a16:creationId xmlns:a16="http://schemas.microsoft.com/office/drawing/2014/main" id="{156FDC38-2122-7647-B26E-8F850F8206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161BF0-6955-144E-B63E-0E28850A4A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65FBC1-B3B6-0544-99F6-F1D81368C74A}"/>
              </a:ext>
            </a:extLst>
          </p:cNvPr>
          <p:cNvSpPr>
            <a:spLocks noGrp="1" noChangeArrowheads="1"/>
          </p:cNvSpPr>
          <p:nvPr>
            <p:ph type="sldNum" sz="quarter" idx="12"/>
          </p:nvPr>
        </p:nvSpPr>
        <p:spPr>
          <a:ln/>
        </p:spPr>
        <p:txBody>
          <a:bodyPr/>
          <a:lstStyle>
            <a:lvl1pPr>
              <a:defRPr/>
            </a:lvl1pPr>
          </a:lstStyle>
          <a:p>
            <a:fld id="{23504CE4-46D4-6145-8364-BA04BFBB0E41}" type="slidenum">
              <a:rPr lang="en-US" altLang="en-US"/>
              <a:pPr/>
              <a:t>‹#›</a:t>
            </a:fld>
            <a:endParaRPr lang="en-US" altLang="en-US"/>
          </a:p>
        </p:txBody>
      </p:sp>
    </p:spTree>
    <p:extLst>
      <p:ext uri="{BB962C8B-B14F-4D97-AF65-F5344CB8AC3E}">
        <p14:creationId xmlns:p14="http://schemas.microsoft.com/office/powerpoint/2010/main" val="1665281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7"/>
        <p:cNvGrpSpPr/>
        <p:nvPr/>
      </p:nvGrpSpPr>
      <p:grpSpPr>
        <a:xfrm>
          <a:off x="0" y="0"/>
          <a:ext cx="0" cy="0"/>
          <a:chOff x="0" y="0"/>
          <a:chExt cx="0" cy="0"/>
        </a:xfrm>
      </p:grpSpPr>
      <p:sp>
        <p:nvSpPr>
          <p:cNvPr id="28" name="Google Shape;28;p149"/>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33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Helvetica Neue"/>
              <a:buNone/>
              <a:defRPr sz="6000">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dk1"/>
              </a:buClr>
              <a:buSzPts val="2400"/>
              <a:buNone/>
              <a:defRPr sz="2400">
                <a:latin typeface="Helvetica Neue"/>
                <a:ea typeface="Helvetica Neue"/>
                <a:cs typeface="Helvetica Neue"/>
                <a:sym typeface="Helvetica Neue"/>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Helvetica Neue Ligh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757575"/>
              </a:buClr>
              <a:buSzPts val="2400"/>
              <a:buNone/>
              <a:defRPr sz="2400">
                <a:solidFill>
                  <a:srgbClr val="757575"/>
                </a:solidFill>
              </a:defRPr>
            </a:lvl1pPr>
            <a:lvl2pPr marL="914400" lvl="1" indent="-228600" algn="l">
              <a:lnSpc>
                <a:spcPct val="100000"/>
              </a:lnSpc>
              <a:spcBef>
                <a:spcPts val="500"/>
              </a:spcBef>
              <a:spcAft>
                <a:spcPts val="0"/>
              </a:spcAft>
              <a:buClr>
                <a:srgbClr val="757575"/>
              </a:buClr>
              <a:buSzPts val="2000"/>
              <a:buNone/>
              <a:defRPr sz="2000">
                <a:solidFill>
                  <a:srgbClr val="757575"/>
                </a:solidFill>
              </a:defRPr>
            </a:lvl2pPr>
            <a:lvl3pPr marL="1371600" lvl="2" indent="-228600" algn="l">
              <a:lnSpc>
                <a:spcPct val="100000"/>
              </a:lnSpc>
              <a:spcBef>
                <a:spcPts val="500"/>
              </a:spcBef>
              <a:spcAft>
                <a:spcPts val="0"/>
              </a:spcAft>
              <a:buClr>
                <a:srgbClr val="757575"/>
              </a:buClr>
              <a:buSzPts val="1800"/>
              <a:buNone/>
              <a:defRPr sz="1800">
                <a:solidFill>
                  <a:srgbClr val="757575"/>
                </a:solidFill>
              </a:defRPr>
            </a:lvl3pPr>
            <a:lvl4pPr marL="1828800" lvl="3" indent="-228600" algn="l">
              <a:lnSpc>
                <a:spcPct val="100000"/>
              </a:lnSpc>
              <a:spcBef>
                <a:spcPts val="500"/>
              </a:spcBef>
              <a:spcAft>
                <a:spcPts val="0"/>
              </a:spcAft>
              <a:buClr>
                <a:srgbClr val="757575"/>
              </a:buClr>
              <a:buSzPts val="1600"/>
              <a:buNone/>
              <a:defRPr sz="1600">
                <a:solidFill>
                  <a:srgbClr val="757575"/>
                </a:solidFill>
              </a:defRPr>
            </a:lvl4pPr>
            <a:lvl5pPr marL="2286000" lvl="4" indent="-228600" algn="l">
              <a:lnSpc>
                <a:spcPct val="10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Ligh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6" name="Google Shape;46;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
        <p:cNvGrpSpPr/>
        <p:nvPr/>
      </p:nvGrpSpPr>
      <p:grpSpPr>
        <a:xfrm>
          <a:off x="0" y="0"/>
          <a:ext cx="0" cy="0"/>
          <a:chOff x="0" y="0"/>
          <a:chExt cx="0" cy="0"/>
        </a:xfrm>
      </p:grpSpPr>
      <p:sp>
        <p:nvSpPr>
          <p:cNvPr id="48" name="Google Shape;48;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Ligh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0"/>
          <p:cNvSpPr>
            <a:spLocks noGrp="1"/>
          </p:cNvSpPr>
          <p:nvPr>
            <p:ph type="pic" idx="2"/>
          </p:nvPr>
        </p:nvSpPr>
        <p:spPr>
          <a:xfrm>
            <a:off x="5183188" y="987425"/>
            <a:ext cx="6172200" cy="4873625"/>
          </a:xfrm>
          <a:prstGeom prst="rect">
            <a:avLst/>
          </a:prstGeom>
          <a:noFill/>
          <a:ln>
            <a:noFill/>
          </a:ln>
        </p:spPr>
      </p:sp>
      <p:sp>
        <p:nvSpPr>
          <p:cNvPr id="50" name="Google Shape;50;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29"/>
        <p:cNvGrpSpPr/>
        <p:nvPr/>
      </p:nvGrpSpPr>
      <p:grpSpPr>
        <a:xfrm>
          <a:off x="0" y="0"/>
          <a:ext cx="0" cy="0"/>
          <a:chOff x="0" y="0"/>
          <a:chExt cx="0" cy="0"/>
        </a:xfrm>
      </p:grpSpPr>
      <p:sp>
        <p:nvSpPr>
          <p:cNvPr id="30" name="Google Shape;30;p150"/>
          <p:cNvSpPr txBox="1">
            <a:spLocks noGrp="1"/>
          </p:cNvSpPr>
          <p:nvPr>
            <p:ph type="title"/>
          </p:nvPr>
        </p:nvSpPr>
        <p:spPr>
          <a:xfrm>
            <a:off x="152400" y="274638"/>
            <a:ext cx="88392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3300"/>
              <a:buNone/>
              <a:defRPr sz="4000" b="1">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 name="Google Shape;31;p150"/>
          <p:cNvSpPr txBox="1">
            <a:spLocks noGrp="1"/>
          </p:cNvSpPr>
          <p:nvPr>
            <p:ph type="body" idx="1"/>
          </p:nvPr>
        </p:nvSpPr>
        <p:spPr>
          <a:xfrm>
            <a:off x="1524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9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9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9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9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
        <p:nvSpPr>
          <p:cNvPr id="32" name="Google Shape;32;p150"/>
          <p:cNvSpPr txBox="1">
            <a:spLocks noGrp="1"/>
          </p:cNvSpPr>
          <p:nvPr>
            <p:ph type="body" idx="2"/>
          </p:nvPr>
        </p:nvSpPr>
        <p:spPr>
          <a:xfrm>
            <a:off x="4648200" y="1600200"/>
            <a:ext cx="4343400" cy="47244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9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9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9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9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Workshop title slide">
  <p:cSld name="Workshop title slide">
    <p:spTree>
      <p:nvGrpSpPr>
        <p:cNvPr id="1" name="Shape 61"/>
        <p:cNvGrpSpPr/>
        <p:nvPr/>
      </p:nvGrpSpPr>
      <p:grpSpPr>
        <a:xfrm>
          <a:off x="0" y="0"/>
          <a:ext cx="0" cy="0"/>
          <a:chOff x="0" y="0"/>
          <a:chExt cx="0" cy="0"/>
        </a:xfrm>
      </p:grpSpPr>
      <p:sp>
        <p:nvSpPr>
          <p:cNvPr id="62" name="Google Shape;62;p12"/>
          <p:cNvSpPr txBox="1">
            <a:spLocks noGrp="1"/>
          </p:cNvSpPr>
          <p:nvPr>
            <p:ph type="ctrTitle"/>
          </p:nvPr>
        </p:nvSpPr>
        <p:spPr>
          <a:xfrm>
            <a:off x="640492" y="2250180"/>
            <a:ext cx="7094838" cy="102654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Helvetica Neue Light"/>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 name="Google Shape;63;p12" descr="A logo with white dots&#10;&#10;AI-generated content may be incorrect."/>
          <p:cNvPicPr preferRelativeResize="0"/>
          <p:nvPr/>
        </p:nvPicPr>
        <p:blipFill rotWithShape="1">
          <a:blip r:embed="rId2">
            <a:alphaModFix/>
          </a:blip>
          <a:srcRect/>
          <a:stretch/>
        </p:blipFill>
        <p:spPr>
          <a:xfrm>
            <a:off x="5980843" y="236128"/>
            <a:ext cx="2653569" cy="1326785"/>
          </a:xfrm>
          <a:prstGeom prst="rect">
            <a:avLst/>
          </a:prstGeom>
          <a:noFill/>
          <a:ln>
            <a:noFill/>
          </a:ln>
        </p:spPr>
      </p:pic>
      <p:sp>
        <p:nvSpPr>
          <p:cNvPr id="64" name="Google Shape;64;p12"/>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Helvetica Neue"/>
                <a:ea typeface="Helvetica Neue"/>
                <a:cs typeface="Helvetica Neue"/>
                <a:sym typeface="Helvetica Neue"/>
              </a:rPr>
              <a:t>Canadian Bioinformatics Workshops | bioinformatics.ca</a:t>
            </a:r>
            <a:endParaRPr sz="1400" b="0" i="0" u="none" strike="noStrike" cap="none">
              <a:solidFill>
                <a:schemeClr val="lt1"/>
              </a:solidFill>
              <a:latin typeface="Helvetica Neue"/>
              <a:ea typeface="Helvetica Neue"/>
              <a:cs typeface="Helvetica Neue"/>
              <a:sym typeface="Helvetica Neue"/>
            </a:endParaRPr>
          </a:p>
        </p:txBody>
      </p:sp>
      <p:sp>
        <p:nvSpPr>
          <p:cNvPr id="65" name="Google Shape;65;p12"/>
          <p:cNvSpPr txBox="1">
            <a:spLocks noGrp="1"/>
          </p:cNvSpPr>
          <p:nvPr>
            <p:ph type="subTitle" idx="1"/>
          </p:nvPr>
        </p:nvSpPr>
        <p:spPr>
          <a:xfrm>
            <a:off x="1782641" y="3276720"/>
            <a:ext cx="4810539"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lt1"/>
              </a:buClr>
              <a:buSzPts val="2000"/>
              <a:buNone/>
              <a:defRPr sz="2000"/>
            </a:lvl2pPr>
            <a:lvl3pPr lvl="2" algn="ctr">
              <a:lnSpc>
                <a:spcPct val="100000"/>
              </a:lnSpc>
              <a:spcBef>
                <a:spcPts val="500"/>
              </a:spcBef>
              <a:spcAft>
                <a:spcPts val="0"/>
              </a:spcAft>
              <a:buClr>
                <a:schemeClr val="lt1"/>
              </a:buClr>
              <a:buSzPts val="1800"/>
              <a:buNone/>
              <a:defRPr sz="1800"/>
            </a:lvl3pPr>
            <a:lvl4pPr lvl="3" algn="ctr">
              <a:lnSpc>
                <a:spcPct val="100000"/>
              </a:lnSpc>
              <a:spcBef>
                <a:spcPts val="500"/>
              </a:spcBef>
              <a:spcAft>
                <a:spcPts val="0"/>
              </a:spcAft>
              <a:buClr>
                <a:schemeClr val="lt1"/>
              </a:buClr>
              <a:buSzPts val="1600"/>
              <a:buNone/>
              <a:defRPr sz="1600"/>
            </a:lvl4pPr>
            <a:lvl5pPr lvl="4" algn="ctr">
              <a:lnSpc>
                <a:spcPct val="10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8"/>
          <p:cNvSpPr txBox="1">
            <a:spLocks noGrp="1"/>
          </p:cNvSpPr>
          <p:nvPr>
            <p:ph type="ctrTitle"/>
          </p:nvPr>
        </p:nvSpPr>
        <p:spPr>
          <a:xfrm>
            <a:off x="2548581" y="2505673"/>
            <a:ext cx="7094838" cy="102654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Helvetica Neue Light"/>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8"/>
          <p:cNvSpPr txBox="1">
            <a:spLocks noGrp="1"/>
          </p:cNvSpPr>
          <p:nvPr>
            <p:ph type="subTitle" idx="1"/>
          </p:nvPr>
        </p:nvSpPr>
        <p:spPr>
          <a:xfrm>
            <a:off x="3690730" y="3532213"/>
            <a:ext cx="4810539"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lt1"/>
              </a:buClr>
              <a:buSzPts val="2000"/>
              <a:buNone/>
              <a:defRPr sz="2000"/>
            </a:lvl2pPr>
            <a:lvl3pPr lvl="2" algn="ctr">
              <a:lnSpc>
                <a:spcPct val="100000"/>
              </a:lnSpc>
              <a:spcBef>
                <a:spcPts val="500"/>
              </a:spcBef>
              <a:spcAft>
                <a:spcPts val="0"/>
              </a:spcAft>
              <a:buClr>
                <a:schemeClr val="lt1"/>
              </a:buClr>
              <a:buSzPts val="1800"/>
              <a:buNone/>
              <a:defRPr sz="1800"/>
            </a:lvl3pPr>
            <a:lvl4pPr lvl="3" algn="ctr">
              <a:lnSpc>
                <a:spcPct val="100000"/>
              </a:lnSpc>
              <a:spcBef>
                <a:spcPts val="500"/>
              </a:spcBef>
              <a:spcAft>
                <a:spcPts val="0"/>
              </a:spcAft>
              <a:buClr>
                <a:schemeClr val="lt1"/>
              </a:buClr>
              <a:buSzPts val="1600"/>
              <a:buNone/>
              <a:defRPr sz="1600"/>
            </a:lvl4pPr>
            <a:lvl5pPr lvl="4" algn="ctr">
              <a:lnSpc>
                <a:spcPct val="10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33"/>
        <p:cNvGrpSpPr/>
        <p:nvPr/>
      </p:nvGrpSpPr>
      <p:grpSpPr>
        <a:xfrm>
          <a:off x="0" y="0"/>
          <a:ext cx="0" cy="0"/>
          <a:chOff x="0" y="0"/>
          <a:chExt cx="0" cy="0"/>
        </a:xfrm>
      </p:grpSpPr>
      <p:sp>
        <p:nvSpPr>
          <p:cNvPr id="34" name="Google Shape;34;p151"/>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33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151"/>
          <p:cNvSpPr>
            <a:spLocks noGrp="1"/>
          </p:cNvSpPr>
          <p:nvPr>
            <p:ph type="clipArt" idx="2"/>
          </p:nvPr>
        </p:nvSpPr>
        <p:spPr>
          <a:xfrm>
            <a:off x="685800" y="1676400"/>
            <a:ext cx="3810000" cy="4114800"/>
          </a:xfrm>
          <a:prstGeom prst="rect">
            <a:avLst/>
          </a:prstGeom>
          <a:noFill/>
          <a:ln>
            <a:noFill/>
          </a:ln>
        </p:spPr>
      </p:sp>
      <p:sp>
        <p:nvSpPr>
          <p:cNvPr id="36" name="Google Shape;36;p151"/>
          <p:cNvSpPr txBox="1">
            <a:spLocks noGrp="1"/>
          </p:cNvSpPr>
          <p:nvPr>
            <p:ph type="body" idx="1"/>
          </p:nvPr>
        </p:nvSpPr>
        <p:spPr>
          <a:xfrm>
            <a:off x="4648200" y="1676400"/>
            <a:ext cx="38100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SzPts val="1800"/>
              <a:buChar char="•"/>
              <a:defRPr/>
            </a:lvl1pPr>
            <a:lvl2pPr marL="914400" lvl="1" indent="-342900" algn="l">
              <a:lnSpc>
                <a:spcPct val="90000"/>
              </a:lnSpc>
              <a:spcBef>
                <a:spcPts val="360"/>
              </a:spcBef>
              <a:spcAft>
                <a:spcPts val="0"/>
              </a:spcAft>
              <a:buSzPts val="1800"/>
              <a:buChar char="•"/>
              <a:defRPr/>
            </a:lvl2pPr>
            <a:lvl3pPr marL="1371600" lvl="2" indent="-342900" algn="l">
              <a:lnSpc>
                <a:spcPct val="90000"/>
              </a:lnSpc>
              <a:spcBef>
                <a:spcPts val="360"/>
              </a:spcBef>
              <a:spcAft>
                <a:spcPts val="0"/>
              </a:spcAft>
              <a:buSzPts val="1800"/>
              <a:buChar char="•"/>
              <a:defRPr/>
            </a:lvl3pPr>
            <a:lvl4pPr marL="1828800" lvl="3" indent="-342900" algn="l">
              <a:lnSpc>
                <a:spcPct val="90000"/>
              </a:lnSpc>
              <a:spcBef>
                <a:spcPts val="360"/>
              </a:spcBef>
              <a:spcAft>
                <a:spcPts val="0"/>
              </a:spcAft>
              <a:buSzPts val="1800"/>
              <a:buChar char="•"/>
              <a:defRPr/>
            </a:lvl4pPr>
            <a:lvl5pPr marL="2286000" lvl="4" indent="-342900" algn="l">
              <a:lnSpc>
                <a:spcPct val="90000"/>
              </a:lnSpc>
              <a:spcBef>
                <a:spcPts val="360"/>
              </a:spcBef>
              <a:spcAft>
                <a:spcPts val="0"/>
              </a:spcAft>
              <a:buSzPts val="1800"/>
              <a:buChar char="•"/>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
        <p:nvSpPr>
          <p:cNvPr id="37" name="Google Shape;37;p1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p1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1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5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5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15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152"/>
          <p:cNvSpPr txBox="1">
            <a:spLocks noGrp="1"/>
          </p:cNvSpPr>
          <p:nvPr>
            <p:ph type="sldNum" idx="12"/>
          </p:nvPr>
        </p:nvSpPr>
        <p:spPr>
          <a:xfrm>
            <a:off x="7086600" y="6065838"/>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45"/>
        <p:cNvGrpSpPr/>
        <p:nvPr/>
      </p:nvGrpSpPr>
      <p:grpSpPr>
        <a:xfrm>
          <a:off x="0" y="0"/>
          <a:ext cx="0" cy="0"/>
          <a:chOff x="0" y="0"/>
          <a:chExt cx="0" cy="0"/>
        </a:xfrm>
      </p:grpSpPr>
      <p:sp>
        <p:nvSpPr>
          <p:cNvPr id="46" name="Google Shape;46;p153"/>
          <p:cNvSpPr txBox="1">
            <a:spLocks noGrp="1"/>
          </p:cNvSpPr>
          <p:nvPr>
            <p:ph type="body" idx="1"/>
          </p:nvPr>
        </p:nvSpPr>
        <p:spPr>
          <a:xfrm>
            <a:off x="152400" y="152400"/>
            <a:ext cx="8839200" cy="6172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SzPts val="2800"/>
              <a:buFont typeface="Calibri"/>
              <a:buChar char="•"/>
              <a:defRPr sz="2800">
                <a:latin typeface="Calibri"/>
                <a:ea typeface="Calibri"/>
                <a:cs typeface="Calibri"/>
                <a:sym typeface="Calibri"/>
              </a:defRPr>
            </a:lvl1pPr>
            <a:lvl2pPr marL="914400" lvl="1" indent="-381000" algn="l">
              <a:lnSpc>
                <a:spcPct val="90000"/>
              </a:lnSpc>
              <a:spcBef>
                <a:spcPts val="480"/>
              </a:spcBef>
              <a:spcAft>
                <a:spcPts val="0"/>
              </a:spcAft>
              <a:buSzPts val="2400"/>
              <a:buFont typeface="Calibri"/>
              <a:buChar char="•"/>
              <a:defRPr sz="2400">
                <a:latin typeface="Calibri"/>
                <a:ea typeface="Calibri"/>
                <a:cs typeface="Calibri"/>
                <a:sym typeface="Calibri"/>
              </a:defRPr>
            </a:lvl2pPr>
            <a:lvl3pPr marL="1371600" lvl="2" indent="-355600" algn="l">
              <a:lnSpc>
                <a:spcPct val="90000"/>
              </a:lnSpc>
              <a:spcBef>
                <a:spcPts val="400"/>
              </a:spcBef>
              <a:spcAft>
                <a:spcPts val="0"/>
              </a:spcAft>
              <a:buSzPts val="2000"/>
              <a:buFont typeface="Calibri"/>
              <a:buChar char="•"/>
              <a:defRPr sz="2000">
                <a:latin typeface="Calibri"/>
                <a:ea typeface="Calibri"/>
                <a:cs typeface="Calibri"/>
                <a:sym typeface="Calibri"/>
              </a:defRPr>
            </a:lvl3pPr>
            <a:lvl4pPr marL="1828800" lvl="3" indent="-342900" algn="l">
              <a:lnSpc>
                <a:spcPct val="90000"/>
              </a:lnSpc>
              <a:spcBef>
                <a:spcPts val="360"/>
              </a:spcBef>
              <a:spcAft>
                <a:spcPts val="0"/>
              </a:spcAft>
              <a:buSzPts val="1800"/>
              <a:buFont typeface="Calibri"/>
              <a:buChar char="•"/>
              <a:defRPr sz="1800">
                <a:latin typeface="Calibri"/>
                <a:ea typeface="Calibri"/>
                <a:cs typeface="Calibri"/>
                <a:sym typeface="Calibri"/>
              </a:defRPr>
            </a:lvl4pPr>
            <a:lvl5pPr marL="2286000" lvl="4" indent="-342900" algn="l">
              <a:lnSpc>
                <a:spcPct val="90000"/>
              </a:lnSpc>
              <a:spcBef>
                <a:spcPts val="360"/>
              </a:spcBef>
              <a:spcAft>
                <a:spcPts val="0"/>
              </a:spcAft>
              <a:buSzPts val="1800"/>
              <a:buFont typeface="Calibri"/>
              <a:buChar char="•"/>
              <a:defRPr sz="1800">
                <a:latin typeface="Calibri"/>
                <a:ea typeface="Calibri"/>
                <a:cs typeface="Calibri"/>
                <a:sym typeface="Calibri"/>
              </a:defRPr>
            </a:lvl5pPr>
            <a:lvl6pPr marL="2743200" lvl="5" indent="-342900" algn="l">
              <a:lnSpc>
                <a:spcPct val="90000"/>
              </a:lnSpc>
              <a:spcBef>
                <a:spcPts val="360"/>
              </a:spcBef>
              <a:spcAft>
                <a:spcPts val="0"/>
              </a:spcAft>
              <a:buSzPts val="1800"/>
              <a:buChar char="•"/>
              <a:defRPr/>
            </a:lvl6pPr>
            <a:lvl7pPr marL="3200400" lvl="6" indent="-342900" algn="l">
              <a:lnSpc>
                <a:spcPct val="90000"/>
              </a:lnSpc>
              <a:spcBef>
                <a:spcPts val="360"/>
              </a:spcBef>
              <a:spcAft>
                <a:spcPts val="0"/>
              </a:spcAft>
              <a:buSzPts val="1800"/>
              <a:buChar char="•"/>
              <a:defRPr/>
            </a:lvl7pPr>
            <a:lvl8pPr marL="3657600" lvl="7" indent="-342900" algn="l">
              <a:lnSpc>
                <a:spcPct val="90000"/>
              </a:lnSpc>
              <a:spcBef>
                <a:spcPts val="360"/>
              </a:spcBef>
              <a:spcAft>
                <a:spcPts val="0"/>
              </a:spcAft>
              <a:buSzPts val="1800"/>
              <a:buChar char="•"/>
              <a:defRPr/>
            </a:lvl8pPr>
            <a:lvl9pPr marL="4114800" lvl="8" indent="-342900" algn="l">
              <a:lnSpc>
                <a:spcPct val="90000"/>
              </a:lnSpc>
              <a:spcBef>
                <a:spcPts val="360"/>
              </a:spcBef>
              <a:spcAft>
                <a:spcPts val="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3.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12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123"/>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14" name="Google Shape;14;p123"/>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indent="0" algn="l">
              <a:buNone/>
            </a:pPr>
            <a:r>
              <a:rPr lang="en-US" sz="1400">
                <a:solidFill>
                  <a:srgbClr val="FFFFFF"/>
                </a:solidFill>
                <a:latin typeface="Arial"/>
              </a:rPr>
              <a:t>Canadian Bioinformatics Workshops | bioinformatics.ca</a:t>
            </a:r>
            <a:endParaRPr lang="en-US" sz="1400"/>
          </a:p>
        </p:txBody>
      </p:sp>
      <p:pic>
        <p:nvPicPr>
          <p:cNvPr id="15" name="Codex Corner Mark" descr="Purple circles on a black background&#10;&#10;AI-generated content may be incorrect."/>
          <p:cNvPicPr preferRelativeResize="0"/>
          <p:nvPr/>
        </p:nvPicPr>
        <p:blipFill rotWithShape="1">
          <a:blip r:embed="rId19">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58"/>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9pPr>
          </a:lstStyle>
          <a:p>
            <a:endParaRPr/>
          </a:p>
        </p:txBody>
      </p:sp>
      <p:sp>
        <p:nvSpPr>
          <p:cNvPr id="85" name="Google Shape;85;p58"/>
          <p:cNvSpPr txBox="1">
            <a:spLocks noGrp="1"/>
          </p:cNvSpPr>
          <p:nvPr>
            <p:ph type="body" idx="1"/>
          </p:nvPr>
        </p:nvSpPr>
        <p:spPr>
          <a:xfrm>
            <a:off x="685800" y="16764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FC110E"/>
              </a:buClr>
              <a:buSzPts val="3200"/>
              <a:buFont typeface="Arial"/>
              <a:buChar char="•"/>
              <a:defRPr sz="3200" b="1" i="0" u="none" strike="noStrike" cap="none">
                <a:solidFill>
                  <a:schemeClr val="accent2"/>
                </a:solidFill>
                <a:latin typeface="Arial"/>
                <a:ea typeface="Arial"/>
                <a:cs typeface="Arial"/>
                <a:sym typeface="Arial"/>
              </a:defRPr>
            </a:lvl1pPr>
            <a:lvl2pPr marL="914400" marR="0" lvl="1" indent="-406400" algn="l" rtl="0">
              <a:lnSpc>
                <a:spcPct val="100000"/>
              </a:lnSpc>
              <a:spcBef>
                <a:spcPts val="560"/>
              </a:spcBef>
              <a:spcAft>
                <a:spcPts val="0"/>
              </a:spcAft>
              <a:buClr>
                <a:srgbClr val="FC110E"/>
              </a:buClr>
              <a:buSzPts val="2800"/>
              <a:buFont typeface="Arial"/>
              <a:buChar char="–"/>
              <a:defRPr sz="2800" b="1" i="0" u="none" strike="noStrike" cap="none">
                <a:solidFill>
                  <a:schemeClr val="accent2"/>
                </a:solidFill>
                <a:latin typeface="Arial"/>
                <a:ea typeface="Arial"/>
                <a:cs typeface="Arial"/>
                <a:sym typeface="Arial"/>
              </a:defRPr>
            </a:lvl2pPr>
            <a:lvl3pPr marL="1371600" marR="0" lvl="2" indent="-381000" algn="l" rtl="0">
              <a:lnSpc>
                <a:spcPct val="100000"/>
              </a:lnSpc>
              <a:spcBef>
                <a:spcPts val="480"/>
              </a:spcBef>
              <a:spcAft>
                <a:spcPts val="0"/>
              </a:spcAft>
              <a:buClr>
                <a:srgbClr val="FC110E"/>
              </a:buClr>
              <a:buSzPts val="2400"/>
              <a:buFont typeface="Arial"/>
              <a:buChar char="•"/>
              <a:defRPr sz="2400" b="1" i="0" u="none" strike="noStrike" cap="none">
                <a:solidFill>
                  <a:schemeClr val="accent2"/>
                </a:solidFill>
                <a:latin typeface="Arial"/>
                <a:ea typeface="Arial"/>
                <a:cs typeface="Arial"/>
                <a:sym typeface="Arial"/>
              </a:defRPr>
            </a:lvl3pPr>
            <a:lvl4pPr marL="1828800" marR="0" lvl="3"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4pPr>
            <a:lvl5pPr marL="2286000" marR="0" lvl="4"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5pPr>
            <a:lvl6pPr marL="2743200" marR="0" lvl="5"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6pPr>
            <a:lvl7pPr marL="3200400" marR="0" lvl="6"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7pPr>
            <a:lvl8pPr marL="3657600" marR="0" lvl="7"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8pPr>
            <a:lvl9pPr marL="4114800" marR="0" lvl="8" indent="-355600" algn="l" rtl="0">
              <a:lnSpc>
                <a:spcPct val="100000"/>
              </a:lnSpc>
              <a:spcBef>
                <a:spcPts val="400"/>
              </a:spcBef>
              <a:spcAft>
                <a:spcPts val="0"/>
              </a:spcAft>
              <a:buClr>
                <a:srgbClr val="FC110E"/>
              </a:buClr>
              <a:buSzPts val="2000"/>
              <a:buFont typeface="Arial"/>
              <a:buChar char="»"/>
              <a:defRPr sz="2000" b="1" i="0" u="none" strike="noStrike" cap="none">
                <a:solidFill>
                  <a:schemeClr val="accent2"/>
                </a:solidFill>
                <a:latin typeface="Arial"/>
                <a:ea typeface="Arial"/>
                <a:cs typeface="Arial"/>
                <a:sym typeface="Arial"/>
              </a:defRPr>
            </a:lvl9pPr>
          </a:lstStyle>
          <a:p>
            <a:endParaRPr/>
          </a:p>
        </p:txBody>
      </p:sp>
      <p:sp>
        <p:nvSpPr>
          <p:cNvPr id="86" name="Google Shape;86;p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7" name="Google Shape;87;p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
        <p:nvSpPr>
          <p:cNvPr id="89" name="Google Shape;89;p58"/>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90" name="Google Shape;90;p58"/>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indent="0" algn="l">
              <a:buNone/>
            </a:pPr>
            <a:r>
              <a:rPr lang="en-US" sz="1400">
                <a:solidFill>
                  <a:srgbClr val="FFFFFF"/>
                </a:solidFill>
                <a:latin typeface="Arial"/>
              </a:rPr>
              <a:t>Canadian Bioinformatics Workshops | bioinformatics.ca</a:t>
            </a:r>
            <a:endParaRPr lang="en-US" sz="1400"/>
          </a:p>
        </p:txBody>
      </p:sp>
      <p:pic>
        <p:nvPicPr>
          <p:cNvPr id="91" name="Codex Corner Mark" descr="Purple circles on a black background&#10;&#10;AI-generated content may be incorrect."/>
          <p:cNvPicPr preferRelativeResize="0"/>
          <p:nvPr/>
        </p:nvPicPr>
        <p:blipFill rotWithShape="1">
          <a:blip r:embed="rId20">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1"/>
        <p:cNvGrpSpPr/>
        <p:nvPr/>
      </p:nvGrpSpPr>
      <p:grpSpPr>
        <a:xfrm>
          <a:off x="0" y="0"/>
          <a:ext cx="0" cy="0"/>
          <a:chOff x="0" y="0"/>
          <a:chExt cx="0" cy="0"/>
        </a:xfrm>
      </p:grpSpPr>
      <p:sp>
        <p:nvSpPr>
          <p:cNvPr id="472" name="Google Shape;472;gdc35d56f2a_0_18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chemeClr val="dk1"/>
                </a:solidFill>
                <a:latin typeface="Arial"/>
                <a:ea typeface="Arial"/>
                <a:cs typeface="Arial"/>
                <a:sym typeface="Arial"/>
              </a:defRPr>
            </a:lvl9pPr>
          </a:lstStyle>
          <a:p>
            <a:endParaRPr/>
          </a:p>
        </p:txBody>
      </p:sp>
      <p:sp>
        <p:nvSpPr>
          <p:cNvPr id="473" name="Google Shape;473;gdc35d56f2a_0_184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09956" algn="l" rtl="0">
              <a:lnSpc>
                <a:spcPct val="100000"/>
              </a:lnSpc>
              <a:spcBef>
                <a:spcPts val="560"/>
              </a:spcBef>
              <a:spcAft>
                <a:spcPts val="0"/>
              </a:spcAft>
              <a:buClr>
                <a:srgbClr val="FF0000"/>
              </a:buClr>
              <a:buSzPts val="2856"/>
              <a:buFont typeface="Arial"/>
              <a:buChar char="•"/>
              <a:defRPr sz="2800" b="1" i="0" u="none" strike="noStrike" cap="none">
                <a:solidFill>
                  <a:srgbClr val="000090"/>
                </a:solidFill>
                <a:latin typeface="Arial"/>
                <a:ea typeface="Arial"/>
                <a:cs typeface="Arial"/>
                <a:sym typeface="Arial"/>
              </a:defRPr>
            </a:lvl1pPr>
            <a:lvl2pPr marL="914400" marR="0" lvl="1" indent="-409956" algn="l" rtl="0">
              <a:lnSpc>
                <a:spcPct val="100000"/>
              </a:lnSpc>
              <a:spcBef>
                <a:spcPts val="560"/>
              </a:spcBef>
              <a:spcAft>
                <a:spcPts val="0"/>
              </a:spcAft>
              <a:buClr>
                <a:srgbClr val="FF0000"/>
              </a:buClr>
              <a:buSzPts val="2856"/>
              <a:buFont typeface="Arial"/>
              <a:buChar char="•"/>
              <a:defRPr sz="2800" b="1" i="0" u="none" strike="noStrike" cap="none">
                <a:solidFill>
                  <a:srgbClr val="000090"/>
                </a:solidFill>
                <a:latin typeface="Arial"/>
                <a:ea typeface="Arial"/>
                <a:cs typeface="Arial"/>
                <a:sym typeface="Arial"/>
              </a:defRPr>
            </a:lvl2pPr>
            <a:lvl3pPr marL="1371600" marR="0" lvl="2" indent="-381000" algn="l" rtl="0">
              <a:lnSpc>
                <a:spcPct val="100000"/>
              </a:lnSpc>
              <a:spcBef>
                <a:spcPts val="480"/>
              </a:spcBef>
              <a:spcAft>
                <a:spcPts val="0"/>
              </a:spcAft>
              <a:buClr>
                <a:srgbClr val="FF0000"/>
              </a:buClr>
              <a:buSzPts val="2400"/>
              <a:buFont typeface="Arial"/>
              <a:buChar char="•"/>
              <a:defRPr sz="2400" b="0" i="0" u="none" strike="noStrike" cap="none">
                <a:solidFill>
                  <a:srgbClr val="000090"/>
                </a:solidFill>
                <a:latin typeface="Arial"/>
                <a:ea typeface="Arial"/>
                <a:cs typeface="Arial"/>
                <a:sym typeface="Arial"/>
              </a:defRPr>
            </a:lvl3pPr>
            <a:lvl4pPr marL="1828800" marR="0" lvl="3"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4pPr>
            <a:lvl5pPr marL="2286000" marR="0" lvl="4" indent="-355600" algn="l" rtl="0">
              <a:lnSpc>
                <a:spcPct val="100000"/>
              </a:lnSpc>
              <a:spcBef>
                <a:spcPts val="400"/>
              </a:spcBef>
              <a:spcAft>
                <a:spcPts val="0"/>
              </a:spcAft>
              <a:buClr>
                <a:srgbClr val="FF0000"/>
              </a:buClr>
              <a:buSzPts val="2000"/>
              <a:buFont typeface="Arial"/>
              <a:buChar char="»"/>
              <a:defRPr sz="2000" b="0" i="0" u="none" strike="noStrike" cap="none">
                <a:solidFill>
                  <a:srgbClr val="00009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4" name="Google Shape;474;gdc35d56f2a_0_184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75" name="Google Shape;475;gdc35d56f2a_0_184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76" name="Google Shape;476;gdc35d56f2a_0_18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
        <p:nvSpPr>
          <p:cNvPr id="477" name="Google Shape;477;gdc35d56f2a_0_1843"/>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70247F"/>
              </a:solidFill>
              <a:latin typeface="Verdana"/>
              <a:ea typeface="Verdana"/>
              <a:cs typeface="Verdana"/>
              <a:sym typeface="Verdana"/>
            </a:endParaRPr>
          </a:p>
        </p:txBody>
      </p:sp>
      <p:sp>
        <p:nvSpPr>
          <p:cNvPr id="478" name="Google Shape;478;gdc35d56f2a_0_1843"/>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indent="0" algn="l">
              <a:buNone/>
            </a:pPr>
            <a:r>
              <a:rPr lang="en-US" sz="1400">
                <a:solidFill>
                  <a:srgbClr val="FFFFFF"/>
                </a:solidFill>
                <a:latin typeface="Arial"/>
              </a:rPr>
              <a:t>Canadian Bioinformatics Workshops | bioinformatics.ca</a:t>
            </a:r>
            <a:endParaRPr lang="en-US" sz="1400"/>
          </a:p>
        </p:txBody>
      </p:sp>
      <p:pic>
        <p:nvPicPr>
          <p:cNvPr id="479" name="Codex Corner Mark" descr="Purple circles on a black background&#10;&#10;AI-generated content may be incorrect."/>
          <p:cNvPicPr preferRelativeResize="0"/>
          <p:nvPr/>
        </p:nvPicPr>
        <p:blipFill rotWithShape="1">
          <a:blip r:embed="rId16">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83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9"/>
          <p:cNvSpPr/>
          <p:nvPr/>
        </p:nvSpPr>
        <p:spPr>
          <a:xfrm>
            <a:off x="0" y="6492874"/>
            <a:ext cx="12192000" cy="365126"/>
          </a:xfrm>
          <a:prstGeom prst="rect">
            <a:avLst/>
          </a:prstGeom>
          <a:solidFill>
            <a:srgbClr val="7024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Light"/>
              <a:buNone/>
              <a:defRPr sz="4400" b="0" i="0" u="none" strike="noStrike" cap="none">
                <a:solidFill>
                  <a:schemeClr val="dk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Helvetica Neue Light"/>
                <a:ea typeface="Helvetica Neue Light"/>
                <a:cs typeface="Helvetica Neue Light"/>
                <a:sym typeface="Helvetica Neue Light"/>
              </a:defRPr>
            </a:lvl1pPr>
            <a:lvl2pPr marL="914400" marR="0" lvl="1"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Helvetica Neue Light"/>
                <a:ea typeface="Helvetica Neue Light"/>
                <a:cs typeface="Helvetica Neue Light"/>
                <a:sym typeface="Helvetica Neue Light"/>
              </a:defRPr>
            </a:lvl2pPr>
            <a:lvl3pPr marL="1371600" marR="0" lvl="2"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Helvetica Neue Light"/>
                <a:ea typeface="Helvetica Neue Light"/>
                <a:cs typeface="Helvetica Neue Light"/>
                <a:sym typeface="Helvetica Neue Light"/>
              </a:defRPr>
            </a:lvl3pPr>
            <a:lvl4pPr marL="1828800" marR="0" lvl="3"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9"/>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Helvetica Neue Light"/>
                <a:ea typeface="Helvetica Neue Light"/>
                <a:cs typeface="Helvetica Neue Light"/>
                <a:sym typeface="Helvetica Neue Light"/>
              </a:rPr>
              <a:t>Canadian Bioinformatics Workshops | bioinformatics.ca</a:t>
            </a:r>
            <a:endParaRPr sz="1400" b="0" i="0" u="none" strike="noStrike" cap="none">
              <a:solidFill>
                <a:schemeClr val="lt1"/>
              </a:solidFill>
              <a:latin typeface="Helvetica Neue Light"/>
              <a:ea typeface="Helvetica Neue Light"/>
              <a:cs typeface="Helvetica Neue Light"/>
              <a:sym typeface="Helvetica Neue Light"/>
            </a:endParaRPr>
          </a:p>
        </p:txBody>
      </p:sp>
      <p:pic>
        <p:nvPicPr>
          <p:cNvPr id="20" name="Google Shape;20;p9" descr="Purple circles on a black background&#10;&#10;AI-generated content may be incorrect."/>
          <p:cNvPicPr preferRelativeResize="0"/>
          <p:nvPr/>
        </p:nvPicPr>
        <p:blipFill rotWithShape="1">
          <a:blip r:embed="rId13">
            <a:alphaModFix/>
          </a:blip>
          <a:srcRect/>
          <a:stretch/>
        </p:blipFill>
        <p:spPr>
          <a:xfrm>
            <a:off x="11352340" y="0"/>
            <a:ext cx="839659" cy="839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sp>
        <p:nvSpPr>
          <p:cNvPr id="58" name="Google Shape;58;p11"/>
          <p:cNvSpPr/>
          <p:nvPr/>
        </p:nvSpPr>
        <p:spPr>
          <a:xfrm>
            <a:off x="0" y="0"/>
            <a:ext cx="8610601" cy="6858000"/>
          </a:xfrm>
          <a:prstGeom prst="rect">
            <a:avLst/>
          </a:prstGeom>
          <a:gradFill>
            <a:gsLst>
              <a:gs pos="0">
                <a:srgbClr val="24393F"/>
              </a:gs>
              <a:gs pos="54000">
                <a:srgbClr val="70247F"/>
              </a:gs>
              <a:gs pos="100000">
                <a:srgbClr val="B40805"/>
              </a:gs>
            </a:gsLst>
            <a:path path="circle">
              <a:fillToRect l="100000" t="100000"/>
            </a:path>
            <a:tileRect r="-100000" b="-100000"/>
          </a:gra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 name="Google Shape;5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Helvetica Neue Light"/>
              <a:buNone/>
              <a:defRPr sz="44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1pPr>
            <a:lvl2pPr marL="914400" marR="0" lvl="1"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2pPr>
            <a:lvl3pPr marL="1371600" marR="0" lvl="2"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2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rgbClr val="24393F"/>
            </a:gs>
            <a:gs pos="45000">
              <a:srgbClr val="70247F"/>
            </a:gs>
            <a:gs pos="100000">
              <a:srgbClr val="B40805"/>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Helvetica Neue Light"/>
              <a:buNone/>
              <a:defRPr sz="4400" b="0" i="0" u="none" strike="noStrike" cap="none">
                <a:solidFill>
                  <a:schemeClr val="lt1"/>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Helvetica Neue Light"/>
                <a:ea typeface="Helvetica Neue Light"/>
                <a:cs typeface="Helvetica Neue Light"/>
                <a:sym typeface="Helvetica Neue Light"/>
              </a:defRPr>
            </a:lvl1pPr>
            <a:lvl2pPr marL="914400" marR="0" lvl="1"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Helvetica Neue Light"/>
                <a:ea typeface="Helvetica Neue Light"/>
                <a:cs typeface="Helvetica Neue Light"/>
                <a:sym typeface="Helvetica Neue Light"/>
              </a:defRPr>
            </a:lvl2pPr>
            <a:lvl3pPr marL="1371600" marR="0" lvl="2"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Helvetica Neue Light"/>
                <a:ea typeface="Helvetica Neue Light"/>
                <a:cs typeface="Helvetica Neue Light"/>
                <a:sym typeface="Helvetica Neue Light"/>
              </a:defRPr>
            </a:lvl3pPr>
            <a:lvl4pPr marL="1828800" marR="0" lvl="3"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4pPr>
            <a:lvl5pPr marL="2286000" marR="0" lvl="4" indent="-342900" algn="l" rtl="0">
              <a:lnSpc>
                <a:spcPct val="100000"/>
              </a:lnSpc>
              <a:spcBef>
                <a:spcPts val="500"/>
              </a:spcBef>
              <a:spcAft>
                <a:spcPts val="0"/>
              </a:spcAft>
              <a:buClr>
                <a:schemeClr val="lt1"/>
              </a:buClr>
              <a:buSzPts val="1800"/>
              <a:buFont typeface="Arial"/>
              <a:buChar char="•"/>
              <a:defRPr sz="1800" b="0" i="0" u="none" strike="noStrike" cap="none">
                <a:solidFill>
                  <a:schemeClr val="lt1"/>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2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5.xml"/><Relationship Id="rId1" Type="http://schemas.openxmlformats.org/officeDocument/2006/relationships/slideLayout" Target="../slideLayouts/slideLayout4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1.xml"/></Relationships>
</file>

<file path=ppt/slides/_rels/slide1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6.xml"/><Relationship Id="rId1" Type="http://schemas.openxmlformats.org/officeDocument/2006/relationships/slideLayout" Target="../slideLayouts/slideLayout41.xml"/></Relationships>
</file>

<file path=ppt/slides/_rels/slide1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7.xml"/><Relationship Id="rId1" Type="http://schemas.openxmlformats.org/officeDocument/2006/relationships/slideLayout" Target="../slideLayouts/slideLayout41.xml"/></Relationships>
</file>

<file path=ppt/slides/_rels/slide1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8.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9.xml"/><Relationship Id="rId1" Type="http://schemas.openxmlformats.org/officeDocument/2006/relationships/slideLayout" Target="../slideLayouts/slideLayout41.xml"/></Relationships>
</file>

<file path=ppt/slides/_rels/slide1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0.xml"/><Relationship Id="rId1" Type="http://schemas.openxmlformats.org/officeDocument/2006/relationships/slideLayout" Target="../slideLayouts/slideLayout41.xml"/></Relationships>
</file>

<file path=ppt/slides/_rels/slide1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1.xml"/><Relationship Id="rId1" Type="http://schemas.openxmlformats.org/officeDocument/2006/relationships/slideLayout" Target="../slideLayouts/slideLayout4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6.xml"/></Relationships>
</file>

<file path=ppt/slides/_rels/slide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5.xml"/><Relationship Id="rId1" Type="http://schemas.openxmlformats.org/officeDocument/2006/relationships/slideLayout" Target="../slideLayouts/slideLayout38.xml"/><Relationship Id="rId5" Type="http://schemas.openxmlformats.org/officeDocument/2006/relationships/image" Target="../media/image12.png"/><Relationship Id="rId4" Type="http://schemas.openxmlformats.org/officeDocument/2006/relationships/image" Target="../media/image11.png"/></Relationships>
</file>

<file path=ppt/slides/_rels/slide1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6.xml"/><Relationship Id="rId1" Type="http://schemas.openxmlformats.org/officeDocument/2006/relationships/slideLayout" Target="../slideLayouts/slideLayout38.xml"/><Relationship Id="rId5" Type="http://schemas.openxmlformats.org/officeDocument/2006/relationships/image" Target="../media/image12.png"/><Relationship Id="rId4" Type="http://schemas.openxmlformats.org/officeDocument/2006/relationships/image" Target="../media/image13.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8.xml"/></Relationships>
</file>

<file path=ppt/slides/_rels/slide1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8.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9.xml"/><Relationship Id="rId1" Type="http://schemas.openxmlformats.org/officeDocument/2006/relationships/slideLayout" Target="../slideLayouts/slideLayout38.xml"/><Relationship Id="rId4" Type="http://schemas.openxmlformats.org/officeDocument/2006/relationships/image" Target="../media/image52.png"/></Relationships>
</file>

<file path=ppt/slides/_rels/slide1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0.xml"/><Relationship Id="rId1" Type="http://schemas.openxmlformats.org/officeDocument/2006/relationships/slideLayout" Target="../slideLayouts/slideLayout38.xml"/></Relationships>
</file>

<file path=ppt/slides/_rels/slide1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1.xml"/><Relationship Id="rId1" Type="http://schemas.openxmlformats.org/officeDocument/2006/relationships/slideLayout" Target="../slideLayouts/slideLayout3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8.xml"/></Relationships>
</file>

<file path=ppt/slides/_rels/slide1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3.xml"/><Relationship Id="rId1" Type="http://schemas.openxmlformats.org/officeDocument/2006/relationships/slideLayout" Target="../slideLayouts/slideLayout38.xml"/></Relationships>
</file>

<file path=ppt/slides/_rels/slide1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4.xml"/><Relationship Id="rId1" Type="http://schemas.openxmlformats.org/officeDocument/2006/relationships/slideLayout" Target="../slideLayouts/slideLayout38.xml"/></Relationships>
</file>

<file path=ppt/slides/_rels/slide1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45.xml"/><Relationship Id="rId1" Type="http://schemas.openxmlformats.org/officeDocument/2006/relationships/slideLayout" Target="../slideLayouts/slideLayout5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hyperlink" Target="https://pax-db.org/species/51114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8.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0.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4.xml"/><Relationship Id="rId1" Type="http://schemas.openxmlformats.org/officeDocument/2006/relationships/slideLayout" Target="../slideLayouts/slideLayout41.xml"/><Relationship Id="rId5" Type="http://schemas.openxmlformats.org/officeDocument/2006/relationships/image" Target="../media/image31.png"/><Relationship Id="rId4" Type="http://schemas.openxmlformats.org/officeDocument/2006/relationships/image" Target="../media/image30.png"/></Relationships>
</file>

<file path=ppt/slides/_rels/slide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5.xml"/><Relationship Id="rId1" Type="http://schemas.openxmlformats.org/officeDocument/2006/relationships/slideLayout" Target="../slideLayouts/slideLayout41.xml"/><Relationship Id="rId5" Type="http://schemas.openxmlformats.org/officeDocument/2006/relationships/image" Target="../media/image34.png"/><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6.xml"/><Relationship Id="rId1" Type="http://schemas.openxmlformats.org/officeDocument/2006/relationships/slideLayout" Target="../slideLayouts/slideLayout4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9.xml"/><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8.xml"/><Relationship Id="rId1" Type="http://schemas.openxmlformats.org/officeDocument/2006/relationships/slideLayout" Target="../slideLayouts/slideLayout41.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2.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4.xml"/><Relationship Id="rId1" Type="http://schemas.openxmlformats.org/officeDocument/2006/relationships/slideLayout" Target="../slideLayouts/slideLayout38.xml"/><Relationship Id="rId5" Type="http://schemas.openxmlformats.org/officeDocument/2006/relationships/image" Target="../media/image15.png"/><Relationship Id="rId4" Type="http://schemas.openxmlformats.org/officeDocument/2006/relationships/image" Target="../media/image11.png"/></Relationships>
</file>

<file path=ppt/slides/_rels/slide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5.xml"/><Relationship Id="rId1" Type="http://schemas.openxmlformats.org/officeDocument/2006/relationships/slideLayout" Target="../slideLayouts/slideLayout3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4393F"/>
            </a:gs>
            <a:gs pos="24000">
              <a:srgbClr val="70247F"/>
            </a:gs>
            <a:gs pos="100000">
              <a:srgbClr val="B40805"/>
            </a:gs>
          </a:gsLst>
          <a:path path="circle">
            <a:fillToRect l="100000" t="100000"/>
          </a:path>
          <a:tileRect r="-100000" b="-100000"/>
        </a:gradFill>
        <a:effectLst/>
      </p:bgPr>
    </p:bg>
    <p:spTree>
      <p:nvGrpSpPr>
        <p:cNvPr id="1" name="Shape 70"/>
        <p:cNvGrpSpPr/>
        <p:nvPr/>
      </p:nvGrpSpPr>
      <p:grpSpPr>
        <a:xfrm>
          <a:off x="0" y="0"/>
          <a:ext cx="0" cy="0"/>
          <a:chOff x="0" y="0"/>
          <a:chExt cx="0" cy="0"/>
        </a:xfrm>
      </p:grpSpPr>
      <p:sp>
        <p:nvSpPr>
          <p:cNvPr id="71" name="Google Shape;71;p1"/>
          <p:cNvSpPr txBox="1">
            <a:spLocks noGrp="1"/>
          </p:cNvSpPr>
          <p:nvPr>
            <p:ph type="subTitle" idx="1"/>
          </p:nvPr>
        </p:nvSpPr>
        <p:spPr>
          <a:xfrm>
            <a:off x="6801238" y="3429000"/>
            <a:ext cx="4567235" cy="781755"/>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Clr>
                <a:schemeClr val="lt1"/>
              </a:buClr>
              <a:buSzPct val="100000"/>
              <a:buNone/>
            </a:pPr>
            <a:r>
              <a:rPr lang="en-US" sz="4400" b="1">
                <a:latin typeface="Helvetica Neue"/>
                <a:ea typeface="Helvetica Neue"/>
                <a:cs typeface="Helvetica Neue"/>
                <a:sym typeface="Helvetica Neue"/>
              </a:rPr>
              <a:t>bioinformatics.ca</a:t>
            </a:r>
            <a:endParaRPr/>
          </a:p>
        </p:txBody>
      </p:sp>
      <p:pic>
        <p:nvPicPr>
          <p:cNvPr id="72" name="Google Shape;72;p1" descr="A logo with white dots&#10;&#10;AI-generated content may be incorrect."/>
          <p:cNvPicPr preferRelativeResize="0"/>
          <p:nvPr/>
        </p:nvPicPr>
        <p:blipFill rotWithShape="1">
          <a:blip r:embed="rId3">
            <a:alphaModFix/>
          </a:blip>
          <a:srcRect l="12297" r="12121"/>
          <a:stretch/>
        </p:blipFill>
        <p:spPr>
          <a:xfrm>
            <a:off x="670379" y="1341316"/>
            <a:ext cx="5766816" cy="3815097"/>
          </a:xfrm>
          <a:prstGeom prst="rect">
            <a:avLst/>
          </a:prstGeom>
          <a:noFill/>
          <a:ln>
            <a:noFill/>
          </a:ln>
        </p:spPr>
      </p:pic>
      <p:sp>
        <p:nvSpPr>
          <p:cNvPr id="73" name="Google Shape;73;p1"/>
          <p:cNvSpPr txBox="1"/>
          <p:nvPr/>
        </p:nvSpPr>
        <p:spPr>
          <a:xfrm>
            <a:off x="6648092" y="4210755"/>
            <a:ext cx="4873529" cy="41610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Helvetica Neue Light"/>
                <a:ea typeface="Helvetica Neue Light"/>
                <a:cs typeface="Helvetica Neue Light"/>
                <a:sym typeface="Helvetica Neue Light"/>
              </a:rPr>
              <a:t>bioinformaticsdotca.github.io</a:t>
            </a:r>
            <a:endParaRPr sz="1400" b="0" i="0" u="none" strike="noStrike" cap="none">
              <a:solidFill>
                <a:srgbClr val="000000"/>
              </a:solidFill>
              <a:latin typeface="Arial"/>
              <a:ea typeface="Arial"/>
              <a:cs typeface="Arial"/>
              <a:sym typeface="Arial"/>
            </a:endParaRPr>
          </a:p>
        </p:txBody>
      </p:sp>
      <p:sp>
        <p:nvSpPr>
          <p:cNvPr id="74" name="Google Shape;74;p1"/>
          <p:cNvSpPr txBox="1"/>
          <p:nvPr/>
        </p:nvSpPr>
        <p:spPr>
          <a:xfrm>
            <a:off x="10523913" y="465513"/>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3447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9"/>
          <p:cNvSpPr txBox="1">
            <a:spLocks noGrp="1"/>
          </p:cNvSpPr>
          <p:nvPr>
            <p:ph type="title"/>
          </p:nvPr>
        </p:nvSpPr>
        <p:spPr>
          <a:xfrm>
            <a:off x="1676400" y="-30162"/>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t>Gene Finding In Prokaryotes</a:t>
            </a:r>
            <a:endParaRPr/>
          </a:p>
        </p:txBody>
      </p:sp>
      <p:sp>
        <p:nvSpPr>
          <p:cNvPr id="1052" name="Google Shape;1052;p9"/>
          <p:cNvSpPr txBox="1">
            <a:spLocks noGrp="1"/>
          </p:cNvSpPr>
          <p:nvPr>
            <p:ph type="body" idx="1"/>
          </p:nvPr>
        </p:nvSpPr>
        <p:spPr>
          <a:xfrm>
            <a:off x="1097280" y="1300480"/>
            <a:ext cx="9977120" cy="4876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00"/>
              <a:buFont typeface="Arial"/>
              <a:buChar char="•"/>
            </a:pPr>
            <a:r>
              <a:rPr lang="en-CA" sz="2800" dirty="0"/>
              <a:t>Scan forward to find all start codons, track position</a:t>
            </a:r>
            <a:endParaRPr dirty="0"/>
          </a:p>
          <a:p>
            <a:pPr marL="342900" lvl="0" indent="-342900" algn="l" rtl="0">
              <a:lnSpc>
                <a:spcPct val="100000"/>
              </a:lnSpc>
              <a:spcBef>
                <a:spcPts val="560"/>
              </a:spcBef>
              <a:spcAft>
                <a:spcPts val="0"/>
              </a:spcAft>
              <a:buSzPts val="2800"/>
              <a:buFont typeface="Arial"/>
              <a:buChar char="•"/>
            </a:pPr>
            <a:r>
              <a:rPr lang="en-CA" sz="2800" dirty="0"/>
              <a:t>Scan forward to find all stop codons, track position</a:t>
            </a:r>
          </a:p>
          <a:p>
            <a:pPr marL="342900" lvl="0" indent="-342900" algn="l" rtl="0">
              <a:lnSpc>
                <a:spcPct val="100000"/>
              </a:lnSpc>
              <a:spcBef>
                <a:spcPts val="560"/>
              </a:spcBef>
              <a:spcAft>
                <a:spcPts val="0"/>
              </a:spcAft>
              <a:buSzPts val="2800"/>
              <a:buFont typeface="Arial"/>
              <a:buChar char="•"/>
            </a:pPr>
            <a:r>
              <a:rPr lang="en-CA" dirty="0"/>
              <a:t>Find all start/stop codon pairs where stop position &gt; start position and difference is divisible by 3</a:t>
            </a:r>
            <a:endParaRPr dirty="0"/>
          </a:p>
          <a:p>
            <a:pPr marL="342900" lvl="0" indent="-342900" algn="l" rtl="0">
              <a:lnSpc>
                <a:spcPct val="100000"/>
              </a:lnSpc>
              <a:spcBef>
                <a:spcPts val="560"/>
              </a:spcBef>
              <a:spcAft>
                <a:spcPts val="0"/>
              </a:spcAft>
              <a:buSzPts val="2800"/>
              <a:buFont typeface="Arial"/>
              <a:buChar char="•"/>
            </a:pPr>
            <a:r>
              <a:rPr lang="en-CA" sz="2800" dirty="0"/>
              <a:t>If # of codons between start and end is greater than 14, identify as gene</a:t>
            </a:r>
            <a:endParaRPr dirty="0"/>
          </a:p>
          <a:p>
            <a:pPr marL="342900" lvl="0" indent="-342900" algn="l" rtl="0">
              <a:lnSpc>
                <a:spcPct val="100000"/>
              </a:lnSpc>
              <a:spcBef>
                <a:spcPts val="560"/>
              </a:spcBef>
              <a:spcAft>
                <a:spcPts val="0"/>
              </a:spcAft>
              <a:buSzPts val="2800"/>
              <a:buFont typeface="Arial"/>
              <a:buChar char="•"/>
            </a:pPr>
            <a:r>
              <a:rPr lang="en-CA" sz="2800" dirty="0"/>
              <a:t>If # codons between start and end is less than 14, then not a gene</a:t>
            </a:r>
            <a:endParaRPr dirty="0"/>
          </a:p>
          <a:p>
            <a:pPr marL="342900" lvl="0" indent="-342900" algn="l" rtl="0">
              <a:lnSpc>
                <a:spcPct val="100000"/>
              </a:lnSpc>
              <a:spcBef>
                <a:spcPts val="560"/>
              </a:spcBef>
              <a:spcAft>
                <a:spcPts val="0"/>
              </a:spcAft>
              <a:buSzPts val="2800"/>
              <a:buFont typeface="Arial"/>
              <a:buChar char="•"/>
            </a:pPr>
            <a:r>
              <a:rPr lang="en-CA" sz="2800" dirty="0"/>
              <a:t>At end of chromosome, repeat process for reverse complement</a:t>
            </a:r>
            <a:endParaRPr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p88"/>
          <p:cNvSpPr txBox="1">
            <a:spLocks noGrp="1"/>
          </p:cNvSpPr>
          <p:nvPr>
            <p:ph type="title"/>
          </p:nvPr>
        </p:nvSpPr>
        <p:spPr>
          <a:xfrm>
            <a:off x="1835700" y="44496"/>
            <a:ext cx="8520600" cy="108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CA"/>
              <a:t>Read the Dataset</a:t>
            </a:r>
            <a:endParaRPr/>
          </a:p>
        </p:txBody>
      </p:sp>
      <p:sp>
        <p:nvSpPr>
          <p:cNvPr id="2115" name="Google Shape;2115;p88"/>
          <p:cNvSpPr txBox="1">
            <a:spLocks noGrp="1"/>
          </p:cNvSpPr>
          <p:nvPr>
            <p:ph type="body" idx="1"/>
          </p:nvPr>
        </p:nvSpPr>
        <p:spPr>
          <a:xfrm>
            <a:off x="1009650" y="1279475"/>
            <a:ext cx="10801350" cy="105360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3200"/>
              <a:buFont typeface="Arial"/>
              <a:buChar char="•"/>
            </a:pPr>
            <a:r>
              <a:rPr lang="en-CA" dirty="0">
                <a:highlight>
                  <a:srgbClr val="FFFFFF"/>
                </a:highlight>
              </a:rPr>
              <a:t>Importing the genome (forward and reverse complement)</a:t>
            </a:r>
            <a:endParaRPr sz="1200" dirty="0">
              <a:solidFill>
                <a:schemeClr val="accent2"/>
              </a:solidFill>
              <a:highlight>
                <a:srgbClr val="FFFFFF"/>
              </a:highlight>
              <a:latin typeface="Roboto"/>
              <a:ea typeface="Roboto"/>
              <a:cs typeface="Roboto"/>
              <a:sym typeface="Roboto"/>
            </a:endParaRPr>
          </a:p>
        </p:txBody>
      </p:sp>
      <p:sp>
        <p:nvSpPr>
          <p:cNvPr id="2116" name="Google Shape;2116;p88"/>
          <p:cNvSpPr/>
          <p:nvPr/>
        </p:nvSpPr>
        <p:spPr>
          <a:xfrm>
            <a:off x="1835700" y="2066375"/>
            <a:ext cx="9137100" cy="409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8000"/>
                </a:solidFill>
                <a:latin typeface="Courier New"/>
                <a:ea typeface="Courier New"/>
                <a:cs typeface="Courier New"/>
                <a:sym typeface="Courier New"/>
              </a:rPr>
              <a:t>#Reading full forward direction genome</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AF00DB"/>
                </a:solidFill>
                <a:latin typeface="Courier New"/>
                <a:ea typeface="Courier New"/>
                <a:cs typeface="Courier New"/>
                <a:sym typeface="Courier New"/>
              </a:rPr>
              <a:t>with</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795E26"/>
                </a:solidFill>
                <a:latin typeface="Courier New"/>
                <a:ea typeface="Courier New"/>
                <a:cs typeface="Courier New"/>
                <a:sym typeface="Courier New"/>
              </a:rPr>
              <a:t>open</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a:solidFill>
                  <a:srgbClr val="A31515"/>
                </a:solidFill>
                <a:latin typeface="Courier New"/>
                <a:ea typeface="Courier New"/>
                <a:cs typeface="Courier New"/>
                <a:sym typeface="Courier New"/>
              </a:rPr>
              <a:t>'</a:t>
            </a:r>
            <a:r>
              <a:rPr lang="en-CA" sz="2000" b="1" i="0" u="none" strike="noStrike" cap="none" dirty="0" err="1">
                <a:solidFill>
                  <a:srgbClr val="A31515"/>
                </a:solidFill>
                <a:latin typeface="Courier New"/>
                <a:ea typeface="Courier New"/>
                <a:cs typeface="Courier New"/>
                <a:sym typeface="Courier New"/>
              </a:rPr>
              <a:t>full_sequence.fasta</a:t>
            </a:r>
            <a:r>
              <a:rPr lang="en-CA" sz="2000" b="1" i="0" u="none" strike="noStrike" cap="none" dirty="0">
                <a:solidFill>
                  <a:srgbClr val="A31515"/>
                </a:solidFill>
                <a:latin typeface="Courier New"/>
                <a:ea typeface="Courier New"/>
                <a:cs typeface="Courier New"/>
                <a:sym typeface="Courier New"/>
              </a:rPr>
              <a:t>'</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31515"/>
                </a:solidFill>
                <a:latin typeface="Courier New"/>
                <a:ea typeface="Courier New"/>
                <a:cs typeface="Courier New"/>
                <a:sym typeface="Courier New"/>
              </a:rPr>
              <a:t>'r'</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as</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01080"/>
                </a:solidFill>
                <a:latin typeface="Courier New"/>
                <a:ea typeface="Courier New"/>
                <a:cs typeface="Courier New"/>
                <a:sym typeface="Courier New"/>
              </a:rPr>
              <a:t>file</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full_seq</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err="1">
                <a:solidFill>
                  <a:srgbClr val="001080"/>
                </a:solidFill>
                <a:latin typeface="Courier New"/>
                <a:ea typeface="Courier New"/>
                <a:cs typeface="Courier New"/>
                <a:sym typeface="Courier New"/>
              </a:rPr>
              <a:t>file</a:t>
            </a:r>
            <a:r>
              <a:rPr lang="en-CA" sz="2000" b="1" i="0" u="none" strike="noStrike" cap="none" dirty="0" err="1">
                <a:solidFill>
                  <a:srgbClr val="000000"/>
                </a:solidFill>
                <a:latin typeface="Courier New"/>
                <a:ea typeface="Courier New"/>
                <a:cs typeface="Courier New"/>
                <a:sym typeface="Courier New"/>
              </a:rPr>
              <a:t>.read</a:t>
            </a:r>
            <a:r>
              <a:rPr lang="en-CA" sz="2000" b="1" i="0" u="none" strike="noStrike" cap="none" dirty="0">
                <a:solidFill>
                  <a:srgbClr val="000000"/>
                </a:solidFill>
                <a:latin typeface="Courier New"/>
                <a:ea typeface="Courier New"/>
                <a:cs typeface="Courier New"/>
                <a:sym typeface="Courier New"/>
              </a:rPr>
              <a:t>().replace(</a:t>
            </a:r>
            <a:r>
              <a:rPr lang="en-CA" sz="2000" b="1" i="0" u="none" strike="noStrike" cap="none" dirty="0">
                <a:solidFill>
                  <a:srgbClr val="A31515"/>
                </a:solidFill>
                <a:latin typeface="Courier New"/>
                <a:ea typeface="Courier New"/>
                <a:cs typeface="Courier New"/>
                <a:sym typeface="Courier New"/>
              </a:rPr>
              <a:t>'\n'</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31515"/>
                </a:solidFill>
                <a:latin typeface="Courier New"/>
                <a:ea typeface="Courier New"/>
                <a:cs typeface="Courier New"/>
                <a:sym typeface="Courier New"/>
              </a:rPr>
              <a:t>''</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CA" sz="2000" b="1" i="0" u="none" strike="noStrike" cap="none" dirty="0">
                <a:solidFill>
                  <a:srgbClr val="000000"/>
                </a:solidFill>
                <a:latin typeface="Courier New"/>
                <a:ea typeface="Courier New"/>
                <a:cs typeface="Courier New"/>
                <a:sym typeface="Courier New"/>
              </a:rPr>
            </a:br>
            <a:r>
              <a:rPr lang="en-CA" sz="2000" b="1" i="0" u="none" strike="noStrike" cap="none" dirty="0">
                <a:solidFill>
                  <a:srgbClr val="008000"/>
                </a:solidFill>
                <a:latin typeface="Courier New"/>
                <a:ea typeface="Courier New"/>
                <a:cs typeface="Courier New"/>
                <a:sym typeface="Courier New"/>
              </a:rPr>
              <a:t>#Remove first line (description of the data)</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err="1">
                <a:solidFill>
                  <a:srgbClr val="000000"/>
                </a:solidFill>
                <a:latin typeface="Courier New"/>
                <a:ea typeface="Courier New"/>
                <a:cs typeface="Courier New"/>
                <a:sym typeface="Courier New"/>
              </a:rPr>
              <a:t>full_seq</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err="1">
                <a:solidFill>
                  <a:srgbClr val="000000"/>
                </a:solidFill>
                <a:latin typeface="Courier New"/>
                <a:ea typeface="Courier New"/>
                <a:cs typeface="Courier New"/>
                <a:sym typeface="Courier New"/>
              </a:rPr>
              <a:t>full_seq</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a:solidFill>
                  <a:srgbClr val="09885A"/>
                </a:solidFill>
                <a:latin typeface="Courier New"/>
                <a:ea typeface="Courier New"/>
                <a:cs typeface="Courier New"/>
                <a:sym typeface="Courier New"/>
              </a:rPr>
              <a:t>71</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CA" sz="2000" b="1" i="0" u="none" strike="noStrike" cap="none" dirty="0">
                <a:solidFill>
                  <a:srgbClr val="000000"/>
                </a:solidFill>
                <a:latin typeface="Courier New"/>
                <a:ea typeface="Courier New"/>
                <a:cs typeface="Courier New"/>
                <a:sym typeface="Courier New"/>
              </a:rPr>
            </a:br>
            <a:r>
              <a:rPr lang="en-CA" sz="2000" b="1" i="0" u="none" strike="noStrike" cap="none" dirty="0">
                <a:solidFill>
                  <a:srgbClr val="008000"/>
                </a:solidFill>
                <a:latin typeface="Courier New"/>
                <a:ea typeface="Courier New"/>
                <a:cs typeface="Courier New"/>
                <a:sym typeface="Courier New"/>
              </a:rPr>
              <a:t>#Reading full reverse complement direction genome</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AF00DB"/>
                </a:solidFill>
                <a:latin typeface="Courier New"/>
                <a:ea typeface="Courier New"/>
                <a:cs typeface="Courier New"/>
                <a:sym typeface="Courier New"/>
              </a:rPr>
              <a:t>with</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795E26"/>
                </a:solidFill>
                <a:latin typeface="Courier New"/>
                <a:ea typeface="Courier New"/>
                <a:cs typeface="Courier New"/>
                <a:sym typeface="Courier New"/>
              </a:rPr>
              <a:t>open</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a:solidFill>
                  <a:srgbClr val="A31515"/>
                </a:solidFill>
                <a:latin typeface="Courier New"/>
                <a:ea typeface="Courier New"/>
                <a:cs typeface="Courier New"/>
                <a:sym typeface="Courier New"/>
              </a:rPr>
              <a:t>'</a:t>
            </a:r>
            <a:r>
              <a:rPr lang="en-CA" sz="2000" b="1" i="0" u="none" strike="noStrike" cap="none" dirty="0" err="1">
                <a:solidFill>
                  <a:srgbClr val="A31515"/>
                </a:solidFill>
                <a:latin typeface="Courier New"/>
                <a:ea typeface="Courier New"/>
                <a:cs typeface="Courier New"/>
                <a:sym typeface="Courier New"/>
              </a:rPr>
              <a:t>rev_comp.fasta</a:t>
            </a:r>
            <a:r>
              <a:rPr lang="en-CA" sz="2000" b="1" i="0" u="none" strike="noStrike" cap="none" dirty="0">
                <a:solidFill>
                  <a:srgbClr val="A31515"/>
                </a:solidFill>
                <a:latin typeface="Courier New"/>
                <a:ea typeface="Courier New"/>
                <a:cs typeface="Courier New"/>
                <a:sym typeface="Courier New"/>
              </a:rPr>
              <a:t>'</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31515"/>
                </a:solidFill>
                <a:latin typeface="Courier New"/>
                <a:ea typeface="Courier New"/>
                <a:cs typeface="Courier New"/>
                <a:sym typeface="Courier New"/>
              </a:rPr>
              <a:t>'r'</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as</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01080"/>
                </a:solidFill>
                <a:latin typeface="Courier New"/>
                <a:ea typeface="Courier New"/>
                <a:cs typeface="Courier New"/>
                <a:sym typeface="Courier New"/>
              </a:rPr>
              <a:t>file</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full_rev</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err="1">
                <a:solidFill>
                  <a:srgbClr val="001080"/>
                </a:solidFill>
                <a:latin typeface="Courier New"/>
                <a:ea typeface="Courier New"/>
                <a:cs typeface="Courier New"/>
                <a:sym typeface="Courier New"/>
              </a:rPr>
              <a:t>file</a:t>
            </a:r>
            <a:r>
              <a:rPr lang="en-CA" sz="2000" b="1" i="0" u="none" strike="noStrike" cap="none" dirty="0" err="1">
                <a:solidFill>
                  <a:srgbClr val="000000"/>
                </a:solidFill>
                <a:latin typeface="Courier New"/>
                <a:ea typeface="Courier New"/>
                <a:cs typeface="Courier New"/>
                <a:sym typeface="Courier New"/>
              </a:rPr>
              <a:t>.read</a:t>
            </a:r>
            <a:r>
              <a:rPr lang="en-CA" sz="2000" b="1" i="0" u="none" strike="noStrike" cap="none" dirty="0">
                <a:solidFill>
                  <a:srgbClr val="000000"/>
                </a:solidFill>
                <a:latin typeface="Courier New"/>
                <a:ea typeface="Courier New"/>
                <a:cs typeface="Courier New"/>
                <a:sym typeface="Courier New"/>
              </a:rPr>
              <a:t>().replace(</a:t>
            </a:r>
            <a:r>
              <a:rPr lang="en-CA" sz="2000" b="1" i="0" u="none" strike="noStrike" cap="none" dirty="0">
                <a:solidFill>
                  <a:srgbClr val="A31515"/>
                </a:solidFill>
                <a:latin typeface="Courier New"/>
                <a:ea typeface="Courier New"/>
                <a:cs typeface="Courier New"/>
                <a:sym typeface="Courier New"/>
              </a:rPr>
              <a:t>'\n'</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31515"/>
                </a:solidFill>
                <a:latin typeface="Courier New"/>
                <a:ea typeface="Courier New"/>
                <a:cs typeface="Courier New"/>
                <a:sym typeface="Courier New"/>
              </a:rPr>
              <a:t>''</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CA" sz="2000" b="1" i="0" u="none" strike="noStrike" cap="none" dirty="0">
                <a:solidFill>
                  <a:srgbClr val="000000"/>
                </a:solidFill>
                <a:latin typeface="Courier New"/>
                <a:ea typeface="Courier New"/>
                <a:cs typeface="Courier New"/>
                <a:sym typeface="Courier New"/>
              </a:rPr>
            </a:br>
            <a:r>
              <a:rPr lang="en-CA" sz="2000" b="1" i="0" u="none" strike="noStrike" cap="none" dirty="0">
                <a:solidFill>
                  <a:srgbClr val="008000"/>
                </a:solidFill>
                <a:latin typeface="Courier New"/>
                <a:ea typeface="Courier New"/>
                <a:cs typeface="Courier New"/>
                <a:sym typeface="Courier New"/>
              </a:rPr>
              <a:t>#Remove the first line</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err="1">
                <a:solidFill>
                  <a:srgbClr val="000000"/>
                </a:solidFill>
                <a:latin typeface="Courier New"/>
                <a:ea typeface="Courier New"/>
                <a:cs typeface="Courier New"/>
                <a:sym typeface="Courier New"/>
              </a:rPr>
              <a:t>full_rev</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err="1">
                <a:solidFill>
                  <a:srgbClr val="000000"/>
                </a:solidFill>
                <a:latin typeface="Courier New"/>
                <a:ea typeface="Courier New"/>
                <a:cs typeface="Courier New"/>
                <a:sym typeface="Courier New"/>
              </a:rPr>
              <a:t>full_rev</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a:solidFill>
                  <a:srgbClr val="09885A"/>
                </a:solidFill>
                <a:latin typeface="Courier New"/>
                <a:ea typeface="Courier New"/>
                <a:cs typeface="Courier New"/>
                <a:sym typeface="Courier New"/>
              </a:rPr>
              <a:t>82</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Shape 2121"/>
        <p:cNvGrpSpPr/>
        <p:nvPr/>
      </p:nvGrpSpPr>
      <p:grpSpPr>
        <a:xfrm>
          <a:off x="0" y="0"/>
          <a:ext cx="0" cy="0"/>
          <a:chOff x="0" y="0"/>
          <a:chExt cx="0" cy="0"/>
        </a:xfrm>
      </p:grpSpPr>
      <p:sp>
        <p:nvSpPr>
          <p:cNvPr id="2122" name="Google Shape;2122;p89"/>
          <p:cNvSpPr txBox="1">
            <a:spLocks noGrp="1"/>
          </p:cNvSpPr>
          <p:nvPr>
            <p:ph type="title"/>
          </p:nvPr>
        </p:nvSpPr>
        <p:spPr>
          <a:xfrm>
            <a:off x="1981200" y="1984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Data Check (Missing Values, Label Check)</a:t>
            </a:r>
            <a:endParaRPr/>
          </a:p>
        </p:txBody>
      </p:sp>
      <p:sp>
        <p:nvSpPr>
          <p:cNvPr id="2123" name="Google Shape;2123;p89"/>
          <p:cNvSpPr/>
          <p:nvPr/>
        </p:nvSpPr>
        <p:spPr>
          <a:xfrm>
            <a:off x="1809750" y="1752600"/>
            <a:ext cx="8706000" cy="452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1800"/>
              <a:buFont typeface="Arial"/>
              <a:buNone/>
            </a:pPr>
            <a:r>
              <a:rPr lang="en-CA" sz="1800" b="1" i="0" u="none" strike="noStrike" cap="none" dirty="0">
                <a:solidFill>
                  <a:srgbClr val="008000"/>
                </a:solidFill>
                <a:latin typeface="Courier New"/>
                <a:ea typeface="Courier New"/>
                <a:cs typeface="Courier New"/>
                <a:sym typeface="Courier New"/>
              </a:rPr>
              <a:t>#Check the dataset to make sure no data is missing and Check the class labels – need to define “</a:t>
            </a:r>
            <a:r>
              <a:rPr lang="en-CA" sz="1800" b="1" i="0" u="none" strike="noStrike" cap="none" dirty="0" err="1">
                <a:solidFill>
                  <a:srgbClr val="008000"/>
                </a:solidFill>
                <a:latin typeface="Courier New"/>
                <a:ea typeface="Courier New"/>
                <a:cs typeface="Courier New"/>
                <a:sym typeface="Courier New"/>
              </a:rPr>
              <a:t>verify_dataset</a:t>
            </a:r>
            <a:r>
              <a:rPr lang="en-CA" sz="1800" b="1" i="0" u="none" strike="noStrike" cap="none" dirty="0">
                <a:solidFill>
                  <a:srgbClr val="008000"/>
                </a:solidFill>
                <a:latin typeface="Courier New"/>
                <a:ea typeface="Courier New"/>
                <a:cs typeface="Courier New"/>
                <a:sym typeface="Courier New"/>
              </a:rPr>
              <a:t>” function</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FF"/>
              </a:buClr>
              <a:buSzPts val="1800"/>
              <a:buFont typeface="Arial"/>
              <a:buNone/>
            </a:pPr>
            <a:r>
              <a:rPr lang="en-CA" sz="1800" b="1" i="0" u="none" strike="noStrike" cap="none" dirty="0">
                <a:solidFill>
                  <a:srgbClr val="0000FF"/>
                </a:solidFill>
                <a:latin typeface="Courier New"/>
                <a:ea typeface="Courier New"/>
                <a:cs typeface="Courier New"/>
                <a:sym typeface="Courier New"/>
              </a:rPr>
              <a:t>def</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795E26"/>
                </a:solidFill>
                <a:latin typeface="Courier New"/>
                <a:ea typeface="Courier New"/>
                <a:cs typeface="Courier New"/>
                <a:sym typeface="Courier New"/>
              </a:rPr>
              <a:t>verify_dataset</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001080"/>
                </a:solidFill>
                <a:latin typeface="Courier New"/>
                <a:ea typeface="Courier New"/>
                <a:cs typeface="Courier New"/>
                <a:sym typeface="Courier New"/>
              </a:rPr>
              <a:t>data</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8000"/>
              </a:buClr>
              <a:buSzPts val="1800"/>
              <a:buFont typeface="Arial"/>
              <a:buNone/>
            </a:pPr>
            <a:r>
              <a:rPr lang="en-CA" sz="1800" b="1" i="0" u="none" strike="noStrike" cap="none" dirty="0">
                <a:solidFill>
                  <a:srgbClr val="008000"/>
                </a:solidFill>
                <a:latin typeface="Courier New"/>
                <a:ea typeface="Courier New"/>
                <a:cs typeface="Courier New"/>
                <a:sym typeface="Courier New"/>
              </a:rPr>
              <a:t>#Use </a:t>
            </a:r>
            <a:r>
              <a:rPr lang="en-CA" sz="1800" b="1" i="0" u="none" strike="noStrike" cap="none" dirty="0" err="1">
                <a:solidFill>
                  <a:srgbClr val="008000"/>
                </a:solidFill>
                <a:latin typeface="Courier New"/>
                <a:ea typeface="Courier New"/>
                <a:cs typeface="Courier New"/>
                <a:sym typeface="Courier New"/>
              </a:rPr>
              <a:t>data_found</a:t>
            </a:r>
            <a:r>
              <a:rPr lang="en-CA" sz="1800" b="1" i="0" u="none" strike="noStrike" cap="none" dirty="0">
                <a:solidFill>
                  <a:srgbClr val="008000"/>
                </a:solidFill>
                <a:latin typeface="Courier New"/>
                <a:ea typeface="Courier New"/>
                <a:cs typeface="Courier New"/>
                <a:sym typeface="Courier New"/>
              </a:rPr>
              <a:t> as a dummy variable to determine if to print missing value information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data_found</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a:solidFill>
                  <a:srgbClr val="09885A"/>
                </a:solidFill>
                <a:latin typeface="Courier New"/>
                <a:ea typeface="Courier New"/>
                <a:cs typeface="Courier New"/>
                <a:sym typeface="Courier New"/>
              </a:rPr>
              <a:t>1</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for</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each_column</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0000FF"/>
                </a:solidFill>
                <a:latin typeface="Courier New"/>
                <a:ea typeface="Courier New"/>
                <a:cs typeface="Courier New"/>
                <a:sym typeface="Courier New"/>
              </a:rPr>
              <a:t>in</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data.columns</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if</a:t>
            </a:r>
            <a:r>
              <a:rPr lang="en-CA" sz="1800" b="1" i="0" u="none" strike="noStrike" cap="none" dirty="0">
                <a:solidFill>
                  <a:srgbClr val="000000"/>
                </a:solidFill>
                <a:latin typeface="Courier New"/>
                <a:ea typeface="Courier New"/>
                <a:cs typeface="Courier New"/>
                <a:sym typeface="Courier New"/>
              </a:rPr>
              <a:t> data[</a:t>
            </a:r>
            <a:r>
              <a:rPr lang="en-CA" sz="1800" b="1" i="0" u="none" strike="noStrike" cap="none" dirty="0" err="1">
                <a:solidFill>
                  <a:srgbClr val="000000"/>
                </a:solidFill>
                <a:latin typeface="Courier New"/>
                <a:ea typeface="Courier New"/>
                <a:cs typeface="Courier New"/>
                <a:sym typeface="Courier New"/>
              </a:rPr>
              <a:t>each_column</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err="1">
                <a:solidFill>
                  <a:srgbClr val="000000"/>
                </a:solidFill>
                <a:latin typeface="Courier New"/>
                <a:ea typeface="Courier New"/>
                <a:cs typeface="Courier New"/>
                <a:sym typeface="Courier New"/>
              </a:rPr>
              <a:t>isnull</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795E26"/>
                </a:solidFill>
                <a:latin typeface="Courier New"/>
                <a:ea typeface="Courier New"/>
                <a:cs typeface="Courier New"/>
                <a:sym typeface="Courier New"/>
              </a:rPr>
              <a:t>any</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795E26"/>
                </a:solidFill>
                <a:latin typeface="Courier New"/>
                <a:ea typeface="Courier New"/>
                <a:cs typeface="Courier New"/>
                <a:sym typeface="Courier New"/>
              </a:rPr>
              <a:t>print</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A31515"/>
                </a:solidFill>
                <a:latin typeface="Courier New"/>
                <a:ea typeface="Courier New"/>
                <a:cs typeface="Courier New"/>
                <a:sym typeface="Courier New"/>
              </a:rPr>
              <a:t>"Data missing in Column "</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err="1">
                <a:solidFill>
                  <a:srgbClr val="000000"/>
                </a:solidFill>
                <a:latin typeface="Courier New"/>
                <a:ea typeface="Courier New"/>
                <a:cs typeface="Courier New"/>
                <a:sym typeface="Courier New"/>
              </a:rPr>
              <a:t>each_column</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data_found</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a:solidFill>
                  <a:srgbClr val="09885A"/>
                </a:solidFill>
                <a:latin typeface="Courier New"/>
                <a:ea typeface="Courier New"/>
                <a:cs typeface="Courier New"/>
                <a:sym typeface="Courier New"/>
              </a:rPr>
              <a:t>0</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795E26"/>
                </a:solidFill>
                <a:latin typeface="Courier New"/>
                <a:ea typeface="Courier New"/>
                <a:cs typeface="Courier New"/>
                <a:sym typeface="Courier New"/>
              </a:rPr>
              <a:t>quit</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if</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data_found</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a:solidFill>
                  <a:srgbClr val="09885A"/>
                </a:solidFill>
                <a:latin typeface="Courier New"/>
                <a:ea typeface="Courier New"/>
                <a:cs typeface="Courier New"/>
                <a:sym typeface="Courier New"/>
              </a:rPr>
              <a:t>1</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795E26"/>
                </a:solidFill>
                <a:latin typeface="Courier New"/>
                <a:ea typeface="Courier New"/>
                <a:cs typeface="Courier New"/>
                <a:sym typeface="Courier New"/>
              </a:rPr>
              <a:t>print</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A31515"/>
                </a:solidFill>
                <a:latin typeface="Courier New"/>
                <a:ea typeface="Courier New"/>
                <a:cs typeface="Courier New"/>
                <a:sym typeface="Courier New"/>
              </a:rPr>
              <a:t>"Dataset is complete. No missing value"</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return</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8000"/>
              </a:buClr>
              <a:buSzPts val="1800"/>
              <a:buFont typeface="Arial"/>
              <a:buNone/>
            </a:pPr>
            <a:r>
              <a:rPr lang="en-CA" sz="1800" b="1" i="0" u="none" strike="noStrike" cap="none" dirty="0">
                <a:solidFill>
                  <a:srgbClr val="008000"/>
                </a:solidFill>
                <a:latin typeface="Courier New"/>
                <a:ea typeface="Courier New"/>
                <a:cs typeface="Courier New"/>
                <a:sym typeface="Courier New"/>
              </a:rPr>
              <a:t>#Call </a:t>
            </a:r>
            <a:r>
              <a:rPr lang="en-CA" sz="1800" b="1" i="0" u="none" strike="noStrike" cap="none" dirty="0" err="1">
                <a:solidFill>
                  <a:srgbClr val="008000"/>
                </a:solidFill>
                <a:latin typeface="Courier New"/>
                <a:ea typeface="Courier New"/>
                <a:cs typeface="Courier New"/>
                <a:sym typeface="Courier New"/>
              </a:rPr>
              <a:t>verify_dataset</a:t>
            </a:r>
            <a:r>
              <a:rPr lang="en-CA" sz="1800" b="1" i="0" u="none" strike="noStrike" cap="none" dirty="0">
                <a:solidFill>
                  <a:srgbClr val="008000"/>
                </a:solidFill>
                <a:latin typeface="Courier New"/>
                <a:ea typeface="Courier New"/>
                <a:cs typeface="Courier New"/>
                <a:sym typeface="Courier New"/>
              </a:rPr>
              <a:t> and check data</a:t>
            </a:r>
            <a:br>
              <a:rPr lang="en-CA" sz="1800" b="1" i="0" u="none" strike="noStrike" cap="none" dirty="0">
                <a:solidFill>
                  <a:srgbClr val="000000"/>
                </a:solidFill>
                <a:latin typeface="Courier New"/>
                <a:ea typeface="Courier New"/>
                <a:cs typeface="Courier New"/>
                <a:sym typeface="Courier New"/>
              </a:rPr>
            </a:br>
            <a:r>
              <a:rPr lang="en-CA" sz="1800" b="1" i="0" u="none" strike="noStrike" cap="none" dirty="0" err="1">
                <a:solidFill>
                  <a:srgbClr val="000000"/>
                </a:solidFill>
                <a:latin typeface="Courier New"/>
                <a:ea typeface="Courier New"/>
                <a:cs typeface="Courier New"/>
                <a:sym typeface="Courier New"/>
              </a:rPr>
              <a:t>verify_dataset</a:t>
            </a:r>
            <a:r>
              <a:rPr lang="en-CA" sz="1800" b="1" i="0" u="none" strike="noStrike" cap="none" dirty="0">
                <a:solidFill>
                  <a:srgbClr val="000000"/>
                </a:solidFill>
                <a:latin typeface="Courier New"/>
                <a:ea typeface="Courier New"/>
                <a:cs typeface="Courier New"/>
                <a:sym typeface="Courier New"/>
              </a:rPr>
              <a:t>(data)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90"/>
          <p:cNvSpPr txBox="1">
            <a:spLocks noGrp="1"/>
          </p:cNvSpPr>
          <p:nvPr>
            <p:ph type="title"/>
          </p:nvPr>
        </p:nvSpPr>
        <p:spPr>
          <a:xfrm>
            <a:off x="2017213" y="-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ORF Finder</a:t>
            </a:r>
            <a:endParaRPr>
              <a:latin typeface="Arial"/>
              <a:ea typeface="Arial"/>
              <a:cs typeface="Arial"/>
              <a:sym typeface="Arial"/>
            </a:endParaRPr>
          </a:p>
        </p:txBody>
      </p:sp>
      <p:sp>
        <p:nvSpPr>
          <p:cNvPr id="2130" name="Google Shape;2130;p90"/>
          <p:cNvSpPr txBox="1">
            <a:spLocks noGrp="1"/>
          </p:cNvSpPr>
          <p:nvPr>
            <p:ph type="body" idx="2"/>
          </p:nvPr>
        </p:nvSpPr>
        <p:spPr>
          <a:xfrm>
            <a:off x="914400" y="1496951"/>
            <a:ext cx="10725149" cy="1595384"/>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Arial"/>
              <a:buChar char="•"/>
            </a:pPr>
            <a:r>
              <a:rPr lang="en-CA" sz="2400" dirty="0"/>
              <a:t>Stop codons are defined (TAA, TGA, TAG)</a:t>
            </a:r>
            <a:endParaRPr dirty="0"/>
          </a:p>
          <a:p>
            <a:pPr marL="342900" lvl="0" indent="-342900" algn="l" rtl="0">
              <a:lnSpc>
                <a:spcPct val="100000"/>
              </a:lnSpc>
              <a:spcBef>
                <a:spcPts val="480"/>
              </a:spcBef>
              <a:spcAft>
                <a:spcPts val="0"/>
              </a:spcAft>
              <a:buSzPts val="2400"/>
              <a:buFont typeface="Arial"/>
              <a:buChar char="•"/>
            </a:pPr>
            <a:r>
              <a:rPr lang="en-CA" sz="2400" dirty="0">
                <a:solidFill>
                  <a:srgbClr val="000090"/>
                </a:solidFill>
              </a:rPr>
              <a:t>Two lists are created that will contain the indices of the found start and stop codons</a:t>
            </a:r>
            <a:endParaRPr dirty="0"/>
          </a:p>
        </p:txBody>
      </p:sp>
      <p:sp>
        <p:nvSpPr>
          <p:cNvPr id="2131" name="Google Shape;2131;p90"/>
          <p:cNvSpPr txBox="1"/>
          <p:nvPr/>
        </p:nvSpPr>
        <p:spPr>
          <a:xfrm>
            <a:off x="2367266" y="3356787"/>
            <a:ext cx="6984900" cy="175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2000" b="1" i="0" u="none" strike="noStrike" cap="none" dirty="0">
                <a:solidFill>
                  <a:srgbClr val="0000FF"/>
                </a:solidFill>
                <a:latin typeface="Courier New"/>
                <a:ea typeface="Courier New"/>
                <a:cs typeface="Courier New"/>
                <a:sym typeface="Courier New"/>
              </a:rPr>
              <a:t>def</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795E26"/>
                </a:solidFill>
                <a:latin typeface="Courier New"/>
                <a:ea typeface="Courier New"/>
                <a:cs typeface="Courier New"/>
                <a:sym typeface="Courier New"/>
              </a:rPr>
              <a:t>codons</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err="1">
                <a:solidFill>
                  <a:srgbClr val="001080"/>
                </a:solidFill>
                <a:latin typeface="Courier New"/>
                <a:ea typeface="Courier New"/>
                <a:cs typeface="Courier New"/>
                <a:sym typeface="Courier New"/>
              </a:rPr>
              <a:t>seq</a:t>
            </a:r>
            <a:r>
              <a:rPr lang="en-CA" sz="2000" b="1" i="0" u="none" strike="noStrike" cap="none" dirty="0" err="1">
                <a:solidFill>
                  <a:srgbClr val="000000"/>
                </a:solidFill>
                <a:latin typeface="Courier New"/>
                <a:ea typeface="Courier New"/>
                <a:cs typeface="Courier New"/>
                <a:sym typeface="Courier New"/>
              </a:rPr>
              <a:t>,</a:t>
            </a:r>
            <a:r>
              <a:rPr lang="en-CA" sz="2000" b="1" i="0" u="none" strike="noStrike" cap="none" dirty="0" err="1">
                <a:solidFill>
                  <a:srgbClr val="001080"/>
                </a:solidFill>
                <a:latin typeface="Courier New"/>
                <a:ea typeface="Courier New"/>
                <a:cs typeface="Courier New"/>
                <a:sym typeface="Courier New"/>
              </a:rPr>
              <a:t>start_c</a:t>
            </a:r>
            <a:r>
              <a:rPr lang="en-CA" sz="2000" b="1" i="0" u="none" strike="noStrike" cap="none" dirty="0">
                <a:solidFill>
                  <a:srgbClr val="000000"/>
                </a:solidFill>
                <a:latin typeface="Courier New"/>
                <a:ea typeface="Courier New"/>
                <a:cs typeface="Courier New"/>
                <a:sym typeface="Courier New"/>
              </a:rPr>
              <a:t>):</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2000" b="1" i="0" u="none" strike="noStrike" cap="none" dirty="0">
                <a:solidFill>
                  <a:srgbClr val="000000"/>
                </a:solidFill>
                <a:latin typeface="Courier New"/>
                <a:ea typeface="Courier New"/>
                <a:cs typeface="Courier New"/>
                <a:sym typeface="Courier New"/>
              </a:rPr>
              <a:t>  stops = [</a:t>
            </a:r>
            <a:r>
              <a:rPr lang="en-CA" sz="2000" b="1" i="0" u="none" strike="noStrike" cap="none" dirty="0">
                <a:solidFill>
                  <a:srgbClr val="A31515"/>
                </a:solidFill>
                <a:latin typeface="Courier New"/>
                <a:ea typeface="Courier New"/>
                <a:cs typeface="Courier New"/>
                <a:sym typeface="Courier New"/>
              </a:rPr>
              <a:t>"TAA"</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a:solidFill>
                  <a:srgbClr val="A31515"/>
                </a:solidFill>
                <a:latin typeface="Courier New"/>
                <a:ea typeface="Courier New"/>
                <a:cs typeface="Courier New"/>
                <a:sym typeface="Courier New"/>
              </a:rPr>
              <a:t>"TGA"</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a:solidFill>
                  <a:srgbClr val="A31515"/>
                </a:solidFill>
                <a:latin typeface="Courier New"/>
                <a:ea typeface="Courier New"/>
                <a:cs typeface="Courier New"/>
                <a:sym typeface="Courier New"/>
              </a:rPr>
              <a:t>"TAG"</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08000"/>
                </a:solidFill>
                <a:latin typeface="Courier New"/>
                <a:ea typeface="Courier New"/>
                <a:cs typeface="Courier New"/>
                <a:sym typeface="Courier New"/>
              </a:rPr>
              <a:t>  </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2000" b="1" i="0" u="none" strike="noStrike" cap="none" dirty="0">
                <a:solidFill>
                  <a:srgbClr val="000000"/>
                </a:solidFill>
                <a:latin typeface="Courier New"/>
                <a:ea typeface="Courier New"/>
                <a:cs typeface="Courier New"/>
                <a:sym typeface="Courier New"/>
              </a:rPr>
              <a:t>  lst1 = [] </a:t>
            </a:r>
            <a:r>
              <a:rPr lang="en-CA" sz="2000" b="1" i="0" u="none" strike="noStrike" cap="none" dirty="0">
                <a:solidFill>
                  <a:srgbClr val="008000"/>
                </a:solidFill>
                <a:latin typeface="Courier New"/>
                <a:ea typeface="Courier New"/>
                <a:cs typeface="Courier New"/>
                <a:sym typeface="Courier New"/>
              </a:rPr>
              <a:t>#List for the start codons</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2000" b="1" i="0" u="none" strike="noStrike" cap="none" dirty="0">
                <a:solidFill>
                  <a:srgbClr val="000000"/>
                </a:solidFill>
                <a:latin typeface="Courier New"/>
                <a:ea typeface="Courier New"/>
                <a:cs typeface="Courier New"/>
                <a:sym typeface="Courier New"/>
              </a:rPr>
              <a:t>  lst2 = []  </a:t>
            </a:r>
            <a:r>
              <a:rPr lang="en-CA" sz="2000" b="1" i="0" u="none" strike="noStrike" cap="none" dirty="0">
                <a:solidFill>
                  <a:srgbClr val="008000"/>
                </a:solidFill>
                <a:latin typeface="Courier New"/>
                <a:ea typeface="Courier New"/>
                <a:cs typeface="Courier New"/>
                <a:sym typeface="Courier New"/>
              </a:rPr>
              <a:t>#List for the stop codons</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2000" b="1" i="0" u="none" strike="noStrike" cap="none" dirty="0">
                <a:solidFill>
                  <a:srgbClr val="000000"/>
                </a:solidFill>
                <a:latin typeface="Courier New"/>
                <a:ea typeface="Courier New"/>
                <a:cs typeface="Courier New"/>
                <a:sym typeface="Courier New"/>
              </a:rPr>
              <a:t>  start = </a:t>
            </a:r>
            <a:r>
              <a:rPr lang="en-CA" sz="2000" b="1" i="0" u="none" strike="noStrike" cap="none" dirty="0">
                <a:solidFill>
                  <a:srgbClr val="09885A"/>
                </a:solidFill>
                <a:latin typeface="Courier New"/>
                <a:ea typeface="Courier New"/>
                <a:cs typeface="Courier New"/>
                <a:sym typeface="Courier New"/>
              </a:rPr>
              <a:t>0</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08000"/>
                </a:solidFill>
                <a:latin typeface="Courier New"/>
                <a:ea typeface="Courier New"/>
                <a:cs typeface="Courier New"/>
                <a:sym typeface="Courier New"/>
              </a:rPr>
              <a:t>#Counter for 3 optional frames</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endParaRPr sz="1400" b="1" i="0" u="none" strike="noStrike" cap="none" dirty="0">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sp>
        <p:nvSpPr>
          <p:cNvPr id="2137" name="Google Shape;2137;p91"/>
          <p:cNvSpPr txBox="1">
            <a:spLocks noGrp="1"/>
          </p:cNvSpPr>
          <p:nvPr>
            <p:ph type="body" idx="2"/>
          </p:nvPr>
        </p:nvSpPr>
        <p:spPr>
          <a:xfrm>
            <a:off x="1295400" y="1035968"/>
            <a:ext cx="10591800" cy="2293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Arial"/>
              <a:buChar char="•"/>
            </a:pPr>
            <a:r>
              <a:rPr lang="en-CA" sz="2200" dirty="0"/>
              <a:t>The code will execute for the three different frames (start goes from 0 to 2)</a:t>
            </a:r>
            <a:endParaRPr sz="2200" dirty="0"/>
          </a:p>
          <a:p>
            <a:pPr marL="342900" lvl="0" indent="-342900" algn="l" rtl="0">
              <a:lnSpc>
                <a:spcPct val="100000"/>
              </a:lnSpc>
              <a:spcBef>
                <a:spcPts val="480"/>
              </a:spcBef>
              <a:spcAft>
                <a:spcPts val="0"/>
              </a:spcAft>
              <a:buSzPts val="2400"/>
              <a:buFont typeface="Arial"/>
              <a:buChar char="•"/>
            </a:pPr>
            <a:r>
              <a:rPr lang="en-CA" sz="2200" dirty="0">
                <a:solidFill>
                  <a:srgbClr val="000090"/>
                </a:solidFill>
              </a:rPr>
              <a:t>For a given frame position, look at the first codon</a:t>
            </a:r>
            <a:endParaRPr dirty="0"/>
          </a:p>
          <a:p>
            <a:pPr marL="342900" lvl="0" indent="-342900" algn="l" rtl="0">
              <a:lnSpc>
                <a:spcPct val="100000"/>
              </a:lnSpc>
              <a:spcBef>
                <a:spcPts val="480"/>
              </a:spcBef>
              <a:spcAft>
                <a:spcPts val="0"/>
              </a:spcAft>
              <a:buSzPts val="2400"/>
              <a:buFont typeface="Arial"/>
              <a:buChar char="•"/>
            </a:pPr>
            <a:r>
              <a:rPr lang="en-CA" sz="2200" dirty="0">
                <a:solidFill>
                  <a:srgbClr val="000090"/>
                </a:solidFill>
              </a:rPr>
              <a:t>If it is a start codon, add it to start codon list</a:t>
            </a:r>
            <a:endParaRPr dirty="0"/>
          </a:p>
          <a:p>
            <a:pPr marL="342900" lvl="0" indent="-342900" algn="l" rtl="0">
              <a:lnSpc>
                <a:spcPct val="100000"/>
              </a:lnSpc>
              <a:spcBef>
                <a:spcPts val="480"/>
              </a:spcBef>
              <a:spcAft>
                <a:spcPts val="0"/>
              </a:spcAft>
              <a:buSzPts val="2400"/>
              <a:buFont typeface="Arial"/>
              <a:buChar char="•"/>
            </a:pPr>
            <a:r>
              <a:rPr lang="en-CA" sz="2200" dirty="0">
                <a:solidFill>
                  <a:srgbClr val="000090"/>
                </a:solidFill>
              </a:rPr>
              <a:t>If it is a stop codon, add it to the stop codon list</a:t>
            </a:r>
            <a:endParaRPr dirty="0"/>
          </a:p>
          <a:p>
            <a:pPr marL="342900" lvl="0" indent="-342900" algn="l" rtl="0">
              <a:lnSpc>
                <a:spcPct val="100000"/>
              </a:lnSpc>
              <a:spcBef>
                <a:spcPts val="480"/>
              </a:spcBef>
              <a:spcAft>
                <a:spcPts val="0"/>
              </a:spcAft>
              <a:buSzPts val="2400"/>
              <a:buFont typeface="Arial"/>
              <a:buChar char="•"/>
            </a:pPr>
            <a:r>
              <a:rPr lang="en-CA" sz="2200" dirty="0">
                <a:solidFill>
                  <a:srgbClr val="000090"/>
                </a:solidFill>
              </a:rPr>
              <a:t>Once all codons in the current frame are checked, move to the next frame</a:t>
            </a:r>
            <a:endParaRPr sz="2200" dirty="0"/>
          </a:p>
        </p:txBody>
      </p:sp>
      <p:sp>
        <p:nvSpPr>
          <p:cNvPr id="2138" name="Google Shape;2138;p91"/>
          <p:cNvSpPr txBox="1"/>
          <p:nvPr/>
        </p:nvSpPr>
        <p:spPr>
          <a:xfrm>
            <a:off x="3297000" y="3165448"/>
            <a:ext cx="65886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AF00DB"/>
                </a:solidFill>
                <a:latin typeface="Courier New"/>
                <a:ea typeface="Courier New"/>
                <a:cs typeface="Courier New"/>
                <a:sym typeface="Courier New"/>
              </a:rPr>
              <a:t>while</a:t>
            </a:r>
            <a:r>
              <a:rPr lang="en-CA" sz="2000" b="1" i="0" u="none" strike="noStrike" cap="none" dirty="0">
                <a:solidFill>
                  <a:srgbClr val="000000"/>
                </a:solidFill>
                <a:latin typeface="Courier New"/>
                <a:ea typeface="Courier New"/>
                <a:cs typeface="Courier New"/>
                <a:sym typeface="Courier New"/>
              </a:rPr>
              <a:t> (start &lt; </a:t>
            </a:r>
            <a:r>
              <a:rPr lang="en-CA" sz="2000" b="1" i="0" u="none" strike="noStrike" cap="none" dirty="0">
                <a:solidFill>
                  <a:srgbClr val="09885A"/>
                </a:solidFill>
                <a:latin typeface="Courier New"/>
                <a:ea typeface="Courier New"/>
                <a:cs typeface="Courier New"/>
                <a:sym typeface="Courier New"/>
              </a:rPr>
              <a:t>3</a:t>
            </a:r>
            <a:r>
              <a:rPr lang="en-CA" sz="2000" b="1" i="0" u="none" strike="noStrike" cap="none" dirty="0">
                <a:solidFill>
                  <a:srgbClr val="000000"/>
                </a:solidFill>
                <a:latin typeface="Courier New"/>
                <a:ea typeface="Courier New"/>
                <a:cs typeface="Courier New"/>
                <a:sym typeface="Courier New"/>
              </a:rPr>
              <a:t>): </a:t>
            </a:r>
            <a:br>
              <a:rPr lang="en-CA" sz="2000" b="1" i="0" u="none" strike="noStrike" cap="none" dirty="0">
                <a:solidFill>
                  <a:srgbClr val="000000"/>
                </a:solidFill>
                <a:latin typeface="Courier New"/>
                <a:ea typeface="Courier New"/>
                <a:cs typeface="Courier New"/>
                <a:sym typeface="Courier New"/>
              </a:rPr>
            </a:b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for</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i</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000FF"/>
                </a:solidFill>
                <a:latin typeface="Courier New"/>
                <a:ea typeface="Courier New"/>
                <a:cs typeface="Courier New"/>
                <a:sym typeface="Courier New"/>
              </a:rPr>
              <a:t>in</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795E26"/>
                </a:solidFill>
                <a:latin typeface="Courier New"/>
                <a:ea typeface="Courier New"/>
                <a:cs typeface="Courier New"/>
                <a:sym typeface="Courier New"/>
              </a:rPr>
              <a:t>range</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err="1">
                <a:solidFill>
                  <a:srgbClr val="000000"/>
                </a:solidFill>
                <a:latin typeface="Courier New"/>
                <a:ea typeface="Courier New"/>
                <a:cs typeface="Courier New"/>
                <a:sym typeface="Courier New"/>
              </a:rPr>
              <a:t>start,</a:t>
            </a:r>
            <a:r>
              <a:rPr lang="en-CA" sz="2000" b="1" i="0" u="none" strike="noStrike" cap="none" dirty="0" err="1">
                <a:solidFill>
                  <a:srgbClr val="795E26"/>
                </a:solidFill>
                <a:latin typeface="Courier New"/>
                <a:ea typeface="Courier New"/>
                <a:cs typeface="Courier New"/>
                <a:sym typeface="Courier New"/>
              </a:rPr>
              <a:t>len</a:t>
            </a:r>
            <a:r>
              <a:rPr lang="en-CA" sz="2000" b="1" i="0" u="none" strike="noStrike" cap="none" dirty="0">
                <a:solidFill>
                  <a:srgbClr val="000000"/>
                </a:solidFill>
                <a:latin typeface="Courier New"/>
                <a:ea typeface="Courier New"/>
                <a:cs typeface="Courier New"/>
                <a:sym typeface="Courier New"/>
              </a:rPr>
              <a:t>(seq),</a:t>
            </a:r>
            <a:r>
              <a:rPr lang="en-CA" sz="2000" b="1" i="0" u="none" strike="noStrike" cap="none" dirty="0">
                <a:solidFill>
                  <a:srgbClr val="09885A"/>
                </a:solidFill>
                <a:latin typeface="Courier New"/>
                <a:ea typeface="Courier New"/>
                <a:cs typeface="Courier New"/>
                <a:sym typeface="Courier New"/>
              </a:rPr>
              <a:t>3</a:t>
            </a:r>
            <a:r>
              <a:rPr lang="en-CA" sz="2000" b="1" i="0" u="none" strike="noStrike" cap="none" dirty="0">
                <a:solidFill>
                  <a:srgbClr val="000000"/>
                </a:solidFill>
                <a:latin typeface="Courier New"/>
                <a:ea typeface="Courier New"/>
                <a:cs typeface="Courier New"/>
                <a:sym typeface="Courier New"/>
              </a:rPr>
              <a:t>):</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9885A"/>
                </a:solidFill>
                <a:latin typeface="Courier New"/>
                <a:ea typeface="Courier New"/>
                <a:cs typeface="Courier New"/>
                <a:sym typeface="Courier New"/>
              </a:rPr>
              <a:t>#Codon extraction</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000000"/>
                </a:solidFill>
                <a:latin typeface="Courier New"/>
                <a:ea typeface="Courier New"/>
                <a:cs typeface="Courier New"/>
                <a:sym typeface="Courier New"/>
              </a:rPr>
              <a:t>        codon = seq[i:i+</a:t>
            </a:r>
            <a:r>
              <a:rPr lang="en-CA" sz="2000" b="1" i="0" u="none" strike="noStrike" cap="none" dirty="0">
                <a:solidFill>
                  <a:srgbClr val="09885A"/>
                </a:solidFill>
                <a:latin typeface="Courier New"/>
                <a:ea typeface="Courier New"/>
                <a:cs typeface="Courier New"/>
                <a:sym typeface="Courier New"/>
              </a:rPr>
              <a:t>3</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if</a:t>
            </a:r>
            <a:r>
              <a:rPr lang="en-CA" sz="2000" b="1" i="0" u="none" strike="noStrike" cap="none" dirty="0">
                <a:solidFill>
                  <a:srgbClr val="000000"/>
                </a:solidFill>
                <a:latin typeface="Courier New"/>
                <a:ea typeface="Courier New"/>
                <a:cs typeface="Courier New"/>
                <a:sym typeface="Courier New"/>
              </a:rPr>
              <a:t> (codon == </a:t>
            </a:r>
            <a:r>
              <a:rPr lang="en-CA" sz="2000" b="1" i="0" u="none" strike="noStrike" cap="none" dirty="0" err="1">
                <a:solidFill>
                  <a:srgbClr val="000000"/>
                </a:solidFill>
                <a:latin typeface="Courier New"/>
                <a:ea typeface="Courier New"/>
                <a:cs typeface="Courier New"/>
                <a:sym typeface="Courier New"/>
              </a:rPr>
              <a:t>start_c</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000000"/>
                </a:solidFill>
                <a:latin typeface="Courier New"/>
                <a:ea typeface="Courier New"/>
                <a:cs typeface="Courier New"/>
                <a:sym typeface="Courier New"/>
              </a:rPr>
              <a:t>              lst1[start].append(i+</a:t>
            </a:r>
            <a:r>
              <a:rPr lang="en-CA" sz="2000" b="1" i="0" u="none" strike="noStrike" cap="none" dirty="0">
                <a:solidFill>
                  <a:srgbClr val="09885A"/>
                </a:solidFill>
                <a:latin typeface="Courier New"/>
                <a:ea typeface="Courier New"/>
                <a:cs typeface="Courier New"/>
                <a:sym typeface="Courier New"/>
              </a:rPr>
              <a:t>1</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AF00DB"/>
                </a:solidFill>
                <a:latin typeface="Courier New"/>
                <a:ea typeface="Courier New"/>
                <a:cs typeface="Courier New"/>
                <a:sym typeface="Courier New"/>
              </a:rPr>
              <a:t>	 if</a:t>
            </a:r>
            <a:r>
              <a:rPr lang="en-CA" sz="2000" b="1" i="0" u="none" strike="noStrike" cap="none" dirty="0">
                <a:solidFill>
                  <a:srgbClr val="000000"/>
                </a:solidFill>
                <a:latin typeface="Courier New"/>
                <a:ea typeface="Courier New"/>
                <a:cs typeface="Courier New"/>
                <a:sym typeface="Courier New"/>
              </a:rPr>
              <a:t> (codon </a:t>
            </a:r>
            <a:r>
              <a:rPr lang="en-CA" sz="2000" b="1" i="0" u="none" strike="noStrike" cap="none" dirty="0">
                <a:solidFill>
                  <a:srgbClr val="0000FF"/>
                </a:solidFill>
                <a:latin typeface="Courier New"/>
                <a:ea typeface="Courier New"/>
                <a:cs typeface="Courier New"/>
                <a:sym typeface="Courier New"/>
              </a:rPr>
              <a:t>in</a:t>
            </a:r>
            <a:r>
              <a:rPr lang="en-CA" sz="2000" b="1" i="0" u="none" strike="noStrike" cap="none" dirty="0">
                <a:solidFill>
                  <a:srgbClr val="000000"/>
                </a:solidFill>
                <a:latin typeface="Courier New"/>
                <a:ea typeface="Courier New"/>
                <a:cs typeface="Courier New"/>
                <a:sym typeface="Courier New"/>
              </a:rPr>
              <a:t> stops): </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000000"/>
                </a:solidFill>
                <a:latin typeface="Courier New"/>
                <a:ea typeface="Courier New"/>
                <a:cs typeface="Courier New"/>
                <a:sym typeface="Courier New"/>
              </a:rPr>
              <a:t>              lst2[start].append(i+</a:t>
            </a:r>
            <a:r>
              <a:rPr lang="en-CA" sz="2000" b="1" i="0" u="none" strike="noStrike" cap="none" dirty="0">
                <a:solidFill>
                  <a:srgbClr val="09885A"/>
                </a:solidFill>
                <a:latin typeface="Courier New"/>
                <a:ea typeface="Courier New"/>
                <a:cs typeface="Courier New"/>
                <a:sym typeface="Courier New"/>
              </a:rPr>
              <a:t>1</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000000"/>
                </a:solidFill>
                <a:latin typeface="Courier New"/>
                <a:ea typeface="Courier New"/>
                <a:cs typeface="Courier New"/>
                <a:sym typeface="Courier New"/>
              </a:rPr>
              <a:t>     start += </a:t>
            </a:r>
            <a:r>
              <a:rPr lang="en-CA" sz="2000" b="1" i="0" u="none" strike="noStrike" cap="none" dirty="0">
                <a:solidFill>
                  <a:srgbClr val="09885A"/>
                </a:solidFill>
                <a:latin typeface="Courier New"/>
                <a:ea typeface="Courier New"/>
                <a:cs typeface="Courier New"/>
                <a:sym typeface="Courier New"/>
              </a:rPr>
              <a:t>1 </a:t>
            </a:r>
            <a:r>
              <a:rPr lang="en-CA" sz="2000" b="1" i="0" u="none" strike="noStrike" cap="none" dirty="0">
                <a:solidFill>
                  <a:srgbClr val="000000"/>
                </a:solidFill>
                <a:latin typeface="Courier New"/>
                <a:ea typeface="Courier New"/>
                <a:cs typeface="Courier New"/>
                <a:sym typeface="Courier New"/>
              </a:rPr>
              <a:t> </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AF00DB"/>
                </a:solidFill>
                <a:latin typeface="Courier New"/>
                <a:ea typeface="Courier New"/>
                <a:cs typeface="Courier New"/>
                <a:sym typeface="Courier New"/>
              </a:rPr>
              <a:t>return</a:t>
            </a:r>
            <a:r>
              <a:rPr lang="en-CA" sz="2000" b="1" i="0" u="none" strike="noStrike" cap="none" dirty="0">
                <a:solidFill>
                  <a:srgbClr val="000000"/>
                </a:solidFill>
                <a:latin typeface="Courier New"/>
                <a:ea typeface="Courier New"/>
                <a:cs typeface="Courier New"/>
                <a:sym typeface="Courier New"/>
              </a:rPr>
              <a:t> lst1,lst2</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endParaRPr sz="1500" b="1" i="0" u="none" strike="noStrike" cap="none" dirty="0">
              <a:solidFill>
                <a:srgbClr val="000000"/>
              </a:solidFill>
              <a:latin typeface="Arial"/>
              <a:ea typeface="Arial"/>
              <a:cs typeface="Arial"/>
              <a:sym typeface="Arial"/>
            </a:endParaRPr>
          </a:p>
        </p:txBody>
      </p:sp>
      <p:sp>
        <p:nvSpPr>
          <p:cNvPr id="2139" name="Google Shape;2139;p91"/>
          <p:cNvSpPr txBox="1">
            <a:spLocks noGrp="1"/>
          </p:cNvSpPr>
          <p:nvPr>
            <p:ph type="title"/>
          </p:nvPr>
        </p:nvSpPr>
        <p:spPr>
          <a:xfrm>
            <a:off x="2017213" y="-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ORF Finder</a:t>
            </a:r>
            <a:endParaRPr>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p92"/>
          <p:cNvSpPr txBox="1">
            <a:spLocks noGrp="1"/>
          </p:cNvSpPr>
          <p:nvPr>
            <p:ph type="body" idx="2"/>
          </p:nvPr>
        </p:nvSpPr>
        <p:spPr>
          <a:xfrm>
            <a:off x="1276350" y="1039150"/>
            <a:ext cx="10267949" cy="2137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500"/>
              <a:buFont typeface="Arial"/>
              <a:buChar char="•"/>
            </a:pPr>
            <a:r>
              <a:rPr lang="en-CA" sz="2500" dirty="0"/>
              <a:t>Once the positions of the start and stop codons are found, they must be paired to form ORFs</a:t>
            </a:r>
            <a:endParaRPr sz="2500" dirty="0"/>
          </a:p>
          <a:p>
            <a:pPr marL="342900" lvl="0" indent="-342900" algn="l" rtl="0">
              <a:lnSpc>
                <a:spcPct val="100000"/>
              </a:lnSpc>
              <a:spcBef>
                <a:spcPts val="440"/>
              </a:spcBef>
              <a:spcAft>
                <a:spcPts val="0"/>
              </a:spcAft>
              <a:buSzPts val="2500"/>
              <a:buFont typeface="Arial"/>
              <a:buChar char="•"/>
            </a:pPr>
            <a:r>
              <a:rPr lang="en-CA" sz="2500" dirty="0">
                <a:solidFill>
                  <a:srgbClr val="000090"/>
                </a:solidFill>
              </a:rPr>
              <a:t>For a given start codon, a valid stop codon must be in the same frame with position greater than the start codon</a:t>
            </a:r>
            <a:endParaRPr sz="2500" dirty="0"/>
          </a:p>
        </p:txBody>
      </p:sp>
      <p:sp>
        <p:nvSpPr>
          <p:cNvPr id="2146" name="Google Shape;2146;p92"/>
          <p:cNvSpPr/>
          <p:nvPr/>
        </p:nvSpPr>
        <p:spPr>
          <a:xfrm>
            <a:off x="1847528" y="3483873"/>
            <a:ext cx="8568952" cy="31854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CA" sz="1500" b="0" i="0" u="none" strike="noStrike" cap="none" dirty="0">
                <a:solidFill>
                  <a:srgbClr val="212121"/>
                </a:solidFill>
                <a:latin typeface="Courier New"/>
                <a:ea typeface="Courier New"/>
                <a:cs typeface="Courier New"/>
                <a:sym typeface="Courier New"/>
              </a:rPr>
              <a:t>Frame 1	[190, ...] </a:t>
            </a:r>
            <a:endParaRPr sz="15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br>
              <a:rPr lang="en-CA" sz="1500" b="0" i="0" u="none" strike="noStrike" cap="none" dirty="0">
                <a:solidFill>
                  <a:schemeClr val="dk1"/>
                </a:solidFill>
                <a:latin typeface="Arial"/>
                <a:ea typeface="Arial"/>
                <a:cs typeface="Arial"/>
                <a:sym typeface="Arial"/>
              </a:rPr>
            </a:br>
            <a:r>
              <a:rPr lang="en-CA" sz="1500" b="0" i="0" u="none" strike="noStrike" cap="none" dirty="0">
                <a:solidFill>
                  <a:srgbClr val="212121"/>
                </a:solidFill>
                <a:latin typeface="Courier New"/>
                <a:ea typeface="Courier New"/>
                <a:cs typeface="Courier New"/>
                <a:sym typeface="Courier New"/>
              </a:rPr>
              <a:t>Frame 2</a:t>
            </a:r>
            <a:r>
              <a:rPr lang="en-CA" sz="1500" b="0" i="0" u="none" strike="noStrike" cap="none" dirty="0">
                <a:solidFill>
                  <a:schemeClr val="dk1"/>
                </a:solidFill>
                <a:latin typeface="Arial"/>
                <a:ea typeface="Arial"/>
                <a:cs typeface="Arial"/>
                <a:sym typeface="Arial"/>
              </a:rPr>
              <a:t>	</a:t>
            </a:r>
            <a:r>
              <a:rPr lang="en-CA" sz="1500" b="0" i="0" u="none" strike="noStrike" cap="none" dirty="0">
                <a:solidFill>
                  <a:srgbClr val="212121"/>
                </a:solidFill>
                <a:latin typeface="Courier New"/>
                <a:ea typeface="Courier New"/>
                <a:cs typeface="Courier New"/>
                <a:sym typeface="Courier New"/>
              </a:rPr>
              <a:t>[...] </a:t>
            </a:r>
            <a:endParaRPr sz="15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br>
              <a:rPr lang="en-CA" sz="1500" b="0" i="0" u="none" strike="noStrike" cap="none" dirty="0">
                <a:solidFill>
                  <a:schemeClr val="dk1"/>
                </a:solidFill>
                <a:latin typeface="Arial"/>
                <a:ea typeface="Arial"/>
                <a:cs typeface="Arial"/>
                <a:sym typeface="Arial"/>
              </a:rPr>
            </a:br>
            <a:r>
              <a:rPr lang="en-CA" sz="1500" b="0" i="0" u="none" strike="noStrike" cap="none" dirty="0">
                <a:solidFill>
                  <a:srgbClr val="212121"/>
                </a:solidFill>
                <a:latin typeface="Courier New"/>
                <a:ea typeface="Courier New"/>
                <a:cs typeface="Courier New"/>
                <a:sym typeface="Courier New"/>
              </a:rPr>
              <a:t>Frame 3</a:t>
            </a:r>
            <a:r>
              <a:rPr lang="en-CA" sz="1500" b="0" i="0" u="none" strike="noStrike" cap="none" dirty="0">
                <a:solidFill>
                  <a:schemeClr val="dk1"/>
                </a:solidFill>
                <a:latin typeface="Arial"/>
                <a:ea typeface="Arial"/>
                <a:cs typeface="Arial"/>
                <a:sym typeface="Arial"/>
              </a:rPr>
              <a:t>	</a:t>
            </a:r>
            <a:r>
              <a:rPr lang="en-CA" sz="1500" b="0" i="0" u="none" strike="noStrike" cap="none" dirty="0">
                <a:solidFill>
                  <a:srgbClr val="212121"/>
                </a:solidFill>
                <a:latin typeface="Courier New"/>
                <a:ea typeface="Courier New"/>
                <a:cs typeface="Courier New"/>
                <a:sym typeface="Courier New"/>
              </a:rPr>
              <a:t>[...]</a:t>
            </a:r>
            <a:endParaRPr sz="15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21212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500"/>
              <a:buFont typeface="Arial"/>
              <a:buNone/>
            </a:pPr>
            <a:r>
              <a:rPr lang="en-CA" sz="1500" b="0" i="0" u="none" strike="noStrike" cap="none" dirty="0">
                <a:solidFill>
                  <a:srgbClr val="212121"/>
                </a:solidFill>
                <a:latin typeface="Courier New"/>
                <a:ea typeface="Courier New"/>
                <a:cs typeface="Courier New"/>
                <a:sym typeface="Courier New"/>
              </a:rPr>
              <a:t>Frame 1	[13, 46, 61, 64, 112, 253, ...] </a:t>
            </a:r>
            <a:endParaRPr sz="15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br>
              <a:rPr lang="en-CA" sz="1500" b="0" i="0" u="none" strike="noStrike" cap="none" dirty="0">
                <a:solidFill>
                  <a:schemeClr val="dk1"/>
                </a:solidFill>
                <a:latin typeface="Arial"/>
                <a:ea typeface="Arial"/>
                <a:cs typeface="Arial"/>
                <a:sym typeface="Arial"/>
              </a:rPr>
            </a:br>
            <a:r>
              <a:rPr lang="en-CA" sz="1500" b="0" i="0" u="none" strike="noStrike" cap="none" dirty="0">
                <a:solidFill>
                  <a:srgbClr val="212121"/>
                </a:solidFill>
                <a:latin typeface="Courier New"/>
                <a:ea typeface="Courier New"/>
                <a:cs typeface="Courier New"/>
                <a:sym typeface="Courier New"/>
              </a:rPr>
              <a:t>Frame 2</a:t>
            </a:r>
            <a:r>
              <a:rPr lang="en-CA" sz="1500" b="0" i="0" u="none" strike="noStrike" cap="none" dirty="0">
                <a:solidFill>
                  <a:schemeClr val="dk1"/>
                </a:solidFill>
                <a:latin typeface="Arial"/>
                <a:ea typeface="Arial"/>
                <a:cs typeface="Arial"/>
                <a:sym typeface="Arial"/>
              </a:rPr>
              <a:t>	</a:t>
            </a:r>
            <a:r>
              <a:rPr lang="en-CA" sz="1500" b="0" i="0" u="none" strike="noStrike" cap="none" dirty="0">
                <a:solidFill>
                  <a:srgbClr val="212121"/>
                </a:solidFill>
                <a:latin typeface="Courier New"/>
                <a:ea typeface="Courier New"/>
                <a:cs typeface="Courier New"/>
                <a:sym typeface="Courier New"/>
              </a:rPr>
              <a:t>[...]</a:t>
            </a:r>
            <a:endParaRPr sz="15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br>
              <a:rPr lang="en-CA" sz="1500" b="0" i="0" u="none" strike="noStrike" cap="none" dirty="0">
                <a:solidFill>
                  <a:schemeClr val="dk1"/>
                </a:solidFill>
                <a:latin typeface="Arial"/>
                <a:ea typeface="Arial"/>
                <a:cs typeface="Arial"/>
                <a:sym typeface="Arial"/>
              </a:rPr>
            </a:br>
            <a:r>
              <a:rPr lang="en-CA" sz="1500" b="0" i="0" u="none" strike="noStrike" cap="none" dirty="0">
                <a:solidFill>
                  <a:srgbClr val="212121"/>
                </a:solidFill>
                <a:latin typeface="Courier New"/>
                <a:ea typeface="Courier New"/>
                <a:cs typeface="Courier New"/>
                <a:sym typeface="Courier New"/>
              </a:rPr>
              <a:t>Frame 3</a:t>
            </a:r>
            <a:r>
              <a:rPr lang="en-CA" sz="1500" b="0" i="0" u="none" strike="noStrike" cap="none" dirty="0">
                <a:solidFill>
                  <a:schemeClr val="dk1"/>
                </a:solidFill>
                <a:latin typeface="Arial"/>
                <a:ea typeface="Arial"/>
                <a:cs typeface="Arial"/>
                <a:sym typeface="Arial"/>
              </a:rPr>
              <a:t>	</a:t>
            </a:r>
            <a:r>
              <a:rPr lang="en-CA" sz="1500" b="0" i="0" u="none" strike="noStrike" cap="none" dirty="0">
                <a:solidFill>
                  <a:srgbClr val="212121"/>
                </a:solidFill>
                <a:latin typeface="Courier New"/>
                <a:ea typeface="Courier New"/>
                <a:cs typeface="Courier New"/>
                <a:sym typeface="Courier New"/>
              </a:rPr>
              <a:t>[...]</a:t>
            </a:r>
            <a:endParaRPr sz="15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CA"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2147" name="Google Shape;2147;p92"/>
          <p:cNvSpPr txBox="1"/>
          <p:nvPr/>
        </p:nvSpPr>
        <p:spPr>
          <a:xfrm>
            <a:off x="8328248" y="3851756"/>
            <a:ext cx="165618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dk1"/>
                </a:solidFill>
                <a:latin typeface="Arial"/>
                <a:ea typeface="Arial"/>
                <a:cs typeface="Arial"/>
                <a:sym typeface="Arial"/>
              </a:rPr>
              <a:t>Start Codons</a:t>
            </a:r>
            <a:endParaRPr sz="1800" b="1" i="0" u="none" strike="noStrike" cap="none">
              <a:solidFill>
                <a:schemeClr val="dk1"/>
              </a:solidFill>
              <a:latin typeface="Arial"/>
              <a:ea typeface="Arial"/>
              <a:cs typeface="Arial"/>
              <a:sym typeface="Arial"/>
            </a:endParaRPr>
          </a:p>
        </p:txBody>
      </p:sp>
      <p:sp>
        <p:nvSpPr>
          <p:cNvPr id="2148" name="Google Shape;2148;p92"/>
          <p:cNvSpPr txBox="1"/>
          <p:nvPr/>
        </p:nvSpPr>
        <p:spPr>
          <a:xfrm>
            <a:off x="8328248" y="5435932"/>
            <a:ext cx="165618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dk1"/>
                </a:solidFill>
                <a:latin typeface="Arial"/>
                <a:ea typeface="Arial"/>
                <a:cs typeface="Arial"/>
                <a:sym typeface="Arial"/>
              </a:rPr>
              <a:t>Stop Codons</a:t>
            </a:r>
            <a:endParaRPr sz="1800" b="1" i="0" u="none" strike="noStrike" cap="none">
              <a:solidFill>
                <a:schemeClr val="dk1"/>
              </a:solidFill>
              <a:latin typeface="Arial"/>
              <a:ea typeface="Arial"/>
              <a:cs typeface="Arial"/>
              <a:sym typeface="Arial"/>
            </a:endParaRPr>
          </a:p>
        </p:txBody>
      </p:sp>
      <p:cxnSp>
        <p:nvCxnSpPr>
          <p:cNvPr id="2149" name="Google Shape;2149;p92"/>
          <p:cNvCxnSpPr/>
          <p:nvPr/>
        </p:nvCxnSpPr>
        <p:spPr>
          <a:xfrm>
            <a:off x="1919536" y="4797152"/>
            <a:ext cx="8208912"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6470"/>
              </a:srgbClr>
            </a:outerShdw>
          </a:effectLst>
        </p:spPr>
      </p:cxnSp>
      <p:sp>
        <p:nvSpPr>
          <p:cNvPr id="2150" name="Google Shape;2150;p92"/>
          <p:cNvSpPr/>
          <p:nvPr/>
        </p:nvSpPr>
        <p:spPr>
          <a:xfrm>
            <a:off x="2855640" y="3548011"/>
            <a:ext cx="504056" cy="169021"/>
          </a:xfrm>
          <a:prstGeom prst="rect">
            <a:avLst/>
          </a:prstGeom>
          <a:solidFill>
            <a:srgbClr val="15F33A">
              <a:alpha val="31372"/>
            </a:srgbClr>
          </a:solidFill>
          <a:ln w="9525" cap="flat" cmpd="sng">
            <a:solidFill>
              <a:srgbClr val="B5DADD"/>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51" name="Google Shape;2151;p92"/>
          <p:cNvSpPr/>
          <p:nvPr/>
        </p:nvSpPr>
        <p:spPr>
          <a:xfrm>
            <a:off x="5296387" y="4900518"/>
            <a:ext cx="511581" cy="256674"/>
          </a:xfrm>
          <a:prstGeom prst="rect">
            <a:avLst/>
          </a:prstGeom>
          <a:solidFill>
            <a:srgbClr val="FA460E">
              <a:alpha val="30980"/>
            </a:srgbClr>
          </a:solidFill>
          <a:ln w="9525" cap="flat" cmpd="sng">
            <a:solidFill>
              <a:srgbClr val="B5DADD"/>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152" name="Google Shape;2152;p92"/>
          <p:cNvCxnSpPr/>
          <p:nvPr/>
        </p:nvCxnSpPr>
        <p:spPr>
          <a:xfrm rot="10800000">
            <a:off x="5591944" y="5229200"/>
            <a:ext cx="0" cy="288032"/>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sp>
        <p:nvSpPr>
          <p:cNvPr id="2153" name="Google Shape;2153;p92"/>
          <p:cNvSpPr txBox="1"/>
          <p:nvPr/>
        </p:nvSpPr>
        <p:spPr>
          <a:xfrm>
            <a:off x="5015880" y="5588332"/>
            <a:ext cx="1656184"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Arial"/>
                <a:ea typeface="Arial"/>
                <a:cs typeface="Arial"/>
                <a:sym typeface="Arial"/>
              </a:rPr>
              <a:t>Correct stop codon</a:t>
            </a:r>
            <a:endParaRPr sz="1800" b="1" i="0" u="none" strike="noStrike" cap="none">
              <a:solidFill>
                <a:srgbClr val="000000"/>
              </a:solidFill>
              <a:latin typeface="Arial"/>
              <a:ea typeface="Arial"/>
              <a:cs typeface="Arial"/>
              <a:sym typeface="Arial"/>
            </a:endParaRPr>
          </a:p>
        </p:txBody>
      </p:sp>
      <p:sp>
        <p:nvSpPr>
          <p:cNvPr id="2154" name="Google Shape;2154;p92"/>
          <p:cNvSpPr txBox="1">
            <a:spLocks noGrp="1"/>
          </p:cNvSpPr>
          <p:nvPr>
            <p:ph type="title"/>
          </p:nvPr>
        </p:nvSpPr>
        <p:spPr>
          <a:xfrm>
            <a:off x="2017213" y="-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ORF Finder</a:t>
            </a:r>
            <a:endParaRPr>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p93"/>
          <p:cNvSpPr txBox="1">
            <a:spLocks noGrp="1"/>
          </p:cNvSpPr>
          <p:nvPr>
            <p:ph type="body" idx="2"/>
          </p:nvPr>
        </p:nvSpPr>
        <p:spPr>
          <a:xfrm>
            <a:off x="1257300" y="1010245"/>
            <a:ext cx="10534649" cy="23892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440"/>
              </a:spcBef>
              <a:spcAft>
                <a:spcPts val="0"/>
              </a:spcAft>
              <a:buSzPts val="2400"/>
              <a:buFont typeface="Arial"/>
              <a:buChar char="•"/>
            </a:pPr>
            <a:r>
              <a:rPr lang="en-CA" sz="2400" dirty="0">
                <a:solidFill>
                  <a:srgbClr val="000090"/>
                </a:solidFill>
              </a:rPr>
              <a:t>Two lists are created for valid ORF start and stop codons</a:t>
            </a:r>
            <a:endParaRPr sz="2400" dirty="0"/>
          </a:p>
          <a:p>
            <a:pPr marL="342900" lvl="0" indent="-342900" algn="l" rtl="0">
              <a:lnSpc>
                <a:spcPct val="100000"/>
              </a:lnSpc>
              <a:spcBef>
                <a:spcPts val="440"/>
              </a:spcBef>
              <a:spcAft>
                <a:spcPts val="0"/>
              </a:spcAft>
              <a:buSzPts val="2400"/>
              <a:buFont typeface="Arial"/>
              <a:buChar char="•"/>
            </a:pPr>
            <a:r>
              <a:rPr lang="en-CA" sz="2400" dirty="0">
                <a:solidFill>
                  <a:srgbClr val="000090"/>
                </a:solidFill>
              </a:rPr>
              <a:t>The minimum length of ORFs is set to 40 nucleotides</a:t>
            </a:r>
            <a:endParaRPr dirty="0"/>
          </a:p>
          <a:p>
            <a:pPr marL="342900" lvl="0" indent="-342900" algn="l" rtl="0">
              <a:lnSpc>
                <a:spcPct val="100000"/>
              </a:lnSpc>
              <a:spcBef>
                <a:spcPts val="440"/>
              </a:spcBef>
              <a:spcAft>
                <a:spcPts val="0"/>
              </a:spcAft>
              <a:buSzPts val="2400"/>
              <a:buFont typeface="Arial"/>
              <a:buChar char="•"/>
            </a:pPr>
            <a:r>
              <a:rPr lang="en-CA" sz="2400" dirty="0">
                <a:solidFill>
                  <a:srgbClr val="000090"/>
                </a:solidFill>
              </a:rPr>
              <a:t>The frame of a start codon is found </a:t>
            </a:r>
            <a:endParaRPr sz="2400" dirty="0"/>
          </a:p>
          <a:p>
            <a:pPr marL="342900" lvl="0" indent="-203200" algn="l" rtl="0">
              <a:lnSpc>
                <a:spcPct val="100000"/>
              </a:lnSpc>
              <a:spcBef>
                <a:spcPts val="440"/>
              </a:spcBef>
              <a:spcAft>
                <a:spcPts val="0"/>
              </a:spcAft>
              <a:buSzPts val="2200"/>
              <a:buFont typeface="Arial"/>
              <a:buNone/>
            </a:pPr>
            <a:endParaRPr sz="2400" dirty="0">
              <a:solidFill>
                <a:srgbClr val="000090"/>
              </a:solidFill>
            </a:endParaRPr>
          </a:p>
        </p:txBody>
      </p:sp>
      <p:sp>
        <p:nvSpPr>
          <p:cNvPr id="2161" name="Google Shape;2161;p93"/>
          <p:cNvSpPr txBox="1"/>
          <p:nvPr/>
        </p:nvSpPr>
        <p:spPr>
          <a:xfrm>
            <a:off x="2703451" y="2509617"/>
            <a:ext cx="6588600" cy="20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FF"/>
                </a:solidFill>
                <a:latin typeface="Courier New"/>
                <a:ea typeface="Courier New"/>
                <a:cs typeface="Courier New"/>
                <a:sym typeface="Courier New"/>
              </a:rPr>
              <a:t>def</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795E26"/>
                </a:solidFill>
                <a:latin typeface="Courier New"/>
                <a:ea typeface="Courier New"/>
                <a:cs typeface="Courier New"/>
                <a:sym typeface="Courier New"/>
              </a:rPr>
              <a:t>ORF</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001080"/>
                </a:solidFill>
                <a:latin typeface="Courier New"/>
                <a:ea typeface="Courier New"/>
                <a:cs typeface="Courier New"/>
                <a:sym typeface="Courier New"/>
              </a:rPr>
              <a:t>lst1</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001080"/>
                </a:solidFill>
                <a:latin typeface="Courier New"/>
                <a:ea typeface="Courier New"/>
                <a:cs typeface="Courier New"/>
                <a:sym typeface="Courier New"/>
              </a:rPr>
              <a:t>lst2</a:t>
            </a:r>
            <a:r>
              <a:rPr lang="en-CA" sz="1800" b="1" i="0" u="none" strike="noStrike" cap="none" dirty="0">
                <a:solidFill>
                  <a:srgbClr val="000000"/>
                </a:solidFill>
                <a:latin typeface="Courier New"/>
                <a:ea typeface="Courier New"/>
                <a:cs typeface="Courier New"/>
                <a:sym typeface="Courier New"/>
              </a:rPr>
              <a:t>):</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ORFstarts</a:t>
            </a:r>
            <a:r>
              <a:rPr lang="en-CA" sz="1800" b="1" i="0" u="none" strike="noStrike" cap="none" dirty="0">
                <a:solidFill>
                  <a:srgbClr val="000000"/>
                </a:solidFill>
                <a:latin typeface="Courier New"/>
                <a:ea typeface="Courier New"/>
                <a:cs typeface="Courier New"/>
                <a:sym typeface="Courier New"/>
              </a:rPr>
              <a:t> = []</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ORFstops</a:t>
            </a:r>
            <a:r>
              <a:rPr lang="en-CA" sz="1800" b="1" i="0" u="none" strike="noStrike" cap="none" dirty="0">
                <a:solidFill>
                  <a:srgbClr val="000000"/>
                </a:solidFill>
                <a:latin typeface="Courier New"/>
                <a:ea typeface="Courier New"/>
                <a:cs typeface="Courier New"/>
                <a:sym typeface="Courier New"/>
              </a:rPr>
              <a:t> = []</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min_len</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a:solidFill>
                  <a:srgbClr val="09885A"/>
                </a:solidFill>
                <a:latin typeface="Courier New"/>
                <a:ea typeface="Courier New"/>
                <a:cs typeface="Courier New"/>
                <a:sym typeface="Courier New"/>
              </a:rPr>
              <a:t>40</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start_min</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a:solidFill>
                  <a:srgbClr val="09885A"/>
                </a:solidFill>
                <a:latin typeface="Courier New"/>
                <a:ea typeface="Courier New"/>
                <a:cs typeface="Courier New"/>
                <a:sym typeface="Courier New"/>
              </a:rPr>
              <a:t>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9885A"/>
                </a:solidFill>
                <a:latin typeface="Courier New"/>
                <a:ea typeface="Courier New"/>
                <a:cs typeface="Courier New"/>
                <a:sym typeface="Courier New"/>
              </a:rPr>
              <a:t>  </a:t>
            </a:r>
            <a:r>
              <a:rPr lang="en-CA" sz="1800" b="1" i="0" u="none" strike="noStrike" cap="none" dirty="0">
                <a:solidFill>
                  <a:schemeClr val="dk2"/>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chemeClr val="dk2"/>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for</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s_cod</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0000FF"/>
                </a:solidFill>
                <a:latin typeface="Courier New"/>
                <a:ea typeface="Courier New"/>
                <a:cs typeface="Courier New"/>
                <a:sym typeface="Courier New"/>
              </a:rPr>
              <a:t>in</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all_frames</a:t>
            </a:r>
            <a:r>
              <a:rPr lang="en-CA" sz="1800" b="1" i="0" u="none" strike="noStrike" cap="none" dirty="0">
                <a:solidFill>
                  <a:srgbClr val="000000"/>
                </a:solidFill>
                <a:latin typeface="Courier New"/>
                <a:ea typeface="Courier New"/>
                <a:cs typeface="Courier New"/>
                <a:sym typeface="Courier New"/>
              </a:rPr>
              <a:t>:</a:t>
            </a:r>
            <a:endParaRPr sz="1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if</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s_cod</a:t>
            </a:r>
            <a:r>
              <a:rPr lang="en-CA" sz="1800" b="1" i="0" u="none" strike="noStrike" cap="none" dirty="0">
                <a:solidFill>
                  <a:srgbClr val="000000"/>
                </a:solidFill>
                <a:latin typeface="Courier New"/>
                <a:ea typeface="Courier New"/>
                <a:cs typeface="Courier New"/>
                <a:sym typeface="Courier New"/>
              </a:rPr>
              <a:t> &gt; </a:t>
            </a:r>
            <a:r>
              <a:rPr lang="en-CA" sz="1800" b="1" i="0" u="none" strike="noStrike" cap="none" dirty="0" err="1">
                <a:solidFill>
                  <a:srgbClr val="000000"/>
                </a:solidFill>
                <a:latin typeface="Courier New"/>
                <a:ea typeface="Courier New"/>
                <a:cs typeface="Courier New"/>
                <a:sym typeface="Courier New"/>
              </a:rPr>
              <a:t>start_min</a:t>
            </a:r>
            <a:r>
              <a:rPr lang="en-CA" sz="1800" b="1" i="0" u="none" strike="noStrike" cap="none" dirty="0">
                <a:solidFill>
                  <a:srgbClr val="000000"/>
                </a:solidFill>
                <a:latin typeface="Courier New"/>
                <a:ea typeface="Courier New"/>
                <a:cs typeface="Courier New"/>
                <a:sym typeface="Courier New"/>
              </a:rPr>
              <a:t>:</a:t>
            </a:r>
            <a:endParaRPr sz="1800" b="1" i="0" u="none" strike="noStrike" cap="none" dirty="0">
              <a:solidFill>
                <a:srgbClr val="000000"/>
              </a:solidFill>
              <a:latin typeface="Arial"/>
              <a:ea typeface="Arial"/>
              <a:cs typeface="Arial"/>
              <a:sym typeface="Arial"/>
            </a:endParaRPr>
          </a:p>
          <a:p>
            <a:pPr>
              <a:buSzPts val="1800"/>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for</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s_frame</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0000FF"/>
                </a:solidFill>
                <a:latin typeface="Courier New"/>
                <a:ea typeface="Courier New"/>
                <a:cs typeface="Courier New"/>
                <a:sym typeface="Courier New"/>
              </a:rPr>
              <a:t>in</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795E26"/>
                </a:solidFill>
                <a:latin typeface="Courier New"/>
                <a:ea typeface="Courier New"/>
                <a:cs typeface="Courier New"/>
                <a:sym typeface="Courier New"/>
              </a:rPr>
              <a:t>range</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err="1">
                <a:solidFill>
                  <a:srgbClr val="000000"/>
                </a:solidFill>
                <a:latin typeface="Courier New"/>
                <a:ea typeface="Courier New"/>
                <a:cs typeface="Courier New"/>
                <a:sym typeface="Courier New"/>
              </a:rPr>
              <a:t>len</a:t>
            </a:r>
            <a:r>
              <a:rPr lang="en-CA" sz="1800" b="1" i="0" u="none" strike="noStrike" cap="none" dirty="0">
                <a:solidFill>
                  <a:srgbClr val="000000"/>
                </a:solidFill>
                <a:latin typeface="Courier New"/>
                <a:ea typeface="Courier New"/>
                <a:cs typeface="Courier New"/>
                <a:sym typeface="Courier New"/>
              </a:rPr>
              <a:t>(lst1)):</a:t>
            </a:r>
            <a:endParaRPr sz="1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if</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s_cod</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0000FF"/>
                </a:solidFill>
                <a:latin typeface="Courier New"/>
                <a:ea typeface="Courier New"/>
                <a:cs typeface="Courier New"/>
                <a:sym typeface="Courier New"/>
              </a:rPr>
              <a:t>in</a:t>
            </a:r>
            <a:r>
              <a:rPr lang="en-CA" sz="1800" b="1" i="0" u="none" strike="noStrike" cap="none" dirty="0">
                <a:solidFill>
                  <a:srgbClr val="000000"/>
                </a:solidFill>
                <a:latin typeface="Courier New"/>
                <a:ea typeface="Courier New"/>
                <a:cs typeface="Courier New"/>
                <a:sym typeface="Courier New"/>
              </a:rPr>
              <a:t> lst1[</a:t>
            </a:r>
            <a:r>
              <a:rPr lang="en-CA" sz="1800" b="1" i="0" u="none" strike="noStrike" cap="none" dirty="0" err="1">
                <a:solidFill>
                  <a:srgbClr val="000000"/>
                </a:solidFill>
                <a:latin typeface="Courier New"/>
                <a:ea typeface="Courier New"/>
                <a:cs typeface="Courier New"/>
                <a:sym typeface="Courier New"/>
              </a:rPr>
              <a:t>s_frame</a:t>
            </a:r>
            <a:r>
              <a:rPr lang="en-CA" sz="1800" b="1" i="0" u="none" strike="noStrike" cap="none" dirty="0">
                <a:solidFill>
                  <a:srgbClr val="000000"/>
                </a:solidFill>
                <a:latin typeface="Courier New"/>
                <a:ea typeface="Courier New"/>
                <a:cs typeface="Courier New"/>
                <a:sym typeface="Courier New"/>
              </a:rPr>
              <a:t>]:          </a:t>
            </a:r>
            <a:endParaRPr sz="1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frame = </a:t>
            </a:r>
            <a:r>
              <a:rPr lang="en-CA" sz="1800" b="1" i="0" u="none" strike="noStrike" cap="none" dirty="0" err="1">
                <a:solidFill>
                  <a:srgbClr val="000000"/>
                </a:solidFill>
                <a:latin typeface="Courier New"/>
                <a:ea typeface="Courier New"/>
                <a:cs typeface="Courier New"/>
                <a:sym typeface="Courier New"/>
              </a:rPr>
              <a:t>s_frame</a:t>
            </a:r>
            <a:endParaRPr lang="en-CA"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found_frame.append</a:t>
            </a:r>
            <a:r>
              <a:rPr lang="en-CA" sz="1800" b="1" i="0" u="none" strike="noStrike" cap="none" dirty="0">
                <a:solidFill>
                  <a:srgbClr val="000000"/>
                </a:solidFill>
                <a:latin typeface="Courier New"/>
                <a:ea typeface="Courier New"/>
                <a:cs typeface="Courier New"/>
                <a:sym typeface="Courier New"/>
              </a:rPr>
              <a:t>(frame)</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break</a:t>
            </a:r>
            <a:endParaRPr sz="1800" b="1" i="0" u="none" strike="noStrike" cap="none" dirty="0">
              <a:solidFill>
                <a:schemeClr val="dk2"/>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Courier New"/>
              <a:ea typeface="Courier New"/>
              <a:cs typeface="Courier New"/>
              <a:sym typeface="Courier New"/>
            </a:endParaRPr>
          </a:p>
        </p:txBody>
      </p:sp>
      <p:sp>
        <p:nvSpPr>
          <p:cNvPr id="2162" name="Google Shape;2162;p93"/>
          <p:cNvSpPr txBox="1">
            <a:spLocks noGrp="1"/>
          </p:cNvSpPr>
          <p:nvPr>
            <p:ph type="title"/>
          </p:nvPr>
        </p:nvSpPr>
        <p:spPr>
          <a:xfrm>
            <a:off x="2017213" y="-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ORF Finder</a:t>
            </a:r>
            <a:endParaRPr>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sp>
        <p:nvSpPr>
          <p:cNvPr id="2168" name="Google Shape;2168;p94"/>
          <p:cNvSpPr txBox="1">
            <a:spLocks noGrp="1"/>
          </p:cNvSpPr>
          <p:nvPr>
            <p:ph type="body" idx="2"/>
          </p:nvPr>
        </p:nvSpPr>
        <p:spPr>
          <a:xfrm>
            <a:off x="876300" y="932717"/>
            <a:ext cx="11010900" cy="23892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440"/>
              </a:spcBef>
              <a:spcAft>
                <a:spcPts val="0"/>
              </a:spcAft>
              <a:buSzPts val="2400"/>
              <a:buFont typeface="Arial"/>
              <a:buChar char="•"/>
            </a:pPr>
            <a:r>
              <a:rPr lang="en-CA" sz="2400" dirty="0">
                <a:solidFill>
                  <a:srgbClr val="000090"/>
                </a:solidFill>
              </a:rPr>
              <a:t>For a given start codon, the first 3 stop codons in the same frame position are found</a:t>
            </a:r>
            <a:endParaRPr dirty="0"/>
          </a:p>
          <a:p>
            <a:pPr marL="342900" lvl="0" indent="-342900" algn="l" rtl="0">
              <a:lnSpc>
                <a:spcPct val="100000"/>
              </a:lnSpc>
              <a:spcBef>
                <a:spcPts val="440"/>
              </a:spcBef>
              <a:spcAft>
                <a:spcPts val="0"/>
              </a:spcAft>
              <a:buSzPts val="2400"/>
              <a:buFont typeface="Arial"/>
              <a:buChar char="•"/>
            </a:pPr>
            <a:r>
              <a:rPr lang="en-CA" sz="2400" dirty="0">
                <a:solidFill>
                  <a:srgbClr val="000090"/>
                </a:solidFill>
              </a:rPr>
              <a:t>This is to account for the possibility of finding the correct start codon but the wrong start codon </a:t>
            </a:r>
            <a:endParaRPr dirty="0"/>
          </a:p>
          <a:p>
            <a:pPr marL="342900" lvl="0" indent="-342900" algn="l" rtl="0">
              <a:lnSpc>
                <a:spcPct val="100000"/>
              </a:lnSpc>
              <a:spcBef>
                <a:spcPts val="440"/>
              </a:spcBef>
              <a:spcAft>
                <a:spcPts val="0"/>
              </a:spcAft>
              <a:buSzPts val="2400"/>
              <a:buFont typeface="Arial"/>
              <a:buChar char="•"/>
            </a:pPr>
            <a:r>
              <a:rPr lang="en-CA" sz="2400" dirty="0">
                <a:solidFill>
                  <a:srgbClr val="000090"/>
                </a:solidFill>
              </a:rPr>
              <a:t>The starting position is then updated and the process is repeated</a:t>
            </a:r>
            <a:endParaRPr sz="2400" dirty="0">
              <a:solidFill>
                <a:srgbClr val="000090"/>
              </a:solidFill>
            </a:endParaRPr>
          </a:p>
        </p:txBody>
      </p:sp>
      <p:sp>
        <p:nvSpPr>
          <p:cNvPr id="2169" name="Google Shape;2169;p94"/>
          <p:cNvSpPr txBox="1"/>
          <p:nvPr/>
        </p:nvSpPr>
        <p:spPr>
          <a:xfrm>
            <a:off x="1393635" y="3238996"/>
            <a:ext cx="9976230" cy="20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stop_count</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a:solidFill>
                  <a:srgbClr val="09885A"/>
                </a:solidFill>
                <a:latin typeface="Courier New"/>
                <a:ea typeface="Courier New"/>
                <a:cs typeface="Courier New"/>
                <a:sym typeface="Courier New"/>
              </a:rPr>
              <a:t>0</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for</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stp_cod</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000FF"/>
                </a:solidFill>
                <a:latin typeface="Courier New"/>
                <a:ea typeface="Courier New"/>
                <a:cs typeface="Courier New"/>
                <a:sym typeface="Courier New"/>
              </a:rPr>
              <a:t>in</a:t>
            </a:r>
            <a:r>
              <a:rPr lang="en-CA" sz="2000" b="1" i="0" u="none" strike="noStrike" cap="none" dirty="0">
                <a:solidFill>
                  <a:srgbClr val="000000"/>
                </a:solidFill>
                <a:latin typeface="Courier New"/>
                <a:ea typeface="Courier New"/>
                <a:cs typeface="Courier New"/>
                <a:sym typeface="Courier New"/>
              </a:rPr>
              <a:t> lst2[frame]:</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if</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stp_cod</a:t>
            </a:r>
            <a:r>
              <a:rPr lang="en-CA" sz="2000" b="1" i="0" u="none" strike="noStrike" cap="none" dirty="0">
                <a:solidFill>
                  <a:srgbClr val="000000"/>
                </a:solidFill>
                <a:latin typeface="Courier New"/>
                <a:ea typeface="Courier New"/>
                <a:cs typeface="Courier New"/>
                <a:sym typeface="Courier New"/>
              </a:rPr>
              <a:t> &gt; </a:t>
            </a:r>
            <a:r>
              <a:rPr lang="en-CA" sz="2000" b="1" i="0" u="none" strike="noStrike" cap="none" dirty="0" err="1">
                <a:solidFill>
                  <a:srgbClr val="000000"/>
                </a:solidFill>
                <a:latin typeface="Courier New"/>
                <a:ea typeface="Courier New"/>
                <a:cs typeface="Courier New"/>
                <a:sym typeface="Courier New"/>
              </a:rPr>
              <a:t>s_cod</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err="1">
                <a:solidFill>
                  <a:srgbClr val="000000"/>
                </a:solidFill>
                <a:latin typeface="Courier New"/>
                <a:ea typeface="Courier New"/>
                <a:cs typeface="Courier New"/>
                <a:sym typeface="Courier New"/>
              </a:rPr>
              <a:t>min_len</a:t>
            </a:r>
            <a:r>
              <a:rPr lang="en-CA" sz="2000" b="1" i="0" u="none" strike="noStrike" cap="none" dirty="0">
                <a:solidFill>
                  <a:srgbClr val="000000"/>
                </a:solidFill>
                <a:latin typeface="Courier New"/>
                <a:ea typeface="Courier New"/>
                <a:cs typeface="Courier New"/>
                <a:sym typeface="Courier New"/>
              </a:rPr>
              <a:t>:</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ORFstarts.append</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err="1">
                <a:solidFill>
                  <a:srgbClr val="000000"/>
                </a:solidFill>
                <a:latin typeface="Courier New"/>
                <a:ea typeface="Courier New"/>
                <a:cs typeface="Courier New"/>
                <a:sym typeface="Courier New"/>
              </a:rPr>
              <a:t>s_cod</a:t>
            </a:r>
            <a:r>
              <a:rPr lang="en-CA" sz="2000" b="1" i="0" u="none" strike="noStrike" cap="none" dirty="0">
                <a:solidFill>
                  <a:srgbClr val="000000"/>
                </a:solidFill>
                <a:latin typeface="Courier New"/>
                <a:ea typeface="Courier New"/>
                <a:cs typeface="Courier New"/>
                <a:sym typeface="Courier New"/>
              </a:rPr>
              <a:t>)</a:t>
            </a:r>
            <a:endParaRPr sz="2000" b="1" i="0" u="none" strike="noStrike" cap="none" dirty="0">
              <a:solidFill>
                <a:srgbClr val="000000"/>
              </a:solidFill>
              <a:latin typeface="Courier New"/>
              <a:ea typeface="Courier New"/>
              <a:cs typeface="Courier New"/>
              <a:sym typeface="Courier New"/>
            </a:endParaRPr>
          </a:p>
          <a:p>
            <a:pPr>
              <a:buSzPts val="1800"/>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ORFstops.append</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err="1">
                <a:solidFill>
                  <a:srgbClr val="000000"/>
                </a:solidFill>
                <a:latin typeface="Courier New"/>
                <a:ea typeface="Courier New"/>
                <a:cs typeface="Courier New"/>
                <a:sym typeface="Courier New"/>
              </a:rPr>
              <a:t>stp_cod</a:t>
            </a:r>
            <a:r>
              <a:rPr lang="en-CA" sz="2000" b="1" i="0" u="none" strike="noStrike" cap="none" dirty="0">
                <a:solidFill>
                  <a:srgbClr val="000000"/>
                </a:solidFill>
                <a:latin typeface="Courier New"/>
                <a:ea typeface="Courier New"/>
                <a:cs typeface="Courier New"/>
                <a:sym typeface="Courier New"/>
              </a:rPr>
              <a:t>) </a:t>
            </a:r>
          </a:p>
          <a:p>
            <a:pPr>
              <a:buSzPts val="1800"/>
            </a:pPr>
            <a:r>
              <a:rPr lang="en-CA" sz="2000" b="1" dirty="0">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stop_count</a:t>
            </a:r>
            <a:r>
              <a:rPr lang="en-CA" sz="2000" b="1" i="0" u="none" strike="noStrike" cap="none" dirty="0">
                <a:solidFill>
                  <a:srgbClr val="000000"/>
                </a:solidFill>
                <a:latin typeface="Courier New"/>
                <a:ea typeface="Courier New"/>
                <a:cs typeface="Courier New"/>
                <a:sym typeface="Courier New"/>
              </a:rPr>
              <a:t> +=1</a:t>
            </a:r>
            <a:endParaRPr lang="en-CA"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2000" b="1" i="0" u="none" strike="noStrike" cap="none" dirty="0">
                <a:solidFill>
                  <a:srgbClr val="AF00DB"/>
                </a:solidFill>
                <a:latin typeface="Courier New"/>
                <a:ea typeface="Courier New"/>
                <a:cs typeface="Courier New"/>
                <a:sym typeface="Courier New"/>
              </a:rPr>
              <a:t>	     if</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stop_count</a:t>
            </a:r>
            <a:r>
              <a:rPr lang="en-CA" sz="2000" b="1" i="0" u="none" strike="noStrike" cap="none" dirty="0">
                <a:solidFill>
                  <a:srgbClr val="000000"/>
                </a:solidFill>
                <a:latin typeface="Courier New"/>
                <a:ea typeface="Courier New"/>
                <a:cs typeface="Courier New"/>
                <a:sym typeface="Courier New"/>
              </a:rPr>
              <a:t> &gt; </a:t>
            </a:r>
            <a:r>
              <a:rPr lang="en-CA" sz="2000" b="1" i="0" u="none" strike="noStrike" cap="none" dirty="0">
                <a:solidFill>
                  <a:srgbClr val="09885A"/>
                </a:solidFill>
                <a:latin typeface="Courier New"/>
                <a:ea typeface="Courier New"/>
                <a:cs typeface="Courier New"/>
                <a:sym typeface="Courier New"/>
              </a:rPr>
              <a:t>3</a:t>
            </a:r>
            <a:r>
              <a:rPr lang="en-CA" sz="2000" b="1" i="0" u="none" strike="noStrike" cap="none" dirty="0">
                <a:solidFill>
                  <a:srgbClr val="000000"/>
                </a:solidFill>
                <a:latin typeface="Courier New"/>
                <a:ea typeface="Courier New"/>
                <a:cs typeface="Courier New"/>
                <a:sym typeface="Courier New"/>
              </a:rPr>
              <a:t>:</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start_min</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err="1">
                <a:solidFill>
                  <a:srgbClr val="000000"/>
                </a:solidFill>
                <a:latin typeface="Courier New"/>
                <a:ea typeface="Courier New"/>
                <a:cs typeface="Courier New"/>
                <a:sym typeface="Courier New"/>
              </a:rPr>
              <a:t>start_min</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err="1">
                <a:solidFill>
                  <a:srgbClr val="000000"/>
                </a:solidFill>
                <a:latin typeface="Courier New"/>
                <a:ea typeface="Courier New"/>
                <a:cs typeface="Courier New"/>
                <a:sym typeface="Courier New"/>
              </a:rPr>
              <a:t>min_len</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err="1">
                <a:solidFill>
                  <a:srgbClr val="000000"/>
                </a:solidFill>
                <a:latin typeface="Courier New"/>
                <a:ea typeface="Courier New"/>
                <a:cs typeface="Courier New"/>
                <a:sym typeface="Courier New"/>
              </a:rPr>
              <a:t>look_back</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break</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Courier New"/>
              <a:ea typeface="Courier New"/>
              <a:cs typeface="Courier New"/>
              <a:sym typeface="Courier New"/>
            </a:endParaRPr>
          </a:p>
        </p:txBody>
      </p:sp>
      <p:sp>
        <p:nvSpPr>
          <p:cNvPr id="2170" name="Google Shape;2170;p94"/>
          <p:cNvSpPr txBox="1">
            <a:spLocks noGrp="1"/>
          </p:cNvSpPr>
          <p:nvPr>
            <p:ph type="title"/>
          </p:nvPr>
        </p:nvSpPr>
        <p:spPr>
          <a:xfrm>
            <a:off x="2017213" y="-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ORF Finder</a:t>
            </a:r>
            <a:endParaRPr>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175"/>
        <p:cNvGrpSpPr/>
        <p:nvPr/>
      </p:nvGrpSpPr>
      <p:grpSpPr>
        <a:xfrm>
          <a:off x="0" y="0"/>
          <a:ext cx="0" cy="0"/>
          <a:chOff x="0" y="0"/>
          <a:chExt cx="0" cy="0"/>
        </a:xfrm>
      </p:grpSpPr>
      <p:sp>
        <p:nvSpPr>
          <p:cNvPr id="2176" name="Google Shape;2176;p57"/>
          <p:cNvSpPr txBox="1">
            <a:spLocks noGrp="1"/>
          </p:cNvSpPr>
          <p:nvPr>
            <p:ph type="title"/>
          </p:nvPr>
        </p:nvSpPr>
        <p:spPr>
          <a:xfrm>
            <a:off x="1981200" y="150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rPr>
              <a:t>General Algorithm</a:t>
            </a:r>
            <a:endParaRPr/>
          </a:p>
        </p:txBody>
      </p:sp>
      <p:sp>
        <p:nvSpPr>
          <p:cNvPr id="2177" name="Google Shape;2177;p57"/>
          <p:cNvSpPr txBox="1">
            <a:spLocks noGrp="1"/>
          </p:cNvSpPr>
          <p:nvPr>
            <p:ph type="body" idx="1"/>
          </p:nvPr>
        </p:nvSpPr>
        <p:spPr>
          <a:xfrm>
            <a:off x="1636816" y="954191"/>
            <a:ext cx="9831284" cy="531598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200"/>
              <a:buChar char="•"/>
            </a:pPr>
            <a:r>
              <a:rPr lang="en-CA" sz="1800" dirty="0">
                <a:solidFill>
                  <a:srgbClr val="000090"/>
                </a:solidFill>
              </a:rPr>
              <a:t>Read data, import gene position data and read forward and reverse complement </a:t>
            </a:r>
            <a:r>
              <a:rPr lang="en-CA" sz="1800" dirty="0" err="1">
                <a:solidFill>
                  <a:srgbClr val="000090"/>
                </a:solidFill>
              </a:rPr>
              <a:t>fasta</a:t>
            </a:r>
            <a:r>
              <a:rPr lang="en-CA" sz="1800" dirty="0">
                <a:solidFill>
                  <a:srgbClr val="000090"/>
                </a:solidFill>
              </a:rPr>
              <a:t> sequence</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Create verify data set function (</a:t>
            </a:r>
            <a:r>
              <a:rPr lang="en-CA" sz="1800" dirty="0" err="1">
                <a:solidFill>
                  <a:srgbClr val="FF0000"/>
                </a:solidFill>
              </a:rPr>
              <a:t>verify_dataset</a:t>
            </a:r>
            <a:r>
              <a:rPr lang="en-CA" sz="1800" dirty="0">
                <a:solidFill>
                  <a:srgbClr val="000090"/>
                </a:solidFill>
              </a:rPr>
              <a:t>) and call it to check for missing data</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Create codon function (</a:t>
            </a:r>
            <a:r>
              <a:rPr lang="en-CA" sz="1800" dirty="0">
                <a:solidFill>
                  <a:srgbClr val="FF0000"/>
                </a:solidFill>
              </a:rPr>
              <a:t>codons</a:t>
            </a:r>
            <a:r>
              <a:rPr lang="en-CA" sz="1800" dirty="0">
                <a:solidFill>
                  <a:srgbClr val="000090"/>
                </a:solidFill>
              </a:rPr>
              <a:t>) and create list of stop/start points</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Identify start and stop codon pairs in all 3 reading frames and create start/stop codon lists</a:t>
            </a:r>
            <a:endParaRPr sz="1800" dirty="0"/>
          </a:p>
          <a:p>
            <a:pPr marL="457200" lvl="0" indent="-342900" algn="l" rtl="0">
              <a:lnSpc>
                <a:spcPct val="100000"/>
              </a:lnSpc>
              <a:spcBef>
                <a:spcPts val="360"/>
              </a:spcBef>
              <a:spcAft>
                <a:spcPts val="0"/>
              </a:spcAft>
              <a:buSzPts val="1200"/>
              <a:buChar char="•"/>
            </a:pPr>
            <a:r>
              <a:rPr lang="en-CA" sz="1800" dirty="0"/>
              <a:t>Create ORF function (</a:t>
            </a:r>
            <a:r>
              <a:rPr lang="en-CA" sz="1800" dirty="0">
                <a:solidFill>
                  <a:srgbClr val="FF0000"/>
                </a:solidFill>
              </a:rPr>
              <a:t>ORF</a:t>
            </a:r>
            <a:r>
              <a:rPr lang="en-CA" sz="1800" dirty="0"/>
              <a:t>), set minimum ORF length to 40 bases</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Pair start and stop codons to define ORFs in same reading frame</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Identify start codons + up to 3 stop codons in same reading frame</a:t>
            </a:r>
            <a:endParaRPr sz="1800" dirty="0"/>
          </a:p>
          <a:p>
            <a:pPr marL="457200" lvl="0" indent="-342900" algn="l" rtl="0">
              <a:lnSpc>
                <a:spcPct val="100000"/>
              </a:lnSpc>
              <a:spcBef>
                <a:spcPts val="360"/>
              </a:spcBef>
              <a:spcAft>
                <a:spcPts val="0"/>
              </a:spcAft>
              <a:buSzPts val="1200"/>
              <a:buChar char="•"/>
            </a:pPr>
            <a:r>
              <a:rPr lang="en-CA" sz="1800" dirty="0"/>
              <a:t>Determine codon usage frequency and entropy parameter for ORFs</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Create</a:t>
            </a:r>
            <a:r>
              <a:rPr lang="en-CA" sz="1800" dirty="0"/>
              <a:t> hexamer counting function (</a:t>
            </a:r>
            <a:r>
              <a:rPr lang="en-CA" sz="1800" dirty="0" err="1">
                <a:solidFill>
                  <a:srgbClr val="FF0000"/>
                </a:solidFill>
              </a:rPr>
              <a:t>hex_count</a:t>
            </a:r>
            <a:r>
              <a:rPr lang="en-CA" sz="1800" dirty="0"/>
              <a:t>), run on coding and non-coding data</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Create hexamer scoring function (</a:t>
            </a:r>
            <a:r>
              <a:rPr lang="en-CA" sz="1800" dirty="0" err="1">
                <a:solidFill>
                  <a:srgbClr val="FF0000"/>
                </a:solidFill>
              </a:rPr>
              <a:t>affix_scorer</a:t>
            </a:r>
            <a:r>
              <a:rPr lang="en-CA" sz="1800" dirty="0"/>
              <a:t>), run on coding and non-coding data</a:t>
            </a:r>
            <a:endParaRPr sz="1800" dirty="0">
              <a:solidFill>
                <a:srgbClr val="000090"/>
              </a:solidFill>
            </a:endParaRPr>
          </a:p>
          <a:p>
            <a:pPr marL="457200" lvl="0" indent="-342900" algn="l" rtl="0">
              <a:lnSpc>
                <a:spcPct val="100000"/>
              </a:lnSpc>
              <a:spcBef>
                <a:spcPts val="360"/>
              </a:spcBef>
              <a:spcAft>
                <a:spcPts val="0"/>
              </a:spcAft>
              <a:buSzPts val="1200"/>
              <a:buChar char="•"/>
            </a:pPr>
            <a:r>
              <a:rPr lang="en-CA" sz="1800" dirty="0">
                <a:solidFill>
                  <a:srgbClr val="000090"/>
                </a:solidFill>
              </a:rPr>
              <a:t>Run PSSM scoring functions on promoter sequences</a:t>
            </a:r>
            <a:endParaRPr sz="1800" dirty="0"/>
          </a:p>
          <a:p>
            <a:pPr marL="457200" lvl="0" indent="-342900" algn="l" rtl="0">
              <a:lnSpc>
                <a:spcPct val="100000"/>
              </a:lnSpc>
              <a:spcBef>
                <a:spcPts val="360"/>
              </a:spcBef>
              <a:spcAft>
                <a:spcPts val="0"/>
              </a:spcAft>
              <a:buSzPts val="1200"/>
              <a:buChar char="•"/>
            </a:pPr>
            <a:r>
              <a:rPr lang="en-CA" sz="1800" dirty="0"/>
              <a:t>Create Shine Dalgarno scoring function (</a:t>
            </a:r>
            <a:r>
              <a:rPr lang="en-CA" sz="1800" dirty="0" err="1">
                <a:solidFill>
                  <a:srgbClr val="FF0000"/>
                </a:solidFill>
              </a:rPr>
              <a:t>SD_dict</a:t>
            </a:r>
            <a:r>
              <a:rPr lang="en-CA" sz="1800" dirty="0"/>
              <a:t>) relative to SD hexamers</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Create Shine Dalgarno scorer (</a:t>
            </a:r>
            <a:r>
              <a:rPr lang="en-CA" sz="1800" dirty="0" err="1">
                <a:solidFill>
                  <a:srgbClr val="FF0000"/>
                </a:solidFill>
              </a:rPr>
              <a:t>SDscorer</a:t>
            </a:r>
            <a:r>
              <a:rPr lang="en-CA" sz="1800" dirty="0">
                <a:solidFill>
                  <a:srgbClr val="000090"/>
                </a:solidFill>
              </a:rPr>
              <a:t>) and evaluate SD scores</a:t>
            </a:r>
            <a:endParaRPr sz="1800" dirty="0"/>
          </a:p>
          <a:p>
            <a:pPr marL="457200" lvl="0" indent="-342900" algn="l" rtl="0">
              <a:lnSpc>
                <a:spcPct val="100000"/>
              </a:lnSpc>
              <a:spcBef>
                <a:spcPts val="360"/>
              </a:spcBef>
              <a:spcAft>
                <a:spcPts val="0"/>
              </a:spcAft>
              <a:buSzPts val="1200"/>
              <a:buChar char="•"/>
            </a:pPr>
            <a:r>
              <a:rPr lang="en-CA" sz="1800" dirty="0"/>
              <a:t>Take all inputs into an ANN with 32 input units and 5 hidden units and train/test</a:t>
            </a:r>
            <a:endParaRPr sz="1800" dirty="0">
              <a:solidFill>
                <a:srgbClr val="000090"/>
              </a:solidFill>
            </a:endParaRPr>
          </a:p>
          <a:p>
            <a:pPr marL="457200" lvl="0" indent="-228600" algn="l" rtl="0">
              <a:lnSpc>
                <a:spcPct val="100000"/>
              </a:lnSpc>
              <a:spcBef>
                <a:spcPts val="360"/>
              </a:spcBef>
              <a:spcAft>
                <a:spcPts val="0"/>
              </a:spcAft>
              <a:buSzPts val="1800"/>
              <a:buNone/>
            </a:pPr>
            <a:endParaRPr dirty="0"/>
          </a:p>
        </p:txBody>
      </p:sp>
      <p:sp>
        <p:nvSpPr>
          <p:cNvPr id="2" name="Rectangle 1">
            <a:extLst>
              <a:ext uri="{FF2B5EF4-FFF2-40B4-BE49-F238E27FC236}">
                <a16:creationId xmlns:a16="http://schemas.microsoft.com/office/drawing/2014/main" id="{00154D76-2201-5824-7858-B585D8650A63}"/>
              </a:ext>
            </a:extLst>
          </p:cNvPr>
          <p:cNvSpPr/>
          <p:nvPr/>
        </p:nvSpPr>
        <p:spPr>
          <a:xfrm>
            <a:off x="1744913" y="3895224"/>
            <a:ext cx="9831284" cy="23749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sp>
        <p:nvSpPr>
          <p:cNvPr id="2183" name="Google Shape;2183;p95"/>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Codon Usage Frequency</a:t>
            </a:r>
            <a:endParaRPr>
              <a:latin typeface="Arial"/>
              <a:ea typeface="Arial"/>
              <a:cs typeface="Arial"/>
              <a:sym typeface="Arial"/>
            </a:endParaRPr>
          </a:p>
        </p:txBody>
      </p:sp>
      <p:sp>
        <p:nvSpPr>
          <p:cNvPr id="2184" name="Google Shape;2184;p95"/>
          <p:cNvSpPr txBox="1">
            <a:spLocks noGrp="1"/>
          </p:cNvSpPr>
          <p:nvPr>
            <p:ph type="body" idx="2"/>
          </p:nvPr>
        </p:nvSpPr>
        <p:spPr>
          <a:xfrm>
            <a:off x="838200" y="1627209"/>
            <a:ext cx="11239500" cy="16563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500"/>
              <a:buFont typeface="Arial"/>
              <a:buChar char="•"/>
            </a:pPr>
            <a:r>
              <a:rPr lang="en-CA" sz="2400" dirty="0"/>
              <a:t>Before getting the codon usage frequency of an ORF, it must first be framed as a sequence of codons</a:t>
            </a:r>
            <a:endParaRPr dirty="0"/>
          </a:p>
          <a:p>
            <a:pPr marL="342900" lvl="0" indent="-342900" algn="l" rtl="0">
              <a:lnSpc>
                <a:spcPct val="100000"/>
              </a:lnSpc>
              <a:spcBef>
                <a:spcPts val="0"/>
              </a:spcBef>
              <a:spcAft>
                <a:spcPts val="0"/>
              </a:spcAft>
              <a:buSzPts val="2500"/>
              <a:buFont typeface="Arial"/>
              <a:buChar char="•"/>
            </a:pPr>
            <a:r>
              <a:rPr lang="en-CA" sz="2400" dirty="0"/>
              <a:t>The number of nucleotide occurrences in each frame position is counted</a:t>
            </a:r>
            <a:endParaRPr dirty="0"/>
          </a:p>
          <a:p>
            <a:pPr marL="342900" lvl="0" indent="-184150" algn="l" rtl="0">
              <a:lnSpc>
                <a:spcPct val="100000"/>
              </a:lnSpc>
              <a:spcBef>
                <a:spcPts val="0"/>
              </a:spcBef>
              <a:spcAft>
                <a:spcPts val="0"/>
              </a:spcAft>
              <a:buSzPts val="2500"/>
              <a:buFont typeface="Arial"/>
              <a:buNone/>
            </a:pPr>
            <a:endParaRPr sz="2400" dirty="0">
              <a:solidFill>
                <a:srgbClr val="000090"/>
              </a:solidFill>
            </a:endParaRPr>
          </a:p>
        </p:txBody>
      </p:sp>
      <p:sp>
        <p:nvSpPr>
          <p:cNvPr id="2185" name="Google Shape;2185;p95"/>
          <p:cNvSpPr txBox="1"/>
          <p:nvPr/>
        </p:nvSpPr>
        <p:spPr>
          <a:xfrm>
            <a:off x="4059936" y="3713185"/>
            <a:ext cx="23164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ATG</a:t>
            </a:r>
            <a:r>
              <a:rPr lang="en-CA" sz="1400" b="0" i="0" u="none" strike="noStrike" cap="none">
                <a:solidFill>
                  <a:srgbClr val="000000"/>
                </a:solidFill>
                <a:latin typeface="Arial"/>
                <a:ea typeface="Arial"/>
                <a:cs typeface="Arial"/>
                <a:sym typeface="Arial"/>
              </a:rPr>
              <a:t>CCATAC…ACC</a:t>
            </a:r>
            <a:r>
              <a:rPr lang="en-CA" sz="1400" b="1" i="0" u="none" strike="noStrike" cap="none">
                <a:solidFill>
                  <a:srgbClr val="000000"/>
                </a:solidFill>
                <a:latin typeface="Arial"/>
                <a:ea typeface="Arial"/>
                <a:cs typeface="Arial"/>
                <a:sym typeface="Arial"/>
              </a:rPr>
              <a:t>TAA</a:t>
            </a:r>
            <a:endParaRPr sz="1400" b="0" i="0" u="none" strike="noStrike" cap="none">
              <a:solidFill>
                <a:srgbClr val="000000"/>
              </a:solidFill>
              <a:latin typeface="Arial"/>
              <a:ea typeface="Arial"/>
              <a:cs typeface="Arial"/>
              <a:sym typeface="Arial"/>
            </a:endParaRPr>
          </a:p>
        </p:txBody>
      </p:sp>
      <p:cxnSp>
        <p:nvCxnSpPr>
          <p:cNvPr id="2186" name="Google Shape;2186;p95"/>
          <p:cNvCxnSpPr/>
          <p:nvPr/>
        </p:nvCxnSpPr>
        <p:spPr>
          <a:xfrm>
            <a:off x="6376416" y="3835105"/>
            <a:ext cx="816864" cy="0"/>
          </a:xfrm>
          <a:prstGeom prst="straightConnector1">
            <a:avLst/>
          </a:prstGeom>
          <a:noFill/>
          <a:ln w="19050" cap="flat" cmpd="sng">
            <a:solidFill>
              <a:schemeClr val="dk2"/>
            </a:solidFill>
            <a:prstDash val="solid"/>
            <a:round/>
            <a:headEnd type="none" w="sm" len="sm"/>
            <a:tailEnd type="triangle" w="med" len="med"/>
          </a:ln>
        </p:spPr>
      </p:cxnSp>
      <p:sp>
        <p:nvSpPr>
          <p:cNvPr id="2187" name="Google Shape;2187;p95"/>
          <p:cNvSpPr txBox="1"/>
          <p:nvPr/>
        </p:nvSpPr>
        <p:spPr>
          <a:xfrm>
            <a:off x="7410450" y="3174576"/>
            <a:ext cx="636270"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ATG</a:t>
            </a:r>
            <a:r>
              <a:rPr lang="en-CA" sz="1400" b="0" i="0" u="none" strike="noStrike" cap="none">
                <a:solidFill>
                  <a:srgbClr val="000000"/>
                </a:solidFill>
                <a:latin typeface="Arial"/>
                <a:ea typeface="Arial"/>
                <a:cs typeface="Arial"/>
                <a:sym typeface="Arial"/>
              </a:rPr>
              <a:t>CCATAC ……ACC</a:t>
            </a:r>
            <a:r>
              <a:rPr lang="en-CA" sz="1400" b="1" i="0" u="none" strike="noStrike" cap="none">
                <a:solidFill>
                  <a:srgbClr val="000000"/>
                </a:solidFill>
                <a:latin typeface="Arial"/>
                <a:ea typeface="Arial"/>
                <a:cs typeface="Arial"/>
                <a:sym typeface="Arial"/>
              </a:rPr>
              <a:t>TAA</a:t>
            </a:r>
            <a:endParaRPr sz="1400" b="0" i="0" u="none" strike="noStrike" cap="none">
              <a:solidFill>
                <a:srgbClr val="000000"/>
              </a:solidFill>
              <a:latin typeface="Arial"/>
              <a:ea typeface="Arial"/>
              <a:cs typeface="Arial"/>
              <a:sym typeface="Arial"/>
            </a:endParaRPr>
          </a:p>
        </p:txBody>
      </p:sp>
      <p:sp>
        <p:nvSpPr>
          <p:cNvPr id="2188" name="Google Shape;2188;p95"/>
          <p:cNvSpPr/>
          <p:nvPr/>
        </p:nvSpPr>
        <p:spPr>
          <a:xfrm>
            <a:off x="1981200" y="4559571"/>
            <a:ext cx="8462356" cy="19236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CA" sz="1700" b="1" i="0" u="none" strike="noStrike" cap="none" dirty="0">
                <a:solidFill>
                  <a:srgbClr val="AF00DB"/>
                </a:solidFill>
                <a:latin typeface="Courier New"/>
                <a:ea typeface="Courier New"/>
                <a:cs typeface="Courier New"/>
                <a:sym typeface="Courier New"/>
              </a:rPr>
              <a:t>for</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err="1">
                <a:solidFill>
                  <a:srgbClr val="000000"/>
                </a:solidFill>
                <a:latin typeface="Courier New"/>
                <a:ea typeface="Courier New"/>
                <a:cs typeface="Courier New"/>
                <a:sym typeface="Courier New"/>
              </a:rPr>
              <a:t>i</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a:solidFill>
                  <a:srgbClr val="0000FF"/>
                </a:solidFill>
                <a:latin typeface="Courier New"/>
                <a:ea typeface="Courier New"/>
                <a:cs typeface="Courier New"/>
                <a:sym typeface="Courier New"/>
              </a:rPr>
              <a:t>in</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a:solidFill>
                  <a:srgbClr val="795E26"/>
                </a:solidFill>
                <a:latin typeface="Courier New"/>
                <a:ea typeface="Courier New"/>
                <a:cs typeface="Courier New"/>
                <a:sym typeface="Courier New"/>
              </a:rPr>
              <a:t>range</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err="1">
                <a:solidFill>
                  <a:srgbClr val="795E26"/>
                </a:solidFill>
                <a:latin typeface="Courier New"/>
                <a:ea typeface="Courier New"/>
                <a:cs typeface="Courier New"/>
                <a:sym typeface="Courier New"/>
              </a:rPr>
              <a:t>len</a:t>
            </a:r>
            <a:r>
              <a:rPr lang="en-CA" sz="1700" b="1" i="0" u="none" strike="noStrike" cap="none" dirty="0">
                <a:solidFill>
                  <a:srgbClr val="000000"/>
                </a:solidFill>
                <a:latin typeface="Courier New"/>
                <a:ea typeface="Courier New"/>
                <a:cs typeface="Courier New"/>
                <a:sym typeface="Courier New"/>
              </a:rPr>
              <a:t>(framed)):</a:t>
            </a:r>
            <a:endParaRPr sz="17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err="1">
                <a:solidFill>
                  <a:srgbClr val="000000"/>
                </a:solidFill>
                <a:latin typeface="Courier New"/>
                <a:ea typeface="Courier New"/>
                <a:cs typeface="Courier New"/>
                <a:sym typeface="Courier New"/>
              </a:rPr>
              <a:t>framed_c_x</a:t>
            </a:r>
            <a:r>
              <a:rPr lang="en-CA" sz="1700" b="1" i="0" u="none" strike="noStrike" cap="none" dirty="0">
                <a:solidFill>
                  <a:srgbClr val="000000"/>
                </a:solidFill>
                <a:latin typeface="Courier New"/>
                <a:ea typeface="Courier New"/>
                <a:cs typeface="Courier New"/>
                <a:sym typeface="Courier New"/>
              </a:rPr>
              <a:t> = framed[</a:t>
            </a:r>
            <a:r>
              <a:rPr lang="en-CA" sz="1700" b="1" i="0" u="none" strike="noStrike" cap="none" dirty="0" err="1">
                <a:solidFill>
                  <a:srgbClr val="000000"/>
                </a:solidFill>
                <a:latin typeface="Courier New"/>
                <a:ea typeface="Courier New"/>
                <a:cs typeface="Courier New"/>
                <a:sym typeface="Courier New"/>
              </a:rPr>
              <a:t>i</a:t>
            </a:r>
            <a:r>
              <a:rPr lang="en-CA" sz="1700" b="1" i="0" u="none" strike="noStrike" cap="none" dirty="0">
                <a:solidFill>
                  <a:srgbClr val="000000"/>
                </a:solidFill>
                <a:latin typeface="Courier New"/>
                <a:ea typeface="Courier New"/>
                <a:cs typeface="Courier New"/>
                <a:sym typeface="Courier New"/>
              </a:rPr>
              <a:t>]</a:t>
            </a:r>
            <a:endParaRPr sz="17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err="1">
                <a:solidFill>
                  <a:srgbClr val="000000"/>
                </a:solidFill>
                <a:latin typeface="Courier New"/>
                <a:ea typeface="Courier New"/>
                <a:cs typeface="Courier New"/>
                <a:sym typeface="Courier New"/>
              </a:rPr>
              <a:t>flen</a:t>
            </a:r>
            <a:r>
              <a:rPr lang="en-CA" sz="1700" b="1" i="0" u="none" strike="noStrike" cap="none" dirty="0">
                <a:solidFill>
                  <a:srgbClr val="000000"/>
                </a:solidFill>
                <a:latin typeface="Courier New"/>
                <a:ea typeface="Courier New"/>
                <a:cs typeface="Courier New"/>
                <a:sym typeface="Courier New"/>
              </a:rPr>
              <a:t> = </a:t>
            </a:r>
            <a:r>
              <a:rPr lang="en-CA" sz="1700" b="1" i="0" u="none" strike="noStrike" cap="none" dirty="0" err="1">
                <a:solidFill>
                  <a:srgbClr val="795E26"/>
                </a:solidFill>
                <a:latin typeface="Courier New"/>
                <a:ea typeface="Courier New"/>
                <a:cs typeface="Courier New"/>
                <a:sym typeface="Courier New"/>
              </a:rPr>
              <a:t>len</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err="1">
                <a:solidFill>
                  <a:srgbClr val="000000"/>
                </a:solidFill>
                <a:latin typeface="Courier New"/>
                <a:ea typeface="Courier New"/>
                <a:cs typeface="Courier New"/>
                <a:sym typeface="Courier New"/>
              </a:rPr>
              <a:t>framed_c_x</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a:solidFill>
                  <a:srgbClr val="09885A"/>
                </a:solidFill>
                <a:latin typeface="Courier New"/>
                <a:ea typeface="Courier New"/>
                <a:cs typeface="Courier New"/>
                <a:sym typeface="Courier New"/>
              </a:rPr>
              <a:t>3</a:t>
            </a:r>
            <a:endParaRPr sz="17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700"/>
              <a:buFont typeface="Arial"/>
              <a:buNone/>
            </a:pPr>
            <a:r>
              <a:rPr lang="en-CA" sz="1700" b="1" i="0" u="none" strike="noStrike" cap="none" dirty="0">
                <a:solidFill>
                  <a:srgbClr val="000000"/>
                </a:solidFill>
                <a:latin typeface="Courier New"/>
                <a:ea typeface="Courier New"/>
                <a:cs typeface="Courier New"/>
                <a:sym typeface="Courier New"/>
              </a:rPr>
              <a:t>    p0 = [</a:t>
            </a:r>
            <a:r>
              <a:rPr lang="en-CA" sz="1700" b="1" i="0" u="none" strike="noStrike" cap="none" dirty="0" err="1">
                <a:solidFill>
                  <a:srgbClr val="000000"/>
                </a:solidFill>
                <a:latin typeface="Courier New"/>
                <a:ea typeface="Courier New"/>
                <a:cs typeface="Courier New"/>
                <a:sym typeface="Courier New"/>
              </a:rPr>
              <a:t>framed_c_x</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err="1">
                <a:solidFill>
                  <a:srgbClr val="000000"/>
                </a:solidFill>
                <a:latin typeface="Courier New"/>
                <a:ea typeface="Courier New"/>
                <a:cs typeface="Courier New"/>
                <a:sym typeface="Courier New"/>
              </a:rPr>
              <a:t>i</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a:solidFill>
                  <a:srgbClr val="09885A"/>
                </a:solidFill>
                <a:latin typeface="Courier New"/>
                <a:ea typeface="Courier New"/>
                <a:cs typeface="Courier New"/>
                <a:sym typeface="Courier New"/>
              </a:rPr>
              <a:t>0</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a:solidFill>
                  <a:srgbClr val="09885A"/>
                </a:solidFill>
                <a:latin typeface="Courier New"/>
                <a:ea typeface="Courier New"/>
                <a:cs typeface="Courier New"/>
                <a:sym typeface="Courier New"/>
              </a:rPr>
              <a:t>0</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a:solidFill>
                  <a:srgbClr val="AF00DB"/>
                </a:solidFill>
                <a:latin typeface="Courier New"/>
                <a:ea typeface="Courier New"/>
                <a:cs typeface="Courier New"/>
                <a:sym typeface="Courier New"/>
              </a:rPr>
              <a:t>for</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err="1">
                <a:solidFill>
                  <a:srgbClr val="000000"/>
                </a:solidFill>
                <a:latin typeface="Courier New"/>
                <a:ea typeface="Courier New"/>
                <a:cs typeface="Courier New"/>
                <a:sym typeface="Courier New"/>
              </a:rPr>
              <a:t>i</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a:solidFill>
                  <a:srgbClr val="0000FF"/>
                </a:solidFill>
                <a:latin typeface="Courier New"/>
                <a:ea typeface="Courier New"/>
                <a:cs typeface="Courier New"/>
                <a:sym typeface="Courier New"/>
              </a:rPr>
              <a:t>in</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a:solidFill>
                  <a:srgbClr val="795E26"/>
                </a:solidFill>
                <a:latin typeface="Courier New"/>
                <a:ea typeface="Courier New"/>
                <a:cs typeface="Courier New"/>
                <a:sym typeface="Courier New"/>
              </a:rPr>
              <a:t>range</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err="1">
                <a:solidFill>
                  <a:srgbClr val="795E26"/>
                </a:solidFill>
                <a:latin typeface="Courier New"/>
                <a:ea typeface="Courier New"/>
                <a:cs typeface="Courier New"/>
                <a:sym typeface="Courier New"/>
              </a:rPr>
              <a:t>len</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err="1">
                <a:solidFill>
                  <a:srgbClr val="000000"/>
                </a:solidFill>
                <a:latin typeface="Courier New"/>
                <a:ea typeface="Courier New"/>
                <a:cs typeface="Courier New"/>
                <a:sym typeface="Courier New"/>
              </a:rPr>
              <a:t>framed_c_x</a:t>
            </a:r>
            <a:r>
              <a:rPr lang="en-CA" sz="1700" b="1" i="0" u="none" strike="noStrike" cap="none" dirty="0">
                <a:solidFill>
                  <a:srgbClr val="000000"/>
                </a:solidFill>
                <a:latin typeface="Courier New"/>
                <a:ea typeface="Courier New"/>
                <a:cs typeface="Courier New"/>
                <a:sym typeface="Courier New"/>
              </a:rPr>
              <a:t>))]</a:t>
            </a:r>
            <a:endParaRPr sz="17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CA" sz="1700" b="1" i="0" u="none" strike="noStrike" cap="none" dirty="0">
                <a:solidFill>
                  <a:srgbClr val="000000"/>
                </a:solidFill>
                <a:latin typeface="Courier New"/>
                <a:ea typeface="Courier New"/>
                <a:cs typeface="Courier New"/>
                <a:sym typeface="Courier New"/>
              </a:rPr>
              <a:t>    p1 = [</a:t>
            </a:r>
            <a:r>
              <a:rPr lang="en-CA" sz="1700" b="1" i="0" u="none" strike="noStrike" cap="none" dirty="0" err="1">
                <a:solidFill>
                  <a:srgbClr val="000000"/>
                </a:solidFill>
                <a:latin typeface="Courier New"/>
                <a:ea typeface="Courier New"/>
                <a:cs typeface="Courier New"/>
                <a:sym typeface="Courier New"/>
              </a:rPr>
              <a:t>framed_c_x</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err="1">
                <a:solidFill>
                  <a:srgbClr val="000000"/>
                </a:solidFill>
                <a:latin typeface="Courier New"/>
                <a:ea typeface="Courier New"/>
                <a:cs typeface="Courier New"/>
                <a:sym typeface="Courier New"/>
              </a:rPr>
              <a:t>i</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a:solidFill>
                  <a:srgbClr val="09885A"/>
                </a:solidFill>
                <a:latin typeface="Courier New"/>
                <a:ea typeface="Courier New"/>
                <a:cs typeface="Courier New"/>
                <a:sym typeface="Courier New"/>
              </a:rPr>
              <a:t>0</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a:solidFill>
                  <a:srgbClr val="09885A"/>
                </a:solidFill>
                <a:latin typeface="Courier New"/>
                <a:ea typeface="Courier New"/>
                <a:cs typeface="Courier New"/>
                <a:sym typeface="Courier New"/>
              </a:rPr>
              <a:t>1</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a:solidFill>
                  <a:srgbClr val="AF00DB"/>
                </a:solidFill>
                <a:latin typeface="Courier New"/>
                <a:ea typeface="Courier New"/>
                <a:cs typeface="Courier New"/>
                <a:sym typeface="Courier New"/>
              </a:rPr>
              <a:t>for</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err="1">
                <a:solidFill>
                  <a:srgbClr val="000000"/>
                </a:solidFill>
                <a:latin typeface="Courier New"/>
                <a:ea typeface="Courier New"/>
                <a:cs typeface="Courier New"/>
                <a:sym typeface="Courier New"/>
              </a:rPr>
              <a:t>i</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a:solidFill>
                  <a:srgbClr val="0000FF"/>
                </a:solidFill>
                <a:latin typeface="Courier New"/>
                <a:ea typeface="Courier New"/>
                <a:cs typeface="Courier New"/>
                <a:sym typeface="Courier New"/>
              </a:rPr>
              <a:t>in</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a:solidFill>
                  <a:srgbClr val="795E26"/>
                </a:solidFill>
                <a:latin typeface="Courier New"/>
                <a:ea typeface="Courier New"/>
                <a:cs typeface="Courier New"/>
                <a:sym typeface="Courier New"/>
              </a:rPr>
              <a:t>range</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err="1">
                <a:solidFill>
                  <a:srgbClr val="795E26"/>
                </a:solidFill>
                <a:latin typeface="Courier New"/>
                <a:ea typeface="Courier New"/>
                <a:cs typeface="Courier New"/>
                <a:sym typeface="Courier New"/>
              </a:rPr>
              <a:t>len</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err="1">
                <a:solidFill>
                  <a:srgbClr val="000000"/>
                </a:solidFill>
                <a:latin typeface="Courier New"/>
                <a:ea typeface="Courier New"/>
                <a:cs typeface="Courier New"/>
                <a:sym typeface="Courier New"/>
              </a:rPr>
              <a:t>framed_c_x</a:t>
            </a:r>
            <a:r>
              <a:rPr lang="en-CA" sz="1700" b="1" i="0" u="none" strike="noStrike" cap="none" dirty="0">
                <a:solidFill>
                  <a:srgbClr val="000000"/>
                </a:solidFill>
                <a:latin typeface="Courier New"/>
                <a:ea typeface="Courier New"/>
                <a:cs typeface="Courier New"/>
                <a:sym typeface="Courier New"/>
              </a:rPr>
              <a:t>))]</a:t>
            </a:r>
            <a:endParaRPr sz="17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CA" sz="1700" b="1" i="0" u="none" strike="noStrike" cap="none" dirty="0">
                <a:solidFill>
                  <a:srgbClr val="000000"/>
                </a:solidFill>
                <a:latin typeface="Courier New"/>
                <a:ea typeface="Courier New"/>
                <a:cs typeface="Courier New"/>
                <a:sym typeface="Courier New"/>
              </a:rPr>
              <a:t>    p2 = [</a:t>
            </a:r>
            <a:r>
              <a:rPr lang="en-CA" sz="1700" b="1" i="0" u="none" strike="noStrike" cap="none" dirty="0" err="1">
                <a:solidFill>
                  <a:srgbClr val="000000"/>
                </a:solidFill>
                <a:latin typeface="Courier New"/>
                <a:ea typeface="Courier New"/>
                <a:cs typeface="Courier New"/>
                <a:sym typeface="Courier New"/>
              </a:rPr>
              <a:t>framed_c_x</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err="1">
                <a:solidFill>
                  <a:srgbClr val="000000"/>
                </a:solidFill>
                <a:latin typeface="Courier New"/>
                <a:ea typeface="Courier New"/>
                <a:cs typeface="Courier New"/>
                <a:sym typeface="Courier New"/>
              </a:rPr>
              <a:t>i</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a:solidFill>
                  <a:srgbClr val="09885A"/>
                </a:solidFill>
                <a:latin typeface="Courier New"/>
                <a:ea typeface="Courier New"/>
                <a:cs typeface="Courier New"/>
                <a:sym typeface="Courier New"/>
              </a:rPr>
              <a:t>0</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a:solidFill>
                  <a:srgbClr val="09885A"/>
                </a:solidFill>
                <a:latin typeface="Courier New"/>
                <a:ea typeface="Courier New"/>
                <a:cs typeface="Courier New"/>
                <a:sym typeface="Courier New"/>
              </a:rPr>
              <a:t>2</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a:solidFill>
                  <a:srgbClr val="AF00DB"/>
                </a:solidFill>
                <a:latin typeface="Courier New"/>
                <a:ea typeface="Courier New"/>
                <a:cs typeface="Courier New"/>
                <a:sym typeface="Courier New"/>
              </a:rPr>
              <a:t>for</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err="1">
                <a:solidFill>
                  <a:srgbClr val="000000"/>
                </a:solidFill>
                <a:latin typeface="Courier New"/>
                <a:ea typeface="Courier New"/>
                <a:cs typeface="Courier New"/>
                <a:sym typeface="Courier New"/>
              </a:rPr>
              <a:t>i</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a:solidFill>
                  <a:srgbClr val="0000FF"/>
                </a:solidFill>
                <a:latin typeface="Courier New"/>
                <a:ea typeface="Courier New"/>
                <a:cs typeface="Courier New"/>
                <a:sym typeface="Courier New"/>
              </a:rPr>
              <a:t>in</a:t>
            </a:r>
            <a:r>
              <a:rPr lang="en-CA" sz="1700" b="1" i="0" u="none" strike="noStrike" cap="none" dirty="0">
                <a:solidFill>
                  <a:srgbClr val="000000"/>
                </a:solidFill>
                <a:latin typeface="Courier New"/>
                <a:ea typeface="Courier New"/>
                <a:cs typeface="Courier New"/>
                <a:sym typeface="Courier New"/>
              </a:rPr>
              <a:t> </a:t>
            </a:r>
            <a:r>
              <a:rPr lang="en-CA" sz="1700" b="1" i="0" u="none" strike="noStrike" cap="none" dirty="0">
                <a:solidFill>
                  <a:srgbClr val="795E26"/>
                </a:solidFill>
                <a:latin typeface="Courier New"/>
                <a:ea typeface="Courier New"/>
                <a:cs typeface="Courier New"/>
                <a:sym typeface="Courier New"/>
              </a:rPr>
              <a:t>range</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err="1">
                <a:solidFill>
                  <a:srgbClr val="795E26"/>
                </a:solidFill>
                <a:latin typeface="Courier New"/>
                <a:ea typeface="Courier New"/>
                <a:cs typeface="Courier New"/>
                <a:sym typeface="Courier New"/>
              </a:rPr>
              <a:t>len</a:t>
            </a:r>
            <a:r>
              <a:rPr lang="en-CA" sz="1700" b="1" i="0" u="none" strike="noStrike" cap="none" dirty="0">
                <a:solidFill>
                  <a:srgbClr val="000000"/>
                </a:solidFill>
                <a:latin typeface="Courier New"/>
                <a:ea typeface="Courier New"/>
                <a:cs typeface="Courier New"/>
                <a:sym typeface="Courier New"/>
              </a:rPr>
              <a:t>(</a:t>
            </a:r>
            <a:r>
              <a:rPr lang="en-CA" sz="1700" b="1" i="0" u="none" strike="noStrike" cap="none" dirty="0" err="1">
                <a:solidFill>
                  <a:srgbClr val="000000"/>
                </a:solidFill>
                <a:latin typeface="Courier New"/>
                <a:ea typeface="Courier New"/>
                <a:cs typeface="Courier New"/>
                <a:sym typeface="Courier New"/>
              </a:rPr>
              <a:t>framed_c_x</a:t>
            </a:r>
            <a:r>
              <a:rPr lang="en-CA" sz="1700" b="1" i="0" u="none" strike="noStrike" cap="none" dirty="0">
                <a:solidFill>
                  <a:srgbClr val="000000"/>
                </a:solidFill>
                <a:latin typeface="Courier New"/>
                <a:ea typeface="Courier New"/>
                <a:cs typeface="Courier New"/>
                <a:sym typeface="Courier New"/>
              </a:rPr>
              <a:t>))]</a:t>
            </a:r>
            <a:endParaRPr sz="17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dirty="0">
              <a:solidFill>
                <a:srgbClr val="000000"/>
              </a:solidFill>
              <a:latin typeface="Courier New"/>
              <a:ea typeface="Courier New"/>
              <a:cs typeface="Courier New"/>
              <a:sym typeface="Courier New"/>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sp>
        <p:nvSpPr>
          <p:cNvPr id="2194" name="Google Shape;2194;p96"/>
          <p:cNvSpPr txBox="1">
            <a:spLocks noGrp="1"/>
          </p:cNvSpPr>
          <p:nvPr>
            <p:ph type="body" idx="2"/>
          </p:nvPr>
        </p:nvSpPr>
        <p:spPr>
          <a:xfrm>
            <a:off x="476250" y="948832"/>
            <a:ext cx="11410950" cy="16563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500"/>
              <a:buFont typeface="Arial"/>
              <a:buChar char="•"/>
            </a:pPr>
            <a:r>
              <a:rPr lang="en-CA" sz="2400" dirty="0"/>
              <a:t>The frequency vector is created by dividing by the total bases in the ORF</a:t>
            </a:r>
            <a:endParaRPr dirty="0"/>
          </a:p>
          <a:p>
            <a:pPr marL="342900" lvl="0" indent="-342900" algn="l" rtl="0">
              <a:lnSpc>
                <a:spcPct val="100000"/>
              </a:lnSpc>
              <a:spcBef>
                <a:spcPts val="0"/>
              </a:spcBef>
              <a:spcAft>
                <a:spcPts val="0"/>
              </a:spcAft>
              <a:buSzPts val="2500"/>
              <a:buFont typeface="Arial"/>
              <a:buChar char="•"/>
            </a:pPr>
            <a:r>
              <a:rPr lang="en-CA" sz="2400" dirty="0">
                <a:solidFill>
                  <a:srgbClr val="000090"/>
                </a:solidFill>
              </a:rPr>
              <a:t>The first element in the vector is then replaced by the entropy parameter </a:t>
            </a:r>
            <a:r>
              <a:rPr lang="en-CA" sz="2400" dirty="0" err="1">
                <a:solidFill>
                  <a:srgbClr val="000090"/>
                </a:solidFill>
                <a:latin typeface="Times New Roman"/>
                <a:ea typeface="Times New Roman"/>
                <a:cs typeface="Times New Roman"/>
                <a:sym typeface="Times New Roman"/>
              </a:rPr>
              <a:t>γ</a:t>
            </a:r>
            <a:r>
              <a:rPr lang="en-CA" sz="2400" dirty="0">
                <a:solidFill>
                  <a:srgbClr val="000090"/>
                </a:solidFill>
              </a:rPr>
              <a:t> </a:t>
            </a:r>
            <a:endParaRPr sz="2400" dirty="0">
              <a:solidFill>
                <a:srgbClr val="000090"/>
              </a:solidFill>
            </a:endParaRPr>
          </a:p>
        </p:txBody>
      </p:sp>
      <p:sp>
        <p:nvSpPr>
          <p:cNvPr id="2195" name="Google Shape;2195;p96"/>
          <p:cNvSpPr/>
          <p:nvPr/>
        </p:nvSpPr>
        <p:spPr>
          <a:xfrm>
            <a:off x="476250" y="1806382"/>
            <a:ext cx="1141095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a:solidFill>
                  <a:srgbClr val="09885A"/>
                </a:solidFill>
                <a:latin typeface="Courier New"/>
                <a:ea typeface="Courier New"/>
                <a:cs typeface="Courier New"/>
                <a:sym typeface="Courier New"/>
              </a:rPr>
              <a:t>#Use the .count() function to the occurrence of each nucleotide at #each codon position. p0 is the first position  </a:t>
            </a:r>
            <a:endParaRPr sz="16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a:solidFill>
                  <a:srgbClr val="000000"/>
                </a:solidFill>
                <a:latin typeface="Courier New"/>
                <a:ea typeface="Courier New"/>
                <a:cs typeface="Courier New"/>
                <a:sym typeface="Courier New"/>
              </a:rPr>
              <a:t>A = [p0.count(</a:t>
            </a:r>
            <a:r>
              <a:rPr lang="en-CA" sz="1600" b="1" i="0" u="none" strike="noStrike" cap="none" dirty="0">
                <a:solidFill>
                  <a:srgbClr val="A31515"/>
                </a:solidFill>
                <a:latin typeface="Courier New"/>
                <a:ea typeface="Courier New"/>
                <a:cs typeface="Courier New"/>
                <a:sym typeface="Courier New"/>
              </a:rPr>
              <a:t>'A'</a:t>
            </a:r>
            <a:r>
              <a:rPr lang="en-CA" sz="1600" b="1" i="0" u="none" strike="noStrike" cap="none" dirty="0">
                <a:solidFill>
                  <a:srgbClr val="000000"/>
                </a:solidFill>
                <a:latin typeface="Courier New"/>
                <a:ea typeface="Courier New"/>
                <a:cs typeface="Courier New"/>
                <a:sym typeface="Courier New"/>
              </a:rPr>
              <a:t>),p1.count(</a:t>
            </a:r>
            <a:r>
              <a:rPr lang="en-CA" sz="1600" b="1" i="0" u="none" strike="noStrike" cap="none" dirty="0">
                <a:solidFill>
                  <a:srgbClr val="A31515"/>
                </a:solidFill>
                <a:latin typeface="Courier New"/>
                <a:ea typeface="Courier New"/>
                <a:cs typeface="Courier New"/>
                <a:sym typeface="Courier New"/>
              </a:rPr>
              <a:t>'A'</a:t>
            </a:r>
            <a:r>
              <a:rPr lang="en-CA" sz="1600" b="1" i="0" u="none" strike="noStrike" cap="none" dirty="0">
                <a:solidFill>
                  <a:srgbClr val="000000"/>
                </a:solidFill>
                <a:latin typeface="Courier New"/>
                <a:ea typeface="Courier New"/>
                <a:cs typeface="Courier New"/>
                <a:sym typeface="Courier New"/>
              </a:rPr>
              <a:t>),p2.count(</a:t>
            </a:r>
            <a:r>
              <a:rPr lang="en-CA" sz="1600" b="1" i="0" u="none" strike="noStrike" cap="none" dirty="0">
                <a:solidFill>
                  <a:srgbClr val="A31515"/>
                </a:solidFill>
                <a:latin typeface="Courier New"/>
                <a:ea typeface="Courier New"/>
                <a:cs typeface="Courier New"/>
                <a:sym typeface="Courier New"/>
              </a:rPr>
              <a:t>'A'</a:t>
            </a:r>
            <a:r>
              <a:rPr lang="en-CA" sz="1600" b="1" i="0" u="none" strike="noStrike" cap="none" dirty="0">
                <a:solidFill>
                  <a:srgbClr val="000000"/>
                </a:solidFill>
                <a:latin typeface="Courier New"/>
                <a:ea typeface="Courier New"/>
                <a:cs typeface="Courier New"/>
                <a:sym typeface="Courier New"/>
              </a:rPr>
              <a:t>)]</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a:solidFill>
                  <a:srgbClr val="000000"/>
                </a:solidFill>
                <a:latin typeface="Courier New"/>
                <a:ea typeface="Courier New"/>
                <a:cs typeface="Courier New"/>
                <a:sym typeface="Courier New"/>
              </a:rPr>
              <a:t>C = [p0.count(</a:t>
            </a:r>
            <a:r>
              <a:rPr lang="en-CA" sz="1600" b="1" i="0" u="none" strike="noStrike" cap="none" dirty="0">
                <a:solidFill>
                  <a:srgbClr val="A31515"/>
                </a:solidFill>
                <a:latin typeface="Courier New"/>
                <a:ea typeface="Courier New"/>
                <a:cs typeface="Courier New"/>
                <a:sym typeface="Courier New"/>
              </a:rPr>
              <a:t>'C'</a:t>
            </a:r>
            <a:r>
              <a:rPr lang="en-CA" sz="1600" b="1" i="0" u="none" strike="noStrike" cap="none" dirty="0">
                <a:solidFill>
                  <a:srgbClr val="000000"/>
                </a:solidFill>
                <a:latin typeface="Courier New"/>
                <a:ea typeface="Courier New"/>
                <a:cs typeface="Courier New"/>
                <a:sym typeface="Courier New"/>
              </a:rPr>
              <a:t>),p1.count(</a:t>
            </a:r>
            <a:r>
              <a:rPr lang="en-CA" sz="1600" b="1" i="0" u="none" strike="noStrike" cap="none" dirty="0">
                <a:solidFill>
                  <a:srgbClr val="A31515"/>
                </a:solidFill>
                <a:latin typeface="Courier New"/>
                <a:ea typeface="Courier New"/>
                <a:cs typeface="Courier New"/>
                <a:sym typeface="Courier New"/>
              </a:rPr>
              <a:t>'C'</a:t>
            </a:r>
            <a:r>
              <a:rPr lang="en-CA" sz="1600" b="1" i="0" u="none" strike="noStrike" cap="none" dirty="0">
                <a:solidFill>
                  <a:srgbClr val="000000"/>
                </a:solidFill>
                <a:latin typeface="Courier New"/>
                <a:ea typeface="Courier New"/>
                <a:cs typeface="Courier New"/>
                <a:sym typeface="Courier New"/>
              </a:rPr>
              <a:t>),p2.count(</a:t>
            </a:r>
            <a:r>
              <a:rPr lang="en-CA" sz="1600" b="1" i="0" u="none" strike="noStrike" cap="none" dirty="0">
                <a:solidFill>
                  <a:srgbClr val="A31515"/>
                </a:solidFill>
                <a:latin typeface="Courier New"/>
                <a:ea typeface="Courier New"/>
                <a:cs typeface="Courier New"/>
                <a:sym typeface="Courier New"/>
              </a:rPr>
              <a:t>'C'</a:t>
            </a:r>
            <a:r>
              <a:rPr lang="en-CA" sz="1600" b="1" i="0" u="none" strike="noStrike" cap="none" dirty="0">
                <a:solidFill>
                  <a:srgbClr val="000000"/>
                </a:solidFill>
                <a:latin typeface="Courier New"/>
                <a:ea typeface="Courier New"/>
                <a:cs typeface="Courier New"/>
                <a:sym typeface="Courier New"/>
              </a:rPr>
              <a:t>)]</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a:solidFill>
                  <a:srgbClr val="000000"/>
                </a:solidFill>
                <a:latin typeface="Courier New"/>
                <a:ea typeface="Courier New"/>
                <a:cs typeface="Courier New"/>
                <a:sym typeface="Courier New"/>
              </a:rPr>
              <a:t>G = [p0.count(</a:t>
            </a:r>
            <a:r>
              <a:rPr lang="en-CA" sz="1600" b="1" i="0" u="none" strike="noStrike" cap="none" dirty="0">
                <a:solidFill>
                  <a:srgbClr val="A31515"/>
                </a:solidFill>
                <a:latin typeface="Courier New"/>
                <a:ea typeface="Courier New"/>
                <a:cs typeface="Courier New"/>
                <a:sym typeface="Courier New"/>
              </a:rPr>
              <a:t>'G'</a:t>
            </a:r>
            <a:r>
              <a:rPr lang="en-CA" sz="1600" b="1" i="0" u="none" strike="noStrike" cap="none" dirty="0">
                <a:solidFill>
                  <a:srgbClr val="000000"/>
                </a:solidFill>
                <a:latin typeface="Courier New"/>
                <a:ea typeface="Courier New"/>
                <a:cs typeface="Courier New"/>
                <a:sym typeface="Courier New"/>
              </a:rPr>
              <a:t>),p1.count(</a:t>
            </a:r>
            <a:r>
              <a:rPr lang="en-CA" sz="1600" b="1" i="0" u="none" strike="noStrike" cap="none" dirty="0">
                <a:solidFill>
                  <a:srgbClr val="A31515"/>
                </a:solidFill>
                <a:latin typeface="Courier New"/>
                <a:ea typeface="Courier New"/>
                <a:cs typeface="Courier New"/>
                <a:sym typeface="Courier New"/>
              </a:rPr>
              <a:t>'G'</a:t>
            </a:r>
            <a:r>
              <a:rPr lang="en-CA" sz="1600" b="1" i="0" u="none" strike="noStrike" cap="none" dirty="0">
                <a:solidFill>
                  <a:srgbClr val="000000"/>
                </a:solidFill>
                <a:latin typeface="Courier New"/>
                <a:ea typeface="Courier New"/>
                <a:cs typeface="Courier New"/>
                <a:sym typeface="Courier New"/>
              </a:rPr>
              <a:t>),p2.count(</a:t>
            </a:r>
            <a:r>
              <a:rPr lang="en-CA" sz="1600" b="1" i="0" u="none" strike="noStrike" cap="none" dirty="0">
                <a:solidFill>
                  <a:srgbClr val="A31515"/>
                </a:solidFill>
                <a:latin typeface="Courier New"/>
                <a:ea typeface="Courier New"/>
                <a:cs typeface="Courier New"/>
                <a:sym typeface="Courier New"/>
              </a:rPr>
              <a:t>'G'</a:t>
            </a:r>
            <a:r>
              <a:rPr lang="en-CA" sz="1600" b="1" i="0" u="none" strike="noStrike" cap="none" dirty="0">
                <a:solidFill>
                  <a:srgbClr val="000000"/>
                </a:solidFill>
                <a:latin typeface="Courier New"/>
                <a:ea typeface="Courier New"/>
                <a:cs typeface="Courier New"/>
                <a:sym typeface="Courier New"/>
              </a:rPr>
              <a:t>)]</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a:solidFill>
                  <a:srgbClr val="000000"/>
                </a:solidFill>
                <a:latin typeface="Courier New"/>
                <a:ea typeface="Courier New"/>
                <a:cs typeface="Courier New"/>
                <a:sym typeface="Courier New"/>
              </a:rPr>
              <a:t>T = [p0.count(</a:t>
            </a:r>
            <a:r>
              <a:rPr lang="en-CA" sz="1600" b="1" i="0" u="none" strike="noStrike" cap="none" dirty="0">
                <a:solidFill>
                  <a:srgbClr val="A31515"/>
                </a:solidFill>
                <a:latin typeface="Courier New"/>
                <a:ea typeface="Courier New"/>
                <a:cs typeface="Courier New"/>
                <a:sym typeface="Courier New"/>
              </a:rPr>
              <a:t>'T'</a:t>
            </a:r>
            <a:r>
              <a:rPr lang="en-CA" sz="1600" b="1" i="0" u="none" strike="noStrike" cap="none" dirty="0">
                <a:solidFill>
                  <a:srgbClr val="000000"/>
                </a:solidFill>
                <a:latin typeface="Courier New"/>
                <a:ea typeface="Courier New"/>
                <a:cs typeface="Courier New"/>
                <a:sym typeface="Courier New"/>
              </a:rPr>
              <a:t>),p1.count(</a:t>
            </a:r>
            <a:r>
              <a:rPr lang="en-CA" sz="1600" b="1" i="0" u="none" strike="noStrike" cap="none" dirty="0">
                <a:solidFill>
                  <a:srgbClr val="A31515"/>
                </a:solidFill>
                <a:latin typeface="Courier New"/>
                <a:ea typeface="Courier New"/>
                <a:cs typeface="Courier New"/>
                <a:sym typeface="Courier New"/>
              </a:rPr>
              <a:t>'T'</a:t>
            </a:r>
            <a:r>
              <a:rPr lang="en-CA" sz="1600" b="1" i="0" u="none" strike="noStrike" cap="none" dirty="0">
                <a:solidFill>
                  <a:srgbClr val="000000"/>
                </a:solidFill>
                <a:latin typeface="Courier New"/>
                <a:ea typeface="Courier New"/>
                <a:cs typeface="Courier New"/>
                <a:sym typeface="Courier New"/>
              </a:rPr>
              <a:t>),p2.count(</a:t>
            </a:r>
            <a:r>
              <a:rPr lang="en-CA" sz="1600" b="1" i="0" u="none" strike="noStrike" cap="none" dirty="0">
                <a:solidFill>
                  <a:srgbClr val="A31515"/>
                </a:solidFill>
                <a:latin typeface="Courier New"/>
                <a:ea typeface="Courier New"/>
                <a:cs typeface="Courier New"/>
                <a:sym typeface="Courier New"/>
              </a:rPr>
              <a:t>'T'</a:t>
            </a:r>
            <a:r>
              <a:rPr lang="en-CA" sz="1600" b="1" i="0" u="none" strike="noStrike" cap="none" dirty="0">
                <a:solidFill>
                  <a:srgbClr val="000000"/>
                </a:solidFill>
                <a:latin typeface="Courier New"/>
                <a:ea typeface="Courier New"/>
                <a:cs typeface="Courier New"/>
                <a:sym typeface="Courier New"/>
              </a:rPr>
              <a:t>)]</a:t>
            </a:r>
            <a:endParaRPr sz="1600" b="1" i="0" u="none" strike="noStrike" cap="none" dirty="0">
              <a:solidFill>
                <a:srgbClr val="000000"/>
              </a:solidFill>
              <a:latin typeface="Arial"/>
              <a:ea typeface="Arial"/>
              <a:cs typeface="Arial"/>
              <a:sym typeface="Arial"/>
            </a:endParaRPr>
          </a:p>
        </p:txBody>
      </p:sp>
      <p:sp>
        <p:nvSpPr>
          <p:cNvPr id="2196" name="Google Shape;2196;p96"/>
          <p:cNvSpPr/>
          <p:nvPr/>
        </p:nvSpPr>
        <p:spPr>
          <a:xfrm>
            <a:off x="476250" y="3393626"/>
            <a:ext cx="11410950" cy="30469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a:solidFill>
                  <a:srgbClr val="000000"/>
                </a:solidFill>
                <a:latin typeface="Courier New"/>
                <a:ea typeface="Courier New"/>
                <a:cs typeface="Courier New"/>
                <a:sym typeface="Courier New"/>
              </a:rPr>
              <a:t>v = </a:t>
            </a:r>
            <a:r>
              <a:rPr lang="en-CA" sz="1600" b="1" i="0" u="none" strike="noStrike" cap="none" dirty="0" err="1">
                <a:solidFill>
                  <a:srgbClr val="000000"/>
                </a:solidFill>
                <a:latin typeface="Courier New"/>
                <a:ea typeface="Courier New"/>
                <a:cs typeface="Courier New"/>
                <a:sym typeface="Courier New"/>
              </a:rPr>
              <a:t>np.array</a:t>
            </a:r>
            <a:r>
              <a:rPr lang="en-CA" sz="1600" b="1" i="0" u="none" strike="noStrike" cap="none" dirty="0">
                <a:solidFill>
                  <a:srgbClr val="000000"/>
                </a:solidFill>
                <a:latin typeface="Courier New"/>
                <a:ea typeface="Courier New"/>
                <a:cs typeface="Courier New"/>
                <a:sym typeface="Courier New"/>
              </a:rPr>
              <a:t>((A,C,G,T))</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a:solidFill>
                  <a:srgbClr val="09885A"/>
                </a:solidFill>
                <a:latin typeface="Courier New"/>
                <a:ea typeface="Courier New"/>
                <a:cs typeface="Courier New"/>
                <a:sym typeface="Courier New"/>
              </a:rPr>
              <a:t>#Divide the number of occurrences of a given nucleotide at a position by </a:t>
            </a:r>
            <a:endParaRPr sz="1600" b="1" i="0" u="none" strike="noStrike" cap="none" dirty="0">
              <a:solidFill>
                <a:srgbClr val="09885A"/>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a:solidFill>
                  <a:srgbClr val="09885A"/>
                </a:solidFill>
                <a:latin typeface="Courier New"/>
                <a:ea typeface="Courier New"/>
                <a:cs typeface="Courier New"/>
                <a:sym typeface="Courier New"/>
              </a:rPr>
              <a:t>#the total number of nucleotides in the ORF (</a:t>
            </a:r>
            <a:r>
              <a:rPr lang="en-CA" sz="1600" b="1" i="0" u="none" strike="noStrike" cap="none" dirty="0" err="1">
                <a:solidFill>
                  <a:srgbClr val="09885A"/>
                </a:solidFill>
                <a:latin typeface="Courier New"/>
                <a:ea typeface="Courier New"/>
                <a:cs typeface="Courier New"/>
                <a:sym typeface="Courier New"/>
              </a:rPr>
              <a:t>flen</a:t>
            </a:r>
            <a:r>
              <a:rPr lang="en-CA" sz="1600" b="1" i="0" u="none" strike="noStrike" cap="none" dirty="0">
                <a:solidFill>
                  <a:srgbClr val="09885A"/>
                </a:solidFill>
                <a:latin typeface="Courier New"/>
                <a:ea typeface="Courier New"/>
                <a:cs typeface="Courier New"/>
                <a:sym typeface="Courier New"/>
              </a:rPr>
              <a:t>) </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err="1">
                <a:solidFill>
                  <a:srgbClr val="000000"/>
                </a:solidFill>
                <a:latin typeface="Courier New"/>
                <a:ea typeface="Courier New"/>
                <a:cs typeface="Courier New"/>
                <a:sym typeface="Courier New"/>
              </a:rPr>
              <a:t>fv</a:t>
            </a:r>
            <a:r>
              <a:rPr lang="en-CA" sz="1600" b="1" i="0" u="none" strike="noStrike" cap="none" dirty="0">
                <a:solidFill>
                  <a:srgbClr val="000000"/>
                </a:solidFill>
                <a:latin typeface="Courier New"/>
                <a:ea typeface="Courier New"/>
                <a:cs typeface="Courier New"/>
                <a:sym typeface="Courier New"/>
              </a:rPr>
              <a:t> = </a:t>
            </a:r>
            <a:r>
              <a:rPr lang="en-CA" sz="1600" b="1" i="0" u="none" strike="noStrike" cap="none" dirty="0" err="1">
                <a:solidFill>
                  <a:srgbClr val="000000"/>
                </a:solidFill>
                <a:latin typeface="Courier New"/>
                <a:ea typeface="Courier New"/>
                <a:cs typeface="Courier New"/>
                <a:sym typeface="Courier New"/>
              </a:rPr>
              <a:t>np.array</a:t>
            </a:r>
            <a:r>
              <a:rPr lang="en-CA" sz="1600" b="1" i="0" u="none" strike="noStrike" cap="none" dirty="0">
                <a:solidFill>
                  <a:srgbClr val="000000"/>
                </a:solidFill>
                <a:latin typeface="Courier New"/>
                <a:ea typeface="Courier New"/>
                <a:cs typeface="Courier New"/>
                <a:sym typeface="Courier New"/>
              </a:rPr>
              <a:t>([base[pos]/</a:t>
            </a:r>
            <a:r>
              <a:rPr lang="en-CA" sz="1600" b="1" i="0" u="none" strike="noStrike" cap="none" dirty="0" err="1">
                <a:solidFill>
                  <a:srgbClr val="000000"/>
                </a:solidFill>
                <a:latin typeface="Courier New"/>
                <a:ea typeface="Courier New"/>
                <a:cs typeface="Courier New"/>
                <a:sym typeface="Courier New"/>
              </a:rPr>
              <a:t>flen</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AF00DB"/>
                </a:solidFill>
                <a:latin typeface="Courier New"/>
                <a:ea typeface="Courier New"/>
                <a:cs typeface="Courier New"/>
                <a:sym typeface="Courier New"/>
              </a:rPr>
              <a:t>for</a:t>
            </a:r>
            <a:r>
              <a:rPr lang="en-CA" sz="1600" b="1" i="0" u="none" strike="noStrike" cap="none" dirty="0">
                <a:solidFill>
                  <a:srgbClr val="000000"/>
                </a:solidFill>
                <a:latin typeface="Courier New"/>
                <a:ea typeface="Courier New"/>
                <a:cs typeface="Courier New"/>
                <a:sym typeface="Courier New"/>
              </a:rPr>
              <a:t> base </a:t>
            </a:r>
            <a:r>
              <a:rPr lang="en-CA" sz="1600" b="1" i="0" u="none" strike="noStrike" cap="none" dirty="0">
                <a:solidFill>
                  <a:srgbClr val="0000FF"/>
                </a:solidFill>
                <a:latin typeface="Courier New"/>
                <a:ea typeface="Courier New"/>
                <a:cs typeface="Courier New"/>
                <a:sym typeface="Courier New"/>
              </a:rPr>
              <a:t>in</a:t>
            </a:r>
            <a:r>
              <a:rPr lang="en-CA" sz="1600" b="1" i="0" u="none" strike="noStrike" cap="none" dirty="0">
                <a:solidFill>
                  <a:srgbClr val="000000"/>
                </a:solidFill>
                <a:latin typeface="Courier New"/>
                <a:ea typeface="Courier New"/>
                <a:cs typeface="Courier New"/>
                <a:sym typeface="Courier New"/>
              </a:rPr>
              <a:t> v </a:t>
            </a:r>
            <a:r>
              <a:rPr lang="en-CA" sz="1600" b="1" i="0" u="none" strike="noStrike" cap="none" dirty="0">
                <a:solidFill>
                  <a:srgbClr val="AF00DB"/>
                </a:solidFill>
                <a:latin typeface="Courier New"/>
                <a:ea typeface="Courier New"/>
                <a:cs typeface="Courier New"/>
                <a:sym typeface="Courier New"/>
              </a:rPr>
              <a:t>for</a:t>
            </a:r>
            <a:r>
              <a:rPr lang="en-CA" sz="1600" b="1" i="0" u="none" strike="noStrike" cap="none" dirty="0">
                <a:solidFill>
                  <a:srgbClr val="000000"/>
                </a:solidFill>
                <a:latin typeface="Courier New"/>
                <a:ea typeface="Courier New"/>
                <a:cs typeface="Courier New"/>
                <a:sym typeface="Courier New"/>
              </a:rPr>
              <a:t> pos </a:t>
            </a:r>
            <a:r>
              <a:rPr lang="en-CA" sz="1600" b="1" i="0" u="none" strike="noStrike" cap="none" dirty="0">
                <a:solidFill>
                  <a:srgbClr val="0000FF"/>
                </a:solidFill>
                <a:latin typeface="Courier New"/>
                <a:ea typeface="Courier New"/>
                <a:cs typeface="Courier New"/>
                <a:sym typeface="Courier New"/>
              </a:rPr>
              <a:t>in</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795E26"/>
                </a:solidFill>
                <a:latin typeface="Courier New"/>
                <a:ea typeface="Courier New"/>
                <a:cs typeface="Courier New"/>
                <a:sym typeface="Courier New"/>
              </a:rPr>
              <a:t>range</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a:solidFill>
                  <a:srgbClr val="09885A"/>
                </a:solidFill>
                <a:latin typeface="Courier New"/>
                <a:ea typeface="Courier New"/>
                <a:cs typeface="Courier New"/>
                <a:sym typeface="Courier New"/>
              </a:rPr>
              <a:t>3</a:t>
            </a:r>
            <a:r>
              <a:rPr lang="en-CA" sz="1600" b="1" i="0" u="none" strike="noStrike" cap="none" dirty="0">
                <a:solidFill>
                  <a:srgbClr val="000000"/>
                </a:solidFill>
                <a:latin typeface="Courier New"/>
                <a:ea typeface="Courier New"/>
                <a:cs typeface="Courier New"/>
                <a:sym typeface="Courier New"/>
              </a:rPr>
              <a:t>)])</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a:solidFill>
                  <a:srgbClr val="09885A"/>
                </a:solidFill>
                <a:latin typeface="Courier New"/>
                <a:ea typeface="Courier New"/>
                <a:cs typeface="Courier New"/>
                <a:sym typeface="Courier New"/>
              </a:rPr>
              <a:t>#Calculation of the entropy parameter. </a:t>
            </a:r>
            <a:r>
              <a:rPr lang="en-CA" sz="1600" b="1" i="0" u="none" strike="noStrike" cap="none" dirty="0" err="1">
                <a:solidFill>
                  <a:srgbClr val="09885A"/>
                </a:solidFill>
                <a:latin typeface="Courier New"/>
                <a:ea typeface="Courier New"/>
                <a:cs typeface="Courier New"/>
                <a:sym typeface="Courier New"/>
              </a:rPr>
              <a:t>np.log</a:t>
            </a:r>
            <a:r>
              <a:rPr lang="en-CA" sz="1600" b="1" i="0" u="none" strike="noStrike" cap="none" dirty="0">
                <a:solidFill>
                  <a:srgbClr val="09885A"/>
                </a:solidFill>
                <a:latin typeface="Courier New"/>
                <a:ea typeface="Courier New"/>
                <a:cs typeface="Courier New"/>
                <a:sym typeface="Courier New"/>
              </a:rPr>
              <a:t>() returns the natural #logarithm</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a:solidFill>
                  <a:srgbClr val="000000"/>
                </a:solidFill>
                <a:latin typeface="Courier New"/>
                <a:ea typeface="Courier New"/>
                <a:cs typeface="Courier New"/>
                <a:sym typeface="Courier New"/>
              </a:rPr>
              <a:t>H = </a:t>
            </a:r>
            <a:r>
              <a:rPr lang="en-CA" sz="1600" b="1" i="0" u="none" strike="noStrike" cap="none" dirty="0">
                <a:solidFill>
                  <a:srgbClr val="09885A"/>
                </a:solidFill>
                <a:latin typeface="Courier New"/>
                <a:ea typeface="Courier New"/>
                <a:cs typeface="Courier New"/>
                <a:sym typeface="Courier New"/>
              </a:rPr>
              <a:t>-1</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a:solidFill>
                  <a:srgbClr val="795E26"/>
                </a:solidFill>
                <a:latin typeface="Courier New"/>
                <a:ea typeface="Courier New"/>
                <a:cs typeface="Courier New"/>
                <a:sym typeface="Courier New"/>
              </a:rPr>
              <a:t>sum</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fv</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np.log</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fv</a:t>
            </a:r>
            <a:r>
              <a:rPr lang="en-CA" sz="1600" b="1" i="0" u="none" strike="noStrike" cap="none" dirty="0">
                <a:solidFill>
                  <a:srgbClr val="000000"/>
                </a:solidFill>
                <a:latin typeface="Courier New"/>
                <a:ea typeface="Courier New"/>
                <a:cs typeface="Courier New"/>
                <a:sym typeface="Courier New"/>
              </a:rPr>
              <a:t>))</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a:solidFill>
                  <a:srgbClr val="000000"/>
                </a:solidFill>
                <a:latin typeface="Courier New"/>
                <a:ea typeface="Courier New"/>
                <a:cs typeface="Courier New"/>
                <a:sym typeface="Courier New"/>
              </a:rPr>
              <a:t>gamma = </a:t>
            </a:r>
            <a:r>
              <a:rPr lang="en-CA" sz="1600" b="1" i="0" u="none" strike="noStrike" cap="none" dirty="0">
                <a:solidFill>
                  <a:srgbClr val="09885A"/>
                </a:solidFill>
                <a:latin typeface="Courier New"/>
                <a:ea typeface="Courier New"/>
                <a:cs typeface="Courier New"/>
                <a:sym typeface="Courier New"/>
              </a:rPr>
              <a:t>1</a:t>
            </a:r>
            <a:r>
              <a:rPr lang="en-CA" sz="1600" b="1" i="0" u="none" strike="noStrike" cap="none" dirty="0">
                <a:solidFill>
                  <a:srgbClr val="000000"/>
                </a:solidFill>
                <a:latin typeface="Courier New"/>
                <a:ea typeface="Courier New"/>
                <a:cs typeface="Courier New"/>
                <a:sym typeface="Courier New"/>
              </a:rPr>
              <a:t>-(H/H_0)</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CA" sz="1600" b="1" i="0" u="none" strike="noStrike" cap="none" dirty="0">
                <a:solidFill>
                  <a:srgbClr val="09885A"/>
                </a:solidFill>
                <a:latin typeface="Courier New"/>
                <a:ea typeface="Courier New"/>
                <a:cs typeface="Courier New"/>
                <a:sym typeface="Courier New"/>
              </a:rPr>
              <a:t>#Replace the first element of the frequency vector with the calculated entropy parameter</a:t>
            </a:r>
            <a:endParaRPr sz="16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err="1">
                <a:solidFill>
                  <a:srgbClr val="000000"/>
                </a:solidFill>
                <a:latin typeface="Courier New"/>
                <a:ea typeface="Courier New"/>
                <a:cs typeface="Courier New"/>
                <a:sym typeface="Courier New"/>
              </a:rPr>
              <a:t>fv</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a:solidFill>
                  <a:srgbClr val="09885A"/>
                </a:solidFill>
                <a:latin typeface="Courier New"/>
                <a:ea typeface="Courier New"/>
                <a:cs typeface="Courier New"/>
                <a:sym typeface="Courier New"/>
              </a:rPr>
              <a:t>0</a:t>
            </a:r>
            <a:r>
              <a:rPr lang="en-CA" sz="1600" b="1" i="0" u="none" strike="noStrike" cap="none" dirty="0">
                <a:solidFill>
                  <a:srgbClr val="000000"/>
                </a:solidFill>
                <a:latin typeface="Courier New"/>
                <a:ea typeface="Courier New"/>
                <a:cs typeface="Courier New"/>
                <a:sym typeface="Courier New"/>
              </a:rPr>
              <a:t>] = gamma</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err="1">
                <a:solidFill>
                  <a:srgbClr val="000000"/>
                </a:solidFill>
                <a:latin typeface="Courier New"/>
                <a:ea typeface="Courier New"/>
                <a:cs typeface="Courier New"/>
                <a:sym typeface="Courier New"/>
              </a:rPr>
              <a:t>fv</a:t>
            </a:r>
            <a:r>
              <a:rPr lang="en-CA" sz="1600" b="1" i="0" u="none" strike="noStrike" cap="none" dirty="0">
                <a:solidFill>
                  <a:srgbClr val="000000"/>
                </a:solidFill>
                <a:latin typeface="Courier New"/>
                <a:ea typeface="Courier New"/>
                <a:cs typeface="Courier New"/>
                <a:sym typeface="Courier New"/>
              </a:rPr>
              <a:t> = </a:t>
            </a:r>
            <a:r>
              <a:rPr lang="en-CA" sz="1600" b="1" i="0" u="none" strike="noStrike" cap="none" dirty="0" err="1">
                <a:solidFill>
                  <a:srgbClr val="000000"/>
                </a:solidFill>
                <a:latin typeface="Courier New"/>
                <a:ea typeface="Courier New"/>
                <a:cs typeface="Courier New"/>
                <a:sym typeface="Courier New"/>
              </a:rPr>
              <a:t>fv.reshape</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a:solidFill>
                  <a:srgbClr val="09885A"/>
                </a:solidFill>
                <a:latin typeface="Courier New"/>
                <a:ea typeface="Courier New"/>
                <a:cs typeface="Courier New"/>
                <a:sym typeface="Courier New"/>
              </a:rPr>
              <a:t>1</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a:solidFill>
                  <a:srgbClr val="09885A"/>
                </a:solidFill>
                <a:latin typeface="Courier New"/>
                <a:ea typeface="Courier New"/>
                <a:cs typeface="Courier New"/>
                <a:sym typeface="Courier New"/>
              </a:rPr>
              <a:t>-1</a:t>
            </a:r>
            <a:r>
              <a:rPr lang="en-CA" sz="1600" b="1" i="0" u="none" strike="noStrike" cap="none" dirty="0">
                <a:solidFill>
                  <a:srgbClr val="000000"/>
                </a:solidFill>
                <a:latin typeface="Courier New"/>
                <a:ea typeface="Courier New"/>
                <a:cs typeface="Courier New"/>
                <a:sym typeface="Courier New"/>
              </a:rPr>
              <a:t>)</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err="1">
                <a:solidFill>
                  <a:srgbClr val="000000"/>
                </a:solidFill>
                <a:latin typeface="Courier New"/>
                <a:ea typeface="Courier New"/>
                <a:cs typeface="Courier New"/>
                <a:sym typeface="Courier New"/>
              </a:rPr>
              <a:t>fvec</a:t>
            </a:r>
            <a:r>
              <a:rPr lang="en-CA" sz="1600" b="1" i="0" u="none" strike="noStrike" cap="none" dirty="0">
                <a:solidFill>
                  <a:srgbClr val="000000"/>
                </a:solidFill>
                <a:latin typeface="Courier New"/>
                <a:ea typeface="Courier New"/>
                <a:cs typeface="Courier New"/>
                <a:sym typeface="Courier New"/>
              </a:rPr>
              <a:t> = </a:t>
            </a:r>
            <a:r>
              <a:rPr lang="en-CA" sz="1600" b="1" i="0" u="none" strike="noStrike" cap="none" dirty="0" err="1">
                <a:solidFill>
                  <a:srgbClr val="000000"/>
                </a:solidFill>
                <a:latin typeface="Courier New"/>
                <a:ea typeface="Courier New"/>
                <a:cs typeface="Courier New"/>
                <a:sym typeface="Courier New"/>
              </a:rPr>
              <a:t>np.concatenate</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fvec,fv</a:t>
            </a:r>
            <a:r>
              <a:rPr lang="en-CA" sz="1600" b="1" i="0" u="none" strike="noStrike" cap="none" dirty="0">
                <a:solidFill>
                  <a:srgbClr val="000000"/>
                </a:solidFill>
                <a:latin typeface="Courier New"/>
                <a:ea typeface="Courier New"/>
                <a:cs typeface="Courier New"/>
                <a:sym typeface="Courier New"/>
              </a:rPr>
              <a:t>), axis=</a:t>
            </a:r>
            <a:r>
              <a:rPr lang="en-CA" sz="1600" b="1" i="0" u="none" strike="noStrike" cap="none" dirty="0">
                <a:solidFill>
                  <a:srgbClr val="09885A"/>
                </a:solidFill>
                <a:latin typeface="Courier New"/>
                <a:ea typeface="Courier New"/>
                <a:cs typeface="Courier New"/>
                <a:sym typeface="Courier New"/>
              </a:rPr>
              <a:t>0</a:t>
            </a:r>
            <a:r>
              <a:rPr lang="en-CA" sz="1600" b="1" i="0" u="none" strike="noStrike" cap="none" dirty="0">
                <a:solidFill>
                  <a:srgbClr val="000000"/>
                </a:solidFill>
                <a:latin typeface="Courier New"/>
                <a:ea typeface="Courier New"/>
                <a:cs typeface="Courier New"/>
                <a:sym typeface="Courier New"/>
              </a:rPr>
              <a:t>)</a:t>
            </a: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600" b="1" i="0" u="none" strike="noStrike" cap="none" dirty="0">
                <a:solidFill>
                  <a:srgbClr val="AF00DB"/>
                </a:solidFill>
                <a:latin typeface="Courier New"/>
                <a:ea typeface="Courier New"/>
                <a:cs typeface="Courier New"/>
                <a:sym typeface="Courier New"/>
              </a:rPr>
              <a:t>return</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fvec</a:t>
            </a:r>
            <a:endParaRPr sz="1600" b="1" i="0" u="none" strike="noStrike" cap="none" dirty="0">
              <a:solidFill>
                <a:srgbClr val="000000"/>
              </a:solidFill>
              <a:latin typeface="Courier New"/>
              <a:ea typeface="Courier New"/>
              <a:cs typeface="Courier New"/>
              <a:sym typeface="Courier New"/>
            </a:endParaRPr>
          </a:p>
        </p:txBody>
      </p:sp>
      <p:sp>
        <p:nvSpPr>
          <p:cNvPr id="2197" name="Google Shape;2197;p96"/>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latin typeface="Arial"/>
                <a:ea typeface="Arial"/>
                <a:cs typeface="Arial"/>
                <a:sym typeface="Arial"/>
              </a:rPr>
              <a:t>Codon Usage Frequency</a:t>
            </a:r>
            <a:endParaRPr dirty="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0"/>
          <p:cNvSpPr txBox="1">
            <a:spLocks noGrp="1"/>
          </p:cNvSpPr>
          <p:nvPr>
            <p:ph type="title"/>
          </p:nvPr>
        </p:nvSpPr>
        <p:spPr>
          <a:xfrm>
            <a:off x="1879600" y="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Prokaryotic Gene Finding</a:t>
            </a:r>
            <a:endParaRPr/>
          </a:p>
        </p:txBody>
      </p:sp>
      <p:pic>
        <p:nvPicPr>
          <p:cNvPr id="1060" name="Google Shape;1060;p10" descr="Screen Shot 2017-10-23 at 9.59.30 PM.png"/>
          <p:cNvPicPr preferRelativeResize="0"/>
          <p:nvPr/>
        </p:nvPicPr>
        <p:blipFill rotWithShape="1">
          <a:blip r:embed="rId3">
            <a:alphaModFix/>
          </a:blip>
          <a:srcRect b="9514"/>
          <a:stretch>
            <a:fillRect/>
          </a:stretch>
        </p:blipFill>
        <p:spPr>
          <a:xfrm>
            <a:off x="2082800" y="914400"/>
            <a:ext cx="7718425" cy="54864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sp>
        <p:nvSpPr>
          <p:cNvPr id="2203" name="Google Shape;2203;p97"/>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Hexamer Scoring</a:t>
            </a:r>
            <a:endParaRPr>
              <a:latin typeface="Arial"/>
              <a:ea typeface="Arial"/>
              <a:cs typeface="Arial"/>
              <a:sym typeface="Arial"/>
            </a:endParaRPr>
          </a:p>
        </p:txBody>
      </p:sp>
      <p:sp>
        <p:nvSpPr>
          <p:cNvPr id="2204" name="Google Shape;2204;p97"/>
          <p:cNvSpPr txBox="1">
            <a:spLocks noGrp="1"/>
          </p:cNvSpPr>
          <p:nvPr>
            <p:ph type="body" idx="2"/>
          </p:nvPr>
        </p:nvSpPr>
        <p:spPr>
          <a:xfrm>
            <a:off x="285750" y="893906"/>
            <a:ext cx="11315700" cy="22323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200"/>
              <a:buFont typeface="Arial"/>
              <a:buChar char="•"/>
            </a:pPr>
            <a:r>
              <a:rPr lang="en-CA" sz="2200" dirty="0"/>
              <a:t>A function is defined that will return the amounts of each hexamer present in a given set of data</a:t>
            </a:r>
            <a:endParaRPr dirty="0"/>
          </a:p>
          <a:p>
            <a:pPr marL="342900" lvl="0" indent="-342900" algn="l" rtl="0">
              <a:lnSpc>
                <a:spcPct val="100000"/>
              </a:lnSpc>
              <a:spcBef>
                <a:spcPts val="440"/>
              </a:spcBef>
              <a:spcAft>
                <a:spcPts val="0"/>
              </a:spcAft>
              <a:buSzPts val="2200"/>
              <a:buFont typeface="Arial"/>
              <a:buChar char="•"/>
            </a:pPr>
            <a:r>
              <a:rPr lang="en-CA" sz="2200" dirty="0">
                <a:solidFill>
                  <a:srgbClr val="000090"/>
                </a:solidFill>
              </a:rPr>
              <a:t>This function is run on both the coding and non-coding hexamer data (ORFs, promoter, and terminator regions)</a:t>
            </a:r>
            <a:endParaRPr dirty="0"/>
          </a:p>
        </p:txBody>
      </p:sp>
      <p:sp>
        <p:nvSpPr>
          <p:cNvPr id="2205" name="Google Shape;2205;p97"/>
          <p:cNvSpPr txBox="1"/>
          <p:nvPr/>
        </p:nvSpPr>
        <p:spPr>
          <a:xfrm>
            <a:off x="762000" y="2437899"/>
            <a:ext cx="11087100" cy="370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9885A"/>
                </a:solidFill>
                <a:latin typeface="Courier New"/>
                <a:ea typeface="Courier New"/>
                <a:cs typeface="Courier New"/>
                <a:sym typeface="Courier New"/>
              </a:rPr>
              <a:t>#The input </a:t>
            </a:r>
            <a:r>
              <a:rPr lang="en-CA" sz="1600" b="1" i="0" u="none" strike="noStrike" cap="none" dirty="0" err="1">
                <a:solidFill>
                  <a:srgbClr val="09885A"/>
                </a:solidFill>
                <a:latin typeface="Courier New"/>
                <a:ea typeface="Courier New"/>
                <a:cs typeface="Courier New"/>
                <a:sym typeface="Courier New"/>
              </a:rPr>
              <a:t>hxd_data</a:t>
            </a:r>
            <a:r>
              <a:rPr lang="en-CA" sz="1600" b="1" i="0" u="none" strike="noStrike" cap="none" dirty="0">
                <a:solidFill>
                  <a:srgbClr val="09885A"/>
                </a:solidFill>
                <a:latin typeface="Courier New"/>
                <a:ea typeface="Courier New"/>
                <a:cs typeface="Courier New"/>
                <a:sym typeface="Courier New"/>
              </a:rPr>
              <a:t> is a list of lists containing hexamers sequences  #for many ORFs/promoters/terminators </a:t>
            </a:r>
            <a:endParaRPr sz="1600" b="1" i="0" u="none" strike="noStrike" cap="none" dirty="0">
              <a:solidFill>
                <a:srgbClr val="0000FF"/>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000FF"/>
                </a:solidFill>
                <a:latin typeface="Courier New"/>
                <a:ea typeface="Courier New"/>
                <a:cs typeface="Courier New"/>
                <a:sym typeface="Courier New"/>
              </a:rPr>
              <a:t>def</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795E26"/>
                </a:solidFill>
                <a:latin typeface="Courier New"/>
                <a:ea typeface="Courier New"/>
                <a:cs typeface="Courier New"/>
                <a:sym typeface="Courier New"/>
              </a:rPr>
              <a:t>hex_count</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1080"/>
                </a:solidFill>
                <a:latin typeface="Courier New"/>
                <a:ea typeface="Courier New"/>
                <a:cs typeface="Courier New"/>
                <a:sym typeface="Courier New"/>
              </a:rPr>
              <a:t>hxd_data</a:t>
            </a:r>
            <a:r>
              <a:rPr lang="en-CA" sz="1600" b="1" i="0" u="none" strike="noStrike" cap="none" dirty="0">
                <a:solidFill>
                  <a:srgbClr val="000000"/>
                </a:solidFill>
                <a:latin typeface="Courier New"/>
                <a:ea typeface="Courier New"/>
                <a:cs typeface="Courier New"/>
                <a:sym typeface="Courier New"/>
              </a:rPr>
              <a:t>):</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all_individual_hexs</a:t>
            </a:r>
            <a:r>
              <a:rPr lang="en-CA" sz="1600" b="1" i="0" u="none" strike="noStrike" cap="none" dirty="0">
                <a:solidFill>
                  <a:srgbClr val="000000"/>
                </a:solidFill>
                <a:latin typeface="Courier New"/>
                <a:ea typeface="Courier New"/>
                <a:cs typeface="Courier New"/>
                <a:sym typeface="Courier New"/>
              </a:rPr>
              <a:t> = []</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AF00DB"/>
                </a:solidFill>
                <a:latin typeface="Courier New"/>
                <a:ea typeface="Courier New"/>
                <a:cs typeface="Courier New"/>
                <a:sym typeface="Courier New"/>
              </a:rPr>
              <a:t>for</a:t>
            </a:r>
            <a:r>
              <a:rPr lang="en-CA" sz="1600" b="1" i="0" u="none" strike="noStrike" cap="none" dirty="0">
                <a:solidFill>
                  <a:srgbClr val="000000"/>
                </a:solidFill>
                <a:latin typeface="Courier New"/>
                <a:ea typeface="Courier New"/>
                <a:cs typeface="Courier New"/>
                <a:sym typeface="Courier New"/>
              </a:rPr>
              <a:t> gene </a:t>
            </a:r>
            <a:r>
              <a:rPr lang="en-CA" sz="1600" b="1" i="0" u="none" strike="noStrike" cap="none" dirty="0">
                <a:solidFill>
                  <a:srgbClr val="0000FF"/>
                </a:solidFill>
                <a:latin typeface="Courier New"/>
                <a:ea typeface="Courier New"/>
                <a:cs typeface="Courier New"/>
                <a:sym typeface="Courier New"/>
              </a:rPr>
              <a:t>in</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795E26"/>
                </a:solidFill>
                <a:latin typeface="Courier New"/>
                <a:ea typeface="Courier New"/>
                <a:cs typeface="Courier New"/>
                <a:sym typeface="Courier New"/>
              </a:rPr>
              <a:t>range</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795E26"/>
                </a:solidFill>
                <a:latin typeface="Courier New"/>
                <a:ea typeface="Courier New"/>
                <a:cs typeface="Courier New"/>
                <a:sym typeface="Courier New"/>
              </a:rPr>
              <a:t>len</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hxd_data</a:t>
            </a:r>
            <a:r>
              <a:rPr lang="en-CA" sz="1600" b="1" i="0" u="none" strike="noStrike" cap="none" dirty="0">
                <a:solidFill>
                  <a:srgbClr val="000000"/>
                </a:solidFill>
                <a:latin typeface="Courier New"/>
                <a:ea typeface="Courier New"/>
                <a:cs typeface="Courier New"/>
                <a:sym typeface="Courier New"/>
              </a:rPr>
              <a:t>)):</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AF00DB"/>
                </a:solidFill>
                <a:latin typeface="Courier New"/>
                <a:ea typeface="Courier New"/>
                <a:cs typeface="Courier New"/>
                <a:sym typeface="Courier New"/>
              </a:rPr>
              <a:t>for</a:t>
            </a:r>
            <a:r>
              <a:rPr lang="en-CA" sz="1600" b="1" i="0" u="none" strike="noStrike" cap="none" dirty="0">
                <a:solidFill>
                  <a:srgbClr val="000000"/>
                </a:solidFill>
                <a:latin typeface="Courier New"/>
                <a:ea typeface="Courier New"/>
                <a:cs typeface="Courier New"/>
                <a:sym typeface="Courier New"/>
              </a:rPr>
              <a:t> hex </a:t>
            </a:r>
            <a:r>
              <a:rPr lang="en-CA" sz="1600" b="1" i="0" u="none" strike="noStrike" cap="none" dirty="0">
                <a:solidFill>
                  <a:srgbClr val="0000FF"/>
                </a:solidFill>
                <a:latin typeface="Courier New"/>
                <a:ea typeface="Courier New"/>
                <a:cs typeface="Courier New"/>
                <a:sym typeface="Courier New"/>
              </a:rPr>
              <a:t>in</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795E26"/>
                </a:solidFill>
                <a:latin typeface="Courier New"/>
                <a:ea typeface="Courier New"/>
                <a:cs typeface="Courier New"/>
                <a:sym typeface="Courier New"/>
              </a:rPr>
              <a:t>range</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795E26"/>
                </a:solidFill>
                <a:latin typeface="Courier New"/>
                <a:ea typeface="Courier New"/>
                <a:cs typeface="Courier New"/>
                <a:sym typeface="Courier New"/>
              </a:rPr>
              <a:t>len</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hxd_data</a:t>
            </a:r>
            <a:r>
              <a:rPr lang="en-CA" sz="1600" b="1" i="0" u="none" strike="noStrike" cap="none" dirty="0">
                <a:solidFill>
                  <a:srgbClr val="000000"/>
                </a:solidFill>
                <a:latin typeface="Courier New"/>
                <a:ea typeface="Courier New"/>
                <a:cs typeface="Courier New"/>
                <a:sym typeface="Courier New"/>
              </a:rPr>
              <a:t>[gene])):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09885A"/>
                </a:solidFill>
                <a:latin typeface="Courier New"/>
                <a:ea typeface="Courier New"/>
                <a:cs typeface="Courier New"/>
                <a:sym typeface="Courier New"/>
              </a:rPr>
              <a:t>#By iterating over all sequence groups, we count the numbers of</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9885A"/>
                </a:solidFill>
                <a:latin typeface="Courier New"/>
                <a:ea typeface="Courier New"/>
                <a:cs typeface="Courier New"/>
                <a:sym typeface="Courier New"/>
              </a:rPr>
              <a:t>      #each of the 4096 possible hexamers</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all_individual_hexs.append</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hxd_data</a:t>
            </a:r>
            <a:r>
              <a:rPr lang="en-CA" sz="1600" b="1" i="0" u="none" strike="noStrike" cap="none" dirty="0">
                <a:solidFill>
                  <a:srgbClr val="000000"/>
                </a:solidFill>
                <a:latin typeface="Courier New"/>
                <a:ea typeface="Courier New"/>
                <a:cs typeface="Courier New"/>
                <a:sym typeface="Courier New"/>
              </a:rPr>
              <a:t>[gene][hex][</a:t>
            </a:r>
            <a:r>
              <a:rPr lang="en-CA" sz="1600" b="1" i="0" u="none" strike="noStrike" cap="none" dirty="0">
                <a:solidFill>
                  <a:srgbClr val="09885A"/>
                </a:solidFill>
                <a:latin typeface="Courier New"/>
                <a:ea typeface="Courier New"/>
                <a:cs typeface="Courier New"/>
                <a:sym typeface="Courier New"/>
              </a:rPr>
              <a:t>0</a:t>
            </a:r>
            <a:r>
              <a:rPr lang="en-CA" sz="1600" b="1" i="0" u="none" strike="noStrike" cap="none" dirty="0">
                <a:solidFill>
                  <a:srgbClr val="000000"/>
                </a:solidFill>
                <a:latin typeface="Courier New"/>
                <a:ea typeface="Courier New"/>
                <a:cs typeface="Courier New"/>
                <a:sym typeface="Courier New"/>
              </a:rPr>
              <a:t>])</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hxs</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hxs_count</a:t>
            </a:r>
            <a:r>
              <a:rPr lang="en-CA" sz="1600" b="1" i="0" u="none" strike="noStrike" cap="none" dirty="0">
                <a:solidFill>
                  <a:srgbClr val="000000"/>
                </a:solidFill>
                <a:latin typeface="Courier New"/>
                <a:ea typeface="Courier New"/>
                <a:cs typeface="Courier New"/>
                <a:sym typeface="Courier New"/>
              </a:rPr>
              <a:t> = </a:t>
            </a:r>
            <a:r>
              <a:rPr lang="en-CA" sz="1600" b="1" i="0" u="none" strike="noStrike" cap="none" dirty="0" err="1">
                <a:solidFill>
                  <a:srgbClr val="000000"/>
                </a:solidFill>
                <a:latin typeface="Courier New"/>
                <a:ea typeface="Courier New"/>
                <a:cs typeface="Courier New"/>
                <a:sym typeface="Courier New"/>
              </a:rPr>
              <a:t>np.unique</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all_individual_hexs</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return_counts</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a:solidFill>
                  <a:srgbClr val="0000FF"/>
                </a:solidFill>
                <a:latin typeface="Courier New"/>
                <a:ea typeface="Courier New"/>
                <a:cs typeface="Courier New"/>
                <a:sym typeface="Courier New"/>
              </a:rPr>
              <a:t>True</a:t>
            </a:r>
            <a:r>
              <a:rPr lang="en-CA" sz="1600" b="1" i="0" u="none" strike="noStrike" cap="none" dirty="0">
                <a:solidFill>
                  <a:srgbClr val="000000"/>
                </a:solidFill>
                <a:latin typeface="Courier New"/>
                <a:ea typeface="Courier New"/>
                <a:cs typeface="Courier New"/>
                <a:sym typeface="Courier New"/>
              </a:rPr>
              <a:t>)</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AF00DB"/>
                </a:solidFill>
                <a:latin typeface="Courier New"/>
                <a:ea typeface="Courier New"/>
                <a:cs typeface="Courier New"/>
                <a:sym typeface="Courier New"/>
              </a:rPr>
              <a:t>return</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hxs</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hxs_count</a:t>
            </a:r>
            <a:endParaRPr sz="16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9885A"/>
                </a:solidFill>
                <a:latin typeface="Courier New"/>
                <a:ea typeface="Courier New"/>
                <a:cs typeface="Courier New"/>
                <a:sym typeface="Courier New"/>
              </a:rPr>
              <a:t>#Running this function on the groups of hexamers found in ORFs</a:t>
            </a:r>
            <a:endParaRPr sz="16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err="1">
                <a:solidFill>
                  <a:srgbClr val="000000"/>
                </a:solidFill>
                <a:latin typeface="Courier New"/>
                <a:ea typeface="Courier New"/>
                <a:cs typeface="Courier New"/>
                <a:sym typeface="Courier New"/>
              </a:rPr>
              <a:t>coding_hexs</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coding_hex_count</a:t>
            </a:r>
            <a:r>
              <a:rPr lang="en-CA" sz="1600" b="1" i="0" u="none" strike="noStrike" cap="none" dirty="0">
                <a:solidFill>
                  <a:srgbClr val="000000"/>
                </a:solidFill>
                <a:latin typeface="Courier New"/>
                <a:ea typeface="Courier New"/>
                <a:cs typeface="Courier New"/>
                <a:sym typeface="Courier New"/>
              </a:rPr>
              <a:t> = </a:t>
            </a:r>
            <a:r>
              <a:rPr lang="en-CA" sz="1600" b="1" i="0" u="none" strike="noStrike" cap="none" dirty="0" err="1">
                <a:solidFill>
                  <a:srgbClr val="000000"/>
                </a:solidFill>
                <a:latin typeface="Courier New"/>
                <a:ea typeface="Courier New"/>
                <a:cs typeface="Courier New"/>
                <a:sym typeface="Courier New"/>
              </a:rPr>
              <a:t>hex_count</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all_coding_hexs</a:t>
            </a:r>
            <a:r>
              <a:rPr lang="en-CA" sz="1600" b="1" i="0" u="none" strike="noStrike" cap="none" dirty="0">
                <a:solidFill>
                  <a:srgbClr val="000000"/>
                </a:solidFill>
                <a:latin typeface="Courier New"/>
                <a:ea typeface="Courier New"/>
                <a:cs typeface="Courier New"/>
                <a:sym typeface="Courier New"/>
              </a:rPr>
              <a:t>)</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err="1">
                <a:solidFill>
                  <a:srgbClr val="000000"/>
                </a:solidFill>
                <a:latin typeface="Courier New"/>
                <a:ea typeface="Courier New"/>
                <a:cs typeface="Courier New"/>
                <a:sym typeface="Courier New"/>
              </a:rPr>
              <a:t>ncoding_hexs</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ncoding_hex_count</a:t>
            </a:r>
            <a:r>
              <a:rPr lang="en-CA" sz="1600" b="1" i="0" u="none" strike="noStrike" cap="none" dirty="0">
                <a:solidFill>
                  <a:srgbClr val="000000"/>
                </a:solidFill>
                <a:latin typeface="Courier New"/>
                <a:ea typeface="Courier New"/>
                <a:cs typeface="Courier New"/>
                <a:sym typeface="Courier New"/>
              </a:rPr>
              <a:t> = </a:t>
            </a:r>
            <a:r>
              <a:rPr lang="en-CA" sz="1600" b="1" i="0" u="none" strike="noStrike" cap="none" dirty="0" err="1">
                <a:solidFill>
                  <a:srgbClr val="000000"/>
                </a:solidFill>
                <a:latin typeface="Courier New"/>
                <a:ea typeface="Courier New"/>
                <a:cs typeface="Courier New"/>
                <a:sym typeface="Courier New"/>
              </a:rPr>
              <a:t>hex_count</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all_ncoding_hexs</a:t>
            </a:r>
            <a:r>
              <a:rPr lang="en-CA" sz="1600" b="1" i="0" u="none" strike="noStrike" cap="none" dirty="0">
                <a:solidFill>
                  <a:srgbClr val="000000"/>
                </a:solidFill>
                <a:latin typeface="Courier New"/>
                <a:ea typeface="Courier New"/>
                <a:cs typeface="Courier New"/>
                <a:sym typeface="Courier New"/>
              </a:rPr>
              <a:t>)</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Courier New"/>
              <a:ea typeface="Courier New"/>
              <a:cs typeface="Courier New"/>
              <a:sym typeface="Courier New"/>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210"/>
        <p:cNvGrpSpPr/>
        <p:nvPr/>
      </p:nvGrpSpPr>
      <p:grpSpPr>
        <a:xfrm>
          <a:off x="0" y="0"/>
          <a:ext cx="0" cy="0"/>
          <a:chOff x="0" y="0"/>
          <a:chExt cx="0" cy="0"/>
        </a:xfrm>
      </p:grpSpPr>
      <p:sp>
        <p:nvSpPr>
          <p:cNvPr id="2211" name="Google Shape;2211;p98"/>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Hexamer Scoring</a:t>
            </a:r>
            <a:endParaRPr>
              <a:latin typeface="Arial"/>
              <a:ea typeface="Arial"/>
              <a:cs typeface="Arial"/>
              <a:sym typeface="Arial"/>
            </a:endParaRPr>
          </a:p>
        </p:txBody>
      </p:sp>
      <p:sp>
        <p:nvSpPr>
          <p:cNvPr id="2212" name="Google Shape;2212;p98"/>
          <p:cNvSpPr txBox="1">
            <a:spLocks noGrp="1"/>
          </p:cNvSpPr>
          <p:nvPr>
            <p:ph type="body" idx="2"/>
          </p:nvPr>
        </p:nvSpPr>
        <p:spPr>
          <a:xfrm>
            <a:off x="495300" y="852675"/>
            <a:ext cx="11201400" cy="89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200"/>
              <a:buFont typeface="Arial"/>
              <a:buChar char="•"/>
            </a:pPr>
            <a:r>
              <a:rPr lang="en-CA" sz="2200" dirty="0"/>
              <a:t>Each hexamer is given a score based on its occurrence in coding vs. non-coding DNA</a:t>
            </a:r>
            <a:endParaRPr dirty="0"/>
          </a:p>
        </p:txBody>
      </p:sp>
      <p:sp>
        <p:nvSpPr>
          <p:cNvPr id="2213" name="Google Shape;2213;p98"/>
          <p:cNvSpPr txBox="1"/>
          <p:nvPr/>
        </p:nvSpPr>
        <p:spPr>
          <a:xfrm>
            <a:off x="1703512" y="3647053"/>
            <a:ext cx="8928992"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ourier New"/>
              <a:ea typeface="Courier New"/>
              <a:cs typeface="Courier New"/>
              <a:sym typeface="Courier New"/>
            </a:endParaRPr>
          </a:p>
        </p:txBody>
      </p:sp>
      <p:sp>
        <p:nvSpPr>
          <p:cNvPr id="2214" name="Google Shape;2214;p98"/>
          <p:cNvSpPr/>
          <p:nvPr/>
        </p:nvSpPr>
        <p:spPr>
          <a:xfrm>
            <a:off x="533400" y="1663549"/>
            <a:ext cx="11277600" cy="46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FF"/>
                </a:solidFill>
                <a:latin typeface="Courier New"/>
                <a:ea typeface="Courier New"/>
                <a:cs typeface="Courier New"/>
                <a:sym typeface="Courier New"/>
              </a:rPr>
              <a:t>def</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795E26"/>
                </a:solidFill>
                <a:latin typeface="Courier New"/>
                <a:ea typeface="Courier New"/>
                <a:cs typeface="Courier New"/>
                <a:sym typeface="Courier New"/>
              </a:rPr>
              <a:t>affix_scorer</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err="1">
                <a:solidFill>
                  <a:srgbClr val="001080"/>
                </a:solidFill>
                <a:latin typeface="Courier New"/>
                <a:ea typeface="Courier New"/>
                <a:cs typeface="Courier New"/>
                <a:sym typeface="Courier New"/>
              </a:rPr>
              <a:t>cod_hx</a:t>
            </a:r>
            <a:r>
              <a:rPr lang="en-CA" sz="1300" b="1" i="0" u="none" strike="noStrike" cap="none" dirty="0" err="1">
                <a:solidFill>
                  <a:srgbClr val="000000"/>
                </a:solidFill>
                <a:latin typeface="Courier New"/>
                <a:ea typeface="Courier New"/>
                <a:cs typeface="Courier New"/>
                <a:sym typeface="Courier New"/>
              </a:rPr>
              <a:t>,</a:t>
            </a:r>
            <a:r>
              <a:rPr lang="en-CA" sz="1300" b="1" i="0" u="none" strike="noStrike" cap="none" dirty="0" err="1">
                <a:solidFill>
                  <a:srgbClr val="001080"/>
                </a:solidFill>
                <a:latin typeface="Courier New"/>
                <a:ea typeface="Courier New"/>
                <a:cs typeface="Courier New"/>
                <a:sym typeface="Courier New"/>
              </a:rPr>
              <a:t>cod_hx_cnt</a:t>
            </a:r>
            <a:r>
              <a:rPr lang="en-CA" sz="1300" b="1" i="0" u="none" strike="noStrike" cap="none" dirty="0" err="1">
                <a:solidFill>
                  <a:srgbClr val="000000"/>
                </a:solidFill>
                <a:latin typeface="Courier New"/>
                <a:ea typeface="Courier New"/>
                <a:cs typeface="Courier New"/>
                <a:sym typeface="Courier New"/>
              </a:rPr>
              <a:t>,</a:t>
            </a:r>
            <a:r>
              <a:rPr lang="en-CA" sz="1300" b="1" i="0" u="none" strike="noStrike" cap="none" dirty="0" err="1">
                <a:solidFill>
                  <a:srgbClr val="001080"/>
                </a:solidFill>
                <a:latin typeface="Courier New"/>
                <a:ea typeface="Courier New"/>
                <a:cs typeface="Courier New"/>
                <a:sym typeface="Courier New"/>
              </a:rPr>
              <a:t>ncod_hx</a:t>
            </a:r>
            <a:r>
              <a:rPr lang="en-CA" sz="1300" b="1" i="0" u="none" strike="noStrike" cap="none" dirty="0" err="1">
                <a:solidFill>
                  <a:srgbClr val="000000"/>
                </a:solidFill>
                <a:latin typeface="Courier New"/>
                <a:ea typeface="Courier New"/>
                <a:cs typeface="Courier New"/>
                <a:sym typeface="Courier New"/>
              </a:rPr>
              <a:t>,</a:t>
            </a:r>
            <a:r>
              <a:rPr lang="en-CA" sz="1300" b="1" i="0" u="none" strike="noStrike" cap="none" dirty="0" err="1">
                <a:solidFill>
                  <a:srgbClr val="001080"/>
                </a:solidFill>
                <a:latin typeface="Courier New"/>
                <a:ea typeface="Courier New"/>
                <a:cs typeface="Courier New"/>
                <a:sym typeface="Courier New"/>
              </a:rPr>
              <a:t>ncod_hx_cnt</a:t>
            </a:r>
            <a:r>
              <a:rPr lang="en-CA" sz="13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a:solidFill>
                  <a:srgbClr val="AF00DB"/>
                </a:solidFill>
                <a:latin typeface="Courier New"/>
                <a:ea typeface="Courier New"/>
                <a:cs typeface="Courier New"/>
                <a:sym typeface="Courier New"/>
              </a:rPr>
              <a:t>import</a:t>
            </a:r>
            <a:r>
              <a:rPr lang="en-CA" sz="1300" b="1" i="0" u="none" strike="noStrike" cap="none" dirty="0">
                <a:solidFill>
                  <a:srgbClr val="000000"/>
                </a:solidFill>
                <a:latin typeface="Courier New"/>
                <a:ea typeface="Courier New"/>
                <a:cs typeface="Courier New"/>
                <a:sym typeface="Courier New"/>
              </a:rPr>
              <a:t> math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a:solidFill>
                  <a:srgbClr val="09885A"/>
                </a:solidFill>
                <a:latin typeface="Courier New"/>
                <a:ea typeface="Courier New"/>
                <a:cs typeface="Courier New"/>
                <a:sym typeface="Courier New"/>
              </a:rPr>
              <a:t>#Filling in missing hexamers if not present in a given region</a:t>
            </a:r>
            <a:endParaRPr sz="1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hexs_not_in_coding</a:t>
            </a:r>
            <a:r>
              <a:rPr lang="en-CA" sz="1300" b="1" i="0" u="none" strike="noStrike" cap="none" dirty="0">
                <a:solidFill>
                  <a:srgbClr val="000000"/>
                </a:solidFill>
                <a:latin typeface="Courier New"/>
                <a:ea typeface="Courier New"/>
                <a:cs typeface="Courier New"/>
                <a:sym typeface="Courier New"/>
              </a:rPr>
              <a:t> = [</a:t>
            </a:r>
            <a:r>
              <a:rPr lang="en-CA" sz="1300" b="1" i="0" u="none" strike="noStrike" cap="none" dirty="0" err="1">
                <a:solidFill>
                  <a:srgbClr val="000000"/>
                </a:solidFill>
                <a:latin typeface="Courier New"/>
                <a:ea typeface="Courier New"/>
                <a:cs typeface="Courier New"/>
                <a:sym typeface="Courier New"/>
              </a:rPr>
              <a:t>hx</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a:solidFill>
                  <a:srgbClr val="AF00DB"/>
                </a:solidFill>
                <a:latin typeface="Courier New"/>
                <a:ea typeface="Courier New"/>
                <a:cs typeface="Courier New"/>
                <a:sym typeface="Courier New"/>
              </a:rPr>
              <a:t>for</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hx</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a:solidFill>
                  <a:srgbClr val="0000FF"/>
                </a:solidFill>
                <a:latin typeface="Courier New"/>
                <a:ea typeface="Courier New"/>
                <a:cs typeface="Courier New"/>
                <a:sym typeface="Courier New"/>
              </a:rPr>
              <a:t>in</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ncod_hx</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a:solidFill>
                  <a:srgbClr val="AF00DB"/>
                </a:solidFill>
                <a:latin typeface="Courier New"/>
                <a:ea typeface="Courier New"/>
                <a:cs typeface="Courier New"/>
                <a:sym typeface="Courier New"/>
              </a:rPr>
              <a:t>if</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hx</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a:solidFill>
                  <a:srgbClr val="0000FF"/>
                </a:solidFill>
                <a:latin typeface="Courier New"/>
                <a:ea typeface="Courier New"/>
                <a:cs typeface="Courier New"/>
                <a:sym typeface="Courier New"/>
              </a:rPr>
              <a:t>not</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a:solidFill>
                  <a:srgbClr val="0000FF"/>
                </a:solidFill>
                <a:latin typeface="Courier New"/>
                <a:ea typeface="Courier New"/>
                <a:cs typeface="Courier New"/>
                <a:sym typeface="Courier New"/>
              </a:rPr>
              <a:t>in</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cod_hx</a:t>
            </a:r>
            <a:r>
              <a:rPr lang="en-CA" sz="13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a:solidFill>
                  <a:srgbClr val="09885A"/>
                </a:solidFill>
                <a:latin typeface="Courier New"/>
                <a:ea typeface="Courier New"/>
                <a:cs typeface="Courier New"/>
                <a:sym typeface="Courier New"/>
              </a:rPr>
              <a:t>#Finding the total number of hexamers in the region</a:t>
            </a:r>
            <a:endParaRPr sz="1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tot_cod_hexs</a:t>
            </a:r>
            <a:r>
              <a:rPr lang="en-CA" sz="1300" b="1" i="0" u="none" strike="noStrike" cap="none" dirty="0">
                <a:solidFill>
                  <a:srgbClr val="000000"/>
                </a:solidFill>
                <a:latin typeface="Courier New"/>
                <a:ea typeface="Courier New"/>
                <a:cs typeface="Courier New"/>
                <a:sym typeface="Courier New"/>
              </a:rPr>
              <a:t> = </a:t>
            </a:r>
            <a:r>
              <a:rPr lang="en-CA" sz="1300" b="1" i="0" u="none" strike="noStrike" cap="none" dirty="0">
                <a:solidFill>
                  <a:srgbClr val="795E26"/>
                </a:solidFill>
                <a:latin typeface="Courier New"/>
                <a:ea typeface="Courier New"/>
                <a:cs typeface="Courier New"/>
                <a:sym typeface="Courier New"/>
              </a:rPr>
              <a:t>sum</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err="1">
                <a:solidFill>
                  <a:srgbClr val="000000"/>
                </a:solidFill>
                <a:latin typeface="Courier New"/>
                <a:ea typeface="Courier New"/>
                <a:cs typeface="Courier New"/>
                <a:sym typeface="Courier New"/>
              </a:rPr>
              <a:t>cod_hx_cnt</a:t>
            </a:r>
            <a:r>
              <a:rPr lang="en-CA" sz="13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tot_ncod_hexs</a:t>
            </a:r>
            <a:r>
              <a:rPr lang="en-CA" sz="1300" b="1" i="0" u="none" strike="noStrike" cap="none" dirty="0">
                <a:solidFill>
                  <a:srgbClr val="000000"/>
                </a:solidFill>
                <a:latin typeface="Courier New"/>
                <a:ea typeface="Courier New"/>
                <a:cs typeface="Courier New"/>
                <a:sym typeface="Courier New"/>
              </a:rPr>
              <a:t> = </a:t>
            </a:r>
            <a:r>
              <a:rPr lang="en-CA" sz="1300" b="1" i="0" u="none" strike="noStrike" cap="none" dirty="0">
                <a:solidFill>
                  <a:srgbClr val="795E26"/>
                </a:solidFill>
                <a:latin typeface="Courier New"/>
                <a:ea typeface="Courier New"/>
                <a:cs typeface="Courier New"/>
                <a:sym typeface="Courier New"/>
              </a:rPr>
              <a:t>sum</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err="1">
                <a:solidFill>
                  <a:srgbClr val="000000"/>
                </a:solidFill>
                <a:latin typeface="Courier New"/>
                <a:ea typeface="Courier New"/>
                <a:cs typeface="Courier New"/>
                <a:sym typeface="Courier New"/>
              </a:rPr>
              <a:t>ncod_hx_cnt</a:t>
            </a:r>
            <a:r>
              <a:rPr lang="en-CA" sz="13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a:solidFill>
                  <a:srgbClr val="09885A"/>
                </a:solidFill>
                <a:latin typeface="Courier New"/>
                <a:ea typeface="Courier New"/>
                <a:cs typeface="Courier New"/>
                <a:sym typeface="Courier New"/>
              </a:rPr>
              <a:t>#The occurrence of each hexamer is divided by the total to produce a frequency measure</a:t>
            </a:r>
            <a:endParaRPr sz="1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cod_hx_freqs</a:t>
            </a:r>
            <a:r>
              <a:rPr lang="en-CA" sz="1300" b="1" i="0" u="none" strike="noStrike" cap="none" dirty="0">
                <a:solidFill>
                  <a:srgbClr val="000000"/>
                </a:solidFill>
                <a:latin typeface="Courier New"/>
                <a:ea typeface="Courier New"/>
                <a:cs typeface="Courier New"/>
                <a:sym typeface="Courier New"/>
              </a:rPr>
              <a:t> = </a:t>
            </a:r>
            <a:r>
              <a:rPr lang="en-CA" sz="1300" b="1" i="0" u="none" strike="noStrike" cap="none" dirty="0" err="1">
                <a:solidFill>
                  <a:srgbClr val="000000"/>
                </a:solidFill>
                <a:latin typeface="Courier New"/>
                <a:ea typeface="Courier New"/>
                <a:cs typeface="Courier New"/>
                <a:sym typeface="Courier New"/>
              </a:rPr>
              <a:t>cod_hx_cnt</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err="1">
                <a:solidFill>
                  <a:srgbClr val="000000"/>
                </a:solidFill>
                <a:latin typeface="Courier New"/>
                <a:ea typeface="Courier New"/>
                <a:cs typeface="Courier New"/>
                <a:sym typeface="Courier New"/>
              </a:rPr>
              <a:t>tot_cod_hexs</a:t>
            </a:r>
            <a:endParaRPr sz="1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ncod_hx_freqs</a:t>
            </a:r>
            <a:r>
              <a:rPr lang="en-CA" sz="1300" b="1" i="0" u="none" strike="noStrike" cap="none" dirty="0">
                <a:solidFill>
                  <a:srgbClr val="000000"/>
                </a:solidFill>
                <a:latin typeface="Courier New"/>
                <a:ea typeface="Courier New"/>
                <a:cs typeface="Courier New"/>
                <a:sym typeface="Courier New"/>
              </a:rPr>
              <a:t> = </a:t>
            </a:r>
            <a:r>
              <a:rPr lang="en-CA" sz="1300" b="1" i="0" u="none" strike="noStrike" cap="none" dirty="0" err="1">
                <a:solidFill>
                  <a:srgbClr val="000000"/>
                </a:solidFill>
                <a:latin typeface="Courier New"/>
                <a:ea typeface="Courier New"/>
                <a:cs typeface="Courier New"/>
                <a:sym typeface="Courier New"/>
              </a:rPr>
              <a:t>ncod_hx_cnt</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err="1">
                <a:solidFill>
                  <a:srgbClr val="000000"/>
                </a:solidFill>
                <a:latin typeface="Courier New"/>
                <a:ea typeface="Courier New"/>
                <a:cs typeface="Courier New"/>
                <a:sym typeface="Courier New"/>
              </a:rPr>
              <a:t>tot_ncod_hexs</a:t>
            </a:r>
            <a:br>
              <a:rPr lang="en-CA" sz="1300" b="1" i="0" u="none" strike="noStrike" cap="none" dirty="0">
                <a:solidFill>
                  <a:srgbClr val="000000"/>
                </a:solidFill>
                <a:latin typeface="Courier New"/>
                <a:ea typeface="Courier New"/>
                <a:cs typeface="Courier New"/>
                <a:sym typeface="Courier New"/>
              </a:rPr>
            </a:b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cod_hx_freqs</a:t>
            </a:r>
            <a:r>
              <a:rPr lang="en-CA" sz="1300" b="1" i="0" u="none" strike="noStrike" cap="none" dirty="0">
                <a:solidFill>
                  <a:srgbClr val="000000"/>
                </a:solidFill>
                <a:latin typeface="Courier New"/>
                <a:ea typeface="Courier New"/>
                <a:cs typeface="Courier New"/>
                <a:sym typeface="Courier New"/>
              </a:rPr>
              <a:t> = </a:t>
            </a:r>
            <a:r>
              <a:rPr lang="en-CA" sz="1300" b="1" i="0" u="none" strike="noStrike" cap="none" dirty="0" err="1">
                <a:solidFill>
                  <a:srgbClr val="000000"/>
                </a:solidFill>
                <a:latin typeface="Courier New"/>
                <a:ea typeface="Courier New"/>
                <a:cs typeface="Courier New"/>
                <a:sym typeface="Courier New"/>
              </a:rPr>
              <a:t>dict</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a:solidFill>
                  <a:srgbClr val="795E26"/>
                </a:solidFill>
                <a:latin typeface="Courier New"/>
                <a:ea typeface="Courier New"/>
                <a:cs typeface="Courier New"/>
                <a:sym typeface="Courier New"/>
              </a:rPr>
              <a:t>zip</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err="1">
                <a:solidFill>
                  <a:srgbClr val="000000"/>
                </a:solidFill>
                <a:latin typeface="Courier New"/>
                <a:ea typeface="Courier New"/>
                <a:cs typeface="Courier New"/>
                <a:sym typeface="Courier New"/>
              </a:rPr>
              <a:t>cod_hx,cod_hx_freqs</a:t>
            </a:r>
            <a:r>
              <a:rPr lang="en-CA" sz="13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ncod_hx_freqs</a:t>
            </a:r>
            <a:r>
              <a:rPr lang="en-CA" sz="1300" b="1" i="0" u="none" strike="noStrike" cap="none" dirty="0">
                <a:solidFill>
                  <a:srgbClr val="000000"/>
                </a:solidFill>
                <a:latin typeface="Courier New"/>
                <a:ea typeface="Courier New"/>
                <a:cs typeface="Courier New"/>
                <a:sym typeface="Courier New"/>
              </a:rPr>
              <a:t> = </a:t>
            </a:r>
            <a:r>
              <a:rPr lang="en-CA" sz="1300" b="1" i="0" u="none" strike="noStrike" cap="none" dirty="0" err="1">
                <a:solidFill>
                  <a:srgbClr val="000000"/>
                </a:solidFill>
                <a:latin typeface="Courier New"/>
                <a:ea typeface="Courier New"/>
                <a:cs typeface="Courier New"/>
                <a:sym typeface="Courier New"/>
              </a:rPr>
              <a:t>dict</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a:solidFill>
                  <a:srgbClr val="795E26"/>
                </a:solidFill>
                <a:latin typeface="Courier New"/>
                <a:ea typeface="Courier New"/>
                <a:cs typeface="Courier New"/>
                <a:sym typeface="Courier New"/>
              </a:rPr>
              <a:t>zip</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err="1">
                <a:solidFill>
                  <a:srgbClr val="000000"/>
                </a:solidFill>
                <a:latin typeface="Courier New"/>
                <a:ea typeface="Courier New"/>
                <a:cs typeface="Courier New"/>
                <a:sym typeface="Courier New"/>
              </a:rPr>
              <a:t>ncod_hx,ncod_hx_freqs</a:t>
            </a:r>
            <a:r>
              <a:rPr lang="en-CA" sz="13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200" b="1" i="0" u="none" strike="noStrike" cap="none" dirty="0">
                <a:solidFill>
                  <a:srgbClr val="09885A"/>
                </a:solidFill>
                <a:latin typeface="Courier New"/>
                <a:ea typeface="Courier New"/>
                <a:cs typeface="Courier New"/>
                <a:sym typeface="Courier New"/>
              </a:rPr>
              <a:t>#Giving the missing hexamers a value of zero</a:t>
            </a:r>
            <a:endParaRPr sz="1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a:solidFill>
                  <a:srgbClr val="AF00DB"/>
                </a:solidFill>
                <a:latin typeface="Courier New"/>
                <a:ea typeface="Courier New"/>
                <a:cs typeface="Courier New"/>
                <a:sym typeface="Courier New"/>
              </a:rPr>
              <a:t>for</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hx</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a:solidFill>
                  <a:srgbClr val="0000FF"/>
                </a:solidFill>
                <a:latin typeface="Courier New"/>
                <a:ea typeface="Courier New"/>
                <a:cs typeface="Courier New"/>
                <a:sym typeface="Courier New"/>
              </a:rPr>
              <a:t>in</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hexs_not_in_coding</a:t>
            </a:r>
            <a:r>
              <a:rPr lang="en-CA" sz="13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cod_hx_freqs</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err="1">
                <a:solidFill>
                  <a:srgbClr val="000000"/>
                </a:solidFill>
                <a:latin typeface="Courier New"/>
                <a:ea typeface="Courier New"/>
                <a:cs typeface="Courier New"/>
                <a:sym typeface="Courier New"/>
              </a:rPr>
              <a:t>hx</a:t>
            </a:r>
            <a:r>
              <a:rPr lang="en-CA" sz="1300" b="1" i="0" u="none" strike="noStrike" cap="none" dirty="0">
                <a:solidFill>
                  <a:srgbClr val="000000"/>
                </a:solidFill>
                <a:latin typeface="Courier New"/>
                <a:ea typeface="Courier New"/>
                <a:cs typeface="Courier New"/>
                <a:sym typeface="Courier New"/>
              </a:rPr>
              <a:t>] = </a:t>
            </a:r>
            <a:r>
              <a:rPr lang="en-CA" sz="1300" b="1" i="0" u="none" strike="noStrike" cap="none" dirty="0">
                <a:solidFill>
                  <a:srgbClr val="09885A"/>
                </a:solidFill>
                <a:latin typeface="Courier New"/>
                <a:ea typeface="Courier New"/>
                <a:cs typeface="Courier New"/>
                <a:sym typeface="Courier New"/>
              </a:rPr>
              <a:t>0</a:t>
            </a:r>
            <a:endParaRPr sz="1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200" b="1" i="0" u="none" strike="noStrike" cap="none" dirty="0">
                <a:solidFill>
                  <a:srgbClr val="09885A"/>
                </a:solidFill>
                <a:latin typeface="Courier New"/>
                <a:ea typeface="Courier New"/>
                <a:cs typeface="Courier New"/>
                <a:sym typeface="Courier New"/>
              </a:rPr>
              <a:t>#Dividing the frequencies found for coding region hexamers by those for non coding region</a:t>
            </a:r>
            <a:endParaRPr sz="1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ratio = </a:t>
            </a:r>
            <a:r>
              <a:rPr lang="en-CA" sz="1300" b="1" i="0" u="none" strike="noStrike" cap="none" dirty="0" err="1">
                <a:solidFill>
                  <a:srgbClr val="000000"/>
                </a:solidFill>
                <a:latin typeface="Courier New"/>
                <a:ea typeface="Courier New"/>
                <a:cs typeface="Courier New"/>
                <a:sym typeface="Courier New"/>
              </a:rPr>
              <a:t>np.array</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err="1">
                <a:solidFill>
                  <a:srgbClr val="000000"/>
                </a:solidFill>
                <a:latin typeface="Courier New"/>
                <a:ea typeface="Courier New"/>
                <a:cs typeface="Courier New"/>
                <a:sym typeface="Courier New"/>
              </a:rPr>
              <a:t>cod_hx_freqs</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err="1">
                <a:solidFill>
                  <a:srgbClr val="000000"/>
                </a:solidFill>
                <a:latin typeface="Courier New"/>
                <a:ea typeface="Courier New"/>
                <a:cs typeface="Courier New"/>
                <a:sym typeface="Courier New"/>
              </a:rPr>
              <a:t>hx</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err="1">
                <a:solidFill>
                  <a:srgbClr val="000000"/>
                </a:solidFill>
                <a:latin typeface="Courier New"/>
                <a:ea typeface="Courier New"/>
                <a:cs typeface="Courier New"/>
                <a:sym typeface="Courier New"/>
              </a:rPr>
              <a:t>ncod_hx_freqs</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err="1">
                <a:solidFill>
                  <a:srgbClr val="000000"/>
                </a:solidFill>
                <a:latin typeface="Courier New"/>
                <a:ea typeface="Courier New"/>
                <a:cs typeface="Courier New"/>
                <a:sym typeface="Courier New"/>
              </a:rPr>
              <a:t>hx</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a:solidFill>
                  <a:srgbClr val="AF00DB"/>
                </a:solidFill>
                <a:latin typeface="Courier New"/>
                <a:ea typeface="Courier New"/>
                <a:cs typeface="Courier New"/>
                <a:sym typeface="Courier New"/>
              </a:rPr>
              <a:t>for</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hx</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a:solidFill>
                  <a:srgbClr val="0000FF"/>
                </a:solidFill>
                <a:latin typeface="Courier New"/>
                <a:ea typeface="Courier New"/>
                <a:cs typeface="Courier New"/>
                <a:sym typeface="Courier New"/>
              </a:rPr>
              <a:t>in</a:t>
            </a: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ncod_hx</a:t>
            </a:r>
            <a:r>
              <a:rPr lang="en-CA" sz="13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ratio = </a:t>
            </a:r>
            <a:r>
              <a:rPr lang="en-CA" sz="1300" b="1" i="0" u="none" strike="noStrike" cap="none" dirty="0" err="1">
                <a:solidFill>
                  <a:srgbClr val="000000"/>
                </a:solidFill>
                <a:latin typeface="Courier New"/>
                <a:ea typeface="Courier New"/>
                <a:cs typeface="Courier New"/>
                <a:sym typeface="Courier New"/>
              </a:rPr>
              <a:t>np.log</a:t>
            </a:r>
            <a:r>
              <a:rPr lang="en-CA" sz="1300" b="1" i="0" u="none" strike="noStrike" cap="none" dirty="0">
                <a:solidFill>
                  <a:srgbClr val="000000"/>
                </a:solidFill>
                <a:latin typeface="Courier New"/>
                <a:ea typeface="Courier New"/>
                <a:cs typeface="Courier New"/>
                <a:sym typeface="Courier New"/>
              </a:rPr>
              <a:t>(ratio)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200" b="1" i="0" u="none" strike="noStrike" cap="none" dirty="0">
                <a:solidFill>
                  <a:srgbClr val="09885A"/>
                </a:solidFill>
                <a:latin typeface="Courier New"/>
                <a:ea typeface="Courier New"/>
                <a:cs typeface="Courier New"/>
                <a:sym typeface="Courier New"/>
              </a:rPr>
              <a:t>#Because there may be some missing hexamers (</a:t>
            </a:r>
            <a:r>
              <a:rPr lang="en-CA" sz="1200" b="1" i="0" u="none" strike="noStrike" cap="none" dirty="0" err="1">
                <a:solidFill>
                  <a:srgbClr val="09885A"/>
                </a:solidFill>
                <a:latin typeface="Courier New"/>
                <a:ea typeface="Courier New"/>
                <a:cs typeface="Courier New"/>
                <a:sym typeface="Courier New"/>
              </a:rPr>
              <a:t>eg.</a:t>
            </a:r>
            <a:r>
              <a:rPr lang="en-CA" sz="1200" b="1" i="0" u="none" strike="noStrike" cap="none" dirty="0">
                <a:solidFill>
                  <a:srgbClr val="09885A"/>
                </a:solidFill>
                <a:latin typeface="Courier New"/>
                <a:ea typeface="Courier New"/>
                <a:cs typeface="Courier New"/>
                <a:sym typeface="Courier New"/>
              </a:rPr>
              <a:t> AATAAT was found in non-coding promoters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CA" sz="1200" b="1" i="0" u="none" strike="noStrike" cap="none" dirty="0">
                <a:solidFill>
                  <a:srgbClr val="09885A"/>
                </a:solidFill>
                <a:latin typeface="Courier New"/>
                <a:ea typeface="Courier New"/>
                <a:cs typeface="Courier New"/>
                <a:sym typeface="Courier New"/>
              </a:rPr>
              <a:t>  #but never found in coding promoters) a division will lead to indefinite values. We set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CA" sz="1200" b="1" i="0" u="none" strike="noStrike" cap="none" dirty="0">
                <a:solidFill>
                  <a:srgbClr val="09885A"/>
                </a:solidFill>
                <a:latin typeface="Courier New"/>
                <a:ea typeface="Courier New"/>
                <a:cs typeface="Courier New"/>
                <a:sym typeface="Courier New"/>
              </a:rPr>
              <a:t>  #these to have the lowest value (-3)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ratio[</a:t>
            </a:r>
            <a:r>
              <a:rPr lang="en-CA" sz="1300" b="1" i="0" u="none" strike="noStrike" cap="none" dirty="0" err="1">
                <a:solidFill>
                  <a:srgbClr val="000000"/>
                </a:solidFill>
                <a:latin typeface="Courier New"/>
                <a:ea typeface="Courier New"/>
                <a:cs typeface="Courier New"/>
                <a:sym typeface="Courier New"/>
              </a:rPr>
              <a:t>np.where</a:t>
            </a:r>
            <a:r>
              <a:rPr lang="en-CA" sz="1300" b="1" i="0" u="none" strike="noStrike" cap="none" dirty="0">
                <a:solidFill>
                  <a:srgbClr val="000000"/>
                </a:solidFill>
                <a:latin typeface="Courier New"/>
                <a:ea typeface="Courier New"/>
                <a:cs typeface="Courier New"/>
                <a:sym typeface="Courier New"/>
              </a:rPr>
              <a:t>(ratio == -</a:t>
            </a:r>
            <a:r>
              <a:rPr lang="en-CA" sz="1300" b="1" i="0" u="none" strike="noStrike" cap="none" dirty="0" err="1">
                <a:solidFill>
                  <a:srgbClr val="000000"/>
                </a:solidFill>
                <a:latin typeface="Courier New"/>
                <a:ea typeface="Courier New"/>
                <a:cs typeface="Courier New"/>
                <a:sym typeface="Courier New"/>
              </a:rPr>
              <a:t>math.inf</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a:solidFill>
                  <a:srgbClr val="09885A"/>
                </a:solidFill>
                <a:latin typeface="Courier New"/>
                <a:ea typeface="Courier New"/>
                <a:cs typeface="Courier New"/>
                <a:sym typeface="Courier New"/>
              </a:rPr>
              <a:t>0</a:t>
            </a:r>
            <a:r>
              <a:rPr lang="en-CA" sz="1300" b="1" i="0" u="none" strike="noStrike" cap="none" dirty="0">
                <a:solidFill>
                  <a:srgbClr val="000000"/>
                </a:solidFill>
                <a:latin typeface="Courier New"/>
                <a:ea typeface="Courier New"/>
                <a:cs typeface="Courier New"/>
                <a:sym typeface="Courier New"/>
              </a:rPr>
              <a:t>]] = </a:t>
            </a:r>
            <a:r>
              <a:rPr lang="en-CA" sz="1300" b="1" i="0" u="none" strike="noStrike" cap="none" dirty="0">
                <a:solidFill>
                  <a:srgbClr val="09885A"/>
                </a:solidFill>
                <a:latin typeface="Courier New"/>
                <a:ea typeface="Courier New"/>
                <a:cs typeface="Courier New"/>
                <a:sym typeface="Courier New"/>
              </a:rPr>
              <a:t>-3</a:t>
            </a:r>
            <a:endParaRPr sz="13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00"/>
              <a:buFont typeface="Arial"/>
              <a:buNone/>
            </a:pPr>
            <a:r>
              <a:rPr lang="en-CA" sz="1300" b="1" i="0" u="none" strike="noStrike" cap="none" dirty="0">
                <a:solidFill>
                  <a:srgbClr val="000000"/>
                </a:solidFill>
                <a:latin typeface="Courier New"/>
                <a:ea typeface="Courier New"/>
                <a:cs typeface="Courier New"/>
                <a:sym typeface="Courier New"/>
              </a:rPr>
              <a:t>  </a:t>
            </a:r>
            <a:r>
              <a:rPr lang="en-CA" sz="1300" b="1" i="0" u="none" strike="noStrike" cap="none" dirty="0" err="1">
                <a:solidFill>
                  <a:srgbClr val="000000"/>
                </a:solidFill>
                <a:latin typeface="Courier New"/>
                <a:ea typeface="Courier New"/>
                <a:cs typeface="Courier New"/>
                <a:sym typeface="Courier New"/>
              </a:rPr>
              <a:t>freq_dict</a:t>
            </a:r>
            <a:r>
              <a:rPr lang="en-CA" sz="1300" b="1" i="0" u="none" strike="noStrike" cap="none" dirty="0">
                <a:solidFill>
                  <a:srgbClr val="000000"/>
                </a:solidFill>
                <a:latin typeface="Courier New"/>
                <a:ea typeface="Courier New"/>
                <a:cs typeface="Courier New"/>
                <a:sym typeface="Courier New"/>
              </a:rPr>
              <a:t> = </a:t>
            </a:r>
            <a:r>
              <a:rPr lang="en-CA" sz="1300" b="1" i="0" u="none" strike="noStrike" cap="none" dirty="0" err="1">
                <a:solidFill>
                  <a:srgbClr val="000000"/>
                </a:solidFill>
                <a:latin typeface="Courier New"/>
                <a:ea typeface="Courier New"/>
                <a:cs typeface="Courier New"/>
                <a:sym typeface="Courier New"/>
              </a:rPr>
              <a:t>dict</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a:solidFill>
                  <a:srgbClr val="795E26"/>
                </a:solidFill>
                <a:latin typeface="Courier New"/>
                <a:ea typeface="Courier New"/>
                <a:cs typeface="Courier New"/>
                <a:sym typeface="Courier New"/>
              </a:rPr>
              <a:t>zip</a:t>
            </a:r>
            <a:r>
              <a:rPr lang="en-CA" sz="1300" b="1" i="0" u="none" strike="noStrike" cap="none" dirty="0">
                <a:solidFill>
                  <a:srgbClr val="000000"/>
                </a:solidFill>
                <a:latin typeface="Courier New"/>
                <a:ea typeface="Courier New"/>
                <a:cs typeface="Courier New"/>
                <a:sym typeface="Courier New"/>
              </a:rPr>
              <a:t>(</a:t>
            </a:r>
            <a:r>
              <a:rPr lang="en-CA" sz="1300" b="1" i="0" u="none" strike="noStrike" cap="none" dirty="0" err="1">
                <a:solidFill>
                  <a:srgbClr val="000000"/>
                </a:solidFill>
                <a:latin typeface="Courier New"/>
                <a:ea typeface="Courier New"/>
                <a:cs typeface="Courier New"/>
                <a:sym typeface="Courier New"/>
              </a:rPr>
              <a:t>ncod_hx,ratio</a:t>
            </a:r>
            <a:r>
              <a:rPr lang="en-CA" sz="13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218"/>
        <p:cNvGrpSpPr/>
        <p:nvPr/>
      </p:nvGrpSpPr>
      <p:grpSpPr>
        <a:xfrm>
          <a:off x="0" y="0"/>
          <a:ext cx="0" cy="0"/>
          <a:chOff x="0" y="0"/>
          <a:chExt cx="0" cy="0"/>
        </a:xfrm>
      </p:grpSpPr>
      <p:sp>
        <p:nvSpPr>
          <p:cNvPr id="2219" name="Google Shape;2219;p99"/>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PSSM Scoring</a:t>
            </a:r>
            <a:endParaRPr>
              <a:latin typeface="Arial"/>
              <a:ea typeface="Arial"/>
              <a:cs typeface="Arial"/>
              <a:sym typeface="Arial"/>
            </a:endParaRPr>
          </a:p>
        </p:txBody>
      </p:sp>
      <p:sp>
        <p:nvSpPr>
          <p:cNvPr id="2220" name="Google Shape;2220;p99"/>
          <p:cNvSpPr txBox="1">
            <a:spLocks noGrp="1"/>
          </p:cNvSpPr>
          <p:nvPr>
            <p:ph type="body" idx="2"/>
          </p:nvPr>
        </p:nvSpPr>
        <p:spPr>
          <a:xfrm>
            <a:off x="533400" y="1101461"/>
            <a:ext cx="11658600" cy="1518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200"/>
              <a:buFont typeface="Arial"/>
              <a:buChar char="•"/>
            </a:pPr>
            <a:r>
              <a:rPr lang="en-CA" sz="2600" dirty="0"/>
              <a:t>Promoter sequences are grouped by their box distances</a:t>
            </a:r>
            <a:endParaRPr dirty="0"/>
          </a:p>
          <a:p>
            <a:pPr marL="342900" lvl="0" indent="-342900" algn="l" rtl="0">
              <a:lnSpc>
                <a:spcPct val="100000"/>
              </a:lnSpc>
              <a:spcBef>
                <a:spcPts val="0"/>
              </a:spcBef>
              <a:spcAft>
                <a:spcPts val="0"/>
              </a:spcAft>
              <a:buSzPts val="2200"/>
              <a:buChar char="•"/>
            </a:pPr>
            <a:r>
              <a:rPr lang="en-CA" sz="2600" dirty="0"/>
              <a:t>PSSMs are constructed for each group of sequences</a:t>
            </a:r>
            <a:endParaRPr dirty="0"/>
          </a:p>
          <a:p>
            <a:pPr marL="342900" lvl="0" indent="-203200" algn="l" rtl="0">
              <a:lnSpc>
                <a:spcPct val="100000"/>
              </a:lnSpc>
              <a:spcBef>
                <a:spcPts val="0"/>
              </a:spcBef>
              <a:spcAft>
                <a:spcPts val="0"/>
              </a:spcAft>
              <a:buSzPts val="2200"/>
              <a:buFont typeface="Arial"/>
              <a:buNone/>
            </a:pPr>
            <a:endParaRPr sz="2600" dirty="0"/>
          </a:p>
        </p:txBody>
      </p:sp>
      <p:sp>
        <p:nvSpPr>
          <p:cNvPr id="2221" name="Google Shape;2221;p99"/>
          <p:cNvSpPr/>
          <p:nvPr/>
        </p:nvSpPr>
        <p:spPr>
          <a:xfrm>
            <a:off x="721822" y="2217139"/>
            <a:ext cx="11222528" cy="36932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9885A"/>
                </a:solidFill>
                <a:latin typeface="Courier New"/>
                <a:ea typeface="Courier New"/>
                <a:cs typeface="Courier New"/>
                <a:sym typeface="Courier New"/>
              </a:rPr>
              <a:t>#For each set of sequences, extract the -35 and -10 box sequences (hexamers)</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00000"/>
                </a:solidFill>
                <a:latin typeface="Courier New"/>
                <a:ea typeface="Courier New"/>
                <a:cs typeface="Courier New"/>
                <a:sym typeface="Courier New"/>
              </a:rPr>
              <a:t>extr15 = </a:t>
            </a:r>
            <a:r>
              <a:rPr lang="en-CA" sz="1800" b="1" i="0" u="none" strike="noStrike" cap="none" dirty="0" err="1">
                <a:solidFill>
                  <a:srgbClr val="000000"/>
                </a:solidFill>
                <a:latin typeface="Courier New"/>
                <a:ea typeface="Courier New"/>
                <a:cs typeface="Courier New"/>
                <a:sym typeface="Courier New"/>
              </a:rPr>
              <a:t>boxExtract</a:t>
            </a:r>
            <a:r>
              <a:rPr lang="en-CA" sz="1800" b="1" i="0" u="none" strike="noStrike" cap="none" dirty="0">
                <a:solidFill>
                  <a:srgbClr val="000000"/>
                </a:solidFill>
                <a:latin typeface="Courier New"/>
                <a:ea typeface="Courier New"/>
                <a:cs typeface="Courier New"/>
                <a:sym typeface="Courier New"/>
              </a:rPr>
              <a:t>(all_15_seq)</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00000"/>
                </a:solidFill>
                <a:latin typeface="Courier New"/>
                <a:ea typeface="Courier New"/>
                <a:cs typeface="Courier New"/>
                <a:sym typeface="Courier New"/>
              </a:rPr>
              <a:t>extr16 = </a:t>
            </a:r>
            <a:r>
              <a:rPr lang="en-CA" sz="1800" b="1" i="0" u="none" strike="noStrike" cap="none" dirty="0" err="1">
                <a:solidFill>
                  <a:srgbClr val="000000"/>
                </a:solidFill>
                <a:latin typeface="Courier New"/>
                <a:ea typeface="Courier New"/>
                <a:cs typeface="Courier New"/>
                <a:sym typeface="Courier New"/>
              </a:rPr>
              <a:t>boxExtract</a:t>
            </a:r>
            <a:r>
              <a:rPr lang="en-CA" sz="1800" b="1" i="0" u="none" strike="noStrike" cap="none" dirty="0">
                <a:solidFill>
                  <a:srgbClr val="000000"/>
                </a:solidFill>
                <a:latin typeface="Courier New"/>
                <a:ea typeface="Courier New"/>
                <a:cs typeface="Courier New"/>
                <a:sym typeface="Courier New"/>
              </a:rPr>
              <a:t>(all_16_seq)</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00000"/>
                </a:solidFill>
                <a:latin typeface="Courier New"/>
                <a:ea typeface="Courier New"/>
                <a:cs typeface="Courier New"/>
                <a:sym typeface="Courier New"/>
              </a:rPr>
              <a:t>extr17 = </a:t>
            </a:r>
            <a:r>
              <a:rPr lang="en-CA" sz="1800" b="1" i="0" u="none" strike="noStrike" cap="none" dirty="0" err="1">
                <a:solidFill>
                  <a:srgbClr val="000000"/>
                </a:solidFill>
                <a:latin typeface="Courier New"/>
                <a:ea typeface="Courier New"/>
                <a:cs typeface="Courier New"/>
                <a:sym typeface="Courier New"/>
              </a:rPr>
              <a:t>boxExtract</a:t>
            </a:r>
            <a:r>
              <a:rPr lang="en-CA" sz="1800" b="1" i="0" u="none" strike="noStrike" cap="none" dirty="0">
                <a:solidFill>
                  <a:srgbClr val="000000"/>
                </a:solidFill>
                <a:latin typeface="Courier New"/>
                <a:ea typeface="Courier New"/>
                <a:cs typeface="Courier New"/>
                <a:sym typeface="Courier New"/>
              </a:rPr>
              <a:t>(all_17_seq)</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00000"/>
                </a:solidFill>
                <a:latin typeface="Courier New"/>
                <a:ea typeface="Courier New"/>
                <a:cs typeface="Courier New"/>
                <a:sym typeface="Courier New"/>
              </a:rPr>
              <a:t>extr18 = </a:t>
            </a:r>
            <a:r>
              <a:rPr lang="en-CA" sz="1800" b="1" i="0" u="none" strike="noStrike" cap="none" dirty="0" err="1">
                <a:solidFill>
                  <a:srgbClr val="000000"/>
                </a:solidFill>
                <a:latin typeface="Courier New"/>
                <a:ea typeface="Courier New"/>
                <a:cs typeface="Courier New"/>
                <a:sym typeface="Courier New"/>
              </a:rPr>
              <a:t>boxExtract</a:t>
            </a:r>
            <a:r>
              <a:rPr lang="en-CA" sz="1800" b="1" i="0" u="none" strike="noStrike" cap="none" dirty="0">
                <a:solidFill>
                  <a:srgbClr val="000000"/>
                </a:solidFill>
                <a:latin typeface="Courier New"/>
                <a:ea typeface="Courier New"/>
                <a:cs typeface="Courier New"/>
                <a:sym typeface="Courier New"/>
              </a:rPr>
              <a:t>(all_18_seq)</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00000"/>
                </a:solidFill>
                <a:latin typeface="Courier New"/>
                <a:ea typeface="Courier New"/>
                <a:cs typeface="Courier New"/>
                <a:sym typeface="Courier New"/>
              </a:rPr>
              <a:t>extr19 = </a:t>
            </a:r>
            <a:r>
              <a:rPr lang="en-CA" sz="1800" b="1" i="0" u="none" strike="noStrike" cap="none" dirty="0" err="1">
                <a:solidFill>
                  <a:srgbClr val="000000"/>
                </a:solidFill>
                <a:latin typeface="Courier New"/>
                <a:ea typeface="Courier New"/>
                <a:cs typeface="Courier New"/>
                <a:sym typeface="Courier New"/>
              </a:rPr>
              <a:t>boxExtract</a:t>
            </a:r>
            <a:r>
              <a:rPr lang="en-CA" sz="1800" b="1" i="0" u="none" strike="noStrike" cap="none" dirty="0">
                <a:solidFill>
                  <a:srgbClr val="000000"/>
                </a:solidFill>
                <a:latin typeface="Courier New"/>
                <a:ea typeface="Courier New"/>
                <a:cs typeface="Courier New"/>
                <a:sym typeface="Courier New"/>
              </a:rPr>
              <a:t>(all_19_seq)</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CA" sz="1800" b="1" i="0" u="none" strike="noStrike" cap="none" dirty="0">
                <a:solidFill>
                  <a:srgbClr val="000000"/>
                </a:solidFill>
                <a:latin typeface="Courier New"/>
                <a:ea typeface="Courier New"/>
                <a:cs typeface="Courier New"/>
                <a:sym typeface="Courier New"/>
              </a:rPr>
            </a:br>
            <a:r>
              <a:rPr lang="en-CA" sz="1800" b="1" i="0" u="none" strike="noStrike" cap="none" dirty="0">
                <a:solidFill>
                  <a:srgbClr val="09885A"/>
                </a:solidFill>
                <a:latin typeface="Courier New"/>
                <a:ea typeface="Courier New"/>
                <a:cs typeface="Courier New"/>
                <a:sym typeface="Courier New"/>
              </a:rPr>
              <a:t>#The PSSMs are constructed on each group of the box-extracted sequences </a:t>
            </a:r>
            <a:br>
              <a:rPr lang="en-CA" sz="1800" b="1" i="0" u="none" strike="noStrike" cap="none" dirty="0">
                <a:solidFill>
                  <a:srgbClr val="000000"/>
                </a:solidFill>
                <a:latin typeface="Courier New"/>
                <a:ea typeface="Courier New"/>
                <a:cs typeface="Courier New"/>
                <a:sym typeface="Courier New"/>
              </a:rPr>
            </a:br>
            <a:r>
              <a:rPr lang="en-CA" sz="1800" b="1" i="0" u="none" strike="noStrike" cap="none" dirty="0">
                <a:solidFill>
                  <a:srgbClr val="000000"/>
                </a:solidFill>
                <a:latin typeface="Courier New"/>
                <a:ea typeface="Courier New"/>
                <a:cs typeface="Courier New"/>
                <a:sym typeface="Courier New"/>
              </a:rPr>
              <a:t>sm15 = </a:t>
            </a:r>
            <a:r>
              <a:rPr lang="en-CA" sz="1800" b="1" i="0" u="none" strike="noStrike" cap="none" dirty="0" err="1">
                <a:solidFill>
                  <a:srgbClr val="000000"/>
                </a:solidFill>
                <a:latin typeface="Courier New"/>
                <a:ea typeface="Courier New"/>
                <a:cs typeface="Courier New"/>
                <a:sym typeface="Courier New"/>
              </a:rPr>
              <a:t>pssm</a:t>
            </a:r>
            <a:r>
              <a:rPr lang="en-CA" sz="1800" b="1" i="0" u="none" strike="noStrike" cap="none" dirty="0">
                <a:solidFill>
                  <a:srgbClr val="000000"/>
                </a:solidFill>
                <a:latin typeface="Courier New"/>
                <a:ea typeface="Courier New"/>
                <a:cs typeface="Courier New"/>
                <a:sym typeface="Courier New"/>
              </a:rPr>
              <a:t>(extr15)</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00000"/>
                </a:solidFill>
                <a:latin typeface="Courier New"/>
                <a:ea typeface="Courier New"/>
                <a:cs typeface="Courier New"/>
                <a:sym typeface="Courier New"/>
              </a:rPr>
              <a:t>sm16 = </a:t>
            </a:r>
            <a:r>
              <a:rPr lang="en-CA" sz="1800" b="1" i="0" u="none" strike="noStrike" cap="none" dirty="0" err="1">
                <a:solidFill>
                  <a:srgbClr val="000000"/>
                </a:solidFill>
                <a:latin typeface="Courier New"/>
                <a:ea typeface="Courier New"/>
                <a:cs typeface="Courier New"/>
                <a:sym typeface="Courier New"/>
              </a:rPr>
              <a:t>pssm</a:t>
            </a:r>
            <a:r>
              <a:rPr lang="en-CA" sz="1800" b="1" i="0" u="none" strike="noStrike" cap="none" dirty="0">
                <a:solidFill>
                  <a:srgbClr val="000000"/>
                </a:solidFill>
                <a:latin typeface="Courier New"/>
                <a:ea typeface="Courier New"/>
                <a:cs typeface="Courier New"/>
                <a:sym typeface="Courier New"/>
              </a:rPr>
              <a:t>(extr16)</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00000"/>
                </a:solidFill>
                <a:latin typeface="Courier New"/>
                <a:ea typeface="Courier New"/>
                <a:cs typeface="Courier New"/>
                <a:sym typeface="Courier New"/>
              </a:rPr>
              <a:t>sm17 = </a:t>
            </a:r>
            <a:r>
              <a:rPr lang="en-CA" sz="1800" b="1" i="0" u="none" strike="noStrike" cap="none" dirty="0" err="1">
                <a:solidFill>
                  <a:srgbClr val="000000"/>
                </a:solidFill>
                <a:latin typeface="Courier New"/>
                <a:ea typeface="Courier New"/>
                <a:cs typeface="Courier New"/>
                <a:sym typeface="Courier New"/>
              </a:rPr>
              <a:t>pssm</a:t>
            </a:r>
            <a:r>
              <a:rPr lang="en-CA" sz="1800" b="1" i="0" u="none" strike="noStrike" cap="none" dirty="0">
                <a:solidFill>
                  <a:srgbClr val="000000"/>
                </a:solidFill>
                <a:latin typeface="Courier New"/>
                <a:ea typeface="Courier New"/>
                <a:cs typeface="Courier New"/>
                <a:sym typeface="Courier New"/>
              </a:rPr>
              <a:t>(extr17)</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00000"/>
                </a:solidFill>
                <a:latin typeface="Courier New"/>
                <a:ea typeface="Courier New"/>
                <a:cs typeface="Courier New"/>
                <a:sym typeface="Courier New"/>
              </a:rPr>
              <a:t>sm18 = </a:t>
            </a:r>
            <a:r>
              <a:rPr lang="en-CA" sz="1800" b="1" i="0" u="none" strike="noStrike" cap="none" dirty="0" err="1">
                <a:solidFill>
                  <a:srgbClr val="000000"/>
                </a:solidFill>
                <a:latin typeface="Courier New"/>
                <a:ea typeface="Courier New"/>
                <a:cs typeface="Courier New"/>
                <a:sym typeface="Courier New"/>
              </a:rPr>
              <a:t>pssm</a:t>
            </a:r>
            <a:r>
              <a:rPr lang="en-CA" sz="1800" b="1" i="0" u="none" strike="noStrike" cap="none" dirty="0">
                <a:solidFill>
                  <a:srgbClr val="000000"/>
                </a:solidFill>
                <a:latin typeface="Courier New"/>
                <a:ea typeface="Courier New"/>
                <a:cs typeface="Courier New"/>
                <a:sym typeface="Courier New"/>
              </a:rPr>
              <a:t>(extr18)</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00000"/>
                </a:solidFill>
                <a:latin typeface="Courier New"/>
                <a:ea typeface="Courier New"/>
                <a:cs typeface="Courier New"/>
                <a:sym typeface="Courier New"/>
              </a:rPr>
              <a:t>sm19 = </a:t>
            </a:r>
            <a:r>
              <a:rPr lang="en-CA" sz="1800" b="1" i="0" u="none" strike="noStrike" cap="none" dirty="0" err="1">
                <a:solidFill>
                  <a:srgbClr val="000000"/>
                </a:solidFill>
                <a:latin typeface="Courier New"/>
                <a:ea typeface="Courier New"/>
                <a:cs typeface="Courier New"/>
                <a:sym typeface="Courier New"/>
              </a:rPr>
              <a:t>pssm</a:t>
            </a:r>
            <a:r>
              <a:rPr lang="en-CA" sz="1800" b="1" i="0" u="none" strike="noStrike" cap="none" dirty="0">
                <a:solidFill>
                  <a:srgbClr val="000000"/>
                </a:solidFill>
                <a:latin typeface="Courier New"/>
                <a:ea typeface="Courier New"/>
                <a:cs typeface="Courier New"/>
                <a:sym typeface="Courier New"/>
              </a:rPr>
              <a:t>(extr19)</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226"/>
        <p:cNvGrpSpPr/>
        <p:nvPr/>
      </p:nvGrpSpPr>
      <p:grpSpPr>
        <a:xfrm>
          <a:off x="0" y="0"/>
          <a:ext cx="0" cy="0"/>
          <a:chOff x="0" y="0"/>
          <a:chExt cx="0" cy="0"/>
        </a:xfrm>
      </p:grpSpPr>
      <p:sp>
        <p:nvSpPr>
          <p:cNvPr id="2227" name="Google Shape;2227;p100"/>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PSSM Scoring</a:t>
            </a:r>
            <a:endParaRPr>
              <a:latin typeface="Arial"/>
              <a:ea typeface="Arial"/>
              <a:cs typeface="Arial"/>
              <a:sym typeface="Arial"/>
            </a:endParaRPr>
          </a:p>
        </p:txBody>
      </p:sp>
      <p:sp>
        <p:nvSpPr>
          <p:cNvPr id="2228" name="Google Shape;2228;p100"/>
          <p:cNvSpPr txBox="1">
            <a:spLocks noGrp="1"/>
          </p:cNvSpPr>
          <p:nvPr>
            <p:ph type="body" idx="2"/>
          </p:nvPr>
        </p:nvSpPr>
        <p:spPr>
          <a:xfrm>
            <a:off x="990600" y="949677"/>
            <a:ext cx="10610850" cy="1518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200"/>
              <a:buFont typeface="Arial"/>
              <a:buChar char="•"/>
            </a:pPr>
            <a:r>
              <a:rPr lang="en-CA" sz="2600" dirty="0"/>
              <a:t>These PSSMs are then used in a scoring function, which will take promoter sequences as input</a:t>
            </a:r>
            <a:endParaRPr sz="2600" dirty="0"/>
          </a:p>
        </p:txBody>
      </p:sp>
      <p:sp>
        <p:nvSpPr>
          <p:cNvPr id="2229" name="Google Shape;2229;p100"/>
          <p:cNvSpPr/>
          <p:nvPr/>
        </p:nvSpPr>
        <p:spPr>
          <a:xfrm>
            <a:off x="990600" y="2016477"/>
            <a:ext cx="10820399" cy="4401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9885A"/>
                </a:solidFill>
                <a:latin typeface="Courier New"/>
                <a:ea typeface="Courier New"/>
                <a:cs typeface="Courier New"/>
                <a:sym typeface="Courier New"/>
              </a:rPr>
              <a:t>#This function is called on the promoter sequences using each PSSM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9885A"/>
                </a:solidFill>
                <a:latin typeface="Courier New"/>
                <a:ea typeface="Courier New"/>
                <a:cs typeface="Courier New"/>
                <a:sym typeface="Courier New"/>
              </a:rPr>
              <a:t># ‘</a:t>
            </a:r>
            <a:r>
              <a:rPr lang="en-CA" sz="1400" b="1" i="0" u="none" strike="noStrike" cap="none" dirty="0" err="1">
                <a:solidFill>
                  <a:srgbClr val="09885A"/>
                </a:solidFill>
                <a:latin typeface="Courier New"/>
                <a:ea typeface="Courier New"/>
                <a:cs typeface="Courier New"/>
                <a:sym typeface="Courier New"/>
              </a:rPr>
              <a:t>sm</a:t>
            </a:r>
            <a:r>
              <a:rPr lang="en-CA" sz="1400" b="1" i="0" u="none" strike="noStrike" cap="none" dirty="0">
                <a:solidFill>
                  <a:srgbClr val="09885A"/>
                </a:solidFill>
                <a:latin typeface="Courier New"/>
                <a:ea typeface="Courier New"/>
                <a:cs typeface="Courier New"/>
                <a:sym typeface="Courier New"/>
              </a:rPr>
              <a:t>’ is the PSSM that will be passed into this function </a:t>
            </a:r>
            <a:endParaRPr sz="1400" b="1" i="0" u="none" strike="noStrike" cap="none" dirty="0">
              <a:solidFill>
                <a:srgbClr val="0000FF"/>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000FF"/>
                </a:solidFill>
                <a:latin typeface="Courier New"/>
                <a:ea typeface="Courier New"/>
                <a:cs typeface="Courier New"/>
                <a:sym typeface="Courier New"/>
              </a:rPr>
              <a:t>def</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795E26"/>
                </a:solidFill>
                <a:latin typeface="Courier New"/>
                <a:ea typeface="Courier New"/>
                <a:cs typeface="Courier New"/>
                <a:sym typeface="Courier New"/>
              </a:rPr>
              <a:t>scoring</a:t>
            </a:r>
            <a:r>
              <a:rPr lang="en-CA" sz="1400" b="1" i="0" u="none" strike="noStrike" cap="none" dirty="0">
                <a:solidFill>
                  <a:srgbClr val="000000"/>
                </a:solidFill>
                <a:latin typeface="Courier New"/>
                <a:ea typeface="Courier New"/>
                <a:cs typeface="Courier New"/>
                <a:sym typeface="Courier New"/>
              </a:rPr>
              <a:t>(</a:t>
            </a:r>
            <a:r>
              <a:rPr lang="en-CA" sz="1400" b="1" i="0" u="none" strike="noStrike" cap="none" dirty="0" err="1">
                <a:solidFill>
                  <a:srgbClr val="001080"/>
                </a:solidFill>
                <a:latin typeface="Courier New"/>
                <a:ea typeface="Courier New"/>
                <a:cs typeface="Courier New"/>
                <a:sym typeface="Courier New"/>
              </a:rPr>
              <a:t>seq</a:t>
            </a:r>
            <a:r>
              <a:rPr lang="en-CA" sz="1400" b="1" i="0" u="none" strike="noStrike" cap="none" dirty="0" err="1">
                <a:solidFill>
                  <a:srgbClr val="000000"/>
                </a:solidFill>
                <a:latin typeface="Courier New"/>
                <a:ea typeface="Courier New"/>
                <a:cs typeface="Courier New"/>
                <a:sym typeface="Courier New"/>
              </a:rPr>
              <a:t>,</a:t>
            </a:r>
            <a:r>
              <a:rPr lang="en-CA" sz="1400" b="1" i="0" u="none" strike="noStrike" cap="none" dirty="0" err="1">
                <a:solidFill>
                  <a:srgbClr val="001080"/>
                </a:solidFill>
                <a:latin typeface="Courier New"/>
                <a:ea typeface="Courier New"/>
                <a:cs typeface="Courier New"/>
                <a:sym typeface="Courier New"/>
              </a:rPr>
              <a:t>sm</a:t>
            </a:r>
            <a:r>
              <a:rPr lang="en-CA" sz="14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all_scores</a:t>
            </a:r>
            <a:r>
              <a:rPr lang="en-CA" sz="1400" b="1" i="0" u="none" strike="noStrike" cap="none" dirty="0">
                <a:solidFill>
                  <a:srgbClr val="000000"/>
                </a:solidFill>
                <a:latin typeface="Courier New"/>
                <a:ea typeface="Courier New"/>
                <a:cs typeface="Courier New"/>
                <a:sym typeface="Courier New"/>
              </a:rPr>
              <a:t> =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en-CA" sz="1400" b="1" i="0" u="none" strike="noStrike" cap="none" dirty="0">
                <a:solidFill>
                  <a:srgbClr val="000000"/>
                </a:solidFill>
                <a:latin typeface="Courier New"/>
                <a:ea typeface="Courier New"/>
                <a:cs typeface="Courier New"/>
                <a:sym typeface="Courier New"/>
              </a:rPr>
            </a:b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box_extracted</a:t>
            </a:r>
            <a:r>
              <a:rPr lang="en-CA" sz="1400" b="1" i="0" u="none" strike="noStrike" cap="none" dirty="0">
                <a:solidFill>
                  <a:srgbClr val="000000"/>
                </a:solidFill>
                <a:latin typeface="Courier New"/>
                <a:ea typeface="Courier New"/>
                <a:cs typeface="Courier New"/>
                <a:sym typeface="Courier New"/>
              </a:rPr>
              <a:t> = </a:t>
            </a:r>
            <a:r>
              <a:rPr lang="en-CA" sz="1400" b="1" i="0" u="none" strike="noStrike" cap="none" dirty="0">
                <a:solidFill>
                  <a:srgbClr val="0000FF"/>
                </a:solidFill>
                <a:latin typeface="Courier New"/>
                <a:ea typeface="Courier New"/>
                <a:cs typeface="Courier New"/>
                <a:sym typeface="Courier New"/>
              </a:rPr>
              <a:t>True</a:t>
            </a:r>
            <a:endParaRPr sz="14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AF00DB"/>
                </a:solidFill>
                <a:latin typeface="Courier New"/>
                <a:ea typeface="Courier New"/>
                <a:cs typeface="Courier New"/>
                <a:sym typeface="Courier New"/>
              </a:rPr>
              <a:t>if</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box_extracted</a:t>
            </a:r>
            <a:r>
              <a:rPr lang="en-CA" sz="14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00000"/>
                </a:solidFill>
                <a:latin typeface="Courier New"/>
                <a:ea typeface="Courier New"/>
                <a:cs typeface="Courier New"/>
                <a:sym typeface="Courier New"/>
              </a:rPr>
              <a:t>    seq = </a:t>
            </a:r>
            <a:r>
              <a:rPr lang="en-CA" sz="1400" b="1" i="0" u="none" strike="noStrike" cap="none" dirty="0" err="1">
                <a:solidFill>
                  <a:srgbClr val="000000"/>
                </a:solidFill>
                <a:latin typeface="Courier New"/>
                <a:ea typeface="Courier New"/>
                <a:cs typeface="Courier New"/>
                <a:sym typeface="Courier New"/>
              </a:rPr>
              <a:t>boxExtract</a:t>
            </a:r>
            <a:r>
              <a:rPr lang="en-CA" sz="1400" b="1" i="0" u="none" strike="noStrike" cap="none" dirty="0">
                <a:solidFill>
                  <a:srgbClr val="000000"/>
                </a:solidFill>
                <a:latin typeface="Courier New"/>
                <a:ea typeface="Courier New"/>
                <a:cs typeface="Courier New"/>
                <a:sym typeface="Courier New"/>
              </a:rPr>
              <a:t>(seq)</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9885A"/>
                </a:solidFill>
                <a:latin typeface="Courier New"/>
                <a:ea typeface="Courier New"/>
                <a:cs typeface="Courier New"/>
                <a:sym typeface="Courier New"/>
              </a:rPr>
              <a:t>For each sequence in the set, find the positions at which each nucleotide is found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9885A"/>
                </a:solidFill>
                <a:latin typeface="Courier New"/>
                <a:ea typeface="Courier New"/>
                <a:cs typeface="Courier New"/>
                <a:sym typeface="Courier New"/>
              </a:rPr>
              <a:t>The function enumerate returns the index and element of a sequence or list </a:t>
            </a:r>
            <a:br>
              <a:rPr lang="en-CA" sz="1400" b="1" i="0" u="none" strike="noStrike" cap="none" dirty="0">
                <a:solidFill>
                  <a:srgbClr val="000000"/>
                </a:solidFill>
                <a:latin typeface="Courier New"/>
                <a:ea typeface="Courier New"/>
                <a:cs typeface="Courier New"/>
                <a:sym typeface="Courier New"/>
              </a:rPr>
            </a:b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AF00DB"/>
                </a:solidFill>
                <a:latin typeface="Courier New"/>
                <a:ea typeface="Courier New"/>
                <a:cs typeface="Courier New"/>
                <a:sym typeface="Courier New"/>
              </a:rPr>
              <a:t>for</a:t>
            </a:r>
            <a:r>
              <a:rPr lang="en-CA" sz="1400" b="1" i="0" u="none" strike="noStrike" cap="none" dirty="0">
                <a:solidFill>
                  <a:srgbClr val="000000"/>
                </a:solidFill>
                <a:latin typeface="Courier New"/>
                <a:ea typeface="Courier New"/>
                <a:cs typeface="Courier New"/>
                <a:sym typeface="Courier New"/>
              </a:rPr>
              <a:t> s </a:t>
            </a:r>
            <a:r>
              <a:rPr lang="en-CA" sz="1400" b="1" i="0" u="none" strike="noStrike" cap="none" dirty="0">
                <a:solidFill>
                  <a:srgbClr val="0000FF"/>
                </a:solidFill>
                <a:latin typeface="Courier New"/>
                <a:ea typeface="Courier New"/>
                <a:cs typeface="Courier New"/>
                <a:sym typeface="Courier New"/>
              </a:rPr>
              <a:t>in</a:t>
            </a:r>
            <a:r>
              <a:rPr lang="en-CA" sz="1400" b="1" i="0" u="none" strike="noStrike" cap="none" dirty="0">
                <a:solidFill>
                  <a:srgbClr val="000000"/>
                </a:solidFill>
                <a:latin typeface="Courier New"/>
                <a:ea typeface="Courier New"/>
                <a:cs typeface="Courier New"/>
                <a:sym typeface="Courier New"/>
              </a:rPr>
              <a:t> seq: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00000"/>
                </a:solidFill>
                <a:latin typeface="Courier New"/>
                <a:ea typeface="Courier New"/>
                <a:cs typeface="Courier New"/>
                <a:sym typeface="Courier New"/>
              </a:rPr>
              <a:t>    Apos = [</a:t>
            </a:r>
            <a:r>
              <a:rPr lang="en-CA" sz="1400" b="1" i="0" u="none" strike="noStrike" cap="none" dirty="0" err="1">
                <a:solidFill>
                  <a:srgbClr val="000000"/>
                </a:solidFill>
                <a:latin typeface="Courier New"/>
                <a:ea typeface="Courier New"/>
                <a:cs typeface="Courier New"/>
                <a:sym typeface="Courier New"/>
              </a:rPr>
              <a:t>i</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AF00DB"/>
                </a:solidFill>
                <a:latin typeface="Courier New"/>
                <a:ea typeface="Courier New"/>
                <a:cs typeface="Courier New"/>
                <a:sym typeface="Courier New"/>
              </a:rPr>
              <a:t>for</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i</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ltr</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0000FF"/>
                </a:solidFill>
                <a:latin typeface="Courier New"/>
                <a:ea typeface="Courier New"/>
                <a:cs typeface="Courier New"/>
                <a:sym typeface="Courier New"/>
              </a:rPr>
              <a:t>in</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795E26"/>
                </a:solidFill>
                <a:latin typeface="Courier New"/>
                <a:ea typeface="Courier New"/>
                <a:cs typeface="Courier New"/>
                <a:sym typeface="Courier New"/>
              </a:rPr>
              <a:t>enumerate</a:t>
            </a:r>
            <a:r>
              <a:rPr lang="en-CA" sz="1400" b="1" i="0" u="none" strike="noStrike" cap="none" dirty="0">
                <a:solidFill>
                  <a:srgbClr val="000000"/>
                </a:solidFill>
                <a:latin typeface="Courier New"/>
                <a:ea typeface="Courier New"/>
                <a:cs typeface="Courier New"/>
                <a:sym typeface="Courier New"/>
              </a:rPr>
              <a:t>(s) </a:t>
            </a:r>
            <a:r>
              <a:rPr lang="en-CA" sz="1400" b="1" i="0" u="none" strike="noStrike" cap="none" dirty="0">
                <a:solidFill>
                  <a:srgbClr val="AF00DB"/>
                </a:solidFill>
                <a:latin typeface="Courier New"/>
                <a:ea typeface="Courier New"/>
                <a:cs typeface="Courier New"/>
                <a:sym typeface="Courier New"/>
              </a:rPr>
              <a:t>if</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ltr</a:t>
            </a:r>
            <a:r>
              <a:rPr lang="en-CA" sz="1400" b="1" i="0" u="none" strike="noStrike" cap="none" dirty="0">
                <a:solidFill>
                  <a:srgbClr val="000000"/>
                </a:solidFill>
                <a:latin typeface="Courier New"/>
                <a:ea typeface="Courier New"/>
                <a:cs typeface="Courier New"/>
                <a:sym typeface="Courier New"/>
              </a:rPr>
              <a:t> == </a:t>
            </a:r>
            <a:r>
              <a:rPr lang="en-CA" sz="1400" b="1" i="0" u="none" strike="noStrike" cap="none" dirty="0">
                <a:solidFill>
                  <a:srgbClr val="A31515"/>
                </a:solidFill>
                <a:latin typeface="Courier New"/>
                <a:ea typeface="Courier New"/>
                <a:cs typeface="Courier New"/>
                <a:sym typeface="Courier New"/>
              </a:rPr>
              <a:t>'A'</a:t>
            </a:r>
            <a:r>
              <a:rPr lang="en-CA" sz="14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Cpos</a:t>
            </a:r>
            <a:r>
              <a:rPr lang="en-CA" sz="1400" b="1" i="0" u="none" strike="noStrike" cap="none" dirty="0">
                <a:solidFill>
                  <a:srgbClr val="000000"/>
                </a:solidFill>
                <a:latin typeface="Courier New"/>
                <a:ea typeface="Courier New"/>
                <a:cs typeface="Courier New"/>
                <a:sym typeface="Courier New"/>
              </a:rPr>
              <a:t> = [</a:t>
            </a:r>
            <a:r>
              <a:rPr lang="en-CA" sz="1400" b="1" i="0" u="none" strike="noStrike" cap="none" dirty="0" err="1">
                <a:solidFill>
                  <a:srgbClr val="000000"/>
                </a:solidFill>
                <a:latin typeface="Courier New"/>
                <a:ea typeface="Courier New"/>
                <a:cs typeface="Courier New"/>
                <a:sym typeface="Courier New"/>
              </a:rPr>
              <a:t>i</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AF00DB"/>
                </a:solidFill>
                <a:latin typeface="Courier New"/>
                <a:ea typeface="Courier New"/>
                <a:cs typeface="Courier New"/>
                <a:sym typeface="Courier New"/>
              </a:rPr>
              <a:t>for</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i</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ltr</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0000FF"/>
                </a:solidFill>
                <a:latin typeface="Courier New"/>
                <a:ea typeface="Courier New"/>
                <a:cs typeface="Courier New"/>
                <a:sym typeface="Courier New"/>
              </a:rPr>
              <a:t>in</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795E26"/>
                </a:solidFill>
                <a:latin typeface="Courier New"/>
                <a:ea typeface="Courier New"/>
                <a:cs typeface="Courier New"/>
                <a:sym typeface="Courier New"/>
              </a:rPr>
              <a:t>enumerate</a:t>
            </a:r>
            <a:r>
              <a:rPr lang="en-CA" sz="1400" b="1" i="0" u="none" strike="noStrike" cap="none" dirty="0">
                <a:solidFill>
                  <a:srgbClr val="000000"/>
                </a:solidFill>
                <a:latin typeface="Courier New"/>
                <a:ea typeface="Courier New"/>
                <a:cs typeface="Courier New"/>
                <a:sym typeface="Courier New"/>
              </a:rPr>
              <a:t>(s) </a:t>
            </a:r>
            <a:r>
              <a:rPr lang="en-CA" sz="1400" b="1" i="0" u="none" strike="noStrike" cap="none" dirty="0">
                <a:solidFill>
                  <a:srgbClr val="AF00DB"/>
                </a:solidFill>
                <a:latin typeface="Courier New"/>
                <a:ea typeface="Courier New"/>
                <a:cs typeface="Courier New"/>
                <a:sym typeface="Courier New"/>
              </a:rPr>
              <a:t>if</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ltr</a:t>
            </a:r>
            <a:r>
              <a:rPr lang="en-CA" sz="1400" b="1" i="0" u="none" strike="noStrike" cap="none" dirty="0">
                <a:solidFill>
                  <a:srgbClr val="000000"/>
                </a:solidFill>
                <a:latin typeface="Courier New"/>
                <a:ea typeface="Courier New"/>
                <a:cs typeface="Courier New"/>
                <a:sym typeface="Courier New"/>
              </a:rPr>
              <a:t> == </a:t>
            </a:r>
            <a:r>
              <a:rPr lang="en-CA" sz="1400" b="1" i="0" u="none" strike="noStrike" cap="none" dirty="0">
                <a:solidFill>
                  <a:srgbClr val="A31515"/>
                </a:solidFill>
                <a:latin typeface="Courier New"/>
                <a:ea typeface="Courier New"/>
                <a:cs typeface="Courier New"/>
                <a:sym typeface="Courier New"/>
              </a:rPr>
              <a:t>'C'</a:t>
            </a:r>
            <a:r>
              <a:rPr lang="en-CA" sz="14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Gpos</a:t>
            </a:r>
            <a:r>
              <a:rPr lang="en-CA" sz="1400" b="1" i="0" u="none" strike="noStrike" cap="none" dirty="0">
                <a:solidFill>
                  <a:srgbClr val="000000"/>
                </a:solidFill>
                <a:latin typeface="Courier New"/>
                <a:ea typeface="Courier New"/>
                <a:cs typeface="Courier New"/>
                <a:sym typeface="Courier New"/>
              </a:rPr>
              <a:t> = [</a:t>
            </a:r>
            <a:r>
              <a:rPr lang="en-CA" sz="1400" b="1" i="0" u="none" strike="noStrike" cap="none" dirty="0" err="1">
                <a:solidFill>
                  <a:srgbClr val="000000"/>
                </a:solidFill>
                <a:latin typeface="Courier New"/>
                <a:ea typeface="Courier New"/>
                <a:cs typeface="Courier New"/>
                <a:sym typeface="Courier New"/>
              </a:rPr>
              <a:t>i</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AF00DB"/>
                </a:solidFill>
                <a:latin typeface="Courier New"/>
                <a:ea typeface="Courier New"/>
                <a:cs typeface="Courier New"/>
                <a:sym typeface="Courier New"/>
              </a:rPr>
              <a:t>for</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i</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ltr</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0000FF"/>
                </a:solidFill>
                <a:latin typeface="Courier New"/>
                <a:ea typeface="Courier New"/>
                <a:cs typeface="Courier New"/>
                <a:sym typeface="Courier New"/>
              </a:rPr>
              <a:t>in</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795E26"/>
                </a:solidFill>
                <a:latin typeface="Courier New"/>
                <a:ea typeface="Courier New"/>
                <a:cs typeface="Courier New"/>
                <a:sym typeface="Courier New"/>
              </a:rPr>
              <a:t>enumerate</a:t>
            </a:r>
            <a:r>
              <a:rPr lang="en-CA" sz="1400" b="1" i="0" u="none" strike="noStrike" cap="none" dirty="0">
                <a:solidFill>
                  <a:srgbClr val="000000"/>
                </a:solidFill>
                <a:latin typeface="Courier New"/>
                <a:ea typeface="Courier New"/>
                <a:cs typeface="Courier New"/>
                <a:sym typeface="Courier New"/>
              </a:rPr>
              <a:t>(s) </a:t>
            </a:r>
            <a:r>
              <a:rPr lang="en-CA" sz="1400" b="1" i="0" u="none" strike="noStrike" cap="none" dirty="0">
                <a:solidFill>
                  <a:srgbClr val="AF00DB"/>
                </a:solidFill>
                <a:latin typeface="Courier New"/>
                <a:ea typeface="Courier New"/>
                <a:cs typeface="Courier New"/>
                <a:sym typeface="Courier New"/>
              </a:rPr>
              <a:t>if</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ltr</a:t>
            </a:r>
            <a:r>
              <a:rPr lang="en-CA" sz="1400" b="1" i="0" u="none" strike="noStrike" cap="none" dirty="0">
                <a:solidFill>
                  <a:srgbClr val="000000"/>
                </a:solidFill>
                <a:latin typeface="Courier New"/>
                <a:ea typeface="Courier New"/>
                <a:cs typeface="Courier New"/>
                <a:sym typeface="Courier New"/>
              </a:rPr>
              <a:t> == </a:t>
            </a:r>
            <a:r>
              <a:rPr lang="en-CA" sz="1400" b="1" i="0" u="none" strike="noStrike" cap="none" dirty="0">
                <a:solidFill>
                  <a:srgbClr val="A31515"/>
                </a:solidFill>
                <a:latin typeface="Courier New"/>
                <a:ea typeface="Courier New"/>
                <a:cs typeface="Courier New"/>
                <a:sym typeface="Courier New"/>
              </a:rPr>
              <a:t>'G'</a:t>
            </a:r>
            <a:r>
              <a:rPr lang="en-CA" sz="14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Tpos</a:t>
            </a:r>
            <a:r>
              <a:rPr lang="en-CA" sz="1400" b="1" i="0" u="none" strike="noStrike" cap="none" dirty="0">
                <a:solidFill>
                  <a:srgbClr val="000000"/>
                </a:solidFill>
                <a:latin typeface="Courier New"/>
                <a:ea typeface="Courier New"/>
                <a:cs typeface="Courier New"/>
                <a:sym typeface="Courier New"/>
              </a:rPr>
              <a:t> = [</a:t>
            </a:r>
            <a:r>
              <a:rPr lang="en-CA" sz="1400" b="1" i="0" u="none" strike="noStrike" cap="none" dirty="0" err="1">
                <a:solidFill>
                  <a:srgbClr val="000000"/>
                </a:solidFill>
                <a:latin typeface="Courier New"/>
                <a:ea typeface="Courier New"/>
                <a:cs typeface="Courier New"/>
                <a:sym typeface="Courier New"/>
              </a:rPr>
              <a:t>i</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AF00DB"/>
                </a:solidFill>
                <a:latin typeface="Courier New"/>
                <a:ea typeface="Courier New"/>
                <a:cs typeface="Courier New"/>
                <a:sym typeface="Courier New"/>
              </a:rPr>
              <a:t>for</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i</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ltr</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0000FF"/>
                </a:solidFill>
                <a:latin typeface="Courier New"/>
                <a:ea typeface="Courier New"/>
                <a:cs typeface="Courier New"/>
                <a:sym typeface="Courier New"/>
              </a:rPr>
              <a:t>in</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795E26"/>
                </a:solidFill>
                <a:latin typeface="Courier New"/>
                <a:ea typeface="Courier New"/>
                <a:cs typeface="Courier New"/>
                <a:sym typeface="Courier New"/>
              </a:rPr>
              <a:t>enumerate</a:t>
            </a:r>
            <a:r>
              <a:rPr lang="en-CA" sz="1400" b="1" i="0" u="none" strike="noStrike" cap="none" dirty="0">
                <a:solidFill>
                  <a:srgbClr val="000000"/>
                </a:solidFill>
                <a:latin typeface="Courier New"/>
                <a:ea typeface="Courier New"/>
                <a:cs typeface="Courier New"/>
                <a:sym typeface="Courier New"/>
              </a:rPr>
              <a:t>(s) </a:t>
            </a:r>
            <a:r>
              <a:rPr lang="en-CA" sz="1400" b="1" i="0" u="none" strike="noStrike" cap="none" dirty="0">
                <a:solidFill>
                  <a:srgbClr val="AF00DB"/>
                </a:solidFill>
                <a:latin typeface="Courier New"/>
                <a:ea typeface="Courier New"/>
                <a:cs typeface="Courier New"/>
                <a:sym typeface="Courier New"/>
              </a:rPr>
              <a:t>if</a:t>
            </a: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ltr</a:t>
            </a:r>
            <a:r>
              <a:rPr lang="en-CA" sz="1400" b="1" i="0" u="none" strike="noStrike" cap="none" dirty="0">
                <a:solidFill>
                  <a:srgbClr val="000000"/>
                </a:solidFill>
                <a:latin typeface="Courier New"/>
                <a:ea typeface="Courier New"/>
                <a:cs typeface="Courier New"/>
                <a:sym typeface="Courier New"/>
              </a:rPr>
              <a:t> == </a:t>
            </a:r>
            <a:r>
              <a:rPr lang="en-CA" sz="1400" b="1" i="0" u="none" strike="noStrike" cap="none" dirty="0">
                <a:solidFill>
                  <a:srgbClr val="A31515"/>
                </a:solidFill>
                <a:latin typeface="Courier New"/>
                <a:ea typeface="Courier New"/>
                <a:cs typeface="Courier New"/>
                <a:sym typeface="Courier New"/>
              </a:rPr>
              <a:t>'T'</a:t>
            </a:r>
            <a:r>
              <a:rPr lang="en-CA" sz="14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9885A"/>
                </a:solidFill>
                <a:latin typeface="Courier New"/>
                <a:ea typeface="Courier New"/>
                <a:cs typeface="Courier New"/>
                <a:sym typeface="Courier New"/>
              </a:rPr>
              <a:t>    #Find the elements in the PSSM corresponding to the positions found above and sum to find the score for the sequence</a:t>
            </a:r>
            <a:br>
              <a:rPr lang="en-CA" sz="1400" b="1" i="0" u="none" strike="noStrike" cap="none" dirty="0">
                <a:solidFill>
                  <a:srgbClr val="000000"/>
                </a:solidFill>
                <a:latin typeface="Courier New"/>
                <a:ea typeface="Courier New"/>
                <a:cs typeface="Courier New"/>
                <a:sym typeface="Courier New"/>
              </a:rPr>
            </a:br>
            <a:r>
              <a:rPr lang="en-CA" sz="1400" b="1" i="0" u="none" strike="noStrike" cap="none" dirty="0">
                <a:solidFill>
                  <a:srgbClr val="000000"/>
                </a:solidFill>
                <a:latin typeface="Courier New"/>
                <a:ea typeface="Courier New"/>
                <a:cs typeface="Courier New"/>
                <a:sym typeface="Courier New"/>
              </a:rPr>
              <a:t>    score = </a:t>
            </a:r>
            <a:r>
              <a:rPr lang="en-CA" sz="1400" b="1" i="0" u="none" strike="noStrike" cap="none" dirty="0">
                <a:solidFill>
                  <a:srgbClr val="795E26"/>
                </a:solidFill>
                <a:latin typeface="Courier New"/>
                <a:ea typeface="Courier New"/>
                <a:cs typeface="Courier New"/>
                <a:sym typeface="Courier New"/>
              </a:rPr>
              <a:t>sum</a:t>
            </a:r>
            <a:r>
              <a:rPr lang="en-CA" sz="1400" b="1" i="0" u="none" strike="noStrike" cap="none" dirty="0">
                <a:solidFill>
                  <a:srgbClr val="000000"/>
                </a:solidFill>
                <a:latin typeface="Courier New"/>
                <a:ea typeface="Courier New"/>
                <a:cs typeface="Courier New"/>
                <a:sym typeface="Courier New"/>
              </a:rPr>
              <a:t>(</a:t>
            </a:r>
            <a:r>
              <a:rPr lang="en-CA" sz="1400" b="1" i="0" u="none" strike="noStrike" cap="none" dirty="0" err="1">
                <a:solidFill>
                  <a:srgbClr val="000000"/>
                </a:solidFill>
                <a:latin typeface="Courier New"/>
                <a:ea typeface="Courier New"/>
                <a:cs typeface="Courier New"/>
                <a:sym typeface="Courier New"/>
              </a:rPr>
              <a:t>sm</a:t>
            </a:r>
            <a:r>
              <a:rPr lang="en-CA" sz="1400" b="1" i="0" u="none" strike="noStrike" cap="none" dirty="0">
                <a:solidFill>
                  <a:srgbClr val="000000"/>
                </a:solidFill>
                <a:latin typeface="Courier New"/>
                <a:ea typeface="Courier New"/>
                <a:cs typeface="Courier New"/>
                <a:sym typeface="Courier New"/>
              </a:rPr>
              <a:t>[</a:t>
            </a:r>
            <a:r>
              <a:rPr lang="en-CA" sz="1400" b="1" i="0" u="none" strike="noStrike" cap="none" dirty="0">
                <a:solidFill>
                  <a:srgbClr val="A31515"/>
                </a:solidFill>
                <a:latin typeface="Courier New"/>
                <a:ea typeface="Courier New"/>
                <a:cs typeface="Courier New"/>
                <a:sym typeface="Courier New"/>
              </a:rPr>
              <a:t>'A'</a:t>
            </a:r>
            <a:r>
              <a:rPr lang="en-CA" sz="1400" b="1" i="0" u="none" strike="noStrike" cap="none" dirty="0">
                <a:solidFill>
                  <a:srgbClr val="000000"/>
                </a:solidFill>
                <a:latin typeface="Courier New"/>
                <a:ea typeface="Courier New"/>
                <a:cs typeface="Courier New"/>
                <a:sym typeface="Courier New"/>
              </a:rPr>
              <a:t>][Apos])+</a:t>
            </a:r>
            <a:r>
              <a:rPr lang="en-CA" sz="1400" b="1" i="0" u="none" strike="noStrike" cap="none" dirty="0">
                <a:solidFill>
                  <a:srgbClr val="795E26"/>
                </a:solidFill>
                <a:latin typeface="Courier New"/>
                <a:ea typeface="Courier New"/>
                <a:cs typeface="Courier New"/>
                <a:sym typeface="Courier New"/>
              </a:rPr>
              <a:t>sum</a:t>
            </a:r>
            <a:r>
              <a:rPr lang="en-CA" sz="1400" b="1" i="0" u="none" strike="noStrike" cap="none" dirty="0">
                <a:solidFill>
                  <a:srgbClr val="000000"/>
                </a:solidFill>
                <a:latin typeface="Courier New"/>
                <a:ea typeface="Courier New"/>
                <a:cs typeface="Courier New"/>
                <a:sym typeface="Courier New"/>
              </a:rPr>
              <a:t>(</a:t>
            </a:r>
            <a:r>
              <a:rPr lang="en-CA" sz="1400" b="1" i="0" u="none" strike="noStrike" cap="none" dirty="0" err="1">
                <a:solidFill>
                  <a:srgbClr val="000000"/>
                </a:solidFill>
                <a:latin typeface="Courier New"/>
                <a:ea typeface="Courier New"/>
                <a:cs typeface="Courier New"/>
                <a:sym typeface="Courier New"/>
              </a:rPr>
              <a:t>sm</a:t>
            </a:r>
            <a:r>
              <a:rPr lang="en-CA" sz="1400" b="1" i="0" u="none" strike="noStrike" cap="none" dirty="0">
                <a:solidFill>
                  <a:srgbClr val="000000"/>
                </a:solidFill>
                <a:latin typeface="Courier New"/>
                <a:ea typeface="Courier New"/>
                <a:cs typeface="Courier New"/>
                <a:sym typeface="Courier New"/>
              </a:rPr>
              <a:t>[</a:t>
            </a:r>
            <a:r>
              <a:rPr lang="en-CA" sz="1400" b="1" i="0" u="none" strike="noStrike" cap="none" dirty="0">
                <a:solidFill>
                  <a:srgbClr val="A31515"/>
                </a:solidFill>
                <a:latin typeface="Courier New"/>
                <a:ea typeface="Courier New"/>
                <a:cs typeface="Courier New"/>
                <a:sym typeface="Courier New"/>
              </a:rPr>
              <a:t>'C'</a:t>
            </a:r>
            <a:r>
              <a:rPr lang="en-CA" sz="1400" b="1" i="0" u="none" strike="noStrike" cap="none" dirty="0">
                <a:solidFill>
                  <a:srgbClr val="000000"/>
                </a:solidFill>
                <a:latin typeface="Courier New"/>
                <a:ea typeface="Courier New"/>
                <a:cs typeface="Courier New"/>
                <a:sym typeface="Courier New"/>
              </a:rPr>
              <a:t>][</a:t>
            </a:r>
            <a:r>
              <a:rPr lang="en-CA" sz="1400" b="1" i="0" u="none" strike="noStrike" cap="none" dirty="0" err="1">
                <a:solidFill>
                  <a:srgbClr val="000000"/>
                </a:solidFill>
                <a:latin typeface="Courier New"/>
                <a:ea typeface="Courier New"/>
                <a:cs typeface="Courier New"/>
                <a:sym typeface="Courier New"/>
              </a:rPr>
              <a:t>Cpos</a:t>
            </a:r>
            <a:r>
              <a:rPr lang="en-CA" sz="1400" b="1" i="0" u="none" strike="noStrike" cap="none" dirty="0">
                <a:solidFill>
                  <a:srgbClr val="000000"/>
                </a:solidFill>
                <a:latin typeface="Courier New"/>
                <a:ea typeface="Courier New"/>
                <a:cs typeface="Courier New"/>
                <a:sym typeface="Courier New"/>
              </a:rPr>
              <a:t>])+</a:t>
            </a:r>
            <a:r>
              <a:rPr lang="en-CA" sz="1400" b="1" i="0" u="none" strike="noStrike" cap="none" dirty="0">
                <a:solidFill>
                  <a:srgbClr val="795E26"/>
                </a:solidFill>
                <a:latin typeface="Courier New"/>
                <a:ea typeface="Courier New"/>
                <a:cs typeface="Courier New"/>
                <a:sym typeface="Courier New"/>
              </a:rPr>
              <a:t>sum</a:t>
            </a:r>
            <a:r>
              <a:rPr lang="en-CA" sz="1400" b="1" i="0" u="none" strike="noStrike" cap="none" dirty="0">
                <a:solidFill>
                  <a:srgbClr val="000000"/>
                </a:solidFill>
                <a:latin typeface="Courier New"/>
                <a:ea typeface="Courier New"/>
                <a:cs typeface="Courier New"/>
                <a:sym typeface="Courier New"/>
              </a:rPr>
              <a:t>(</a:t>
            </a:r>
            <a:r>
              <a:rPr lang="en-CA" sz="1400" b="1" i="0" u="none" strike="noStrike" cap="none" dirty="0" err="1">
                <a:solidFill>
                  <a:srgbClr val="000000"/>
                </a:solidFill>
                <a:latin typeface="Courier New"/>
                <a:ea typeface="Courier New"/>
                <a:cs typeface="Courier New"/>
                <a:sym typeface="Courier New"/>
              </a:rPr>
              <a:t>sm</a:t>
            </a:r>
            <a:r>
              <a:rPr lang="en-CA" sz="1400" b="1" i="0" u="none" strike="noStrike" cap="none" dirty="0">
                <a:solidFill>
                  <a:srgbClr val="000000"/>
                </a:solidFill>
                <a:latin typeface="Courier New"/>
                <a:ea typeface="Courier New"/>
                <a:cs typeface="Courier New"/>
                <a:sym typeface="Courier New"/>
              </a:rPr>
              <a:t>[</a:t>
            </a:r>
            <a:r>
              <a:rPr lang="en-CA" sz="1400" b="1" i="0" u="none" strike="noStrike" cap="none" dirty="0">
                <a:solidFill>
                  <a:srgbClr val="A31515"/>
                </a:solidFill>
                <a:latin typeface="Courier New"/>
                <a:ea typeface="Courier New"/>
                <a:cs typeface="Courier New"/>
                <a:sym typeface="Courier New"/>
              </a:rPr>
              <a:t>'G'</a:t>
            </a:r>
            <a:r>
              <a:rPr lang="en-CA" sz="1400" b="1" i="0" u="none" strike="noStrike" cap="none" dirty="0">
                <a:solidFill>
                  <a:srgbClr val="000000"/>
                </a:solidFill>
                <a:latin typeface="Courier New"/>
                <a:ea typeface="Courier New"/>
                <a:cs typeface="Courier New"/>
                <a:sym typeface="Courier New"/>
              </a:rPr>
              <a:t>][</a:t>
            </a:r>
            <a:r>
              <a:rPr lang="en-CA" sz="1400" b="1" i="0" u="none" strike="noStrike" cap="none" dirty="0" err="1">
                <a:solidFill>
                  <a:srgbClr val="000000"/>
                </a:solidFill>
                <a:latin typeface="Courier New"/>
                <a:ea typeface="Courier New"/>
                <a:cs typeface="Courier New"/>
                <a:sym typeface="Courier New"/>
              </a:rPr>
              <a:t>Gpos</a:t>
            </a:r>
            <a:r>
              <a:rPr lang="en-CA" sz="14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a:solidFill>
                  <a:srgbClr val="795E26"/>
                </a:solidFill>
                <a:latin typeface="Courier New"/>
                <a:ea typeface="Courier New"/>
                <a:cs typeface="Courier New"/>
                <a:sym typeface="Courier New"/>
              </a:rPr>
              <a:t>sum</a:t>
            </a:r>
            <a:r>
              <a:rPr lang="en-CA" sz="1400" b="1" i="0" u="none" strike="noStrike" cap="none" dirty="0">
                <a:solidFill>
                  <a:srgbClr val="000000"/>
                </a:solidFill>
                <a:latin typeface="Courier New"/>
                <a:ea typeface="Courier New"/>
                <a:cs typeface="Courier New"/>
                <a:sym typeface="Courier New"/>
              </a:rPr>
              <a:t>(</a:t>
            </a:r>
            <a:r>
              <a:rPr lang="en-CA" sz="1400" b="1" i="0" u="none" strike="noStrike" cap="none" dirty="0" err="1">
                <a:solidFill>
                  <a:srgbClr val="000000"/>
                </a:solidFill>
                <a:latin typeface="Courier New"/>
                <a:ea typeface="Courier New"/>
                <a:cs typeface="Courier New"/>
                <a:sym typeface="Courier New"/>
              </a:rPr>
              <a:t>sm</a:t>
            </a:r>
            <a:r>
              <a:rPr lang="en-CA" sz="1400" b="1" i="0" u="none" strike="noStrike" cap="none" dirty="0">
                <a:solidFill>
                  <a:srgbClr val="000000"/>
                </a:solidFill>
                <a:latin typeface="Courier New"/>
                <a:ea typeface="Courier New"/>
                <a:cs typeface="Courier New"/>
                <a:sym typeface="Courier New"/>
              </a:rPr>
              <a:t>[</a:t>
            </a:r>
            <a:r>
              <a:rPr lang="en-CA" sz="1400" b="1" i="0" u="none" strike="noStrike" cap="none" dirty="0">
                <a:solidFill>
                  <a:srgbClr val="A31515"/>
                </a:solidFill>
                <a:latin typeface="Courier New"/>
                <a:ea typeface="Courier New"/>
                <a:cs typeface="Courier New"/>
                <a:sym typeface="Courier New"/>
              </a:rPr>
              <a:t>'T'</a:t>
            </a:r>
            <a:r>
              <a:rPr lang="en-CA" sz="1400" b="1" i="0" u="none" strike="noStrike" cap="none" dirty="0">
                <a:solidFill>
                  <a:srgbClr val="000000"/>
                </a:solidFill>
                <a:latin typeface="Courier New"/>
                <a:ea typeface="Courier New"/>
                <a:cs typeface="Courier New"/>
                <a:sym typeface="Courier New"/>
              </a:rPr>
              <a:t>][</a:t>
            </a:r>
            <a:r>
              <a:rPr lang="en-CA" sz="1400" b="1" i="0" u="none" strike="noStrike" cap="none" dirty="0" err="1">
                <a:solidFill>
                  <a:srgbClr val="000000"/>
                </a:solidFill>
                <a:latin typeface="Courier New"/>
                <a:ea typeface="Courier New"/>
                <a:cs typeface="Courier New"/>
                <a:sym typeface="Courier New"/>
              </a:rPr>
              <a:t>Tpos</a:t>
            </a:r>
            <a:r>
              <a:rPr lang="en-CA" sz="14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00000"/>
                </a:solidFill>
                <a:latin typeface="Courier New"/>
                <a:ea typeface="Courier New"/>
                <a:cs typeface="Courier New"/>
                <a:sym typeface="Courier New"/>
              </a:rPr>
              <a:t>    </a:t>
            </a:r>
            <a:r>
              <a:rPr lang="en-CA" sz="1400" b="1" i="0" u="none" strike="noStrike" cap="none" dirty="0" err="1">
                <a:solidFill>
                  <a:srgbClr val="000000"/>
                </a:solidFill>
                <a:latin typeface="Courier New"/>
                <a:ea typeface="Courier New"/>
                <a:cs typeface="Courier New"/>
                <a:sym typeface="Courier New"/>
              </a:rPr>
              <a:t>all_scores.append</a:t>
            </a:r>
            <a:r>
              <a:rPr lang="en-CA" sz="1400" b="1" i="0" u="none" strike="noStrike" cap="none" dirty="0">
                <a:solidFill>
                  <a:srgbClr val="000000"/>
                </a:solidFill>
                <a:latin typeface="Courier New"/>
                <a:ea typeface="Courier New"/>
                <a:cs typeface="Courier New"/>
                <a:sym typeface="Courier New"/>
              </a:rPr>
              <a:t>(score)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sp>
        <p:nvSpPr>
          <p:cNvPr id="2235" name="Google Shape;2235;p101"/>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Shine Dalgarno Scoring</a:t>
            </a:r>
            <a:endParaRPr dirty="0">
              <a:latin typeface="Arial"/>
              <a:ea typeface="Arial"/>
              <a:cs typeface="Arial"/>
              <a:sym typeface="Arial"/>
            </a:endParaRPr>
          </a:p>
        </p:txBody>
      </p:sp>
      <p:sp>
        <p:nvSpPr>
          <p:cNvPr id="2236" name="Google Shape;2236;p101"/>
          <p:cNvSpPr txBox="1">
            <a:spLocks noGrp="1"/>
          </p:cNvSpPr>
          <p:nvPr>
            <p:ph type="body" idx="2"/>
          </p:nvPr>
        </p:nvSpPr>
        <p:spPr>
          <a:xfrm>
            <a:off x="1981200" y="941638"/>
            <a:ext cx="9567618" cy="1518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200"/>
              <a:buFont typeface="Arial"/>
              <a:buChar char="•"/>
            </a:pPr>
            <a:r>
              <a:rPr lang="en-CA" sz="2600" dirty="0"/>
              <a:t>Each hexamer is given a score based on its similarity to the consensus sequence AGGAGG</a:t>
            </a:r>
            <a:endParaRPr sz="2600" dirty="0"/>
          </a:p>
        </p:txBody>
      </p:sp>
      <p:sp>
        <p:nvSpPr>
          <p:cNvPr id="2237" name="Google Shape;2237;p101"/>
          <p:cNvSpPr/>
          <p:nvPr/>
        </p:nvSpPr>
        <p:spPr>
          <a:xfrm>
            <a:off x="2414832" y="1866046"/>
            <a:ext cx="9567618" cy="453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9885A"/>
                </a:solidFill>
                <a:latin typeface="Courier New"/>
                <a:ea typeface="Courier New"/>
                <a:cs typeface="Courier New"/>
                <a:sym typeface="Courier New"/>
              </a:rPr>
              <a:t>#Find the positions of A and G in the sequence AGGAGG</a:t>
            </a:r>
            <a:endParaRPr sz="15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err="1">
                <a:solidFill>
                  <a:srgbClr val="000000"/>
                </a:solidFill>
                <a:latin typeface="Courier New"/>
                <a:ea typeface="Courier New"/>
                <a:cs typeface="Courier New"/>
                <a:sym typeface="Courier New"/>
              </a:rPr>
              <a:t>consA</a:t>
            </a:r>
            <a:r>
              <a:rPr lang="en-CA" sz="1500" b="1" i="0" u="none" strike="noStrike" cap="none" dirty="0">
                <a:solidFill>
                  <a:srgbClr val="000000"/>
                </a:solidFill>
                <a:latin typeface="Courier New"/>
                <a:ea typeface="Courier New"/>
                <a:cs typeface="Courier New"/>
                <a:sym typeface="Courier New"/>
              </a:rPr>
              <a:t> = [</a:t>
            </a:r>
            <a:r>
              <a:rPr lang="en-CA" sz="1500" b="1" i="0" u="none" strike="noStrike" cap="none" dirty="0" err="1">
                <a:solidFill>
                  <a:srgbClr val="000000"/>
                </a:solidFill>
                <a:latin typeface="Courier New"/>
                <a:ea typeface="Courier New"/>
                <a:cs typeface="Courier New"/>
                <a:sym typeface="Courier New"/>
              </a:rPr>
              <a:t>i</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AF00DB"/>
                </a:solidFill>
                <a:latin typeface="Courier New"/>
                <a:ea typeface="Courier New"/>
                <a:cs typeface="Courier New"/>
                <a:sym typeface="Courier New"/>
              </a:rPr>
              <a:t>for</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i,j</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0000FF"/>
                </a:solidFill>
                <a:latin typeface="Courier New"/>
                <a:ea typeface="Courier New"/>
                <a:cs typeface="Courier New"/>
                <a:sym typeface="Courier New"/>
              </a:rPr>
              <a:t>in</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795E26"/>
                </a:solidFill>
                <a:latin typeface="Courier New"/>
                <a:ea typeface="Courier New"/>
                <a:cs typeface="Courier New"/>
                <a:sym typeface="Courier New"/>
              </a:rPr>
              <a:t>enumerate</a:t>
            </a:r>
            <a:r>
              <a:rPr lang="en-CA" sz="1500" b="1" i="0" u="none" strike="noStrike" cap="none" dirty="0">
                <a:solidFill>
                  <a:srgbClr val="000000"/>
                </a:solidFill>
                <a:latin typeface="Courier New"/>
                <a:ea typeface="Courier New"/>
                <a:cs typeface="Courier New"/>
                <a:sym typeface="Courier New"/>
              </a:rPr>
              <a:t>(</a:t>
            </a:r>
            <a:r>
              <a:rPr lang="en-CA" sz="1500" b="1" i="0" u="none" strike="noStrike" cap="none" dirty="0">
                <a:solidFill>
                  <a:srgbClr val="A31515"/>
                </a:solidFill>
                <a:latin typeface="Courier New"/>
                <a:ea typeface="Courier New"/>
                <a:cs typeface="Courier New"/>
                <a:sym typeface="Courier New"/>
              </a:rPr>
              <a:t>'AGGAGG'</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AF00DB"/>
                </a:solidFill>
                <a:latin typeface="Courier New"/>
                <a:ea typeface="Courier New"/>
                <a:cs typeface="Courier New"/>
                <a:sym typeface="Courier New"/>
              </a:rPr>
              <a:t>if</a:t>
            </a:r>
            <a:r>
              <a:rPr lang="en-CA" sz="1500" b="1" i="0" u="none" strike="noStrike" cap="none" dirty="0">
                <a:solidFill>
                  <a:srgbClr val="000000"/>
                </a:solidFill>
                <a:latin typeface="Courier New"/>
                <a:ea typeface="Courier New"/>
                <a:cs typeface="Courier New"/>
                <a:sym typeface="Courier New"/>
              </a:rPr>
              <a:t> j == </a:t>
            </a:r>
            <a:r>
              <a:rPr lang="en-CA" sz="1500" b="1" i="0" u="none" strike="noStrike" cap="none" dirty="0">
                <a:solidFill>
                  <a:srgbClr val="A31515"/>
                </a:solidFill>
                <a:latin typeface="Courier New"/>
                <a:ea typeface="Courier New"/>
                <a:cs typeface="Courier New"/>
                <a:sym typeface="Courier New"/>
              </a:rPr>
              <a:t>'A'</a:t>
            </a:r>
            <a:r>
              <a:rPr lang="en-CA" sz="15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err="1">
                <a:solidFill>
                  <a:srgbClr val="000000"/>
                </a:solidFill>
                <a:latin typeface="Courier New"/>
                <a:ea typeface="Courier New"/>
                <a:cs typeface="Courier New"/>
                <a:sym typeface="Courier New"/>
              </a:rPr>
              <a:t>consG</a:t>
            </a:r>
            <a:r>
              <a:rPr lang="en-CA" sz="1500" b="1" i="0" u="none" strike="noStrike" cap="none" dirty="0">
                <a:solidFill>
                  <a:srgbClr val="000000"/>
                </a:solidFill>
                <a:latin typeface="Courier New"/>
                <a:ea typeface="Courier New"/>
                <a:cs typeface="Courier New"/>
                <a:sym typeface="Courier New"/>
              </a:rPr>
              <a:t> = [</a:t>
            </a:r>
            <a:r>
              <a:rPr lang="en-CA" sz="1500" b="1" i="0" u="none" strike="noStrike" cap="none" dirty="0" err="1">
                <a:solidFill>
                  <a:srgbClr val="000000"/>
                </a:solidFill>
                <a:latin typeface="Courier New"/>
                <a:ea typeface="Courier New"/>
                <a:cs typeface="Courier New"/>
                <a:sym typeface="Courier New"/>
              </a:rPr>
              <a:t>i</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AF00DB"/>
                </a:solidFill>
                <a:latin typeface="Courier New"/>
                <a:ea typeface="Courier New"/>
                <a:cs typeface="Courier New"/>
                <a:sym typeface="Courier New"/>
              </a:rPr>
              <a:t>for</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i,j</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0000FF"/>
                </a:solidFill>
                <a:latin typeface="Courier New"/>
                <a:ea typeface="Courier New"/>
                <a:cs typeface="Courier New"/>
                <a:sym typeface="Courier New"/>
              </a:rPr>
              <a:t>in</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795E26"/>
                </a:solidFill>
                <a:latin typeface="Courier New"/>
                <a:ea typeface="Courier New"/>
                <a:cs typeface="Courier New"/>
                <a:sym typeface="Courier New"/>
              </a:rPr>
              <a:t>enumerate</a:t>
            </a:r>
            <a:r>
              <a:rPr lang="en-CA" sz="1500" b="1" i="0" u="none" strike="noStrike" cap="none" dirty="0">
                <a:solidFill>
                  <a:srgbClr val="000000"/>
                </a:solidFill>
                <a:latin typeface="Courier New"/>
                <a:ea typeface="Courier New"/>
                <a:cs typeface="Courier New"/>
                <a:sym typeface="Courier New"/>
              </a:rPr>
              <a:t>(</a:t>
            </a:r>
            <a:r>
              <a:rPr lang="en-CA" sz="1500" b="1" i="0" u="none" strike="noStrike" cap="none" dirty="0">
                <a:solidFill>
                  <a:srgbClr val="A31515"/>
                </a:solidFill>
                <a:latin typeface="Courier New"/>
                <a:ea typeface="Courier New"/>
                <a:cs typeface="Courier New"/>
                <a:sym typeface="Courier New"/>
              </a:rPr>
              <a:t>'AGGAGG'</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AF00DB"/>
                </a:solidFill>
                <a:latin typeface="Courier New"/>
                <a:ea typeface="Courier New"/>
                <a:cs typeface="Courier New"/>
                <a:sym typeface="Courier New"/>
              </a:rPr>
              <a:t>if</a:t>
            </a:r>
            <a:r>
              <a:rPr lang="en-CA" sz="1500" b="1" i="0" u="none" strike="noStrike" cap="none" dirty="0">
                <a:solidFill>
                  <a:srgbClr val="000000"/>
                </a:solidFill>
                <a:latin typeface="Courier New"/>
                <a:ea typeface="Courier New"/>
                <a:cs typeface="Courier New"/>
                <a:sym typeface="Courier New"/>
              </a:rPr>
              <a:t> j == </a:t>
            </a:r>
            <a:r>
              <a:rPr lang="en-CA" sz="1500" b="1" i="0" u="none" strike="noStrike" cap="none" dirty="0">
                <a:solidFill>
                  <a:srgbClr val="A31515"/>
                </a:solidFill>
                <a:latin typeface="Courier New"/>
                <a:ea typeface="Courier New"/>
                <a:cs typeface="Courier New"/>
                <a:sym typeface="Courier New"/>
              </a:rPr>
              <a:t>'G'</a:t>
            </a:r>
            <a:r>
              <a:rPr lang="en-CA" sz="15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br>
              <a:rPr lang="en-CA" sz="1500" b="1" i="0" u="none" strike="noStrike" cap="none" dirty="0">
                <a:solidFill>
                  <a:srgbClr val="000000"/>
                </a:solidFill>
                <a:latin typeface="Courier New"/>
                <a:ea typeface="Courier New"/>
                <a:cs typeface="Courier New"/>
                <a:sym typeface="Courier New"/>
              </a:rPr>
            </a:br>
            <a:r>
              <a:rPr lang="en-CA" sz="1500" b="1" i="0" u="none" strike="noStrike" cap="none" dirty="0">
                <a:solidFill>
                  <a:srgbClr val="0000FF"/>
                </a:solidFill>
                <a:latin typeface="Courier New"/>
                <a:ea typeface="Courier New"/>
                <a:cs typeface="Courier New"/>
                <a:sym typeface="Courier New"/>
              </a:rPr>
              <a:t>def</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795E26"/>
                </a:solidFill>
                <a:latin typeface="Courier New"/>
                <a:ea typeface="Courier New"/>
                <a:cs typeface="Courier New"/>
                <a:sym typeface="Courier New"/>
              </a:rPr>
              <a:t>SD_dict</a:t>
            </a:r>
            <a:r>
              <a:rPr lang="en-CA" sz="15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cons_scores</a:t>
            </a:r>
            <a:r>
              <a:rPr lang="en-CA" sz="1500" b="1" i="0" u="none" strike="noStrike" cap="none" dirty="0">
                <a:solidFill>
                  <a:srgbClr val="000000"/>
                </a:solidFill>
                <a:latin typeface="Courier New"/>
                <a:ea typeface="Courier New"/>
                <a:cs typeface="Courier New"/>
                <a:sym typeface="Courier New"/>
              </a:rPr>
              <a:t> =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09885A"/>
                </a:solidFill>
                <a:latin typeface="Courier New"/>
                <a:ea typeface="Courier New"/>
                <a:cs typeface="Courier New"/>
                <a:sym typeface="Courier New"/>
              </a:rPr>
              <a:t>#Score all hexamers (4096)</a:t>
            </a:r>
            <a:endParaRPr sz="15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AF00DB"/>
                </a:solidFill>
                <a:latin typeface="Courier New"/>
                <a:ea typeface="Courier New"/>
                <a:cs typeface="Courier New"/>
                <a:sym typeface="Courier New"/>
              </a:rPr>
              <a:t>for</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hx</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0000FF"/>
                </a:solidFill>
                <a:latin typeface="Courier New"/>
                <a:ea typeface="Courier New"/>
                <a:cs typeface="Courier New"/>
                <a:sym typeface="Courier New"/>
              </a:rPr>
              <a:t>in</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unique_hexs</a:t>
            </a:r>
            <a:r>
              <a:rPr lang="en-CA" sz="15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cons_score</a:t>
            </a:r>
            <a:r>
              <a:rPr lang="en-CA" sz="1500" b="1" i="0" u="none" strike="noStrike" cap="none" dirty="0">
                <a:solidFill>
                  <a:srgbClr val="000000"/>
                </a:solidFill>
                <a:latin typeface="Courier New"/>
                <a:ea typeface="Courier New"/>
                <a:cs typeface="Courier New"/>
                <a:sym typeface="Courier New"/>
              </a:rPr>
              <a:t> = </a:t>
            </a:r>
            <a:r>
              <a:rPr lang="en-CA" sz="1500" b="1" i="0" u="none" strike="noStrike" cap="none" dirty="0">
                <a:solidFill>
                  <a:srgbClr val="09885A"/>
                </a:solidFill>
                <a:latin typeface="Courier New"/>
                <a:ea typeface="Courier New"/>
                <a:cs typeface="Courier New"/>
                <a:sym typeface="Courier New"/>
              </a:rPr>
              <a:t>0</a:t>
            </a:r>
            <a:endParaRPr sz="15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G_occ</a:t>
            </a:r>
            <a:r>
              <a:rPr lang="en-CA" sz="1500" b="1" i="0" u="none" strike="noStrike" cap="none" dirty="0">
                <a:solidFill>
                  <a:srgbClr val="000000"/>
                </a:solidFill>
                <a:latin typeface="Courier New"/>
                <a:ea typeface="Courier New"/>
                <a:cs typeface="Courier New"/>
                <a:sym typeface="Courier New"/>
              </a:rPr>
              <a:t> = [</a:t>
            </a:r>
            <a:r>
              <a:rPr lang="en-CA" sz="1500" b="1" i="0" u="none" strike="noStrike" cap="none" dirty="0" err="1">
                <a:solidFill>
                  <a:srgbClr val="000000"/>
                </a:solidFill>
                <a:latin typeface="Courier New"/>
                <a:ea typeface="Courier New"/>
                <a:cs typeface="Courier New"/>
                <a:sym typeface="Courier New"/>
              </a:rPr>
              <a:t>i</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AF00DB"/>
                </a:solidFill>
                <a:latin typeface="Courier New"/>
                <a:ea typeface="Courier New"/>
                <a:cs typeface="Courier New"/>
                <a:sym typeface="Courier New"/>
              </a:rPr>
              <a:t>for</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i,j</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0000FF"/>
                </a:solidFill>
                <a:latin typeface="Courier New"/>
                <a:ea typeface="Courier New"/>
                <a:cs typeface="Courier New"/>
                <a:sym typeface="Courier New"/>
              </a:rPr>
              <a:t>in</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795E26"/>
                </a:solidFill>
                <a:latin typeface="Courier New"/>
                <a:ea typeface="Courier New"/>
                <a:cs typeface="Courier New"/>
                <a:sym typeface="Courier New"/>
              </a:rPr>
              <a:t>enumerate</a:t>
            </a:r>
            <a:r>
              <a:rPr lang="en-CA" sz="1500" b="1" i="0" u="none" strike="noStrike" cap="none" dirty="0">
                <a:solidFill>
                  <a:srgbClr val="000000"/>
                </a:solidFill>
                <a:latin typeface="Courier New"/>
                <a:ea typeface="Courier New"/>
                <a:cs typeface="Courier New"/>
                <a:sym typeface="Courier New"/>
              </a:rPr>
              <a:t>(</a:t>
            </a:r>
            <a:r>
              <a:rPr lang="en-CA" sz="1500" b="1" i="0" u="none" strike="noStrike" cap="none" dirty="0" err="1">
                <a:solidFill>
                  <a:srgbClr val="000000"/>
                </a:solidFill>
                <a:latin typeface="Courier New"/>
                <a:ea typeface="Courier New"/>
                <a:cs typeface="Courier New"/>
                <a:sym typeface="Courier New"/>
              </a:rPr>
              <a:t>hx</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AF00DB"/>
                </a:solidFill>
                <a:latin typeface="Courier New"/>
                <a:ea typeface="Courier New"/>
                <a:cs typeface="Courier New"/>
                <a:sym typeface="Courier New"/>
              </a:rPr>
              <a:t>if</a:t>
            </a:r>
            <a:r>
              <a:rPr lang="en-CA" sz="1500" b="1" i="0" u="none" strike="noStrike" cap="none" dirty="0">
                <a:solidFill>
                  <a:srgbClr val="000000"/>
                </a:solidFill>
                <a:latin typeface="Courier New"/>
                <a:ea typeface="Courier New"/>
                <a:cs typeface="Courier New"/>
                <a:sym typeface="Courier New"/>
              </a:rPr>
              <a:t> j == </a:t>
            </a:r>
            <a:r>
              <a:rPr lang="en-CA" sz="1500" b="1" i="0" u="none" strike="noStrike" cap="none" dirty="0">
                <a:solidFill>
                  <a:srgbClr val="A31515"/>
                </a:solidFill>
                <a:latin typeface="Courier New"/>
                <a:ea typeface="Courier New"/>
                <a:cs typeface="Courier New"/>
                <a:sym typeface="Courier New"/>
              </a:rPr>
              <a:t>'G'</a:t>
            </a:r>
            <a:r>
              <a:rPr lang="en-CA" sz="15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A_occ</a:t>
            </a:r>
            <a:r>
              <a:rPr lang="en-CA" sz="1500" b="1" i="0" u="none" strike="noStrike" cap="none" dirty="0">
                <a:solidFill>
                  <a:srgbClr val="000000"/>
                </a:solidFill>
                <a:latin typeface="Courier New"/>
                <a:ea typeface="Courier New"/>
                <a:cs typeface="Courier New"/>
                <a:sym typeface="Courier New"/>
              </a:rPr>
              <a:t> = [</a:t>
            </a:r>
            <a:r>
              <a:rPr lang="en-CA" sz="1500" b="1" i="0" u="none" strike="noStrike" cap="none" dirty="0" err="1">
                <a:solidFill>
                  <a:srgbClr val="000000"/>
                </a:solidFill>
                <a:latin typeface="Courier New"/>
                <a:ea typeface="Courier New"/>
                <a:cs typeface="Courier New"/>
                <a:sym typeface="Courier New"/>
              </a:rPr>
              <a:t>i</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AF00DB"/>
                </a:solidFill>
                <a:latin typeface="Courier New"/>
                <a:ea typeface="Courier New"/>
                <a:cs typeface="Courier New"/>
                <a:sym typeface="Courier New"/>
              </a:rPr>
              <a:t>for</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i,j</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0000FF"/>
                </a:solidFill>
                <a:latin typeface="Courier New"/>
                <a:ea typeface="Courier New"/>
                <a:cs typeface="Courier New"/>
                <a:sym typeface="Courier New"/>
              </a:rPr>
              <a:t>in</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795E26"/>
                </a:solidFill>
                <a:latin typeface="Courier New"/>
                <a:ea typeface="Courier New"/>
                <a:cs typeface="Courier New"/>
                <a:sym typeface="Courier New"/>
              </a:rPr>
              <a:t>enumerate</a:t>
            </a:r>
            <a:r>
              <a:rPr lang="en-CA" sz="1500" b="1" i="0" u="none" strike="noStrike" cap="none" dirty="0">
                <a:solidFill>
                  <a:srgbClr val="000000"/>
                </a:solidFill>
                <a:latin typeface="Courier New"/>
                <a:ea typeface="Courier New"/>
                <a:cs typeface="Courier New"/>
                <a:sym typeface="Courier New"/>
              </a:rPr>
              <a:t>(</a:t>
            </a:r>
            <a:r>
              <a:rPr lang="en-CA" sz="1500" b="1" i="0" u="none" strike="noStrike" cap="none" dirty="0" err="1">
                <a:solidFill>
                  <a:srgbClr val="000000"/>
                </a:solidFill>
                <a:latin typeface="Courier New"/>
                <a:ea typeface="Courier New"/>
                <a:cs typeface="Courier New"/>
                <a:sym typeface="Courier New"/>
              </a:rPr>
              <a:t>hx</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AF00DB"/>
                </a:solidFill>
                <a:latin typeface="Courier New"/>
                <a:ea typeface="Courier New"/>
                <a:cs typeface="Courier New"/>
                <a:sym typeface="Courier New"/>
              </a:rPr>
              <a:t>if</a:t>
            </a:r>
            <a:r>
              <a:rPr lang="en-CA" sz="1500" b="1" i="0" u="none" strike="noStrike" cap="none" dirty="0">
                <a:solidFill>
                  <a:srgbClr val="000000"/>
                </a:solidFill>
                <a:latin typeface="Courier New"/>
                <a:ea typeface="Courier New"/>
                <a:cs typeface="Courier New"/>
                <a:sym typeface="Courier New"/>
              </a:rPr>
              <a:t> j == </a:t>
            </a:r>
            <a:r>
              <a:rPr lang="en-CA" sz="1500" b="1" i="0" u="none" strike="noStrike" cap="none" dirty="0">
                <a:solidFill>
                  <a:srgbClr val="A31515"/>
                </a:solidFill>
                <a:latin typeface="Courier New"/>
                <a:ea typeface="Courier New"/>
                <a:cs typeface="Courier New"/>
                <a:sym typeface="Courier New"/>
              </a:rPr>
              <a:t>'A'</a:t>
            </a:r>
            <a:r>
              <a:rPr lang="en-CA" sz="15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9885A"/>
                </a:solidFill>
                <a:latin typeface="Courier New"/>
                <a:ea typeface="Courier New"/>
                <a:cs typeface="Courier New"/>
                <a:sym typeface="Courier New"/>
              </a:rPr>
              <a:t>  #If the positions of A and G in a hexamer match the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1" i="0" u="none" strike="noStrike" cap="none" dirty="0">
                <a:solidFill>
                  <a:srgbClr val="09885A"/>
                </a:solidFill>
                <a:latin typeface="Courier New"/>
                <a:ea typeface="Courier New"/>
                <a:cs typeface="Courier New"/>
                <a:sym typeface="Courier New"/>
              </a:rPr>
              <a:t>  #consensus sequence, increment the score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AF00DB"/>
                </a:solidFill>
                <a:latin typeface="Courier New"/>
                <a:ea typeface="Courier New"/>
                <a:cs typeface="Courier New"/>
                <a:sym typeface="Courier New"/>
              </a:rPr>
              <a:t>for</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idx</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0000FF"/>
                </a:solidFill>
                <a:latin typeface="Courier New"/>
                <a:ea typeface="Courier New"/>
                <a:cs typeface="Courier New"/>
                <a:sym typeface="Courier New"/>
              </a:rPr>
              <a:t>in</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G_occ</a:t>
            </a:r>
            <a:r>
              <a:rPr lang="en-CA" sz="15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AF00DB"/>
                </a:solidFill>
                <a:latin typeface="Courier New"/>
                <a:ea typeface="Courier New"/>
                <a:cs typeface="Courier New"/>
                <a:sym typeface="Courier New"/>
              </a:rPr>
              <a:t>if</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idx</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0000FF"/>
                </a:solidFill>
                <a:latin typeface="Courier New"/>
                <a:ea typeface="Courier New"/>
                <a:cs typeface="Courier New"/>
                <a:sym typeface="Courier New"/>
              </a:rPr>
              <a:t>in</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consG</a:t>
            </a:r>
            <a:r>
              <a:rPr lang="en-CA" sz="15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cons_score</a:t>
            </a:r>
            <a:r>
              <a:rPr lang="en-CA" sz="1500" b="1" i="0" u="none" strike="noStrike" cap="none" dirty="0">
                <a:solidFill>
                  <a:srgbClr val="000000"/>
                </a:solidFill>
                <a:latin typeface="Courier New"/>
                <a:ea typeface="Courier New"/>
                <a:cs typeface="Courier New"/>
                <a:sym typeface="Courier New"/>
              </a:rPr>
              <a:t> += </a:t>
            </a:r>
            <a:r>
              <a:rPr lang="en-CA" sz="1500" b="1" i="0" u="none" strike="noStrike" cap="none" dirty="0">
                <a:solidFill>
                  <a:srgbClr val="09885A"/>
                </a:solidFill>
                <a:latin typeface="Courier New"/>
                <a:ea typeface="Courier New"/>
                <a:cs typeface="Courier New"/>
                <a:sym typeface="Courier New"/>
              </a:rPr>
              <a:t>1</a:t>
            </a:r>
            <a:endParaRPr sz="15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AF00DB"/>
                </a:solidFill>
                <a:latin typeface="Courier New"/>
                <a:ea typeface="Courier New"/>
                <a:cs typeface="Courier New"/>
                <a:sym typeface="Courier New"/>
              </a:rPr>
              <a:t>for</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idx</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0000FF"/>
                </a:solidFill>
                <a:latin typeface="Courier New"/>
                <a:ea typeface="Courier New"/>
                <a:cs typeface="Courier New"/>
                <a:sym typeface="Courier New"/>
              </a:rPr>
              <a:t>in</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A_occ</a:t>
            </a:r>
            <a:r>
              <a:rPr lang="en-CA" sz="15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AF00DB"/>
                </a:solidFill>
                <a:latin typeface="Courier New"/>
                <a:ea typeface="Courier New"/>
                <a:cs typeface="Courier New"/>
                <a:sym typeface="Courier New"/>
              </a:rPr>
              <a:t>if</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idx</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a:solidFill>
                  <a:srgbClr val="0000FF"/>
                </a:solidFill>
                <a:latin typeface="Courier New"/>
                <a:ea typeface="Courier New"/>
                <a:cs typeface="Courier New"/>
                <a:sym typeface="Courier New"/>
              </a:rPr>
              <a:t>in</a:t>
            </a: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consA</a:t>
            </a:r>
            <a:r>
              <a:rPr lang="en-CA" sz="15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r>
              <a:rPr lang="en-CA" sz="1500" b="1" i="0" u="none" strike="noStrike" cap="none" dirty="0" err="1">
                <a:solidFill>
                  <a:srgbClr val="000000"/>
                </a:solidFill>
                <a:latin typeface="Courier New"/>
                <a:ea typeface="Courier New"/>
                <a:cs typeface="Courier New"/>
                <a:sym typeface="Courier New"/>
              </a:rPr>
              <a:t>cons_score</a:t>
            </a:r>
            <a:r>
              <a:rPr lang="en-CA" sz="1500" b="1" i="0" u="none" strike="noStrike" cap="none" dirty="0">
                <a:solidFill>
                  <a:srgbClr val="000000"/>
                </a:solidFill>
                <a:latin typeface="Courier New"/>
                <a:ea typeface="Courier New"/>
                <a:cs typeface="Courier New"/>
                <a:sym typeface="Courier New"/>
              </a:rPr>
              <a:t> += </a:t>
            </a:r>
            <a:r>
              <a:rPr lang="en-CA" sz="1500" b="1" i="0" u="none" strike="noStrike" cap="none" dirty="0">
                <a:solidFill>
                  <a:srgbClr val="09885A"/>
                </a:solidFill>
                <a:latin typeface="Courier New"/>
                <a:ea typeface="Courier New"/>
                <a:cs typeface="Courier New"/>
                <a:sym typeface="Courier New"/>
              </a:rPr>
              <a:t>1</a:t>
            </a:r>
            <a:endParaRPr sz="1500" b="1" i="0" u="none" strike="noStrike" cap="none" dirty="0">
              <a:solidFill>
                <a:srgbClr val="000000"/>
              </a:solidFill>
              <a:latin typeface="Courier New"/>
              <a:ea typeface="Courier New"/>
              <a:cs typeface="Courier New"/>
              <a:sym typeface="Courier New"/>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242"/>
        <p:cNvGrpSpPr/>
        <p:nvPr/>
      </p:nvGrpSpPr>
      <p:grpSpPr>
        <a:xfrm>
          <a:off x="0" y="0"/>
          <a:ext cx="0" cy="0"/>
          <a:chOff x="0" y="0"/>
          <a:chExt cx="0" cy="0"/>
        </a:xfrm>
      </p:grpSpPr>
      <p:sp>
        <p:nvSpPr>
          <p:cNvPr id="2243" name="Google Shape;2243;p102"/>
          <p:cNvSpPr txBox="1">
            <a:spLocks noGrp="1"/>
          </p:cNvSpPr>
          <p:nvPr>
            <p:ph type="body" idx="2"/>
          </p:nvPr>
        </p:nvSpPr>
        <p:spPr>
          <a:xfrm>
            <a:off x="1314450" y="1112838"/>
            <a:ext cx="10877550" cy="1518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200"/>
              <a:buFont typeface="Arial"/>
              <a:buChar char="•"/>
            </a:pPr>
            <a:r>
              <a:rPr lang="en-CA" sz="2600" dirty="0"/>
              <a:t>These scores are then applied to a list of input sequences, with a selectable range of nucleotides to consider</a:t>
            </a:r>
            <a:endParaRPr sz="2600" dirty="0"/>
          </a:p>
        </p:txBody>
      </p:sp>
      <p:sp>
        <p:nvSpPr>
          <p:cNvPr id="2244" name="Google Shape;2244;p102"/>
          <p:cNvSpPr/>
          <p:nvPr/>
        </p:nvSpPr>
        <p:spPr>
          <a:xfrm>
            <a:off x="1538094" y="2108238"/>
            <a:ext cx="9720456" cy="409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9885A"/>
                </a:solidFill>
                <a:latin typeface="Courier New"/>
                <a:ea typeface="Courier New"/>
                <a:cs typeface="Courier New"/>
                <a:sym typeface="Courier New"/>
              </a:rPr>
              <a:t>#returns a list of SD scores in a given region of a promoter</a:t>
            </a:r>
            <a:endParaRPr sz="2000" b="1" i="0" u="none" strike="noStrike" cap="none" dirty="0">
              <a:solidFill>
                <a:srgbClr val="09885A"/>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FF"/>
                </a:solidFill>
                <a:latin typeface="Courier New"/>
                <a:ea typeface="Courier New"/>
                <a:cs typeface="Courier New"/>
                <a:sym typeface="Courier New"/>
              </a:rPr>
              <a:t>def</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795E26"/>
                </a:solidFill>
                <a:latin typeface="Courier New"/>
                <a:ea typeface="Courier New"/>
                <a:cs typeface="Courier New"/>
                <a:sym typeface="Courier New"/>
              </a:rPr>
              <a:t>SDscorer</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err="1">
                <a:solidFill>
                  <a:srgbClr val="001080"/>
                </a:solidFill>
                <a:latin typeface="Courier New"/>
                <a:ea typeface="Courier New"/>
                <a:cs typeface="Courier New"/>
                <a:sym typeface="Courier New"/>
              </a:rPr>
              <a:t>seq</a:t>
            </a:r>
            <a:r>
              <a:rPr lang="en-CA" sz="2000" b="1" i="0" u="none" strike="noStrike" cap="none" dirty="0" err="1">
                <a:solidFill>
                  <a:srgbClr val="000000"/>
                </a:solidFill>
                <a:latin typeface="Courier New"/>
                <a:ea typeface="Courier New"/>
                <a:cs typeface="Courier New"/>
                <a:sym typeface="Courier New"/>
              </a:rPr>
              <a:t>,</a:t>
            </a:r>
            <a:r>
              <a:rPr lang="en-CA" sz="2000" b="1" i="0" u="none" strike="noStrike" cap="none" dirty="0" err="1">
                <a:solidFill>
                  <a:srgbClr val="001080"/>
                </a:solidFill>
                <a:latin typeface="Courier New"/>
                <a:ea typeface="Courier New"/>
                <a:cs typeface="Courier New"/>
                <a:sym typeface="Courier New"/>
              </a:rPr>
              <a:t>reg_start</a:t>
            </a:r>
            <a:r>
              <a:rPr lang="en-CA" sz="2000" b="1" i="0" u="none" strike="noStrike" cap="none" dirty="0" err="1">
                <a:solidFill>
                  <a:srgbClr val="000000"/>
                </a:solidFill>
                <a:latin typeface="Courier New"/>
                <a:ea typeface="Courier New"/>
                <a:cs typeface="Courier New"/>
                <a:sym typeface="Courier New"/>
              </a:rPr>
              <a:t>,</a:t>
            </a:r>
            <a:r>
              <a:rPr lang="en-CA" sz="2000" b="1" i="0" u="none" strike="noStrike" cap="none" dirty="0" err="1">
                <a:solidFill>
                  <a:srgbClr val="001080"/>
                </a:solidFill>
                <a:latin typeface="Courier New"/>
                <a:ea typeface="Courier New"/>
                <a:cs typeface="Courier New"/>
                <a:sym typeface="Courier New"/>
              </a:rPr>
              <a:t>reg_stop</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all_scrs</a:t>
            </a:r>
            <a:r>
              <a:rPr lang="en-CA" sz="2000" b="1" i="0" u="none" strike="noStrike" cap="none" dirty="0">
                <a:solidFill>
                  <a:srgbClr val="000000"/>
                </a:solidFill>
                <a:latin typeface="Courier New"/>
                <a:ea typeface="Courier New"/>
                <a:cs typeface="Courier New"/>
                <a:sym typeface="Courier New"/>
              </a:rPr>
              <a:t> = []</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for</a:t>
            </a:r>
            <a:r>
              <a:rPr lang="en-CA" sz="2000" b="1" i="0" u="none" strike="noStrike" cap="none" dirty="0">
                <a:solidFill>
                  <a:srgbClr val="000000"/>
                </a:solidFill>
                <a:latin typeface="Courier New"/>
                <a:ea typeface="Courier New"/>
                <a:cs typeface="Courier New"/>
                <a:sym typeface="Courier New"/>
              </a:rPr>
              <a:t> s </a:t>
            </a:r>
            <a:r>
              <a:rPr lang="en-CA" sz="2000" b="1" i="0" u="none" strike="noStrike" cap="none" dirty="0">
                <a:solidFill>
                  <a:srgbClr val="0000FF"/>
                </a:solidFill>
                <a:latin typeface="Courier New"/>
                <a:ea typeface="Courier New"/>
                <a:cs typeface="Courier New"/>
                <a:sym typeface="Courier New"/>
              </a:rPr>
              <a:t>in</a:t>
            </a:r>
            <a:r>
              <a:rPr lang="en-CA" sz="2000" b="1" i="0" u="none" strike="noStrike" cap="none" dirty="0">
                <a:solidFill>
                  <a:srgbClr val="000000"/>
                </a:solidFill>
                <a:latin typeface="Courier New"/>
                <a:ea typeface="Courier New"/>
                <a:cs typeface="Courier New"/>
                <a:sym typeface="Courier New"/>
              </a:rPr>
              <a:t> seq:</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9885A"/>
                </a:solidFill>
                <a:latin typeface="Courier New"/>
                <a:ea typeface="Courier New"/>
                <a:cs typeface="Courier New"/>
                <a:sym typeface="Courier New"/>
              </a:rPr>
              <a:t>#For a promoter sequence, extract the region defined by</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9885A"/>
                </a:solidFill>
                <a:latin typeface="Courier New"/>
                <a:ea typeface="Courier New"/>
                <a:cs typeface="Courier New"/>
                <a:sym typeface="Courier New"/>
              </a:rPr>
              <a:t>    #the region start and stop parameters</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00"/>
                </a:solidFill>
                <a:latin typeface="Courier New"/>
                <a:ea typeface="Courier New"/>
                <a:cs typeface="Courier New"/>
                <a:sym typeface="Courier New"/>
              </a:rPr>
              <a:t>    region = s[</a:t>
            </a:r>
            <a:r>
              <a:rPr lang="en-CA" sz="2000" b="1" i="0" u="none" strike="noStrike" cap="none" dirty="0">
                <a:solidFill>
                  <a:srgbClr val="09885A"/>
                </a:solidFill>
                <a:latin typeface="Courier New"/>
                <a:ea typeface="Courier New"/>
                <a:cs typeface="Courier New"/>
                <a:sym typeface="Courier New"/>
              </a:rPr>
              <a:t>250</a:t>
            </a:r>
            <a:r>
              <a:rPr lang="en-CA" sz="2000" b="1" i="0" u="none" strike="noStrike" cap="none" dirty="0">
                <a:solidFill>
                  <a:srgbClr val="000000"/>
                </a:solidFill>
                <a:latin typeface="Courier New"/>
                <a:ea typeface="Courier New"/>
                <a:cs typeface="Courier New"/>
                <a:sym typeface="Courier New"/>
              </a:rPr>
              <a:t>-reg_start:</a:t>
            </a:r>
            <a:r>
              <a:rPr lang="en-CA" sz="2000" b="1" i="0" u="none" strike="noStrike" cap="none" dirty="0">
                <a:solidFill>
                  <a:srgbClr val="09885A"/>
                </a:solidFill>
                <a:latin typeface="Courier New"/>
                <a:ea typeface="Courier New"/>
                <a:cs typeface="Courier New"/>
                <a:sym typeface="Courier New"/>
              </a:rPr>
              <a:t>250</a:t>
            </a:r>
            <a:r>
              <a:rPr lang="en-CA" sz="2000" b="1" i="0" u="none" strike="noStrike" cap="none" dirty="0">
                <a:solidFill>
                  <a:srgbClr val="000000"/>
                </a:solidFill>
                <a:latin typeface="Courier New"/>
                <a:ea typeface="Courier New"/>
                <a:cs typeface="Courier New"/>
                <a:sym typeface="Courier New"/>
              </a:rPr>
              <a:t>-reg_stop+</a:t>
            </a:r>
            <a:r>
              <a:rPr lang="en-CA" sz="2000" b="1" i="0" u="none" strike="noStrike" cap="none" dirty="0">
                <a:solidFill>
                  <a:srgbClr val="09885A"/>
                </a:solidFill>
                <a:latin typeface="Courier New"/>
                <a:ea typeface="Courier New"/>
                <a:cs typeface="Courier New"/>
                <a:sym typeface="Courier New"/>
              </a:rPr>
              <a:t>1</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9885A"/>
                </a:solidFill>
                <a:latin typeface="Courier New"/>
                <a:ea typeface="Courier New"/>
                <a:cs typeface="Courier New"/>
                <a:sym typeface="Courier New"/>
              </a:rPr>
              <a:t>#For each hexamer in the region, get the score that was</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9885A"/>
                </a:solidFill>
                <a:latin typeface="Courier New"/>
                <a:ea typeface="Courier New"/>
                <a:cs typeface="Courier New"/>
                <a:sym typeface="Courier New"/>
              </a:rPr>
              <a:t>    #determined by the previous function</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hxs</a:t>
            </a:r>
            <a:r>
              <a:rPr lang="en-CA" sz="2000" b="1" i="0" u="none" strike="noStrike" cap="none" dirty="0">
                <a:solidFill>
                  <a:srgbClr val="000000"/>
                </a:solidFill>
                <a:latin typeface="Courier New"/>
                <a:ea typeface="Courier New"/>
                <a:cs typeface="Courier New"/>
                <a:sym typeface="Courier New"/>
              </a:rPr>
              <a:t> = [region[i:i+</a:t>
            </a:r>
            <a:r>
              <a:rPr lang="en-CA" sz="2000" b="1" i="0" u="none" strike="noStrike" cap="none" dirty="0">
                <a:solidFill>
                  <a:srgbClr val="09885A"/>
                </a:solidFill>
                <a:latin typeface="Courier New"/>
                <a:ea typeface="Courier New"/>
                <a:cs typeface="Courier New"/>
                <a:sym typeface="Courier New"/>
              </a:rPr>
              <a:t>6</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for</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i</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000FF"/>
                </a:solidFill>
                <a:latin typeface="Courier New"/>
                <a:ea typeface="Courier New"/>
                <a:cs typeface="Courier New"/>
                <a:sym typeface="Courier New"/>
              </a:rPr>
              <a:t>in</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795E26"/>
                </a:solidFill>
                <a:latin typeface="Courier New"/>
                <a:ea typeface="Courier New"/>
                <a:cs typeface="Courier New"/>
                <a:sym typeface="Courier New"/>
              </a:rPr>
              <a:t>range</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err="1">
                <a:solidFill>
                  <a:srgbClr val="795E26"/>
                </a:solidFill>
                <a:latin typeface="Courier New"/>
                <a:ea typeface="Courier New"/>
                <a:cs typeface="Courier New"/>
                <a:sym typeface="Courier New"/>
              </a:rPr>
              <a:t>len</a:t>
            </a:r>
            <a:r>
              <a:rPr lang="en-CA" sz="2000" b="1" i="0" u="none" strike="noStrike" cap="none" dirty="0">
                <a:solidFill>
                  <a:srgbClr val="000000"/>
                </a:solidFill>
                <a:latin typeface="Courier New"/>
                <a:ea typeface="Courier New"/>
                <a:cs typeface="Courier New"/>
                <a:sym typeface="Courier New"/>
              </a:rPr>
              <a:t>(region)</a:t>
            </a:r>
            <a:r>
              <a:rPr lang="en-CA" sz="2000" b="1" i="0" u="none" strike="noStrike" cap="none" dirty="0">
                <a:solidFill>
                  <a:srgbClr val="09885A"/>
                </a:solidFill>
                <a:latin typeface="Courier New"/>
                <a:ea typeface="Courier New"/>
                <a:cs typeface="Courier New"/>
                <a:sym typeface="Courier New"/>
              </a:rPr>
              <a:t>-5</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scrs</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err="1">
                <a:solidFill>
                  <a:srgbClr val="000000"/>
                </a:solidFill>
                <a:latin typeface="Courier New"/>
                <a:ea typeface="Courier New"/>
                <a:cs typeface="Courier New"/>
                <a:sym typeface="Courier New"/>
              </a:rPr>
              <a:t>SDhex_score</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err="1">
                <a:solidFill>
                  <a:srgbClr val="000000"/>
                </a:solidFill>
                <a:latin typeface="Courier New"/>
                <a:ea typeface="Courier New"/>
                <a:cs typeface="Courier New"/>
                <a:sym typeface="Courier New"/>
              </a:rPr>
              <a:t>hx</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for</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hx</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000FF"/>
                </a:solidFill>
                <a:latin typeface="Courier New"/>
                <a:ea typeface="Courier New"/>
                <a:cs typeface="Courier New"/>
                <a:sym typeface="Courier New"/>
              </a:rPr>
              <a:t>in</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hxs</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all_scrs.append</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err="1">
                <a:solidFill>
                  <a:srgbClr val="000000"/>
                </a:solidFill>
                <a:latin typeface="Courier New"/>
                <a:ea typeface="Courier New"/>
                <a:cs typeface="Courier New"/>
                <a:sym typeface="Courier New"/>
              </a:rPr>
              <a:t>scrs</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return</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all_scrs</a:t>
            </a:r>
            <a:endParaRPr sz="2000" b="1" i="0" u="none" strike="noStrike" cap="none" dirty="0">
              <a:solidFill>
                <a:srgbClr val="000000"/>
              </a:solidFill>
              <a:latin typeface="Courier New"/>
              <a:ea typeface="Courier New"/>
              <a:cs typeface="Courier New"/>
              <a:sym typeface="Courier New"/>
            </a:endParaRPr>
          </a:p>
        </p:txBody>
      </p:sp>
      <p:sp>
        <p:nvSpPr>
          <p:cNvPr id="2245" name="Google Shape;2245;p102"/>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Shine Dalgarno Scoring</a:t>
            </a:r>
            <a:endParaRPr dirty="0">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Google Shape;2270;p104"/>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ANN Model</a:t>
            </a:r>
            <a:endParaRPr>
              <a:latin typeface="Arial"/>
              <a:ea typeface="Arial"/>
              <a:cs typeface="Arial"/>
              <a:sym typeface="Arial"/>
            </a:endParaRPr>
          </a:p>
        </p:txBody>
      </p:sp>
      <p:sp>
        <p:nvSpPr>
          <p:cNvPr id="2271" name="Google Shape;2271;p104"/>
          <p:cNvSpPr txBox="1">
            <a:spLocks noGrp="1"/>
          </p:cNvSpPr>
          <p:nvPr>
            <p:ph type="body" idx="2"/>
          </p:nvPr>
        </p:nvSpPr>
        <p:spPr>
          <a:xfrm>
            <a:off x="2207568" y="1319056"/>
            <a:ext cx="8064900" cy="1518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200"/>
              <a:buFont typeface="Arial"/>
              <a:buChar char="•"/>
            </a:pPr>
            <a:r>
              <a:rPr lang="en-CA" sz="2600"/>
              <a:t>Now that we have all the features, the model can be defined </a:t>
            </a:r>
            <a:endParaRPr sz="2600"/>
          </a:p>
        </p:txBody>
      </p:sp>
      <p:pic>
        <p:nvPicPr>
          <p:cNvPr id="2272" name="Google Shape;2272;p104"/>
          <p:cNvPicPr preferRelativeResize="0"/>
          <p:nvPr/>
        </p:nvPicPr>
        <p:blipFill rotWithShape="1">
          <a:blip r:embed="rId3">
            <a:alphaModFix/>
          </a:blip>
          <a:srcRect/>
          <a:stretch/>
        </p:blipFill>
        <p:spPr>
          <a:xfrm>
            <a:off x="3943982" y="2133511"/>
            <a:ext cx="5307008" cy="3639401"/>
          </a:xfrm>
          <a:prstGeom prst="rect">
            <a:avLst/>
          </a:prstGeom>
          <a:noFill/>
          <a:ln>
            <a:noFill/>
          </a:ln>
        </p:spPr>
      </p:pic>
      <p:sp>
        <p:nvSpPr>
          <p:cNvPr id="2273" name="Google Shape;2273;p104"/>
          <p:cNvSpPr/>
          <p:nvPr/>
        </p:nvSpPr>
        <p:spPr>
          <a:xfrm>
            <a:off x="3943982" y="2715015"/>
            <a:ext cx="781800" cy="2631300"/>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74" name="Google Shape;2274;p104"/>
          <p:cNvSpPr/>
          <p:nvPr/>
        </p:nvSpPr>
        <p:spPr>
          <a:xfrm>
            <a:off x="5944297" y="2133511"/>
            <a:ext cx="781800" cy="3639300"/>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75" name="Google Shape;2275;p104"/>
          <p:cNvSpPr txBox="1"/>
          <p:nvPr/>
        </p:nvSpPr>
        <p:spPr>
          <a:xfrm>
            <a:off x="3887878" y="5346192"/>
            <a:ext cx="964800" cy="5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32 input units</a:t>
            </a:r>
            <a:endParaRPr sz="1400" b="0" i="0" u="none" strike="noStrike" cap="none">
              <a:solidFill>
                <a:srgbClr val="000000"/>
              </a:solidFill>
              <a:latin typeface="Arial"/>
              <a:ea typeface="Arial"/>
              <a:cs typeface="Arial"/>
              <a:sym typeface="Arial"/>
            </a:endParaRPr>
          </a:p>
        </p:txBody>
      </p:sp>
      <p:sp>
        <p:nvSpPr>
          <p:cNvPr id="2276" name="Google Shape;2276;p104"/>
          <p:cNvSpPr txBox="1"/>
          <p:nvPr/>
        </p:nvSpPr>
        <p:spPr>
          <a:xfrm>
            <a:off x="5867434" y="5772912"/>
            <a:ext cx="162559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dirty="0">
                <a:solidFill>
                  <a:srgbClr val="000000"/>
                </a:solidFill>
                <a:latin typeface="Arial"/>
                <a:ea typeface="Arial"/>
                <a:cs typeface="Arial"/>
                <a:sym typeface="Arial"/>
              </a:rPr>
              <a:t>Hidden layer with 5 units</a:t>
            </a:r>
            <a:endParaRPr sz="1400" b="0" i="0" u="none" strike="noStrike" cap="none" dirty="0">
              <a:solidFill>
                <a:srgbClr val="000000"/>
              </a:solidFill>
              <a:latin typeface="Arial"/>
              <a:ea typeface="Arial"/>
              <a:cs typeface="Arial"/>
              <a:sym typeface="Arial"/>
            </a:endParaRPr>
          </a:p>
        </p:txBody>
      </p:sp>
      <p:sp>
        <p:nvSpPr>
          <p:cNvPr id="2277" name="Google Shape;2277;p104"/>
          <p:cNvSpPr/>
          <p:nvPr/>
        </p:nvSpPr>
        <p:spPr>
          <a:xfrm>
            <a:off x="3080004" y="3708673"/>
            <a:ext cx="758100" cy="489000"/>
          </a:xfrm>
          <a:prstGeom prst="rightArrow">
            <a:avLst>
              <a:gd name="adj1" fmla="val 50000"/>
              <a:gd name="adj2" fmla="val 50000"/>
            </a:avLst>
          </a:prstGeom>
          <a:solidFill>
            <a:schemeClr val="accent3"/>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78" name="Google Shape;2278;p104"/>
          <p:cNvSpPr txBox="1"/>
          <p:nvPr/>
        </p:nvSpPr>
        <p:spPr>
          <a:xfrm>
            <a:off x="2077779" y="3660823"/>
            <a:ext cx="964800" cy="5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32 features</a:t>
            </a:r>
            <a:endParaRPr sz="1400" b="0" i="0" u="none" strike="noStrike" cap="none">
              <a:solidFill>
                <a:srgbClr val="000000"/>
              </a:solidFill>
              <a:latin typeface="Arial"/>
              <a:ea typeface="Arial"/>
              <a:cs typeface="Arial"/>
              <a:sym typeface="Arial"/>
            </a:endParaRPr>
          </a:p>
        </p:txBody>
      </p:sp>
      <p:cxnSp>
        <p:nvCxnSpPr>
          <p:cNvPr id="2279" name="Google Shape;2279;p104"/>
          <p:cNvCxnSpPr/>
          <p:nvPr/>
        </p:nvCxnSpPr>
        <p:spPr>
          <a:xfrm>
            <a:off x="9255844" y="4006219"/>
            <a:ext cx="653100" cy="0"/>
          </a:xfrm>
          <a:prstGeom prst="straightConnector1">
            <a:avLst/>
          </a:prstGeom>
          <a:noFill/>
          <a:ln w="28575" cap="flat" cmpd="sng">
            <a:solidFill>
              <a:schemeClr val="dk2"/>
            </a:solidFill>
            <a:prstDash val="solid"/>
            <a:round/>
            <a:headEnd type="none" w="sm" len="sm"/>
            <a:tailEnd type="triangle" w="med" len="med"/>
          </a:ln>
        </p:spPr>
      </p:cxnSp>
      <p:sp>
        <p:nvSpPr>
          <p:cNvPr id="2280" name="Google Shape;2280;p104"/>
          <p:cNvSpPr txBox="1"/>
          <p:nvPr/>
        </p:nvSpPr>
        <p:spPr>
          <a:xfrm>
            <a:off x="9945609" y="3661271"/>
            <a:ext cx="130569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dirty="0">
                <a:solidFill>
                  <a:srgbClr val="000000"/>
                </a:solidFill>
                <a:latin typeface="Arial"/>
                <a:ea typeface="Arial"/>
                <a:cs typeface="Arial"/>
                <a:sym typeface="Arial"/>
              </a:rPr>
              <a:t>0: Coding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dirty="0">
                <a:solidFill>
                  <a:srgbClr val="000000"/>
                </a:solidFill>
                <a:latin typeface="Arial"/>
                <a:ea typeface="Arial"/>
                <a:cs typeface="Arial"/>
                <a:sym typeface="Arial"/>
              </a:rPr>
              <a:t>1: Non-coding</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285"/>
        <p:cNvGrpSpPr/>
        <p:nvPr/>
      </p:nvGrpSpPr>
      <p:grpSpPr>
        <a:xfrm>
          <a:off x="0" y="0"/>
          <a:ext cx="0" cy="0"/>
          <a:chOff x="0" y="0"/>
          <a:chExt cx="0" cy="0"/>
        </a:xfrm>
      </p:grpSpPr>
      <p:sp>
        <p:nvSpPr>
          <p:cNvPr id="2286" name="Google Shape;2286;p105"/>
          <p:cNvSpPr txBox="1">
            <a:spLocks noGrp="1"/>
          </p:cNvSpPr>
          <p:nvPr>
            <p:ph type="title"/>
          </p:nvPr>
        </p:nvSpPr>
        <p:spPr>
          <a:xfrm>
            <a:off x="1835700" y="59967"/>
            <a:ext cx="8520600" cy="763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CA"/>
              <a:t>Program Statistics</a:t>
            </a:r>
            <a:endParaRPr/>
          </a:p>
        </p:txBody>
      </p:sp>
      <p:sp>
        <p:nvSpPr>
          <p:cNvPr id="2287" name="Google Shape;2287;p105"/>
          <p:cNvSpPr txBox="1">
            <a:spLocks noGrp="1"/>
          </p:cNvSpPr>
          <p:nvPr>
            <p:ph type="body" idx="1"/>
          </p:nvPr>
        </p:nvSpPr>
        <p:spPr>
          <a:xfrm>
            <a:off x="533400" y="1128367"/>
            <a:ext cx="11468100" cy="45552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CA" sz="3200" dirty="0"/>
              <a:t>Total number of lines: 884</a:t>
            </a:r>
            <a:endParaRPr sz="3200" dirty="0"/>
          </a:p>
          <a:p>
            <a:pPr marL="457200" lvl="0" indent="-342900" algn="l" rtl="0">
              <a:lnSpc>
                <a:spcPct val="100000"/>
              </a:lnSpc>
              <a:spcBef>
                <a:spcPts val="0"/>
              </a:spcBef>
              <a:spcAft>
                <a:spcPts val="0"/>
              </a:spcAft>
              <a:buSzPts val="1800"/>
              <a:buChar char="●"/>
            </a:pPr>
            <a:r>
              <a:rPr lang="en-CA" sz="3200" dirty="0"/>
              <a:t>Total number of comment lines: 71</a:t>
            </a:r>
            <a:endParaRPr sz="3200" dirty="0"/>
          </a:p>
          <a:p>
            <a:pPr marL="457200" lvl="0" indent="-342900" algn="l" rtl="0">
              <a:lnSpc>
                <a:spcPct val="100000"/>
              </a:lnSpc>
              <a:spcBef>
                <a:spcPts val="0"/>
              </a:spcBef>
              <a:spcAft>
                <a:spcPts val="0"/>
              </a:spcAft>
              <a:buSzPts val="1800"/>
              <a:buChar char="●"/>
            </a:pPr>
            <a:r>
              <a:rPr lang="en-CA" sz="3200" dirty="0"/>
              <a:t>Total number of coding lines:  915</a:t>
            </a:r>
            <a:endParaRPr sz="3200" dirty="0"/>
          </a:p>
          <a:p>
            <a:pPr marL="457200" lvl="0" indent="-342900" algn="l" rtl="0">
              <a:lnSpc>
                <a:spcPct val="100000"/>
              </a:lnSpc>
              <a:spcBef>
                <a:spcPts val="0"/>
              </a:spcBef>
              <a:spcAft>
                <a:spcPts val="0"/>
              </a:spcAft>
              <a:buSzPts val="1800"/>
              <a:buChar char="●"/>
            </a:pPr>
            <a:r>
              <a:rPr lang="en-CA" sz="3200" dirty="0"/>
              <a:t>Time to extract all features: 70 sec</a:t>
            </a:r>
            <a:endParaRPr sz="3200" dirty="0"/>
          </a:p>
          <a:p>
            <a:pPr marL="457200" lvl="0" indent="-342900" algn="l" rtl="0">
              <a:lnSpc>
                <a:spcPct val="100000"/>
              </a:lnSpc>
              <a:spcBef>
                <a:spcPts val="0"/>
              </a:spcBef>
              <a:spcAft>
                <a:spcPts val="0"/>
              </a:spcAft>
              <a:buSzPts val="1800"/>
              <a:buChar char="●"/>
            </a:pPr>
            <a:r>
              <a:rPr lang="en-CA" sz="3200" dirty="0"/>
              <a:t>Time to train on training data: 3 sec</a:t>
            </a:r>
            <a:endParaRPr sz="3200" dirty="0"/>
          </a:p>
          <a:p>
            <a:pPr marL="457200" lvl="0" indent="-342900" algn="l" rtl="0">
              <a:lnSpc>
                <a:spcPct val="100000"/>
              </a:lnSpc>
              <a:spcBef>
                <a:spcPts val="0"/>
              </a:spcBef>
              <a:spcAft>
                <a:spcPts val="0"/>
              </a:spcAft>
              <a:buSzPts val="1800"/>
              <a:buChar char="●"/>
            </a:pPr>
            <a:r>
              <a:rPr lang="en-CA" sz="3200" dirty="0"/>
              <a:t>Typical time to train and perform test run with program: 75 sec</a:t>
            </a:r>
            <a:endParaRPr sz="3200" dirty="0"/>
          </a:p>
          <a:p>
            <a:pPr marL="457200" lvl="0" indent="-342900" algn="l" rtl="0">
              <a:lnSpc>
                <a:spcPct val="100000"/>
              </a:lnSpc>
              <a:spcBef>
                <a:spcPts val="0"/>
              </a:spcBef>
              <a:spcAft>
                <a:spcPts val="0"/>
              </a:spcAft>
              <a:buSzPts val="1800"/>
              <a:buChar char="●"/>
            </a:pPr>
            <a:r>
              <a:rPr lang="en-CA" sz="3200" dirty="0"/>
              <a:t>This program actually trains every time you run it although you can choose to run certain cells to use the trained ANN with new input data (&lt;0.5 sec)</a:t>
            </a:r>
            <a:endParaRPr sz="32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292"/>
        <p:cNvGrpSpPr/>
        <p:nvPr/>
      </p:nvGrpSpPr>
      <p:grpSpPr>
        <a:xfrm>
          <a:off x="0" y="0"/>
          <a:ext cx="0" cy="0"/>
          <a:chOff x="0" y="0"/>
          <a:chExt cx="0" cy="0"/>
        </a:xfrm>
      </p:grpSpPr>
      <p:sp>
        <p:nvSpPr>
          <p:cNvPr id="2293" name="Google Shape;2293;gdc35d56f2a_0_777"/>
          <p:cNvSpPr txBox="1">
            <a:spLocks noGrp="1"/>
          </p:cNvSpPr>
          <p:nvPr>
            <p:ph type="title"/>
          </p:nvPr>
        </p:nvSpPr>
        <p:spPr>
          <a:xfrm>
            <a:off x="1981200" y="460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Machine Learning Workflow</a:t>
            </a:r>
            <a:endParaRPr/>
          </a:p>
        </p:txBody>
      </p:sp>
      <p:sp>
        <p:nvSpPr>
          <p:cNvPr id="2294" name="Google Shape;2294;gdc35d56f2a_0_777"/>
          <p:cNvSpPr/>
          <p:nvPr/>
        </p:nvSpPr>
        <p:spPr>
          <a:xfrm>
            <a:off x="2601687" y="1785256"/>
            <a:ext cx="1805100" cy="14607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2295" name="Google Shape;2295;gdc35d56f2a_0_777"/>
          <p:cNvSpPr/>
          <p:nvPr/>
        </p:nvSpPr>
        <p:spPr>
          <a:xfrm>
            <a:off x="4882736" y="1785256"/>
            <a:ext cx="1805100" cy="14607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2296" name="Google Shape;2296;gdc35d56f2a_0_777"/>
          <p:cNvSpPr/>
          <p:nvPr/>
        </p:nvSpPr>
        <p:spPr>
          <a:xfrm>
            <a:off x="7143996" y="1785256"/>
            <a:ext cx="1805100" cy="14607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2297" name="Google Shape;2297;gdc35d56f2a_0_777"/>
          <p:cNvSpPr/>
          <p:nvPr/>
        </p:nvSpPr>
        <p:spPr>
          <a:xfrm>
            <a:off x="7143997" y="3944586"/>
            <a:ext cx="1805100" cy="14607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2298" name="Google Shape;2298;gdc35d56f2a_0_777"/>
          <p:cNvSpPr/>
          <p:nvPr/>
        </p:nvSpPr>
        <p:spPr>
          <a:xfrm>
            <a:off x="4882736" y="3944586"/>
            <a:ext cx="1805100" cy="14607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2299" name="Google Shape;2299;gdc35d56f2a_0_777"/>
          <p:cNvSpPr/>
          <p:nvPr/>
        </p:nvSpPr>
        <p:spPr>
          <a:xfrm>
            <a:off x="2601686" y="3954482"/>
            <a:ext cx="1805100" cy="1460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2300" name="Google Shape;2300;gdc35d56f2a_0_777"/>
          <p:cNvSpPr/>
          <p:nvPr/>
        </p:nvSpPr>
        <p:spPr>
          <a:xfrm>
            <a:off x="4406735" y="2444334"/>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1" name="Google Shape;2301;gdc35d56f2a_0_777"/>
          <p:cNvSpPr/>
          <p:nvPr/>
        </p:nvSpPr>
        <p:spPr>
          <a:xfrm>
            <a:off x="6687784" y="244433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2" name="Google Shape;2302;gdc35d56f2a_0_777"/>
          <p:cNvSpPr/>
          <p:nvPr/>
        </p:nvSpPr>
        <p:spPr>
          <a:xfrm flipH="1">
            <a:off x="6687684" y="450616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3" name="Google Shape;2303;gdc35d56f2a_0_777"/>
          <p:cNvSpPr/>
          <p:nvPr/>
        </p:nvSpPr>
        <p:spPr>
          <a:xfrm flipH="1">
            <a:off x="4394259" y="4506162"/>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4" name="Google Shape;2304;gdc35d56f2a_0_777"/>
          <p:cNvSpPr/>
          <p:nvPr/>
        </p:nvSpPr>
        <p:spPr>
          <a:xfrm>
            <a:off x="9049987" y="2607621"/>
            <a:ext cx="653100" cy="2077200"/>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05" name="Google Shape;2305;gdc35d56f2a_0_777"/>
          <p:cNvSpPr/>
          <p:nvPr/>
        </p:nvSpPr>
        <p:spPr>
          <a:xfrm>
            <a:off x="4639783" y="3703759"/>
            <a:ext cx="2363100" cy="19833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6" name="Google Shape;2306;gdc35d56f2a_0_777"/>
          <p:cNvSpPr txBox="1"/>
          <p:nvPr/>
        </p:nvSpPr>
        <p:spPr>
          <a:xfrm>
            <a:off x="4473775" y="5784505"/>
            <a:ext cx="3189768"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CA" sz="1800" b="0" i="0" u="none" strike="noStrike" cap="none">
                <a:solidFill>
                  <a:schemeClr val="dk1"/>
                </a:solidFill>
                <a:latin typeface="Arial"/>
                <a:ea typeface="Arial"/>
                <a:cs typeface="Arial"/>
                <a:sym typeface="Arial"/>
              </a:rPr>
              <a:t>Test on Testing Data Set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sp>
        <p:nvSpPr>
          <p:cNvPr id="2312" name="Google Shape;2312;p107"/>
          <p:cNvSpPr txBox="1">
            <a:spLocks noGrp="1"/>
          </p:cNvSpPr>
          <p:nvPr>
            <p:ph type="ctrTitle"/>
          </p:nvPr>
        </p:nvSpPr>
        <p:spPr>
          <a:xfrm>
            <a:off x="2209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How Well Do We Do?</a:t>
            </a:r>
            <a:br>
              <a:rPr lang="en-CA"/>
            </a:br>
            <a:endParaRPr/>
          </a:p>
        </p:txBody>
      </p:sp>
      <p:sp>
        <p:nvSpPr>
          <p:cNvPr id="2313" name="Google Shape;2313;p107"/>
          <p:cNvSpPr txBox="1">
            <a:spLocks noGrp="1"/>
          </p:cNvSpPr>
          <p:nvPr>
            <p:ph type="subTitle" idx="1"/>
          </p:nvPr>
        </p:nvSpPr>
        <p:spPr>
          <a:xfrm>
            <a:off x="1724025" y="3486150"/>
            <a:ext cx="8743950" cy="1752600"/>
          </a:xfrm>
          <a:prstGeom prst="rect">
            <a:avLst/>
          </a:prstGeom>
          <a:noFill/>
          <a:ln>
            <a:noFill/>
          </a:ln>
        </p:spPr>
        <p:txBody>
          <a:bodyPr spcFirstLastPara="1" wrap="square" lIns="91425" tIns="45700" rIns="91425" bIns="45700" anchor="t" anchorCtr="0">
            <a:noAutofit/>
          </a:bodyPr>
          <a:lstStyle/>
          <a:p>
            <a:pPr marL="457200" lvl="0" indent="-409956" algn="ctr" rtl="0">
              <a:lnSpc>
                <a:spcPct val="100000"/>
              </a:lnSpc>
              <a:spcBef>
                <a:spcPts val="560"/>
              </a:spcBef>
              <a:spcAft>
                <a:spcPts val="0"/>
              </a:spcAft>
              <a:buSzPts val="2856"/>
              <a:buNone/>
            </a:pPr>
            <a:r>
              <a:rPr lang="en-CA" dirty="0">
                <a:solidFill>
                  <a:srgbClr val="FF0000"/>
                </a:solidFill>
              </a:rPr>
              <a:t> Comparison between different versions of our Gene Finder</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1"/>
          <p:cNvSpPr txBox="1">
            <a:spLocks noGrp="1"/>
          </p:cNvSpPr>
          <p:nvPr>
            <p:ph type="title"/>
          </p:nvPr>
        </p:nvSpPr>
        <p:spPr>
          <a:xfrm>
            <a:off x="2209800" y="0"/>
            <a:ext cx="8153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rPr>
              <a:t>Gene Prediction (Evaluation)</a:t>
            </a:r>
            <a:endParaRPr/>
          </a:p>
        </p:txBody>
      </p:sp>
      <p:cxnSp>
        <p:nvCxnSpPr>
          <p:cNvPr id="1067" name="Google Shape;1067;p11"/>
          <p:cNvCxnSpPr/>
          <p:nvPr/>
        </p:nvCxnSpPr>
        <p:spPr>
          <a:xfrm>
            <a:off x="2514600" y="2173288"/>
            <a:ext cx="7315200" cy="0"/>
          </a:xfrm>
          <a:prstGeom prst="straightConnector1">
            <a:avLst/>
          </a:prstGeom>
          <a:noFill/>
          <a:ln w="28575" cap="flat" cmpd="sng">
            <a:solidFill>
              <a:schemeClr val="dk1"/>
            </a:solidFill>
            <a:prstDash val="solid"/>
            <a:round/>
            <a:headEnd type="none" w="sm" len="sm"/>
            <a:tailEnd type="none" w="sm" len="sm"/>
          </a:ln>
        </p:spPr>
      </p:cxnSp>
      <p:cxnSp>
        <p:nvCxnSpPr>
          <p:cNvPr id="1068" name="Google Shape;1068;p11"/>
          <p:cNvCxnSpPr/>
          <p:nvPr/>
        </p:nvCxnSpPr>
        <p:spPr>
          <a:xfrm>
            <a:off x="2514600" y="2782888"/>
            <a:ext cx="7315200" cy="0"/>
          </a:xfrm>
          <a:prstGeom prst="straightConnector1">
            <a:avLst/>
          </a:prstGeom>
          <a:noFill/>
          <a:ln w="28575" cap="flat" cmpd="sng">
            <a:solidFill>
              <a:schemeClr val="dk1"/>
            </a:solidFill>
            <a:prstDash val="solid"/>
            <a:round/>
            <a:headEnd type="none" w="sm" len="sm"/>
            <a:tailEnd type="none" w="sm" len="sm"/>
          </a:ln>
        </p:spPr>
      </p:cxnSp>
      <p:sp>
        <p:nvSpPr>
          <p:cNvPr id="1069" name="Google Shape;1069;p11"/>
          <p:cNvSpPr/>
          <p:nvPr/>
        </p:nvSpPr>
        <p:spPr>
          <a:xfrm>
            <a:off x="3429000" y="2020888"/>
            <a:ext cx="1371600" cy="30480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sp>
        <p:nvSpPr>
          <p:cNvPr id="1070" name="Google Shape;1070;p11"/>
          <p:cNvSpPr/>
          <p:nvPr/>
        </p:nvSpPr>
        <p:spPr>
          <a:xfrm>
            <a:off x="6477000" y="2020888"/>
            <a:ext cx="2667000" cy="30480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sp>
        <p:nvSpPr>
          <p:cNvPr id="1071" name="Google Shape;1071;p11"/>
          <p:cNvSpPr/>
          <p:nvPr/>
        </p:nvSpPr>
        <p:spPr>
          <a:xfrm>
            <a:off x="3429000" y="2630488"/>
            <a:ext cx="1981200" cy="304800"/>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sp>
        <p:nvSpPr>
          <p:cNvPr id="1072" name="Google Shape;1072;p11"/>
          <p:cNvSpPr/>
          <p:nvPr/>
        </p:nvSpPr>
        <p:spPr>
          <a:xfrm>
            <a:off x="7162800" y="2630488"/>
            <a:ext cx="1371600" cy="304800"/>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cxnSp>
        <p:nvCxnSpPr>
          <p:cNvPr id="1073" name="Google Shape;1073;p11"/>
          <p:cNvCxnSpPr/>
          <p:nvPr/>
        </p:nvCxnSpPr>
        <p:spPr>
          <a:xfrm rot="10800000">
            <a:off x="3429000" y="1639888"/>
            <a:ext cx="0" cy="1295400"/>
          </a:xfrm>
          <a:prstGeom prst="straightConnector1">
            <a:avLst/>
          </a:prstGeom>
          <a:noFill/>
          <a:ln w="28575" cap="flat" cmpd="sng">
            <a:solidFill>
              <a:schemeClr val="dk1"/>
            </a:solidFill>
            <a:prstDash val="solid"/>
            <a:round/>
            <a:headEnd type="none" w="sm" len="sm"/>
            <a:tailEnd type="none" w="sm" len="sm"/>
          </a:ln>
        </p:spPr>
      </p:cxnSp>
      <p:cxnSp>
        <p:nvCxnSpPr>
          <p:cNvPr id="1074" name="Google Shape;1074;p11"/>
          <p:cNvCxnSpPr/>
          <p:nvPr/>
        </p:nvCxnSpPr>
        <p:spPr>
          <a:xfrm>
            <a:off x="4800600" y="1639888"/>
            <a:ext cx="0" cy="1295400"/>
          </a:xfrm>
          <a:prstGeom prst="straightConnector1">
            <a:avLst/>
          </a:prstGeom>
          <a:noFill/>
          <a:ln w="28575" cap="flat" cmpd="sng">
            <a:solidFill>
              <a:schemeClr val="dk1"/>
            </a:solidFill>
            <a:prstDash val="solid"/>
            <a:round/>
            <a:headEnd type="none" w="sm" len="sm"/>
            <a:tailEnd type="none" w="sm" len="sm"/>
          </a:ln>
        </p:spPr>
      </p:cxnSp>
      <p:cxnSp>
        <p:nvCxnSpPr>
          <p:cNvPr id="1075" name="Google Shape;1075;p11"/>
          <p:cNvCxnSpPr/>
          <p:nvPr/>
        </p:nvCxnSpPr>
        <p:spPr>
          <a:xfrm>
            <a:off x="5410200" y="1639888"/>
            <a:ext cx="0" cy="1295400"/>
          </a:xfrm>
          <a:prstGeom prst="straightConnector1">
            <a:avLst/>
          </a:prstGeom>
          <a:noFill/>
          <a:ln w="28575" cap="flat" cmpd="sng">
            <a:solidFill>
              <a:schemeClr val="dk1"/>
            </a:solidFill>
            <a:prstDash val="solid"/>
            <a:round/>
            <a:headEnd type="none" w="sm" len="sm"/>
            <a:tailEnd type="none" w="sm" len="sm"/>
          </a:ln>
        </p:spPr>
      </p:cxnSp>
      <p:cxnSp>
        <p:nvCxnSpPr>
          <p:cNvPr id="1076" name="Google Shape;1076;p11"/>
          <p:cNvCxnSpPr/>
          <p:nvPr/>
        </p:nvCxnSpPr>
        <p:spPr>
          <a:xfrm>
            <a:off x="6477000" y="1639888"/>
            <a:ext cx="0" cy="1295400"/>
          </a:xfrm>
          <a:prstGeom prst="straightConnector1">
            <a:avLst/>
          </a:prstGeom>
          <a:noFill/>
          <a:ln w="28575" cap="flat" cmpd="sng">
            <a:solidFill>
              <a:schemeClr val="dk1"/>
            </a:solidFill>
            <a:prstDash val="solid"/>
            <a:round/>
            <a:headEnd type="none" w="sm" len="sm"/>
            <a:tailEnd type="none" w="sm" len="sm"/>
          </a:ln>
        </p:spPr>
      </p:cxnSp>
      <p:cxnSp>
        <p:nvCxnSpPr>
          <p:cNvPr id="1077" name="Google Shape;1077;p11"/>
          <p:cNvCxnSpPr/>
          <p:nvPr/>
        </p:nvCxnSpPr>
        <p:spPr>
          <a:xfrm>
            <a:off x="7162800" y="1639888"/>
            <a:ext cx="0" cy="1295400"/>
          </a:xfrm>
          <a:prstGeom prst="straightConnector1">
            <a:avLst/>
          </a:prstGeom>
          <a:noFill/>
          <a:ln w="28575" cap="flat" cmpd="sng">
            <a:solidFill>
              <a:schemeClr val="dk1"/>
            </a:solidFill>
            <a:prstDash val="solid"/>
            <a:round/>
            <a:headEnd type="none" w="sm" len="sm"/>
            <a:tailEnd type="none" w="sm" len="sm"/>
          </a:ln>
        </p:spPr>
      </p:cxnSp>
      <p:cxnSp>
        <p:nvCxnSpPr>
          <p:cNvPr id="1078" name="Google Shape;1078;p11"/>
          <p:cNvCxnSpPr/>
          <p:nvPr/>
        </p:nvCxnSpPr>
        <p:spPr>
          <a:xfrm>
            <a:off x="8534400" y="1639888"/>
            <a:ext cx="0" cy="1295400"/>
          </a:xfrm>
          <a:prstGeom prst="straightConnector1">
            <a:avLst/>
          </a:prstGeom>
          <a:noFill/>
          <a:ln w="28575" cap="flat" cmpd="sng">
            <a:solidFill>
              <a:schemeClr val="dk1"/>
            </a:solidFill>
            <a:prstDash val="solid"/>
            <a:round/>
            <a:headEnd type="none" w="sm" len="sm"/>
            <a:tailEnd type="none" w="sm" len="sm"/>
          </a:ln>
        </p:spPr>
      </p:cxnSp>
      <p:cxnSp>
        <p:nvCxnSpPr>
          <p:cNvPr id="1079" name="Google Shape;1079;p11"/>
          <p:cNvCxnSpPr/>
          <p:nvPr/>
        </p:nvCxnSpPr>
        <p:spPr>
          <a:xfrm>
            <a:off x="9144000" y="1639888"/>
            <a:ext cx="0" cy="1295400"/>
          </a:xfrm>
          <a:prstGeom prst="straightConnector1">
            <a:avLst/>
          </a:prstGeom>
          <a:noFill/>
          <a:ln w="28575" cap="flat" cmpd="sng">
            <a:solidFill>
              <a:schemeClr val="dk1"/>
            </a:solidFill>
            <a:prstDash val="solid"/>
            <a:round/>
            <a:headEnd type="none" w="sm" len="sm"/>
            <a:tailEnd type="none" w="sm" len="sm"/>
          </a:ln>
        </p:spPr>
      </p:cxnSp>
      <p:sp>
        <p:nvSpPr>
          <p:cNvPr id="1080" name="Google Shape;1080;p11"/>
          <p:cNvSpPr txBox="1"/>
          <p:nvPr/>
        </p:nvSpPr>
        <p:spPr>
          <a:xfrm>
            <a:off x="2209800" y="1868488"/>
            <a:ext cx="1073150" cy="915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imes New Roman"/>
              <a:buNone/>
            </a:pPr>
            <a:r>
              <a:rPr lang="en-CA" sz="1800" b="1" i="1" u="none" strike="noStrike" cap="none">
                <a:solidFill>
                  <a:schemeClr val="dk1"/>
                </a:solidFill>
                <a:latin typeface="Times New Roman"/>
                <a:ea typeface="Times New Roman"/>
                <a:cs typeface="Times New Roman"/>
                <a:sym typeface="Times New Roman"/>
              </a:rPr>
              <a:t>Actual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1" i="1"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Times New Roman"/>
              <a:buNone/>
            </a:pPr>
            <a:r>
              <a:rPr lang="en-CA" sz="1800" b="1" i="1" u="none" strike="noStrike" cap="none">
                <a:solidFill>
                  <a:schemeClr val="dk1"/>
                </a:solidFill>
                <a:latin typeface="Times New Roman"/>
                <a:ea typeface="Times New Roman"/>
                <a:cs typeface="Times New Roman"/>
                <a:sym typeface="Times New Roman"/>
              </a:rPr>
              <a:t>Predicted</a:t>
            </a:r>
            <a:endParaRPr sz="1800" b="1" i="0" u="none" strike="noStrike" cap="none">
              <a:solidFill>
                <a:schemeClr val="dk1"/>
              </a:solidFill>
              <a:latin typeface="Times New Roman"/>
              <a:ea typeface="Times New Roman"/>
              <a:cs typeface="Times New Roman"/>
              <a:sym typeface="Times New Roman"/>
            </a:endParaRPr>
          </a:p>
        </p:txBody>
      </p:sp>
      <p:sp>
        <p:nvSpPr>
          <p:cNvPr id="1081" name="Google Shape;1081;p11"/>
          <p:cNvSpPr txBox="1"/>
          <p:nvPr/>
        </p:nvSpPr>
        <p:spPr>
          <a:xfrm>
            <a:off x="2133600" y="3298825"/>
            <a:ext cx="8229600" cy="264072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FF0000"/>
              </a:buClr>
              <a:buSzPts val="2000"/>
              <a:buFont typeface="Arial"/>
              <a:buChar char="•"/>
            </a:pPr>
            <a:r>
              <a:rPr lang="en-CA" sz="2000" b="1" dirty="0">
                <a:solidFill>
                  <a:srgbClr val="000090"/>
                </a:solidFill>
              </a:rPr>
              <a:t>Sensitivity -   Measure of the % of false negative results (</a:t>
            </a:r>
            <a:r>
              <a:rPr lang="en-CA" sz="2000" b="1" dirty="0" err="1">
                <a:solidFill>
                  <a:srgbClr val="000090"/>
                </a:solidFill>
              </a:rPr>
              <a:t>sn</a:t>
            </a:r>
            <a:r>
              <a:rPr lang="en-CA" sz="2000" b="1" dirty="0">
                <a:solidFill>
                  <a:srgbClr val="000090"/>
                </a:solidFill>
              </a:rPr>
              <a:t> =    </a:t>
            </a:r>
            <a:endParaRPr sz="2000" b="1" dirty="0">
              <a:solidFill>
                <a:srgbClr val="000090"/>
              </a:solidFill>
            </a:endParaRPr>
          </a:p>
          <a:p>
            <a:pPr marL="0" marR="0" lvl="0" indent="0" algn="l" rtl="0">
              <a:lnSpc>
                <a:spcPct val="90000"/>
              </a:lnSpc>
              <a:spcBef>
                <a:spcPts val="0"/>
              </a:spcBef>
              <a:spcAft>
                <a:spcPts val="0"/>
              </a:spcAft>
              <a:buClr>
                <a:srgbClr val="FF0000"/>
              </a:buClr>
              <a:buSzPts val="2000"/>
              <a:buFont typeface="Arial"/>
              <a:buNone/>
            </a:pPr>
            <a:r>
              <a:rPr lang="en-CA" sz="2000" b="1" dirty="0">
                <a:solidFill>
                  <a:srgbClr val="000090"/>
                </a:solidFill>
              </a:rPr>
              <a:t>                            0.996 means 0.4% false negatives)</a:t>
            </a:r>
            <a:endParaRPr sz="2000" b="1" dirty="0">
              <a:solidFill>
                <a:srgbClr val="000090"/>
              </a:solidFill>
            </a:endParaRPr>
          </a:p>
          <a:p>
            <a:pPr marL="0" marR="0" lvl="0" indent="0" algn="l" rtl="0">
              <a:lnSpc>
                <a:spcPct val="90000"/>
              </a:lnSpc>
              <a:spcBef>
                <a:spcPts val="0"/>
              </a:spcBef>
              <a:spcAft>
                <a:spcPts val="0"/>
              </a:spcAft>
              <a:buClr>
                <a:srgbClr val="FF0000"/>
              </a:buClr>
              <a:buSzPts val="2000"/>
              <a:buFont typeface="Arial"/>
              <a:buNone/>
            </a:pPr>
            <a:r>
              <a:rPr lang="en-CA" sz="2000" b="1" dirty="0">
                <a:solidFill>
                  <a:srgbClr val="000090"/>
                </a:solidFill>
              </a:rPr>
              <a:t>		</a:t>
            </a:r>
            <a:endParaRPr sz="2000" b="1" dirty="0">
              <a:solidFill>
                <a:srgbClr val="000090"/>
              </a:solidFill>
            </a:endParaRPr>
          </a:p>
          <a:p>
            <a:pPr marL="342900" marR="0" lvl="0" indent="-342900" algn="l" rtl="0">
              <a:lnSpc>
                <a:spcPct val="90000"/>
              </a:lnSpc>
              <a:spcBef>
                <a:spcPts val="0"/>
              </a:spcBef>
              <a:spcAft>
                <a:spcPts val="0"/>
              </a:spcAft>
              <a:buClr>
                <a:srgbClr val="FF0000"/>
              </a:buClr>
              <a:buSzPts val="2000"/>
              <a:buFont typeface="Arial"/>
              <a:buChar char="•"/>
            </a:pPr>
            <a:r>
              <a:rPr lang="en-CA" sz="2000" b="1" dirty="0">
                <a:solidFill>
                  <a:srgbClr val="000090"/>
                </a:solidFill>
              </a:rPr>
              <a:t>Specificity -   Measure of the % of false positive results</a:t>
            </a:r>
            <a:endParaRPr sz="2000" b="1" dirty="0">
              <a:solidFill>
                <a:srgbClr val="000090"/>
              </a:solidFill>
            </a:endParaRPr>
          </a:p>
          <a:p>
            <a:pPr marL="342900" marR="0" lvl="0" indent="-215900" algn="l" rtl="0">
              <a:lnSpc>
                <a:spcPct val="90000"/>
              </a:lnSpc>
              <a:spcBef>
                <a:spcPts val="0"/>
              </a:spcBef>
              <a:spcAft>
                <a:spcPts val="0"/>
              </a:spcAft>
              <a:buClr>
                <a:srgbClr val="FF0000"/>
              </a:buClr>
              <a:buSzPts val="2000"/>
              <a:buFont typeface="Arial"/>
              <a:buNone/>
            </a:pPr>
            <a:endParaRPr sz="2000" b="1" dirty="0">
              <a:solidFill>
                <a:srgbClr val="000090"/>
              </a:solidFill>
            </a:endParaRPr>
          </a:p>
          <a:p>
            <a:pPr marL="342900" marR="0" lvl="0" indent="-342900" algn="l" rtl="0">
              <a:lnSpc>
                <a:spcPct val="90000"/>
              </a:lnSpc>
              <a:spcBef>
                <a:spcPts val="0"/>
              </a:spcBef>
              <a:spcAft>
                <a:spcPts val="0"/>
              </a:spcAft>
              <a:buClr>
                <a:srgbClr val="FF0000"/>
              </a:buClr>
              <a:buSzPts val="2000"/>
              <a:buFont typeface="Arial"/>
              <a:buChar char="•"/>
            </a:pPr>
            <a:r>
              <a:rPr lang="en-CA" sz="2000" b="1" dirty="0">
                <a:solidFill>
                  <a:srgbClr val="000090"/>
                </a:solidFill>
              </a:rPr>
              <a:t>Precision -     Measure of the % positive results</a:t>
            </a:r>
            <a:endParaRPr sz="2000" b="1" dirty="0">
              <a:solidFill>
                <a:srgbClr val="000090"/>
              </a:solidFill>
            </a:endParaRPr>
          </a:p>
          <a:p>
            <a:pPr marL="0" marR="0" lvl="0" indent="0" algn="l" rtl="0">
              <a:lnSpc>
                <a:spcPct val="90000"/>
              </a:lnSpc>
              <a:spcBef>
                <a:spcPts val="0"/>
              </a:spcBef>
              <a:spcAft>
                <a:spcPts val="0"/>
              </a:spcAft>
              <a:buClr>
                <a:srgbClr val="FF0000"/>
              </a:buClr>
              <a:buSzPts val="2000"/>
              <a:buFont typeface="Arial"/>
              <a:buNone/>
            </a:pPr>
            <a:r>
              <a:rPr lang="en-CA" sz="2000" b="1" dirty="0">
                <a:solidFill>
                  <a:srgbClr val="000090"/>
                </a:solidFill>
              </a:rPr>
              <a:t>		</a:t>
            </a:r>
            <a:endParaRPr sz="2000" b="1" dirty="0">
              <a:solidFill>
                <a:srgbClr val="000090"/>
              </a:solidFill>
            </a:endParaRPr>
          </a:p>
          <a:p>
            <a:pPr marL="342900" marR="0" lvl="0" indent="-342900" algn="l" rtl="0">
              <a:lnSpc>
                <a:spcPct val="90000"/>
              </a:lnSpc>
              <a:spcBef>
                <a:spcPts val="0"/>
              </a:spcBef>
              <a:spcAft>
                <a:spcPts val="0"/>
              </a:spcAft>
              <a:buClr>
                <a:srgbClr val="FF0000"/>
              </a:buClr>
              <a:buSzPts val="2000"/>
              <a:buFont typeface="Arial"/>
              <a:buChar char="•"/>
            </a:pPr>
            <a:r>
              <a:rPr lang="en-CA" sz="2000" b="1" dirty="0">
                <a:solidFill>
                  <a:srgbClr val="000090"/>
                </a:solidFill>
              </a:rPr>
              <a:t>Correlation -  Combined measure of sensitivity and specificity</a:t>
            </a:r>
            <a:endParaRPr sz="2000" b="1" dirty="0">
              <a:solidFill>
                <a:srgbClr val="000090"/>
              </a:solidFill>
            </a:endParaRPr>
          </a:p>
          <a:p>
            <a:pPr marL="0" marR="0" lvl="0" indent="0" algn="l" rtl="0">
              <a:lnSpc>
                <a:spcPct val="90000"/>
              </a:lnSpc>
              <a:spcBef>
                <a:spcPts val="0"/>
              </a:spcBef>
              <a:spcAft>
                <a:spcPts val="0"/>
              </a:spcAft>
              <a:buClr>
                <a:schemeClr val="dk1"/>
              </a:buClr>
              <a:buSzPts val="2400"/>
              <a:buFont typeface="Arial"/>
              <a:buNone/>
            </a:pPr>
            <a:endParaRPr sz="2400" b="1" i="1" u="none" strike="noStrike" cap="none" dirty="0">
              <a:solidFill>
                <a:schemeClr val="dk1"/>
              </a:solidFill>
              <a:latin typeface="Times New Roman"/>
              <a:ea typeface="Times New Roman"/>
              <a:cs typeface="Times New Roman"/>
              <a:sym typeface="Times New Roman"/>
            </a:endParaRPr>
          </a:p>
        </p:txBody>
      </p:sp>
      <p:sp>
        <p:nvSpPr>
          <p:cNvPr id="1082" name="Google Shape;1082;p11"/>
          <p:cNvSpPr txBox="1"/>
          <p:nvPr/>
        </p:nvSpPr>
        <p:spPr>
          <a:xfrm>
            <a:off x="3429000" y="1438275"/>
            <a:ext cx="13716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TP</a:t>
            </a:r>
            <a:endParaRPr sz="1400" b="0" i="0" u="none" strike="noStrike" cap="none">
              <a:solidFill>
                <a:srgbClr val="000000"/>
              </a:solidFill>
              <a:latin typeface="Arial"/>
              <a:ea typeface="Arial"/>
              <a:cs typeface="Arial"/>
              <a:sym typeface="Arial"/>
            </a:endParaRPr>
          </a:p>
        </p:txBody>
      </p:sp>
      <p:sp>
        <p:nvSpPr>
          <p:cNvPr id="1083" name="Google Shape;1083;p11"/>
          <p:cNvSpPr txBox="1"/>
          <p:nvPr/>
        </p:nvSpPr>
        <p:spPr>
          <a:xfrm>
            <a:off x="4800600" y="1438275"/>
            <a:ext cx="6096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FP</a:t>
            </a:r>
            <a:endParaRPr sz="1400" b="0" i="0" u="none" strike="noStrike" cap="none">
              <a:solidFill>
                <a:srgbClr val="000000"/>
              </a:solidFill>
              <a:latin typeface="Arial"/>
              <a:ea typeface="Arial"/>
              <a:cs typeface="Arial"/>
              <a:sym typeface="Arial"/>
            </a:endParaRPr>
          </a:p>
        </p:txBody>
      </p:sp>
      <p:sp>
        <p:nvSpPr>
          <p:cNvPr id="1084" name="Google Shape;1084;p11"/>
          <p:cNvSpPr txBox="1"/>
          <p:nvPr/>
        </p:nvSpPr>
        <p:spPr>
          <a:xfrm>
            <a:off x="5410200" y="1438275"/>
            <a:ext cx="10668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TN</a:t>
            </a:r>
            <a:endParaRPr sz="1400" b="0" i="0" u="none" strike="noStrike" cap="none">
              <a:solidFill>
                <a:srgbClr val="000000"/>
              </a:solidFill>
              <a:latin typeface="Arial"/>
              <a:ea typeface="Arial"/>
              <a:cs typeface="Arial"/>
              <a:sym typeface="Arial"/>
            </a:endParaRPr>
          </a:p>
        </p:txBody>
      </p:sp>
      <p:sp>
        <p:nvSpPr>
          <p:cNvPr id="1085" name="Google Shape;1085;p11"/>
          <p:cNvSpPr txBox="1"/>
          <p:nvPr/>
        </p:nvSpPr>
        <p:spPr>
          <a:xfrm>
            <a:off x="6477000" y="1438275"/>
            <a:ext cx="6858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FN</a:t>
            </a:r>
            <a:endParaRPr sz="1400" b="0" i="0" u="none" strike="noStrike" cap="none">
              <a:solidFill>
                <a:srgbClr val="000000"/>
              </a:solidFill>
              <a:latin typeface="Arial"/>
              <a:ea typeface="Arial"/>
              <a:cs typeface="Arial"/>
              <a:sym typeface="Arial"/>
            </a:endParaRPr>
          </a:p>
        </p:txBody>
      </p:sp>
      <p:sp>
        <p:nvSpPr>
          <p:cNvPr id="1086" name="Google Shape;1086;p11"/>
          <p:cNvSpPr txBox="1"/>
          <p:nvPr/>
        </p:nvSpPr>
        <p:spPr>
          <a:xfrm>
            <a:off x="7162800" y="1438275"/>
            <a:ext cx="13716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TP</a:t>
            </a:r>
            <a:endParaRPr sz="1400" b="0" i="0" u="none" strike="noStrike" cap="none">
              <a:solidFill>
                <a:srgbClr val="000000"/>
              </a:solidFill>
              <a:latin typeface="Arial"/>
              <a:ea typeface="Arial"/>
              <a:cs typeface="Arial"/>
              <a:sym typeface="Arial"/>
            </a:endParaRPr>
          </a:p>
        </p:txBody>
      </p:sp>
      <p:sp>
        <p:nvSpPr>
          <p:cNvPr id="1087" name="Google Shape;1087;p11"/>
          <p:cNvSpPr txBox="1"/>
          <p:nvPr/>
        </p:nvSpPr>
        <p:spPr>
          <a:xfrm>
            <a:off x="8534400" y="1438275"/>
            <a:ext cx="6096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FN</a:t>
            </a:r>
            <a:endParaRPr sz="1400" b="0" i="0" u="none" strike="noStrike" cap="none">
              <a:solidFill>
                <a:srgbClr val="000000"/>
              </a:solidFill>
              <a:latin typeface="Arial"/>
              <a:ea typeface="Arial"/>
              <a:cs typeface="Arial"/>
              <a:sym typeface="Arial"/>
            </a:endParaRPr>
          </a:p>
        </p:txBody>
      </p:sp>
      <p:sp>
        <p:nvSpPr>
          <p:cNvPr id="1088" name="Google Shape;1088;p11"/>
          <p:cNvSpPr txBox="1"/>
          <p:nvPr/>
        </p:nvSpPr>
        <p:spPr>
          <a:xfrm>
            <a:off x="9144000" y="1438275"/>
            <a:ext cx="6858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TN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318"/>
        <p:cNvGrpSpPr/>
        <p:nvPr/>
      </p:nvGrpSpPr>
      <p:grpSpPr>
        <a:xfrm>
          <a:off x="0" y="0"/>
          <a:ext cx="0" cy="0"/>
          <a:chOff x="0" y="0"/>
          <a:chExt cx="0" cy="0"/>
        </a:xfrm>
      </p:grpSpPr>
      <p:graphicFrame>
        <p:nvGraphicFramePr>
          <p:cNvPr id="2319" name="Google Shape;2319;p108"/>
          <p:cNvGraphicFramePr/>
          <p:nvPr>
            <p:extLst>
              <p:ext uri="{D42A27DB-BD31-4B8C-83A1-F6EECF244321}">
                <p14:modId xmlns:p14="http://schemas.microsoft.com/office/powerpoint/2010/main" val="1193562125"/>
              </p:ext>
            </p:extLst>
          </p:nvPr>
        </p:nvGraphicFramePr>
        <p:xfrm>
          <a:off x="3327400" y="2236521"/>
          <a:ext cx="6070575" cy="3606825"/>
        </p:xfrm>
        <a:graphic>
          <a:graphicData uri="http://schemas.openxmlformats.org/drawingml/2006/table">
            <a:tbl>
              <a:tblPr>
                <a:noFill/>
                <a:tableStyleId>{6763D28D-2EAE-403D-9F97-7394A5C11CAA}</a:tableStyleId>
              </a:tblPr>
              <a:tblGrid>
                <a:gridCol w="2023525">
                  <a:extLst>
                    <a:ext uri="{9D8B030D-6E8A-4147-A177-3AD203B41FA5}">
                      <a16:colId xmlns:a16="http://schemas.microsoft.com/office/drawing/2014/main" val="20000"/>
                    </a:ext>
                  </a:extLst>
                </a:gridCol>
                <a:gridCol w="2023525">
                  <a:extLst>
                    <a:ext uri="{9D8B030D-6E8A-4147-A177-3AD203B41FA5}">
                      <a16:colId xmlns:a16="http://schemas.microsoft.com/office/drawing/2014/main" val="20001"/>
                    </a:ext>
                  </a:extLst>
                </a:gridCol>
                <a:gridCol w="2023525">
                  <a:extLst>
                    <a:ext uri="{9D8B030D-6E8A-4147-A177-3AD203B41FA5}">
                      <a16:colId xmlns:a16="http://schemas.microsoft.com/office/drawing/2014/main" val="20002"/>
                    </a:ext>
                  </a:extLst>
                </a:gridCol>
              </a:tblGrid>
              <a:tr h="12022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6"/>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a:t>
                      </a:r>
                      <a:endParaRPr sz="1400" b="1"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(Yes)</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 (No)</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(Yes)</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dk1"/>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0.91</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0.09</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(No)</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1</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2320" name="Google Shape;2320;p108"/>
          <p:cNvSpPr txBox="1">
            <a:spLocks noGrp="1"/>
          </p:cNvSpPr>
          <p:nvPr>
            <p:ph type="title"/>
          </p:nvPr>
        </p:nvSpPr>
        <p:spPr>
          <a:xfrm>
            <a:off x="1981200" y="5667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Performance – Naïve Algorithm (Version 1.0) Simple ORF Finder</a:t>
            </a:r>
            <a:endParaRPr/>
          </a:p>
        </p:txBody>
      </p:sp>
      <p:sp>
        <p:nvSpPr>
          <p:cNvPr id="2321" name="Google Shape;2321;p108"/>
          <p:cNvSpPr txBox="1"/>
          <p:nvPr/>
        </p:nvSpPr>
        <p:spPr>
          <a:xfrm>
            <a:off x="7570849" y="4829135"/>
            <a:ext cx="13500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rgbClr val="FF0000"/>
                </a:solidFill>
                <a:latin typeface="Arial"/>
                <a:ea typeface="Arial"/>
                <a:cs typeface="Arial"/>
                <a:sym typeface="Arial"/>
              </a:rPr>
              <a:t>Millions of FPs</a:t>
            </a:r>
            <a:endParaRPr dirty="0"/>
          </a:p>
        </p:txBody>
      </p:sp>
      <p:sp>
        <p:nvSpPr>
          <p:cNvPr id="2322" name="Google Shape;2322;p108"/>
          <p:cNvSpPr/>
          <p:nvPr/>
        </p:nvSpPr>
        <p:spPr>
          <a:xfrm>
            <a:off x="4221899" y="5872118"/>
            <a:ext cx="4572000"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a:solidFill>
                  <a:srgbClr val="000000"/>
                </a:solidFill>
                <a:latin typeface="Arial"/>
                <a:ea typeface="Arial"/>
                <a:cs typeface="Arial"/>
                <a:sym typeface="Arial"/>
              </a:rPr>
              <a:t>Number of Genes correctly predicted 4282</a:t>
            </a:r>
            <a:endParaRPr/>
          </a:p>
          <a:p>
            <a:pPr marL="0" marR="0" lvl="0" indent="0" algn="l" rtl="0">
              <a:lnSpc>
                <a:spcPct val="100000"/>
              </a:lnSpc>
              <a:spcBef>
                <a:spcPts val="640"/>
              </a:spcBef>
              <a:spcAft>
                <a:spcPts val="0"/>
              </a:spcAft>
              <a:buNone/>
            </a:pPr>
            <a:r>
              <a:rPr lang="en-CA" sz="1400" b="0" i="0" u="none" strike="noStrike" cap="none">
                <a:solidFill>
                  <a:srgbClr val="000000"/>
                </a:solidFill>
                <a:latin typeface="Arial"/>
                <a:ea typeface="Arial"/>
                <a:cs typeface="Arial"/>
                <a:sym typeface="Arial"/>
              </a:rPr>
              <a:t>Number of Genes over-predicted  1,632,645</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327"/>
        <p:cNvGrpSpPr/>
        <p:nvPr/>
      </p:nvGrpSpPr>
      <p:grpSpPr>
        <a:xfrm>
          <a:off x="0" y="0"/>
          <a:ext cx="0" cy="0"/>
          <a:chOff x="0" y="0"/>
          <a:chExt cx="0" cy="0"/>
        </a:xfrm>
      </p:grpSpPr>
      <p:graphicFrame>
        <p:nvGraphicFramePr>
          <p:cNvPr id="2328" name="Google Shape;2328;p109"/>
          <p:cNvGraphicFramePr/>
          <p:nvPr>
            <p:extLst>
              <p:ext uri="{D42A27DB-BD31-4B8C-83A1-F6EECF244321}">
                <p14:modId xmlns:p14="http://schemas.microsoft.com/office/powerpoint/2010/main" val="2239707451"/>
              </p:ext>
            </p:extLst>
          </p:nvPr>
        </p:nvGraphicFramePr>
        <p:xfrm>
          <a:off x="2679700" y="2514600"/>
          <a:ext cx="6070575" cy="3606825"/>
        </p:xfrm>
        <a:graphic>
          <a:graphicData uri="http://schemas.openxmlformats.org/drawingml/2006/table">
            <a:tbl>
              <a:tblPr>
                <a:noFill/>
                <a:tableStyleId>{6763D28D-2EAE-403D-9F97-7394A5C11CAA}</a:tableStyleId>
              </a:tblPr>
              <a:tblGrid>
                <a:gridCol w="2023525">
                  <a:extLst>
                    <a:ext uri="{9D8B030D-6E8A-4147-A177-3AD203B41FA5}">
                      <a16:colId xmlns:a16="http://schemas.microsoft.com/office/drawing/2014/main" val="20000"/>
                    </a:ext>
                  </a:extLst>
                </a:gridCol>
                <a:gridCol w="2023525">
                  <a:extLst>
                    <a:ext uri="{9D8B030D-6E8A-4147-A177-3AD203B41FA5}">
                      <a16:colId xmlns:a16="http://schemas.microsoft.com/office/drawing/2014/main" val="20001"/>
                    </a:ext>
                  </a:extLst>
                </a:gridCol>
                <a:gridCol w="2023525">
                  <a:extLst>
                    <a:ext uri="{9D8B030D-6E8A-4147-A177-3AD203B41FA5}">
                      <a16:colId xmlns:a16="http://schemas.microsoft.com/office/drawing/2014/main" val="20002"/>
                    </a:ext>
                  </a:extLst>
                </a:gridCol>
              </a:tblGrid>
              <a:tr h="12022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6"/>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a:t>
                      </a:r>
                      <a:endParaRPr sz="1400" b="1"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(Yes)</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 (No)</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(Yes)</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dk1"/>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0.40</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dirty="0">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dirty="0">
                          <a:solidFill>
                            <a:schemeClr val="dk1"/>
                          </a:solidFill>
                        </a:rPr>
                        <a:t>0.60</a:t>
                      </a:r>
                      <a:endParaRPr sz="3200" u="none" strike="noStrike" cap="none" dirty="0">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(No)</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0.27</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dirty="0">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dirty="0">
                          <a:solidFill>
                            <a:schemeClr val="dk1"/>
                          </a:solidFill>
                        </a:rPr>
                        <a:t>0.73</a:t>
                      </a:r>
                      <a:endParaRPr sz="3200" u="none" strike="noStrike" cap="none" dirty="0">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2329" name="Google Shape;2329;p109"/>
          <p:cNvSpPr txBox="1">
            <a:spLocks noGrp="1"/>
          </p:cNvSpPr>
          <p:nvPr>
            <p:ph type="title"/>
          </p:nvPr>
        </p:nvSpPr>
        <p:spPr>
          <a:xfrm>
            <a:off x="1981200" y="2619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Performance </a:t>
            </a:r>
            <a:br>
              <a:rPr lang="en-CA" dirty="0"/>
            </a:br>
            <a:r>
              <a:rPr lang="en-CA" dirty="0"/>
              <a:t>Simple Neural Net (GSANN)</a:t>
            </a:r>
            <a:endParaRPr dirty="0"/>
          </a:p>
        </p:txBody>
      </p:sp>
      <p:sp>
        <p:nvSpPr>
          <p:cNvPr id="2330" name="Google Shape;2330;p109"/>
          <p:cNvSpPr txBox="1"/>
          <p:nvPr/>
        </p:nvSpPr>
        <p:spPr>
          <a:xfrm>
            <a:off x="4976113" y="1948721"/>
            <a:ext cx="1882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rgbClr val="000000"/>
                </a:solidFill>
                <a:latin typeface="Arial"/>
                <a:ea typeface="Arial"/>
                <a:cs typeface="Arial"/>
                <a:sym typeface="Arial"/>
              </a:rPr>
              <a:t>9 base window</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2336" name="Google Shape;2336;p110"/>
          <p:cNvSpPr txBox="1">
            <a:spLocks noGrp="1"/>
          </p:cNvSpPr>
          <p:nvPr>
            <p:ph type="title"/>
          </p:nvPr>
        </p:nvSpPr>
        <p:spPr>
          <a:xfrm>
            <a:off x="1981200" y="2619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Performance – Feature Based ANN (Version 1.0)</a:t>
            </a:r>
            <a:endParaRPr/>
          </a:p>
        </p:txBody>
      </p:sp>
      <p:graphicFrame>
        <p:nvGraphicFramePr>
          <p:cNvPr id="2337" name="Google Shape;2337;p110"/>
          <p:cNvGraphicFramePr/>
          <p:nvPr>
            <p:extLst>
              <p:ext uri="{D42A27DB-BD31-4B8C-83A1-F6EECF244321}">
                <p14:modId xmlns:p14="http://schemas.microsoft.com/office/powerpoint/2010/main" val="2258125129"/>
              </p:ext>
            </p:extLst>
          </p:nvPr>
        </p:nvGraphicFramePr>
        <p:xfrm>
          <a:off x="2908300" y="2438400"/>
          <a:ext cx="6070575" cy="3606825"/>
        </p:xfrm>
        <a:graphic>
          <a:graphicData uri="http://schemas.openxmlformats.org/drawingml/2006/table">
            <a:tbl>
              <a:tblPr>
                <a:noFill/>
                <a:tableStyleId>{6763D28D-2EAE-403D-9F97-7394A5C11CAA}</a:tableStyleId>
              </a:tblPr>
              <a:tblGrid>
                <a:gridCol w="2023525">
                  <a:extLst>
                    <a:ext uri="{9D8B030D-6E8A-4147-A177-3AD203B41FA5}">
                      <a16:colId xmlns:a16="http://schemas.microsoft.com/office/drawing/2014/main" val="20000"/>
                    </a:ext>
                  </a:extLst>
                </a:gridCol>
                <a:gridCol w="2023525">
                  <a:extLst>
                    <a:ext uri="{9D8B030D-6E8A-4147-A177-3AD203B41FA5}">
                      <a16:colId xmlns:a16="http://schemas.microsoft.com/office/drawing/2014/main" val="20001"/>
                    </a:ext>
                  </a:extLst>
                </a:gridCol>
                <a:gridCol w="2023525">
                  <a:extLst>
                    <a:ext uri="{9D8B030D-6E8A-4147-A177-3AD203B41FA5}">
                      <a16:colId xmlns:a16="http://schemas.microsoft.com/office/drawing/2014/main" val="20002"/>
                    </a:ext>
                  </a:extLst>
                </a:gridCol>
              </a:tblGrid>
              <a:tr h="12022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6"/>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a:t>
                      </a:r>
                      <a:endParaRPr sz="1400" b="1"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(Yes)</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 (No)</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(Yes)</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dk1"/>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0.922</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0.0784</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(No)</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0.09</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dirty="0">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dirty="0">
                          <a:solidFill>
                            <a:schemeClr val="dk1"/>
                          </a:solidFill>
                        </a:rPr>
                        <a:t>0.91</a:t>
                      </a:r>
                      <a:endParaRPr sz="3200" u="none" strike="noStrike" cap="none" dirty="0">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2338" name="Google Shape;2338;p110"/>
          <p:cNvSpPr txBox="1"/>
          <p:nvPr/>
        </p:nvSpPr>
        <p:spPr>
          <a:xfrm>
            <a:off x="3396197" y="1963712"/>
            <a:ext cx="494237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FF0000"/>
                </a:solidFill>
                <a:latin typeface="Arial"/>
                <a:ea typeface="Arial"/>
                <a:cs typeface="Arial"/>
                <a:sym typeface="Arial"/>
              </a:rPr>
              <a:t>Incorporation of codon frequency statistics</a:t>
            </a:r>
            <a:endParaRPr sz="1400" b="0" i="0" u="none" strike="noStrike" cap="none">
              <a:solidFill>
                <a:srgbClr val="000000"/>
              </a:solidFill>
              <a:latin typeface="Arial"/>
              <a:ea typeface="Arial"/>
              <a:cs typeface="Arial"/>
              <a:sym typeface="Arial"/>
            </a:endParaRPr>
          </a:p>
        </p:txBody>
      </p:sp>
      <p:sp>
        <p:nvSpPr>
          <p:cNvPr id="2339" name="Google Shape;2339;p110"/>
          <p:cNvSpPr txBox="1"/>
          <p:nvPr/>
        </p:nvSpPr>
        <p:spPr>
          <a:xfrm>
            <a:off x="9088581" y="3895107"/>
            <a:ext cx="155683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CA" sz="1600" b="0" i="0" u="none" strike="noStrike" cap="none">
                <a:solidFill>
                  <a:srgbClr val="FF0000"/>
                </a:solidFill>
                <a:latin typeface="Arial"/>
                <a:ea typeface="Arial"/>
                <a:cs typeface="Arial"/>
                <a:sym typeface="Arial"/>
              </a:rPr>
              <a:t>Huge </a:t>
            </a:r>
            <a:endParaRPr/>
          </a:p>
          <a:p>
            <a:pPr marL="0" marR="0" lvl="0" indent="0" algn="ctr" rtl="0">
              <a:lnSpc>
                <a:spcPct val="100000"/>
              </a:lnSpc>
              <a:spcBef>
                <a:spcPts val="0"/>
              </a:spcBef>
              <a:spcAft>
                <a:spcPts val="0"/>
              </a:spcAft>
              <a:buNone/>
            </a:pPr>
            <a:r>
              <a:rPr lang="en-CA" sz="1600" b="0" i="0" u="none" strike="noStrike" cap="none">
                <a:solidFill>
                  <a:srgbClr val="FF0000"/>
                </a:solidFill>
                <a:latin typeface="Arial"/>
                <a:ea typeface="Arial"/>
                <a:cs typeface="Arial"/>
                <a:sym typeface="Arial"/>
              </a:rPr>
              <a:t>Improvement!!!</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344"/>
        <p:cNvGrpSpPr/>
        <p:nvPr/>
      </p:nvGrpSpPr>
      <p:grpSpPr>
        <a:xfrm>
          <a:off x="0" y="0"/>
          <a:ext cx="0" cy="0"/>
          <a:chOff x="0" y="0"/>
          <a:chExt cx="0" cy="0"/>
        </a:xfrm>
      </p:grpSpPr>
      <p:graphicFrame>
        <p:nvGraphicFramePr>
          <p:cNvPr id="2345" name="Google Shape;2345;p111"/>
          <p:cNvGraphicFramePr/>
          <p:nvPr>
            <p:extLst>
              <p:ext uri="{D42A27DB-BD31-4B8C-83A1-F6EECF244321}">
                <p14:modId xmlns:p14="http://schemas.microsoft.com/office/powerpoint/2010/main" val="801035094"/>
              </p:ext>
            </p:extLst>
          </p:nvPr>
        </p:nvGraphicFramePr>
        <p:xfrm>
          <a:off x="2984500" y="2438400"/>
          <a:ext cx="6070575" cy="3606825"/>
        </p:xfrm>
        <a:graphic>
          <a:graphicData uri="http://schemas.openxmlformats.org/drawingml/2006/table">
            <a:tbl>
              <a:tblPr>
                <a:noFill/>
                <a:tableStyleId>{6763D28D-2EAE-403D-9F97-7394A5C11CAA}</a:tableStyleId>
              </a:tblPr>
              <a:tblGrid>
                <a:gridCol w="2023525">
                  <a:extLst>
                    <a:ext uri="{9D8B030D-6E8A-4147-A177-3AD203B41FA5}">
                      <a16:colId xmlns:a16="http://schemas.microsoft.com/office/drawing/2014/main" val="20000"/>
                    </a:ext>
                  </a:extLst>
                </a:gridCol>
                <a:gridCol w="2023525">
                  <a:extLst>
                    <a:ext uri="{9D8B030D-6E8A-4147-A177-3AD203B41FA5}">
                      <a16:colId xmlns:a16="http://schemas.microsoft.com/office/drawing/2014/main" val="20001"/>
                    </a:ext>
                  </a:extLst>
                </a:gridCol>
                <a:gridCol w="2023525">
                  <a:extLst>
                    <a:ext uri="{9D8B030D-6E8A-4147-A177-3AD203B41FA5}">
                      <a16:colId xmlns:a16="http://schemas.microsoft.com/office/drawing/2014/main" val="20002"/>
                    </a:ext>
                  </a:extLst>
                </a:gridCol>
              </a:tblGrid>
              <a:tr h="12022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6"/>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a:t>
                      </a:r>
                      <a:endParaRPr sz="1400" b="1"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(Yes)</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 (No)</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(Yes)</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dk1"/>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0.923</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0.077</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(No)</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0.083</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dirty="0">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dirty="0">
                          <a:solidFill>
                            <a:schemeClr val="dk1"/>
                          </a:solidFill>
                        </a:rPr>
                        <a:t>0.917</a:t>
                      </a:r>
                      <a:endParaRPr sz="3200" u="none" strike="noStrike" cap="none" dirty="0">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2346" name="Google Shape;2346;p111"/>
          <p:cNvSpPr txBox="1">
            <a:spLocks noGrp="1"/>
          </p:cNvSpPr>
          <p:nvPr>
            <p:ph type="title"/>
          </p:nvPr>
        </p:nvSpPr>
        <p:spPr>
          <a:xfrm>
            <a:off x="1295400" y="261938"/>
            <a:ext cx="9753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Performance – Improved Algorithm (Version 2.0)</a:t>
            </a:r>
            <a:endParaRPr dirty="0"/>
          </a:p>
        </p:txBody>
      </p:sp>
      <p:sp>
        <p:nvSpPr>
          <p:cNvPr id="2347" name="Google Shape;2347;p111"/>
          <p:cNvSpPr txBox="1"/>
          <p:nvPr/>
        </p:nvSpPr>
        <p:spPr>
          <a:xfrm>
            <a:off x="2742160" y="1918741"/>
            <a:ext cx="615424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FF0000"/>
                </a:solidFill>
                <a:latin typeface="Arial"/>
                <a:ea typeface="Arial"/>
                <a:cs typeface="Arial"/>
                <a:sym typeface="Arial"/>
              </a:rPr>
              <a:t>Incorporation of codon frequency + hexamer statistics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graphicFrame>
        <p:nvGraphicFramePr>
          <p:cNvPr id="2353" name="Google Shape;2353;p112"/>
          <p:cNvGraphicFramePr/>
          <p:nvPr>
            <p:extLst>
              <p:ext uri="{D42A27DB-BD31-4B8C-83A1-F6EECF244321}">
                <p14:modId xmlns:p14="http://schemas.microsoft.com/office/powerpoint/2010/main" val="1354646408"/>
              </p:ext>
            </p:extLst>
          </p:nvPr>
        </p:nvGraphicFramePr>
        <p:xfrm>
          <a:off x="3003550" y="2438400"/>
          <a:ext cx="6070575" cy="3606825"/>
        </p:xfrm>
        <a:graphic>
          <a:graphicData uri="http://schemas.openxmlformats.org/drawingml/2006/table">
            <a:tbl>
              <a:tblPr>
                <a:noFill/>
                <a:tableStyleId>{6763D28D-2EAE-403D-9F97-7394A5C11CAA}</a:tableStyleId>
              </a:tblPr>
              <a:tblGrid>
                <a:gridCol w="2023525">
                  <a:extLst>
                    <a:ext uri="{9D8B030D-6E8A-4147-A177-3AD203B41FA5}">
                      <a16:colId xmlns:a16="http://schemas.microsoft.com/office/drawing/2014/main" val="20000"/>
                    </a:ext>
                  </a:extLst>
                </a:gridCol>
                <a:gridCol w="2023525">
                  <a:extLst>
                    <a:ext uri="{9D8B030D-6E8A-4147-A177-3AD203B41FA5}">
                      <a16:colId xmlns:a16="http://schemas.microsoft.com/office/drawing/2014/main" val="20001"/>
                    </a:ext>
                  </a:extLst>
                </a:gridCol>
                <a:gridCol w="2023525">
                  <a:extLst>
                    <a:ext uri="{9D8B030D-6E8A-4147-A177-3AD203B41FA5}">
                      <a16:colId xmlns:a16="http://schemas.microsoft.com/office/drawing/2014/main" val="20002"/>
                    </a:ext>
                  </a:extLst>
                </a:gridCol>
              </a:tblGrid>
              <a:tr h="12022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6"/>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a:t>
                      </a:r>
                      <a:endParaRPr sz="1400" b="1"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(Yes)</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 (No)</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(Yes)</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dk1"/>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0.928</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0.072</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(No)</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0.079</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dirty="0">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dirty="0">
                          <a:solidFill>
                            <a:schemeClr val="dk1"/>
                          </a:solidFill>
                        </a:rPr>
                        <a:t>0.921</a:t>
                      </a:r>
                      <a:endParaRPr sz="3200" u="none" strike="noStrike" cap="none" dirty="0">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2354" name="Google Shape;2354;p112"/>
          <p:cNvSpPr txBox="1">
            <a:spLocks noGrp="1"/>
          </p:cNvSpPr>
          <p:nvPr>
            <p:ph type="title"/>
          </p:nvPr>
        </p:nvSpPr>
        <p:spPr>
          <a:xfrm>
            <a:off x="228600" y="319088"/>
            <a:ext cx="1099185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Performance – Improved Algorithm (Version 3.0)</a:t>
            </a:r>
            <a:endParaRPr dirty="0"/>
          </a:p>
        </p:txBody>
      </p:sp>
      <p:sp>
        <p:nvSpPr>
          <p:cNvPr id="2355" name="Google Shape;2355;p112"/>
          <p:cNvSpPr txBox="1"/>
          <p:nvPr/>
        </p:nvSpPr>
        <p:spPr>
          <a:xfrm>
            <a:off x="2742160" y="1918741"/>
            <a:ext cx="651973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FF0000"/>
                </a:solidFill>
                <a:latin typeface="Arial"/>
                <a:ea typeface="Arial"/>
                <a:cs typeface="Arial"/>
                <a:sym typeface="Arial"/>
              </a:rPr>
              <a:t>Incorporation of codon stats + hexamer + PSSM promoter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aphicFrame>
        <p:nvGraphicFramePr>
          <p:cNvPr id="2361" name="Google Shape;2361;p113"/>
          <p:cNvGraphicFramePr/>
          <p:nvPr>
            <p:extLst>
              <p:ext uri="{D42A27DB-BD31-4B8C-83A1-F6EECF244321}">
                <p14:modId xmlns:p14="http://schemas.microsoft.com/office/powerpoint/2010/main" val="3138766849"/>
              </p:ext>
            </p:extLst>
          </p:nvPr>
        </p:nvGraphicFramePr>
        <p:xfrm>
          <a:off x="2774950" y="2438400"/>
          <a:ext cx="6070575" cy="3606825"/>
        </p:xfrm>
        <a:graphic>
          <a:graphicData uri="http://schemas.openxmlformats.org/drawingml/2006/table">
            <a:tbl>
              <a:tblPr>
                <a:noFill/>
                <a:tableStyleId>{6763D28D-2EAE-403D-9F97-7394A5C11CAA}</a:tableStyleId>
              </a:tblPr>
              <a:tblGrid>
                <a:gridCol w="2023525">
                  <a:extLst>
                    <a:ext uri="{9D8B030D-6E8A-4147-A177-3AD203B41FA5}">
                      <a16:colId xmlns:a16="http://schemas.microsoft.com/office/drawing/2014/main" val="20000"/>
                    </a:ext>
                  </a:extLst>
                </a:gridCol>
                <a:gridCol w="2023525">
                  <a:extLst>
                    <a:ext uri="{9D8B030D-6E8A-4147-A177-3AD203B41FA5}">
                      <a16:colId xmlns:a16="http://schemas.microsoft.com/office/drawing/2014/main" val="20001"/>
                    </a:ext>
                  </a:extLst>
                </a:gridCol>
                <a:gridCol w="2023525">
                  <a:extLst>
                    <a:ext uri="{9D8B030D-6E8A-4147-A177-3AD203B41FA5}">
                      <a16:colId xmlns:a16="http://schemas.microsoft.com/office/drawing/2014/main" val="20002"/>
                    </a:ext>
                  </a:extLst>
                </a:gridCol>
              </a:tblGrid>
              <a:tr h="12022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accent6"/>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a:t>
                      </a:r>
                      <a:endParaRPr sz="1400" b="1"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(Yes)</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 (No)</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(Yes)</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dk1"/>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&gt;0.928</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&lt;0.072</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(No)</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&lt;0.079</a:t>
                      </a:r>
                      <a:endParaRPr sz="32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dirty="0">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dirty="0">
                          <a:solidFill>
                            <a:schemeClr val="dk1"/>
                          </a:solidFill>
                        </a:rPr>
                        <a:t>&gt;0.921</a:t>
                      </a:r>
                      <a:endParaRPr sz="3200" u="none" strike="noStrike" cap="none" dirty="0">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2362" name="Google Shape;2362;p113"/>
          <p:cNvSpPr txBox="1">
            <a:spLocks noGrp="1"/>
          </p:cNvSpPr>
          <p:nvPr>
            <p:ph type="title"/>
          </p:nvPr>
        </p:nvSpPr>
        <p:spPr>
          <a:xfrm>
            <a:off x="647700" y="261938"/>
            <a:ext cx="1053465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Performance – Improved Algorithm (Version 4.0)</a:t>
            </a:r>
            <a:endParaRPr dirty="0"/>
          </a:p>
        </p:txBody>
      </p:sp>
      <p:sp>
        <p:nvSpPr>
          <p:cNvPr id="2363" name="Google Shape;2363;p113"/>
          <p:cNvSpPr txBox="1"/>
          <p:nvPr/>
        </p:nvSpPr>
        <p:spPr>
          <a:xfrm>
            <a:off x="2742160" y="1918741"/>
            <a:ext cx="635302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FF0000"/>
                </a:solidFill>
                <a:latin typeface="Arial"/>
                <a:ea typeface="Arial"/>
                <a:cs typeface="Arial"/>
                <a:sym typeface="Arial"/>
              </a:rPr>
              <a:t>Incorporation of the HMM model for promoter prediction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1"/>
          <p:cNvSpPr txBox="1">
            <a:spLocks noGrp="1"/>
          </p:cNvSpPr>
          <p:nvPr>
            <p:ph type="title"/>
          </p:nvPr>
        </p:nvSpPr>
        <p:spPr>
          <a:xfrm>
            <a:off x="609600" y="192993"/>
            <a:ext cx="10972800" cy="1143200"/>
          </a:xfrm>
          <a:prstGeom prst="rect">
            <a:avLst/>
          </a:prstGeom>
          <a:noFill/>
          <a:ln>
            <a:noFill/>
          </a:ln>
        </p:spPr>
        <p:txBody>
          <a:bodyPr spcFirstLastPara="1" wrap="square" lIns="121900" tIns="60933" rIns="121900" bIns="60933" anchor="ctr" anchorCtr="0">
            <a:noAutofit/>
          </a:bodyPr>
          <a:lstStyle/>
          <a:p>
            <a:r>
              <a:rPr lang="en" sz="4800" dirty="0"/>
              <a:t>Can We Do Better?</a:t>
            </a:r>
            <a:endParaRPr sz="4800" dirty="0"/>
          </a:p>
        </p:txBody>
      </p:sp>
      <p:sp>
        <p:nvSpPr>
          <p:cNvPr id="209" name="Google Shape;209;p41"/>
          <p:cNvSpPr txBox="1"/>
          <p:nvPr/>
        </p:nvSpPr>
        <p:spPr>
          <a:xfrm>
            <a:off x="178667" y="1401833"/>
            <a:ext cx="11866000" cy="4862400"/>
          </a:xfrm>
          <a:prstGeom prst="rect">
            <a:avLst/>
          </a:prstGeom>
          <a:noFill/>
          <a:ln>
            <a:noFill/>
          </a:ln>
        </p:spPr>
        <p:txBody>
          <a:bodyPr spcFirstLastPara="1" wrap="square" lIns="121900" tIns="60933" rIns="121900" bIns="60933" anchor="t" anchorCtr="0">
            <a:noAutofit/>
          </a:bodyPr>
          <a:lstStyle/>
          <a:p>
            <a:pPr marL="457189" indent="-389457">
              <a:spcBef>
                <a:spcPts val="747"/>
              </a:spcBef>
              <a:buClr>
                <a:srgbClr val="FF0000"/>
              </a:buClr>
              <a:buSzPts val="2000"/>
              <a:buChar char="•"/>
            </a:pPr>
            <a:r>
              <a:rPr lang="en-CA" sz="3200" b="1" dirty="0">
                <a:solidFill>
                  <a:srgbClr val="000090"/>
                </a:solidFill>
              </a:rPr>
              <a:t>Short Answer: </a:t>
            </a:r>
            <a:r>
              <a:rPr lang="en-CA" sz="3200" b="1" dirty="0">
                <a:solidFill>
                  <a:srgbClr val="FF0000"/>
                </a:solidFill>
              </a:rPr>
              <a:t>YES</a:t>
            </a:r>
            <a:endParaRPr sz="3200" b="1" dirty="0">
              <a:solidFill>
                <a:srgbClr val="FF0000"/>
              </a:solidFill>
            </a:endParaRPr>
          </a:p>
          <a:p>
            <a:pPr marL="1219170" lvl="1" indent="-507987">
              <a:spcBef>
                <a:spcPts val="747"/>
              </a:spcBef>
              <a:buClr>
                <a:srgbClr val="000090"/>
              </a:buClr>
              <a:buSzPts val="2400"/>
              <a:buChar char="–"/>
            </a:pPr>
            <a:r>
              <a:rPr lang="en" sz="3200" b="1" dirty="0">
                <a:solidFill>
                  <a:srgbClr val="000090"/>
                </a:solidFill>
              </a:rPr>
              <a:t>Just like for proteins, we can use similar </a:t>
            </a:r>
            <a:r>
              <a:rPr lang="en" sz="3200" b="1" dirty="0">
                <a:solidFill>
                  <a:srgbClr val="FC110E"/>
                </a:solidFill>
              </a:rPr>
              <a:t>transformer-based architectures</a:t>
            </a:r>
            <a:r>
              <a:rPr lang="en" sz="3200" b="1" dirty="0">
                <a:solidFill>
                  <a:srgbClr val="000090"/>
                </a:solidFill>
              </a:rPr>
              <a:t> to help predict different elements in gene sequences</a:t>
            </a:r>
            <a:endParaRPr sz="3200" b="1" dirty="0">
              <a:solidFill>
                <a:srgbClr val="000090"/>
              </a:solidFill>
            </a:endParaRPr>
          </a:p>
          <a:p>
            <a:pPr marL="1219170" lvl="1" indent="-507987">
              <a:spcBef>
                <a:spcPts val="747"/>
              </a:spcBef>
              <a:buClr>
                <a:srgbClr val="000090"/>
              </a:buClr>
              <a:buSzPts val="2400"/>
              <a:buChar char="–"/>
            </a:pPr>
            <a:r>
              <a:rPr lang="en" sz="3200" b="1" dirty="0">
                <a:solidFill>
                  <a:srgbClr val="000090"/>
                </a:solidFill>
              </a:rPr>
              <a:t>DNABERT is a transformer model that is capable of gene identification, promoter prediction, and binding or splice site prediction</a:t>
            </a:r>
            <a:endParaRPr sz="3200" b="1" dirty="0">
              <a:solidFill>
                <a:srgbClr val="000090"/>
              </a:solidFill>
            </a:endParaRPr>
          </a:p>
          <a:p>
            <a:pPr marL="1219170" lvl="1" indent="-507987">
              <a:spcBef>
                <a:spcPts val="747"/>
              </a:spcBef>
              <a:buClr>
                <a:srgbClr val="000090"/>
              </a:buClr>
              <a:buSzPts val="2400"/>
              <a:buChar char="–"/>
            </a:pPr>
            <a:r>
              <a:rPr lang="en" sz="3200" b="1" dirty="0">
                <a:solidFill>
                  <a:srgbClr val="000090"/>
                </a:solidFill>
              </a:rPr>
              <a:t>Trained on ~3.2 billion base pairs</a:t>
            </a:r>
            <a:endParaRPr sz="3200" b="1" dirty="0">
              <a:solidFill>
                <a:srgbClr val="000090"/>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2" title="Gemini_Generated_Image_u2ubzau2ubzau2ub.png"/>
          <p:cNvPicPr preferRelativeResize="0"/>
          <p:nvPr/>
        </p:nvPicPr>
        <p:blipFill rotWithShape="1">
          <a:blip r:embed="rId3">
            <a:alphaModFix/>
          </a:blip>
          <a:srcRect b="3035"/>
          <a:stretch/>
        </p:blipFill>
        <p:spPr>
          <a:xfrm>
            <a:off x="0" y="0"/>
            <a:ext cx="12192003" cy="6458933"/>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43" title="Gemini_Generated_Image_8kfj0k8kfj0k8kfj.png"/>
          <p:cNvPicPr preferRelativeResize="0"/>
          <p:nvPr/>
        </p:nvPicPr>
        <p:blipFill rotWithShape="1">
          <a:blip r:embed="rId3">
            <a:alphaModFix/>
          </a:blip>
          <a:srcRect b="3269"/>
          <a:stretch/>
        </p:blipFill>
        <p:spPr>
          <a:xfrm>
            <a:off x="0" y="0"/>
            <a:ext cx="12192003" cy="6444168"/>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44" title="Gemini_Generated_Image_52p0st52p0st52p0.png"/>
          <p:cNvPicPr preferRelativeResize="0"/>
          <p:nvPr/>
        </p:nvPicPr>
        <p:blipFill rotWithShape="1">
          <a:blip r:embed="rId3">
            <a:alphaModFix/>
          </a:blip>
          <a:srcRect b="2809"/>
          <a:stretch/>
        </p:blipFill>
        <p:spPr>
          <a:xfrm>
            <a:off x="0" y="0"/>
            <a:ext cx="12192003" cy="64441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cxnSp>
        <p:nvCxnSpPr>
          <p:cNvPr id="1095" name="Google Shape;1095;p12"/>
          <p:cNvCxnSpPr/>
          <p:nvPr/>
        </p:nvCxnSpPr>
        <p:spPr>
          <a:xfrm>
            <a:off x="2514600" y="2249488"/>
            <a:ext cx="7315200" cy="0"/>
          </a:xfrm>
          <a:prstGeom prst="straightConnector1">
            <a:avLst/>
          </a:prstGeom>
          <a:noFill/>
          <a:ln w="28575" cap="flat" cmpd="sng">
            <a:solidFill>
              <a:schemeClr val="dk1"/>
            </a:solidFill>
            <a:prstDash val="solid"/>
            <a:round/>
            <a:headEnd type="none" w="sm" len="sm"/>
            <a:tailEnd type="none" w="sm" len="sm"/>
          </a:ln>
        </p:spPr>
      </p:cxnSp>
      <p:cxnSp>
        <p:nvCxnSpPr>
          <p:cNvPr id="1096" name="Google Shape;1096;p12"/>
          <p:cNvCxnSpPr/>
          <p:nvPr/>
        </p:nvCxnSpPr>
        <p:spPr>
          <a:xfrm>
            <a:off x="2514600" y="2859088"/>
            <a:ext cx="7315200" cy="0"/>
          </a:xfrm>
          <a:prstGeom prst="straightConnector1">
            <a:avLst/>
          </a:prstGeom>
          <a:noFill/>
          <a:ln w="28575" cap="flat" cmpd="sng">
            <a:solidFill>
              <a:schemeClr val="dk1"/>
            </a:solidFill>
            <a:prstDash val="solid"/>
            <a:round/>
            <a:headEnd type="none" w="sm" len="sm"/>
            <a:tailEnd type="none" w="sm" len="sm"/>
          </a:ln>
        </p:spPr>
      </p:cxnSp>
      <p:sp>
        <p:nvSpPr>
          <p:cNvPr id="1097" name="Google Shape;1097;p12"/>
          <p:cNvSpPr/>
          <p:nvPr/>
        </p:nvSpPr>
        <p:spPr>
          <a:xfrm>
            <a:off x="3429000" y="2097088"/>
            <a:ext cx="1371600" cy="30480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sp>
        <p:nvSpPr>
          <p:cNvPr id="1098" name="Google Shape;1098;p12"/>
          <p:cNvSpPr/>
          <p:nvPr/>
        </p:nvSpPr>
        <p:spPr>
          <a:xfrm>
            <a:off x="6477000" y="2097088"/>
            <a:ext cx="2667000" cy="30480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sp>
        <p:nvSpPr>
          <p:cNvPr id="1099" name="Google Shape;1099;p12"/>
          <p:cNvSpPr/>
          <p:nvPr/>
        </p:nvSpPr>
        <p:spPr>
          <a:xfrm>
            <a:off x="3429000" y="2706688"/>
            <a:ext cx="1981200" cy="304800"/>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sp>
        <p:nvSpPr>
          <p:cNvPr id="1100" name="Google Shape;1100;p12"/>
          <p:cNvSpPr/>
          <p:nvPr/>
        </p:nvSpPr>
        <p:spPr>
          <a:xfrm>
            <a:off x="7162800" y="2706688"/>
            <a:ext cx="1371600" cy="304800"/>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cxnSp>
        <p:nvCxnSpPr>
          <p:cNvPr id="1101" name="Google Shape;1101;p12"/>
          <p:cNvCxnSpPr/>
          <p:nvPr/>
        </p:nvCxnSpPr>
        <p:spPr>
          <a:xfrm rot="10800000">
            <a:off x="3429000" y="1716088"/>
            <a:ext cx="0" cy="1295400"/>
          </a:xfrm>
          <a:prstGeom prst="straightConnector1">
            <a:avLst/>
          </a:prstGeom>
          <a:noFill/>
          <a:ln w="28575" cap="flat" cmpd="sng">
            <a:solidFill>
              <a:schemeClr val="dk1"/>
            </a:solidFill>
            <a:prstDash val="solid"/>
            <a:round/>
            <a:headEnd type="none" w="sm" len="sm"/>
            <a:tailEnd type="none" w="sm" len="sm"/>
          </a:ln>
        </p:spPr>
      </p:cxnSp>
      <p:cxnSp>
        <p:nvCxnSpPr>
          <p:cNvPr id="1102" name="Google Shape;1102;p12"/>
          <p:cNvCxnSpPr/>
          <p:nvPr/>
        </p:nvCxnSpPr>
        <p:spPr>
          <a:xfrm>
            <a:off x="4800600" y="1716088"/>
            <a:ext cx="0" cy="1295400"/>
          </a:xfrm>
          <a:prstGeom prst="straightConnector1">
            <a:avLst/>
          </a:prstGeom>
          <a:noFill/>
          <a:ln w="28575" cap="flat" cmpd="sng">
            <a:solidFill>
              <a:schemeClr val="dk1"/>
            </a:solidFill>
            <a:prstDash val="solid"/>
            <a:round/>
            <a:headEnd type="none" w="sm" len="sm"/>
            <a:tailEnd type="none" w="sm" len="sm"/>
          </a:ln>
        </p:spPr>
      </p:cxnSp>
      <p:cxnSp>
        <p:nvCxnSpPr>
          <p:cNvPr id="1103" name="Google Shape;1103;p12"/>
          <p:cNvCxnSpPr/>
          <p:nvPr/>
        </p:nvCxnSpPr>
        <p:spPr>
          <a:xfrm>
            <a:off x="5410200" y="1716088"/>
            <a:ext cx="0" cy="1295400"/>
          </a:xfrm>
          <a:prstGeom prst="straightConnector1">
            <a:avLst/>
          </a:prstGeom>
          <a:noFill/>
          <a:ln w="28575" cap="flat" cmpd="sng">
            <a:solidFill>
              <a:schemeClr val="dk1"/>
            </a:solidFill>
            <a:prstDash val="solid"/>
            <a:round/>
            <a:headEnd type="none" w="sm" len="sm"/>
            <a:tailEnd type="none" w="sm" len="sm"/>
          </a:ln>
        </p:spPr>
      </p:cxnSp>
      <p:cxnSp>
        <p:nvCxnSpPr>
          <p:cNvPr id="1104" name="Google Shape;1104;p12"/>
          <p:cNvCxnSpPr/>
          <p:nvPr/>
        </p:nvCxnSpPr>
        <p:spPr>
          <a:xfrm>
            <a:off x="6477000" y="1716088"/>
            <a:ext cx="0" cy="1295400"/>
          </a:xfrm>
          <a:prstGeom prst="straightConnector1">
            <a:avLst/>
          </a:prstGeom>
          <a:noFill/>
          <a:ln w="28575" cap="flat" cmpd="sng">
            <a:solidFill>
              <a:schemeClr val="dk1"/>
            </a:solidFill>
            <a:prstDash val="solid"/>
            <a:round/>
            <a:headEnd type="none" w="sm" len="sm"/>
            <a:tailEnd type="none" w="sm" len="sm"/>
          </a:ln>
        </p:spPr>
      </p:cxnSp>
      <p:cxnSp>
        <p:nvCxnSpPr>
          <p:cNvPr id="1105" name="Google Shape;1105;p12"/>
          <p:cNvCxnSpPr/>
          <p:nvPr/>
        </p:nvCxnSpPr>
        <p:spPr>
          <a:xfrm>
            <a:off x="7162800" y="1716088"/>
            <a:ext cx="0" cy="1295400"/>
          </a:xfrm>
          <a:prstGeom prst="straightConnector1">
            <a:avLst/>
          </a:prstGeom>
          <a:noFill/>
          <a:ln w="28575" cap="flat" cmpd="sng">
            <a:solidFill>
              <a:schemeClr val="dk1"/>
            </a:solidFill>
            <a:prstDash val="solid"/>
            <a:round/>
            <a:headEnd type="none" w="sm" len="sm"/>
            <a:tailEnd type="none" w="sm" len="sm"/>
          </a:ln>
        </p:spPr>
      </p:cxnSp>
      <p:cxnSp>
        <p:nvCxnSpPr>
          <p:cNvPr id="1106" name="Google Shape;1106;p12"/>
          <p:cNvCxnSpPr/>
          <p:nvPr/>
        </p:nvCxnSpPr>
        <p:spPr>
          <a:xfrm>
            <a:off x="8534400" y="1716088"/>
            <a:ext cx="0" cy="1295400"/>
          </a:xfrm>
          <a:prstGeom prst="straightConnector1">
            <a:avLst/>
          </a:prstGeom>
          <a:noFill/>
          <a:ln w="28575" cap="flat" cmpd="sng">
            <a:solidFill>
              <a:schemeClr val="dk1"/>
            </a:solidFill>
            <a:prstDash val="solid"/>
            <a:round/>
            <a:headEnd type="none" w="sm" len="sm"/>
            <a:tailEnd type="none" w="sm" len="sm"/>
          </a:ln>
        </p:spPr>
      </p:cxnSp>
      <p:cxnSp>
        <p:nvCxnSpPr>
          <p:cNvPr id="1107" name="Google Shape;1107;p12"/>
          <p:cNvCxnSpPr/>
          <p:nvPr/>
        </p:nvCxnSpPr>
        <p:spPr>
          <a:xfrm>
            <a:off x="9144000" y="1716088"/>
            <a:ext cx="0" cy="1295400"/>
          </a:xfrm>
          <a:prstGeom prst="straightConnector1">
            <a:avLst/>
          </a:prstGeom>
          <a:noFill/>
          <a:ln w="28575" cap="flat" cmpd="sng">
            <a:solidFill>
              <a:schemeClr val="dk1"/>
            </a:solidFill>
            <a:prstDash val="solid"/>
            <a:round/>
            <a:headEnd type="none" w="sm" len="sm"/>
            <a:tailEnd type="none" w="sm" len="sm"/>
          </a:ln>
        </p:spPr>
      </p:cxnSp>
      <p:sp>
        <p:nvSpPr>
          <p:cNvPr id="1108" name="Google Shape;1108;p12"/>
          <p:cNvSpPr txBox="1"/>
          <p:nvPr/>
        </p:nvSpPr>
        <p:spPr>
          <a:xfrm>
            <a:off x="2209800" y="1982788"/>
            <a:ext cx="1073150" cy="915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imes New Roman"/>
              <a:buNone/>
            </a:pPr>
            <a:r>
              <a:rPr lang="en-CA" sz="1800" b="1" i="1" u="none" strike="noStrike" cap="none">
                <a:solidFill>
                  <a:schemeClr val="dk1"/>
                </a:solidFill>
                <a:latin typeface="Times New Roman"/>
                <a:ea typeface="Times New Roman"/>
                <a:cs typeface="Times New Roman"/>
                <a:sym typeface="Times New Roman"/>
              </a:rPr>
              <a:t>Actual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1" i="1"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Times New Roman"/>
              <a:buNone/>
            </a:pPr>
            <a:r>
              <a:rPr lang="en-CA" sz="1800" b="1" i="1" u="none" strike="noStrike" cap="none">
                <a:solidFill>
                  <a:schemeClr val="dk1"/>
                </a:solidFill>
                <a:latin typeface="Times New Roman"/>
                <a:ea typeface="Times New Roman"/>
                <a:cs typeface="Times New Roman"/>
                <a:sym typeface="Times New Roman"/>
              </a:rPr>
              <a:t>Predicted</a:t>
            </a:r>
            <a:endParaRPr sz="1800" b="1" i="0" u="none" strike="noStrike" cap="none">
              <a:solidFill>
                <a:schemeClr val="dk1"/>
              </a:solidFill>
              <a:latin typeface="Times New Roman"/>
              <a:ea typeface="Times New Roman"/>
              <a:cs typeface="Times New Roman"/>
              <a:sym typeface="Times New Roman"/>
            </a:endParaRPr>
          </a:p>
        </p:txBody>
      </p:sp>
      <p:sp>
        <p:nvSpPr>
          <p:cNvPr id="1109" name="Google Shape;1109;p12"/>
          <p:cNvSpPr txBox="1"/>
          <p:nvPr/>
        </p:nvSpPr>
        <p:spPr>
          <a:xfrm>
            <a:off x="2133600" y="3670300"/>
            <a:ext cx="8229600" cy="265303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accent6"/>
              </a:buClr>
              <a:buSzPts val="3200"/>
              <a:buFont typeface="Arial"/>
              <a:buNone/>
            </a:pPr>
            <a:r>
              <a:rPr lang="en-CA" sz="3200" b="1" i="1" u="none" strike="noStrike" cap="none" dirty="0">
                <a:solidFill>
                  <a:srgbClr val="1D309D"/>
                </a:solidFill>
                <a:latin typeface="Arial"/>
                <a:ea typeface="Arial"/>
                <a:cs typeface="Arial"/>
                <a:sym typeface="Arial"/>
              </a:rPr>
              <a:t>Sensitivity or Recall	Sn = TP/(TP + FN)</a:t>
            </a:r>
            <a:endParaRPr sz="1400" b="0" i="0" u="none" strike="noStrike" cap="none" dirty="0">
              <a:solidFill>
                <a:srgbClr val="1D309D"/>
              </a:solidFill>
              <a:latin typeface="Arial"/>
              <a:ea typeface="Arial"/>
              <a:cs typeface="Arial"/>
              <a:sym typeface="Arial"/>
            </a:endParaRPr>
          </a:p>
          <a:p>
            <a:pPr marL="0" marR="0" lvl="0" indent="0" algn="l" rtl="0">
              <a:lnSpc>
                <a:spcPct val="80000"/>
              </a:lnSpc>
              <a:spcBef>
                <a:spcPts val="0"/>
              </a:spcBef>
              <a:spcAft>
                <a:spcPts val="0"/>
              </a:spcAft>
              <a:buClr>
                <a:schemeClr val="dk1"/>
              </a:buClr>
              <a:buSzPts val="3200"/>
              <a:buFont typeface="Arial"/>
              <a:buNone/>
            </a:pPr>
            <a:endParaRPr sz="3200" b="1" i="1" u="none" strike="noStrike" cap="none" dirty="0">
              <a:solidFill>
                <a:srgbClr val="1D309D"/>
              </a:solidFill>
              <a:latin typeface="Arial"/>
              <a:ea typeface="Arial"/>
              <a:cs typeface="Arial"/>
              <a:sym typeface="Arial"/>
            </a:endParaRPr>
          </a:p>
          <a:p>
            <a:pPr marL="0" marR="0" lvl="0" indent="0" algn="l" rtl="0">
              <a:lnSpc>
                <a:spcPct val="80000"/>
              </a:lnSpc>
              <a:spcBef>
                <a:spcPts val="0"/>
              </a:spcBef>
              <a:spcAft>
                <a:spcPts val="0"/>
              </a:spcAft>
              <a:buClr>
                <a:schemeClr val="accent6"/>
              </a:buClr>
              <a:buSzPts val="3200"/>
              <a:buFont typeface="Arial"/>
              <a:buNone/>
            </a:pPr>
            <a:r>
              <a:rPr lang="en-CA" sz="3200" b="1" i="1" u="none" strike="noStrike" cap="none" dirty="0">
                <a:solidFill>
                  <a:srgbClr val="1D309D"/>
                </a:solidFill>
                <a:latin typeface="Arial"/>
                <a:ea typeface="Arial"/>
                <a:cs typeface="Arial"/>
                <a:sym typeface="Arial"/>
              </a:rPr>
              <a:t>Specificity		</a:t>
            </a:r>
            <a:r>
              <a:rPr lang="en-CA" sz="3200" b="1" i="1" u="none" strike="noStrike" cap="none" dirty="0" err="1">
                <a:solidFill>
                  <a:srgbClr val="1D309D"/>
                </a:solidFill>
                <a:latin typeface="Arial"/>
                <a:ea typeface="Arial"/>
                <a:cs typeface="Arial"/>
                <a:sym typeface="Arial"/>
              </a:rPr>
              <a:t>Sp</a:t>
            </a:r>
            <a:r>
              <a:rPr lang="en-CA" sz="3200" b="1" i="1" u="none" strike="noStrike" cap="none" dirty="0">
                <a:solidFill>
                  <a:srgbClr val="1D309D"/>
                </a:solidFill>
                <a:latin typeface="Arial"/>
                <a:ea typeface="Arial"/>
                <a:cs typeface="Arial"/>
                <a:sym typeface="Arial"/>
              </a:rPr>
              <a:t> = TN/(TN + FP)</a:t>
            </a:r>
            <a:endParaRPr sz="1400" b="0" i="0" u="none" strike="noStrike" cap="none" dirty="0">
              <a:solidFill>
                <a:srgbClr val="1D309D"/>
              </a:solidFill>
              <a:latin typeface="Arial"/>
              <a:ea typeface="Arial"/>
              <a:cs typeface="Arial"/>
              <a:sym typeface="Arial"/>
            </a:endParaRPr>
          </a:p>
          <a:p>
            <a:pPr marL="0" marR="0" lvl="0" indent="0" algn="l" rtl="0">
              <a:lnSpc>
                <a:spcPct val="80000"/>
              </a:lnSpc>
              <a:spcBef>
                <a:spcPts val="0"/>
              </a:spcBef>
              <a:spcAft>
                <a:spcPts val="0"/>
              </a:spcAft>
              <a:buClr>
                <a:schemeClr val="dk1"/>
              </a:buClr>
              <a:buSzPts val="3200"/>
              <a:buFont typeface="Arial"/>
              <a:buNone/>
            </a:pPr>
            <a:endParaRPr sz="3200" b="1" i="1" u="none" strike="noStrike" cap="none" dirty="0">
              <a:solidFill>
                <a:srgbClr val="1D309D"/>
              </a:solidFill>
              <a:latin typeface="Arial"/>
              <a:ea typeface="Arial"/>
              <a:cs typeface="Arial"/>
              <a:sym typeface="Arial"/>
            </a:endParaRPr>
          </a:p>
          <a:p>
            <a:pPr marL="0" marR="0" lvl="0" indent="0" algn="l" rtl="0">
              <a:lnSpc>
                <a:spcPct val="80000"/>
              </a:lnSpc>
              <a:spcBef>
                <a:spcPts val="0"/>
              </a:spcBef>
              <a:spcAft>
                <a:spcPts val="0"/>
              </a:spcAft>
              <a:buClr>
                <a:schemeClr val="accent6"/>
              </a:buClr>
              <a:buSzPts val="3200"/>
              <a:buFont typeface="Arial"/>
              <a:buNone/>
            </a:pPr>
            <a:r>
              <a:rPr lang="en-CA" sz="3200" b="1" i="1" u="none" strike="noStrike" cap="none" dirty="0">
                <a:solidFill>
                  <a:srgbClr val="1D309D"/>
                </a:solidFill>
                <a:latin typeface="Arial"/>
                <a:ea typeface="Arial"/>
                <a:cs typeface="Arial"/>
                <a:sym typeface="Arial"/>
              </a:rPr>
              <a:t>Precision		</a:t>
            </a:r>
            <a:r>
              <a:rPr lang="en-CA" sz="3200" b="1" i="1" u="none" strike="noStrike" cap="none" dirty="0" err="1">
                <a:solidFill>
                  <a:srgbClr val="1D309D"/>
                </a:solidFill>
                <a:latin typeface="Arial"/>
                <a:ea typeface="Arial"/>
                <a:cs typeface="Arial"/>
                <a:sym typeface="Arial"/>
              </a:rPr>
              <a:t>Pr</a:t>
            </a:r>
            <a:r>
              <a:rPr lang="en-CA" sz="3200" b="1" i="1" u="none" strike="noStrike" cap="none" dirty="0">
                <a:solidFill>
                  <a:srgbClr val="1D309D"/>
                </a:solidFill>
                <a:latin typeface="Arial"/>
                <a:ea typeface="Arial"/>
                <a:cs typeface="Arial"/>
                <a:sym typeface="Arial"/>
              </a:rPr>
              <a:t> = TP/(TP + FP)</a:t>
            </a:r>
            <a:endParaRPr sz="1400" b="0" i="0" u="none" strike="noStrike" cap="none" dirty="0">
              <a:solidFill>
                <a:srgbClr val="1D309D"/>
              </a:solidFill>
              <a:latin typeface="Arial"/>
              <a:ea typeface="Arial"/>
              <a:cs typeface="Arial"/>
              <a:sym typeface="Arial"/>
            </a:endParaRPr>
          </a:p>
          <a:p>
            <a:pPr marL="0" marR="0" lvl="0" indent="0" algn="l" rtl="0">
              <a:lnSpc>
                <a:spcPct val="80000"/>
              </a:lnSpc>
              <a:spcBef>
                <a:spcPts val="0"/>
              </a:spcBef>
              <a:spcAft>
                <a:spcPts val="0"/>
              </a:spcAft>
              <a:buClr>
                <a:schemeClr val="dk1"/>
              </a:buClr>
              <a:buSzPts val="2400"/>
              <a:buFont typeface="Arial"/>
              <a:buNone/>
            </a:pPr>
            <a:endParaRPr sz="2400" b="1" i="1" u="none" strike="noStrike" cap="none" dirty="0">
              <a:solidFill>
                <a:schemeClr val="accent6"/>
              </a:solidFill>
              <a:latin typeface="Times New Roman"/>
              <a:ea typeface="Times New Roman"/>
              <a:cs typeface="Times New Roman"/>
              <a:sym typeface="Times New Roman"/>
            </a:endParaRPr>
          </a:p>
          <a:p>
            <a:pPr marL="0" marR="0" lvl="0" indent="0" algn="l" rtl="0">
              <a:lnSpc>
                <a:spcPct val="80000"/>
              </a:lnSpc>
              <a:spcBef>
                <a:spcPts val="0"/>
              </a:spcBef>
              <a:spcAft>
                <a:spcPts val="0"/>
              </a:spcAft>
              <a:buClr>
                <a:schemeClr val="accent6"/>
              </a:buClr>
              <a:buSzPts val="2400"/>
              <a:buFont typeface="Times New Roman"/>
              <a:buNone/>
            </a:pPr>
            <a:r>
              <a:rPr lang="en-CA" sz="2400" b="1" i="1" u="none" strike="noStrike" cap="none" dirty="0">
                <a:solidFill>
                  <a:schemeClr val="accent6"/>
                </a:solidFill>
                <a:latin typeface="Times New Roman"/>
                <a:ea typeface="Times New Roman"/>
                <a:cs typeface="Times New Roman"/>
                <a:sym typeface="Times New Roman"/>
              </a:rPr>
              <a:t>                                        </a:t>
            </a:r>
            <a:endParaRPr sz="1400" b="0" i="0" u="none" strike="noStrike" cap="none" dirty="0">
              <a:solidFill>
                <a:srgbClr val="000000"/>
              </a:solidFill>
              <a:latin typeface="Arial"/>
              <a:ea typeface="Arial"/>
              <a:cs typeface="Arial"/>
              <a:sym typeface="Arial"/>
            </a:endParaRPr>
          </a:p>
        </p:txBody>
      </p:sp>
      <p:sp>
        <p:nvSpPr>
          <p:cNvPr id="1110" name="Google Shape;1110;p12"/>
          <p:cNvSpPr txBox="1"/>
          <p:nvPr/>
        </p:nvSpPr>
        <p:spPr>
          <a:xfrm>
            <a:off x="3429000" y="1541463"/>
            <a:ext cx="13716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TP</a:t>
            </a:r>
            <a:endParaRPr sz="1400" b="0" i="0" u="none" strike="noStrike" cap="none">
              <a:solidFill>
                <a:srgbClr val="000000"/>
              </a:solidFill>
              <a:latin typeface="Arial"/>
              <a:ea typeface="Arial"/>
              <a:cs typeface="Arial"/>
              <a:sym typeface="Arial"/>
            </a:endParaRPr>
          </a:p>
        </p:txBody>
      </p:sp>
      <p:sp>
        <p:nvSpPr>
          <p:cNvPr id="1111" name="Google Shape;1111;p12"/>
          <p:cNvSpPr txBox="1"/>
          <p:nvPr/>
        </p:nvSpPr>
        <p:spPr>
          <a:xfrm>
            <a:off x="4800600" y="1541463"/>
            <a:ext cx="6096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FP</a:t>
            </a:r>
            <a:endParaRPr sz="1400" b="0" i="0" u="none" strike="noStrike" cap="none">
              <a:solidFill>
                <a:srgbClr val="000000"/>
              </a:solidFill>
              <a:latin typeface="Arial"/>
              <a:ea typeface="Arial"/>
              <a:cs typeface="Arial"/>
              <a:sym typeface="Arial"/>
            </a:endParaRPr>
          </a:p>
        </p:txBody>
      </p:sp>
      <p:sp>
        <p:nvSpPr>
          <p:cNvPr id="1112" name="Google Shape;1112;p12"/>
          <p:cNvSpPr txBox="1"/>
          <p:nvPr/>
        </p:nvSpPr>
        <p:spPr>
          <a:xfrm>
            <a:off x="5410200" y="1541463"/>
            <a:ext cx="10668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TN</a:t>
            </a:r>
            <a:endParaRPr sz="1400" b="0" i="0" u="none" strike="noStrike" cap="none">
              <a:solidFill>
                <a:srgbClr val="000000"/>
              </a:solidFill>
              <a:latin typeface="Arial"/>
              <a:ea typeface="Arial"/>
              <a:cs typeface="Arial"/>
              <a:sym typeface="Arial"/>
            </a:endParaRPr>
          </a:p>
        </p:txBody>
      </p:sp>
      <p:sp>
        <p:nvSpPr>
          <p:cNvPr id="1113" name="Google Shape;1113;p12"/>
          <p:cNvSpPr txBox="1"/>
          <p:nvPr/>
        </p:nvSpPr>
        <p:spPr>
          <a:xfrm>
            <a:off x="6477000" y="1541463"/>
            <a:ext cx="6858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FN</a:t>
            </a:r>
            <a:endParaRPr sz="1400" b="0" i="0" u="none" strike="noStrike" cap="none">
              <a:solidFill>
                <a:srgbClr val="000000"/>
              </a:solidFill>
              <a:latin typeface="Arial"/>
              <a:ea typeface="Arial"/>
              <a:cs typeface="Arial"/>
              <a:sym typeface="Arial"/>
            </a:endParaRPr>
          </a:p>
        </p:txBody>
      </p:sp>
      <p:sp>
        <p:nvSpPr>
          <p:cNvPr id="1114" name="Google Shape;1114;p12"/>
          <p:cNvSpPr txBox="1"/>
          <p:nvPr/>
        </p:nvSpPr>
        <p:spPr>
          <a:xfrm>
            <a:off x="7162800" y="1541463"/>
            <a:ext cx="13716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TP</a:t>
            </a:r>
            <a:endParaRPr sz="1400" b="0" i="0" u="none" strike="noStrike" cap="none">
              <a:solidFill>
                <a:srgbClr val="000000"/>
              </a:solidFill>
              <a:latin typeface="Arial"/>
              <a:ea typeface="Arial"/>
              <a:cs typeface="Arial"/>
              <a:sym typeface="Arial"/>
            </a:endParaRPr>
          </a:p>
        </p:txBody>
      </p:sp>
      <p:sp>
        <p:nvSpPr>
          <p:cNvPr id="1115" name="Google Shape;1115;p12"/>
          <p:cNvSpPr txBox="1"/>
          <p:nvPr/>
        </p:nvSpPr>
        <p:spPr>
          <a:xfrm>
            <a:off x="8534400" y="1541463"/>
            <a:ext cx="6096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FN</a:t>
            </a:r>
            <a:endParaRPr sz="1400" b="0" i="0" u="none" strike="noStrike" cap="none">
              <a:solidFill>
                <a:srgbClr val="000000"/>
              </a:solidFill>
              <a:latin typeface="Arial"/>
              <a:ea typeface="Arial"/>
              <a:cs typeface="Arial"/>
              <a:sym typeface="Arial"/>
            </a:endParaRPr>
          </a:p>
        </p:txBody>
      </p:sp>
      <p:sp>
        <p:nvSpPr>
          <p:cNvPr id="1116" name="Google Shape;1116;p12"/>
          <p:cNvSpPr txBox="1"/>
          <p:nvPr/>
        </p:nvSpPr>
        <p:spPr>
          <a:xfrm>
            <a:off x="9144000" y="1541463"/>
            <a:ext cx="685800" cy="36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CA" sz="1800" b="1" i="0" u="none" strike="noStrike" cap="none">
                <a:solidFill>
                  <a:schemeClr val="dk1"/>
                </a:solidFill>
                <a:latin typeface="Arial"/>
                <a:ea typeface="Arial"/>
                <a:cs typeface="Arial"/>
                <a:sym typeface="Arial"/>
              </a:rPr>
              <a:t>TN</a:t>
            </a:r>
            <a:endParaRPr sz="1400" b="0" i="0" u="none" strike="noStrike" cap="none">
              <a:solidFill>
                <a:srgbClr val="000000"/>
              </a:solidFill>
              <a:latin typeface="Arial"/>
              <a:ea typeface="Arial"/>
              <a:cs typeface="Arial"/>
              <a:sym typeface="Arial"/>
            </a:endParaRPr>
          </a:p>
        </p:txBody>
      </p:sp>
      <p:sp>
        <p:nvSpPr>
          <p:cNvPr id="1117" name="Google Shape;1117;p12"/>
          <p:cNvSpPr txBox="1">
            <a:spLocks noGrp="1"/>
          </p:cNvSpPr>
          <p:nvPr>
            <p:ph type="title"/>
          </p:nvPr>
        </p:nvSpPr>
        <p:spPr>
          <a:xfrm>
            <a:off x="0" y="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rPr>
              <a:t>Gene Prediction (Evaluation) </a:t>
            </a:r>
            <a:r>
              <a:rPr lang="en-CA" sz="2400" i="1">
                <a:solidFill>
                  <a:schemeClr val="dk1"/>
                </a:solidFill>
              </a:rPr>
              <a:t>cont...</a:t>
            </a:r>
            <a:endParaRPr sz="2400" i="1"/>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45" title="Gemini_Generated_Image_2tsm052tsm052tsm.png"/>
          <p:cNvPicPr preferRelativeResize="0"/>
          <p:nvPr/>
        </p:nvPicPr>
        <p:blipFill rotWithShape="1">
          <a:blip r:embed="rId3">
            <a:alphaModFix/>
          </a:blip>
          <a:srcRect b="3975"/>
          <a:stretch/>
        </p:blipFill>
        <p:spPr>
          <a:xfrm>
            <a:off x="0" y="1"/>
            <a:ext cx="12192003" cy="637026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46" title="Gemini_Generated_Image_kko4q4kko4q4kko4.png"/>
          <p:cNvPicPr preferRelativeResize="0"/>
          <p:nvPr/>
        </p:nvPicPr>
        <p:blipFill rotWithShape="1">
          <a:blip r:embed="rId3">
            <a:alphaModFix/>
          </a:blip>
          <a:srcRect b="3326"/>
          <a:stretch/>
        </p:blipFill>
        <p:spPr>
          <a:xfrm>
            <a:off x="0" y="0"/>
            <a:ext cx="12192003" cy="6444168"/>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7" title="Gemini_Generated_Image_orflm4orflm4orfl.png"/>
          <p:cNvPicPr preferRelativeResize="0"/>
          <p:nvPr/>
        </p:nvPicPr>
        <p:blipFill>
          <a:blip r:embed="rId3">
            <a:alphaModFix/>
          </a:blip>
          <a:stretch>
            <a:fillRect/>
          </a:stretch>
        </p:blipFill>
        <p:spPr>
          <a:xfrm>
            <a:off x="0" y="0"/>
            <a:ext cx="12192003" cy="64516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360">
          <a:extLst>
            <a:ext uri="{FF2B5EF4-FFF2-40B4-BE49-F238E27FC236}">
              <a16:creationId xmlns:a16="http://schemas.microsoft.com/office/drawing/2014/main" id="{3B691FD5-AC8C-1A7B-A1C7-3396E64C1B3B}"/>
            </a:ext>
          </a:extLst>
        </p:cNvPr>
        <p:cNvGrpSpPr/>
        <p:nvPr/>
      </p:nvGrpSpPr>
      <p:grpSpPr>
        <a:xfrm>
          <a:off x="0" y="0"/>
          <a:ext cx="0" cy="0"/>
          <a:chOff x="0" y="0"/>
          <a:chExt cx="0" cy="0"/>
        </a:xfrm>
      </p:grpSpPr>
      <p:graphicFrame>
        <p:nvGraphicFramePr>
          <p:cNvPr id="2361" name="Google Shape;2361;p113">
            <a:extLst>
              <a:ext uri="{FF2B5EF4-FFF2-40B4-BE49-F238E27FC236}">
                <a16:creationId xmlns:a16="http://schemas.microsoft.com/office/drawing/2014/main" id="{885D9143-BA6F-12AF-FE0B-C3875F701AE5}"/>
              </a:ext>
            </a:extLst>
          </p:cNvPr>
          <p:cNvGraphicFramePr/>
          <p:nvPr>
            <p:extLst>
              <p:ext uri="{D42A27DB-BD31-4B8C-83A1-F6EECF244321}">
                <p14:modId xmlns:p14="http://schemas.microsoft.com/office/powerpoint/2010/main" val="2280960886"/>
              </p:ext>
            </p:extLst>
          </p:nvPr>
        </p:nvGraphicFramePr>
        <p:xfrm>
          <a:off x="2774950" y="2438400"/>
          <a:ext cx="6070575" cy="3606825"/>
        </p:xfrm>
        <a:graphic>
          <a:graphicData uri="http://schemas.openxmlformats.org/drawingml/2006/table">
            <a:tbl>
              <a:tblPr>
                <a:noFill/>
                <a:tableStyleId>{6763D28D-2EAE-403D-9F97-7394A5C11CAA}</a:tableStyleId>
              </a:tblPr>
              <a:tblGrid>
                <a:gridCol w="2023525">
                  <a:extLst>
                    <a:ext uri="{9D8B030D-6E8A-4147-A177-3AD203B41FA5}">
                      <a16:colId xmlns:a16="http://schemas.microsoft.com/office/drawing/2014/main" val="20000"/>
                    </a:ext>
                  </a:extLst>
                </a:gridCol>
                <a:gridCol w="2023525">
                  <a:extLst>
                    <a:ext uri="{9D8B030D-6E8A-4147-A177-3AD203B41FA5}">
                      <a16:colId xmlns:a16="http://schemas.microsoft.com/office/drawing/2014/main" val="20001"/>
                    </a:ext>
                  </a:extLst>
                </a:gridCol>
                <a:gridCol w="2023525">
                  <a:extLst>
                    <a:ext uri="{9D8B030D-6E8A-4147-A177-3AD203B41FA5}">
                      <a16:colId xmlns:a16="http://schemas.microsoft.com/office/drawing/2014/main" val="20002"/>
                    </a:ext>
                  </a:extLst>
                </a:gridCol>
              </a:tblGrid>
              <a:tr h="12022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accent6"/>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a:t>
                      </a:r>
                      <a:endParaRPr sz="1400" b="1"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(Yes)</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Predicted Genes (No)</a:t>
                      </a:r>
                      <a:endParaRPr sz="1400" b="1"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(Yes)</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dirty="0">
                        <a:solidFill>
                          <a:schemeClr val="dk1"/>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dirty="0">
                          <a:solidFill>
                            <a:schemeClr val="dk1"/>
                          </a:solidFill>
                        </a:rPr>
                        <a:t>&gt;0.94</a:t>
                      </a:r>
                      <a:endParaRPr sz="3200" u="none" strike="noStrike" cap="none" dirty="0">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dirty="0">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dirty="0">
                          <a:solidFill>
                            <a:schemeClr val="dk1"/>
                          </a:solidFill>
                        </a:rPr>
                        <a:t>&lt;0.05</a:t>
                      </a:r>
                      <a:endParaRPr sz="3200" u="none" strike="noStrike" cap="none" dirty="0">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2022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dk2"/>
                          </a:solidFill>
                        </a:rPr>
                        <a:t>Actual Genes (No)</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dirty="0">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a:solidFill>
                            <a:schemeClr val="dk1"/>
                          </a:solidFill>
                        </a:rPr>
                        <a:t>&lt;0.05</a:t>
                      </a:r>
                      <a:endParaRPr sz="3200" u="none" strike="noStrike" cap="none" dirty="0">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u="none" strike="noStrike" cap="none" dirty="0">
                        <a:solidFill>
                          <a:schemeClr val="accent6"/>
                        </a:solidFill>
                      </a:endParaRPr>
                    </a:p>
                    <a:p>
                      <a:pPr marL="0" marR="0" lvl="0" indent="0" algn="ctr" rtl="0">
                        <a:lnSpc>
                          <a:spcPct val="100000"/>
                        </a:lnSpc>
                        <a:spcBef>
                          <a:spcPts val="0"/>
                        </a:spcBef>
                        <a:spcAft>
                          <a:spcPts val="0"/>
                        </a:spcAft>
                        <a:buClr>
                          <a:srgbClr val="000000"/>
                        </a:buClr>
                        <a:buSzPts val="3200"/>
                        <a:buFont typeface="Arial"/>
                        <a:buNone/>
                      </a:pPr>
                      <a:r>
                        <a:rPr lang="en-CA" sz="3200" u="none" strike="noStrike" cap="none" dirty="0">
                          <a:solidFill>
                            <a:schemeClr val="dk1"/>
                          </a:solidFill>
                        </a:rPr>
                        <a:t>&gt;0.94</a:t>
                      </a:r>
                      <a:endParaRPr sz="3200" u="none" strike="noStrike" cap="none" dirty="0">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2362" name="Google Shape;2362;p113">
            <a:extLst>
              <a:ext uri="{FF2B5EF4-FFF2-40B4-BE49-F238E27FC236}">
                <a16:creationId xmlns:a16="http://schemas.microsoft.com/office/drawing/2014/main" id="{7CBAAFE5-6375-DE5D-A983-931E32140CFF}"/>
              </a:ext>
            </a:extLst>
          </p:cNvPr>
          <p:cNvSpPr txBox="1">
            <a:spLocks noGrp="1"/>
          </p:cNvSpPr>
          <p:nvPr>
            <p:ph type="title"/>
          </p:nvPr>
        </p:nvSpPr>
        <p:spPr>
          <a:xfrm>
            <a:off x="647700" y="261938"/>
            <a:ext cx="1053465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Performance – </a:t>
            </a:r>
            <a:r>
              <a:rPr lang="en-CA" dirty="0" err="1"/>
              <a:t>DNABert</a:t>
            </a:r>
            <a:r>
              <a:rPr lang="en-CA" dirty="0"/>
              <a:t> Model</a:t>
            </a:r>
            <a:endParaRPr dirty="0"/>
          </a:p>
        </p:txBody>
      </p:sp>
    </p:spTree>
    <p:extLst>
      <p:ext uri="{BB962C8B-B14F-4D97-AF65-F5344CB8AC3E}">
        <p14:creationId xmlns:p14="http://schemas.microsoft.com/office/powerpoint/2010/main" val="31200161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sp>
        <p:nvSpPr>
          <p:cNvPr id="2369" name="Google Shape;2369;p114"/>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Summary</a:t>
            </a:r>
            <a:endParaRPr/>
          </a:p>
        </p:txBody>
      </p:sp>
      <p:sp>
        <p:nvSpPr>
          <p:cNvPr id="2370" name="Google Shape;2370;p114"/>
          <p:cNvSpPr txBox="1">
            <a:spLocks noGrp="1"/>
          </p:cNvSpPr>
          <p:nvPr>
            <p:ph type="body" idx="1"/>
          </p:nvPr>
        </p:nvSpPr>
        <p:spPr>
          <a:xfrm>
            <a:off x="0" y="1066800"/>
            <a:ext cx="12192000" cy="45261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300"/>
              <a:buChar char="•"/>
            </a:pPr>
            <a:r>
              <a:rPr lang="en-CA" sz="2600" dirty="0"/>
              <a:t>We now have a neural network program written in “pure” python that predicts prokaryotic gene locations</a:t>
            </a:r>
            <a:endParaRPr sz="2600" dirty="0"/>
          </a:p>
          <a:p>
            <a:pPr marL="285750" lvl="0" indent="-285750" algn="l" rtl="0">
              <a:lnSpc>
                <a:spcPct val="100000"/>
              </a:lnSpc>
              <a:spcBef>
                <a:spcPts val="0"/>
              </a:spcBef>
              <a:spcAft>
                <a:spcPts val="0"/>
              </a:spcAft>
              <a:buSzPts val="2300"/>
              <a:buChar char="•"/>
            </a:pPr>
            <a:r>
              <a:rPr lang="en-CA" sz="2600" dirty="0"/>
              <a:t>It has been thoroughly trained on the </a:t>
            </a:r>
            <a:r>
              <a:rPr lang="en-CA" sz="2600" i="1" dirty="0"/>
              <a:t>E. coli</a:t>
            </a:r>
            <a:r>
              <a:rPr lang="en-CA" sz="2600" dirty="0"/>
              <a:t> genome data set</a:t>
            </a:r>
            <a:endParaRPr sz="2600" dirty="0"/>
          </a:p>
          <a:p>
            <a:pPr marL="285750" lvl="0" indent="-285750" algn="l" rtl="0">
              <a:lnSpc>
                <a:spcPct val="100000"/>
              </a:lnSpc>
              <a:spcBef>
                <a:spcPts val="0"/>
              </a:spcBef>
              <a:spcAft>
                <a:spcPts val="0"/>
              </a:spcAft>
              <a:buSzPts val="2300"/>
              <a:buChar char="•"/>
            </a:pPr>
            <a:r>
              <a:rPr lang="en-CA" sz="2600" dirty="0"/>
              <a:t>This is fairly generic code so it should be able to predict gene locations on most other prokaryotic genomes</a:t>
            </a:r>
            <a:endParaRPr sz="2600" dirty="0"/>
          </a:p>
          <a:p>
            <a:pPr marL="285750" lvl="0" indent="-285750" algn="l" rtl="0">
              <a:lnSpc>
                <a:spcPct val="100000"/>
              </a:lnSpc>
              <a:spcBef>
                <a:spcPts val="0"/>
              </a:spcBef>
              <a:spcAft>
                <a:spcPts val="0"/>
              </a:spcAft>
              <a:buSzPts val="2300"/>
              <a:buChar char="•"/>
            </a:pPr>
            <a:r>
              <a:rPr lang="en-CA" sz="2600" dirty="0"/>
              <a:t>Writing code for predicting eukaryotic gene locations would be much MUCH more complicated</a:t>
            </a:r>
            <a:endParaRPr sz="2600" dirty="0"/>
          </a:p>
          <a:p>
            <a:pPr marL="285750" lvl="0" indent="-285750" algn="l" rtl="0">
              <a:lnSpc>
                <a:spcPct val="100000"/>
              </a:lnSpc>
              <a:spcBef>
                <a:spcPts val="0"/>
              </a:spcBef>
              <a:spcAft>
                <a:spcPts val="0"/>
              </a:spcAft>
              <a:buSzPts val="2300"/>
              <a:buChar char="•"/>
            </a:pPr>
            <a:r>
              <a:rPr lang="en-CA" sz="2600" dirty="0"/>
              <a:t>In the next section we will explore the GPANN code and run it on a few examples</a:t>
            </a:r>
            <a:endParaRPr sz="2600" dirty="0"/>
          </a:p>
          <a:p>
            <a:pPr marL="285750" lvl="0" indent="-285750" algn="l" rtl="0">
              <a:lnSpc>
                <a:spcPct val="100000"/>
              </a:lnSpc>
              <a:spcBef>
                <a:spcPts val="0"/>
              </a:spcBef>
              <a:spcAft>
                <a:spcPts val="0"/>
              </a:spcAft>
              <a:buSzPts val="2300"/>
              <a:buChar char="•"/>
            </a:pPr>
            <a:r>
              <a:rPr lang="en-CA" sz="2600" dirty="0">
                <a:highlight>
                  <a:schemeClr val="lt1"/>
                </a:highlight>
              </a:rPr>
              <a:t>If you would like to work with in R rather than Python, </a:t>
            </a:r>
            <a:r>
              <a:rPr lang="en-CA" sz="2600" dirty="0"/>
              <a:t>follow the steps indicated in the Lab to find the corresponding scripts</a:t>
            </a:r>
            <a:endParaRPr sz="2600" dirty="0"/>
          </a:p>
          <a:p>
            <a:pPr marL="285750" lvl="0" indent="-285750" algn="l" rtl="0">
              <a:lnSpc>
                <a:spcPct val="100000"/>
              </a:lnSpc>
              <a:spcBef>
                <a:spcPts val="0"/>
              </a:spcBef>
              <a:spcAft>
                <a:spcPts val="0"/>
              </a:spcAft>
              <a:buSzPts val="2300"/>
              <a:buChar char="•"/>
            </a:pPr>
            <a:r>
              <a:rPr lang="en-CA" sz="2600" dirty="0"/>
              <a:t>While the Python code runs in less than a second, the R code takes around 10-15 minutes to complete!</a:t>
            </a:r>
            <a:endParaRPr sz="26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375"/>
        <p:cNvGrpSpPr/>
        <p:nvPr/>
      </p:nvGrpSpPr>
      <p:grpSpPr>
        <a:xfrm>
          <a:off x="0" y="0"/>
          <a:ext cx="0" cy="0"/>
          <a:chOff x="0" y="0"/>
          <a:chExt cx="0" cy="0"/>
        </a:xfrm>
      </p:grpSpPr>
      <p:sp>
        <p:nvSpPr>
          <p:cNvPr id="2376" name="Google Shape;2376;gdc35d56f2a_0_795"/>
          <p:cNvSpPr txBox="1">
            <a:spLocks noGrp="1"/>
          </p:cNvSpPr>
          <p:nvPr>
            <p:ph type="ctrTitle"/>
          </p:nvPr>
        </p:nvSpPr>
        <p:spPr>
          <a:xfrm>
            <a:off x="2209800" y="2130425"/>
            <a:ext cx="77724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Module 5 - Lab</a:t>
            </a:r>
            <a:endParaRPr/>
          </a:p>
        </p:txBody>
      </p:sp>
      <p:sp>
        <p:nvSpPr>
          <p:cNvPr id="2377" name="Google Shape;2377;gdc35d56f2a_0_795"/>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Autofit/>
          </a:bodyPr>
          <a:lstStyle/>
          <a:p>
            <a:pPr marL="457200" lvl="0" indent="-409956" algn="ctr" rtl="0">
              <a:lnSpc>
                <a:spcPct val="100000"/>
              </a:lnSpc>
              <a:spcBef>
                <a:spcPts val="560"/>
              </a:spcBef>
              <a:spcAft>
                <a:spcPts val="0"/>
              </a:spcAft>
              <a:buSzPts val="2856"/>
              <a:buNone/>
            </a:pPr>
            <a:r>
              <a:rPr lang="en-CA" sz="2800">
                <a:solidFill>
                  <a:srgbClr val="000090"/>
                </a:solidFill>
              </a:rPr>
              <a:t>Let’s Take a Look at the Program</a:t>
            </a:r>
            <a:endParaRPr sz="2800">
              <a:solidFill>
                <a:srgbClr val="000090"/>
              </a:solidFill>
            </a:endParaRPr>
          </a:p>
          <a:p>
            <a:pPr marL="457200" lvl="0" indent="-409956" algn="ctr" rtl="0">
              <a:lnSpc>
                <a:spcPct val="100000"/>
              </a:lnSpc>
              <a:spcBef>
                <a:spcPts val="560"/>
              </a:spcBef>
              <a:spcAft>
                <a:spcPts val="0"/>
              </a:spcAft>
              <a:buSzPts val="2856"/>
              <a:buNone/>
            </a:pPr>
            <a:r>
              <a:rPr lang="en-CA">
                <a:solidFill>
                  <a:srgbClr val="000090"/>
                </a:solidFill>
              </a:rPr>
              <a:t>GPANN.ipynb</a:t>
            </a:r>
            <a:endParaRPr>
              <a:solidFill>
                <a:srgbClr val="000090"/>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382"/>
        <p:cNvGrpSpPr/>
        <p:nvPr/>
      </p:nvGrpSpPr>
      <p:grpSpPr>
        <a:xfrm>
          <a:off x="0" y="0"/>
          <a:ext cx="0" cy="0"/>
          <a:chOff x="0" y="0"/>
          <a:chExt cx="0" cy="0"/>
        </a:xfrm>
      </p:grpSpPr>
      <p:sp>
        <p:nvSpPr>
          <p:cNvPr id="2383" name="Google Shape;2383;gdc35d56f2a_0_1711"/>
          <p:cNvSpPr txBox="1">
            <a:spLocks noGrp="1"/>
          </p:cNvSpPr>
          <p:nvPr>
            <p:ph type="title"/>
          </p:nvPr>
        </p:nvSpPr>
        <p:spPr>
          <a:xfrm>
            <a:off x="0" y="198450"/>
            <a:ext cx="1129665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Open the </a:t>
            </a:r>
            <a:r>
              <a:rPr lang="en-CA" dirty="0" err="1"/>
              <a:t>Colab</a:t>
            </a:r>
            <a:r>
              <a:rPr lang="en-CA" dirty="0"/>
              <a:t> File in the Language of Your Choosing</a:t>
            </a:r>
            <a:endParaRPr dirty="0"/>
          </a:p>
        </p:txBody>
      </p:sp>
      <p:sp>
        <p:nvSpPr>
          <p:cNvPr id="2384" name="Google Shape;2384;gdc35d56f2a_0_1711"/>
          <p:cNvSpPr txBox="1">
            <a:spLocks noGrp="1"/>
          </p:cNvSpPr>
          <p:nvPr>
            <p:ph type="body" idx="1"/>
          </p:nvPr>
        </p:nvSpPr>
        <p:spPr>
          <a:xfrm>
            <a:off x="1588350" y="1444425"/>
            <a:ext cx="9015300" cy="4526100"/>
          </a:xfrm>
          <a:prstGeom prst="rect">
            <a:avLst/>
          </a:prstGeom>
          <a:noFill/>
          <a:ln>
            <a:noFill/>
          </a:ln>
        </p:spPr>
        <p:txBody>
          <a:bodyPr spcFirstLastPara="1" wrap="square" lIns="91425" tIns="45700" rIns="91425" bIns="45700" anchor="t" anchorCtr="0">
            <a:noAutofit/>
          </a:bodyPr>
          <a:lstStyle/>
          <a:p>
            <a:pPr marL="285750" lvl="0" indent="-209550" algn="l" rtl="0">
              <a:lnSpc>
                <a:spcPct val="100000"/>
              </a:lnSpc>
              <a:spcBef>
                <a:spcPts val="0"/>
              </a:spcBef>
              <a:spcAft>
                <a:spcPts val="0"/>
              </a:spcAft>
              <a:buSzPts val="2000"/>
              <a:buChar char="•"/>
            </a:pPr>
            <a:endParaRPr lang="en-CA" sz="2000" dirty="0"/>
          </a:p>
          <a:p>
            <a:pPr marL="285750" lvl="0" indent="-209550" algn="l" rtl="0">
              <a:lnSpc>
                <a:spcPct val="100000"/>
              </a:lnSpc>
              <a:spcBef>
                <a:spcPts val="0"/>
              </a:spcBef>
              <a:spcAft>
                <a:spcPts val="0"/>
              </a:spcAft>
              <a:buSzPts val="2000"/>
              <a:buChar char="•"/>
            </a:pPr>
            <a:endParaRPr lang="en-CA" sz="2000" dirty="0"/>
          </a:p>
          <a:p>
            <a:pPr marL="285750" lvl="0" indent="-209550" algn="l" rtl="0">
              <a:lnSpc>
                <a:spcPct val="100000"/>
              </a:lnSpc>
              <a:spcBef>
                <a:spcPts val="0"/>
              </a:spcBef>
              <a:spcAft>
                <a:spcPts val="0"/>
              </a:spcAft>
              <a:buSzPts val="2000"/>
              <a:buChar char="•"/>
            </a:pPr>
            <a:r>
              <a:rPr lang="en-CA" sz="2000" dirty="0"/>
              <a:t>The python script ‘</a:t>
            </a:r>
            <a:r>
              <a:rPr lang="en-CA" sz="2000" dirty="0" err="1">
                <a:solidFill>
                  <a:srgbClr val="FF0000"/>
                </a:solidFill>
              </a:rPr>
              <a:t>GPANN.ipynb</a:t>
            </a:r>
            <a:r>
              <a:rPr lang="en-CA" sz="2000" dirty="0"/>
              <a:t>’, covered during lecture, will be used for the Lab portion</a:t>
            </a:r>
            <a:endParaRPr sz="2000" dirty="0"/>
          </a:p>
        </p:txBody>
      </p:sp>
      <p:grpSp>
        <p:nvGrpSpPr>
          <p:cNvPr id="4" name="Group 3">
            <a:extLst>
              <a:ext uri="{FF2B5EF4-FFF2-40B4-BE49-F238E27FC236}">
                <a16:creationId xmlns:a16="http://schemas.microsoft.com/office/drawing/2014/main" id="{DDBA22A0-D1FB-AC97-D31D-C09C8A0A14A1}"/>
              </a:ext>
            </a:extLst>
          </p:cNvPr>
          <p:cNvGrpSpPr/>
          <p:nvPr/>
        </p:nvGrpSpPr>
        <p:grpSpPr>
          <a:xfrm>
            <a:off x="2092025" y="3117275"/>
            <a:ext cx="8118675" cy="3228832"/>
            <a:chOff x="2092025" y="3117275"/>
            <a:chExt cx="8118675" cy="3228832"/>
          </a:xfrm>
        </p:grpSpPr>
        <p:pic>
          <p:nvPicPr>
            <p:cNvPr id="2385" name="Google Shape;2385;gdc35d56f2a_0_1711"/>
            <p:cNvPicPr preferRelativeResize="0"/>
            <p:nvPr/>
          </p:nvPicPr>
          <p:blipFill rotWithShape="1">
            <a:blip r:embed="rId3">
              <a:alphaModFix/>
            </a:blip>
            <a:srcRect l="14943" t="6630" r="9690" b="7809"/>
            <a:stretch/>
          </p:blipFill>
          <p:spPr>
            <a:xfrm>
              <a:off x="2092025" y="3117275"/>
              <a:ext cx="6008645" cy="2821052"/>
            </a:xfrm>
            <a:prstGeom prst="rect">
              <a:avLst/>
            </a:prstGeom>
            <a:noFill/>
            <a:ln w="9525" cap="flat" cmpd="sng">
              <a:solidFill>
                <a:schemeClr val="dk2"/>
              </a:solidFill>
              <a:prstDash val="solid"/>
              <a:round/>
              <a:headEnd type="none" w="sm" len="sm"/>
              <a:tailEnd type="none" w="sm" len="sm"/>
            </a:ln>
          </p:spPr>
        </p:pic>
        <p:sp>
          <p:nvSpPr>
            <p:cNvPr id="2386" name="Google Shape;2386;gdc35d56f2a_0_1711"/>
            <p:cNvSpPr/>
            <p:nvPr/>
          </p:nvSpPr>
          <p:spPr>
            <a:xfrm>
              <a:off x="4793672" y="3692125"/>
              <a:ext cx="2935800" cy="4185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87" name="Google Shape;2387;gdc35d56f2a_0_1711"/>
            <p:cNvSpPr/>
            <p:nvPr/>
          </p:nvSpPr>
          <p:spPr>
            <a:xfrm>
              <a:off x="2146091" y="3117275"/>
              <a:ext cx="2243700" cy="4185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388" name="Google Shape;2388;gdc35d56f2a_0_1711"/>
            <p:cNvPicPr preferRelativeResize="0"/>
            <p:nvPr/>
          </p:nvPicPr>
          <p:blipFill rotWithShape="1">
            <a:blip r:embed="rId4">
              <a:alphaModFix/>
            </a:blip>
            <a:srcRect r="27350" b="23294"/>
            <a:stretch/>
          </p:blipFill>
          <p:spPr>
            <a:xfrm>
              <a:off x="7940947" y="3329525"/>
              <a:ext cx="2269753" cy="3016582"/>
            </a:xfrm>
            <a:prstGeom prst="rect">
              <a:avLst/>
            </a:prstGeom>
            <a:noFill/>
            <a:ln w="9525" cap="flat" cmpd="sng">
              <a:solidFill>
                <a:srgbClr val="000000"/>
              </a:solidFill>
              <a:prstDash val="solid"/>
              <a:round/>
              <a:headEnd type="none" w="sm" len="sm"/>
              <a:tailEnd type="none" w="sm" len="sm"/>
            </a:ln>
          </p:spPr>
        </p:pic>
        <p:sp>
          <p:nvSpPr>
            <p:cNvPr id="2389" name="Google Shape;2389;gdc35d56f2a_0_1711"/>
            <p:cNvSpPr/>
            <p:nvPr/>
          </p:nvSpPr>
          <p:spPr>
            <a:xfrm>
              <a:off x="7795875" y="5571366"/>
              <a:ext cx="1567800" cy="369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 name="Picture 2">
              <a:extLst>
                <a:ext uri="{FF2B5EF4-FFF2-40B4-BE49-F238E27FC236}">
                  <a16:creationId xmlns:a16="http://schemas.microsoft.com/office/drawing/2014/main" id="{CF2CE62D-7FC0-978E-45FB-B0F5CCD9B847}"/>
                </a:ext>
              </a:extLst>
            </p:cNvPr>
            <p:cNvPicPr>
              <a:picLocks noChangeAspect="1"/>
            </p:cNvPicPr>
            <p:nvPr/>
          </p:nvPicPr>
          <p:blipFill>
            <a:blip r:embed="rId5"/>
            <a:stretch>
              <a:fillRect/>
            </a:stretch>
          </p:blipFill>
          <p:spPr>
            <a:xfrm>
              <a:off x="3923497" y="3239516"/>
              <a:ext cx="280670" cy="151713"/>
            </a:xfrm>
            <a:prstGeom prst="rect">
              <a:avLst/>
            </a:prstGeom>
          </p:spPr>
        </p:pic>
      </p:gr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sp>
        <p:nvSpPr>
          <p:cNvPr id="2396" name="Google Shape;2396;gdc35d56f2a_0_1721"/>
          <p:cNvSpPr txBox="1"/>
          <p:nvPr/>
        </p:nvSpPr>
        <p:spPr>
          <a:xfrm>
            <a:off x="1552575" y="1782075"/>
            <a:ext cx="9039300" cy="892512"/>
          </a:xfrm>
          <a:prstGeom prst="rect">
            <a:avLst/>
          </a:prstGeom>
          <a:noFill/>
          <a:ln>
            <a:noFill/>
          </a:ln>
        </p:spPr>
        <p:txBody>
          <a:bodyPr spcFirstLastPara="1" wrap="square" lIns="91425" tIns="45700" rIns="91425" bIns="45700" anchor="t" anchorCtr="0">
            <a:spAutoFit/>
          </a:bodyPr>
          <a:lstStyle/>
          <a:p>
            <a:pPr marL="342900" marR="0" lvl="0" indent="-330200" algn="l" rtl="0">
              <a:lnSpc>
                <a:spcPct val="100000"/>
              </a:lnSpc>
              <a:spcBef>
                <a:spcPts val="0"/>
              </a:spcBef>
              <a:spcAft>
                <a:spcPts val="0"/>
              </a:spcAft>
              <a:buClr>
                <a:srgbClr val="FF0000"/>
              </a:buClr>
              <a:buSzPts val="2600"/>
              <a:buFont typeface="Arial"/>
              <a:buChar char="•"/>
            </a:pPr>
            <a:r>
              <a:rPr lang="en-CA" sz="2600" b="1" i="0" u="none" strike="noStrike" cap="none" dirty="0">
                <a:solidFill>
                  <a:srgbClr val="000090"/>
                </a:solidFill>
                <a:latin typeface="Arial"/>
                <a:ea typeface="Arial"/>
                <a:cs typeface="Arial"/>
                <a:sym typeface="Arial"/>
              </a:rPr>
              <a:t>Right click on ‘</a:t>
            </a:r>
            <a:r>
              <a:rPr lang="en-CA" sz="2600" b="1" i="0" u="none" strike="noStrike" cap="none" dirty="0" err="1">
                <a:solidFill>
                  <a:srgbClr val="FF0000"/>
                </a:solidFill>
                <a:latin typeface="Arial"/>
                <a:ea typeface="Arial"/>
                <a:cs typeface="Arial"/>
                <a:sym typeface="Arial"/>
              </a:rPr>
              <a:t>GPANN.ipynb</a:t>
            </a:r>
            <a:r>
              <a:rPr lang="en-CA" sz="2600" b="1" i="0" u="none" strike="noStrike" cap="none" dirty="0">
                <a:solidFill>
                  <a:srgbClr val="000090"/>
                </a:solidFill>
                <a:latin typeface="Arial"/>
                <a:ea typeface="Arial"/>
                <a:cs typeface="Arial"/>
                <a:sym typeface="Arial"/>
              </a:rPr>
              <a:t>’ under </a:t>
            </a:r>
            <a:r>
              <a:rPr lang="en-CA" sz="2600" b="1" i="0" u="none" strike="noStrike" cap="none" dirty="0">
                <a:solidFill>
                  <a:srgbClr val="FF0000"/>
                </a:solidFill>
                <a:latin typeface="Arial"/>
                <a:ea typeface="Arial"/>
                <a:cs typeface="Arial"/>
                <a:sym typeface="Arial"/>
              </a:rPr>
              <a:t>Module 5 </a:t>
            </a:r>
            <a:r>
              <a:rPr lang="en-CA" sz="2600" b="1" i="0" u="none" strike="noStrike" cap="none" dirty="0">
                <a:solidFill>
                  <a:srgbClr val="000090"/>
                </a:solidFill>
                <a:latin typeface="Arial"/>
                <a:ea typeface="Arial"/>
                <a:cs typeface="Arial"/>
                <a:sym typeface="Arial"/>
              </a:rPr>
              <a:t>and select open with Google </a:t>
            </a:r>
            <a:r>
              <a:rPr lang="en-CA" sz="2600" b="1" i="0" u="none" strike="noStrike" cap="none" dirty="0" err="1">
                <a:solidFill>
                  <a:srgbClr val="000090"/>
                </a:solidFill>
                <a:latin typeface="Arial"/>
                <a:ea typeface="Arial"/>
                <a:cs typeface="Arial"/>
                <a:sym typeface="Arial"/>
              </a:rPr>
              <a:t>Colaboratory</a:t>
            </a:r>
            <a:endParaRPr sz="2600" b="1" i="0" u="none" strike="noStrike" cap="none" dirty="0">
              <a:solidFill>
                <a:srgbClr val="000090"/>
              </a:solidFill>
              <a:latin typeface="Arial"/>
              <a:ea typeface="Arial"/>
              <a:cs typeface="Arial"/>
              <a:sym typeface="Arial"/>
            </a:endParaRPr>
          </a:p>
        </p:txBody>
      </p:sp>
      <p:sp>
        <p:nvSpPr>
          <p:cNvPr id="2397" name="Google Shape;2397;gdc35d56f2a_0_1721"/>
          <p:cNvSpPr txBox="1">
            <a:spLocks noGrp="1"/>
          </p:cNvSpPr>
          <p:nvPr>
            <p:ph type="title"/>
          </p:nvPr>
        </p:nvSpPr>
        <p:spPr>
          <a:xfrm>
            <a:off x="0" y="1984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Open the Colab File in the Language of Your Choosing </a:t>
            </a:r>
            <a:r>
              <a:rPr lang="en-CA" sz="2400" i="1"/>
              <a:t>cont...</a:t>
            </a:r>
            <a:endParaRPr sz="2400" i="1"/>
          </a:p>
        </p:txBody>
      </p:sp>
      <p:grpSp>
        <p:nvGrpSpPr>
          <p:cNvPr id="4" name="Group 3">
            <a:extLst>
              <a:ext uri="{FF2B5EF4-FFF2-40B4-BE49-F238E27FC236}">
                <a16:creationId xmlns:a16="http://schemas.microsoft.com/office/drawing/2014/main" id="{35A40D3C-53E2-88AF-4623-51862ECA9516}"/>
              </a:ext>
            </a:extLst>
          </p:cNvPr>
          <p:cNvGrpSpPr/>
          <p:nvPr/>
        </p:nvGrpSpPr>
        <p:grpSpPr>
          <a:xfrm>
            <a:off x="2963375" y="3415125"/>
            <a:ext cx="6272475" cy="2866725"/>
            <a:chOff x="2963375" y="3415125"/>
            <a:chExt cx="6272475" cy="2866725"/>
          </a:xfrm>
        </p:grpSpPr>
        <p:pic>
          <p:nvPicPr>
            <p:cNvPr id="2398" name="Google Shape;2398;gdc35d56f2a_0_1721"/>
            <p:cNvPicPr preferRelativeResize="0"/>
            <p:nvPr/>
          </p:nvPicPr>
          <p:blipFill rotWithShape="1">
            <a:blip r:embed="rId3">
              <a:alphaModFix/>
            </a:blip>
            <a:srcRect/>
            <a:stretch/>
          </p:blipFill>
          <p:spPr>
            <a:xfrm>
              <a:off x="2963375" y="3415125"/>
              <a:ext cx="6196950" cy="2866725"/>
            </a:xfrm>
            <a:prstGeom prst="rect">
              <a:avLst/>
            </a:prstGeom>
            <a:noFill/>
            <a:ln>
              <a:noFill/>
            </a:ln>
          </p:spPr>
        </p:pic>
        <p:pic>
          <p:nvPicPr>
            <p:cNvPr id="2399" name="Google Shape;2399;gdc35d56f2a_0_1721"/>
            <p:cNvPicPr preferRelativeResize="0"/>
            <p:nvPr/>
          </p:nvPicPr>
          <p:blipFill rotWithShape="1">
            <a:blip r:embed="rId4">
              <a:alphaModFix/>
            </a:blip>
            <a:srcRect/>
            <a:stretch/>
          </p:blipFill>
          <p:spPr>
            <a:xfrm>
              <a:off x="3652375" y="3452500"/>
              <a:ext cx="570600" cy="232000"/>
            </a:xfrm>
            <a:prstGeom prst="rect">
              <a:avLst/>
            </a:prstGeom>
            <a:noFill/>
            <a:ln>
              <a:noFill/>
            </a:ln>
          </p:spPr>
        </p:pic>
        <p:sp>
          <p:nvSpPr>
            <p:cNvPr id="2400" name="Google Shape;2400;gdc35d56f2a_0_1721"/>
            <p:cNvSpPr/>
            <p:nvPr/>
          </p:nvSpPr>
          <p:spPr>
            <a:xfrm>
              <a:off x="3124700" y="3505450"/>
              <a:ext cx="542400" cy="150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1" name="Google Shape;2401;gdc35d56f2a_0_1721"/>
            <p:cNvSpPr/>
            <p:nvPr/>
          </p:nvSpPr>
          <p:spPr>
            <a:xfrm>
              <a:off x="3067300" y="4483150"/>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02" name="Google Shape;2402;gdc35d56f2a_0_1721"/>
            <p:cNvSpPr/>
            <p:nvPr/>
          </p:nvSpPr>
          <p:spPr>
            <a:xfrm>
              <a:off x="7254050" y="4934050"/>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03" name="Google Shape;2403;gdc35d56f2a_0_1721"/>
            <p:cNvSpPr txBox="1"/>
            <p:nvPr/>
          </p:nvSpPr>
          <p:spPr>
            <a:xfrm>
              <a:off x="8321150" y="3427168"/>
              <a:ext cx="269626"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200" b="0" i="0" u="none" strike="noStrike" cap="none">
                  <a:solidFill>
                    <a:srgbClr val="000000"/>
                  </a:solidFill>
                  <a:latin typeface="Arial"/>
                  <a:ea typeface="Arial"/>
                  <a:cs typeface="Arial"/>
                  <a:sym typeface="Arial"/>
                </a:rPr>
                <a:t>5</a:t>
              </a:r>
              <a:endParaRPr/>
            </a:p>
          </p:txBody>
        </p:sp>
        <p:pic>
          <p:nvPicPr>
            <p:cNvPr id="3" name="Picture 2">
              <a:extLst>
                <a:ext uri="{FF2B5EF4-FFF2-40B4-BE49-F238E27FC236}">
                  <a16:creationId xmlns:a16="http://schemas.microsoft.com/office/drawing/2014/main" id="{8F1E2AFD-9D56-F8F5-902B-8334CC8EBDF1}"/>
                </a:ext>
              </a:extLst>
            </p:cNvPr>
            <p:cNvPicPr>
              <a:picLocks noChangeAspect="1"/>
            </p:cNvPicPr>
            <p:nvPr/>
          </p:nvPicPr>
          <p:blipFill>
            <a:blip r:embed="rId5"/>
            <a:stretch>
              <a:fillRect/>
            </a:stretch>
          </p:blipFill>
          <p:spPr>
            <a:xfrm>
              <a:off x="6046579" y="3496601"/>
              <a:ext cx="291155" cy="157381"/>
            </a:xfrm>
            <a:prstGeom prst="rect">
              <a:avLst/>
            </a:prstGeom>
          </p:spPr>
        </p:pic>
      </p:gr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409"/>
        <p:cNvGrpSpPr/>
        <p:nvPr/>
      </p:nvGrpSpPr>
      <p:grpSpPr>
        <a:xfrm>
          <a:off x="0" y="0"/>
          <a:ext cx="0" cy="0"/>
          <a:chOff x="0" y="0"/>
          <a:chExt cx="0" cy="0"/>
        </a:xfrm>
      </p:grpSpPr>
      <p:sp>
        <p:nvSpPr>
          <p:cNvPr id="2410" name="Google Shape;2410;gdc35d56f2a_0_1732"/>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Study the Program</a:t>
            </a:r>
            <a:endParaRPr/>
          </a:p>
        </p:txBody>
      </p:sp>
      <p:sp>
        <p:nvSpPr>
          <p:cNvPr id="2411" name="Google Shape;2411;gdc35d56f2a_0_1732"/>
          <p:cNvSpPr txBox="1">
            <a:spLocks noGrp="1"/>
          </p:cNvSpPr>
          <p:nvPr>
            <p:ph type="body" idx="1"/>
          </p:nvPr>
        </p:nvSpPr>
        <p:spPr>
          <a:xfrm>
            <a:off x="1981200" y="1600200"/>
            <a:ext cx="8229600" cy="45261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3200"/>
              <a:buChar char="•"/>
            </a:pPr>
            <a:r>
              <a:rPr lang="en-CA" dirty="0"/>
              <a:t>Spend a few minutes studying the </a:t>
            </a:r>
            <a:r>
              <a:rPr lang="en-CA" sz="2800" dirty="0" err="1">
                <a:solidFill>
                  <a:srgbClr val="FF0000"/>
                </a:solidFill>
              </a:rPr>
              <a:t>GPANN.ipynb</a:t>
            </a:r>
            <a:r>
              <a:rPr lang="en-CA" sz="2800" dirty="0"/>
              <a:t> </a:t>
            </a:r>
            <a:r>
              <a:rPr lang="en-CA" dirty="0"/>
              <a:t>program</a:t>
            </a:r>
            <a:endParaRPr dirty="0"/>
          </a:p>
          <a:p>
            <a:pPr marL="285750" lvl="0" indent="-285750" algn="l" rtl="0">
              <a:lnSpc>
                <a:spcPct val="100000"/>
              </a:lnSpc>
              <a:spcBef>
                <a:spcPts val="0"/>
              </a:spcBef>
              <a:spcAft>
                <a:spcPts val="0"/>
              </a:spcAft>
              <a:buSzPts val="3200"/>
              <a:buChar char="•"/>
            </a:pPr>
            <a:r>
              <a:rPr lang="en-CA" dirty="0"/>
              <a:t>See if you can understand the logic of the program</a:t>
            </a:r>
            <a:endParaRPr dirty="0"/>
          </a:p>
          <a:p>
            <a:pPr marL="285750" lvl="0" indent="-285750" algn="l" rtl="0">
              <a:lnSpc>
                <a:spcPct val="100000"/>
              </a:lnSpc>
              <a:spcBef>
                <a:spcPts val="0"/>
              </a:spcBef>
              <a:spcAft>
                <a:spcPts val="0"/>
              </a:spcAft>
              <a:buSzPts val="3200"/>
              <a:buChar char="•"/>
            </a:pPr>
            <a:r>
              <a:rPr lang="en-CA" dirty="0"/>
              <a:t>Ask questions of the TA’s if you are unclear about some of the functions or Python code</a:t>
            </a:r>
            <a:endParaRPr dirty="0"/>
          </a:p>
          <a:p>
            <a:pPr marL="285750" lvl="0" indent="-285750" algn="l" rtl="0">
              <a:lnSpc>
                <a:spcPct val="100000"/>
              </a:lnSpc>
              <a:spcBef>
                <a:spcPts val="0"/>
              </a:spcBef>
              <a:spcAft>
                <a:spcPts val="0"/>
              </a:spcAft>
              <a:buSzPts val="3200"/>
              <a:buChar char="•"/>
            </a:pPr>
            <a:r>
              <a:rPr lang="en-CA" dirty="0"/>
              <a:t>After studying the code, try running it</a:t>
            </a:r>
            <a:endParaRPr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417"/>
        <p:cNvGrpSpPr/>
        <p:nvPr/>
      </p:nvGrpSpPr>
      <p:grpSpPr>
        <a:xfrm>
          <a:off x="0" y="0"/>
          <a:ext cx="0" cy="0"/>
          <a:chOff x="0" y="0"/>
          <a:chExt cx="0" cy="0"/>
        </a:xfrm>
      </p:grpSpPr>
      <p:pic>
        <p:nvPicPr>
          <p:cNvPr id="2418" name="Google Shape;2418;p116"/>
          <p:cNvPicPr preferRelativeResize="0"/>
          <p:nvPr/>
        </p:nvPicPr>
        <p:blipFill rotWithShape="1">
          <a:blip r:embed="rId3">
            <a:alphaModFix/>
          </a:blip>
          <a:srcRect/>
          <a:stretch/>
        </p:blipFill>
        <p:spPr>
          <a:xfrm>
            <a:off x="7462300" y="1785951"/>
            <a:ext cx="2981526" cy="3624250"/>
          </a:xfrm>
          <a:prstGeom prst="rect">
            <a:avLst/>
          </a:prstGeom>
          <a:noFill/>
          <a:ln>
            <a:noFill/>
          </a:ln>
        </p:spPr>
      </p:pic>
      <p:sp>
        <p:nvSpPr>
          <p:cNvPr id="2419" name="Google Shape;2419;p116"/>
          <p:cNvSpPr txBox="1">
            <a:spLocks noGrp="1"/>
          </p:cNvSpPr>
          <p:nvPr>
            <p:ph type="title"/>
          </p:nvPr>
        </p:nvSpPr>
        <p:spPr>
          <a:xfrm>
            <a:off x="1981200" y="20309"/>
            <a:ext cx="8229600" cy="910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000"/>
              <a:t>Upload the Data</a:t>
            </a:r>
            <a:endParaRPr/>
          </a:p>
        </p:txBody>
      </p:sp>
      <p:sp>
        <p:nvSpPr>
          <p:cNvPr id="2420" name="Google Shape;2420;p116"/>
          <p:cNvSpPr txBox="1"/>
          <p:nvPr/>
        </p:nvSpPr>
        <p:spPr>
          <a:xfrm>
            <a:off x="1524000" y="904975"/>
            <a:ext cx="5792700" cy="5756700"/>
          </a:xfrm>
          <a:prstGeom prst="rect">
            <a:avLst/>
          </a:prstGeom>
          <a:noFill/>
          <a:ln>
            <a:noFill/>
          </a:ln>
        </p:spPr>
        <p:txBody>
          <a:bodyPr spcFirstLastPara="1" wrap="square" lIns="91425" tIns="45700" rIns="91425" bIns="45700" anchor="t" anchorCtr="0">
            <a:spAutoFit/>
          </a:bodyPr>
          <a:lstStyle/>
          <a:p>
            <a:pPr marL="457200" marR="0" lvl="0" indent="-374650" algn="l" rtl="0">
              <a:lnSpc>
                <a:spcPct val="100000"/>
              </a:lnSpc>
              <a:spcBef>
                <a:spcPts val="0"/>
              </a:spcBef>
              <a:spcAft>
                <a:spcPts val="0"/>
              </a:spcAft>
              <a:buClr>
                <a:srgbClr val="FF0000"/>
              </a:buClr>
              <a:buSzPts val="2300"/>
              <a:buFont typeface="Arial"/>
              <a:buChar char="•"/>
            </a:pPr>
            <a:r>
              <a:rPr lang="en-CA" sz="2300" b="1" i="0" u="none" strike="noStrike" cap="none" dirty="0">
                <a:solidFill>
                  <a:srgbClr val="000090"/>
                </a:solidFill>
                <a:latin typeface="Arial"/>
                <a:ea typeface="Arial"/>
                <a:cs typeface="Arial"/>
                <a:sym typeface="Arial"/>
              </a:rPr>
              <a:t>Once the </a:t>
            </a:r>
            <a:r>
              <a:rPr lang="en-CA" sz="2300" b="1" i="0" u="none" strike="noStrike" cap="none" dirty="0" err="1">
                <a:solidFill>
                  <a:srgbClr val="000090"/>
                </a:solidFill>
                <a:latin typeface="Arial"/>
                <a:ea typeface="Arial"/>
                <a:cs typeface="Arial"/>
                <a:sym typeface="Arial"/>
              </a:rPr>
              <a:t>Colab</a:t>
            </a:r>
            <a:r>
              <a:rPr lang="en-CA" sz="2300" b="1" i="0" u="none" strike="noStrike" cap="none" dirty="0">
                <a:solidFill>
                  <a:srgbClr val="000090"/>
                </a:solidFill>
                <a:latin typeface="Arial"/>
                <a:ea typeface="Arial"/>
                <a:cs typeface="Arial"/>
                <a:sym typeface="Arial"/>
              </a:rPr>
              <a:t> file is open, click the folder icon to the right</a:t>
            </a:r>
            <a:endParaRPr sz="2300" b="1" i="0" u="none" strike="noStrike" cap="none" dirty="0">
              <a:solidFill>
                <a:srgbClr val="000090"/>
              </a:solidFill>
              <a:latin typeface="Arial"/>
              <a:ea typeface="Arial"/>
              <a:cs typeface="Arial"/>
              <a:sym typeface="Arial"/>
            </a:endParaRPr>
          </a:p>
          <a:p>
            <a:pPr marL="457200" marR="0" lvl="0" indent="-374650" algn="l" rtl="0">
              <a:lnSpc>
                <a:spcPct val="100000"/>
              </a:lnSpc>
              <a:spcBef>
                <a:spcPts val="0"/>
              </a:spcBef>
              <a:spcAft>
                <a:spcPts val="0"/>
              </a:spcAft>
              <a:buClr>
                <a:srgbClr val="FF0000"/>
              </a:buClr>
              <a:buSzPts val="2300"/>
              <a:buFont typeface="Arial"/>
              <a:buChar char="•"/>
            </a:pPr>
            <a:r>
              <a:rPr lang="en-CA" sz="2300" b="1" i="0" u="none" strike="noStrike" cap="none" dirty="0">
                <a:solidFill>
                  <a:srgbClr val="000090"/>
                </a:solidFill>
                <a:latin typeface="Arial"/>
                <a:ea typeface="Arial"/>
                <a:cs typeface="Arial"/>
                <a:sym typeface="Arial"/>
              </a:rPr>
              <a:t>When the panel opens, right click inside the panel and click upload</a:t>
            </a:r>
            <a:endParaRPr sz="2300" b="0" i="0" u="none" strike="noStrike" cap="none" dirty="0">
              <a:solidFill>
                <a:schemeClr val="dk1"/>
              </a:solidFill>
              <a:latin typeface="Arial"/>
              <a:ea typeface="Arial"/>
              <a:cs typeface="Arial"/>
              <a:sym typeface="Arial"/>
            </a:endParaRPr>
          </a:p>
          <a:p>
            <a:pPr marL="457200" marR="0" lvl="0" indent="-374650" algn="l" rtl="0">
              <a:lnSpc>
                <a:spcPct val="100000"/>
              </a:lnSpc>
              <a:spcBef>
                <a:spcPts val="0"/>
              </a:spcBef>
              <a:spcAft>
                <a:spcPts val="0"/>
              </a:spcAft>
              <a:buClr>
                <a:srgbClr val="FF0000"/>
              </a:buClr>
              <a:buSzPts val="2300"/>
              <a:buFont typeface="Arial"/>
              <a:buChar char="•"/>
            </a:pPr>
            <a:r>
              <a:rPr lang="en-CA" sz="2300" b="1" i="0" u="none" strike="noStrike" cap="none" dirty="0">
                <a:solidFill>
                  <a:srgbClr val="000090"/>
                </a:solidFill>
                <a:latin typeface="Arial"/>
                <a:ea typeface="Arial"/>
                <a:cs typeface="Arial"/>
                <a:sym typeface="Arial"/>
              </a:rPr>
              <a:t>Then find the </a:t>
            </a:r>
            <a:r>
              <a:rPr lang="en-CA" sz="2300" b="1" i="0" u="none" strike="noStrike" cap="none" dirty="0">
                <a:solidFill>
                  <a:srgbClr val="FF0000"/>
                </a:solidFill>
                <a:latin typeface="Arial"/>
                <a:ea typeface="Arial"/>
                <a:cs typeface="Arial"/>
                <a:sym typeface="Arial"/>
              </a:rPr>
              <a:t>CBW_MachineLearning_2026</a:t>
            </a:r>
            <a:r>
              <a:rPr lang="en-CA" sz="2300" b="1" i="0" u="none" strike="noStrike" cap="none" dirty="0">
                <a:solidFill>
                  <a:srgbClr val="000090"/>
                </a:solidFill>
                <a:latin typeface="Arial"/>
                <a:ea typeface="Arial"/>
                <a:cs typeface="Arial"/>
                <a:sym typeface="Arial"/>
              </a:rPr>
              <a:t> folder on your desktop</a:t>
            </a:r>
            <a:endParaRPr sz="2300" b="1" i="0" u="none" strike="noStrike" cap="none" dirty="0">
              <a:solidFill>
                <a:srgbClr val="000090"/>
              </a:solidFill>
              <a:latin typeface="Arial"/>
              <a:ea typeface="Arial"/>
              <a:cs typeface="Arial"/>
              <a:sym typeface="Arial"/>
            </a:endParaRPr>
          </a:p>
          <a:p>
            <a:pPr marL="342900" marR="0" lvl="0" indent="-342900" algn="l" rtl="0">
              <a:lnSpc>
                <a:spcPct val="100000"/>
              </a:lnSpc>
              <a:spcBef>
                <a:spcPts val="0"/>
              </a:spcBef>
              <a:spcAft>
                <a:spcPts val="0"/>
              </a:spcAft>
              <a:buClr>
                <a:srgbClr val="FF0000"/>
              </a:buClr>
              <a:buSzPts val="2300"/>
              <a:buFont typeface="Arial"/>
              <a:buChar char="•"/>
            </a:pPr>
            <a:r>
              <a:rPr lang="en-CA" sz="2300" b="1" i="0" u="none" strike="noStrike" cap="none" dirty="0">
                <a:solidFill>
                  <a:srgbClr val="000090"/>
                </a:solidFill>
                <a:latin typeface="Arial"/>
                <a:ea typeface="Arial"/>
                <a:cs typeface="Arial"/>
                <a:sym typeface="Arial"/>
              </a:rPr>
              <a:t>Open the </a:t>
            </a:r>
            <a:r>
              <a:rPr lang="en-CA" sz="2300" b="1" i="0" u="none" strike="noStrike" cap="none" dirty="0">
                <a:solidFill>
                  <a:srgbClr val="FF0000"/>
                </a:solidFill>
                <a:latin typeface="Arial"/>
                <a:ea typeface="Arial"/>
                <a:cs typeface="Arial"/>
                <a:sym typeface="Arial"/>
              </a:rPr>
              <a:t>Data </a:t>
            </a:r>
            <a:r>
              <a:rPr lang="en-CA" sz="2300" b="1" i="0" u="none" strike="noStrike" cap="none" dirty="0">
                <a:solidFill>
                  <a:srgbClr val="000090"/>
                </a:solidFill>
                <a:latin typeface="Arial"/>
                <a:ea typeface="Arial"/>
                <a:cs typeface="Arial"/>
                <a:sym typeface="Arial"/>
              </a:rPr>
              <a:t>folder followed by the </a:t>
            </a:r>
            <a:r>
              <a:rPr lang="en-CA" sz="2300" b="1" i="0" u="none" strike="noStrike" cap="none" dirty="0">
                <a:solidFill>
                  <a:srgbClr val="FF0000"/>
                </a:solidFill>
                <a:latin typeface="Arial"/>
                <a:ea typeface="Arial"/>
                <a:cs typeface="Arial"/>
                <a:sym typeface="Arial"/>
              </a:rPr>
              <a:t>Module 5</a:t>
            </a:r>
            <a:r>
              <a:rPr lang="en-CA" sz="2300" b="1" i="0" u="none" strike="noStrike" cap="none" dirty="0">
                <a:solidFill>
                  <a:srgbClr val="000090"/>
                </a:solidFill>
                <a:latin typeface="Arial"/>
                <a:ea typeface="Arial"/>
                <a:cs typeface="Arial"/>
                <a:sym typeface="Arial"/>
              </a:rPr>
              <a:t> folder, and open all data files: “</a:t>
            </a:r>
            <a:r>
              <a:rPr lang="en-CA" sz="2300" b="1" i="0" u="none" strike="noStrike" cap="none" dirty="0" err="1">
                <a:solidFill>
                  <a:srgbClr val="FF0000"/>
                </a:solidFill>
                <a:latin typeface="Arial"/>
                <a:ea typeface="Arial"/>
                <a:cs typeface="Arial"/>
                <a:sym typeface="Arial"/>
              </a:rPr>
              <a:t>all_genes_positions.csv</a:t>
            </a:r>
            <a:r>
              <a:rPr lang="en-CA" sz="2300" b="1" i="0" u="none" strike="noStrike" cap="none" dirty="0">
                <a:solidFill>
                  <a:srgbClr val="000090"/>
                </a:solidFill>
                <a:latin typeface="Arial"/>
                <a:ea typeface="Arial"/>
                <a:cs typeface="Arial"/>
                <a:sym typeface="Arial"/>
              </a:rPr>
              <a:t>”, “</a:t>
            </a:r>
            <a:r>
              <a:rPr lang="en-CA" sz="2300" b="1" i="0" u="none" strike="noStrike" cap="none" dirty="0" err="1">
                <a:solidFill>
                  <a:srgbClr val="FF0000"/>
                </a:solidFill>
                <a:latin typeface="Arial"/>
                <a:ea typeface="Arial"/>
                <a:cs typeface="Arial"/>
                <a:sym typeface="Arial"/>
              </a:rPr>
              <a:t>all_incorrect_ORFs.csv</a:t>
            </a:r>
            <a:r>
              <a:rPr lang="en-CA" sz="2300" b="1" i="0" u="none" strike="noStrike" cap="none" dirty="0">
                <a:solidFill>
                  <a:srgbClr val="000090"/>
                </a:solidFill>
                <a:latin typeface="Arial"/>
                <a:ea typeface="Arial"/>
                <a:cs typeface="Arial"/>
                <a:sym typeface="Arial"/>
              </a:rPr>
              <a:t>”, “</a:t>
            </a:r>
            <a:r>
              <a:rPr lang="en-CA" sz="2300" b="1" i="0" u="none" strike="noStrike" cap="none" dirty="0" err="1">
                <a:solidFill>
                  <a:srgbClr val="FF0000"/>
                </a:solidFill>
                <a:latin typeface="Arial"/>
                <a:ea typeface="Arial"/>
                <a:cs typeface="Arial"/>
                <a:sym typeface="Arial"/>
              </a:rPr>
              <a:t>all_promoter_sequence.fasta</a:t>
            </a:r>
            <a:r>
              <a:rPr lang="en-CA" sz="2300" b="1" i="0" u="none" strike="noStrike" cap="none" dirty="0">
                <a:solidFill>
                  <a:srgbClr val="000090"/>
                </a:solidFill>
                <a:latin typeface="Arial"/>
                <a:ea typeface="Arial"/>
                <a:cs typeface="Arial"/>
                <a:sym typeface="Arial"/>
              </a:rPr>
              <a:t>”, “</a:t>
            </a:r>
            <a:r>
              <a:rPr lang="en-CA" sz="2300" b="1" i="0" u="none" strike="noStrike" cap="none" dirty="0" err="1">
                <a:solidFill>
                  <a:srgbClr val="FF0000"/>
                </a:solidFill>
                <a:latin typeface="Arial"/>
                <a:ea typeface="Arial"/>
                <a:cs typeface="Arial"/>
                <a:sym typeface="Arial"/>
              </a:rPr>
              <a:t>full_sequence.fasta</a:t>
            </a:r>
            <a:r>
              <a:rPr lang="en-CA" sz="2300" b="1" i="0" u="none" strike="noStrike" cap="none" dirty="0">
                <a:solidFill>
                  <a:srgbClr val="000090"/>
                </a:solidFill>
                <a:latin typeface="Arial"/>
                <a:ea typeface="Arial"/>
                <a:cs typeface="Arial"/>
                <a:sym typeface="Arial"/>
              </a:rPr>
              <a:t>”, “</a:t>
            </a:r>
            <a:r>
              <a:rPr lang="en-CA" sz="2300" b="1" i="0" u="none" strike="noStrike" cap="none" dirty="0" err="1">
                <a:solidFill>
                  <a:srgbClr val="FF0000"/>
                </a:solidFill>
                <a:latin typeface="Arial"/>
                <a:ea typeface="Arial"/>
                <a:cs typeface="Arial"/>
                <a:sym typeface="Arial"/>
              </a:rPr>
              <a:t>promoterPSSM_scores.txt</a:t>
            </a:r>
            <a:r>
              <a:rPr lang="en-CA" sz="2300" b="1" i="0" u="none" strike="noStrike" cap="none" dirty="0">
                <a:solidFill>
                  <a:srgbClr val="000090"/>
                </a:solidFill>
                <a:latin typeface="Arial"/>
                <a:ea typeface="Arial"/>
                <a:cs typeface="Arial"/>
                <a:sym typeface="Arial"/>
              </a:rPr>
              <a:t>”, “</a:t>
            </a:r>
            <a:r>
              <a:rPr lang="en-CA" sz="2300" b="1" i="0" u="none" strike="noStrike" cap="none" dirty="0" err="1">
                <a:solidFill>
                  <a:srgbClr val="FF0000"/>
                </a:solidFill>
                <a:latin typeface="Arial"/>
                <a:ea typeface="Arial"/>
                <a:cs typeface="Arial"/>
                <a:sym typeface="Arial"/>
              </a:rPr>
              <a:t>rev_comp.fasta</a:t>
            </a:r>
            <a:r>
              <a:rPr lang="en-CA" sz="2300" b="1" i="0" u="none" strike="noStrike" cap="none" dirty="0">
                <a:solidFill>
                  <a:srgbClr val="000090"/>
                </a:solidFill>
                <a:latin typeface="Arial"/>
                <a:ea typeface="Arial"/>
                <a:cs typeface="Arial"/>
                <a:sym typeface="Arial"/>
              </a:rPr>
              <a:t>”</a:t>
            </a:r>
            <a:endParaRPr sz="2300" b="1" i="0" u="none" strike="noStrike" cap="none" dirty="0">
              <a:solidFill>
                <a:srgbClr val="00009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300"/>
              <a:buFont typeface="Arial"/>
              <a:buNone/>
            </a:pPr>
            <a:endParaRPr sz="2300" b="0" i="0" u="none" strike="noStrike" cap="none" dirty="0">
              <a:solidFill>
                <a:srgbClr val="000000"/>
              </a:solidFill>
              <a:latin typeface="Arial"/>
              <a:ea typeface="Arial"/>
              <a:cs typeface="Arial"/>
              <a:sym typeface="Arial"/>
            </a:endParaRPr>
          </a:p>
        </p:txBody>
      </p:sp>
      <p:sp>
        <p:nvSpPr>
          <p:cNvPr id="2421" name="Google Shape;2421;p116"/>
          <p:cNvSpPr/>
          <p:nvPr/>
        </p:nvSpPr>
        <p:spPr>
          <a:xfrm>
            <a:off x="7749625" y="3664400"/>
            <a:ext cx="2436600" cy="17457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422" name="Google Shape;2422;p116"/>
          <p:cNvSpPr/>
          <p:nvPr/>
        </p:nvSpPr>
        <p:spPr>
          <a:xfrm>
            <a:off x="7462309" y="3823604"/>
            <a:ext cx="3570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3"/>
          <p:cNvSpPr txBox="1">
            <a:spLocks noGrp="1"/>
          </p:cNvSpPr>
          <p:nvPr>
            <p:ph type="title"/>
          </p:nvPr>
        </p:nvSpPr>
        <p:spPr>
          <a:xfrm>
            <a:off x="0" y="7660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rPr>
              <a:t>Finding </a:t>
            </a:r>
            <a:r>
              <a:rPr lang="en-CA">
                <a:solidFill>
                  <a:schemeClr val="dk1"/>
                </a:solidFill>
                <a:latin typeface="Arial"/>
                <a:ea typeface="Arial"/>
                <a:cs typeface="Arial"/>
                <a:sym typeface="Arial"/>
              </a:rPr>
              <a:t>Open Reading Frames (ORFs)</a:t>
            </a:r>
            <a:endParaRPr>
              <a:solidFill>
                <a:schemeClr val="dk1"/>
              </a:solidFill>
              <a:latin typeface="Arial"/>
              <a:ea typeface="Arial"/>
              <a:cs typeface="Arial"/>
              <a:sym typeface="Arial"/>
            </a:endParaRPr>
          </a:p>
        </p:txBody>
      </p:sp>
      <p:sp>
        <p:nvSpPr>
          <p:cNvPr id="1124" name="Google Shape;1124;p13"/>
          <p:cNvSpPr txBox="1">
            <a:spLocks noGrp="1"/>
          </p:cNvSpPr>
          <p:nvPr>
            <p:ph type="body" idx="2"/>
          </p:nvPr>
        </p:nvSpPr>
        <p:spPr>
          <a:xfrm>
            <a:off x="2209788" y="1694159"/>
            <a:ext cx="42444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Arial"/>
              <a:buChar char="•"/>
            </a:pPr>
            <a:r>
              <a:rPr lang="en-CA" sz="2400" dirty="0">
                <a:solidFill>
                  <a:srgbClr val="000090"/>
                </a:solidFill>
              </a:rPr>
              <a:t>Prokaryotic genes are constrained to open reading frames</a:t>
            </a:r>
            <a:endParaRPr sz="2400" dirty="0">
              <a:solidFill>
                <a:srgbClr val="000090"/>
              </a:solidFill>
            </a:endParaRPr>
          </a:p>
          <a:p>
            <a:pPr marL="342900" lvl="0" indent="-342900" algn="l" rtl="0">
              <a:lnSpc>
                <a:spcPct val="100000"/>
              </a:lnSpc>
              <a:spcBef>
                <a:spcPts val="480"/>
              </a:spcBef>
              <a:spcAft>
                <a:spcPts val="0"/>
              </a:spcAft>
              <a:buSzPts val="2400"/>
              <a:buFont typeface="Arial"/>
              <a:buChar char="•"/>
            </a:pPr>
            <a:r>
              <a:rPr lang="en-CA" sz="2400" dirty="0">
                <a:solidFill>
                  <a:srgbClr val="000090"/>
                </a:solidFill>
              </a:rPr>
              <a:t>ORFs are characterized by a start codon and end codon in the same frame</a:t>
            </a:r>
            <a:endParaRPr dirty="0"/>
          </a:p>
          <a:p>
            <a:pPr marL="342900" lvl="0" indent="-342900" algn="l" rtl="0">
              <a:lnSpc>
                <a:spcPct val="100000"/>
              </a:lnSpc>
              <a:spcBef>
                <a:spcPts val="480"/>
              </a:spcBef>
              <a:spcAft>
                <a:spcPts val="0"/>
              </a:spcAft>
              <a:buSzPts val="2400"/>
              <a:buFont typeface="Arial"/>
              <a:buChar char="•"/>
            </a:pPr>
            <a:r>
              <a:rPr lang="en-CA" sz="2400" dirty="0">
                <a:solidFill>
                  <a:srgbClr val="000090"/>
                </a:solidFill>
              </a:rPr>
              <a:t>Only ORFs of certain length will be potential genes</a:t>
            </a:r>
            <a:endParaRPr dirty="0"/>
          </a:p>
        </p:txBody>
      </p:sp>
      <p:sp>
        <p:nvSpPr>
          <p:cNvPr id="1125" name="Google Shape;1125;p13"/>
          <p:cNvSpPr/>
          <p:nvPr/>
        </p:nvSpPr>
        <p:spPr>
          <a:xfrm>
            <a:off x="8930771" y="1588061"/>
            <a:ext cx="720000" cy="216000"/>
          </a:xfrm>
          <a:prstGeom prst="rect">
            <a:avLst/>
          </a:prstGeom>
          <a:solidFill>
            <a:srgbClr val="15F33A">
              <a:alpha val="31372"/>
            </a:srgbClr>
          </a:solidFill>
          <a:ln w="9525" cap="flat" cmpd="sng">
            <a:solidFill>
              <a:srgbClr val="B5DADD"/>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26" name="Google Shape;1126;p13"/>
          <p:cNvSpPr/>
          <p:nvPr/>
        </p:nvSpPr>
        <p:spPr>
          <a:xfrm>
            <a:off x="8930734" y="5912815"/>
            <a:ext cx="720000" cy="216000"/>
          </a:xfrm>
          <a:prstGeom prst="rect">
            <a:avLst/>
          </a:prstGeom>
          <a:solidFill>
            <a:srgbClr val="FA460E">
              <a:alpha val="30980"/>
            </a:srgbClr>
          </a:solidFill>
          <a:ln w="9525" cap="flat" cmpd="sng">
            <a:solidFill>
              <a:srgbClr val="B5DADD"/>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127" name="Google Shape;1127;p13"/>
          <p:cNvGrpSpPr/>
          <p:nvPr/>
        </p:nvGrpSpPr>
        <p:grpSpPr>
          <a:xfrm>
            <a:off x="5988900" y="1503085"/>
            <a:ext cx="2494590" cy="5297632"/>
            <a:chOff x="6141300" y="1274485"/>
            <a:chExt cx="2494590" cy="5297632"/>
          </a:xfrm>
        </p:grpSpPr>
        <p:sp>
          <p:nvSpPr>
            <p:cNvPr id="1128" name="Google Shape;1128;p13"/>
            <p:cNvSpPr/>
            <p:nvPr/>
          </p:nvSpPr>
          <p:spPr>
            <a:xfrm>
              <a:off x="8993790" y="1309217"/>
              <a:ext cx="1166100" cy="526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['ATG']</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['AAA']</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['CGC']</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['ATT']</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['AGC']</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['ATT']</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['ATC']</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['ATT']</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['ACA']</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['GGT']</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['AAC']</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['GGT']</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['GCG']</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['GGC']</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['TGA']</a:t>
              </a:r>
              <a:endParaRPr sz="135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400"/>
                <a:buFont typeface="Arial"/>
                <a:buNone/>
              </a:pPr>
              <a:br>
                <a:rPr lang="en-CA" sz="1400" b="0" i="0" u="none" strike="noStrike" cap="none">
                  <a:solidFill>
                    <a:schemeClr val="dk1"/>
                  </a:solidFill>
                  <a:latin typeface="Courier New"/>
                  <a:ea typeface="Courier New"/>
                  <a:cs typeface="Courier New"/>
                  <a:sym typeface="Courier New"/>
                </a:rPr>
              </a:br>
              <a:endParaRPr sz="1400" b="0" i="0" u="none" strike="noStrike" cap="none">
                <a:solidFill>
                  <a:schemeClr val="dk1"/>
                </a:solidFill>
                <a:latin typeface="Courier New"/>
                <a:ea typeface="Courier New"/>
                <a:cs typeface="Courier New"/>
                <a:sym typeface="Courier New"/>
              </a:endParaRPr>
            </a:p>
          </p:txBody>
        </p:sp>
        <p:cxnSp>
          <p:nvCxnSpPr>
            <p:cNvPr id="1129" name="Google Shape;1129;p13"/>
            <p:cNvCxnSpPr/>
            <p:nvPr/>
          </p:nvCxnSpPr>
          <p:spPr>
            <a:xfrm>
              <a:off x="8359795" y="1459135"/>
              <a:ext cx="633900" cy="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cxnSp>
          <p:nvCxnSpPr>
            <p:cNvPr id="1130" name="Google Shape;1130;p13"/>
            <p:cNvCxnSpPr/>
            <p:nvPr/>
          </p:nvCxnSpPr>
          <p:spPr>
            <a:xfrm>
              <a:off x="8359795" y="5800531"/>
              <a:ext cx="633900" cy="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sp>
          <p:nvSpPr>
            <p:cNvPr id="1131" name="Google Shape;1131;p13"/>
            <p:cNvSpPr txBox="1"/>
            <p:nvPr/>
          </p:nvSpPr>
          <p:spPr>
            <a:xfrm>
              <a:off x="7665300" y="1274485"/>
              <a:ext cx="792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Start</a:t>
              </a:r>
              <a:endParaRPr sz="1800" b="0" i="0" u="none" strike="noStrike" cap="none">
                <a:solidFill>
                  <a:schemeClr val="dk1"/>
                </a:solidFill>
                <a:latin typeface="Arial"/>
                <a:ea typeface="Arial"/>
                <a:cs typeface="Arial"/>
                <a:sym typeface="Arial"/>
              </a:endParaRPr>
            </a:p>
          </p:txBody>
        </p:sp>
        <p:sp>
          <p:nvSpPr>
            <p:cNvPr id="1132" name="Google Shape;1132;p13"/>
            <p:cNvSpPr txBox="1"/>
            <p:nvPr/>
          </p:nvSpPr>
          <p:spPr>
            <a:xfrm>
              <a:off x="7695550" y="5595730"/>
              <a:ext cx="792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End</a:t>
              </a:r>
              <a:endParaRPr sz="1800" b="0" i="0" u="none" strike="noStrike" cap="none">
                <a:solidFill>
                  <a:schemeClr val="dk1"/>
                </a:solidFill>
                <a:latin typeface="Arial"/>
                <a:ea typeface="Arial"/>
                <a:cs typeface="Arial"/>
                <a:sym typeface="Arial"/>
              </a:endParaRPr>
            </a:p>
          </p:txBody>
        </p:sp>
      </p:grpSp>
      <p:graphicFrame>
        <p:nvGraphicFramePr>
          <p:cNvPr id="1133" name="Google Shape;1133;p13"/>
          <p:cNvGraphicFramePr/>
          <p:nvPr>
            <p:extLst>
              <p:ext uri="{D42A27DB-BD31-4B8C-83A1-F6EECF244321}">
                <p14:modId xmlns:p14="http://schemas.microsoft.com/office/powerpoint/2010/main" val="3961250083"/>
              </p:ext>
            </p:extLst>
          </p:nvPr>
        </p:nvGraphicFramePr>
        <p:xfrm>
          <a:off x="532023" y="5485740"/>
          <a:ext cx="4707750" cy="741700"/>
        </p:xfrm>
        <a:graphic>
          <a:graphicData uri="http://schemas.openxmlformats.org/drawingml/2006/table">
            <a:tbl>
              <a:tblPr firstRow="1" bandRow="1">
                <a:noFill/>
                <a:tableStyleId>{D5F3CFC1-CEAA-40FE-8C7F-51722B0244F5}</a:tableStyleId>
              </a:tblPr>
              <a:tblGrid>
                <a:gridCol w="2353875">
                  <a:extLst>
                    <a:ext uri="{9D8B030D-6E8A-4147-A177-3AD203B41FA5}">
                      <a16:colId xmlns:a16="http://schemas.microsoft.com/office/drawing/2014/main" val="20000"/>
                    </a:ext>
                  </a:extLst>
                </a:gridCol>
                <a:gridCol w="235387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b="0" u="none" strike="noStrike" cap="none" dirty="0">
                          <a:solidFill>
                            <a:srgbClr val="000000"/>
                          </a:solidFill>
                        </a:rPr>
                        <a:t>Start Codons</a:t>
                      </a:r>
                      <a:endParaRPr sz="1400" u="none" strike="noStrike" cap="none" dirty="0"/>
                    </a:p>
                  </a:txBody>
                  <a:tcPr marL="91450" marR="91450" marT="45725" marB="45725">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b="0" u="none" strike="noStrike" cap="none" dirty="0">
                          <a:solidFill>
                            <a:srgbClr val="000000"/>
                          </a:solidFill>
                        </a:rPr>
                        <a:t>ATG, GTG, TTG</a:t>
                      </a:r>
                      <a:endParaRPr sz="1400" b="0" u="none" strike="noStrike" cap="none" dirty="0">
                        <a:solidFill>
                          <a:srgbClr val="000000"/>
                        </a:solidFill>
                      </a:endParaRPr>
                    </a:p>
                  </a:txBody>
                  <a:tcPr marL="91450" marR="91450" marT="45725" marB="45725">
                    <a:solidFill>
                      <a:schemeClr val="bg1">
                        <a:lumMod val="85000"/>
                      </a:schemeClr>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Stop Codons</a:t>
                      </a:r>
                      <a:endParaRPr sz="1400" u="none" strike="noStrike" cap="none">
                        <a:solidFill>
                          <a:srgbClr val="000000"/>
                        </a:solidFill>
                      </a:endParaRPr>
                    </a:p>
                  </a:txBody>
                  <a:tcPr marL="91450" marR="91450" marT="45725" marB="45725">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dirty="0">
                          <a:solidFill>
                            <a:srgbClr val="000000"/>
                          </a:solidFill>
                        </a:rPr>
                        <a:t>TAA, TAG, TGA</a:t>
                      </a:r>
                      <a:endParaRPr sz="1400" u="none" strike="noStrike" cap="none" dirty="0"/>
                    </a:p>
                  </a:txBody>
                  <a:tcPr marL="91450" marR="91450" marT="45725" marB="45725">
                    <a:solidFill>
                      <a:schemeClr val="bg1">
                        <a:lumMod val="8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524244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sp>
        <p:nvSpPr>
          <p:cNvPr id="2428" name="Google Shape;2428;gdc35d56f2a_0_1752"/>
          <p:cNvSpPr txBox="1">
            <a:spLocks noGrp="1"/>
          </p:cNvSpPr>
          <p:nvPr>
            <p:ph type="title"/>
          </p:nvPr>
        </p:nvSpPr>
        <p:spPr>
          <a:xfrm>
            <a:off x="1828799" y="-30162"/>
            <a:ext cx="8520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Run The Program</a:t>
            </a:r>
            <a:endParaRPr/>
          </a:p>
        </p:txBody>
      </p:sp>
      <p:pic>
        <p:nvPicPr>
          <p:cNvPr id="2429" name="Google Shape;2429;gdc35d56f2a_0_1752"/>
          <p:cNvPicPr preferRelativeResize="0"/>
          <p:nvPr/>
        </p:nvPicPr>
        <p:blipFill rotWithShape="1">
          <a:blip r:embed="rId3">
            <a:alphaModFix/>
          </a:blip>
          <a:srcRect/>
          <a:stretch/>
        </p:blipFill>
        <p:spPr>
          <a:xfrm>
            <a:off x="4177178" y="2627144"/>
            <a:ext cx="3823855" cy="2892829"/>
          </a:xfrm>
          <a:prstGeom prst="rect">
            <a:avLst/>
          </a:prstGeom>
          <a:noFill/>
          <a:ln w="9525" cap="flat" cmpd="sng">
            <a:solidFill>
              <a:schemeClr val="dk1"/>
            </a:solidFill>
            <a:prstDash val="solid"/>
            <a:round/>
            <a:headEnd type="none" w="sm" len="sm"/>
            <a:tailEnd type="none" w="sm" len="sm"/>
          </a:ln>
        </p:spPr>
      </p:pic>
      <p:sp>
        <p:nvSpPr>
          <p:cNvPr id="2430" name="Google Shape;2430;gdc35d56f2a_0_1752"/>
          <p:cNvSpPr txBox="1"/>
          <p:nvPr/>
        </p:nvSpPr>
        <p:spPr>
          <a:xfrm>
            <a:off x="2753095" y="1519866"/>
            <a:ext cx="6685800" cy="4617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0000"/>
              </a:buClr>
              <a:buSzPts val="2400"/>
              <a:buFont typeface="Arial"/>
              <a:buChar char="•"/>
            </a:pPr>
            <a:r>
              <a:rPr lang="en-CA" sz="2400" b="1" i="0" u="none" strike="noStrike" cap="none">
                <a:solidFill>
                  <a:srgbClr val="000090"/>
                </a:solidFill>
                <a:latin typeface="Arial"/>
                <a:ea typeface="Arial"/>
                <a:cs typeface="Arial"/>
                <a:sym typeface="Arial"/>
              </a:rPr>
              <a:t>Select ‘Run all’ from the ‘Runtime’ menu</a:t>
            </a:r>
            <a:endParaRPr sz="1400" b="0" i="0" u="none" strike="noStrike" cap="none">
              <a:solidFill>
                <a:srgbClr val="000000"/>
              </a:solidFill>
              <a:latin typeface="Arial"/>
              <a:ea typeface="Arial"/>
              <a:cs typeface="Arial"/>
              <a:sym typeface="Arial"/>
            </a:endParaRPr>
          </a:p>
        </p:txBody>
      </p:sp>
      <p:sp>
        <p:nvSpPr>
          <p:cNvPr id="2431" name="Google Shape;2431;gdc35d56f2a_0_1752"/>
          <p:cNvSpPr/>
          <p:nvPr/>
        </p:nvSpPr>
        <p:spPr>
          <a:xfrm>
            <a:off x="6272249" y="3273105"/>
            <a:ext cx="7683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32" name="Google Shape;2432;gdc35d56f2a_0_1752"/>
          <p:cNvSpPr/>
          <p:nvPr/>
        </p:nvSpPr>
        <p:spPr>
          <a:xfrm>
            <a:off x="4433650" y="2820000"/>
            <a:ext cx="117900" cy="142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33" name="Google Shape;2433;gdc35d56f2a_0_1752"/>
          <p:cNvPicPr preferRelativeResize="0"/>
          <p:nvPr/>
        </p:nvPicPr>
        <p:blipFill rotWithShape="1">
          <a:blip r:embed="rId4">
            <a:alphaModFix/>
          </a:blip>
          <a:srcRect/>
          <a:stretch/>
        </p:blipFill>
        <p:spPr>
          <a:xfrm>
            <a:off x="4433658" y="2734229"/>
            <a:ext cx="1514475" cy="31432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438"/>
        <p:cNvGrpSpPr/>
        <p:nvPr/>
      </p:nvGrpSpPr>
      <p:grpSpPr>
        <a:xfrm>
          <a:off x="0" y="0"/>
          <a:ext cx="0" cy="0"/>
          <a:chOff x="0" y="0"/>
          <a:chExt cx="0" cy="0"/>
        </a:xfrm>
      </p:grpSpPr>
      <p:sp>
        <p:nvSpPr>
          <p:cNvPr id="2439" name="Google Shape;2439;p117"/>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Exercise 5.1</a:t>
            </a:r>
            <a:endParaRPr dirty="0"/>
          </a:p>
        </p:txBody>
      </p:sp>
      <p:sp>
        <p:nvSpPr>
          <p:cNvPr id="2440" name="Google Shape;2440;p117"/>
          <p:cNvSpPr txBox="1">
            <a:spLocks noGrp="1"/>
          </p:cNvSpPr>
          <p:nvPr>
            <p:ph type="body" idx="1"/>
          </p:nvPr>
        </p:nvSpPr>
        <p:spPr>
          <a:xfrm>
            <a:off x="1814946" y="1027648"/>
            <a:ext cx="8562000" cy="23247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56"/>
              <a:buChar char="•"/>
            </a:pPr>
            <a:r>
              <a:rPr lang="en-CA" sz="2200" dirty="0"/>
              <a:t>Select “Run all” from the runtime menu</a:t>
            </a:r>
            <a:endParaRPr dirty="0"/>
          </a:p>
          <a:p>
            <a:pPr marL="342900" lvl="0" indent="-342900" algn="l" rtl="0">
              <a:lnSpc>
                <a:spcPct val="100000"/>
              </a:lnSpc>
              <a:spcBef>
                <a:spcPts val="0"/>
              </a:spcBef>
              <a:spcAft>
                <a:spcPts val="0"/>
              </a:spcAft>
              <a:buSzPts val="2856"/>
              <a:buChar char="•"/>
            </a:pPr>
            <a:r>
              <a:rPr lang="en-CA" sz="2200" dirty="0"/>
              <a:t>Scroll to the cell 8, and enter a length between 10000 and 50000 nucleotides of the genome to analyze</a:t>
            </a:r>
            <a:endParaRPr dirty="0"/>
          </a:p>
          <a:p>
            <a:pPr marL="342900" lvl="0" indent="-342900" algn="l" rtl="0">
              <a:lnSpc>
                <a:spcPct val="100000"/>
              </a:lnSpc>
              <a:spcBef>
                <a:spcPts val="0"/>
              </a:spcBef>
              <a:spcAft>
                <a:spcPts val="0"/>
              </a:spcAft>
              <a:buSzPts val="2856"/>
              <a:buChar char="•"/>
            </a:pPr>
            <a:r>
              <a:rPr lang="en-CA" sz="2200" dirty="0"/>
              <a:t>Hit enter, and type in a minimum ORF length between 40 and 200</a:t>
            </a:r>
            <a:endParaRPr dirty="0"/>
          </a:p>
          <a:p>
            <a:pPr marL="342900" lvl="0" indent="-342900" algn="l" rtl="0">
              <a:lnSpc>
                <a:spcPct val="100000"/>
              </a:lnSpc>
              <a:spcBef>
                <a:spcPts val="0"/>
              </a:spcBef>
              <a:spcAft>
                <a:spcPts val="0"/>
              </a:spcAft>
              <a:buSzPts val="2856"/>
              <a:buChar char="•"/>
            </a:pPr>
            <a:r>
              <a:rPr lang="en-CA" sz="2200" dirty="0"/>
              <a:t>Hit enter to view the results</a:t>
            </a:r>
            <a:endParaRPr sz="2400" dirty="0"/>
          </a:p>
          <a:p>
            <a:pPr marL="342900" lvl="0" indent="-187452" algn="l" rtl="0">
              <a:lnSpc>
                <a:spcPct val="100000"/>
              </a:lnSpc>
              <a:spcBef>
                <a:spcPts val="480"/>
              </a:spcBef>
              <a:spcAft>
                <a:spcPts val="0"/>
              </a:spcAft>
              <a:buSzPts val="2448"/>
              <a:buNone/>
            </a:pPr>
            <a:endParaRPr sz="2400" dirty="0"/>
          </a:p>
          <a:p>
            <a:pPr marL="342900" lvl="0" indent="-187452" algn="l" rtl="0">
              <a:lnSpc>
                <a:spcPct val="100000"/>
              </a:lnSpc>
              <a:spcBef>
                <a:spcPts val="480"/>
              </a:spcBef>
              <a:spcAft>
                <a:spcPts val="0"/>
              </a:spcAft>
              <a:buSzPts val="2448"/>
              <a:buNone/>
            </a:pPr>
            <a:endParaRPr sz="2400" dirty="0"/>
          </a:p>
          <a:p>
            <a:pPr marL="342900" lvl="0" indent="-187452" algn="l" rtl="0">
              <a:lnSpc>
                <a:spcPct val="100000"/>
              </a:lnSpc>
              <a:spcBef>
                <a:spcPts val="480"/>
              </a:spcBef>
              <a:spcAft>
                <a:spcPts val="0"/>
              </a:spcAft>
              <a:buSzPts val="2448"/>
              <a:buNone/>
            </a:pPr>
            <a:endParaRPr sz="2400" dirty="0"/>
          </a:p>
        </p:txBody>
      </p:sp>
      <p:sp>
        <p:nvSpPr>
          <p:cNvPr id="2444" name="Google Shape;2444;p117"/>
          <p:cNvSpPr/>
          <p:nvPr/>
        </p:nvSpPr>
        <p:spPr>
          <a:xfrm>
            <a:off x="8105511" y="4206795"/>
            <a:ext cx="839700" cy="53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17724DAD-17C3-4F40-5061-B4E398FD7BD6}"/>
              </a:ext>
            </a:extLst>
          </p:cNvPr>
          <p:cNvPicPr>
            <a:picLocks noChangeAspect="1"/>
          </p:cNvPicPr>
          <p:nvPr/>
        </p:nvPicPr>
        <p:blipFill>
          <a:blip r:embed="rId3"/>
          <a:stretch>
            <a:fillRect/>
          </a:stretch>
        </p:blipFill>
        <p:spPr>
          <a:xfrm>
            <a:off x="2322786" y="3156618"/>
            <a:ext cx="6378169" cy="3296733"/>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461"/>
        <p:cNvGrpSpPr/>
        <p:nvPr/>
      </p:nvGrpSpPr>
      <p:grpSpPr>
        <a:xfrm>
          <a:off x="0" y="0"/>
          <a:ext cx="0" cy="0"/>
          <a:chOff x="0" y="0"/>
          <a:chExt cx="0" cy="0"/>
        </a:xfrm>
      </p:grpSpPr>
      <p:sp>
        <p:nvSpPr>
          <p:cNvPr id="2463" name="Google Shape;2463;p118"/>
          <p:cNvSpPr txBox="1">
            <a:spLocks noGrp="1"/>
          </p:cNvSpPr>
          <p:nvPr>
            <p:ph type="body" idx="1"/>
          </p:nvPr>
        </p:nvSpPr>
        <p:spPr>
          <a:xfrm>
            <a:off x="1814946" y="951448"/>
            <a:ext cx="8562000" cy="23247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56"/>
              <a:buChar char="•"/>
            </a:pPr>
            <a:r>
              <a:rPr lang="en-CA" sz="2200" dirty="0"/>
              <a:t>Go to cell 9 and enter in the file name of a test genome</a:t>
            </a:r>
            <a:endParaRPr dirty="0"/>
          </a:p>
          <a:p>
            <a:pPr marL="342900" lvl="0" indent="-342900" algn="l" rtl="0">
              <a:lnSpc>
                <a:spcPct val="100000"/>
              </a:lnSpc>
              <a:spcBef>
                <a:spcPts val="0"/>
              </a:spcBef>
              <a:spcAft>
                <a:spcPts val="0"/>
              </a:spcAft>
              <a:buSzPts val="2856"/>
              <a:buChar char="•"/>
            </a:pPr>
            <a:r>
              <a:rPr lang="en-CA" sz="2200" dirty="0"/>
              <a:t>Run the cell </a:t>
            </a:r>
            <a:endParaRPr dirty="0"/>
          </a:p>
          <a:p>
            <a:pPr marL="342900" lvl="0" indent="-342900" algn="l" rtl="0">
              <a:lnSpc>
                <a:spcPct val="100000"/>
              </a:lnSpc>
              <a:spcBef>
                <a:spcPts val="0"/>
              </a:spcBef>
              <a:spcAft>
                <a:spcPts val="0"/>
              </a:spcAft>
              <a:buSzPts val="2856"/>
              <a:buChar char="•"/>
            </a:pPr>
            <a:r>
              <a:rPr lang="en-CA" sz="2200" dirty="0"/>
              <a:t>When prompted, enter in a decimal value between 0 and 0.3 and hit enter</a:t>
            </a:r>
            <a:endParaRPr dirty="0"/>
          </a:p>
          <a:p>
            <a:pPr marL="342900" lvl="0" indent="-342900" algn="l" rtl="0">
              <a:lnSpc>
                <a:spcPct val="100000"/>
              </a:lnSpc>
              <a:spcBef>
                <a:spcPts val="0"/>
              </a:spcBef>
              <a:spcAft>
                <a:spcPts val="0"/>
              </a:spcAft>
              <a:buSzPts val="2856"/>
              <a:buChar char="•"/>
            </a:pPr>
            <a:r>
              <a:rPr lang="en-CA" sz="2200" dirty="0"/>
              <a:t>Enter a minimum ORF length of 40 to 100 nucleotides </a:t>
            </a:r>
            <a:endParaRPr dirty="0"/>
          </a:p>
          <a:p>
            <a:pPr marL="342900" lvl="0" indent="-342900" algn="l" rtl="0">
              <a:lnSpc>
                <a:spcPct val="100000"/>
              </a:lnSpc>
              <a:spcBef>
                <a:spcPts val="0"/>
              </a:spcBef>
              <a:spcAft>
                <a:spcPts val="0"/>
              </a:spcAft>
              <a:buSzPts val="2856"/>
              <a:buChar char="•"/>
            </a:pPr>
            <a:r>
              <a:rPr lang="en-CA" sz="2200" dirty="0"/>
              <a:t>Hit enter to view the results</a:t>
            </a:r>
            <a:endParaRPr sz="2400" dirty="0"/>
          </a:p>
          <a:p>
            <a:pPr marL="342900" lvl="0" indent="-187452" algn="l" rtl="0">
              <a:lnSpc>
                <a:spcPct val="100000"/>
              </a:lnSpc>
              <a:spcBef>
                <a:spcPts val="480"/>
              </a:spcBef>
              <a:spcAft>
                <a:spcPts val="0"/>
              </a:spcAft>
              <a:buSzPts val="2448"/>
              <a:buNone/>
            </a:pPr>
            <a:endParaRPr sz="2400" dirty="0"/>
          </a:p>
          <a:p>
            <a:pPr marL="342900" lvl="0" indent="-187452" algn="l" rtl="0">
              <a:lnSpc>
                <a:spcPct val="100000"/>
              </a:lnSpc>
              <a:spcBef>
                <a:spcPts val="480"/>
              </a:spcBef>
              <a:spcAft>
                <a:spcPts val="0"/>
              </a:spcAft>
              <a:buSzPts val="2448"/>
              <a:buNone/>
            </a:pPr>
            <a:endParaRPr sz="2400" dirty="0"/>
          </a:p>
        </p:txBody>
      </p:sp>
      <p:sp>
        <p:nvSpPr>
          <p:cNvPr id="2467" name="Google Shape;2467;p118"/>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Exercise 5.1</a:t>
            </a:r>
            <a:endParaRPr/>
          </a:p>
        </p:txBody>
      </p:sp>
      <p:pic>
        <p:nvPicPr>
          <p:cNvPr id="6" name="Picture 5">
            <a:extLst>
              <a:ext uri="{FF2B5EF4-FFF2-40B4-BE49-F238E27FC236}">
                <a16:creationId xmlns:a16="http://schemas.microsoft.com/office/drawing/2014/main" id="{196FD8DC-6AC8-0568-E1D9-F83947C07CA2}"/>
              </a:ext>
            </a:extLst>
          </p:cNvPr>
          <p:cNvPicPr>
            <a:picLocks noChangeAspect="1"/>
          </p:cNvPicPr>
          <p:nvPr/>
        </p:nvPicPr>
        <p:blipFill>
          <a:blip r:embed="rId3"/>
          <a:stretch>
            <a:fillRect/>
          </a:stretch>
        </p:blipFill>
        <p:spPr>
          <a:xfrm>
            <a:off x="2226660" y="3167993"/>
            <a:ext cx="6540500" cy="2540000"/>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461"/>
        <p:cNvGrpSpPr/>
        <p:nvPr/>
      </p:nvGrpSpPr>
      <p:grpSpPr>
        <a:xfrm>
          <a:off x="0" y="0"/>
          <a:ext cx="0" cy="0"/>
          <a:chOff x="0" y="0"/>
          <a:chExt cx="0" cy="0"/>
        </a:xfrm>
      </p:grpSpPr>
      <p:sp>
        <p:nvSpPr>
          <p:cNvPr id="2463" name="Google Shape;2463;p118"/>
          <p:cNvSpPr txBox="1">
            <a:spLocks noGrp="1"/>
          </p:cNvSpPr>
          <p:nvPr>
            <p:ph type="body" idx="1"/>
          </p:nvPr>
        </p:nvSpPr>
        <p:spPr>
          <a:xfrm>
            <a:off x="1815000" y="1671638"/>
            <a:ext cx="8562000" cy="2324700"/>
          </a:xfrm>
          <a:prstGeom prst="rect">
            <a:avLst/>
          </a:prstGeom>
          <a:noFill/>
          <a:ln>
            <a:noFill/>
          </a:ln>
        </p:spPr>
        <p:txBody>
          <a:bodyPr spcFirstLastPara="1" wrap="square" lIns="91425" tIns="45700" rIns="91425" bIns="45700" anchor="t" anchorCtr="0">
            <a:noAutofit/>
          </a:bodyPr>
          <a:lstStyle/>
          <a:p>
            <a:pPr marL="0" indent="0">
              <a:spcBef>
                <a:spcPts val="0"/>
              </a:spcBef>
              <a:buSzPts val="2856"/>
              <a:buNone/>
            </a:pPr>
            <a:r>
              <a:rPr lang="en-CA" sz="2400" dirty="0"/>
              <a:t>1) Run the first cell in  </a:t>
            </a:r>
            <a:r>
              <a:rPr lang="en-CA" sz="2400" dirty="0" err="1"/>
              <a:t>ORFfinder.ipynb</a:t>
            </a:r>
            <a:r>
              <a:rPr lang="en-CA" sz="2400" dirty="0"/>
              <a:t>:</a:t>
            </a:r>
          </a:p>
          <a:p>
            <a:pPr marL="342900" lvl="0" indent="-342900" algn="l" rtl="0">
              <a:lnSpc>
                <a:spcPct val="100000"/>
              </a:lnSpc>
              <a:spcBef>
                <a:spcPts val="0"/>
              </a:spcBef>
              <a:spcAft>
                <a:spcPts val="0"/>
              </a:spcAft>
              <a:buSzPts val="2856"/>
              <a:buChar char="•"/>
            </a:pPr>
            <a:endParaRPr lang="en-CA" sz="2200" dirty="0"/>
          </a:p>
          <a:p>
            <a:pPr marL="0" indent="0">
              <a:spcBef>
                <a:spcPts val="0"/>
              </a:spcBef>
              <a:buSzPts val="2856"/>
              <a:buNone/>
            </a:pPr>
            <a:r>
              <a:rPr lang="en-CA" dirty="0"/>
              <a:t>!pip install </a:t>
            </a:r>
            <a:r>
              <a:rPr lang="en-CA" dirty="0" err="1"/>
              <a:t>numpy</a:t>
            </a:r>
            <a:r>
              <a:rPr lang="en-CA" dirty="0"/>
              <a:t>==1.23.5</a:t>
            </a:r>
            <a:br>
              <a:rPr lang="en-CA" dirty="0"/>
            </a:br>
            <a:r>
              <a:rPr lang="en-CA" dirty="0"/>
              <a:t>import </a:t>
            </a:r>
            <a:r>
              <a:rPr lang="en-CA" dirty="0" err="1"/>
              <a:t>numpy</a:t>
            </a:r>
            <a:r>
              <a:rPr lang="en-CA" dirty="0"/>
              <a:t> as np</a:t>
            </a:r>
            <a:br>
              <a:rPr lang="en-CA" dirty="0"/>
            </a:br>
            <a:r>
              <a:rPr lang="en-CA" dirty="0"/>
              <a:t>import pandas as pd</a:t>
            </a:r>
          </a:p>
          <a:p>
            <a:pPr marL="342900" indent="-187452">
              <a:spcBef>
                <a:spcPts val="480"/>
              </a:spcBef>
              <a:buSzPts val="2448"/>
              <a:buNone/>
            </a:pPr>
            <a:endParaRPr lang="en-CA" dirty="0"/>
          </a:p>
          <a:p>
            <a:pPr marL="342900" indent="-187452">
              <a:spcBef>
                <a:spcPts val="480"/>
              </a:spcBef>
              <a:buSzPts val="2448"/>
              <a:buNone/>
            </a:pPr>
            <a:r>
              <a:rPr lang="en-CA" sz="2400" dirty="0"/>
              <a:t>2) Restart session</a:t>
            </a:r>
          </a:p>
          <a:p>
            <a:pPr marL="342900" indent="-187452">
              <a:spcBef>
                <a:spcPts val="480"/>
              </a:spcBef>
              <a:buSzPts val="2448"/>
              <a:buNone/>
            </a:pPr>
            <a:endParaRPr lang="en-CA" sz="2400" dirty="0"/>
          </a:p>
          <a:p>
            <a:pPr marL="342900" indent="-187452">
              <a:spcBef>
                <a:spcPts val="480"/>
              </a:spcBef>
              <a:buSzPts val="2448"/>
              <a:buNone/>
            </a:pPr>
            <a:r>
              <a:rPr lang="en-CA" sz="2400" dirty="0"/>
              <a:t>3) Use the notebook as usual</a:t>
            </a:r>
          </a:p>
          <a:p>
            <a:pPr marL="342900" lvl="0" indent="-187452" algn="l" rtl="0">
              <a:lnSpc>
                <a:spcPct val="100000"/>
              </a:lnSpc>
              <a:spcBef>
                <a:spcPts val="480"/>
              </a:spcBef>
              <a:spcAft>
                <a:spcPts val="0"/>
              </a:spcAft>
              <a:buSzPts val="2448"/>
              <a:buNone/>
            </a:pPr>
            <a:endParaRPr sz="2400" dirty="0"/>
          </a:p>
          <a:p>
            <a:pPr marL="342900" lvl="0" indent="-187452" algn="l" rtl="0">
              <a:lnSpc>
                <a:spcPct val="100000"/>
              </a:lnSpc>
              <a:spcBef>
                <a:spcPts val="480"/>
              </a:spcBef>
              <a:spcAft>
                <a:spcPts val="0"/>
              </a:spcAft>
              <a:buSzPts val="2448"/>
              <a:buNone/>
            </a:pPr>
            <a:endParaRPr sz="2400" dirty="0"/>
          </a:p>
        </p:txBody>
      </p:sp>
      <p:sp>
        <p:nvSpPr>
          <p:cNvPr id="2467" name="Google Shape;2467;p118"/>
          <p:cNvSpPr txBox="1">
            <a:spLocks noGrp="1"/>
          </p:cNvSpPr>
          <p:nvPr>
            <p:ph type="title"/>
          </p:nvPr>
        </p:nvSpPr>
        <p:spPr>
          <a:xfrm>
            <a:off x="1981200" y="3254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3600" dirty="0"/>
              <a:t>Exercise 5.1</a:t>
            </a:r>
            <a:br>
              <a:rPr lang="en-CA" sz="3600" dirty="0"/>
            </a:br>
            <a:r>
              <a:rPr lang="en-CA" sz="2800" dirty="0" err="1"/>
              <a:t>numpy</a:t>
            </a:r>
            <a:r>
              <a:rPr lang="en-CA" sz="2800" dirty="0"/>
              <a:t> installation</a:t>
            </a:r>
            <a:endParaRPr sz="3600" dirty="0"/>
          </a:p>
        </p:txBody>
      </p:sp>
    </p:spTree>
    <p:extLst>
      <p:ext uri="{BB962C8B-B14F-4D97-AF65-F5344CB8AC3E}">
        <p14:creationId xmlns:p14="http://schemas.microsoft.com/office/powerpoint/2010/main" val="185933990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472"/>
        <p:cNvGrpSpPr/>
        <p:nvPr/>
      </p:nvGrpSpPr>
      <p:grpSpPr>
        <a:xfrm>
          <a:off x="0" y="0"/>
          <a:ext cx="0" cy="0"/>
          <a:chOff x="0" y="0"/>
          <a:chExt cx="0" cy="0"/>
        </a:xfrm>
      </p:grpSpPr>
      <p:sp>
        <p:nvSpPr>
          <p:cNvPr id="2473" name="Google Shape;2473;p121"/>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Exercise 5.2</a:t>
            </a:r>
            <a:endParaRPr/>
          </a:p>
        </p:txBody>
      </p:sp>
      <p:sp>
        <p:nvSpPr>
          <p:cNvPr id="2474" name="Google Shape;2474;p121"/>
          <p:cNvSpPr txBox="1">
            <a:spLocks noGrp="1"/>
          </p:cNvSpPr>
          <p:nvPr>
            <p:ph type="body" idx="1"/>
          </p:nvPr>
        </p:nvSpPr>
        <p:spPr>
          <a:xfrm>
            <a:off x="0" y="1239486"/>
            <a:ext cx="12192000" cy="4526100"/>
          </a:xfrm>
          <a:prstGeom prst="rect">
            <a:avLst/>
          </a:prstGeom>
          <a:noFill/>
          <a:ln>
            <a:noFill/>
          </a:ln>
        </p:spPr>
        <p:txBody>
          <a:bodyPr spcFirstLastPara="1" wrap="square" lIns="91425" tIns="45700" rIns="91425" bIns="45700" anchor="t" anchorCtr="0">
            <a:noAutofit/>
          </a:bodyPr>
          <a:lstStyle/>
          <a:p>
            <a:pPr marL="342900" lvl="0" indent="-336550" algn="l" rtl="0">
              <a:lnSpc>
                <a:spcPct val="100000"/>
              </a:lnSpc>
              <a:spcBef>
                <a:spcPts val="0"/>
              </a:spcBef>
              <a:spcAft>
                <a:spcPts val="0"/>
              </a:spcAft>
              <a:buSzPts val="1440"/>
              <a:buFont typeface="Arial"/>
              <a:buChar char="•"/>
            </a:pPr>
            <a:r>
              <a:rPr lang="en-CA" sz="1800" dirty="0"/>
              <a:t>Go to </a:t>
            </a:r>
            <a:r>
              <a:rPr lang="en-CA" sz="1800" dirty="0" err="1"/>
              <a:t>Colab</a:t>
            </a:r>
            <a:r>
              <a:rPr lang="en-CA" sz="1800" dirty="0"/>
              <a:t> – </a:t>
            </a:r>
            <a:r>
              <a:rPr lang="en-CA" sz="1800" dirty="0" err="1"/>
              <a:t>GPANN.ipynb</a:t>
            </a:r>
            <a:endParaRPr dirty="0"/>
          </a:p>
          <a:p>
            <a:pPr marL="342900" lvl="0" indent="-336550" algn="l" rtl="0">
              <a:lnSpc>
                <a:spcPct val="100000"/>
              </a:lnSpc>
              <a:spcBef>
                <a:spcPts val="0"/>
              </a:spcBef>
              <a:spcAft>
                <a:spcPts val="0"/>
              </a:spcAft>
              <a:buSzPts val="1440"/>
              <a:buFont typeface="Arial"/>
              <a:buChar char="•"/>
            </a:pPr>
            <a:r>
              <a:rPr lang="en-CA" sz="1800" dirty="0"/>
              <a:t>Select ‘Run all’ from the Runtime menu</a:t>
            </a:r>
            <a:endParaRPr sz="1800" dirty="0"/>
          </a:p>
          <a:p>
            <a:pPr marL="342900" lvl="0" indent="-336550" algn="l" rtl="0">
              <a:lnSpc>
                <a:spcPct val="100000"/>
              </a:lnSpc>
              <a:spcBef>
                <a:spcPts val="560"/>
              </a:spcBef>
              <a:spcAft>
                <a:spcPts val="0"/>
              </a:spcAft>
              <a:buSzPts val="1440"/>
              <a:buFont typeface="Arial"/>
              <a:buChar char="•"/>
            </a:pPr>
            <a:r>
              <a:rPr lang="en-CA" sz="1800" dirty="0"/>
              <a:t>Scroll to the last cell (cell 61) and observe the confusion matrix</a:t>
            </a:r>
            <a:endParaRPr dirty="0"/>
          </a:p>
          <a:p>
            <a:pPr marL="342900" lvl="0" indent="-336550" algn="l" rtl="0">
              <a:lnSpc>
                <a:spcPct val="100000"/>
              </a:lnSpc>
              <a:spcBef>
                <a:spcPts val="560"/>
              </a:spcBef>
              <a:spcAft>
                <a:spcPts val="0"/>
              </a:spcAft>
              <a:buSzPts val="1440"/>
              <a:buFont typeface="Arial"/>
              <a:buChar char="•"/>
            </a:pPr>
            <a:r>
              <a:rPr lang="en-CA" sz="1800" dirty="0"/>
              <a:t>Go to cell 54 and remove the codon usage frequency features by setting the corresponding value to false</a:t>
            </a:r>
            <a:endParaRPr sz="1800" dirty="0"/>
          </a:p>
          <a:p>
            <a:pPr marL="742950" lvl="0" indent="-194309" algn="l" rtl="0">
              <a:lnSpc>
                <a:spcPct val="100000"/>
              </a:lnSpc>
              <a:spcBef>
                <a:spcPts val="560"/>
              </a:spcBef>
              <a:spcAft>
                <a:spcPts val="0"/>
              </a:spcAft>
              <a:buSzPts val="1440"/>
              <a:buFont typeface="Arial"/>
              <a:buNone/>
            </a:pPr>
            <a:endParaRPr sz="1800" dirty="0"/>
          </a:p>
          <a:p>
            <a:pPr marL="467106" lvl="0" indent="-194309" algn="l" rtl="0">
              <a:lnSpc>
                <a:spcPct val="100000"/>
              </a:lnSpc>
              <a:spcBef>
                <a:spcPts val="560"/>
              </a:spcBef>
              <a:spcAft>
                <a:spcPts val="0"/>
              </a:spcAft>
              <a:buSzPts val="1440"/>
              <a:buFont typeface="Arial"/>
              <a:buNone/>
            </a:pPr>
            <a:endParaRPr sz="1800" dirty="0"/>
          </a:p>
          <a:p>
            <a:pPr marL="285750" lvl="0" indent="-194310" algn="l" rtl="0">
              <a:lnSpc>
                <a:spcPct val="100000"/>
              </a:lnSpc>
              <a:spcBef>
                <a:spcPts val="560"/>
              </a:spcBef>
              <a:spcAft>
                <a:spcPts val="0"/>
              </a:spcAft>
              <a:buSzPts val="1440"/>
              <a:buFont typeface="Arial"/>
              <a:buNone/>
            </a:pPr>
            <a:endParaRPr sz="1800" dirty="0"/>
          </a:p>
          <a:p>
            <a:pPr marL="342900" lvl="0" indent="-336550" algn="l" rtl="0">
              <a:lnSpc>
                <a:spcPct val="100000"/>
              </a:lnSpc>
              <a:spcBef>
                <a:spcPts val="560"/>
              </a:spcBef>
              <a:spcAft>
                <a:spcPts val="0"/>
              </a:spcAft>
              <a:buSzPts val="1440"/>
              <a:buFont typeface="Arial"/>
              <a:buChar char="•"/>
            </a:pPr>
            <a:r>
              <a:rPr lang="en-CA" sz="1800" dirty="0"/>
              <a:t>Select ‘Run After’ from the Runtime menu and check the confusion matrix again </a:t>
            </a:r>
            <a:endParaRPr dirty="0"/>
          </a:p>
          <a:p>
            <a:pPr marL="342900" lvl="0" indent="-336550" algn="l" rtl="0">
              <a:lnSpc>
                <a:spcPct val="100000"/>
              </a:lnSpc>
              <a:spcBef>
                <a:spcPts val="560"/>
              </a:spcBef>
              <a:spcAft>
                <a:spcPts val="0"/>
              </a:spcAft>
              <a:buSzPts val="1440"/>
              <a:buFont typeface="Arial"/>
              <a:buChar char="•"/>
            </a:pPr>
            <a:r>
              <a:rPr lang="en-CA" sz="1800" dirty="0"/>
              <a:t>The coding sequence prediction accuracy should decrease by a few percent</a:t>
            </a:r>
            <a:endParaRPr dirty="0"/>
          </a:p>
          <a:p>
            <a:pPr marL="342900" lvl="0" indent="-336550" algn="l" rtl="0">
              <a:lnSpc>
                <a:spcPct val="100000"/>
              </a:lnSpc>
              <a:spcBef>
                <a:spcPts val="560"/>
              </a:spcBef>
              <a:spcAft>
                <a:spcPts val="0"/>
              </a:spcAft>
              <a:buSzPts val="1440"/>
              <a:buFont typeface="Arial"/>
              <a:buChar char="•"/>
            </a:pPr>
            <a:r>
              <a:rPr lang="en-CA" sz="1800" dirty="0"/>
              <a:t>Repeat by selecting/deselecting other features</a:t>
            </a:r>
            <a:endParaRPr dirty="0"/>
          </a:p>
          <a:p>
            <a:pPr marL="800100" lvl="1" indent="-342900" algn="l" rtl="0">
              <a:lnSpc>
                <a:spcPct val="100000"/>
              </a:lnSpc>
              <a:spcBef>
                <a:spcPts val="560"/>
              </a:spcBef>
              <a:spcAft>
                <a:spcPts val="0"/>
              </a:spcAft>
              <a:buSzPts val="1440"/>
              <a:buFont typeface="Arial"/>
              <a:buChar char="•"/>
            </a:pPr>
            <a:r>
              <a:rPr lang="en-CA" sz="1800" dirty="0"/>
              <a:t>Which features make the most difference?</a:t>
            </a:r>
            <a:endParaRPr sz="1800" dirty="0"/>
          </a:p>
          <a:p>
            <a:pPr marL="342900" lvl="0" indent="-187452" algn="l" rtl="0">
              <a:lnSpc>
                <a:spcPct val="100000"/>
              </a:lnSpc>
              <a:spcBef>
                <a:spcPts val="480"/>
              </a:spcBef>
              <a:spcAft>
                <a:spcPts val="0"/>
              </a:spcAft>
              <a:buSzPts val="2448"/>
              <a:buNone/>
            </a:pPr>
            <a:endParaRPr sz="1800" dirty="0"/>
          </a:p>
          <a:p>
            <a:pPr marL="342900" lvl="0" indent="-187452" algn="l" rtl="0">
              <a:lnSpc>
                <a:spcPct val="100000"/>
              </a:lnSpc>
              <a:spcBef>
                <a:spcPts val="480"/>
              </a:spcBef>
              <a:spcAft>
                <a:spcPts val="0"/>
              </a:spcAft>
              <a:buSzPts val="2448"/>
              <a:buNone/>
            </a:pPr>
            <a:endParaRPr sz="1800" dirty="0"/>
          </a:p>
          <a:p>
            <a:pPr marL="342900" lvl="0" indent="-187452" algn="l" rtl="0">
              <a:lnSpc>
                <a:spcPct val="100000"/>
              </a:lnSpc>
              <a:spcBef>
                <a:spcPts val="480"/>
              </a:spcBef>
              <a:spcAft>
                <a:spcPts val="0"/>
              </a:spcAft>
              <a:buSzPts val="2448"/>
              <a:buNone/>
            </a:pPr>
            <a:endParaRPr sz="1800" dirty="0"/>
          </a:p>
        </p:txBody>
      </p:sp>
      <p:pic>
        <p:nvPicPr>
          <p:cNvPr id="2475" name="Google Shape;2475;p121"/>
          <p:cNvPicPr preferRelativeResize="0"/>
          <p:nvPr/>
        </p:nvPicPr>
        <p:blipFill rotWithShape="1">
          <a:blip r:embed="rId3">
            <a:alphaModFix/>
          </a:blip>
          <a:srcRect l="20909" t="47494" r="50727" b="45231"/>
          <a:stretch/>
        </p:blipFill>
        <p:spPr>
          <a:xfrm>
            <a:off x="2828291" y="2728814"/>
            <a:ext cx="4854634" cy="70018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sp>
        <p:nvSpPr>
          <p:cNvPr id="2481" name="Google Shape;2481;p122"/>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Exercise 5.3</a:t>
            </a:r>
            <a:endParaRPr/>
          </a:p>
        </p:txBody>
      </p:sp>
      <p:sp>
        <p:nvSpPr>
          <p:cNvPr id="2482" name="Google Shape;2482;p122"/>
          <p:cNvSpPr txBox="1">
            <a:spLocks noGrp="1"/>
          </p:cNvSpPr>
          <p:nvPr>
            <p:ph type="body" idx="1"/>
          </p:nvPr>
        </p:nvSpPr>
        <p:spPr>
          <a:xfrm>
            <a:off x="1844635" y="1524000"/>
            <a:ext cx="85620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56"/>
              <a:buChar char="•"/>
            </a:pPr>
            <a:r>
              <a:rPr lang="en-CA" sz="2400" dirty="0"/>
              <a:t>Scroll to cell 50 and change the SD start and end locations</a:t>
            </a:r>
            <a:endParaRPr dirty="0"/>
          </a:p>
          <a:p>
            <a:pPr marL="342900" lvl="0" indent="-161544" algn="l" rtl="0">
              <a:lnSpc>
                <a:spcPct val="100000"/>
              </a:lnSpc>
              <a:spcBef>
                <a:spcPts val="0"/>
              </a:spcBef>
              <a:spcAft>
                <a:spcPts val="0"/>
              </a:spcAft>
              <a:buSzPts val="2856"/>
              <a:buNone/>
            </a:pPr>
            <a:endParaRPr sz="2400" dirty="0"/>
          </a:p>
          <a:p>
            <a:pPr marL="0" lvl="0" indent="0" algn="l" rtl="0">
              <a:lnSpc>
                <a:spcPct val="100000"/>
              </a:lnSpc>
              <a:spcBef>
                <a:spcPts val="0"/>
              </a:spcBef>
              <a:spcAft>
                <a:spcPts val="0"/>
              </a:spcAft>
              <a:buSzPts val="2856"/>
              <a:buNone/>
            </a:pPr>
            <a:endParaRPr sz="2400" dirty="0"/>
          </a:p>
          <a:p>
            <a:pPr marL="0" lvl="0" indent="0" algn="l" rtl="0">
              <a:lnSpc>
                <a:spcPct val="100000"/>
              </a:lnSpc>
              <a:spcBef>
                <a:spcPts val="0"/>
              </a:spcBef>
              <a:spcAft>
                <a:spcPts val="0"/>
              </a:spcAft>
              <a:buSzPts val="2856"/>
              <a:buNone/>
            </a:pPr>
            <a:endParaRPr sz="2400" dirty="0"/>
          </a:p>
          <a:p>
            <a:pPr marL="0" lvl="0" indent="0" algn="l" rtl="0">
              <a:lnSpc>
                <a:spcPct val="100000"/>
              </a:lnSpc>
              <a:spcBef>
                <a:spcPts val="0"/>
              </a:spcBef>
              <a:spcAft>
                <a:spcPts val="0"/>
              </a:spcAft>
              <a:buSzPts val="2856"/>
              <a:buNone/>
            </a:pPr>
            <a:endParaRPr sz="2400" dirty="0"/>
          </a:p>
          <a:p>
            <a:pPr marL="342900" lvl="0" indent="-342900" algn="l" rtl="0">
              <a:lnSpc>
                <a:spcPct val="100000"/>
              </a:lnSpc>
              <a:spcBef>
                <a:spcPts val="0"/>
              </a:spcBef>
              <a:spcAft>
                <a:spcPts val="0"/>
              </a:spcAft>
              <a:buSzPts val="2856"/>
              <a:buChar char="•"/>
            </a:pPr>
            <a:r>
              <a:rPr lang="en-CA" sz="2400" dirty="0"/>
              <a:t>Select ‘Run after’ from the Runtime menu and observe the effects on the confusion matrix (cell 61)</a:t>
            </a:r>
            <a:endParaRPr dirty="0"/>
          </a:p>
          <a:p>
            <a:pPr marL="342900" lvl="0" indent="-342900" algn="l" rtl="0">
              <a:lnSpc>
                <a:spcPct val="100000"/>
              </a:lnSpc>
              <a:spcBef>
                <a:spcPts val="0"/>
              </a:spcBef>
              <a:spcAft>
                <a:spcPts val="0"/>
              </a:spcAft>
              <a:buSzPts val="2856"/>
              <a:buChar char="•"/>
            </a:pPr>
            <a:r>
              <a:rPr lang="en-CA" sz="2400" dirty="0"/>
              <a:t>Does changing these parameters make a large difference in prediction accuracy?</a:t>
            </a:r>
            <a:endParaRPr sz="2400" dirty="0"/>
          </a:p>
          <a:p>
            <a:pPr marL="342900" lvl="0" indent="-187452" algn="l" rtl="0">
              <a:lnSpc>
                <a:spcPct val="100000"/>
              </a:lnSpc>
              <a:spcBef>
                <a:spcPts val="480"/>
              </a:spcBef>
              <a:spcAft>
                <a:spcPts val="0"/>
              </a:spcAft>
              <a:buSzPts val="2448"/>
              <a:buNone/>
            </a:pPr>
            <a:endParaRPr sz="2400" dirty="0"/>
          </a:p>
          <a:p>
            <a:pPr marL="342900" lvl="0" indent="-187452" algn="l" rtl="0">
              <a:lnSpc>
                <a:spcPct val="100000"/>
              </a:lnSpc>
              <a:spcBef>
                <a:spcPts val="480"/>
              </a:spcBef>
              <a:spcAft>
                <a:spcPts val="0"/>
              </a:spcAft>
              <a:buSzPts val="2448"/>
              <a:buNone/>
            </a:pPr>
            <a:endParaRPr sz="2400" dirty="0"/>
          </a:p>
        </p:txBody>
      </p:sp>
      <p:pic>
        <p:nvPicPr>
          <p:cNvPr id="2483" name="Google Shape;2483;p122"/>
          <p:cNvPicPr preferRelativeResize="0"/>
          <p:nvPr/>
        </p:nvPicPr>
        <p:blipFill rotWithShape="1">
          <a:blip r:embed="rId3">
            <a:alphaModFix/>
          </a:blip>
          <a:srcRect l="20818" t="36828" r="64545" b="56707"/>
          <a:stretch/>
        </p:blipFill>
        <p:spPr>
          <a:xfrm>
            <a:off x="3839691" y="2560319"/>
            <a:ext cx="3977044" cy="98808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6"/>
          <p:cNvSpPr txBox="1">
            <a:spLocks noGrp="1"/>
          </p:cNvSpPr>
          <p:nvPr>
            <p:ph type="title"/>
          </p:nvPr>
        </p:nvSpPr>
        <p:spPr>
          <a:xfrm>
            <a:off x="838200" y="210343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Helvetica Neue Light"/>
              <a:buNone/>
            </a:pPr>
            <a:r>
              <a:rPr lang="en-US"/>
              <a:t>Coffee Break &amp; Networking Session</a:t>
            </a:r>
            <a:endParaRPr/>
          </a:p>
        </p:txBody>
      </p:sp>
      <p:sp>
        <p:nvSpPr>
          <p:cNvPr id="107" name="Google Shape;107;p6"/>
          <p:cNvSpPr txBox="1">
            <a:spLocks noGrp="1"/>
          </p:cNvSpPr>
          <p:nvPr>
            <p:ph type="body" idx="1"/>
          </p:nvPr>
        </p:nvSpPr>
        <p:spPr>
          <a:xfrm>
            <a:off x="4386300" y="4706413"/>
            <a:ext cx="3419400" cy="517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2000"/>
              <a:buNone/>
            </a:pPr>
            <a:r>
              <a:rPr lang="en-US" sz="2000"/>
              <a:t>Workshop Sponsors</a:t>
            </a:r>
            <a:endParaRPr/>
          </a:p>
        </p:txBody>
      </p:sp>
      <p:pic>
        <p:nvPicPr>
          <p:cNvPr id="108" name="Google Shape;108;p6" title="logo-UofA_RGB.png"/>
          <p:cNvPicPr preferRelativeResize="0"/>
          <p:nvPr/>
        </p:nvPicPr>
        <p:blipFill>
          <a:blip r:embed="rId3">
            <a:alphaModFix/>
          </a:blip>
          <a:stretch>
            <a:fillRect/>
          </a:stretch>
        </p:blipFill>
        <p:spPr>
          <a:xfrm>
            <a:off x="-1" y="7663501"/>
            <a:ext cx="3998213" cy="1079575"/>
          </a:xfrm>
          <a:prstGeom prst="rect">
            <a:avLst/>
          </a:prstGeom>
          <a:noFill/>
          <a:ln>
            <a:noFill/>
          </a:ln>
        </p:spPr>
      </p:pic>
      <p:sp>
        <p:nvSpPr>
          <p:cNvPr id="109" name="Google Shape;109;p6"/>
          <p:cNvSpPr/>
          <p:nvPr/>
        </p:nvSpPr>
        <p:spPr>
          <a:xfrm>
            <a:off x="487296" y="5462674"/>
            <a:ext cx="2157844" cy="513911"/>
          </a:xfrm>
          <a:custGeom>
            <a:avLst/>
            <a:gdLst/>
            <a:ahLst/>
            <a:cxnLst/>
            <a:rect l="l" t="t" r="r" b="b"/>
            <a:pathLst>
              <a:path w="2147108" h="511354" extrusionOk="0">
                <a:moveTo>
                  <a:pt x="0" y="0"/>
                </a:moveTo>
                <a:lnTo>
                  <a:pt x="2147108" y="0"/>
                </a:lnTo>
                <a:lnTo>
                  <a:pt x="2147108" y="511354"/>
                </a:lnTo>
                <a:lnTo>
                  <a:pt x="0" y="511354"/>
                </a:lnTo>
                <a:lnTo>
                  <a:pt x="0" y="0"/>
                </a:lnTo>
                <a:close/>
              </a:path>
            </a:pathLst>
          </a:custGeom>
          <a:blipFill rotWithShape="1">
            <a:blip r:embed="rId4">
              <a:alphaModFix/>
            </a:blip>
            <a:stretch>
              <a:fillRect/>
            </a:stretch>
          </a:blipFill>
          <a:ln>
            <a:noFill/>
          </a:ln>
        </p:spPr>
        <p:txBody>
          <a:bodyPr/>
          <a:lstStyle/>
          <a:p>
            <a:endParaRPr lang="en-US"/>
          </a:p>
        </p:txBody>
      </p:sp>
      <p:sp>
        <p:nvSpPr>
          <p:cNvPr id="110" name="Google Shape;110;p6"/>
          <p:cNvSpPr/>
          <p:nvPr/>
        </p:nvSpPr>
        <p:spPr>
          <a:xfrm>
            <a:off x="5697121" y="5453529"/>
            <a:ext cx="732757" cy="532165"/>
          </a:xfrm>
          <a:custGeom>
            <a:avLst/>
            <a:gdLst/>
            <a:ahLst/>
            <a:cxnLst/>
            <a:rect l="l" t="t" r="r" b="b"/>
            <a:pathLst>
              <a:path w="729111" h="529517" extrusionOk="0">
                <a:moveTo>
                  <a:pt x="0" y="0"/>
                </a:moveTo>
                <a:lnTo>
                  <a:pt x="729111" y="0"/>
                </a:lnTo>
                <a:lnTo>
                  <a:pt x="729111" y="529517"/>
                </a:lnTo>
                <a:lnTo>
                  <a:pt x="0" y="529517"/>
                </a:lnTo>
                <a:lnTo>
                  <a:pt x="0" y="0"/>
                </a:lnTo>
                <a:close/>
              </a:path>
            </a:pathLst>
          </a:custGeom>
          <a:blipFill rotWithShape="1">
            <a:blip r:embed="rId5">
              <a:alphaModFix/>
            </a:blip>
            <a:stretch>
              <a:fillRect/>
            </a:stretch>
          </a:blipFill>
          <a:ln>
            <a:noFill/>
          </a:ln>
        </p:spPr>
        <p:txBody>
          <a:bodyPr/>
          <a:lstStyle/>
          <a:p>
            <a:endParaRPr lang="en-US"/>
          </a:p>
        </p:txBody>
      </p:sp>
      <p:pic>
        <p:nvPicPr>
          <p:cNvPr id="111" name="Google Shape;111;p6" title="genomecanada.png"/>
          <p:cNvPicPr preferRelativeResize="0"/>
          <p:nvPr/>
        </p:nvPicPr>
        <p:blipFill>
          <a:blip r:embed="rId6">
            <a:alphaModFix/>
          </a:blip>
          <a:stretch>
            <a:fillRect/>
          </a:stretch>
        </p:blipFill>
        <p:spPr>
          <a:xfrm>
            <a:off x="2861466" y="5453524"/>
            <a:ext cx="1103009" cy="533155"/>
          </a:xfrm>
          <a:prstGeom prst="rect">
            <a:avLst/>
          </a:prstGeom>
          <a:noFill/>
          <a:ln>
            <a:noFill/>
          </a:ln>
        </p:spPr>
      </p:pic>
      <p:pic>
        <p:nvPicPr>
          <p:cNvPr id="112" name="Google Shape;112;p6" title="ontariogenomics.png"/>
          <p:cNvPicPr preferRelativeResize="0"/>
          <p:nvPr/>
        </p:nvPicPr>
        <p:blipFill>
          <a:blip r:embed="rId7">
            <a:alphaModFix/>
          </a:blip>
          <a:stretch>
            <a:fillRect/>
          </a:stretch>
        </p:blipFill>
        <p:spPr>
          <a:xfrm>
            <a:off x="4205141" y="5469837"/>
            <a:ext cx="1251299" cy="500514"/>
          </a:xfrm>
          <a:prstGeom prst="rect">
            <a:avLst/>
          </a:prstGeom>
          <a:noFill/>
          <a:ln>
            <a:noFill/>
          </a:ln>
        </p:spPr>
      </p:pic>
      <p:pic>
        <p:nvPicPr>
          <p:cNvPr id="113" name="Google Shape;113;p6" title="logo-UofA_RGB.png"/>
          <p:cNvPicPr preferRelativeResize="0"/>
          <p:nvPr/>
        </p:nvPicPr>
        <p:blipFill>
          <a:blip r:embed="rId3">
            <a:alphaModFix/>
          </a:blip>
          <a:stretch>
            <a:fillRect/>
          </a:stretch>
        </p:blipFill>
        <p:spPr>
          <a:xfrm>
            <a:off x="6758280" y="5614103"/>
            <a:ext cx="1323766" cy="357431"/>
          </a:xfrm>
          <a:prstGeom prst="rect">
            <a:avLst/>
          </a:prstGeom>
          <a:noFill/>
          <a:ln>
            <a:noFill/>
          </a:ln>
        </p:spPr>
      </p:pic>
      <p:pic>
        <p:nvPicPr>
          <p:cNvPr id="114" name="Google Shape;114;p6"/>
          <p:cNvPicPr preferRelativeResize="0"/>
          <p:nvPr/>
        </p:nvPicPr>
        <p:blipFill>
          <a:blip r:embed="rId8">
            <a:alphaModFix/>
          </a:blip>
          <a:stretch>
            <a:fillRect/>
          </a:stretch>
        </p:blipFill>
        <p:spPr>
          <a:xfrm>
            <a:off x="8160843" y="5353164"/>
            <a:ext cx="3543866" cy="7338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4"/>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latin typeface="Arial"/>
                <a:ea typeface="Arial"/>
                <a:cs typeface="Arial"/>
                <a:sym typeface="Arial"/>
              </a:rPr>
              <a:t>ORF Finder</a:t>
            </a:r>
            <a:endParaRPr>
              <a:solidFill>
                <a:schemeClr val="dk1"/>
              </a:solidFill>
              <a:latin typeface="Arial"/>
              <a:ea typeface="Arial"/>
              <a:cs typeface="Arial"/>
              <a:sym typeface="Arial"/>
            </a:endParaRPr>
          </a:p>
        </p:txBody>
      </p:sp>
      <p:pic>
        <p:nvPicPr>
          <p:cNvPr id="1140" name="Google Shape;1140;p14"/>
          <p:cNvPicPr preferRelativeResize="0">
            <a:picLocks noGrp="1"/>
          </p:cNvPicPr>
          <p:nvPr>
            <p:ph type="body" idx="2"/>
          </p:nvPr>
        </p:nvPicPr>
        <p:blipFill rotWithShape="1">
          <a:blip r:embed="rId3">
            <a:alphaModFix/>
          </a:blip>
          <a:srcRect/>
          <a:stretch/>
        </p:blipFill>
        <p:spPr>
          <a:xfrm>
            <a:off x="2351584" y="1484784"/>
            <a:ext cx="7579790" cy="1440160"/>
          </a:xfrm>
          <a:prstGeom prst="rect">
            <a:avLst/>
          </a:prstGeom>
          <a:noFill/>
          <a:ln>
            <a:noFill/>
          </a:ln>
        </p:spPr>
      </p:pic>
      <p:sp>
        <p:nvSpPr>
          <p:cNvPr id="1141" name="Google Shape;1141;p14"/>
          <p:cNvSpPr txBox="1">
            <a:spLocks noGrp="1"/>
          </p:cNvSpPr>
          <p:nvPr>
            <p:ph type="body" idx="2"/>
          </p:nvPr>
        </p:nvSpPr>
        <p:spPr>
          <a:xfrm>
            <a:off x="720970" y="3429000"/>
            <a:ext cx="10836030" cy="2927739"/>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Arial"/>
              <a:buChar char="•"/>
            </a:pPr>
            <a:r>
              <a:rPr lang="en-CA" sz="2400" dirty="0">
                <a:solidFill>
                  <a:srgbClr val="FF0000"/>
                </a:solidFill>
              </a:rPr>
              <a:t>The first step is to find the indices (positions) of all start and stop codons in the genome</a:t>
            </a:r>
            <a:endParaRPr sz="2400" dirty="0">
              <a:solidFill>
                <a:srgbClr val="FF0000"/>
              </a:solidFill>
            </a:endParaRPr>
          </a:p>
          <a:p>
            <a:pPr marL="342900" lvl="0" indent="-342900" algn="l" rtl="0">
              <a:lnSpc>
                <a:spcPct val="100000"/>
              </a:lnSpc>
              <a:spcBef>
                <a:spcPts val="480"/>
              </a:spcBef>
              <a:spcAft>
                <a:spcPts val="0"/>
              </a:spcAft>
              <a:buSzPts val="2400"/>
              <a:buFont typeface="Arial"/>
              <a:buChar char="•"/>
            </a:pPr>
            <a:r>
              <a:rPr lang="en-CA" sz="2400" dirty="0">
                <a:solidFill>
                  <a:srgbClr val="000090"/>
                </a:solidFill>
              </a:rPr>
              <a:t>To find ORFs, valid start and stop codons will be paired</a:t>
            </a:r>
          </a:p>
          <a:p>
            <a:pPr marL="342900" lvl="0" indent="-342900" algn="l" rtl="0">
              <a:lnSpc>
                <a:spcPct val="100000"/>
              </a:lnSpc>
              <a:spcBef>
                <a:spcPts val="480"/>
              </a:spcBef>
              <a:spcAft>
                <a:spcPts val="0"/>
              </a:spcAft>
              <a:buSzPts val="2400"/>
              <a:buFont typeface="Arial"/>
              <a:buChar char="•"/>
            </a:pPr>
            <a:r>
              <a:rPr lang="en-CA" sz="2400" dirty="0"/>
              <a:t>Determine if (Stop codon position – Start codon position) modulo 3 = 0 to find Start/Stop pairs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graphicFrame>
        <p:nvGraphicFramePr>
          <p:cNvPr id="1147" name="Google Shape;1147;p15"/>
          <p:cNvGraphicFramePr/>
          <p:nvPr>
            <p:extLst>
              <p:ext uri="{D42A27DB-BD31-4B8C-83A1-F6EECF244321}">
                <p14:modId xmlns:p14="http://schemas.microsoft.com/office/powerpoint/2010/main" val="695718470"/>
              </p:ext>
            </p:extLst>
          </p:nvPr>
        </p:nvGraphicFramePr>
        <p:xfrm>
          <a:off x="3683229" y="4295017"/>
          <a:ext cx="1843200" cy="2001570"/>
        </p:xfrm>
        <a:graphic>
          <a:graphicData uri="http://schemas.openxmlformats.org/drawingml/2006/table">
            <a:tbl>
              <a:tblPr firstRow="1" bandRow="1">
                <a:noFill/>
                <a:tableStyleId>{D5F3CFC1-CEAA-40FE-8C7F-51722B0244F5}</a:tableStyleId>
              </a:tblPr>
              <a:tblGrid>
                <a:gridCol w="921600">
                  <a:extLst>
                    <a:ext uri="{9D8B030D-6E8A-4147-A177-3AD203B41FA5}">
                      <a16:colId xmlns:a16="http://schemas.microsoft.com/office/drawing/2014/main" val="20000"/>
                    </a:ext>
                  </a:extLst>
                </a:gridCol>
                <a:gridCol w="9216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ORF Start</a:t>
                      </a:r>
                      <a:endParaRPr sz="1400" u="none" strike="noStrike" cap="none"/>
                    </a:p>
                  </a:txBody>
                  <a:tcPr marL="91450" marR="91450" marT="45725" marB="45725">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ORF Stop</a:t>
                      </a:r>
                      <a:endParaRPr sz="1400" u="none" strike="noStrike" cap="none"/>
                    </a:p>
                  </a:txBody>
                  <a:tcPr marL="91450" marR="91450" marT="45725" marB="45725">
                    <a:solidFill>
                      <a:srgbClr val="D9D9D9"/>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337</a:t>
                      </a:r>
                      <a:endParaRPr sz="1400" u="none" strike="noStrike" cap="none"/>
                    </a:p>
                  </a:txBody>
                  <a:tcPr marL="91450" marR="91450" marT="45725" marB="45725">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2799</a:t>
                      </a:r>
                      <a:endParaRPr sz="1400" u="none" strike="noStrike" cap="none"/>
                    </a:p>
                  </a:txBody>
                  <a:tcPr marL="91450" marR="91450" marT="45725" marB="45725">
                    <a:solidFill>
                      <a:srgbClr val="D9D9D9"/>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567</a:t>
                      </a:r>
                      <a:endParaRPr sz="1400" u="none" strike="noStrike" cap="none"/>
                    </a:p>
                  </a:txBody>
                  <a:tcPr marL="91450" marR="91450" marT="45725" marB="45725">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780</a:t>
                      </a:r>
                      <a:endParaRPr sz="1400" u="none" strike="noStrike" cap="none"/>
                    </a:p>
                  </a:txBody>
                  <a:tcPr marL="91450" marR="91450" marT="45725" marB="45725">
                    <a:solidFill>
                      <a:srgbClr val="D9D9D9"/>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798</a:t>
                      </a:r>
                      <a:endParaRPr sz="1400" u="none" strike="noStrike" cap="none"/>
                    </a:p>
                  </a:txBody>
                  <a:tcPr marL="91450" marR="91450" marT="45725" marB="45725">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915</a:t>
                      </a:r>
                      <a:endParaRPr sz="1400" u="none" strike="noStrike" cap="none"/>
                    </a:p>
                  </a:txBody>
                  <a:tcPr marL="91450" marR="91450" marT="45725" marB="45725">
                    <a:solidFill>
                      <a:srgbClr val="D9D9D9"/>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2801</a:t>
                      </a:r>
                      <a:endParaRPr sz="1400" u="none" strike="noStrike" cap="none"/>
                    </a:p>
                  </a:txBody>
                  <a:tcPr marL="91450" marR="91450" marT="45725" marB="45725">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dirty="0"/>
                        <a:t>3733</a:t>
                      </a:r>
                      <a:endParaRPr sz="1400" u="none" strike="noStrike" cap="none" dirty="0"/>
                    </a:p>
                  </a:txBody>
                  <a:tcPr marL="91450" marR="91450" marT="45725" marB="45725">
                    <a:solidFill>
                      <a:srgbClr val="D9D9D9"/>
                    </a:solidFill>
                  </a:tcPr>
                </a:tc>
                <a:extLst>
                  <a:ext uri="{0D108BD9-81ED-4DB2-BD59-A6C34878D82A}">
                    <a16:rowId xmlns:a16="http://schemas.microsoft.com/office/drawing/2014/main" val="10004"/>
                  </a:ext>
                </a:extLst>
              </a:tr>
            </a:tbl>
          </a:graphicData>
        </a:graphic>
      </p:graphicFrame>
      <p:graphicFrame>
        <p:nvGraphicFramePr>
          <p:cNvPr id="1148" name="Google Shape;1148;p15"/>
          <p:cNvGraphicFramePr/>
          <p:nvPr>
            <p:extLst>
              <p:ext uri="{D42A27DB-BD31-4B8C-83A1-F6EECF244321}">
                <p14:modId xmlns:p14="http://schemas.microsoft.com/office/powerpoint/2010/main" val="2312723196"/>
              </p:ext>
            </p:extLst>
          </p:nvPr>
        </p:nvGraphicFramePr>
        <p:xfrm>
          <a:off x="7173469" y="4295017"/>
          <a:ext cx="1843200" cy="2001570"/>
        </p:xfrm>
        <a:graphic>
          <a:graphicData uri="http://schemas.openxmlformats.org/drawingml/2006/table">
            <a:tbl>
              <a:tblPr firstRow="1" bandRow="1">
                <a:noFill/>
                <a:tableStyleId>{D5F3CFC1-CEAA-40FE-8C7F-51722B0244F5}</a:tableStyleId>
              </a:tblPr>
              <a:tblGrid>
                <a:gridCol w="921600">
                  <a:extLst>
                    <a:ext uri="{9D8B030D-6E8A-4147-A177-3AD203B41FA5}">
                      <a16:colId xmlns:a16="http://schemas.microsoft.com/office/drawing/2014/main" val="20000"/>
                    </a:ext>
                  </a:extLst>
                </a:gridCol>
                <a:gridCol w="9216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ORF Start</a:t>
                      </a:r>
                      <a:endParaRPr sz="1400" u="none" strike="noStrike" cap="none"/>
                    </a:p>
                  </a:txBody>
                  <a:tcPr marL="91450" marR="91450" marT="45725" marB="45725">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ORF Stop</a:t>
                      </a:r>
                      <a:endParaRPr sz="1400" u="none" strike="noStrike" cap="none"/>
                    </a:p>
                  </a:txBody>
                  <a:tcPr marL="91450" marR="91450" marT="45725" marB="45725">
                    <a:solidFill>
                      <a:srgbClr val="D9D9D9"/>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678</a:t>
                      </a:r>
                      <a:endParaRPr sz="1400" u="none" strike="noStrike" cap="none"/>
                    </a:p>
                  </a:txBody>
                  <a:tcPr marL="91450" marR="91450" marT="45725" marB="45725">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977</a:t>
                      </a:r>
                      <a:endParaRPr sz="1400" u="none" strike="noStrike" cap="none"/>
                    </a:p>
                  </a:txBody>
                  <a:tcPr marL="91450" marR="91450" marT="45725" marB="45725">
                    <a:solidFill>
                      <a:srgbClr val="D9D9D9"/>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1346</a:t>
                      </a:r>
                      <a:endParaRPr sz="1400" u="none" strike="noStrike" cap="none"/>
                    </a:p>
                  </a:txBody>
                  <a:tcPr marL="91450" marR="91450" marT="45725" marB="45725">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2063</a:t>
                      </a:r>
                      <a:endParaRPr sz="1400" u="none" strike="noStrike" cap="none"/>
                    </a:p>
                  </a:txBody>
                  <a:tcPr marL="91450" marR="91450" marT="45725" marB="45725">
                    <a:solidFill>
                      <a:srgbClr val="D9D9D9"/>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5893</a:t>
                      </a:r>
                      <a:endParaRPr sz="1400" u="none" strike="noStrike" cap="none"/>
                    </a:p>
                  </a:txBody>
                  <a:tcPr marL="91450" marR="91450" marT="45725" marB="45725">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6534</a:t>
                      </a:r>
                      <a:endParaRPr sz="1400" u="none" strike="noStrike" cap="none"/>
                    </a:p>
                  </a:txBody>
                  <a:tcPr marL="91450" marR="91450" marT="45725" marB="45725">
                    <a:solidFill>
                      <a:srgbClr val="D9D9D9"/>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7652</a:t>
                      </a:r>
                      <a:endParaRPr sz="1400" u="none" strike="noStrike" cap="none"/>
                    </a:p>
                  </a:txBody>
                  <a:tcPr marL="91450" marR="91450" marT="45725" marB="45725">
                    <a:solidFill>
                      <a:srgbClr val="D9D9D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9788</a:t>
                      </a:r>
                      <a:endParaRPr sz="1400" u="none" strike="noStrike" cap="none"/>
                    </a:p>
                  </a:txBody>
                  <a:tcPr marL="91450" marR="91450" marT="45725" marB="45725">
                    <a:solidFill>
                      <a:srgbClr val="D9D9D9"/>
                    </a:solidFill>
                  </a:tcPr>
                </a:tc>
                <a:extLst>
                  <a:ext uri="{0D108BD9-81ED-4DB2-BD59-A6C34878D82A}">
                    <a16:rowId xmlns:a16="http://schemas.microsoft.com/office/drawing/2014/main" val="10004"/>
                  </a:ext>
                </a:extLst>
              </a:tr>
            </a:tbl>
          </a:graphicData>
        </a:graphic>
      </p:graphicFrame>
      <p:sp>
        <p:nvSpPr>
          <p:cNvPr id="1149" name="Google Shape;1149;p15"/>
          <p:cNvSpPr txBox="1"/>
          <p:nvPr/>
        </p:nvSpPr>
        <p:spPr>
          <a:xfrm>
            <a:off x="3948746" y="3904634"/>
            <a:ext cx="993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Forward </a:t>
            </a:r>
            <a:endParaRPr sz="1400" b="0" i="0" u="none" strike="noStrike" cap="none">
              <a:solidFill>
                <a:srgbClr val="000000"/>
              </a:solidFill>
              <a:latin typeface="Arial"/>
              <a:ea typeface="Arial"/>
              <a:cs typeface="Arial"/>
              <a:sym typeface="Arial"/>
            </a:endParaRPr>
          </a:p>
        </p:txBody>
      </p:sp>
      <p:sp>
        <p:nvSpPr>
          <p:cNvPr id="1150" name="Google Shape;1150;p15"/>
          <p:cNvSpPr txBox="1"/>
          <p:nvPr/>
        </p:nvSpPr>
        <p:spPr>
          <a:xfrm>
            <a:off x="6921108" y="3904633"/>
            <a:ext cx="2119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Reverse Complement</a:t>
            </a:r>
            <a:endParaRPr sz="1400" b="0" i="0" u="none" strike="noStrike" cap="none">
              <a:solidFill>
                <a:srgbClr val="000000"/>
              </a:solidFill>
              <a:latin typeface="Arial"/>
              <a:ea typeface="Arial"/>
              <a:cs typeface="Arial"/>
              <a:sym typeface="Arial"/>
            </a:endParaRPr>
          </a:p>
        </p:txBody>
      </p:sp>
      <p:sp>
        <p:nvSpPr>
          <p:cNvPr id="1151" name="Google Shape;1151;p15"/>
          <p:cNvSpPr/>
          <p:nvPr/>
        </p:nvSpPr>
        <p:spPr>
          <a:xfrm>
            <a:off x="4536254" y="2837664"/>
            <a:ext cx="2202900" cy="756600"/>
          </a:xfrm>
          <a:prstGeom prst="rect">
            <a:avLst/>
          </a:prstGeom>
          <a:solidFill>
            <a:srgbClr val="FFFFFF"/>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2" name="Google Shape;1152;p15"/>
          <p:cNvSpPr txBox="1"/>
          <p:nvPr/>
        </p:nvSpPr>
        <p:spPr>
          <a:xfrm>
            <a:off x="4744075" y="3020544"/>
            <a:ext cx="19119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CA" sz="2200" b="1" i="0" u="none" strike="noStrike" cap="none">
                <a:solidFill>
                  <a:srgbClr val="000000"/>
                </a:solidFill>
                <a:latin typeface="Arial"/>
                <a:ea typeface="Arial"/>
                <a:cs typeface="Arial"/>
                <a:sym typeface="Arial"/>
              </a:rPr>
              <a:t>ORF Finder</a:t>
            </a:r>
            <a:endParaRPr sz="1400" b="0" i="0" u="none" strike="noStrike" cap="none">
              <a:solidFill>
                <a:srgbClr val="000000"/>
              </a:solidFill>
              <a:latin typeface="Arial"/>
              <a:ea typeface="Arial"/>
              <a:cs typeface="Arial"/>
              <a:sym typeface="Arial"/>
            </a:endParaRPr>
          </a:p>
        </p:txBody>
      </p:sp>
      <p:sp>
        <p:nvSpPr>
          <p:cNvPr id="1153" name="Google Shape;1153;p15"/>
          <p:cNvSpPr/>
          <p:nvPr/>
        </p:nvSpPr>
        <p:spPr>
          <a:xfrm>
            <a:off x="3374796" y="2962355"/>
            <a:ext cx="1136400" cy="489000"/>
          </a:xfrm>
          <a:prstGeom prst="rightArrow">
            <a:avLst>
              <a:gd name="adj1" fmla="val 50000"/>
              <a:gd name="adj2" fmla="val 50000"/>
            </a:avLst>
          </a:prstGeom>
          <a:solidFill>
            <a:srgbClr val="FFFFF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4" name="Google Shape;1154;p15"/>
          <p:cNvSpPr txBox="1"/>
          <p:nvPr/>
        </p:nvSpPr>
        <p:spPr>
          <a:xfrm>
            <a:off x="1963470" y="2995606"/>
            <a:ext cx="1400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CA" sz="2200" b="1" i="0" u="none" strike="noStrike" cap="none">
                <a:solidFill>
                  <a:srgbClr val="000000"/>
                </a:solidFill>
                <a:latin typeface="Arial"/>
                <a:ea typeface="Arial"/>
                <a:cs typeface="Arial"/>
                <a:sym typeface="Arial"/>
              </a:rPr>
              <a:t>Genome</a:t>
            </a:r>
            <a:endParaRPr sz="1400" b="0" i="0" u="none" strike="noStrike" cap="none">
              <a:solidFill>
                <a:srgbClr val="000000"/>
              </a:solidFill>
              <a:latin typeface="Arial"/>
              <a:ea typeface="Arial"/>
              <a:cs typeface="Arial"/>
              <a:sym typeface="Arial"/>
            </a:endParaRPr>
          </a:p>
        </p:txBody>
      </p:sp>
      <p:sp>
        <p:nvSpPr>
          <p:cNvPr id="1155" name="Google Shape;1155;p15"/>
          <p:cNvSpPr/>
          <p:nvPr/>
        </p:nvSpPr>
        <p:spPr>
          <a:xfrm>
            <a:off x="6752062" y="2974174"/>
            <a:ext cx="1136400" cy="489000"/>
          </a:xfrm>
          <a:prstGeom prst="rightArrow">
            <a:avLst>
              <a:gd name="adj1" fmla="val 50000"/>
              <a:gd name="adj2" fmla="val 50000"/>
            </a:avLst>
          </a:prstGeom>
          <a:solidFill>
            <a:srgbClr val="FFFFF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156" name="Google Shape;1156;p15"/>
          <p:cNvSpPr txBox="1"/>
          <p:nvPr/>
        </p:nvSpPr>
        <p:spPr>
          <a:xfrm>
            <a:off x="7986035" y="2824929"/>
            <a:ext cx="22875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CA" sz="2200" b="1" i="0" u="none" strike="noStrike" cap="none">
                <a:solidFill>
                  <a:srgbClr val="000000"/>
                </a:solidFill>
                <a:latin typeface="Arial"/>
                <a:ea typeface="Arial"/>
                <a:cs typeface="Arial"/>
                <a:sym typeface="Arial"/>
              </a:rPr>
              <a:t>ORF start and stop locations</a:t>
            </a:r>
            <a:endParaRPr sz="1400" b="0" i="0" u="none" strike="noStrike" cap="none">
              <a:solidFill>
                <a:srgbClr val="000000"/>
              </a:solidFill>
              <a:latin typeface="Arial"/>
              <a:ea typeface="Arial"/>
              <a:cs typeface="Arial"/>
              <a:sym typeface="Arial"/>
            </a:endParaRPr>
          </a:p>
        </p:txBody>
      </p:sp>
      <p:sp>
        <p:nvSpPr>
          <p:cNvPr id="1157" name="Google Shape;1157;p15"/>
          <p:cNvSpPr txBox="1">
            <a:spLocks noGrp="1"/>
          </p:cNvSpPr>
          <p:nvPr>
            <p:ph type="body" idx="2"/>
          </p:nvPr>
        </p:nvSpPr>
        <p:spPr>
          <a:xfrm>
            <a:off x="2030725" y="1212633"/>
            <a:ext cx="8064900" cy="2293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700"/>
              <a:buChar char="•"/>
            </a:pPr>
            <a:r>
              <a:rPr lang="en-CA" sz="2400" dirty="0"/>
              <a:t>This ORF finder will find almost all correct gene locations, but also many ‘false’ genes</a:t>
            </a:r>
            <a:endParaRPr sz="2400" dirty="0"/>
          </a:p>
          <a:p>
            <a:pPr marL="342900" lvl="0" indent="-342900" algn="l" rtl="0">
              <a:lnSpc>
                <a:spcPct val="100000"/>
              </a:lnSpc>
              <a:spcBef>
                <a:spcPts val="0"/>
              </a:spcBef>
              <a:spcAft>
                <a:spcPts val="0"/>
              </a:spcAft>
              <a:buSzPts val="2700"/>
              <a:buChar char="•"/>
            </a:pPr>
            <a:r>
              <a:rPr lang="en-CA" sz="2400" dirty="0"/>
              <a:t>Not all ORFs are genes</a:t>
            </a:r>
            <a:endParaRPr sz="2400" dirty="0"/>
          </a:p>
        </p:txBody>
      </p:sp>
      <p:sp>
        <p:nvSpPr>
          <p:cNvPr id="1158" name="Google Shape;1158;p15"/>
          <p:cNvSpPr txBox="1"/>
          <p:nvPr/>
        </p:nvSpPr>
        <p:spPr>
          <a:xfrm>
            <a:off x="2640846" y="4817142"/>
            <a:ext cx="928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B050"/>
                </a:solidFill>
                <a:latin typeface="Arial"/>
                <a:ea typeface="Arial"/>
                <a:cs typeface="Arial"/>
                <a:sym typeface="Arial"/>
              </a:rPr>
              <a:t>Correct</a:t>
            </a:r>
            <a:endParaRPr sz="1400" b="0" i="0" u="none" strike="noStrike" cap="none">
              <a:solidFill>
                <a:srgbClr val="000000"/>
              </a:solidFill>
              <a:latin typeface="Arial"/>
              <a:ea typeface="Arial"/>
              <a:cs typeface="Arial"/>
              <a:sym typeface="Arial"/>
            </a:endParaRPr>
          </a:p>
        </p:txBody>
      </p:sp>
      <p:sp>
        <p:nvSpPr>
          <p:cNvPr id="1159" name="Google Shape;1159;p15"/>
          <p:cNvSpPr txBox="1"/>
          <p:nvPr/>
        </p:nvSpPr>
        <p:spPr>
          <a:xfrm>
            <a:off x="2640845" y="5988760"/>
            <a:ext cx="928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B050"/>
                </a:solidFill>
                <a:latin typeface="Arial"/>
                <a:ea typeface="Arial"/>
                <a:cs typeface="Arial"/>
                <a:sym typeface="Arial"/>
              </a:rPr>
              <a:t>Correct</a:t>
            </a:r>
            <a:endParaRPr sz="1400" b="0" i="0" u="none" strike="noStrike" cap="none">
              <a:solidFill>
                <a:srgbClr val="000000"/>
              </a:solidFill>
              <a:latin typeface="Arial"/>
              <a:ea typeface="Arial"/>
              <a:cs typeface="Arial"/>
              <a:sym typeface="Arial"/>
            </a:endParaRPr>
          </a:p>
        </p:txBody>
      </p:sp>
      <p:sp>
        <p:nvSpPr>
          <p:cNvPr id="1160" name="Google Shape;1160;p15"/>
          <p:cNvSpPr txBox="1"/>
          <p:nvPr/>
        </p:nvSpPr>
        <p:spPr>
          <a:xfrm>
            <a:off x="2663816" y="5189219"/>
            <a:ext cx="928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C00000"/>
                </a:solidFill>
                <a:latin typeface="Arial"/>
                <a:ea typeface="Arial"/>
                <a:cs typeface="Arial"/>
                <a:sym typeface="Arial"/>
              </a:rPr>
              <a:t>False</a:t>
            </a:r>
            <a:endParaRPr sz="1400" b="0" i="0" u="none" strike="noStrike" cap="none">
              <a:solidFill>
                <a:srgbClr val="000000"/>
              </a:solidFill>
              <a:latin typeface="Arial"/>
              <a:ea typeface="Arial"/>
              <a:cs typeface="Arial"/>
              <a:sym typeface="Arial"/>
            </a:endParaRPr>
          </a:p>
        </p:txBody>
      </p:sp>
      <p:sp>
        <p:nvSpPr>
          <p:cNvPr id="1161" name="Google Shape;1161;p15"/>
          <p:cNvSpPr txBox="1"/>
          <p:nvPr/>
        </p:nvSpPr>
        <p:spPr>
          <a:xfrm>
            <a:off x="2670160" y="5561296"/>
            <a:ext cx="928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C00000"/>
                </a:solidFill>
                <a:latin typeface="Arial"/>
                <a:ea typeface="Arial"/>
                <a:cs typeface="Arial"/>
                <a:sym typeface="Arial"/>
              </a:rPr>
              <a:t>False</a:t>
            </a:r>
            <a:endParaRPr sz="1400" b="0" i="0" u="none" strike="noStrike" cap="none">
              <a:solidFill>
                <a:srgbClr val="000000"/>
              </a:solidFill>
              <a:latin typeface="Arial"/>
              <a:ea typeface="Arial"/>
              <a:cs typeface="Arial"/>
              <a:sym typeface="Arial"/>
            </a:endParaRPr>
          </a:p>
        </p:txBody>
      </p:sp>
      <p:sp>
        <p:nvSpPr>
          <p:cNvPr id="1162" name="Google Shape;1162;p15"/>
          <p:cNvSpPr txBox="1"/>
          <p:nvPr/>
        </p:nvSpPr>
        <p:spPr>
          <a:xfrm>
            <a:off x="6191959" y="5189219"/>
            <a:ext cx="928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B050"/>
                </a:solidFill>
                <a:latin typeface="Arial"/>
                <a:ea typeface="Arial"/>
                <a:cs typeface="Arial"/>
                <a:sym typeface="Arial"/>
              </a:rPr>
              <a:t>Correct</a:t>
            </a:r>
            <a:endParaRPr sz="1400" b="0" i="0" u="none" strike="noStrike" cap="none">
              <a:solidFill>
                <a:srgbClr val="000000"/>
              </a:solidFill>
              <a:latin typeface="Arial"/>
              <a:ea typeface="Arial"/>
              <a:cs typeface="Arial"/>
              <a:sym typeface="Arial"/>
            </a:endParaRPr>
          </a:p>
        </p:txBody>
      </p:sp>
      <p:sp>
        <p:nvSpPr>
          <p:cNvPr id="1163" name="Google Shape;1163;p15"/>
          <p:cNvSpPr txBox="1"/>
          <p:nvPr/>
        </p:nvSpPr>
        <p:spPr>
          <a:xfrm>
            <a:off x="6203087" y="4826055"/>
            <a:ext cx="928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C00000"/>
                </a:solidFill>
                <a:latin typeface="Arial"/>
                <a:ea typeface="Arial"/>
                <a:cs typeface="Arial"/>
                <a:sym typeface="Arial"/>
              </a:rPr>
              <a:t>False</a:t>
            </a:r>
            <a:endParaRPr sz="1400" b="0" i="0" u="none" strike="noStrike" cap="none">
              <a:solidFill>
                <a:srgbClr val="000000"/>
              </a:solidFill>
              <a:latin typeface="Arial"/>
              <a:ea typeface="Arial"/>
              <a:cs typeface="Arial"/>
              <a:sym typeface="Arial"/>
            </a:endParaRPr>
          </a:p>
        </p:txBody>
      </p:sp>
      <p:sp>
        <p:nvSpPr>
          <p:cNvPr id="1164" name="Google Shape;1164;p15"/>
          <p:cNvSpPr txBox="1"/>
          <p:nvPr/>
        </p:nvSpPr>
        <p:spPr>
          <a:xfrm>
            <a:off x="6203087" y="5561296"/>
            <a:ext cx="928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C00000"/>
                </a:solidFill>
                <a:latin typeface="Arial"/>
                <a:ea typeface="Arial"/>
                <a:cs typeface="Arial"/>
                <a:sym typeface="Arial"/>
              </a:rPr>
              <a:t>False</a:t>
            </a:r>
            <a:endParaRPr sz="1400" b="0" i="0" u="none" strike="noStrike" cap="none">
              <a:solidFill>
                <a:srgbClr val="000000"/>
              </a:solidFill>
              <a:latin typeface="Arial"/>
              <a:ea typeface="Arial"/>
              <a:cs typeface="Arial"/>
              <a:sym typeface="Arial"/>
            </a:endParaRPr>
          </a:p>
        </p:txBody>
      </p:sp>
      <p:sp>
        <p:nvSpPr>
          <p:cNvPr id="1165" name="Google Shape;1165;p15"/>
          <p:cNvSpPr txBox="1"/>
          <p:nvPr/>
        </p:nvSpPr>
        <p:spPr>
          <a:xfrm>
            <a:off x="6223308" y="5967906"/>
            <a:ext cx="928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C00000"/>
                </a:solidFill>
                <a:latin typeface="Arial"/>
                <a:ea typeface="Arial"/>
                <a:cs typeface="Arial"/>
                <a:sym typeface="Arial"/>
              </a:rPr>
              <a:t>False</a:t>
            </a:r>
            <a:endParaRPr sz="1400" b="0" i="0" u="none" strike="noStrike" cap="none">
              <a:solidFill>
                <a:srgbClr val="000000"/>
              </a:solidFill>
              <a:latin typeface="Arial"/>
              <a:ea typeface="Arial"/>
              <a:cs typeface="Arial"/>
              <a:sym typeface="Arial"/>
            </a:endParaRPr>
          </a:p>
        </p:txBody>
      </p:sp>
      <p:sp>
        <p:nvSpPr>
          <p:cNvPr id="1166" name="Google Shape;1166;p15"/>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latin typeface="Arial"/>
                <a:ea typeface="Arial"/>
                <a:cs typeface="Arial"/>
                <a:sym typeface="Arial"/>
              </a:rPr>
              <a:t>ORF Finder</a:t>
            </a:r>
            <a:r>
              <a:rPr lang="en-CA">
                <a:latin typeface="Arial"/>
                <a:ea typeface="Arial"/>
                <a:cs typeface="Arial"/>
                <a:sym typeface="Arial"/>
              </a:rPr>
              <a:t> </a:t>
            </a:r>
            <a:r>
              <a:rPr lang="en-CA" sz="2400" i="1">
                <a:solidFill>
                  <a:schemeClr val="dk1"/>
                </a:solidFill>
                <a:latin typeface="Arial"/>
                <a:ea typeface="Arial"/>
                <a:cs typeface="Arial"/>
                <a:sym typeface="Arial"/>
              </a:rPr>
              <a:t>cont...</a:t>
            </a:r>
            <a:endParaRPr sz="2400" i="1">
              <a:solidFill>
                <a:schemeClr val="dk1"/>
              </a:solidFill>
              <a:latin typeface="Arial"/>
              <a:ea typeface="Arial"/>
              <a:cs typeface="Arial"/>
              <a:sym typeface="Arial"/>
            </a:endParaRPr>
          </a:p>
        </p:txBody>
      </p:sp>
    </p:spTree>
    <p:extLst>
      <p:ext uri="{BB962C8B-B14F-4D97-AF65-F5344CB8AC3E}">
        <p14:creationId xmlns:p14="http://schemas.microsoft.com/office/powerpoint/2010/main" val="1140401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16"/>
          <p:cNvSpPr txBox="1">
            <a:spLocks noGrp="1"/>
          </p:cNvSpPr>
          <p:nvPr>
            <p:ph type="ctrTitle"/>
          </p:nvPr>
        </p:nvSpPr>
        <p:spPr>
          <a:xfrm>
            <a:off x="1266093" y="2130425"/>
            <a:ext cx="9689122"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solidFill>
                  <a:schemeClr val="dk1"/>
                </a:solidFill>
              </a:rPr>
              <a:t>Let’s Try Programming an ORF Finder</a:t>
            </a:r>
            <a:br>
              <a:rPr lang="en-CA" dirty="0"/>
            </a:br>
            <a:endParaRPr dirty="0"/>
          </a:p>
        </p:txBody>
      </p:sp>
      <p:sp>
        <p:nvSpPr>
          <p:cNvPr id="1173" name="Google Shape;1173;p16"/>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Autofit/>
          </a:bodyPr>
          <a:lstStyle/>
          <a:p>
            <a:pPr marL="457200" lvl="0" indent="-431800" algn="ctr" rtl="0">
              <a:lnSpc>
                <a:spcPct val="100000"/>
              </a:lnSpc>
              <a:spcBef>
                <a:spcPts val="640"/>
              </a:spcBef>
              <a:spcAft>
                <a:spcPts val="0"/>
              </a:spcAft>
              <a:buSzPts val="3200"/>
              <a:buFont typeface="Arial"/>
              <a:buNone/>
            </a:pPr>
            <a:r>
              <a:rPr lang="en-CA">
                <a:solidFill>
                  <a:srgbClr val="FF0000"/>
                </a:solidFill>
              </a:rPr>
              <a:t> </a:t>
            </a:r>
            <a:r>
              <a:rPr lang="en-CA">
                <a:solidFill>
                  <a:srgbClr val="000090"/>
                </a:solidFill>
              </a:rPr>
              <a:t>ORFfinder.ipynb</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gdc35d56f2a_0_883"/>
          <p:cNvSpPr txBox="1">
            <a:spLocks noGrp="1"/>
          </p:cNvSpPr>
          <p:nvPr>
            <p:ph type="body" idx="1"/>
          </p:nvPr>
        </p:nvSpPr>
        <p:spPr>
          <a:xfrm>
            <a:off x="1652600" y="1066800"/>
            <a:ext cx="8939100" cy="4526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Char char="•"/>
            </a:pPr>
            <a:r>
              <a:rPr lang="en-CA" sz="2800" dirty="0">
                <a:solidFill>
                  <a:srgbClr val="001080"/>
                </a:solidFill>
              </a:rPr>
              <a:t>Find the </a:t>
            </a:r>
            <a:r>
              <a:rPr lang="en-CA" sz="2800" dirty="0">
                <a:solidFill>
                  <a:srgbClr val="FF0000"/>
                </a:solidFill>
              </a:rPr>
              <a:t>Module 5</a:t>
            </a:r>
            <a:r>
              <a:rPr lang="en-CA" sz="2800" dirty="0">
                <a:solidFill>
                  <a:srgbClr val="001080"/>
                </a:solidFill>
              </a:rPr>
              <a:t> folder under </a:t>
            </a:r>
            <a:r>
              <a:rPr lang="en-CA" sz="2800" dirty="0">
                <a:solidFill>
                  <a:srgbClr val="FF0000"/>
                </a:solidFill>
              </a:rPr>
              <a:t>Python Code</a:t>
            </a:r>
            <a:r>
              <a:rPr lang="en-CA" sz="2800" dirty="0">
                <a:solidFill>
                  <a:srgbClr val="001080"/>
                </a:solidFill>
              </a:rPr>
              <a:t> in folder </a:t>
            </a:r>
            <a:r>
              <a:rPr lang="en-CA" sz="2800" dirty="0">
                <a:solidFill>
                  <a:srgbClr val="FF0000"/>
                </a:solidFill>
              </a:rPr>
              <a:t>CBW-MachineLearning-2026</a:t>
            </a:r>
            <a:r>
              <a:rPr lang="en-CA" sz="2800" dirty="0">
                <a:solidFill>
                  <a:srgbClr val="001080"/>
                </a:solidFill>
              </a:rPr>
              <a:t> in your Google Drive</a:t>
            </a:r>
            <a:endParaRPr sz="2800" dirty="0">
              <a:solidFill>
                <a:srgbClr val="001080"/>
              </a:solidFill>
            </a:endParaRPr>
          </a:p>
          <a:p>
            <a:pPr marL="0" lvl="0" indent="0" algn="l" rtl="0">
              <a:lnSpc>
                <a:spcPct val="100000"/>
              </a:lnSpc>
              <a:spcBef>
                <a:spcPts val="0"/>
              </a:spcBef>
              <a:spcAft>
                <a:spcPts val="0"/>
              </a:spcAft>
              <a:buSzPts val="1800"/>
              <a:buNone/>
            </a:pPr>
            <a:endParaRPr sz="2800" dirty="0"/>
          </a:p>
        </p:txBody>
      </p:sp>
      <p:pic>
        <p:nvPicPr>
          <p:cNvPr id="1180" name="Google Shape;1180;gdc35d56f2a_0_883"/>
          <p:cNvPicPr preferRelativeResize="0"/>
          <p:nvPr/>
        </p:nvPicPr>
        <p:blipFill rotWithShape="1">
          <a:blip r:embed="rId3">
            <a:alphaModFix/>
          </a:blip>
          <a:srcRect l="14943" t="6630" r="9690" b="7809"/>
          <a:stretch/>
        </p:blipFill>
        <p:spPr>
          <a:xfrm>
            <a:off x="1652600" y="2700500"/>
            <a:ext cx="6376450" cy="3038326"/>
          </a:xfrm>
          <a:prstGeom prst="rect">
            <a:avLst/>
          </a:prstGeom>
          <a:noFill/>
          <a:ln w="9525" cap="flat" cmpd="sng">
            <a:solidFill>
              <a:schemeClr val="dk2"/>
            </a:solidFill>
            <a:prstDash val="solid"/>
            <a:round/>
            <a:headEnd type="none" w="sm" len="sm"/>
            <a:tailEnd type="none" w="sm" len="sm"/>
          </a:ln>
        </p:spPr>
      </p:pic>
      <p:sp>
        <p:nvSpPr>
          <p:cNvPr id="1183" name="Google Shape;1183;gdc35d56f2a_0_883"/>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rPr>
              <a:t>Open the Colab File</a:t>
            </a:r>
            <a:endParaRPr>
              <a:solidFill>
                <a:schemeClr val="dk1"/>
              </a:solidFill>
            </a:endParaRPr>
          </a:p>
        </p:txBody>
      </p:sp>
      <p:grpSp>
        <p:nvGrpSpPr>
          <p:cNvPr id="5" name="Group 4">
            <a:extLst>
              <a:ext uri="{FF2B5EF4-FFF2-40B4-BE49-F238E27FC236}">
                <a16:creationId xmlns:a16="http://schemas.microsoft.com/office/drawing/2014/main" id="{0E335E9F-44BA-777E-31BB-A85E4EB66985}"/>
              </a:ext>
            </a:extLst>
          </p:cNvPr>
          <p:cNvGrpSpPr/>
          <p:nvPr/>
        </p:nvGrpSpPr>
        <p:grpSpPr>
          <a:xfrm>
            <a:off x="1709975" y="2700500"/>
            <a:ext cx="8881724" cy="3640160"/>
            <a:chOff x="1709975" y="2700500"/>
            <a:chExt cx="8881724" cy="3640160"/>
          </a:xfrm>
        </p:grpSpPr>
        <p:sp>
          <p:nvSpPr>
            <p:cNvPr id="1181" name="Google Shape;1181;gdc35d56f2a_0_883"/>
            <p:cNvSpPr/>
            <p:nvPr/>
          </p:nvSpPr>
          <p:spPr>
            <a:xfrm>
              <a:off x="5653325" y="3319625"/>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2" name="Google Shape;1182;gdc35d56f2a_0_883"/>
            <p:cNvSpPr/>
            <p:nvPr/>
          </p:nvSpPr>
          <p:spPr>
            <a:xfrm>
              <a:off x="1709975" y="2700500"/>
              <a:ext cx="23811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84" name="Google Shape;1184;gdc35d56f2a_0_883"/>
            <p:cNvPicPr preferRelativeResize="0"/>
            <p:nvPr/>
          </p:nvPicPr>
          <p:blipFill rotWithShape="1">
            <a:blip r:embed="rId4">
              <a:alphaModFix/>
            </a:blip>
            <a:srcRect r="27350" b="23294"/>
            <a:stretch/>
          </p:blipFill>
          <p:spPr>
            <a:xfrm>
              <a:off x="7897007" y="2929100"/>
              <a:ext cx="2694692" cy="3411560"/>
            </a:xfrm>
            <a:prstGeom prst="rect">
              <a:avLst/>
            </a:prstGeom>
            <a:noFill/>
            <a:ln w="9525" cap="flat" cmpd="sng">
              <a:solidFill>
                <a:srgbClr val="000000"/>
              </a:solidFill>
              <a:prstDash val="solid"/>
              <a:round/>
              <a:headEnd type="none" w="sm" len="sm"/>
              <a:tailEnd type="none" w="sm" len="sm"/>
            </a:ln>
          </p:spPr>
        </p:pic>
        <p:sp>
          <p:nvSpPr>
            <p:cNvPr id="1185" name="Google Shape;1185;gdc35d56f2a_0_883"/>
            <p:cNvSpPr/>
            <p:nvPr/>
          </p:nvSpPr>
          <p:spPr>
            <a:xfrm>
              <a:off x="7724775" y="5486668"/>
              <a:ext cx="1861200" cy="4185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 name="Picture 2">
              <a:extLst>
                <a:ext uri="{FF2B5EF4-FFF2-40B4-BE49-F238E27FC236}">
                  <a16:creationId xmlns:a16="http://schemas.microsoft.com/office/drawing/2014/main" id="{2F344D17-C165-4C21-1C03-F3C463B2C006}"/>
                </a:ext>
              </a:extLst>
            </p:cNvPr>
            <p:cNvPicPr>
              <a:picLocks noChangeAspect="1"/>
            </p:cNvPicPr>
            <p:nvPr/>
          </p:nvPicPr>
          <p:blipFill>
            <a:blip r:embed="rId5"/>
            <a:stretch>
              <a:fillRect/>
            </a:stretch>
          </p:blipFill>
          <p:spPr>
            <a:xfrm>
              <a:off x="3587168" y="2840121"/>
              <a:ext cx="280670" cy="151713"/>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3" name="Google Shape;1193;gdc35d56f2a_0_893"/>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rPr>
              <a:t>Open the Colab File</a:t>
            </a:r>
            <a:r>
              <a:rPr lang="en-CA" sz="3600">
                <a:solidFill>
                  <a:schemeClr val="dk1"/>
                </a:solidFill>
              </a:rPr>
              <a:t> </a:t>
            </a:r>
            <a:r>
              <a:rPr lang="en-CA" sz="2700" i="1">
                <a:solidFill>
                  <a:schemeClr val="dk1"/>
                </a:solidFill>
              </a:rPr>
              <a:t>cont...</a:t>
            </a:r>
            <a:endParaRPr>
              <a:solidFill>
                <a:schemeClr val="dk1"/>
              </a:solidFill>
            </a:endParaRPr>
          </a:p>
        </p:txBody>
      </p:sp>
      <p:sp>
        <p:nvSpPr>
          <p:cNvPr id="1194" name="Google Shape;1194;gdc35d56f2a_0_893"/>
          <p:cNvSpPr txBox="1"/>
          <p:nvPr/>
        </p:nvSpPr>
        <p:spPr>
          <a:xfrm>
            <a:off x="1342417" y="1281093"/>
            <a:ext cx="9474739" cy="954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2800"/>
              <a:buFont typeface="Arial"/>
              <a:buChar char="•"/>
            </a:pPr>
            <a:r>
              <a:rPr lang="en-CA" sz="2800" b="1" i="0" u="none" strike="noStrike" cap="none" dirty="0">
                <a:solidFill>
                  <a:srgbClr val="000090"/>
                </a:solidFill>
                <a:latin typeface="Arial"/>
                <a:ea typeface="Arial"/>
                <a:cs typeface="Arial"/>
                <a:sym typeface="Arial"/>
              </a:rPr>
              <a:t>Right click on ‘</a:t>
            </a:r>
            <a:r>
              <a:rPr lang="en-CA" sz="2800" b="1" i="0" u="none" strike="noStrike" cap="none" dirty="0" err="1">
                <a:solidFill>
                  <a:srgbClr val="FF0000"/>
                </a:solidFill>
                <a:latin typeface="Arial"/>
                <a:ea typeface="Arial"/>
                <a:cs typeface="Arial"/>
                <a:sym typeface="Arial"/>
              </a:rPr>
              <a:t>OPFfinder.ipynb</a:t>
            </a:r>
            <a:r>
              <a:rPr lang="en-CA" sz="2800" b="1" i="0" u="none" strike="noStrike" cap="none" dirty="0">
                <a:solidFill>
                  <a:srgbClr val="000090"/>
                </a:solidFill>
                <a:latin typeface="Arial"/>
                <a:ea typeface="Arial"/>
                <a:cs typeface="Arial"/>
                <a:sym typeface="Arial"/>
              </a:rPr>
              <a:t>’ and select open with Google </a:t>
            </a:r>
            <a:r>
              <a:rPr lang="en-CA" sz="2800" b="1" i="0" u="none" strike="noStrike" cap="none" dirty="0" err="1">
                <a:solidFill>
                  <a:srgbClr val="000090"/>
                </a:solidFill>
                <a:latin typeface="Arial"/>
                <a:ea typeface="Arial"/>
                <a:cs typeface="Arial"/>
                <a:sym typeface="Arial"/>
              </a:rPr>
              <a:t>Colaboratory</a:t>
            </a:r>
            <a:endParaRPr sz="2800" b="1" i="0" u="none" strike="noStrike" cap="none" dirty="0">
              <a:solidFill>
                <a:srgbClr val="000090"/>
              </a:solidFill>
              <a:latin typeface="Arial"/>
              <a:ea typeface="Arial"/>
              <a:cs typeface="Arial"/>
              <a:sym typeface="Arial"/>
            </a:endParaRPr>
          </a:p>
        </p:txBody>
      </p:sp>
      <p:sp>
        <p:nvSpPr>
          <p:cNvPr id="1195" name="Google Shape;1195;gdc35d56f2a_0_893"/>
          <p:cNvSpPr txBox="1"/>
          <p:nvPr/>
        </p:nvSpPr>
        <p:spPr>
          <a:xfrm>
            <a:off x="6345228" y="4245250"/>
            <a:ext cx="298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6666"/>
              </a:solidFill>
              <a:latin typeface="Arial"/>
              <a:ea typeface="Arial"/>
              <a:cs typeface="Arial"/>
              <a:sym typeface="Arial"/>
            </a:endParaRPr>
          </a:p>
        </p:txBody>
      </p:sp>
      <p:pic>
        <p:nvPicPr>
          <p:cNvPr id="1196" name="Google Shape;1196;gdc35d56f2a_0_893"/>
          <p:cNvPicPr preferRelativeResize="0"/>
          <p:nvPr/>
        </p:nvPicPr>
        <p:blipFill rotWithShape="1">
          <a:blip r:embed="rId3">
            <a:alphaModFix/>
          </a:blip>
          <a:srcRect/>
          <a:stretch/>
        </p:blipFill>
        <p:spPr>
          <a:xfrm>
            <a:off x="4033375" y="3197000"/>
            <a:ext cx="570600" cy="232000"/>
          </a:xfrm>
          <a:prstGeom prst="rect">
            <a:avLst/>
          </a:prstGeom>
          <a:noFill/>
          <a:ln>
            <a:noFill/>
          </a:ln>
        </p:spPr>
      </p:pic>
      <p:sp>
        <p:nvSpPr>
          <p:cNvPr id="1197" name="Google Shape;1197;gdc35d56f2a_0_893"/>
          <p:cNvSpPr/>
          <p:nvPr/>
        </p:nvSpPr>
        <p:spPr>
          <a:xfrm>
            <a:off x="3578700" y="3211350"/>
            <a:ext cx="468000" cy="150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gdc35d56f2a_0_893"/>
          <p:cNvSpPr txBox="1"/>
          <p:nvPr/>
        </p:nvSpPr>
        <p:spPr>
          <a:xfrm>
            <a:off x="8273022" y="3174500"/>
            <a:ext cx="269626"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200" b="0" i="0" u="none" strike="noStrike" cap="none">
                <a:solidFill>
                  <a:srgbClr val="000000"/>
                </a:solidFill>
                <a:latin typeface="Arial"/>
                <a:ea typeface="Arial"/>
                <a:cs typeface="Arial"/>
                <a:sym typeface="Arial"/>
              </a:rPr>
              <a:t>5</a:t>
            </a:r>
            <a:endParaRPr/>
          </a:p>
        </p:txBody>
      </p:sp>
      <p:pic>
        <p:nvPicPr>
          <p:cNvPr id="1202" name="Google Shape;1202;gdc35d56f2a_0_893"/>
          <p:cNvPicPr preferRelativeResize="0"/>
          <p:nvPr/>
        </p:nvPicPr>
        <p:blipFill>
          <a:blip r:embed="rId4">
            <a:alphaModFix/>
          </a:blip>
          <a:stretch>
            <a:fillRect/>
          </a:stretch>
        </p:blipFill>
        <p:spPr>
          <a:xfrm>
            <a:off x="6233426" y="3225727"/>
            <a:ext cx="298500" cy="143907"/>
          </a:xfrm>
          <a:prstGeom prst="rect">
            <a:avLst/>
          </a:prstGeom>
          <a:noFill/>
          <a:ln>
            <a:noFill/>
          </a:ln>
        </p:spPr>
      </p:pic>
      <p:pic>
        <p:nvPicPr>
          <p:cNvPr id="2" name="Picture 1">
            <a:extLst>
              <a:ext uri="{FF2B5EF4-FFF2-40B4-BE49-F238E27FC236}">
                <a16:creationId xmlns:a16="http://schemas.microsoft.com/office/drawing/2014/main" id="{ECEB5975-D3F3-A647-27E9-D36B86398A0A}"/>
              </a:ext>
            </a:extLst>
          </p:cNvPr>
          <p:cNvPicPr>
            <a:picLocks noChangeAspect="1"/>
          </p:cNvPicPr>
          <p:nvPr/>
        </p:nvPicPr>
        <p:blipFill>
          <a:blip r:embed="rId5"/>
          <a:stretch>
            <a:fillRect/>
          </a:stretch>
        </p:blipFill>
        <p:spPr>
          <a:xfrm>
            <a:off x="6234388" y="3255843"/>
            <a:ext cx="285416" cy="110484"/>
          </a:xfrm>
          <a:prstGeom prst="rect">
            <a:avLst/>
          </a:prstGeom>
        </p:spPr>
      </p:pic>
      <p:grpSp>
        <p:nvGrpSpPr>
          <p:cNvPr id="5" name="Group 4">
            <a:extLst>
              <a:ext uri="{FF2B5EF4-FFF2-40B4-BE49-F238E27FC236}">
                <a16:creationId xmlns:a16="http://schemas.microsoft.com/office/drawing/2014/main" id="{5FA67F46-C20F-FA98-BC7D-67429ECAD44D}"/>
              </a:ext>
            </a:extLst>
          </p:cNvPr>
          <p:cNvGrpSpPr/>
          <p:nvPr/>
        </p:nvGrpSpPr>
        <p:grpSpPr>
          <a:xfrm>
            <a:off x="3295900" y="3168975"/>
            <a:ext cx="6016150" cy="2460350"/>
            <a:chOff x="3295900" y="3168975"/>
            <a:chExt cx="6016150" cy="2460350"/>
          </a:xfrm>
        </p:grpSpPr>
        <p:pic>
          <p:nvPicPr>
            <p:cNvPr id="1192" name="Google Shape;1192;gdc35d56f2a_0_893"/>
            <p:cNvPicPr preferRelativeResize="0"/>
            <p:nvPr/>
          </p:nvPicPr>
          <p:blipFill rotWithShape="1">
            <a:blip r:embed="rId6">
              <a:alphaModFix/>
            </a:blip>
            <a:srcRect/>
            <a:stretch/>
          </p:blipFill>
          <p:spPr>
            <a:xfrm>
              <a:off x="3473794" y="3168975"/>
              <a:ext cx="5681206" cy="2460350"/>
            </a:xfrm>
            <a:prstGeom prst="rect">
              <a:avLst/>
            </a:prstGeom>
            <a:noFill/>
            <a:ln>
              <a:noFill/>
            </a:ln>
          </p:spPr>
        </p:pic>
        <p:sp>
          <p:nvSpPr>
            <p:cNvPr id="1198" name="Google Shape;1198;gdc35d56f2a_0_893"/>
            <p:cNvSpPr/>
            <p:nvPr/>
          </p:nvSpPr>
          <p:spPr>
            <a:xfrm>
              <a:off x="3295900" y="4483150"/>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9" name="Google Shape;1199;gdc35d56f2a_0_893"/>
            <p:cNvSpPr/>
            <p:nvPr/>
          </p:nvSpPr>
          <p:spPr>
            <a:xfrm>
              <a:off x="7330250" y="4476850"/>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7312E2A5-460A-CCDC-CBFD-3D809E8BF7F5}"/>
                </a:ext>
              </a:extLst>
            </p:cNvPr>
            <p:cNvPicPr>
              <a:picLocks noChangeAspect="1"/>
            </p:cNvPicPr>
            <p:nvPr/>
          </p:nvPicPr>
          <p:blipFill>
            <a:blip r:embed="rId7"/>
            <a:stretch>
              <a:fillRect/>
            </a:stretch>
          </p:blipFill>
          <p:spPr>
            <a:xfrm>
              <a:off x="6253876" y="3236046"/>
              <a:ext cx="280670" cy="151713"/>
            </a:xfrm>
            <a:prstGeom prst="rect">
              <a:avLst/>
            </a:prstGeom>
          </p:spPr>
        </p:pic>
      </p:grpSp>
      <p:pic>
        <p:nvPicPr>
          <p:cNvPr id="9" name="Picture 8">
            <a:extLst>
              <a:ext uri="{FF2B5EF4-FFF2-40B4-BE49-F238E27FC236}">
                <a16:creationId xmlns:a16="http://schemas.microsoft.com/office/drawing/2014/main" id="{1A21BD52-05DA-EB1F-3299-52DE62D92062}"/>
              </a:ext>
            </a:extLst>
          </p:cNvPr>
          <p:cNvPicPr>
            <a:picLocks noChangeAspect="1"/>
          </p:cNvPicPr>
          <p:nvPr/>
        </p:nvPicPr>
        <p:blipFill>
          <a:blip r:embed="rId8"/>
          <a:stretch>
            <a:fillRect/>
          </a:stretch>
        </p:blipFill>
        <p:spPr>
          <a:xfrm>
            <a:off x="8306115" y="3246438"/>
            <a:ext cx="180612" cy="1517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2"/>
          <p:cNvPicPr preferRelativeResize="0"/>
          <p:nvPr/>
        </p:nvPicPr>
        <p:blipFill rotWithShape="1">
          <a:blip r:embed="rId3">
            <a:alphaModFix/>
          </a:blip>
          <a:srcRect/>
          <a:stretch/>
        </p:blipFill>
        <p:spPr>
          <a:xfrm>
            <a:off x="4085493" y="271515"/>
            <a:ext cx="4021014" cy="603361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17"/>
          <p:cNvSpPr txBox="1">
            <a:spLocks noGrp="1"/>
          </p:cNvSpPr>
          <p:nvPr>
            <p:ph type="title"/>
          </p:nvPr>
        </p:nvSpPr>
        <p:spPr>
          <a:xfrm>
            <a:off x="1981200" y="150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rPr>
              <a:t>General Algorithm</a:t>
            </a:r>
            <a:endParaRPr/>
          </a:p>
        </p:txBody>
      </p:sp>
      <p:sp>
        <p:nvSpPr>
          <p:cNvPr id="1208" name="Google Shape;1208;p17"/>
          <p:cNvSpPr txBox="1">
            <a:spLocks noGrp="1"/>
          </p:cNvSpPr>
          <p:nvPr>
            <p:ph type="body" idx="1"/>
          </p:nvPr>
        </p:nvSpPr>
        <p:spPr>
          <a:xfrm>
            <a:off x="447473" y="1284051"/>
            <a:ext cx="11459182" cy="4961106"/>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500"/>
              <a:buChar char="•"/>
            </a:pPr>
            <a:r>
              <a:rPr lang="en-CA" sz="2600" dirty="0">
                <a:solidFill>
                  <a:srgbClr val="000090"/>
                </a:solidFill>
              </a:rPr>
              <a:t>Read data</a:t>
            </a:r>
            <a:endParaRPr sz="2600" dirty="0"/>
          </a:p>
          <a:p>
            <a:pPr marL="457200" lvl="0" indent="-342900" algn="l" rtl="0">
              <a:lnSpc>
                <a:spcPct val="100000"/>
              </a:lnSpc>
              <a:spcBef>
                <a:spcPts val="360"/>
              </a:spcBef>
              <a:spcAft>
                <a:spcPts val="0"/>
              </a:spcAft>
              <a:buSzPts val="1500"/>
              <a:buChar char="•"/>
            </a:pPr>
            <a:r>
              <a:rPr lang="en-CA" sz="2600" dirty="0">
                <a:solidFill>
                  <a:srgbClr val="000090"/>
                </a:solidFill>
              </a:rPr>
              <a:t>Create verify data set function (</a:t>
            </a:r>
            <a:r>
              <a:rPr lang="en-CA" sz="2600" dirty="0" err="1">
                <a:solidFill>
                  <a:srgbClr val="FF0000"/>
                </a:solidFill>
              </a:rPr>
              <a:t>verify_dataset</a:t>
            </a:r>
            <a:r>
              <a:rPr lang="en-CA" sz="2600" dirty="0">
                <a:solidFill>
                  <a:srgbClr val="000090"/>
                </a:solidFill>
              </a:rPr>
              <a:t>) and call it to check for missing data</a:t>
            </a:r>
            <a:endParaRPr sz="2600" dirty="0"/>
          </a:p>
          <a:p>
            <a:pPr marL="457200" lvl="0" indent="-342900" algn="l" rtl="0">
              <a:lnSpc>
                <a:spcPct val="100000"/>
              </a:lnSpc>
              <a:spcBef>
                <a:spcPts val="360"/>
              </a:spcBef>
              <a:spcAft>
                <a:spcPts val="0"/>
              </a:spcAft>
              <a:buSzPts val="1500"/>
              <a:buChar char="•"/>
            </a:pPr>
            <a:r>
              <a:rPr lang="en-CA" sz="2600" dirty="0">
                <a:solidFill>
                  <a:srgbClr val="000090"/>
                </a:solidFill>
              </a:rPr>
              <a:t>Create codon function (</a:t>
            </a:r>
            <a:r>
              <a:rPr lang="en-CA" sz="2600" dirty="0">
                <a:solidFill>
                  <a:srgbClr val="FF0000"/>
                </a:solidFill>
              </a:rPr>
              <a:t>codons</a:t>
            </a:r>
            <a:r>
              <a:rPr lang="en-CA" sz="2600" dirty="0">
                <a:solidFill>
                  <a:srgbClr val="000090"/>
                </a:solidFill>
              </a:rPr>
              <a:t>) and create list of stop/start points</a:t>
            </a:r>
            <a:endParaRPr sz="2600" dirty="0"/>
          </a:p>
          <a:p>
            <a:pPr marL="457200" lvl="0" indent="-342900" algn="l" rtl="0">
              <a:lnSpc>
                <a:spcPct val="100000"/>
              </a:lnSpc>
              <a:spcBef>
                <a:spcPts val="360"/>
              </a:spcBef>
              <a:spcAft>
                <a:spcPts val="0"/>
              </a:spcAft>
              <a:buSzPts val="1500"/>
              <a:buChar char="•"/>
            </a:pPr>
            <a:r>
              <a:rPr lang="en-CA" sz="2600" dirty="0">
                <a:solidFill>
                  <a:srgbClr val="000090"/>
                </a:solidFill>
              </a:rPr>
              <a:t>Identify start and stop codon pairs in all 3 reading frames</a:t>
            </a:r>
            <a:endParaRPr sz="2600" dirty="0"/>
          </a:p>
          <a:p>
            <a:pPr marL="457200" lvl="0" indent="-342900" algn="l" rtl="0">
              <a:lnSpc>
                <a:spcPct val="100000"/>
              </a:lnSpc>
              <a:spcBef>
                <a:spcPts val="360"/>
              </a:spcBef>
              <a:spcAft>
                <a:spcPts val="0"/>
              </a:spcAft>
              <a:buSzPts val="1500"/>
              <a:buChar char="•"/>
            </a:pPr>
            <a:r>
              <a:rPr lang="en-CA" sz="2600" dirty="0">
                <a:solidFill>
                  <a:srgbClr val="000090"/>
                </a:solidFill>
              </a:rPr>
              <a:t>Pair start and stop codons to define ORFs in same reading frame</a:t>
            </a:r>
            <a:endParaRPr sz="2600" dirty="0"/>
          </a:p>
          <a:p>
            <a:pPr marL="457200" lvl="0" indent="-342900" algn="l" rtl="0">
              <a:lnSpc>
                <a:spcPct val="100000"/>
              </a:lnSpc>
              <a:spcBef>
                <a:spcPts val="360"/>
              </a:spcBef>
              <a:spcAft>
                <a:spcPts val="0"/>
              </a:spcAft>
              <a:buSzPts val="1500"/>
              <a:buChar char="•"/>
            </a:pPr>
            <a:r>
              <a:rPr lang="en-CA" sz="2600" dirty="0">
                <a:solidFill>
                  <a:srgbClr val="000090"/>
                </a:solidFill>
              </a:rPr>
              <a:t>Create ORF function (</a:t>
            </a:r>
            <a:r>
              <a:rPr lang="en-CA" sz="2600" dirty="0">
                <a:solidFill>
                  <a:srgbClr val="FF0000"/>
                </a:solidFill>
              </a:rPr>
              <a:t>ORF</a:t>
            </a:r>
            <a:r>
              <a:rPr lang="en-CA" sz="2600" dirty="0">
                <a:solidFill>
                  <a:srgbClr val="000090"/>
                </a:solidFill>
              </a:rPr>
              <a:t>), set minimum ORF length to 40 bases</a:t>
            </a:r>
            <a:endParaRPr sz="2600" dirty="0"/>
          </a:p>
          <a:p>
            <a:pPr marL="457200" lvl="0" indent="-342900" algn="l" rtl="0">
              <a:lnSpc>
                <a:spcPct val="100000"/>
              </a:lnSpc>
              <a:spcBef>
                <a:spcPts val="360"/>
              </a:spcBef>
              <a:spcAft>
                <a:spcPts val="0"/>
              </a:spcAft>
              <a:buSzPts val="1500"/>
              <a:buChar char="•"/>
            </a:pPr>
            <a:r>
              <a:rPr lang="en-CA" sz="2600" dirty="0">
                <a:solidFill>
                  <a:srgbClr val="000090"/>
                </a:solidFill>
              </a:rPr>
              <a:t>Identify start codons + up to 3 stop codons in same reading frame</a:t>
            </a:r>
            <a:endParaRPr sz="2600" dirty="0"/>
          </a:p>
          <a:p>
            <a:pPr marL="457200" lvl="0" indent="-342900" algn="l" rtl="0">
              <a:lnSpc>
                <a:spcPct val="100000"/>
              </a:lnSpc>
              <a:spcBef>
                <a:spcPts val="360"/>
              </a:spcBef>
              <a:spcAft>
                <a:spcPts val="0"/>
              </a:spcAft>
              <a:buSzPts val="1500"/>
              <a:buChar char="•"/>
            </a:pPr>
            <a:r>
              <a:rPr lang="en-CA" sz="2600" dirty="0">
                <a:solidFill>
                  <a:srgbClr val="000090"/>
                </a:solidFill>
              </a:rPr>
              <a:t>Create </a:t>
            </a:r>
            <a:r>
              <a:rPr lang="en-CA" sz="2600" dirty="0" err="1">
                <a:solidFill>
                  <a:srgbClr val="000090"/>
                </a:solidFill>
              </a:rPr>
              <a:t>ORFfinder</a:t>
            </a:r>
            <a:r>
              <a:rPr lang="en-CA" sz="2600" dirty="0">
                <a:solidFill>
                  <a:srgbClr val="000090"/>
                </a:solidFill>
              </a:rPr>
              <a:t> function (</a:t>
            </a:r>
            <a:r>
              <a:rPr lang="en-CA" sz="2600" dirty="0" err="1">
                <a:solidFill>
                  <a:srgbClr val="FF0000"/>
                </a:solidFill>
              </a:rPr>
              <a:t>ORFfinder</a:t>
            </a:r>
            <a:r>
              <a:rPr lang="en-CA" sz="2600" dirty="0">
                <a:solidFill>
                  <a:srgbClr val="000090"/>
                </a:solidFill>
              </a:rPr>
              <a:t>) and run it</a:t>
            </a:r>
            <a:endParaRPr sz="2600" dirty="0"/>
          </a:p>
          <a:p>
            <a:pPr marL="457200" lvl="0" indent="-342900" algn="l" rtl="0">
              <a:lnSpc>
                <a:spcPct val="100000"/>
              </a:lnSpc>
              <a:spcBef>
                <a:spcPts val="360"/>
              </a:spcBef>
              <a:spcAft>
                <a:spcPts val="0"/>
              </a:spcAft>
              <a:buSzPts val="1500"/>
              <a:buChar char="•"/>
            </a:pPr>
            <a:r>
              <a:rPr lang="en-CA" sz="2600" dirty="0">
                <a:solidFill>
                  <a:srgbClr val="000090"/>
                </a:solidFill>
              </a:rPr>
              <a:t>Calculate correct and incorrect ORFs</a:t>
            </a:r>
            <a:endParaRPr sz="2600" dirty="0"/>
          </a:p>
          <a:p>
            <a:pPr marL="457200" lvl="0" indent="-228600" algn="l" rtl="0">
              <a:lnSpc>
                <a:spcPct val="100000"/>
              </a:lnSpc>
              <a:spcBef>
                <a:spcPts val="360"/>
              </a:spcBef>
              <a:spcAft>
                <a:spcPts val="0"/>
              </a:spcAft>
              <a:buSzPts val="1800"/>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gdc35d56f2a_0_411"/>
          <p:cNvSpPr txBox="1">
            <a:spLocks noGrp="1"/>
          </p:cNvSpPr>
          <p:nvPr>
            <p:ph type="title"/>
          </p:nvPr>
        </p:nvSpPr>
        <p:spPr>
          <a:xfrm>
            <a:off x="1835700" y="10295"/>
            <a:ext cx="8520600" cy="1108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800"/>
              <a:buFont typeface="Arial"/>
              <a:buNone/>
            </a:pPr>
            <a:r>
              <a:rPr lang="en-CA"/>
              <a:t>Import Functions for </a:t>
            </a:r>
            <a:br>
              <a:rPr lang="en-CA"/>
            </a:br>
            <a:r>
              <a:rPr lang="en-CA"/>
              <a:t>Python Math</a:t>
            </a:r>
            <a:endParaRPr/>
          </a:p>
        </p:txBody>
      </p:sp>
      <p:sp>
        <p:nvSpPr>
          <p:cNvPr id="1215" name="Google Shape;1215;gdc35d56f2a_0_411"/>
          <p:cNvSpPr txBox="1">
            <a:spLocks noGrp="1"/>
          </p:cNvSpPr>
          <p:nvPr>
            <p:ph type="body" idx="1"/>
          </p:nvPr>
        </p:nvSpPr>
        <p:spPr>
          <a:xfrm>
            <a:off x="797667" y="1634247"/>
            <a:ext cx="10875523" cy="2120630"/>
          </a:xfrm>
          <a:prstGeom prst="rect">
            <a:avLst/>
          </a:prstGeom>
          <a:noFill/>
          <a:ln>
            <a:noFill/>
          </a:ln>
        </p:spPr>
        <p:txBody>
          <a:bodyPr spcFirstLastPara="1" wrap="square" lIns="91425" tIns="91425" rIns="91425" bIns="91425" anchor="t" anchorCtr="0">
            <a:noAutofit/>
          </a:bodyPr>
          <a:lstStyle/>
          <a:p>
            <a:pPr marL="533400" marR="38100" lvl="0" indent="-317500" algn="l" rtl="0">
              <a:lnSpc>
                <a:spcPct val="100000"/>
              </a:lnSpc>
              <a:spcBef>
                <a:spcPts val="600"/>
              </a:spcBef>
              <a:spcAft>
                <a:spcPts val="0"/>
              </a:spcAft>
              <a:buSzPts val="1400"/>
              <a:buFont typeface="Roboto"/>
              <a:buChar char="●"/>
            </a:pPr>
            <a:r>
              <a:rPr lang="en-CA" sz="2600" dirty="0" err="1"/>
              <a:t>Numpy</a:t>
            </a:r>
            <a:r>
              <a:rPr lang="en-CA" sz="2600" dirty="0"/>
              <a:t> allows for mathematical operations and array handling</a:t>
            </a:r>
            <a:endParaRPr sz="2600" dirty="0"/>
          </a:p>
          <a:p>
            <a:pPr marL="533400" marR="38100" lvl="0" indent="-317500" algn="l" rtl="0">
              <a:lnSpc>
                <a:spcPct val="100000"/>
              </a:lnSpc>
              <a:spcBef>
                <a:spcPts val="0"/>
              </a:spcBef>
              <a:spcAft>
                <a:spcPts val="0"/>
              </a:spcAft>
              <a:buSzPts val="1400"/>
              <a:buFont typeface="Roboto"/>
              <a:buChar char="●"/>
            </a:pPr>
            <a:r>
              <a:rPr lang="en-CA" sz="2600" dirty="0"/>
              <a:t>Pandas is used to read data and for </a:t>
            </a:r>
            <a:r>
              <a:rPr lang="en-CA" sz="2600" dirty="0" err="1"/>
              <a:t>dataframe</a:t>
            </a:r>
            <a:r>
              <a:rPr lang="en-CA" sz="2600" dirty="0"/>
              <a:t> capabilities</a:t>
            </a:r>
            <a:endParaRPr sz="2600" dirty="0">
              <a:solidFill>
                <a:schemeClr val="accent2"/>
              </a:solidFill>
              <a:highlight>
                <a:srgbClr val="FFFFFF"/>
              </a:highlight>
              <a:latin typeface="Roboto"/>
              <a:ea typeface="Roboto"/>
              <a:cs typeface="Roboto"/>
              <a:sym typeface="Roboto"/>
            </a:endParaRPr>
          </a:p>
          <a:p>
            <a:pPr marL="0" lvl="0" indent="0" algn="l" rtl="0">
              <a:lnSpc>
                <a:spcPct val="135714"/>
              </a:lnSpc>
              <a:spcBef>
                <a:spcPts val="500"/>
              </a:spcBef>
              <a:spcAft>
                <a:spcPts val="0"/>
              </a:spcAft>
              <a:buSzPts val="1800"/>
              <a:buNone/>
            </a:pPr>
            <a:endParaRPr sz="26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1600"/>
              </a:spcAft>
              <a:buSzPts val="1800"/>
              <a:buNone/>
            </a:pPr>
            <a:endParaRPr sz="2600" dirty="0"/>
          </a:p>
        </p:txBody>
      </p:sp>
      <p:sp>
        <p:nvSpPr>
          <p:cNvPr id="1216" name="Google Shape;1216;gdc35d56f2a_0_411"/>
          <p:cNvSpPr txBox="1"/>
          <p:nvPr/>
        </p:nvSpPr>
        <p:spPr>
          <a:xfrm>
            <a:off x="4139127" y="3429000"/>
            <a:ext cx="4789500" cy="1172700"/>
          </a:xfrm>
          <a:prstGeom prst="rect">
            <a:avLst/>
          </a:prstGeom>
          <a:noFill/>
          <a:ln>
            <a:noFill/>
          </a:ln>
        </p:spPr>
        <p:txBody>
          <a:bodyPr spcFirstLastPara="1" wrap="square" lIns="91425" tIns="91425" rIns="91425" bIns="91425" anchor="t" anchorCtr="0">
            <a:noAutofit/>
          </a:bodyPr>
          <a:lstStyle/>
          <a:p>
            <a:pPr marL="0" marR="0" lvl="0" indent="0" algn="l" rtl="0">
              <a:lnSpc>
                <a:spcPct val="135714"/>
              </a:lnSpc>
              <a:spcBef>
                <a:spcPts val="0"/>
              </a:spcBef>
              <a:spcAft>
                <a:spcPts val="0"/>
              </a:spcAft>
              <a:buClr>
                <a:srgbClr val="000000"/>
              </a:buClr>
              <a:buSzPts val="1800"/>
              <a:buFont typeface="Arial"/>
              <a:buNone/>
            </a:pPr>
            <a:r>
              <a:rPr lang="en-CA" sz="2000" b="1" i="0" u="none" strike="noStrike" cap="none" dirty="0">
                <a:solidFill>
                  <a:srgbClr val="AF00DB"/>
                </a:solidFill>
                <a:highlight>
                  <a:srgbClr val="FFFFFE"/>
                </a:highlight>
                <a:latin typeface="Courier New"/>
                <a:ea typeface="Courier New"/>
                <a:cs typeface="Courier New"/>
                <a:sym typeface="Courier New"/>
              </a:rPr>
              <a:t>import</a:t>
            </a:r>
            <a:r>
              <a:rPr lang="en-CA" sz="2000" b="1" i="0" u="none" strike="noStrike" cap="none" dirty="0">
                <a:solidFill>
                  <a:schemeClr val="dk1"/>
                </a:solidFill>
                <a:highlight>
                  <a:srgbClr val="FFFFFE"/>
                </a:highlight>
                <a:latin typeface="Courier New"/>
                <a:ea typeface="Courier New"/>
                <a:cs typeface="Courier New"/>
                <a:sym typeface="Courier New"/>
              </a:rPr>
              <a:t> </a:t>
            </a:r>
            <a:r>
              <a:rPr lang="en-CA" sz="2000" b="1" i="0" u="none" strike="noStrike" cap="none" dirty="0" err="1">
                <a:solidFill>
                  <a:schemeClr val="dk1"/>
                </a:solidFill>
                <a:highlight>
                  <a:srgbClr val="FFFFFE"/>
                </a:highlight>
                <a:latin typeface="Courier New"/>
                <a:ea typeface="Courier New"/>
                <a:cs typeface="Courier New"/>
                <a:sym typeface="Courier New"/>
              </a:rPr>
              <a:t>numpy</a:t>
            </a:r>
            <a:r>
              <a:rPr lang="en-CA" sz="2000" b="1" i="0" u="none" strike="noStrike" cap="none" dirty="0">
                <a:solidFill>
                  <a:schemeClr val="dk1"/>
                </a:solidFill>
                <a:highlight>
                  <a:srgbClr val="FFFFFE"/>
                </a:highlight>
                <a:latin typeface="Courier New"/>
                <a:ea typeface="Courier New"/>
                <a:cs typeface="Courier New"/>
                <a:sym typeface="Courier New"/>
              </a:rPr>
              <a:t> </a:t>
            </a:r>
            <a:r>
              <a:rPr lang="en-CA" sz="2000" b="1" i="0" u="none" strike="noStrike" cap="none" dirty="0">
                <a:solidFill>
                  <a:srgbClr val="AF00DB"/>
                </a:solidFill>
                <a:highlight>
                  <a:srgbClr val="FFFFFE"/>
                </a:highlight>
                <a:latin typeface="Courier New"/>
                <a:ea typeface="Courier New"/>
                <a:cs typeface="Courier New"/>
                <a:sym typeface="Courier New"/>
              </a:rPr>
              <a:t>as</a:t>
            </a:r>
            <a:r>
              <a:rPr lang="en-CA" sz="2000" b="1" i="0" u="none" strike="noStrike" cap="none" dirty="0">
                <a:solidFill>
                  <a:schemeClr val="dk1"/>
                </a:solidFill>
                <a:highlight>
                  <a:srgbClr val="FFFFFE"/>
                </a:highlight>
                <a:latin typeface="Courier New"/>
                <a:ea typeface="Courier New"/>
                <a:cs typeface="Courier New"/>
                <a:sym typeface="Courier New"/>
              </a:rPr>
              <a:t> np</a:t>
            </a:r>
            <a:endParaRPr sz="20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r>
              <a:rPr lang="en-CA" sz="2000" b="1" i="0" u="none" strike="noStrike" cap="none" dirty="0">
                <a:solidFill>
                  <a:srgbClr val="AF00DB"/>
                </a:solidFill>
                <a:highlight>
                  <a:srgbClr val="FFFFFE"/>
                </a:highlight>
                <a:latin typeface="Courier New"/>
                <a:ea typeface="Courier New"/>
                <a:cs typeface="Courier New"/>
                <a:sym typeface="Courier New"/>
              </a:rPr>
              <a:t>import</a:t>
            </a:r>
            <a:r>
              <a:rPr lang="en-CA" sz="2000" b="1" i="0" u="none" strike="noStrike" cap="none" dirty="0">
                <a:solidFill>
                  <a:schemeClr val="dk1"/>
                </a:solidFill>
                <a:highlight>
                  <a:srgbClr val="FFFFFE"/>
                </a:highlight>
                <a:latin typeface="Courier New"/>
                <a:ea typeface="Courier New"/>
                <a:cs typeface="Courier New"/>
                <a:sym typeface="Courier New"/>
              </a:rPr>
              <a:t> pandas </a:t>
            </a:r>
            <a:r>
              <a:rPr lang="en-CA" sz="2000" b="1" i="0" u="none" strike="noStrike" cap="none" dirty="0">
                <a:solidFill>
                  <a:srgbClr val="AF00DB"/>
                </a:solidFill>
                <a:highlight>
                  <a:srgbClr val="FFFFFE"/>
                </a:highlight>
                <a:latin typeface="Courier New"/>
                <a:ea typeface="Courier New"/>
                <a:cs typeface="Courier New"/>
                <a:sym typeface="Courier New"/>
              </a:rPr>
              <a:t>as</a:t>
            </a:r>
            <a:r>
              <a:rPr lang="en-CA" sz="2000" b="1" i="0" u="none" strike="noStrike" cap="none" dirty="0">
                <a:solidFill>
                  <a:schemeClr val="dk1"/>
                </a:solidFill>
                <a:highlight>
                  <a:srgbClr val="FFFFFE"/>
                </a:highlight>
                <a:latin typeface="Courier New"/>
                <a:ea typeface="Courier New"/>
                <a:cs typeface="Courier New"/>
                <a:sym typeface="Courier New"/>
              </a:rPr>
              <a:t> pd</a:t>
            </a:r>
            <a:endParaRPr sz="2000" b="1" i="0" u="none" strike="noStrike" cap="none" dirty="0">
              <a:solidFill>
                <a:schemeClr val="dk1"/>
              </a:solidFill>
              <a:highlight>
                <a:srgbClr val="FFFFFE"/>
              </a:highlight>
              <a:latin typeface="Courier New"/>
              <a:ea typeface="Courier New"/>
              <a:cs typeface="Courier New"/>
              <a:sym typeface="Courier New"/>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21"/>
          <p:cNvSpPr txBox="1">
            <a:spLocks noGrp="1"/>
          </p:cNvSpPr>
          <p:nvPr>
            <p:ph type="title"/>
          </p:nvPr>
        </p:nvSpPr>
        <p:spPr>
          <a:xfrm>
            <a:off x="1835700" y="44496"/>
            <a:ext cx="8520600" cy="108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CA">
                <a:solidFill>
                  <a:schemeClr val="dk1"/>
                </a:solidFill>
              </a:rPr>
              <a:t>Read the Dataset</a:t>
            </a:r>
            <a:endParaRPr>
              <a:solidFill>
                <a:schemeClr val="dk1"/>
              </a:solidFill>
            </a:endParaRPr>
          </a:p>
        </p:txBody>
      </p:sp>
      <p:sp>
        <p:nvSpPr>
          <p:cNvPr id="1223" name="Google Shape;1223;p21"/>
          <p:cNvSpPr txBox="1">
            <a:spLocks noGrp="1"/>
          </p:cNvSpPr>
          <p:nvPr>
            <p:ph type="body" idx="1"/>
          </p:nvPr>
        </p:nvSpPr>
        <p:spPr>
          <a:xfrm>
            <a:off x="1861930" y="989665"/>
            <a:ext cx="9054059" cy="105360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3200"/>
              <a:buFont typeface="Arial"/>
              <a:buChar char="•"/>
            </a:pPr>
            <a:r>
              <a:rPr lang="en-CA" dirty="0">
                <a:solidFill>
                  <a:srgbClr val="000090"/>
                </a:solidFill>
              </a:rPr>
              <a:t>Read the genome sequence (forward and reverse complement)</a:t>
            </a:r>
            <a:endParaRPr dirty="0">
              <a:solidFill>
                <a:srgbClr val="000090"/>
              </a:solidFill>
            </a:endParaRPr>
          </a:p>
        </p:txBody>
      </p:sp>
      <p:sp>
        <p:nvSpPr>
          <p:cNvPr id="1224" name="Google Shape;1224;p21"/>
          <p:cNvSpPr/>
          <p:nvPr/>
        </p:nvSpPr>
        <p:spPr>
          <a:xfrm>
            <a:off x="2173574" y="2072365"/>
            <a:ext cx="9563725" cy="4247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08000"/>
                </a:solidFill>
                <a:latin typeface="Courier New"/>
                <a:ea typeface="Courier New"/>
                <a:cs typeface="Courier New"/>
                <a:sym typeface="Courier New"/>
              </a:rPr>
              <a:t>#Reading full forward direction genome</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08000"/>
                </a:solidFill>
                <a:latin typeface="Courier New"/>
                <a:ea typeface="Courier New"/>
                <a:cs typeface="Courier New"/>
                <a:sym typeface="Courier New"/>
              </a:rPr>
              <a:t>#.replace() removes the newline characters (enter)</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AF00DB"/>
                </a:solidFill>
                <a:latin typeface="Courier New"/>
                <a:ea typeface="Courier New"/>
                <a:cs typeface="Courier New"/>
                <a:sym typeface="Courier New"/>
              </a:rPr>
              <a:t>with</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795E26"/>
                </a:solidFill>
                <a:latin typeface="Courier New"/>
                <a:ea typeface="Courier New"/>
                <a:cs typeface="Courier New"/>
                <a:sym typeface="Courier New"/>
              </a:rPr>
              <a:t>open</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A31515"/>
                </a:solidFill>
                <a:latin typeface="Courier New"/>
                <a:ea typeface="Courier New"/>
                <a:cs typeface="Courier New"/>
                <a:sym typeface="Courier New"/>
              </a:rPr>
              <a:t>'</a:t>
            </a:r>
            <a:r>
              <a:rPr lang="en-CA" sz="1800" b="1" i="0" u="none" strike="noStrike" cap="none" dirty="0" err="1">
                <a:solidFill>
                  <a:srgbClr val="A31515"/>
                </a:solidFill>
                <a:latin typeface="Courier New"/>
                <a:ea typeface="Courier New"/>
                <a:cs typeface="Courier New"/>
                <a:sym typeface="Courier New"/>
              </a:rPr>
              <a:t>full_sequence.fasta</a:t>
            </a:r>
            <a:r>
              <a:rPr lang="en-CA" sz="1800" b="1" i="0" u="none" strike="noStrike" cap="none" dirty="0">
                <a:solidFill>
                  <a:srgbClr val="A31515"/>
                </a:solidFill>
                <a:latin typeface="Courier New"/>
                <a:ea typeface="Courier New"/>
                <a:cs typeface="Courier New"/>
                <a:sym typeface="Courier New"/>
              </a:rPr>
              <a:t>'</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31515"/>
                </a:solidFill>
                <a:latin typeface="Courier New"/>
                <a:ea typeface="Courier New"/>
                <a:cs typeface="Courier New"/>
                <a:sym typeface="Courier New"/>
              </a:rPr>
              <a:t>'r'</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as</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001080"/>
                </a:solidFill>
                <a:latin typeface="Courier New"/>
                <a:ea typeface="Courier New"/>
                <a:cs typeface="Courier New"/>
                <a:sym typeface="Courier New"/>
              </a:rPr>
              <a:t>file</a:t>
            </a:r>
            <a:r>
              <a:rPr lang="en-CA" sz="1800" b="1" i="0" u="none" strike="noStrike" cap="none" dirty="0">
                <a:solidFill>
                  <a:srgbClr val="000000"/>
                </a:solidFill>
                <a:latin typeface="Courier New"/>
                <a:ea typeface="Courier New"/>
                <a:cs typeface="Courier New"/>
                <a:sym typeface="Courier New"/>
              </a:rPr>
              <a:t>:</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full_seq</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err="1">
                <a:solidFill>
                  <a:srgbClr val="001080"/>
                </a:solidFill>
                <a:latin typeface="Courier New"/>
                <a:ea typeface="Courier New"/>
                <a:cs typeface="Courier New"/>
                <a:sym typeface="Courier New"/>
              </a:rPr>
              <a:t>file</a:t>
            </a:r>
            <a:r>
              <a:rPr lang="en-CA" sz="1800" b="1" i="0" u="none" strike="noStrike" cap="none" dirty="0" err="1">
                <a:solidFill>
                  <a:srgbClr val="000000"/>
                </a:solidFill>
                <a:latin typeface="Courier New"/>
                <a:ea typeface="Courier New"/>
                <a:cs typeface="Courier New"/>
                <a:sym typeface="Courier New"/>
              </a:rPr>
              <a:t>.read</a:t>
            </a:r>
            <a:r>
              <a:rPr lang="en-CA" sz="1800" b="1" i="0" u="none" strike="noStrike" cap="none" dirty="0">
                <a:solidFill>
                  <a:srgbClr val="000000"/>
                </a:solidFill>
                <a:latin typeface="Courier New"/>
                <a:ea typeface="Courier New"/>
                <a:cs typeface="Courier New"/>
                <a:sym typeface="Courier New"/>
              </a:rPr>
              <a:t>().replace(</a:t>
            </a:r>
            <a:r>
              <a:rPr lang="en-CA" sz="1800" b="1" i="0" u="none" strike="noStrike" cap="none" dirty="0">
                <a:solidFill>
                  <a:srgbClr val="A31515"/>
                </a:solidFill>
                <a:latin typeface="Courier New"/>
                <a:ea typeface="Courier New"/>
                <a:cs typeface="Courier New"/>
                <a:sym typeface="Courier New"/>
              </a:rPr>
              <a:t>'\n'</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31515"/>
                </a:solidFill>
                <a:latin typeface="Courier New"/>
                <a:ea typeface="Courier New"/>
                <a:cs typeface="Courier New"/>
                <a:sym typeface="Courier New"/>
              </a:rPr>
              <a:t>''</a:t>
            </a:r>
            <a:r>
              <a:rPr lang="en-CA" sz="1800" b="1" i="0" u="none" strike="noStrike" cap="none" dirty="0">
                <a:solidFill>
                  <a:srgbClr val="000000"/>
                </a:solidFill>
                <a:latin typeface="Courier New"/>
                <a:ea typeface="Courier New"/>
                <a:cs typeface="Courier New"/>
                <a:sym typeface="Courier New"/>
              </a:rPr>
              <a:t>)</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CA" sz="1800" b="1" i="0" u="none" strike="noStrike" cap="none" dirty="0">
                <a:solidFill>
                  <a:srgbClr val="000000"/>
                </a:solidFill>
                <a:latin typeface="Courier New"/>
                <a:ea typeface="Courier New"/>
                <a:cs typeface="Courier New"/>
                <a:sym typeface="Courier New"/>
              </a:rPr>
            </a:br>
            <a:r>
              <a:rPr lang="en-CA" sz="1800" b="1" i="0" u="none" strike="noStrike" cap="none" dirty="0">
                <a:solidFill>
                  <a:srgbClr val="008000"/>
                </a:solidFill>
                <a:latin typeface="Courier New"/>
                <a:ea typeface="Courier New"/>
                <a:cs typeface="Courier New"/>
                <a:sym typeface="Courier New"/>
              </a:rPr>
              <a:t>#The first 71 characters contain the genome’s #information (reference number etc.). This is removed</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err="1">
                <a:solidFill>
                  <a:srgbClr val="000000"/>
                </a:solidFill>
                <a:latin typeface="Courier New"/>
                <a:ea typeface="Courier New"/>
                <a:cs typeface="Courier New"/>
                <a:sym typeface="Courier New"/>
              </a:rPr>
              <a:t>full_seq</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err="1">
                <a:solidFill>
                  <a:srgbClr val="000000"/>
                </a:solidFill>
                <a:latin typeface="Courier New"/>
                <a:ea typeface="Courier New"/>
                <a:cs typeface="Courier New"/>
                <a:sym typeface="Courier New"/>
              </a:rPr>
              <a:t>full_seq</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09885A"/>
                </a:solidFill>
                <a:latin typeface="Courier New"/>
                <a:ea typeface="Courier New"/>
                <a:cs typeface="Courier New"/>
                <a:sym typeface="Courier New"/>
              </a:rPr>
              <a:t>71</a:t>
            </a:r>
            <a:r>
              <a:rPr lang="en-CA" sz="1800" b="1" i="0" u="none" strike="noStrike" cap="none" dirty="0">
                <a:solidFill>
                  <a:srgbClr val="000000"/>
                </a:solidFill>
                <a:latin typeface="Courier New"/>
                <a:ea typeface="Courier New"/>
                <a:cs typeface="Courier New"/>
                <a:sym typeface="Courier New"/>
              </a:rPr>
              <a:t>:]</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CA" sz="1800" b="1" i="0" u="none" strike="noStrike" cap="none" dirty="0">
                <a:solidFill>
                  <a:srgbClr val="000000"/>
                </a:solidFill>
                <a:latin typeface="Courier New"/>
                <a:ea typeface="Courier New"/>
                <a:cs typeface="Courier New"/>
                <a:sym typeface="Courier New"/>
              </a:rPr>
            </a:br>
            <a:r>
              <a:rPr lang="en-CA" sz="1800" b="1" i="0" u="none" strike="noStrike" cap="none" dirty="0">
                <a:solidFill>
                  <a:srgbClr val="008000"/>
                </a:solidFill>
                <a:latin typeface="Courier New"/>
                <a:ea typeface="Courier New"/>
                <a:cs typeface="Courier New"/>
                <a:sym typeface="Courier New"/>
              </a:rPr>
              <a:t>#Reading full reverse complement direction genome</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AF00DB"/>
                </a:solidFill>
                <a:latin typeface="Courier New"/>
                <a:ea typeface="Courier New"/>
                <a:cs typeface="Courier New"/>
                <a:sym typeface="Courier New"/>
              </a:rPr>
              <a:t>with</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795E26"/>
                </a:solidFill>
                <a:latin typeface="Courier New"/>
                <a:ea typeface="Courier New"/>
                <a:cs typeface="Courier New"/>
                <a:sym typeface="Courier New"/>
              </a:rPr>
              <a:t>open</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A31515"/>
                </a:solidFill>
                <a:latin typeface="Courier New"/>
                <a:ea typeface="Courier New"/>
                <a:cs typeface="Courier New"/>
                <a:sym typeface="Courier New"/>
              </a:rPr>
              <a:t>'</a:t>
            </a:r>
            <a:r>
              <a:rPr lang="en-CA" sz="1800" b="1" i="0" u="none" strike="noStrike" cap="none" dirty="0" err="1">
                <a:solidFill>
                  <a:srgbClr val="A31515"/>
                </a:solidFill>
                <a:latin typeface="Courier New"/>
                <a:ea typeface="Courier New"/>
                <a:cs typeface="Courier New"/>
                <a:sym typeface="Courier New"/>
              </a:rPr>
              <a:t>rev_comp.fasta</a:t>
            </a:r>
            <a:r>
              <a:rPr lang="en-CA" sz="1800" b="1" i="0" u="none" strike="noStrike" cap="none" dirty="0">
                <a:solidFill>
                  <a:srgbClr val="A31515"/>
                </a:solidFill>
                <a:latin typeface="Courier New"/>
                <a:ea typeface="Courier New"/>
                <a:cs typeface="Courier New"/>
                <a:sym typeface="Courier New"/>
              </a:rPr>
              <a:t>'</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31515"/>
                </a:solidFill>
                <a:latin typeface="Courier New"/>
                <a:ea typeface="Courier New"/>
                <a:cs typeface="Courier New"/>
                <a:sym typeface="Courier New"/>
              </a:rPr>
              <a:t>'r'</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as</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001080"/>
                </a:solidFill>
                <a:latin typeface="Courier New"/>
                <a:ea typeface="Courier New"/>
                <a:cs typeface="Courier New"/>
                <a:sym typeface="Courier New"/>
              </a:rPr>
              <a:t>file</a:t>
            </a:r>
            <a:r>
              <a:rPr lang="en-CA" sz="1800" b="1" i="0" u="none" strike="noStrike" cap="none" dirty="0">
                <a:solidFill>
                  <a:srgbClr val="000000"/>
                </a:solidFill>
                <a:latin typeface="Courier New"/>
                <a:ea typeface="Courier New"/>
                <a:cs typeface="Courier New"/>
                <a:sym typeface="Courier New"/>
              </a:rPr>
              <a:t>:</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full_rev</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err="1">
                <a:solidFill>
                  <a:srgbClr val="001080"/>
                </a:solidFill>
                <a:latin typeface="Courier New"/>
                <a:ea typeface="Courier New"/>
                <a:cs typeface="Courier New"/>
                <a:sym typeface="Courier New"/>
              </a:rPr>
              <a:t>file</a:t>
            </a:r>
            <a:r>
              <a:rPr lang="en-CA" sz="1800" b="1" i="0" u="none" strike="noStrike" cap="none" dirty="0" err="1">
                <a:solidFill>
                  <a:srgbClr val="000000"/>
                </a:solidFill>
                <a:latin typeface="Courier New"/>
                <a:ea typeface="Courier New"/>
                <a:cs typeface="Courier New"/>
                <a:sym typeface="Courier New"/>
              </a:rPr>
              <a:t>.read</a:t>
            </a:r>
            <a:r>
              <a:rPr lang="en-CA" sz="1800" b="1" i="0" u="none" strike="noStrike" cap="none" dirty="0">
                <a:solidFill>
                  <a:srgbClr val="000000"/>
                </a:solidFill>
                <a:latin typeface="Courier New"/>
                <a:ea typeface="Courier New"/>
                <a:cs typeface="Courier New"/>
                <a:sym typeface="Courier New"/>
              </a:rPr>
              <a:t>().replace(</a:t>
            </a:r>
            <a:r>
              <a:rPr lang="en-CA" sz="1800" b="1" i="0" u="none" strike="noStrike" cap="none" dirty="0">
                <a:solidFill>
                  <a:srgbClr val="A31515"/>
                </a:solidFill>
                <a:latin typeface="Courier New"/>
                <a:ea typeface="Courier New"/>
                <a:cs typeface="Courier New"/>
                <a:sym typeface="Courier New"/>
              </a:rPr>
              <a:t>'\n'</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31515"/>
                </a:solidFill>
                <a:latin typeface="Courier New"/>
                <a:ea typeface="Courier New"/>
                <a:cs typeface="Courier New"/>
                <a:sym typeface="Courier New"/>
              </a:rPr>
              <a:t>''</a:t>
            </a:r>
            <a:r>
              <a:rPr lang="en-CA" sz="1800" b="1" i="0" u="none" strike="noStrike" cap="none" dirty="0">
                <a:solidFill>
                  <a:srgbClr val="000000"/>
                </a:solidFill>
                <a:latin typeface="Courier New"/>
                <a:ea typeface="Courier New"/>
                <a:cs typeface="Courier New"/>
                <a:sym typeface="Courier New"/>
              </a:rPr>
              <a:t>)</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CA" sz="1800" b="1" i="0" u="none" strike="noStrike" cap="none" dirty="0">
                <a:solidFill>
                  <a:srgbClr val="000000"/>
                </a:solidFill>
                <a:latin typeface="Courier New"/>
                <a:ea typeface="Courier New"/>
                <a:cs typeface="Courier New"/>
                <a:sym typeface="Courier New"/>
              </a:rPr>
            </a:br>
            <a:r>
              <a:rPr lang="en-CA" sz="1800" b="1" i="0" u="none" strike="noStrike" cap="none" dirty="0">
                <a:solidFill>
                  <a:srgbClr val="008000"/>
                </a:solidFill>
                <a:latin typeface="Courier New"/>
                <a:ea typeface="Courier New"/>
                <a:cs typeface="Courier New"/>
                <a:sym typeface="Courier New"/>
              </a:rPr>
              <a:t>#Remove the first line</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1800" b="1" i="0" u="none" strike="noStrike" cap="none" dirty="0" err="1">
                <a:solidFill>
                  <a:srgbClr val="000000"/>
                </a:solidFill>
                <a:latin typeface="Courier New"/>
                <a:ea typeface="Courier New"/>
                <a:cs typeface="Courier New"/>
                <a:sym typeface="Courier New"/>
              </a:rPr>
              <a:t>full_rev</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err="1">
                <a:solidFill>
                  <a:srgbClr val="000000"/>
                </a:solidFill>
                <a:latin typeface="Courier New"/>
                <a:ea typeface="Courier New"/>
                <a:cs typeface="Courier New"/>
                <a:sym typeface="Courier New"/>
              </a:rPr>
              <a:t>full_rev</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09885A"/>
                </a:solidFill>
                <a:latin typeface="Courier New"/>
                <a:ea typeface="Courier New"/>
                <a:cs typeface="Courier New"/>
                <a:sym typeface="Courier New"/>
              </a:rPr>
              <a:t>82</a:t>
            </a:r>
            <a:r>
              <a:rPr lang="en-CA" sz="1800" b="1" i="0" u="none" strike="noStrike" cap="none" dirty="0">
                <a:solidFill>
                  <a:srgbClr val="000000"/>
                </a:solidFill>
                <a:latin typeface="Courier New"/>
                <a:ea typeface="Courier New"/>
                <a:cs typeface="Courier New"/>
                <a:sym typeface="Courier New"/>
              </a:rPr>
              <a:t>:]</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22"/>
          <p:cNvSpPr txBox="1">
            <a:spLocks noGrp="1"/>
          </p:cNvSpPr>
          <p:nvPr>
            <p:ph type="title"/>
          </p:nvPr>
        </p:nvSpPr>
        <p:spPr>
          <a:xfrm>
            <a:off x="1981200" y="16973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rPr>
              <a:t>Code For Data Check (Missing Values, Label Check)</a:t>
            </a:r>
            <a:endParaRPr/>
          </a:p>
        </p:txBody>
      </p:sp>
      <p:sp>
        <p:nvSpPr>
          <p:cNvPr id="1231" name="Google Shape;1231;p22"/>
          <p:cNvSpPr/>
          <p:nvPr/>
        </p:nvSpPr>
        <p:spPr>
          <a:xfrm>
            <a:off x="959371" y="1752600"/>
            <a:ext cx="10658006" cy="452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1800"/>
              <a:buFont typeface="Arial"/>
              <a:buNone/>
            </a:pPr>
            <a:r>
              <a:rPr lang="en-CA" sz="1800" b="1" i="0" u="none" strike="noStrike" cap="none" dirty="0">
                <a:solidFill>
                  <a:srgbClr val="008000"/>
                </a:solidFill>
                <a:latin typeface="Courier New"/>
                <a:ea typeface="Courier New"/>
                <a:cs typeface="Courier New"/>
                <a:sym typeface="Courier New"/>
              </a:rPr>
              <a:t>#Check the dataset to make sure no data is missing and Check the class labels – need to define “</a:t>
            </a:r>
            <a:r>
              <a:rPr lang="en-CA" sz="1800" b="1" i="0" u="none" strike="noStrike" cap="none" dirty="0" err="1">
                <a:solidFill>
                  <a:srgbClr val="008000"/>
                </a:solidFill>
                <a:latin typeface="Courier New"/>
                <a:ea typeface="Courier New"/>
                <a:cs typeface="Courier New"/>
                <a:sym typeface="Courier New"/>
              </a:rPr>
              <a:t>verify_dataset</a:t>
            </a:r>
            <a:r>
              <a:rPr lang="en-CA" sz="1800" b="1" i="0" u="none" strike="noStrike" cap="none" dirty="0">
                <a:solidFill>
                  <a:srgbClr val="008000"/>
                </a:solidFill>
                <a:latin typeface="Courier New"/>
                <a:ea typeface="Courier New"/>
                <a:cs typeface="Courier New"/>
                <a:sym typeface="Courier New"/>
              </a:rPr>
              <a:t>” function</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FF"/>
              </a:buClr>
              <a:buSzPts val="1800"/>
              <a:buFont typeface="Arial"/>
              <a:buNone/>
            </a:pPr>
            <a:r>
              <a:rPr lang="en-CA" sz="1800" b="1" i="0" u="none" strike="noStrike" cap="none" dirty="0">
                <a:solidFill>
                  <a:srgbClr val="0000FF"/>
                </a:solidFill>
                <a:latin typeface="Courier New"/>
                <a:ea typeface="Courier New"/>
                <a:cs typeface="Courier New"/>
                <a:sym typeface="Courier New"/>
              </a:rPr>
              <a:t>def</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795E26"/>
                </a:solidFill>
                <a:latin typeface="Courier New"/>
                <a:ea typeface="Courier New"/>
                <a:cs typeface="Courier New"/>
                <a:sym typeface="Courier New"/>
              </a:rPr>
              <a:t>verify_dataset</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001080"/>
                </a:solidFill>
                <a:latin typeface="Courier New"/>
                <a:ea typeface="Courier New"/>
                <a:cs typeface="Courier New"/>
                <a:sym typeface="Courier New"/>
              </a:rPr>
              <a:t>data</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8000"/>
              </a:buClr>
              <a:buSzPts val="1800"/>
              <a:buFont typeface="Arial"/>
              <a:buNone/>
            </a:pPr>
            <a:r>
              <a:rPr lang="en-CA" sz="1800" b="1" i="0" u="none" strike="noStrike" cap="none" dirty="0">
                <a:solidFill>
                  <a:srgbClr val="008000"/>
                </a:solidFill>
                <a:latin typeface="Courier New"/>
                <a:ea typeface="Courier New"/>
                <a:cs typeface="Courier New"/>
                <a:sym typeface="Courier New"/>
              </a:rPr>
              <a:t>#Use </a:t>
            </a:r>
            <a:r>
              <a:rPr lang="en-CA" sz="1800" b="1" i="0" u="none" strike="noStrike" cap="none" dirty="0" err="1">
                <a:solidFill>
                  <a:srgbClr val="008000"/>
                </a:solidFill>
                <a:latin typeface="Courier New"/>
                <a:ea typeface="Courier New"/>
                <a:cs typeface="Courier New"/>
                <a:sym typeface="Courier New"/>
              </a:rPr>
              <a:t>data_found</a:t>
            </a:r>
            <a:r>
              <a:rPr lang="en-CA" sz="1800" b="1" i="0" u="none" strike="noStrike" cap="none" dirty="0">
                <a:solidFill>
                  <a:srgbClr val="008000"/>
                </a:solidFill>
                <a:latin typeface="Courier New"/>
                <a:ea typeface="Courier New"/>
                <a:cs typeface="Courier New"/>
                <a:sym typeface="Courier New"/>
              </a:rPr>
              <a:t> as a dummy variable to determine if to print missing value information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data_found</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a:solidFill>
                  <a:srgbClr val="09885A"/>
                </a:solidFill>
                <a:latin typeface="Courier New"/>
                <a:ea typeface="Courier New"/>
                <a:cs typeface="Courier New"/>
                <a:sym typeface="Courier New"/>
              </a:rPr>
              <a:t>1</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for</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each_column</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0000FF"/>
                </a:solidFill>
                <a:latin typeface="Courier New"/>
                <a:ea typeface="Courier New"/>
                <a:cs typeface="Courier New"/>
                <a:sym typeface="Courier New"/>
              </a:rPr>
              <a:t>in</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data.columns</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if</a:t>
            </a:r>
            <a:r>
              <a:rPr lang="en-CA" sz="1800" b="1" i="0" u="none" strike="noStrike" cap="none" dirty="0">
                <a:solidFill>
                  <a:srgbClr val="000000"/>
                </a:solidFill>
                <a:latin typeface="Courier New"/>
                <a:ea typeface="Courier New"/>
                <a:cs typeface="Courier New"/>
                <a:sym typeface="Courier New"/>
              </a:rPr>
              <a:t> data[</a:t>
            </a:r>
            <a:r>
              <a:rPr lang="en-CA" sz="1800" b="1" i="0" u="none" strike="noStrike" cap="none" dirty="0" err="1">
                <a:solidFill>
                  <a:srgbClr val="000000"/>
                </a:solidFill>
                <a:latin typeface="Courier New"/>
                <a:ea typeface="Courier New"/>
                <a:cs typeface="Courier New"/>
                <a:sym typeface="Courier New"/>
              </a:rPr>
              <a:t>each_column</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err="1">
                <a:solidFill>
                  <a:srgbClr val="000000"/>
                </a:solidFill>
                <a:latin typeface="Courier New"/>
                <a:ea typeface="Courier New"/>
                <a:cs typeface="Courier New"/>
                <a:sym typeface="Courier New"/>
              </a:rPr>
              <a:t>isnull</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795E26"/>
                </a:solidFill>
                <a:latin typeface="Courier New"/>
                <a:ea typeface="Courier New"/>
                <a:cs typeface="Courier New"/>
                <a:sym typeface="Courier New"/>
              </a:rPr>
              <a:t>any</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795E26"/>
                </a:solidFill>
                <a:latin typeface="Courier New"/>
                <a:ea typeface="Courier New"/>
                <a:cs typeface="Courier New"/>
                <a:sym typeface="Courier New"/>
              </a:rPr>
              <a:t>print</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A31515"/>
                </a:solidFill>
                <a:latin typeface="Courier New"/>
                <a:ea typeface="Courier New"/>
                <a:cs typeface="Courier New"/>
                <a:sym typeface="Courier New"/>
              </a:rPr>
              <a:t>"Data missing in Column "</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err="1">
                <a:solidFill>
                  <a:srgbClr val="000000"/>
                </a:solidFill>
                <a:latin typeface="Courier New"/>
                <a:ea typeface="Courier New"/>
                <a:cs typeface="Courier New"/>
                <a:sym typeface="Courier New"/>
              </a:rPr>
              <a:t>each_column</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data_found</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a:solidFill>
                  <a:srgbClr val="09885A"/>
                </a:solidFill>
                <a:latin typeface="Courier New"/>
                <a:ea typeface="Courier New"/>
                <a:cs typeface="Courier New"/>
                <a:sym typeface="Courier New"/>
              </a:rPr>
              <a:t>0</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795E26"/>
                </a:solidFill>
                <a:latin typeface="Courier New"/>
                <a:ea typeface="Courier New"/>
                <a:cs typeface="Courier New"/>
                <a:sym typeface="Courier New"/>
              </a:rPr>
              <a:t>quit</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if</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data_found</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a:solidFill>
                  <a:srgbClr val="09885A"/>
                </a:solidFill>
                <a:latin typeface="Courier New"/>
                <a:ea typeface="Courier New"/>
                <a:cs typeface="Courier New"/>
                <a:sym typeface="Courier New"/>
              </a:rPr>
              <a:t>1</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795E26"/>
                </a:solidFill>
                <a:latin typeface="Courier New"/>
                <a:ea typeface="Courier New"/>
                <a:cs typeface="Courier New"/>
                <a:sym typeface="Courier New"/>
              </a:rPr>
              <a:t>print</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A31515"/>
                </a:solidFill>
                <a:latin typeface="Courier New"/>
                <a:ea typeface="Courier New"/>
                <a:cs typeface="Courier New"/>
                <a:sym typeface="Courier New"/>
              </a:rPr>
              <a:t>"Dataset is complete. No missing value"</a:t>
            </a:r>
            <a:r>
              <a:rPr lang="en-CA" sz="1800" b="1" i="0" u="none" strike="noStrike" cap="none" dirty="0">
                <a:solidFill>
                  <a:srgbClr val="000000"/>
                </a:solidFill>
                <a:latin typeface="Courier New"/>
                <a:ea typeface="Courier New"/>
                <a:cs typeface="Courier New"/>
                <a:sym typeface="Courier New"/>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return</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8000"/>
              </a:buClr>
              <a:buSzPts val="1800"/>
              <a:buFont typeface="Arial"/>
              <a:buNone/>
            </a:pPr>
            <a:r>
              <a:rPr lang="en-CA" sz="1800" b="1" i="0" u="none" strike="noStrike" cap="none" dirty="0">
                <a:solidFill>
                  <a:srgbClr val="008000"/>
                </a:solidFill>
                <a:latin typeface="Courier New"/>
                <a:ea typeface="Courier New"/>
                <a:cs typeface="Courier New"/>
                <a:sym typeface="Courier New"/>
              </a:rPr>
              <a:t>#Call </a:t>
            </a:r>
            <a:r>
              <a:rPr lang="en-CA" sz="1800" b="1" i="0" u="none" strike="noStrike" cap="none" dirty="0" err="1">
                <a:solidFill>
                  <a:srgbClr val="008000"/>
                </a:solidFill>
                <a:latin typeface="Courier New"/>
                <a:ea typeface="Courier New"/>
                <a:cs typeface="Courier New"/>
                <a:sym typeface="Courier New"/>
              </a:rPr>
              <a:t>verify_dataset</a:t>
            </a:r>
            <a:r>
              <a:rPr lang="en-CA" sz="1800" b="1" i="0" u="none" strike="noStrike" cap="none" dirty="0">
                <a:solidFill>
                  <a:srgbClr val="008000"/>
                </a:solidFill>
                <a:latin typeface="Courier New"/>
                <a:ea typeface="Courier New"/>
                <a:cs typeface="Courier New"/>
                <a:sym typeface="Courier New"/>
              </a:rPr>
              <a:t> and check data</a:t>
            </a:r>
            <a:br>
              <a:rPr lang="en-CA" sz="1800" b="1" i="0" u="none" strike="noStrike" cap="none" dirty="0">
                <a:solidFill>
                  <a:srgbClr val="000000"/>
                </a:solidFill>
                <a:latin typeface="Courier New"/>
                <a:ea typeface="Courier New"/>
                <a:cs typeface="Courier New"/>
                <a:sym typeface="Courier New"/>
              </a:rPr>
            </a:br>
            <a:r>
              <a:rPr lang="en-CA" sz="1800" b="1" i="0" u="none" strike="noStrike" cap="none" dirty="0" err="1">
                <a:solidFill>
                  <a:srgbClr val="000000"/>
                </a:solidFill>
                <a:latin typeface="Courier New"/>
                <a:ea typeface="Courier New"/>
                <a:cs typeface="Courier New"/>
                <a:sym typeface="Courier New"/>
              </a:rPr>
              <a:t>verify_dataset</a:t>
            </a:r>
            <a:r>
              <a:rPr lang="en-CA" sz="1800" b="1" i="0" u="none" strike="noStrike" cap="none" dirty="0">
                <a:solidFill>
                  <a:srgbClr val="000000"/>
                </a:solidFill>
                <a:latin typeface="Courier New"/>
                <a:ea typeface="Courier New"/>
                <a:cs typeface="Courier New"/>
                <a:sym typeface="Courier New"/>
              </a:rPr>
              <a:t>(data)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23"/>
          <p:cNvSpPr txBox="1">
            <a:spLocks noGrp="1"/>
          </p:cNvSpPr>
          <p:nvPr>
            <p:ph type="title"/>
          </p:nvPr>
        </p:nvSpPr>
        <p:spPr>
          <a:xfrm>
            <a:off x="2017213" y="-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latin typeface="Arial"/>
                <a:ea typeface="Arial"/>
                <a:cs typeface="Arial"/>
                <a:sym typeface="Arial"/>
              </a:rPr>
              <a:t>ORF Finder Code</a:t>
            </a:r>
            <a:endParaRPr>
              <a:solidFill>
                <a:schemeClr val="dk1"/>
              </a:solidFill>
              <a:latin typeface="Arial"/>
              <a:ea typeface="Arial"/>
              <a:cs typeface="Arial"/>
              <a:sym typeface="Arial"/>
            </a:endParaRPr>
          </a:p>
        </p:txBody>
      </p:sp>
      <p:sp>
        <p:nvSpPr>
          <p:cNvPr id="1238" name="Google Shape;1238;p23"/>
          <p:cNvSpPr txBox="1">
            <a:spLocks noGrp="1"/>
          </p:cNvSpPr>
          <p:nvPr>
            <p:ph type="body" idx="2"/>
          </p:nvPr>
        </p:nvSpPr>
        <p:spPr>
          <a:xfrm>
            <a:off x="1367775" y="1491407"/>
            <a:ext cx="10015571" cy="2293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Arial"/>
              <a:buChar char="•"/>
            </a:pPr>
            <a:r>
              <a:rPr lang="en-CA" sz="2400" dirty="0">
                <a:solidFill>
                  <a:srgbClr val="000090"/>
                </a:solidFill>
              </a:rPr>
              <a:t>Stop codons are defined, Start codon (ATG) set</a:t>
            </a:r>
            <a:endParaRPr sz="2400" dirty="0">
              <a:solidFill>
                <a:srgbClr val="000090"/>
              </a:solidFill>
            </a:endParaRPr>
          </a:p>
          <a:p>
            <a:pPr marL="342900" lvl="0" indent="-342900" algn="l" rtl="0">
              <a:lnSpc>
                <a:spcPct val="100000"/>
              </a:lnSpc>
              <a:spcBef>
                <a:spcPts val="480"/>
              </a:spcBef>
              <a:spcAft>
                <a:spcPts val="0"/>
              </a:spcAft>
              <a:buSzPts val="2400"/>
              <a:buFont typeface="Arial"/>
              <a:buChar char="•"/>
            </a:pPr>
            <a:r>
              <a:rPr lang="en-CA" sz="2400" dirty="0">
                <a:solidFill>
                  <a:srgbClr val="000090"/>
                </a:solidFill>
              </a:rPr>
              <a:t>Two lists are created that will contain the indices of the found start and stop codons</a:t>
            </a:r>
            <a:endParaRPr dirty="0"/>
          </a:p>
        </p:txBody>
      </p:sp>
      <p:sp>
        <p:nvSpPr>
          <p:cNvPr id="1239" name="Google Shape;1239;p23"/>
          <p:cNvSpPr txBox="1"/>
          <p:nvPr/>
        </p:nvSpPr>
        <p:spPr>
          <a:xfrm>
            <a:off x="2367266" y="3356787"/>
            <a:ext cx="6984900" cy="175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900" b="1" i="0" u="none" strike="noStrike" cap="none" dirty="0">
                <a:solidFill>
                  <a:srgbClr val="0000FF"/>
                </a:solidFill>
                <a:latin typeface="Courier New"/>
                <a:ea typeface="Courier New"/>
                <a:cs typeface="Courier New"/>
                <a:sym typeface="Courier New"/>
              </a:rPr>
              <a:t>def</a:t>
            </a:r>
            <a:r>
              <a:rPr lang="en-CA" sz="1900" b="1" i="0" u="none" strike="noStrike" cap="none" dirty="0">
                <a:solidFill>
                  <a:srgbClr val="000000"/>
                </a:solidFill>
                <a:latin typeface="Courier New"/>
                <a:ea typeface="Courier New"/>
                <a:cs typeface="Courier New"/>
                <a:sym typeface="Courier New"/>
              </a:rPr>
              <a:t> </a:t>
            </a:r>
            <a:r>
              <a:rPr lang="en-CA" sz="1900" b="1" i="0" u="none" strike="noStrike" cap="none" dirty="0">
                <a:solidFill>
                  <a:srgbClr val="795E26"/>
                </a:solidFill>
                <a:latin typeface="Courier New"/>
                <a:ea typeface="Courier New"/>
                <a:cs typeface="Courier New"/>
                <a:sym typeface="Courier New"/>
              </a:rPr>
              <a:t>codons</a:t>
            </a:r>
            <a:r>
              <a:rPr lang="en-CA" sz="1900" b="1" i="0" u="none" strike="noStrike" cap="none" dirty="0">
                <a:solidFill>
                  <a:srgbClr val="000000"/>
                </a:solidFill>
                <a:latin typeface="Courier New"/>
                <a:ea typeface="Courier New"/>
                <a:cs typeface="Courier New"/>
                <a:sym typeface="Courier New"/>
              </a:rPr>
              <a:t>(</a:t>
            </a:r>
            <a:r>
              <a:rPr lang="en-CA" sz="1900" b="1" i="0" u="none" strike="noStrike" cap="none" dirty="0" err="1">
                <a:solidFill>
                  <a:srgbClr val="001080"/>
                </a:solidFill>
                <a:latin typeface="Courier New"/>
                <a:ea typeface="Courier New"/>
                <a:cs typeface="Courier New"/>
                <a:sym typeface="Courier New"/>
              </a:rPr>
              <a:t>seq</a:t>
            </a:r>
            <a:r>
              <a:rPr lang="en-CA" sz="1900" b="1" i="0" u="none" strike="noStrike" cap="none" dirty="0" err="1">
                <a:solidFill>
                  <a:srgbClr val="000000"/>
                </a:solidFill>
                <a:latin typeface="Courier New"/>
                <a:ea typeface="Courier New"/>
                <a:cs typeface="Courier New"/>
                <a:sym typeface="Courier New"/>
              </a:rPr>
              <a:t>,</a:t>
            </a:r>
            <a:r>
              <a:rPr lang="en-CA" sz="1900" b="1" i="0" u="none" strike="noStrike" cap="none" dirty="0" err="1">
                <a:solidFill>
                  <a:srgbClr val="001080"/>
                </a:solidFill>
                <a:latin typeface="Courier New"/>
                <a:ea typeface="Courier New"/>
                <a:cs typeface="Courier New"/>
                <a:sym typeface="Courier New"/>
              </a:rPr>
              <a:t>start_c</a:t>
            </a:r>
            <a:r>
              <a:rPr lang="en-CA" sz="1900" b="1" i="0" u="none" strike="noStrike" cap="none" dirty="0">
                <a:solidFill>
                  <a:srgbClr val="000000"/>
                </a:solidFill>
                <a:latin typeface="Courier New"/>
                <a:ea typeface="Courier New"/>
                <a:cs typeface="Courier New"/>
                <a:sym typeface="Courier New"/>
              </a:rPr>
              <a:t>):</a:t>
            </a:r>
            <a:endParaRPr sz="19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900" b="1" i="0" u="none" strike="noStrike" cap="none" dirty="0">
                <a:solidFill>
                  <a:srgbClr val="000000"/>
                </a:solidFill>
                <a:latin typeface="Courier New"/>
                <a:ea typeface="Courier New"/>
                <a:cs typeface="Courier New"/>
                <a:sym typeface="Courier New"/>
              </a:rPr>
              <a:t>  stops = [</a:t>
            </a:r>
            <a:r>
              <a:rPr lang="en-CA" sz="1900" b="1" i="0" u="none" strike="noStrike" cap="none" dirty="0">
                <a:solidFill>
                  <a:srgbClr val="A31515"/>
                </a:solidFill>
                <a:latin typeface="Courier New"/>
                <a:ea typeface="Courier New"/>
                <a:cs typeface="Courier New"/>
                <a:sym typeface="Courier New"/>
              </a:rPr>
              <a:t>"TAA"</a:t>
            </a:r>
            <a:r>
              <a:rPr lang="en-CA" sz="1900" b="1" i="0" u="none" strike="noStrike" cap="none" dirty="0">
                <a:solidFill>
                  <a:srgbClr val="000000"/>
                </a:solidFill>
                <a:latin typeface="Courier New"/>
                <a:ea typeface="Courier New"/>
                <a:cs typeface="Courier New"/>
                <a:sym typeface="Courier New"/>
              </a:rPr>
              <a:t>,</a:t>
            </a:r>
            <a:r>
              <a:rPr lang="en-CA" sz="1900" b="1" i="0" u="none" strike="noStrike" cap="none" dirty="0">
                <a:solidFill>
                  <a:srgbClr val="A31515"/>
                </a:solidFill>
                <a:latin typeface="Courier New"/>
                <a:ea typeface="Courier New"/>
                <a:cs typeface="Courier New"/>
                <a:sym typeface="Courier New"/>
              </a:rPr>
              <a:t>"TGA"</a:t>
            </a:r>
            <a:r>
              <a:rPr lang="en-CA" sz="1900" b="1" i="0" u="none" strike="noStrike" cap="none" dirty="0">
                <a:solidFill>
                  <a:srgbClr val="000000"/>
                </a:solidFill>
                <a:latin typeface="Courier New"/>
                <a:ea typeface="Courier New"/>
                <a:cs typeface="Courier New"/>
                <a:sym typeface="Courier New"/>
              </a:rPr>
              <a:t>,</a:t>
            </a:r>
            <a:r>
              <a:rPr lang="en-CA" sz="1900" b="1" i="0" u="none" strike="noStrike" cap="none" dirty="0">
                <a:solidFill>
                  <a:srgbClr val="A31515"/>
                </a:solidFill>
                <a:latin typeface="Courier New"/>
                <a:ea typeface="Courier New"/>
                <a:cs typeface="Courier New"/>
                <a:sym typeface="Courier New"/>
              </a:rPr>
              <a:t>"TAG"</a:t>
            </a:r>
            <a:r>
              <a:rPr lang="en-CA" sz="1900" b="1" i="0" u="none" strike="noStrike" cap="none" dirty="0">
                <a:solidFill>
                  <a:srgbClr val="000000"/>
                </a:solidFill>
                <a:latin typeface="Courier New"/>
                <a:ea typeface="Courier New"/>
                <a:cs typeface="Courier New"/>
                <a:sym typeface="Courier New"/>
              </a:rPr>
              <a:t>] </a:t>
            </a:r>
            <a:r>
              <a:rPr lang="en-CA" sz="1900" b="1" i="0" u="none" strike="noStrike" cap="none" dirty="0">
                <a:solidFill>
                  <a:srgbClr val="008000"/>
                </a:solidFill>
                <a:latin typeface="Courier New"/>
                <a:ea typeface="Courier New"/>
                <a:cs typeface="Courier New"/>
                <a:sym typeface="Courier New"/>
              </a:rPr>
              <a:t>  </a:t>
            </a:r>
            <a:endParaRPr sz="19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900" b="1" i="0" u="none" strike="noStrike" cap="none" dirty="0">
                <a:solidFill>
                  <a:srgbClr val="000000"/>
                </a:solidFill>
                <a:latin typeface="Courier New"/>
                <a:ea typeface="Courier New"/>
                <a:cs typeface="Courier New"/>
                <a:sym typeface="Courier New"/>
              </a:rPr>
              <a:t>  lst1 = [[],[],[]] </a:t>
            </a:r>
            <a:r>
              <a:rPr lang="en-CA" sz="1900" b="1" i="0" u="none" strike="noStrike" cap="none" dirty="0">
                <a:solidFill>
                  <a:srgbClr val="008000"/>
                </a:solidFill>
                <a:latin typeface="Courier New"/>
                <a:ea typeface="Courier New"/>
                <a:cs typeface="Courier New"/>
                <a:sym typeface="Courier New"/>
              </a:rPr>
              <a:t>#List for the start codons</a:t>
            </a:r>
            <a:endParaRPr sz="19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900" b="1" i="0" u="none" strike="noStrike" cap="none" dirty="0">
                <a:solidFill>
                  <a:srgbClr val="000000"/>
                </a:solidFill>
                <a:latin typeface="Courier New"/>
                <a:ea typeface="Courier New"/>
                <a:cs typeface="Courier New"/>
                <a:sym typeface="Courier New"/>
              </a:rPr>
              <a:t>  lst2 = [[],[],[]]  </a:t>
            </a:r>
            <a:r>
              <a:rPr lang="en-CA" sz="1900" b="1" i="0" u="none" strike="noStrike" cap="none" dirty="0">
                <a:solidFill>
                  <a:srgbClr val="008000"/>
                </a:solidFill>
                <a:latin typeface="Courier New"/>
                <a:ea typeface="Courier New"/>
                <a:cs typeface="Courier New"/>
                <a:sym typeface="Courier New"/>
              </a:rPr>
              <a:t>#List for the stop codons</a:t>
            </a:r>
            <a:endParaRPr sz="19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900" b="1" i="0" u="none" strike="noStrike" cap="none" dirty="0">
                <a:solidFill>
                  <a:srgbClr val="000000"/>
                </a:solidFill>
                <a:latin typeface="Courier New"/>
                <a:ea typeface="Courier New"/>
                <a:cs typeface="Courier New"/>
                <a:sym typeface="Courier New"/>
              </a:rPr>
              <a:t>  start = </a:t>
            </a:r>
            <a:r>
              <a:rPr lang="en-CA" sz="1900" b="1" i="0" u="none" strike="noStrike" cap="none" dirty="0">
                <a:solidFill>
                  <a:srgbClr val="09885A"/>
                </a:solidFill>
                <a:latin typeface="Courier New"/>
                <a:ea typeface="Courier New"/>
                <a:cs typeface="Courier New"/>
                <a:sym typeface="Courier New"/>
              </a:rPr>
              <a:t>0</a:t>
            </a:r>
            <a:r>
              <a:rPr lang="en-CA" sz="1900" b="1" i="0" u="none" strike="noStrike" cap="none" dirty="0">
                <a:solidFill>
                  <a:srgbClr val="000000"/>
                </a:solidFill>
                <a:latin typeface="Courier New"/>
                <a:ea typeface="Courier New"/>
                <a:cs typeface="Courier New"/>
                <a:sym typeface="Courier New"/>
              </a:rPr>
              <a:t> </a:t>
            </a:r>
            <a:r>
              <a:rPr lang="en-CA" sz="1900" b="1" i="0" u="none" strike="noStrike" cap="none" dirty="0">
                <a:solidFill>
                  <a:srgbClr val="008000"/>
                </a:solidFill>
                <a:latin typeface="Courier New"/>
                <a:ea typeface="Courier New"/>
                <a:cs typeface="Courier New"/>
                <a:sym typeface="Courier New"/>
              </a:rPr>
              <a:t>#Counter for 3 optional frames</a:t>
            </a:r>
            <a:endParaRPr sz="19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endParaRPr sz="1400" b="1" i="0" u="none" strike="noStrike" cap="none" dirty="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24"/>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latin typeface="Arial"/>
                <a:ea typeface="Arial"/>
                <a:cs typeface="Arial"/>
                <a:sym typeface="Arial"/>
              </a:rPr>
              <a:t>ORF Finder</a:t>
            </a:r>
            <a:endParaRPr>
              <a:solidFill>
                <a:schemeClr val="dk1"/>
              </a:solidFill>
              <a:latin typeface="Arial"/>
              <a:ea typeface="Arial"/>
              <a:cs typeface="Arial"/>
              <a:sym typeface="Arial"/>
            </a:endParaRPr>
          </a:p>
        </p:txBody>
      </p:sp>
      <p:sp>
        <p:nvSpPr>
          <p:cNvPr id="1246" name="Google Shape;1246;p24"/>
          <p:cNvSpPr txBox="1">
            <a:spLocks noGrp="1"/>
          </p:cNvSpPr>
          <p:nvPr>
            <p:ph type="body" idx="2"/>
          </p:nvPr>
        </p:nvSpPr>
        <p:spPr>
          <a:xfrm>
            <a:off x="929390" y="959768"/>
            <a:ext cx="10613036" cy="2293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Arial"/>
              <a:buChar char="•"/>
            </a:pPr>
            <a:r>
              <a:rPr lang="en-CA" sz="2200" dirty="0">
                <a:solidFill>
                  <a:srgbClr val="000090"/>
                </a:solidFill>
              </a:rPr>
              <a:t>The code will execute for the three different frames (start goes from 0 to 2)</a:t>
            </a:r>
            <a:endParaRPr sz="2200" dirty="0">
              <a:solidFill>
                <a:srgbClr val="000090"/>
              </a:solidFill>
            </a:endParaRPr>
          </a:p>
          <a:p>
            <a:pPr marL="342900" lvl="0" indent="-342900" algn="l" rtl="0">
              <a:lnSpc>
                <a:spcPct val="100000"/>
              </a:lnSpc>
              <a:spcBef>
                <a:spcPts val="480"/>
              </a:spcBef>
              <a:spcAft>
                <a:spcPts val="0"/>
              </a:spcAft>
              <a:buSzPts val="2400"/>
              <a:buFont typeface="Arial"/>
              <a:buChar char="•"/>
            </a:pPr>
            <a:r>
              <a:rPr lang="en-CA" sz="2200" dirty="0">
                <a:solidFill>
                  <a:srgbClr val="000090"/>
                </a:solidFill>
              </a:rPr>
              <a:t>For a given frame position, look at the first codon</a:t>
            </a:r>
            <a:endParaRPr dirty="0"/>
          </a:p>
          <a:p>
            <a:pPr marL="342900" lvl="0" indent="-342900" algn="l" rtl="0">
              <a:lnSpc>
                <a:spcPct val="100000"/>
              </a:lnSpc>
              <a:spcBef>
                <a:spcPts val="480"/>
              </a:spcBef>
              <a:spcAft>
                <a:spcPts val="0"/>
              </a:spcAft>
              <a:buSzPts val="2400"/>
              <a:buFont typeface="Arial"/>
              <a:buChar char="•"/>
            </a:pPr>
            <a:r>
              <a:rPr lang="en-CA" sz="2200" dirty="0">
                <a:solidFill>
                  <a:srgbClr val="000090"/>
                </a:solidFill>
              </a:rPr>
              <a:t>If it is a start codon, add it to start codon list</a:t>
            </a:r>
            <a:endParaRPr dirty="0"/>
          </a:p>
          <a:p>
            <a:pPr marL="342900" lvl="0" indent="-342900" algn="l" rtl="0">
              <a:lnSpc>
                <a:spcPct val="100000"/>
              </a:lnSpc>
              <a:spcBef>
                <a:spcPts val="480"/>
              </a:spcBef>
              <a:spcAft>
                <a:spcPts val="0"/>
              </a:spcAft>
              <a:buSzPts val="2400"/>
              <a:buFont typeface="Arial"/>
              <a:buChar char="•"/>
            </a:pPr>
            <a:r>
              <a:rPr lang="en-CA" sz="2200" dirty="0">
                <a:solidFill>
                  <a:srgbClr val="000090"/>
                </a:solidFill>
              </a:rPr>
              <a:t>If it is a stop codon, add it to the stop codon list</a:t>
            </a:r>
            <a:endParaRPr dirty="0"/>
          </a:p>
          <a:p>
            <a:pPr marL="342900" lvl="0" indent="-342900" algn="l" rtl="0">
              <a:lnSpc>
                <a:spcPct val="100000"/>
              </a:lnSpc>
              <a:spcBef>
                <a:spcPts val="480"/>
              </a:spcBef>
              <a:spcAft>
                <a:spcPts val="0"/>
              </a:spcAft>
              <a:buSzPts val="2400"/>
              <a:buFont typeface="Arial"/>
              <a:buChar char="•"/>
            </a:pPr>
            <a:r>
              <a:rPr lang="en-CA" sz="2200" dirty="0">
                <a:solidFill>
                  <a:srgbClr val="000090"/>
                </a:solidFill>
              </a:rPr>
              <a:t>Once all codons in the current frame are checked, move to the next frame</a:t>
            </a:r>
            <a:endParaRPr sz="2200" dirty="0"/>
          </a:p>
        </p:txBody>
      </p:sp>
      <p:sp>
        <p:nvSpPr>
          <p:cNvPr id="1247" name="Google Shape;1247;p24"/>
          <p:cNvSpPr txBox="1"/>
          <p:nvPr/>
        </p:nvSpPr>
        <p:spPr>
          <a:xfrm>
            <a:off x="2941608" y="3043198"/>
            <a:ext cx="65886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AF00DB"/>
                </a:solidFill>
                <a:latin typeface="Courier New"/>
                <a:ea typeface="Courier New"/>
                <a:cs typeface="Courier New"/>
                <a:sym typeface="Courier New"/>
              </a:rPr>
              <a:t>while</a:t>
            </a:r>
            <a:r>
              <a:rPr lang="en-CA" sz="2000" b="1" i="0" u="none" strike="noStrike" cap="none" dirty="0">
                <a:solidFill>
                  <a:srgbClr val="000000"/>
                </a:solidFill>
                <a:latin typeface="Courier New"/>
                <a:ea typeface="Courier New"/>
                <a:cs typeface="Courier New"/>
                <a:sym typeface="Courier New"/>
              </a:rPr>
              <a:t> (start &lt; </a:t>
            </a:r>
            <a:r>
              <a:rPr lang="en-CA" sz="2000" b="1" i="0" u="none" strike="noStrike" cap="none" dirty="0">
                <a:solidFill>
                  <a:srgbClr val="09885A"/>
                </a:solidFill>
                <a:latin typeface="Courier New"/>
                <a:ea typeface="Courier New"/>
                <a:cs typeface="Courier New"/>
                <a:sym typeface="Courier New"/>
              </a:rPr>
              <a:t>3</a:t>
            </a:r>
            <a:r>
              <a:rPr lang="en-CA" sz="2000" b="1" i="0" u="none" strike="noStrike" cap="none" dirty="0">
                <a:solidFill>
                  <a:srgbClr val="000000"/>
                </a:solidFill>
                <a:latin typeface="Courier New"/>
                <a:ea typeface="Courier New"/>
                <a:cs typeface="Courier New"/>
                <a:sym typeface="Courier New"/>
              </a:rPr>
              <a:t>): </a:t>
            </a:r>
            <a:br>
              <a:rPr lang="en-CA" sz="2000" b="1" i="0" u="none" strike="noStrike" cap="none" dirty="0">
                <a:solidFill>
                  <a:srgbClr val="000000"/>
                </a:solidFill>
                <a:latin typeface="Courier New"/>
                <a:ea typeface="Courier New"/>
                <a:cs typeface="Courier New"/>
                <a:sym typeface="Courier New"/>
              </a:rPr>
            </a:b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for</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i</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000FF"/>
                </a:solidFill>
                <a:latin typeface="Courier New"/>
                <a:ea typeface="Courier New"/>
                <a:cs typeface="Courier New"/>
                <a:sym typeface="Courier New"/>
              </a:rPr>
              <a:t>in</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795E26"/>
                </a:solidFill>
                <a:latin typeface="Courier New"/>
                <a:ea typeface="Courier New"/>
                <a:cs typeface="Courier New"/>
                <a:sym typeface="Courier New"/>
              </a:rPr>
              <a:t>range</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err="1">
                <a:solidFill>
                  <a:srgbClr val="000000"/>
                </a:solidFill>
                <a:latin typeface="Courier New"/>
                <a:ea typeface="Courier New"/>
                <a:cs typeface="Courier New"/>
                <a:sym typeface="Courier New"/>
              </a:rPr>
              <a:t>start,</a:t>
            </a:r>
            <a:r>
              <a:rPr lang="en-CA" sz="2000" b="1" i="0" u="none" strike="noStrike" cap="none" dirty="0" err="1">
                <a:solidFill>
                  <a:srgbClr val="795E26"/>
                </a:solidFill>
                <a:latin typeface="Courier New"/>
                <a:ea typeface="Courier New"/>
                <a:cs typeface="Courier New"/>
                <a:sym typeface="Courier New"/>
              </a:rPr>
              <a:t>len</a:t>
            </a:r>
            <a:r>
              <a:rPr lang="en-CA" sz="2000" b="1" i="0" u="none" strike="noStrike" cap="none" dirty="0">
                <a:solidFill>
                  <a:srgbClr val="000000"/>
                </a:solidFill>
                <a:latin typeface="Courier New"/>
                <a:ea typeface="Courier New"/>
                <a:cs typeface="Courier New"/>
                <a:sym typeface="Courier New"/>
              </a:rPr>
              <a:t>(seq),</a:t>
            </a:r>
            <a:r>
              <a:rPr lang="en-CA" sz="2000" b="1" i="0" u="none" strike="noStrike" cap="none" dirty="0">
                <a:solidFill>
                  <a:srgbClr val="09885A"/>
                </a:solidFill>
                <a:latin typeface="Courier New"/>
                <a:ea typeface="Courier New"/>
                <a:cs typeface="Courier New"/>
                <a:sym typeface="Courier New"/>
              </a:rPr>
              <a:t>3</a:t>
            </a:r>
            <a:r>
              <a:rPr lang="en-CA" sz="2000" b="1" i="0" u="none" strike="noStrike" cap="none" dirty="0">
                <a:solidFill>
                  <a:srgbClr val="000000"/>
                </a:solidFill>
                <a:latin typeface="Courier New"/>
                <a:ea typeface="Courier New"/>
                <a:cs typeface="Courier New"/>
                <a:sym typeface="Courier New"/>
              </a:rPr>
              <a:t>):</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9885A"/>
                </a:solidFill>
                <a:latin typeface="Courier New"/>
                <a:ea typeface="Courier New"/>
                <a:cs typeface="Courier New"/>
                <a:sym typeface="Courier New"/>
              </a:rPr>
              <a:t>#Codon extraction</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000000"/>
                </a:solidFill>
                <a:latin typeface="Courier New"/>
                <a:ea typeface="Courier New"/>
                <a:cs typeface="Courier New"/>
                <a:sym typeface="Courier New"/>
              </a:rPr>
              <a:t>        codon = seq[i:i+</a:t>
            </a:r>
            <a:r>
              <a:rPr lang="en-CA" sz="2000" b="1" i="0" u="none" strike="noStrike" cap="none" dirty="0">
                <a:solidFill>
                  <a:srgbClr val="09885A"/>
                </a:solidFill>
                <a:latin typeface="Courier New"/>
                <a:ea typeface="Courier New"/>
                <a:cs typeface="Courier New"/>
                <a:sym typeface="Courier New"/>
              </a:rPr>
              <a:t>3</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if</a:t>
            </a:r>
            <a:r>
              <a:rPr lang="en-CA" sz="2000" b="1" i="0" u="none" strike="noStrike" cap="none" dirty="0">
                <a:solidFill>
                  <a:srgbClr val="000000"/>
                </a:solidFill>
                <a:latin typeface="Courier New"/>
                <a:ea typeface="Courier New"/>
                <a:cs typeface="Courier New"/>
                <a:sym typeface="Courier New"/>
              </a:rPr>
              <a:t> (codon == </a:t>
            </a:r>
            <a:r>
              <a:rPr lang="en-CA" sz="2000" b="1" i="0" u="none" strike="noStrike" cap="none" dirty="0" err="1">
                <a:solidFill>
                  <a:srgbClr val="000000"/>
                </a:solidFill>
                <a:latin typeface="Courier New"/>
                <a:ea typeface="Courier New"/>
                <a:cs typeface="Courier New"/>
                <a:sym typeface="Courier New"/>
              </a:rPr>
              <a:t>start_c</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000000"/>
                </a:solidFill>
                <a:latin typeface="Courier New"/>
                <a:ea typeface="Courier New"/>
                <a:cs typeface="Courier New"/>
                <a:sym typeface="Courier New"/>
              </a:rPr>
              <a:t>              lst1[start].append(i+</a:t>
            </a:r>
            <a:r>
              <a:rPr lang="en-CA" sz="2000" b="1" i="0" u="none" strike="noStrike" cap="none" dirty="0">
                <a:solidFill>
                  <a:srgbClr val="09885A"/>
                </a:solidFill>
                <a:latin typeface="Courier New"/>
                <a:ea typeface="Courier New"/>
                <a:cs typeface="Courier New"/>
                <a:sym typeface="Courier New"/>
              </a:rPr>
              <a:t>1</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AF00DB"/>
                </a:solidFill>
                <a:latin typeface="Courier New"/>
                <a:ea typeface="Courier New"/>
                <a:cs typeface="Courier New"/>
                <a:sym typeface="Courier New"/>
              </a:rPr>
              <a:t>	 if</a:t>
            </a:r>
            <a:r>
              <a:rPr lang="en-CA" sz="2000" b="1" i="0" u="none" strike="noStrike" cap="none" dirty="0">
                <a:solidFill>
                  <a:srgbClr val="000000"/>
                </a:solidFill>
                <a:latin typeface="Courier New"/>
                <a:ea typeface="Courier New"/>
                <a:cs typeface="Courier New"/>
                <a:sym typeface="Courier New"/>
              </a:rPr>
              <a:t> (codon </a:t>
            </a:r>
            <a:r>
              <a:rPr lang="en-CA" sz="2000" b="1" i="0" u="none" strike="noStrike" cap="none" dirty="0">
                <a:solidFill>
                  <a:srgbClr val="0000FF"/>
                </a:solidFill>
                <a:latin typeface="Courier New"/>
                <a:ea typeface="Courier New"/>
                <a:cs typeface="Courier New"/>
                <a:sym typeface="Courier New"/>
              </a:rPr>
              <a:t>in</a:t>
            </a:r>
            <a:r>
              <a:rPr lang="en-CA" sz="2000" b="1" i="0" u="none" strike="noStrike" cap="none" dirty="0">
                <a:solidFill>
                  <a:srgbClr val="000000"/>
                </a:solidFill>
                <a:latin typeface="Courier New"/>
                <a:ea typeface="Courier New"/>
                <a:cs typeface="Courier New"/>
                <a:sym typeface="Courier New"/>
              </a:rPr>
              <a:t> stops): </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000000"/>
                </a:solidFill>
                <a:latin typeface="Courier New"/>
                <a:ea typeface="Courier New"/>
                <a:cs typeface="Courier New"/>
                <a:sym typeface="Courier New"/>
              </a:rPr>
              <a:t>              lst2[start].append(i+</a:t>
            </a:r>
            <a:r>
              <a:rPr lang="en-CA" sz="2000" b="1" i="0" u="none" strike="noStrike" cap="none" dirty="0">
                <a:solidFill>
                  <a:srgbClr val="09885A"/>
                </a:solidFill>
                <a:latin typeface="Courier New"/>
                <a:ea typeface="Courier New"/>
                <a:cs typeface="Courier New"/>
                <a:sym typeface="Courier New"/>
              </a:rPr>
              <a:t>1</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000000"/>
                </a:solidFill>
                <a:latin typeface="Courier New"/>
                <a:ea typeface="Courier New"/>
                <a:cs typeface="Courier New"/>
                <a:sym typeface="Courier New"/>
              </a:rPr>
              <a:t>     start += </a:t>
            </a:r>
            <a:r>
              <a:rPr lang="en-CA" sz="2000" b="1" i="0" u="none" strike="noStrike" cap="none" dirty="0">
                <a:solidFill>
                  <a:srgbClr val="09885A"/>
                </a:solidFill>
                <a:latin typeface="Courier New"/>
                <a:ea typeface="Courier New"/>
                <a:cs typeface="Courier New"/>
                <a:sym typeface="Courier New"/>
              </a:rPr>
              <a:t>1 </a:t>
            </a:r>
            <a:r>
              <a:rPr lang="en-CA" sz="2000" b="1" i="0" u="none" strike="noStrike" cap="none" dirty="0">
                <a:solidFill>
                  <a:srgbClr val="000000"/>
                </a:solidFill>
                <a:latin typeface="Courier New"/>
                <a:ea typeface="Courier New"/>
                <a:cs typeface="Courier New"/>
                <a:sym typeface="Courier New"/>
              </a:rPr>
              <a:t> </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none" strike="noStrike" cap="none" dirty="0">
                <a:solidFill>
                  <a:srgbClr val="AF00DB"/>
                </a:solidFill>
                <a:latin typeface="Courier New"/>
                <a:ea typeface="Courier New"/>
                <a:cs typeface="Courier New"/>
                <a:sym typeface="Courier New"/>
              </a:rPr>
              <a:t>return</a:t>
            </a:r>
            <a:r>
              <a:rPr lang="en-CA" sz="2000" b="1" i="0" u="none" strike="noStrike" cap="none" dirty="0">
                <a:solidFill>
                  <a:srgbClr val="000000"/>
                </a:solidFill>
                <a:latin typeface="Courier New"/>
                <a:ea typeface="Courier New"/>
                <a:cs typeface="Courier New"/>
                <a:sym typeface="Courier New"/>
              </a:rPr>
              <a:t> lst1,lst2</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dirty="0">
                <a:solidFill>
                  <a:srgbClr val="000000"/>
                </a:solidFill>
                <a:latin typeface="Courier New"/>
                <a:ea typeface="Courier New"/>
                <a:cs typeface="Courier New"/>
                <a:sym typeface="Courier New"/>
              </a:rPr>
              <a:t>  </a:t>
            </a:r>
            <a:endParaRPr sz="1500" b="1" i="0" u="none" strike="noStrike" cap="none"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26"/>
          <p:cNvSpPr txBox="1">
            <a:spLocks noGrp="1"/>
          </p:cNvSpPr>
          <p:nvPr>
            <p:ph type="title"/>
          </p:nvPr>
        </p:nvSpPr>
        <p:spPr>
          <a:xfrm>
            <a:off x="1981200" y="-195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latin typeface="Arial"/>
                <a:ea typeface="Arial"/>
                <a:cs typeface="Arial"/>
                <a:sym typeface="Arial"/>
              </a:rPr>
              <a:t>ORF Finder</a:t>
            </a:r>
            <a:endParaRPr>
              <a:solidFill>
                <a:schemeClr val="dk1"/>
              </a:solidFill>
              <a:latin typeface="Arial"/>
              <a:ea typeface="Arial"/>
              <a:cs typeface="Arial"/>
              <a:sym typeface="Arial"/>
            </a:endParaRPr>
          </a:p>
        </p:txBody>
      </p:sp>
      <p:sp>
        <p:nvSpPr>
          <p:cNvPr id="1274" name="Google Shape;1274;p26"/>
          <p:cNvSpPr txBox="1">
            <a:spLocks noGrp="1"/>
          </p:cNvSpPr>
          <p:nvPr>
            <p:ph type="body" idx="2"/>
          </p:nvPr>
        </p:nvSpPr>
        <p:spPr>
          <a:xfrm>
            <a:off x="1214203" y="982000"/>
            <a:ext cx="10118361" cy="2137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500"/>
              <a:buFont typeface="Arial"/>
              <a:buChar char="•"/>
            </a:pPr>
            <a:r>
              <a:rPr lang="en-CA" sz="2500" dirty="0">
                <a:solidFill>
                  <a:srgbClr val="000090"/>
                </a:solidFill>
              </a:rPr>
              <a:t>Once the positions of the start and stop codons are found, they must be paired to form ORFs</a:t>
            </a:r>
            <a:endParaRPr sz="2500" dirty="0">
              <a:solidFill>
                <a:srgbClr val="000090"/>
              </a:solidFill>
            </a:endParaRPr>
          </a:p>
          <a:p>
            <a:pPr marL="342900" lvl="0" indent="-342900" algn="l" rtl="0">
              <a:lnSpc>
                <a:spcPct val="100000"/>
              </a:lnSpc>
              <a:spcBef>
                <a:spcPts val="440"/>
              </a:spcBef>
              <a:spcAft>
                <a:spcPts val="0"/>
              </a:spcAft>
              <a:buSzPts val="2500"/>
              <a:buFont typeface="Arial"/>
              <a:buChar char="•"/>
            </a:pPr>
            <a:r>
              <a:rPr lang="en-CA" sz="2500" dirty="0">
                <a:solidFill>
                  <a:srgbClr val="000090"/>
                </a:solidFill>
              </a:rPr>
              <a:t>For a given start codon, a valid stop codon must be in the same frame with position greater than the start codon</a:t>
            </a:r>
            <a:endParaRPr sz="2500" dirty="0"/>
          </a:p>
        </p:txBody>
      </p:sp>
      <p:sp>
        <p:nvSpPr>
          <p:cNvPr id="1275" name="Google Shape;1275;p26"/>
          <p:cNvSpPr/>
          <p:nvPr/>
        </p:nvSpPr>
        <p:spPr>
          <a:xfrm>
            <a:off x="1847528" y="3407673"/>
            <a:ext cx="8568900" cy="318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CA" sz="1500" b="0" i="0" u="none" strike="noStrike" cap="none">
                <a:solidFill>
                  <a:srgbClr val="212121"/>
                </a:solidFill>
                <a:latin typeface="Courier New"/>
                <a:ea typeface="Courier New"/>
                <a:cs typeface="Courier New"/>
                <a:sym typeface="Courier New"/>
              </a:rPr>
              <a:t>Frame 1	[190, ...] </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br>
              <a:rPr lang="en-CA" sz="1500" b="0" i="0" u="none" strike="noStrike" cap="none">
                <a:solidFill>
                  <a:schemeClr val="dk1"/>
                </a:solidFill>
                <a:latin typeface="Arial"/>
                <a:ea typeface="Arial"/>
                <a:cs typeface="Arial"/>
                <a:sym typeface="Arial"/>
              </a:rPr>
            </a:br>
            <a:r>
              <a:rPr lang="en-CA" sz="1500" b="0" i="0" u="none" strike="noStrike" cap="none">
                <a:solidFill>
                  <a:srgbClr val="212121"/>
                </a:solidFill>
                <a:latin typeface="Courier New"/>
                <a:ea typeface="Courier New"/>
                <a:cs typeface="Courier New"/>
                <a:sym typeface="Courier New"/>
              </a:rPr>
              <a:t>Frame 2</a:t>
            </a:r>
            <a:r>
              <a:rPr lang="en-CA" sz="1500" b="0" i="0" u="none" strike="noStrike" cap="none">
                <a:solidFill>
                  <a:schemeClr val="dk1"/>
                </a:solidFill>
                <a:latin typeface="Arial"/>
                <a:ea typeface="Arial"/>
                <a:cs typeface="Arial"/>
                <a:sym typeface="Arial"/>
              </a:rPr>
              <a:t>	</a:t>
            </a:r>
            <a:r>
              <a:rPr lang="en-CA" sz="1500" b="0" i="0" u="none" strike="noStrike" cap="none">
                <a:solidFill>
                  <a:srgbClr val="212121"/>
                </a:solidFill>
                <a:latin typeface="Courier New"/>
                <a:ea typeface="Courier New"/>
                <a:cs typeface="Courier New"/>
                <a:sym typeface="Courier New"/>
              </a:rPr>
              <a:t>[...] </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br>
              <a:rPr lang="en-CA" sz="1500" b="0" i="0" u="none" strike="noStrike" cap="none">
                <a:solidFill>
                  <a:schemeClr val="dk1"/>
                </a:solidFill>
                <a:latin typeface="Arial"/>
                <a:ea typeface="Arial"/>
                <a:cs typeface="Arial"/>
                <a:sym typeface="Arial"/>
              </a:rPr>
            </a:br>
            <a:r>
              <a:rPr lang="en-CA" sz="1500" b="0" i="0" u="none" strike="noStrike" cap="none">
                <a:solidFill>
                  <a:srgbClr val="212121"/>
                </a:solidFill>
                <a:latin typeface="Courier New"/>
                <a:ea typeface="Courier New"/>
                <a:cs typeface="Courier New"/>
                <a:sym typeface="Courier New"/>
              </a:rPr>
              <a:t>Frame 3</a:t>
            </a:r>
            <a:r>
              <a:rPr lang="en-CA" sz="1500" b="0" i="0" u="none" strike="noStrike" cap="none">
                <a:solidFill>
                  <a:schemeClr val="dk1"/>
                </a:solidFill>
                <a:latin typeface="Arial"/>
                <a:ea typeface="Arial"/>
                <a:cs typeface="Arial"/>
                <a:sym typeface="Arial"/>
              </a:rPr>
              <a:t>	</a:t>
            </a:r>
            <a:r>
              <a:rPr lang="en-CA" sz="1500" b="0" i="0" u="none" strike="noStrike" cap="none">
                <a:solidFill>
                  <a:srgbClr val="212121"/>
                </a:solidFill>
                <a:latin typeface="Courier New"/>
                <a:ea typeface="Courier New"/>
                <a:cs typeface="Courier New"/>
                <a:sym typeface="Courier New"/>
              </a:rPr>
              <a:t>[...]</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21212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500"/>
              <a:buFont typeface="Arial"/>
              <a:buNone/>
            </a:pPr>
            <a:r>
              <a:rPr lang="en-CA" sz="1500" b="0" i="0" u="none" strike="noStrike" cap="none">
                <a:solidFill>
                  <a:srgbClr val="212121"/>
                </a:solidFill>
                <a:latin typeface="Courier New"/>
                <a:ea typeface="Courier New"/>
                <a:cs typeface="Courier New"/>
                <a:sym typeface="Courier New"/>
              </a:rPr>
              <a:t>Frame 1	[13, 46, 61, 64, 112, 253, ...] </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br>
              <a:rPr lang="en-CA" sz="1500" b="0" i="0" u="none" strike="noStrike" cap="none">
                <a:solidFill>
                  <a:schemeClr val="dk1"/>
                </a:solidFill>
                <a:latin typeface="Arial"/>
                <a:ea typeface="Arial"/>
                <a:cs typeface="Arial"/>
                <a:sym typeface="Arial"/>
              </a:rPr>
            </a:br>
            <a:r>
              <a:rPr lang="en-CA" sz="1500" b="0" i="0" u="none" strike="noStrike" cap="none">
                <a:solidFill>
                  <a:srgbClr val="212121"/>
                </a:solidFill>
                <a:latin typeface="Courier New"/>
                <a:ea typeface="Courier New"/>
                <a:cs typeface="Courier New"/>
                <a:sym typeface="Courier New"/>
              </a:rPr>
              <a:t>Frame 2</a:t>
            </a:r>
            <a:r>
              <a:rPr lang="en-CA" sz="1500" b="0" i="0" u="none" strike="noStrike" cap="none">
                <a:solidFill>
                  <a:schemeClr val="dk1"/>
                </a:solidFill>
                <a:latin typeface="Arial"/>
                <a:ea typeface="Arial"/>
                <a:cs typeface="Arial"/>
                <a:sym typeface="Arial"/>
              </a:rPr>
              <a:t>	</a:t>
            </a:r>
            <a:r>
              <a:rPr lang="en-CA" sz="1500" b="0" i="0" u="none" strike="noStrike" cap="none">
                <a:solidFill>
                  <a:srgbClr val="212121"/>
                </a:solidFill>
                <a:latin typeface="Courier New"/>
                <a:ea typeface="Courier New"/>
                <a:cs typeface="Courier New"/>
                <a:sym typeface="Courier New"/>
              </a:rPr>
              <a:t>[...]</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br>
              <a:rPr lang="en-CA" sz="1500" b="0" i="0" u="none" strike="noStrike" cap="none">
                <a:solidFill>
                  <a:schemeClr val="dk1"/>
                </a:solidFill>
                <a:latin typeface="Arial"/>
                <a:ea typeface="Arial"/>
                <a:cs typeface="Arial"/>
                <a:sym typeface="Arial"/>
              </a:rPr>
            </a:br>
            <a:r>
              <a:rPr lang="en-CA" sz="1500" b="0" i="0" u="none" strike="noStrike" cap="none">
                <a:solidFill>
                  <a:srgbClr val="212121"/>
                </a:solidFill>
                <a:latin typeface="Courier New"/>
                <a:ea typeface="Courier New"/>
                <a:cs typeface="Courier New"/>
                <a:sym typeface="Courier New"/>
              </a:rPr>
              <a:t>Frame 3</a:t>
            </a:r>
            <a:r>
              <a:rPr lang="en-CA" sz="1500" b="0" i="0" u="none" strike="noStrike" cap="none">
                <a:solidFill>
                  <a:schemeClr val="dk1"/>
                </a:solidFill>
                <a:latin typeface="Arial"/>
                <a:ea typeface="Arial"/>
                <a:cs typeface="Arial"/>
                <a:sym typeface="Arial"/>
              </a:rPr>
              <a:t>	</a:t>
            </a:r>
            <a:r>
              <a:rPr lang="en-CA" sz="1500" b="0" i="0" u="none" strike="noStrike" cap="none">
                <a:solidFill>
                  <a:srgbClr val="212121"/>
                </a:solidFill>
                <a:latin typeface="Courier New"/>
                <a:ea typeface="Courier New"/>
                <a:cs typeface="Courier New"/>
                <a:sym typeface="Courier New"/>
              </a:rPr>
              <a:t>[...]</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CA"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1276" name="Google Shape;1276;p26"/>
          <p:cNvSpPr txBox="1"/>
          <p:nvPr/>
        </p:nvSpPr>
        <p:spPr>
          <a:xfrm>
            <a:off x="8328248" y="3775556"/>
            <a:ext cx="1656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dk1"/>
                </a:solidFill>
                <a:latin typeface="Arial"/>
                <a:ea typeface="Arial"/>
                <a:cs typeface="Arial"/>
                <a:sym typeface="Arial"/>
              </a:rPr>
              <a:t>Start Codons</a:t>
            </a:r>
            <a:endParaRPr sz="1800" b="1" i="0" u="none" strike="noStrike" cap="none">
              <a:solidFill>
                <a:schemeClr val="dk1"/>
              </a:solidFill>
              <a:latin typeface="Arial"/>
              <a:ea typeface="Arial"/>
              <a:cs typeface="Arial"/>
              <a:sym typeface="Arial"/>
            </a:endParaRPr>
          </a:p>
        </p:txBody>
      </p:sp>
      <p:sp>
        <p:nvSpPr>
          <p:cNvPr id="1277" name="Google Shape;1277;p26"/>
          <p:cNvSpPr txBox="1"/>
          <p:nvPr/>
        </p:nvSpPr>
        <p:spPr>
          <a:xfrm>
            <a:off x="8328248" y="5359732"/>
            <a:ext cx="1656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dk1"/>
                </a:solidFill>
                <a:latin typeface="Arial"/>
                <a:ea typeface="Arial"/>
                <a:cs typeface="Arial"/>
                <a:sym typeface="Arial"/>
              </a:rPr>
              <a:t>Stop Codons</a:t>
            </a:r>
            <a:endParaRPr sz="1800" b="1" i="0" u="none" strike="noStrike" cap="none">
              <a:solidFill>
                <a:schemeClr val="dk1"/>
              </a:solidFill>
              <a:latin typeface="Arial"/>
              <a:ea typeface="Arial"/>
              <a:cs typeface="Arial"/>
              <a:sym typeface="Arial"/>
            </a:endParaRPr>
          </a:p>
        </p:txBody>
      </p:sp>
      <p:cxnSp>
        <p:nvCxnSpPr>
          <p:cNvPr id="1278" name="Google Shape;1278;p26"/>
          <p:cNvCxnSpPr/>
          <p:nvPr/>
        </p:nvCxnSpPr>
        <p:spPr>
          <a:xfrm>
            <a:off x="1919536" y="4720952"/>
            <a:ext cx="820890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6470"/>
              </a:srgbClr>
            </a:outerShdw>
          </a:effectLst>
        </p:spPr>
      </p:cxnSp>
      <p:sp>
        <p:nvSpPr>
          <p:cNvPr id="1279" name="Google Shape;1279;p26"/>
          <p:cNvSpPr/>
          <p:nvPr/>
        </p:nvSpPr>
        <p:spPr>
          <a:xfrm>
            <a:off x="2855640" y="3471811"/>
            <a:ext cx="504000" cy="168900"/>
          </a:xfrm>
          <a:prstGeom prst="rect">
            <a:avLst/>
          </a:prstGeom>
          <a:solidFill>
            <a:srgbClr val="15F33A">
              <a:alpha val="31372"/>
            </a:srgbClr>
          </a:solidFill>
          <a:ln w="9525" cap="flat" cmpd="sng">
            <a:solidFill>
              <a:srgbClr val="B5DADD"/>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0" name="Google Shape;1280;p26"/>
          <p:cNvSpPr/>
          <p:nvPr/>
        </p:nvSpPr>
        <p:spPr>
          <a:xfrm>
            <a:off x="5296387" y="4824318"/>
            <a:ext cx="511500" cy="256800"/>
          </a:xfrm>
          <a:prstGeom prst="rect">
            <a:avLst/>
          </a:prstGeom>
          <a:solidFill>
            <a:srgbClr val="FA460E">
              <a:alpha val="30980"/>
            </a:srgbClr>
          </a:solidFill>
          <a:ln w="9525" cap="flat" cmpd="sng">
            <a:solidFill>
              <a:srgbClr val="B5DADD"/>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281" name="Google Shape;1281;p26"/>
          <p:cNvCxnSpPr/>
          <p:nvPr/>
        </p:nvCxnSpPr>
        <p:spPr>
          <a:xfrm rot="10800000">
            <a:off x="5591944" y="5153032"/>
            <a:ext cx="0" cy="28800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6470"/>
              </a:srgbClr>
            </a:outerShdw>
          </a:effectLst>
        </p:spPr>
      </p:cxnSp>
      <p:sp>
        <p:nvSpPr>
          <p:cNvPr id="1282" name="Google Shape;1282;p26"/>
          <p:cNvSpPr txBox="1"/>
          <p:nvPr/>
        </p:nvSpPr>
        <p:spPr>
          <a:xfrm>
            <a:off x="5015880" y="5512132"/>
            <a:ext cx="1656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Arial"/>
                <a:ea typeface="Arial"/>
                <a:cs typeface="Arial"/>
                <a:sym typeface="Arial"/>
              </a:rPr>
              <a:t>Correct stop codon</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27"/>
          <p:cNvSpPr txBox="1">
            <a:spLocks noGrp="1"/>
          </p:cNvSpPr>
          <p:nvPr>
            <p:ph type="body" idx="2"/>
          </p:nvPr>
        </p:nvSpPr>
        <p:spPr>
          <a:xfrm>
            <a:off x="872358" y="953100"/>
            <a:ext cx="11319641" cy="23892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440"/>
              </a:spcBef>
              <a:spcAft>
                <a:spcPts val="0"/>
              </a:spcAft>
              <a:buSzPts val="2400"/>
              <a:buFont typeface="Arial"/>
              <a:buChar char="•"/>
            </a:pPr>
            <a:r>
              <a:rPr lang="en-CA" sz="2400" dirty="0">
                <a:solidFill>
                  <a:srgbClr val="000090"/>
                </a:solidFill>
              </a:rPr>
              <a:t>Two lists are created for valid ORF start and stop codons</a:t>
            </a:r>
            <a:endParaRPr sz="2400" dirty="0"/>
          </a:p>
          <a:p>
            <a:pPr marL="342900" lvl="0" indent="-342900" algn="l" rtl="0">
              <a:lnSpc>
                <a:spcPct val="100000"/>
              </a:lnSpc>
              <a:spcBef>
                <a:spcPts val="440"/>
              </a:spcBef>
              <a:spcAft>
                <a:spcPts val="0"/>
              </a:spcAft>
              <a:buSzPts val="2400"/>
              <a:buFont typeface="Arial"/>
              <a:buChar char="•"/>
            </a:pPr>
            <a:r>
              <a:rPr lang="en-CA" sz="2400" dirty="0">
                <a:solidFill>
                  <a:srgbClr val="000090"/>
                </a:solidFill>
              </a:rPr>
              <a:t>The minimum length of ORFs is set to 40 nucleotides</a:t>
            </a:r>
            <a:endParaRPr dirty="0"/>
          </a:p>
          <a:p>
            <a:pPr marL="342900" lvl="0" indent="-342900" algn="l" rtl="0">
              <a:lnSpc>
                <a:spcPct val="100000"/>
              </a:lnSpc>
              <a:spcBef>
                <a:spcPts val="440"/>
              </a:spcBef>
              <a:spcAft>
                <a:spcPts val="0"/>
              </a:spcAft>
              <a:buSzPts val="2400"/>
              <a:buFont typeface="Arial"/>
              <a:buChar char="•"/>
            </a:pPr>
            <a:r>
              <a:rPr lang="en-CA" sz="2400" dirty="0">
                <a:solidFill>
                  <a:srgbClr val="000090"/>
                </a:solidFill>
              </a:rPr>
              <a:t>The frame of a start codon is found </a:t>
            </a:r>
            <a:endParaRPr sz="2400" dirty="0"/>
          </a:p>
          <a:p>
            <a:pPr marL="342900" lvl="0" indent="-203200" algn="l" rtl="0">
              <a:lnSpc>
                <a:spcPct val="100000"/>
              </a:lnSpc>
              <a:spcBef>
                <a:spcPts val="440"/>
              </a:spcBef>
              <a:spcAft>
                <a:spcPts val="0"/>
              </a:spcAft>
              <a:buSzPts val="2200"/>
              <a:buFont typeface="Arial"/>
              <a:buNone/>
            </a:pPr>
            <a:endParaRPr sz="2400" dirty="0">
              <a:solidFill>
                <a:srgbClr val="000090"/>
              </a:solidFill>
            </a:endParaRPr>
          </a:p>
        </p:txBody>
      </p:sp>
      <p:sp>
        <p:nvSpPr>
          <p:cNvPr id="1289" name="Google Shape;1289;p27"/>
          <p:cNvSpPr txBox="1"/>
          <p:nvPr/>
        </p:nvSpPr>
        <p:spPr>
          <a:xfrm>
            <a:off x="2246250" y="2317211"/>
            <a:ext cx="7898100" cy="368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9885A"/>
                </a:solidFill>
                <a:latin typeface="Courier New"/>
                <a:ea typeface="Courier New"/>
                <a:cs typeface="Courier New"/>
                <a:sym typeface="Courier New"/>
              </a:rPr>
              <a:t>#lst1 is the list of start codon positions, lst2 is the #stop codon positions</a:t>
            </a:r>
            <a:endParaRPr sz="1800" b="1" i="0" u="none" strike="noStrike" cap="none" dirty="0">
              <a:solidFill>
                <a:srgbClr val="0000FF"/>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FF"/>
                </a:solidFill>
                <a:latin typeface="Courier New"/>
                <a:ea typeface="Courier New"/>
                <a:cs typeface="Courier New"/>
                <a:sym typeface="Courier New"/>
              </a:rPr>
              <a:t>def</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795E26"/>
                </a:solidFill>
                <a:latin typeface="Courier New"/>
                <a:ea typeface="Courier New"/>
                <a:cs typeface="Courier New"/>
                <a:sym typeface="Courier New"/>
              </a:rPr>
              <a:t>ORF</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001080"/>
                </a:solidFill>
                <a:latin typeface="Courier New"/>
                <a:ea typeface="Courier New"/>
                <a:cs typeface="Courier New"/>
                <a:sym typeface="Courier New"/>
              </a:rPr>
              <a:t>lst1</a:t>
            </a:r>
            <a:r>
              <a:rPr lang="en-CA" sz="1800" b="1" i="0" u="none" strike="noStrike" cap="none" dirty="0">
                <a:solidFill>
                  <a:srgbClr val="000000"/>
                </a:solidFill>
                <a:latin typeface="Courier New"/>
                <a:ea typeface="Courier New"/>
                <a:cs typeface="Courier New"/>
                <a:sym typeface="Courier New"/>
              </a:rPr>
              <a:t>,</a:t>
            </a:r>
            <a:r>
              <a:rPr lang="en-CA" sz="1800" b="1" i="0" u="none" strike="noStrike" cap="none" dirty="0">
                <a:solidFill>
                  <a:srgbClr val="001080"/>
                </a:solidFill>
                <a:latin typeface="Courier New"/>
                <a:ea typeface="Courier New"/>
                <a:cs typeface="Courier New"/>
                <a:sym typeface="Courier New"/>
              </a:rPr>
              <a:t>lst2</a:t>
            </a:r>
            <a:r>
              <a:rPr lang="en-CA" sz="1800" b="1" i="0" u="none" strike="noStrike" cap="none" dirty="0">
                <a:solidFill>
                  <a:srgbClr val="000000"/>
                </a:solidFill>
                <a:latin typeface="Courier New"/>
                <a:ea typeface="Courier New"/>
                <a:cs typeface="Courier New"/>
                <a:sym typeface="Courier New"/>
              </a:rPr>
              <a:t>):</a:t>
            </a:r>
            <a:endParaRPr sz="1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ORFstarts</a:t>
            </a:r>
            <a:r>
              <a:rPr lang="en-CA" sz="1800" b="1" i="0" u="none" strike="noStrike" cap="none" dirty="0">
                <a:solidFill>
                  <a:srgbClr val="000000"/>
                </a:solidFill>
                <a:latin typeface="Courier New"/>
                <a:ea typeface="Courier New"/>
                <a:cs typeface="Courier New"/>
                <a:sym typeface="Courier New"/>
              </a:rPr>
              <a:t> = []</a:t>
            </a:r>
            <a:endParaRPr sz="1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ORFstops</a:t>
            </a:r>
            <a:r>
              <a:rPr lang="en-CA" sz="1800" b="1" i="0" u="none" strike="noStrike" cap="none" dirty="0">
                <a:solidFill>
                  <a:srgbClr val="000000"/>
                </a:solidFill>
                <a:latin typeface="Courier New"/>
                <a:ea typeface="Courier New"/>
                <a:cs typeface="Courier New"/>
                <a:sym typeface="Courier New"/>
              </a:rPr>
              <a:t> = []</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min_len</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a:solidFill>
                  <a:srgbClr val="09885A"/>
                </a:solidFill>
                <a:latin typeface="Courier New"/>
                <a:ea typeface="Courier New"/>
                <a:cs typeface="Courier New"/>
                <a:sym typeface="Courier New"/>
              </a:rPr>
              <a:t>40</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start_min</a:t>
            </a:r>
            <a:r>
              <a:rPr lang="en-CA" sz="1800" b="1" i="0" u="none" strike="noStrike" cap="none" dirty="0">
                <a:solidFill>
                  <a:srgbClr val="000000"/>
                </a:solidFill>
                <a:latin typeface="Courier New"/>
                <a:ea typeface="Courier New"/>
                <a:cs typeface="Courier New"/>
                <a:sym typeface="Courier New"/>
              </a:rPr>
              <a:t> = </a:t>
            </a:r>
            <a:r>
              <a:rPr lang="en-CA" sz="1800" b="1" i="0" u="none" strike="noStrike" cap="none" dirty="0">
                <a:solidFill>
                  <a:srgbClr val="09885A"/>
                </a:solidFill>
                <a:latin typeface="Courier New"/>
                <a:ea typeface="Courier New"/>
                <a:cs typeface="Courier New"/>
                <a:sym typeface="Courier New"/>
              </a:rPr>
              <a:t>0</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9885A"/>
                </a:solidFill>
                <a:latin typeface="Courier New"/>
                <a:ea typeface="Courier New"/>
                <a:cs typeface="Courier New"/>
                <a:sym typeface="Courier New"/>
              </a:rPr>
              <a:t>  </a:t>
            </a:r>
            <a:r>
              <a:rPr lang="en-CA" sz="1800" b="1" i="0" u="none" strike="noStrike" cap="none" dirty="0">
                <a:solidFill>
                  <a:schemeClr val="dk2"/>
                </a:solidFill>
                <a:latin typeface="Courier New"/>
                <a:ea typeface="Courier New"/>
                <a:cs typeface="Courier New"/>
                <a:sym typeface="Courier New"/>
              </a:rPr>
              <a:t>...</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chemeClr val="dk2"/>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for</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s_cod</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0000FF"/>
                </a:solidFill>
                <a:latin typeface="Courier New"/>
                <a:ea typeface="Courier New"/>
                <a:cs typeface="Courier New"/>
                <a:sym typeface="Courier New"/>
              </a:rPr>
              <a:t>in</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all_frames</a:t>
            </a:r>
            <a:r>
              <a:rPr lang="en-CA" sz="1800" b="1" i="0" u="none" strike="noStrike" cap="none" dirty="0">
                <a:solidFill>
                  <a:srgbClr val="000000"/>
                </a:solidFill>
                <a:latin typeface="Courier New"/>
                <a:ea typeface="Courier New"/>
                <a:cs typeface="Courier New"/>
                <a:sym typeface="Courier New"/>
              </a:rPr>
              <a:t>:</a:t>
            </a:r>
            <a:endParaRPr sz="1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if</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s_cod</a:t>
            </a:r>
            <a:r>
              <a:rPr lang="en-CA" sz="1800" b="1" i="0" u="none" strike="noStrike" cap="none" dirty="0">
                <a:solidFill>
                  <a:srgbClr val="000000"/>
                </a:solidFill>
                <a:latin typeface="Courier New"/>
                <a:ea typeface="Courier New"/>
                <a:cs typeface="Courier New"/>
                <a:sym typeface="Courier New"/>
              </a:rPr>
              <a:t> &gt; </a:t>
            </a:r>
            <a:r>
              <a:rPr lang="en-CA" sz="1800" b="1" i="0" u="none" strike="noStrike" cap="none" dirty="0" err="1">
                <a:solidFill>
                  <a:srgbClr val="000000"/>
                </a:solidFill>
                <a:latin typeface="Courier New"/>
                <a:ea typeface="Courier New"/>
                <a:cs typeface="Courier New"/>
                <a:sym typeface="Courier New"/>
              </a:rPr>
              <a:t>start_min</a:t>
            </a:r>
            <a:r>
              <a:rPr lang="en-CA" sz="1800" b="1" i="0" u="none" strike="noStrike" cap="none" dirty="0">
                <a:solidFill>
                  <a:srgbClr val="000000"/>
                </a:solidFill>
                <a:latin typeface="Courier New"/>
                <a:ea typeface="Courier New"/>
                <a:cs typeface="Courier New"/>
                <a:sym typeface="Courier New"/>
              </a:rPr>
              <a:t>:</a:t>
            </a:r>
            <a:endParaRPr sz="1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for</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s_frame</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0000FF"/>
                </a:solidFill>
                <a:latin typeface="Courier New"/>
                <a:ea typeface="Courier New"/>
                <a:cs typeface="Courier New"/>
                <a:sym typeface="Courier New"/>
              </a:rPr>
              <a:t>in</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795E26"/>
                </a:solidFill>
                <a:latin typeface="Courier New"/>
                <a:ea typeface="Courier New"/>
                <a:cs typeface="Courier New"/>
                <a:sym typeface="Courier New"/>
              </a:rPr>
              <a:t>range</a:t>
            </a:r>
            <a:r>
              <a:rPr lang="en-CA" sz="1800" b="1" i="0" u="none" strike="noStrike" cap="none" dirty="0">
                <a:solidFill>
                  <a:srgbClr val="000000"/>
                </a:solidFill>
                <a:latin typeface="Courier New"/>
                <a:ea typeface="Courier New"/>
                <a:cs typeface="Courier New"/>
                <a:sym typeface="Courier New"/>
              </a:rPr>
              <a:t>(3):</a:t>
            </a:r>
            <a:endParaRPr sz="1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if</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err="1">
                <a:solidFill>
                  <a:srgbClr val="000000"/>
                </a:solidFill>
                <a:latin typeface="Courier New"/>
                <a:ea typeface="Courier New"/>
                <a:cs typeface="Courier New"/>
                <a:sym typeface="Courier New"/>
              </a:rPr>
              <a:t>s_cod</a:t>
            </a: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0000FF"/>
                </a:solidFill>
                <a:latin typeface="Courier New"/>
                <a:ea typeface="Courier New"/>
                <a:cs typeface="Courier New"/>
                <a:sym typeface="Courier New"/>
              </a:rPr>
              <a:t>in</a:t>
            </a:r>
            <a:r>
              <a:rPr lang="en-CA" sz="1800" b="1" i="0" u="none" strike="noStrike" cap="none" dirty="0">
                <a:solidFill>
                  <a:srgbClr val="000000"/>
                </a:solidFill>
                <a:latin typeface="Courier New"/>
                <a:ea typeface="Courier New"/>
                <a:cs typeface="Courier New"/>
                <a:sym typeface="Courier New"/>
              </a:rPr>
              <a:t> lst1[</a:t>
            </a:r>
            <a:r>
              <a:rPr lang="en-CA" sz="1800" b="1" i="0" u="none" strike="noStrike" cap="none" dirty="0" err="1">
                <a:solidFill>
                  <a:srgbClr val="000000"/>
                </a:solidFill>
                <a:latin typeface="Courier New"/>
                <a:ea typeface="Courier New"/>
                <a:cs typeface="Courier New"/>
                <a:sym typeface="Courier New"/>
              </a:rPr>
              <a:t>s_frame</a:t>
            </a:r>
            <a:r>
              <a:rPr lang="en-CA" sz="1800" b="1" i="0" u="none" strike="noStrike" cap="none" dirty="0">
                <a:solidFill>
                  <a:srgbClr val="000000"/>
                </a:solidFill>
                <a:latin typeface="Courier New"/>
                <a:ea typeface="Courier New"/>
                <a:cs typeface="Courier New"/>
                <a:sym typeface="Courier New"/>
              </a:rPr>
              <a:t>]:          </a:t>
            </a:r>
            <a:endParaRPr sz="1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frame = </a:t>
            </a:r>
            <a:r>
              <a:rPr lang="en-CA" sz="1800" b="1" i="0" u="none" strike="noStrike" cap="none" dirty="0" err="1">
                <a:solidFill>
                  <a:srgbClr val="000000"/>
                </a:solidFill>
                <a:latin typeface="Courier New"/>
                <a:ea typeface="Courier New"/>
                <a:cs typeface="Courier New"/>
                <a:sym typeface="Courier New"/>
              </a:rPr>
              <a:t>s_frame</a:t>
            </a: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800" b="1" i="0" u="none" strike="noStrike" cap="none" dirty="0">
                <a:solidFill>
                  <a:srgbClr val="AF00DB"/>
                </a:solidFill>
                <a:latin typeface="Courier New"/>
                <a:ea typeface="Courier New"/>
                <a:cs typeface="Courier New"/>
                <a:sym typeface="Courier New"/>
              </a:rPr>
              <a:t>break</a:t>
            </a:r>
            <a:endParaRPr sz="1800" b="1" i="0" u="none" strike="noStrike" cap="none" dirty="0">
              <a:solidFill>
                <a:schemeClr val="dk2"/>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Courier New"/>
              <a:ea typeface="Courier New"/>
              <a:cs typeface="Courier New"/>
              <a:sym typeface="Courier New"/>
            </a:endParaRPr>
          </a:p>
        </p:txBody>
      </p:sp>
      <p:sp>
        <p:nvSpPr>
          <p:cNvPr id="1290" name="Google Shape;1290;p27"/>
          <p:cNvSpPr txBox="1">
            <a:spLocks noGrp="1"/>
          </p:cNvSpPr>
          <p:nvPr>
            <p:ph type="title"/>
          </p:nvPr>
        </p:nvSpPr>
        <p:spPr>
          <a:xfrm>
            <a:off x="1981200" y="-195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latin typeface="Arial"/>
                <a:ea typeface="Arial"/>
                <a:cs typeface="Arial"/>
                <a:sym typeface="Arial"/>
              </a:rPr>
              <a:t>ORF Finder </a:t>
            </a:r>
            <a:r>
              <a:rPr lang="en-CA" sz="2400" i="1">
                <a:solidFill>
                  <a:schemeClr val="dk1"/>
                </a:solidFill>
                <a:latin typeface="Arial"/>
                <a:ea typeface="Arial"/>
                <a:cs typeface="Arial"/>
                <a:sym typeface="Arial"/>
              </a:rPr>
              <a:t>cont...</a:t>
            </a:r>
            <a:endParaRPr sz="2400" i="1">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28"/>
          <p:cNvSpPr txBox="1">
            <a:spLocks noGrp="1"/>
          </p:cNvSpPr>
          <p:nvPr>
            <p:ph type="body" idx="2"/>
          </p:nvPr>
        </p:nvSpPr>
        <p:spPr>
          <a:xfrm>
            <a:off x="314793" y="1123488"/>
            <a:ext cx="10912840" cy="23892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440"/>
              </a:spcBef>
              <a:spcAft>
                <a:spcPts val="0"/>
              </a:spcAft>
              <a:buSzPts val="2400"/>
              <a:buFont typeface="Arial"/>
              <a:buChar char="•"/>
            </a:pPr>
            <a:r>
              <a:rPr lang="en-CA" sz="2400" dirty="0">
                <a:solidFill>
                  <a:srgbClr val="000090"/>
                </a:solidFill>
              </a:rPr>
              <a:t>For a given start codon, the first 3 stop codons in the same frame position are found</a:t>
            </a:r>
            <a:endParaRPr dirty="0"/>
          </a:p>
          <a:p>
            <a:pPr marL="342900" lvl="0" indent="-342900" algn="l" rtl="0">
              <a:lnSpc>
                <a:spcPct val="100000"/>
              </a:lnSpc>
              <a:spcBef>
                <a:spcPts val="440"/>
              </a:spcBef>
              <a:spcAft>
                <a:spcPts val="0"/>
              </a:spcAft>
              <a:buSzPts val="2400"/>
              <a:buFont typeface="Arial"/>
              <a:buChar char="•"/>
            </a:pPr>
            <a:r>
              <a:rPr lang="en-CA" sz="2400" dirty="0">
                <a:solidFill>
                  <a:srgbClr val="000090"/>
                </a:solidFill>
              </a:rPr>
              <a:t>This is to account for the possibility of finding the correct start codon but the wrong stop codon (one that appears after the first stop codon) </a:t>
            </a:r>
            <a:endParaRPr dirty="0"/>
          </a:p>
          <a:p>
            <a:pPr marL="342900" lvl="0" indent="-342900" algn="l" rtl="0">
              <a:lnSpc>
                <a:spcPct val="100000"/>
              </a:lnSpc>
              <a:spcBef>
                <a:spcPts val="440"/>
              </a:spcBef>
              <a:spcAft>
                <a:spcPts val="0"/>
              </a:spcAft>
              <a:buSzPts val="2400"/>
              <a:buFont typeface="Arial"/>
              <a:buChar char="•"/>
            </a:pPr>
            <a:r>
              <a:rPr lang="en-CA" sz="2400" dirty="0">
                <a:solidFill>
                  <a:srgbClr val="000090"/>
                </a:solidFill>
              </a:rPr>
              <a:t>The starting position is then updated and the process is repeated</a:t>
            </a:r>
            <a:endParaRPr sz="2400" dirty="0">
              <a:solidFill>
                <a:srgbClr val="000090"/>
              </a:solidFill>
            </a:endParaRPr>
          </a:p>
        </p:txBody>
      </p:sp>
      <p:sp>
        <p:nvSpPr>
          <p:cNvPr id="1297" name="Google Shape;1297;p28"/>
          <p:cNvSpPr txBox="1"/>
          <p:nvPr/>
        </p:nvSpPr>
        <p:spPr>
          <a:xfrm>
            <a:off x="1825627" y="3429000"/>
            <a:ext cx="9282084" cy="20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000000"/>
                </a:solidFill>
                <a:latin typeface="Courier New"/>
                <a:ea typeface="Courier New"/>
                <a:cs typeface="Courier New"/>
                <a:sym typeface="Courier New"/>
              </a:rPr>
              <a:t>        </a:t>
            </a:r>
            <a:r>
              <a:rPr lang="en-CA" sz="1900" b="1" i="0" u="none" strike="noStrike" cap="none" dirty="0" err="1">
                <a:solidFill>
                  <a:srgbClr val="000000"/>
                </a:solidFill>
                <a:latin typeface="Courier New"/>
                <a:ea typeface="Courier New"/>
                <a:cs typeface="Courier New"/>
                <a:sym typeface="Courier New"/>
              </a:rPr>
              <a:t>stop_count</a:t>
            </a:r>
            <a:r>
              <a:rPr lang="en-CA" sz="1900" b="1" i="0" u="none" strike="noStrike" cap="none" dirty="0">
                <a:solidFill>
                  <a:srgbClr val="000000"/>
                </a:solidFill>
                <a:latin typeface="Courier New"/>
                <a:ea typeface="Courier New"/>
                <a:cs typeface="Courier New"/>
                <a:sym typeface="Courier New"/>
              </a:rPr>
              <a:t> = </a:t>
            </a:r>
            <a:r>
              <a:rPr lang="en-CA" sz="1900" b="1" i="0" u="none" strike="noStrike" cap="none" dirty="0">
                <a:solidFill>
                  <a:srgbClr val="09885A"/>
                </a:solidFill>
                <a:latin typeface="Courier New"/>
                <a:ea typeface="Courier New"/>
                <a:cs typeface="Courier New"/>
                <a:sym typeface="Courier New"/>
              </a:rPr>
              <a:t>0</a:t>
            </a:r>
            <a:endParaRPr sz="19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900" b="1" i="0" u="none" strike="noStrike" cap="none" dirty="0">
                <a:solidFill>
                  <a:srgbClr val="000000"/>
                </a:solidFill>
                <a:latin typeface="Courier New"/>
                <a:ea typeface="Courier New"/>
                <a:cs typeface="Courier New"/>
                <a:sym typeface="Courier New"/>
              </a:rPr>
              <a:t>        </a:t>
            </a:r>
            <a:r>
              <a:rPr lang="en-CA" sz="1900" b="1" i="0" u="none" strike="noStrike" cap="none" dirty="0">
                <a:solidFill>
                  <a:srgbClr val="AF00DB"/>
                </a:solidFill>
                <a:latin typeface="Courier New"/>
                <a:ea typeface="Courier New"/>
                <a:cs typeface="Courier New"/>
                <a:sym typeface="Courier New"/>
              </a:rPr>
              <a:t>for</a:t>
            </a:r>
            <a:r>
              <a:rPr lang="en-CA" sz="1900" b="1" i="0" u="none" strike="noStrike" cap="none" dirty="0">
                <a:solidFill>
                  <a:srgbClr val="000000"/>
                </a:solidFill>
                <a:latin typeface="Courier New"/>
                <a:ea typeface="Courier New"/>
                <a:cs typeface="Courier New"/>
                <a:sym typeface="Courier New"/>
              </a:rPr>
              <a:t> </a:t>
            </a:r>
            <a:r>
              <a:rPr lang="en-CA" sz="1900" b="1" i="0" u="none" strike="noStrike" cap="none" dirty="0" err="1">
                <a:solidFill>
                  <a:srgbClr val="000000"/>
                </a:solidFill>
                <a:latin typeface="Courier New"/>
                <a:ea typeface="Courier New"/>
                <a:cs typeface="Courier New"/>
                <a:sym typeface="Courier New"/>
              </a:rPr>
              <a:t>stp_cod</a:t>
            </a:r>
            <a:r>
              <a:rPr lang="en-CA" sz="1900" b="1" i="0" u="none" strike="noStrike" cap="none" dirty="0">
                <a:solidFill>
                  <a:srgbClr val="000000"/>
                </a:solidFill>
                <a:latin typeface="Courier New"/>
                <a:ea typeface="Courier New"/>
                <a:cs typeface="Courier New"/>
                <a:sym typeface="Courier New"/>
              </a:rPr>
              <a:t> </a:t>
            </a:r>
            <a:r>
              <a:rPr lang="en-CA" sz="1900" b="1" i="0" u="none" strike="noStrike" cap="none" dirty="0">
                <a:solidFill>
                  <a:srgbClr val="0000FF"/>
                </a:solidFill>
                <a:latin typeface="Courier New"/>
                <a:ea typeface="Courier New"/>
                <a:cs typeface="Courier New"/>
                <a:sym typeface="Courier New"/>
              </a:rPr>
              <a:t>in</a:t>
            </a:r>
            <a:r>
              <a:rPr lang="en-CA" sz="1900" b="1" i="0" u="none" strike="noStrike" cap="none" dirty="0">
                <a:solidFill>
                  <a:srgbClr val="000000"/>
                </a:solidFill>
                <a:latin typeface="Courier New"/>
                <a:ea typeface="Courier New"/>
                <a:cs typeface="Courier New"/>
                <a:sym typeface="Courier New"/>
              </a:rPr>
              <a:t> lst2[frame]:</a:t>
            </a:r>
            <a:endParaRPr sz="19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900" b="1" i="0" u="none" strike="noStrike" cap="none" dirty="0">
                <a:solidFill>
                  <a:srgbClr val="000000"/>
                </a:solidFill>
                <a:latin typeface="Courier New"/>
                <a:ea typeface="Courier New"/>
                <a:cs typeface="Courier New"/>
                <a:sym typeface="Courier New"/>
              </a:rPr>
              <a:t>          </a:t>
            </a:r>
            <a:r>
              <a:rPr lang="en-CA" sz="1900" b="1" i="0" u="none" strike="noStrike" cap="none" dirty="0">
                <a:solidFill>
                  <a:srgbClr val="AF00DB"/>
                </a:solidFill>
                <a:latin typeface="Courier New"/>
                <a:ea typeface="Courier New"/>
                <a:cs typeface="Courier New"/>
                <a:sym typeface="Courier New"/>
              </a:rPr>
              <a:t>if</a:t>
            </a:r>
            <a:r>
              <a:rPr lang="en-CA" sz="1900" b="1" i="0" u="none" strike="noStrike" cap="none" dirty="0">
                <a:solidFill>
                  <a:srgbClr val="000000"/>
                </a:solidFill>
                <a:latin typeface="Courier New"/>
                <a:ea typeface="Courier New"/>
                <a:cs typeface="Courier New"/>
                <a:sym typeface="Courier New"/>
              </a:rPr>
              <a:t> </a:t>
            </a:r>
            <a:r>
              <a:rPr lang="en-CA" sz="1900" b="1" i="0" u="none" strike="noStrike" cap="none" dirty="0" err="1">
                <a:solidFill>
                  <a:srgbClr val="000000"/>
                </a:solidFill>
                <a:latin typeface="Courier New"/>
                <a:ea typeface="Courier New"/>
                <a:cs typeface="Courier New"/>
                <a:sym typeface="Courier New"/>
              </a:rPr>
              <a:t>stp_cod</a:t>
            </a:r>
            <a:r>
              <a:rPr lang="en-CA" sz="1900" b="1" i="0" u="none" strike="noStrike" cap="none" dirty="0">
                <a:solidFill>
                  <a:srgbClr val="000000"/>
                </a:solidFill>
                <a:latin typeface="Courier New"/>
                <a:ea typeface="Courier New"/>
                <a:cs typeface="Courier New"/>
                <a:sym typeface="Courier New"/>
              </a:rPr>
              <a:t> &gt; </a:t>
            </a:r>
            <a:r>
              <a:rPr lang="en-CA" sz="1900" b="1" i="0" u="none" strike="noStrike" cap="none" dirty="0" err="1">
                <a:solidFill>
                  <a:srgbClr val="000000"/>
                </a:solidFill>
                <a:latin typeface="Courier New"/>
                <a:ea typeface="Courier New"/>
                <a:cs typeface="Courier New"/>
                <a:sym typeface="Courier New"/>
              </a:rPr>
              <a:t>s_cod</a:t>
            </a:r>
            <a:r>
              <a:rPr lang="en-CA" sz="1900" b="1" i="0" u="none" strike="noStrike" cap="none" dirty="0">
                <a:solidFill>
                  <a:srgbClr val="000000"/>
                </a:solidFill>
                <a:latin typeface="Courier New"/>
                <a:ea typeface="Courier New"/>
                <a:cs typeface="Courier New"/>
                <a:sym typeface="Courier New"/>
              </a:rPr>
              <a:t> + </a:t>
            </a:r>
            <a:r>
              <a:rPr lang="en-CA" sz="1900" b="1" i="0" u="none" strike="noStrike" cap="none" dirty="0" err="1">
                <a:solidFill>
                  <a:srgbClr val="000000"/>
                </a:solidFill>
                <a:latin typeface="Courier New"/>
                <a:ea typeface="Courier New"/>
                <a:cs typeface="Courier New"/>
                <a:sym typeface="Courier New"/>
              </a:rPr>
              <a:t>min_len</a:t>
            </a:r>
            <a:r>
              <a:rPr lang="en-CA" sz="1900" b="1" i="0" u="none" strike="noStrike" cap="none" dirty="0">
                <a:solidFill>
                  <a:srgbClr val="000000"/>
                </a:solidFill>
                <a:latin typeface="Courier New"/>
                <a:ea typeface="Courier New"/>
                <a:cs typeface="Courier New"/>
                <a:sym typeface="Courier New"/>
              </a:rPr>
              <a:t>:</a:t>
            </a:r>
            <a:endParaRPr sz="19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900" b="1" i="0" u="none" strike="noStrike" cap="none" dirty="0">
                <a:solidFill>
                  <a:srgbClr val="000000"/>
                </a:solidFill>
                <a:latin typeface="Courier New"/>
                <a:ea typeface="Courier New"/>
                <a:cs typeface="Courier New"/>
                <a:sym typeface="Courier New"/>
              </a:rPr>
              <a:t>            </a:t>
            </a:r>
            <a:r>
              <a:rPr lang="en-CA" sz="1900" b="1" i="0" u="none" strike="noStrike" cap="none" dirty="0" err="1">
                <a:solidFill>
                  <a:srgbClr val="000000"/>
                </a:solidFill>
                <a:latin typeface="Courier New"/>
                <a:ea typeface="Courier New"/>
                <a:cs typeface="Courier New"/>
                <a:sym typeface="Courier New"/>
              </a:rPr>
              <a:t>ORFstarts.append</a:t>
            </a:r>
            <a:r>
              <a:rPr lang="en-CA" sz="1900" b="1" i="0" u="none" strike="noStrike" cap="none" dirty="0">
                <a:solidFill>
                  <a:srgbClr val="000000"/>
                </a:solidFill>
                <a:latin typeface="Courier New"/>
                <a:ea typeface="Courier New"/>
                <a:cs typeface="Courier New"/>
                <a:sym typeface="Courier New"/>
              </a:rPr>
              <a:t>(</a:t>
            </a:r>
            <a:r>
              <a:rPr lang="en-CA" sz="1900" b="1" i="0" u="none" strike="noStrike" cap="none" dirty="0" err="1">
                <a:solidFill>
                  <a:srgbClr val="000000"/>
                </a:solidFill>
                <a:latin typeface="Courier New"/>
                <a:ea typeface="Courier New"/>
                <a:cs typeface="Courier New"/>
                <a:sym typeface="Courier New"/>
              </a:rPr>
              <a:t>s_cod</a:t>
            </a:r>
            <a:r>
              <a:rPr lang="en-CA" sz="1900" b="1" i="0" u="none" strike="noStrike" cap="none" dirty="0">
                <a:solidFill>
                  <a:srgbClr val="000000"/>
                </a:solidFill>
                <a:latin typeface="Courier New"/>
                <a:ea typeface="Courier New"/>
                <a:cs typeface="Courier New"/>
                <a:sym typeface="Courier New"/>
              </a:rPr>
              <a:t>)</a:t>
            </a:r>
            <a:endParaRPr sz="19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900" b="1" i="0" u="none" strike="noStrike" cap="none" dirty="0">
                <a:solidFill>
                  <a:srgbClr val="000000"/>
                </a:solidFill>
                <a:latin typeface="Courier New"/>
                <a:ea typeface="Courier New"/>
                <a:cs typeface="Courier New"/>
                <a:sym typeface="Courier New"/>
              </a:rPr>
              <a:t>            </a:t>
            </a:r>
            <a:r>
              <a:rPr lang="en-CA" sz="1900" b="1" i="0" u="none" strike="noStrike" cap="none" dirty="0" err="1">
                <a:solidFill>
                  <a:srgbClr val="000000"/>
                </a:solidFill>
                <a:latin typeface="Courier New"/>
                <a:ea typeface="Courier New"/>
                <a:cs typeface="Courier New"/>
                <a:sym typeface="Courier New"/>
              </a:rPr>
              <a:t>ORFstops.append</a:t>
            </a:r>
            <a:r>
              <a:rPr lang="en-CA" sz="1900" b="1" i="0" u="none" strike="noStrike" cap="none" dirty="0">
                <a:solidFill>
                  <a:srgbClr val="000000"/>
                </a:solidFill>
                <a:latin typeface="Courier New"/>
                <a:ea typeface="Courier New"/>
                <a:cs typeface="Courier New"/>
                <a:sym typeface="Courier New"/>
              </a:rPr>
              <a:t>(</a:t>
            </a:r>
            <a:r>
              <a:rPr lang="en-CA" sz="1900" b="1" i="0" u="none" strike="noStrike" cap="none" dirty="0" err="1">
                <a:solidFill>
                  <a:srgbClr val="000000"/>
                </a:solidFill>
                <a:latin typeface="Courier New"/>
                <a:ea typeface="Courier New"/>
                <a:cs typeface="Courier New"/>
                <a:sym typeface="Courier New"/>
              </a:rPr>
              <a:t>stp_cod</a:t>
            </a:r>
            <a:r>
              <a:rPr lang="en-CA" sz="1900" b="1" i="0" u="none" strike="noStrike" cap="none" dirty="0">
                <a:solidFill>
                  <a:srgbClr val="000000"/>
                </a:solidFill>
                <a:latin typeface="Courier New"/>
                <a:ea typeface="Courier New"/>
                <a:cs typeface="Courier New"/>
                <a:sym typeface="Courier New"/>
              </a:rPr>
              <a:t>)</a:t>
            </a:r>
            <a:endParaRPr sz="1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900" b="1" i="0" u="none" strike="noStrike" cap="none" dirty="0">
                <a:solidFill>
                  <a:srgbClr val="AF00DB"/>
                </a:solidFill>
                <a:latin typeface="Courier New"/>
                <a:ea typeface="Courier New"/>
                <a:cs typeface="Courier New"/>
                <a:sym typeface="Courier New"/>
              </a:rPr>
              <a:t>	     if</a:t>
            </a:r>
            <a:r>
              <a:rPr lang="en-CA" sz="1900" b="1" i="0" u="none" strike="noStrike" cap="none" dirty="0">
                <a:solidFill>
                  <a:srgbClr val="000000"/>
                </a:solidFill>
                <a:latin typeface="Courier New"/>
                <a:ea typeface="Courier New"/>
                <a:cs typeface="Courier New"/>
                <a:sym typeface="Courier New"/>
              </a:rPr>
              <a:t> </a:t>
            </a:r>
            <a:r>
              <a:rPr lang="en-CA" sz="1900" b="1" i="0" u="none" strike="noStrike" cap="none" dirty="0" err="1">
                <a:solidFill>
                  <a:srgbClr val="000000"/>
                </a:solidFill>
                <a:latin typeface="Courier New"/>
                <a:ea typeface="Courier New"/>
                <a:cs typeface="Courier New"/>
                <a:sym typeface="Courier New"/>
              </a:rPr>
              <a:t>stop_count</a:t>
            </a:r>
            <a:r>
              <a:rPr lang="en-CA" sz="1900" b="1" i="0" u="none" strike="noStrike" cap="none" dirty="0">
                <a:solidFill>
                  <a:srgbClr val="000000"/>
                </a:solidFill>
                <a:latin typeface="Courier New"/>
                <a:ea typeface="Courier New"/>
                <a:cs typeface="Courier New"/>
                <a:sym typeface="Courier New"/>
              </a:rPr>
              <a:t> &gt; </a:t>
            </a:r>
            <a:r>
              <a:rPr lang="en-CA" sz="1900" b="1" i="0" u="none" strike="noStrike" cap="none" dirty="0">
                <a:solidFill>
                  <a:srgbClr val="09885A"/>
                </a:solidFill>
                <a:latin typeface="Courier New"/>
                <a:ea typeface="Courier New"/>
                <a:cs typeface="Courier New"/>
                <a:sym typeface="Courier New"/>
              </a:rPr>
              <a:t>3</a:t>
            </a:r>
            <a:r>
              <a:rPr lang="en-CA" sz="1900" b="1" i="0" u="none" strike="noStrike" cap="none" dirty="0">
                <a:solidFill>
                  <a:srgbClr val="000000"/>
                </a:solidFill>
                <a:latin typeface="Courier New"/>
                <a:ea typeface="Courier New"/>
                <a:cs typeface="Courier New"/>
                <a:sym typeface="Courier New"/>
              </a:rPr>
              <a:t>:</a:t>
            </a:r>
            <a:endParaRPr sz="19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900" b="1" i="0" u="none" strike="noStrike" cap="none" dirty="0">
                <a:solidFill>
                  <a:srgbClr val="000000"/>
                </a:solidFill>
                <a:latin typeface="Courier New"/>
                <a:ea typeface="Courier New"/>
                <a:cs typeface="Courier New"/>
                <a:sym typeface="Courier New"/>
              </a:rPr>
              <a:t>               </a:t>
            </a:r>
            <a:r>
              <a:rPr lang="en-CA" sz="1900" b="1" i="0" u="none" strike="noStrike" cap="none" dirty="0" err="1">
                <a:solidFill>
                  <a:srgbClr val="000000"/>
                </a:solidFill>
                <a:latin typeface="Courier New"/>
                <a:ea typeface="Courier New"/>
                <a:cs typeface="Courier New"/>
                <a:sym typeface="Courier New"/>
              </a:rPr>
              <a:t>start_min</a:t>
            </a:r>
            <a:r>
              <a:rPr lang="en-CA" sz="1900" b="1" i="0" u="none" strike="noStrike" cap="none" dirty="0">
                <a:solidFill>
                  <a:srgbClr val="000000"/>
                </a:solidFill>
                <a:latin typeface="Courier New"/>
                <a:ea typeface="Courier New"/>
                <a:cs typeface="Courier New"/>
                <a:sym typeface="Courier New"/>
              </a:rPr>
              <a:t> = </a:t>
            </a:r>
            <a:r>
              <a:rPr lang="en-CA" sz="1900" b="1" i="0" u="none" strike="noStrike" cap="none" dirty="0" err="1">
                <a:solidFill>
                  <a:srgbClr val="000000"/>
                </a:solidFill>
                <a:latin typeface="Courier New"/>
                <a:ea typeface="Courier New"/>
                <a:cs typeface="Courier New"/>
                <a:sym typeface="Courier New"/>
              </a:rPr>
              <a:t>start_min</a:t>
            </a:r>
            <a:r>
              <a:rPr lang="en-CA" sz="1900" b="1" i="0" u="none" strike="noStrike" cap="none" dirty="0">
                <a:solidFill>
                  <a:srgbClr val="000000"/>
                </a:solidFill>
                <a:latin typeface="Courier New"/>
                <a:ea typeface="Courier New"/>
                <a:cs typeface="Courier New"/>
                <a:sym typeface="Courier New"/>
              </a:rPr>
              <a:t> + </a:t>
            </a:r>
            <a:r>
              <a:rPr lang="en-CA" sz="1900" b="1" i="0" u="none" strike="noStrike" cap="none" dirty="0" err="1">
                <a:solidFill>
                  <a:srgbClr val="000000"/>
                </a:solidFill>
                <a:latin typeface="Courier New"/>
                <a:ea typeface="Courier New"/>
                <a:cs typeface="Courier New"/>
                <a:sym typeface="Courier New"/>
              </a:rPr>
              <a:t>min_len</a:t>
            </a:r>
            <a:r>
              <a:rPr lang="en-CA" sz="1900" b="1" i="0" u="none" strike="noStrike" cap="none" dirty="0">
                <a:solidFill>
                  <a:srgbClr val="000000"/>
                </a:solidFill>
                <a:latin typeface="Courier New"/>
                <a:ea typeface="Courier New"/>
                <a:cs typeface="Courier New"/>
                <a:sym typeface="Courier New"/>
              </a:rPr>
              <a:t> - </a:t>
            </a:r>
            <a:r>
              <a:rPr lang="en-CA" sz="1900" b="1" i="0" u="none" strike="noStrike" cap="none" dirty="0" err="1">
                <a:solidFill>
                  <a:srgbClr val="000000"/>
                </a:solidFill>
                <a:latin typeface="Courier New"/>
                <a:ea typeface="Courier New"/>
                <a:cs typeface="Courier New"/>
                <a:sym typeface="Courier New"/>
              </a:rPr>
              <a:t>look_back</a:t>
            </a:r>
            <a:endParaRPr sz="19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r>
              <a:rPr lang="en-CA" sz="1900" b="1" i="0" u="none" strike="noStrike" cap="none" dirty="0">
                <a:solidFill>
                  <a:srgbClr val="000000"/>
                </a:solidFill>
                <a:latin typeface="Courier New"/>
                <a:ea typeface="Courier New"/>
                <a:cs typeface="Courier New"/>
                <a:sym typeface="Courier New"/>
              </a:rPr>
              <a:t>               </a:t>
            </a:r>
            <a:r>
              <a:rPr lang="en-CA" sz="1900" b="1" i="0" u="none" strike="noStrike" cap="none" dirty="0">
                <a:solidFill>
                  <a:srgbClr val="AF00DB"/>
                </a:solidFill>
                <a:latin typeface="Courier New"/>
                <a:ea typeface="Courier New"/>
                <a:cs typeface="Courier New"/>
                <a:sym typeface="Courier New"/>
              </a:rPr>
              <a:t>break</a:t>
            </a:r>
            <a:endParaRPr sz="19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endParaRPr sz="19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Courier New"/>
              <a:ea typeface="Courier New"/>
              <a:cs typeface="Courier New"/>
              <a:sym typeface="Courier New"/>
            </a:endParaRPr>
          </a:p>
        </p:txBody>
      </p:sp>
      <p:sp>
        <p:nvSpPr>
          <p:cNvPr id="1298" name="Google Shape;1298;p28"/>
          <p:cNvSpPr txBox="1">
            <a:spLocks noGrp="1"/>
          </p:cNvSpPr>
          <p:nvPr>
            <p:ph type="title"/>
          </p:nvPr>
        </p:nvSpPr>
        <p:spPr>
          <a:xfrm>
            <a:off x="1981200" y="-195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latin typeface="Arial"/>
                <a:ea typeface="Arial"/>
                <a:cs typeface="Arial"/>
                <a:sym typeface="Arial"/>
              </a:rPr>
              <a:t>ORF Finder </a:t>
            </a:r>
            <a:r>
              <a:rPr lang="en-CA" sz="2400" i="1">
                <a:solidFill>
                  <a:schemeClr val="dk1"/>
                </a:solidFill>
                <a:latin typeface="Arial"/>
                <a:ea typeface="Arial"/>
                <a:cs typeface="Arial"/>
                <a:sym typeface="Arial"/>
              </a:rPr>
              <a:t>cont...</a:t>
            </a:r>
            <a:endParaRPr sz="2400" i="1">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29"/>
          <p:cNvSpPr txBox="1">
            <a:spLocks noGrp="1"/>
          </p:cNvSpPr>
          <p:nvPr>
            <p:ph type="body" idx="2"/>
          </p:nvPr>
        </p:nvSpPr>
        <p:spPr>
          <a:xfrm>
            <a:off x="194872" y="832342"/>
            <a:ext cx="11997128" cy="23892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440"/>
              </a:spcBef>
              <a:spcAft>
                <a:spcPts val="0"/>
              </a:spcAft>
              <a:buSzPts val="2400"/>
              <a:buFont typeface="Arial"/>
              <a:buChar char="•"/>
            </a:pPr>
            <a:r>
              <a:rPr lang="en-CA" sz="2400" dirty="0">
                <a:solidFill>
                  <a:srgbClr val="000090"/>
                </a:solidFill>
              </a:rPr>
              <a:t>Finally, we define the main ORF finder function, which runs the previous functions on a list of start codons</a:t>
            </a:r>
            <a:endParaRPr dirty="0"/>
          </a:p>
          <a:p>
            <a:pPr marL="342900" lvl="0" indent="-342900" algn="l" rtl="0">
              <a:lnSpc>
                <a:spcPct val="100000"/>
              </a:lnSpc>
              <a:spcBef>
                <a:spcPts val="440"/>
              </a:spcBef>
              <a:spcAft>
                <a:spcPts val="0"/>
              </a:spcAft>
              <a:buSzPts val="2400"/>
              <a:buFont typeface="Arial"/>
              <a:buChar char="•"/>
            </a:pPr>
            <a:r>
              <a:rPr lang="en-CA" sz="2400" dirty="0">
                <a:solidFill>
                  <a:srgbClr val="000090"/>
                </a:solidFill>
              </a:rPr>
              <a:t>This returns a list of all the ORF predictions separated into correct and incorrect predictions</a:t>
            </a:r>
            <a:endParaRPr sz="2400" dirty="0">
              <a:solidFill>
                <a:srgbClr val="000090"/>
              </a:solidFill>
            </a:endParaRPr>
          </a:p>
        </p:txBody>
      </p:sp>
      <p:sp>
        <p:nvSpPr>
          <p:cNvPr id="1305" name="Google Shape;1305;p29"/>
          <p:cNvSpPr txBox="1"/>
          <p:nvPr/>
        </p:nvSpPr>
        <p:spPr>
          <a:xfrm>
            <a:off x="1229193" y="2509116"/>
            <a:ext cx="10403174" cy="273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FF"/>
                </a:solidFill>
                <a:latin typeface="Courier New"/>
                <a:ea typeface="Courier New"/>
                <a:cs typeface="Courier New"/>
                <a:sym typeface="Courier New"/>
              </a:rPr>
              <a:t>def</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795E26"/>
                </a:solidFill>
                <a:latin typeface="Courier New"/>
                <a:ea typeface="Courier New"/>
                <a:cs typeface="Courier New"/>
                <a:sym typeface="Courier New"/>
              </a:rPr>
              <a:t>ORFfinder</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1080"/>
                </a:solidFill>
                <a:latin typeface="Courier New"/>
                <a:ea typeface="Courier New"/>
                <a:cs typeface="Courier New"/>
                <a:sym typeface="Courier New"/>
              </a:rPr>
              <a:t>dta</a:t>
            </a:r>
            <a:r>
              <a:rPr lang="en-CA" sz="1600" b="1" i="0" u="none" strike="noStrike" cap="none" dirty="0" err="1">
                <a:solidFill>
                  <a:srgbClr val="000000"/>
                </a:solidFill>
                <a:latin typeface="Courier New"/>
                <a:ea typeface="Courier New"/>
                <a:cs typeface="Courier New"/>
                <a:sym typeface="Courier New"/>
              </a:rPr>
              <a:t>,</a:t>
            </a:r>
            <a:r>
              <a:rPr lang="en-CA" sz="1600" b="1" i="0" u="none" strike="noStrike" cap="none" dirty="0" err="1">
                <a:solidFill>
                  <a:srgbClr val="001080"/>
                </a:solidFill>
                <a:latin typeface="Courier New"/>
                <a:ea typeface="Courier New"/>
                <a:cs typeface="Courier New"/>
                <a:sym typeface="Courier New"/>
              </a:rPr>
              <a:t>nucleotides</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1080"/>
                </a:solidFill>
                <a:latin typeface="Courier New"/>
                <a:ea typeface="Courier New"/>
                <a:cs typeface="Courier New"/>
                <a:sym typeface="Courier New"/>
              </a:rPr>
              <a:t>sel_gen</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001080"/>
                </a:solidFill>
                <a:latin typeface="Courier New"/>
                <a:ea typeface="Courier New"/>
                <a:cs typeface="Courier New"/>
                <a:sym typeface="Courier New"/>
              </a:rPr>
              <a:t>rev</a:t>
            </a:r>
            <a:r>
              <a:rPr lang="en-CA" sz="1600" b="1" i="0" u="none" strike="noStrike" cap="none" dirty="0">
                <a:solidFill>
                  <a:srgbClr val="000000"/>
                </a:solidFill>
                <a:latin typeface="Courier New"/>
                <a:ea typeface="Courier New"/>
                <a:cs typeface="Courier New"/>
                <a:sym typeface="Courier New"/>
              </a:rPr>
              <a:t>):</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09885A"/>
                </a:solidFill>
                <a:latin typeface="Courier New"/>
                <a:ea typeface="Courier New"/>
                <a:cs typeface="Courier New"/>
                <a:sym typeface="Courier New"/>
              </a:rPr>
              <a:t>#Initializing arrays that will contain the correctly and incorrectly</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9885A"/>
                </a:solidFill>
                <a:latin typeface="Courier New"/>
                <a:ea typeface="Courier New"/>
                <a:cs typeface="Courier New"/>
                <a:sym typeface="Courier New"/>
              </a:rPr>
              <a:t>  #found ORFs</a:t>
            </a:r>
            <a:endParaRPr sz="16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all_corORFs</a:t>
            </a:r>
            <a:r>
              <a:rPr lang="en-CA" sz="1600" b="1" i="0" u="none" strike="noStrike" cap="none" dirty="0">
                <a:solidFill>
                  <a:srgbClr val="000000"/>
                </a:solidFill>
                <a:latin typeface="Courier New"/>
                <a:ea typeface="Courier New"/>
                <a:cs typeface="Courier New"/>
                <a:sym typeface="Courier New"/>
              </a:rPr>
              <a:t> = </a:t>
            </a:r>
            <a:r>
              <a:rPr lang="en-CA" sz="1600" b="1" i="0" u="none" strike="noStrike" cap="none" dirty="0" err="1">
                <a:solidFill>
                  <a:srgbClr val="000000"/>
                </a:solidFill>
                <a:latin typeface="Courier New"/>
                <a:ea typeface="Courier New"/>
                <a:cs typeface="Courier New"/>
                <a:sym typeface="Courier New"/>
              </a:rPr>
              <a:t>np.empty</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a:solidFill>
                  <a:srgbClr val="09885A"/>
                </a:solidFill>
                <a:latin typeface="Courier New"/>
                <a:ea typeface="Courier New"/>
                <a:cs typeface="Courier New"/>
                <a:sym typeface="Courier New"/>
              </a:rPr>
              <a:t>0</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a:solidFill>
                  <a:srgbClr val="09885A"/>
                </a:solidFill>
                <a:latin typeface="Courier New"/>
                <a:ea typeface="Courier New"/>
                <a:cs typeface="Courier New"/>
                <a:sym typeface="Courier New"/>
              </a:rPr>
              <a:t>2</a:t>
            </a:r>
            <a:r>
              <a:rPr lang="en-CA" sz="1600" b="1" i="0" u="none" strike="noStrike" cap="none" dirty="0">
                <a:solidFill>
                  <a:srgbClr val="000000"/>
                </a:solidFill>
                <a:latin typeface="Courier New"/>
                <a:ea typeface="Courier New"/>
                <a:cs typeface="Courier New"/>
                <a:sym typeface="Courier New"/>
              </a:rPr>
              <a:t>))</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all_incorORFs</a:t>
            </a:r>
            <a:r>
              <a:rPr lang="en-CA" sz="1600" b="1" i="0" u="none" strike="noStrike" cap="none" dirty="0">
                <a:solidFill>
                  <a:srgbClr val="000000"/>
                </a:solidFill>
                <a:latin typeface="Courier New"/>
                <a:ea typeface="Courier New"/>
                <a:cs typeface="Courier New"/>
                <a:sym typeface="Courier New"/>
              </a:rPr>
              <a:t> = </a:t>
            </a:r>
            <a:r>
              <a:rPr lang="en-CA" sz="1600" b="1" i="0" u="none" strike="noStrike" cap="none" dirty="0" err="1">
                <a:solidFill>
                  <a:srgbClr val="000000"/>
                </a:solidFill>
                <a:latin typeface="Courier New"/>
                <a:ea typeface="Courier New"/>
                <a:cs typeface="Courier New"/>
                <a:sym typeface="Courier New"/>
              </a:rPr>
              <a:t>np.empty</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a:solidFill>
                  <a:srgbClr val="09885A"/>
                </a:solidFill>
                <a:latin typeface="Courier New"/>
                <a:ea typeface="Courier New"/>
                <a:cs typeface="Courier New"/>
                <a:sym typeface="Courier New"/>
              </a:rPr>
              <a:t>0</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a:solidFill>
                  <a:srgbClr val="09885A"/>
                </a:solidFill>
                <a:latin typeface="Courier New"/>
                <a:ea typeface="Courier New"/>
                <a:cs typeface="Courier New"/>
                <a:sym typeface="Courier New"/>
              </a:rPr>
              <a:t>2</a:t>
            </a:r>
            <a:r>
              <a:rPr lang="en-CA" sz="1600" b="1" i="0" u="none" strike="noStrike" cap="none" dirty="0">
                <a:solidFill>
                  <a:srgbClr val="000000"/>
                </a:solidFill>
                <a:latin typeface="Courier New"/>
                <a:ea typeface="Courier New"/>
                <a:cs typeface="Courier New"/>
                <a:sym typeface="Courier New"/>
              </a:rPr>
              <a:t>))</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start_codons</a:t>
            </a:r>
            <a:r>
              <a:rPr lang="en-CA" sz="1600" b="1" i="0" u="none" strike="noStrike" cap="none" dirty="0">
                <a:solidFill>
                  <a:srgbClr val="000000"/>
                </a:solidFill>
                <a:latin typeface="Courier New"/>
                <a:ea typeface="Courier New"/>
                <a:cs typeface="Courier New"/>
                <a:sym typeface="Courier New"/>
              </a:rPr>
              <a:t> = [</a:t>
            </a:r>
            <a:r>
              <a:rPr lang="en-CA" sz="1600" b="1" i="0" u="none" strike="noStrike" cap="none" dirty="0">
                <a:solidFill>
                  <a:srgbClr val="A31515"/>
                </a:solidFill>
                <a:latin typeface="Courier New"/>
                <a:ea typeface="Courier New"/>
                <a:cs typeface="Courier New"/>
                <a:sym typeface="Courier New"/>
              </a:rPr>
              <a:t>"ATG"</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a:solidFill>
                  <a:srgbClr val="A31515"/>
                </a:solidFill>
                <a:latin typeface="Courier New"/>
                <a:ea typeface="Courier New"/>
                <a:cs typeface="Courier New"/>
                <a:sym typeface="Courier New"/>
              </a:rPr>
              <a:t>"GTG"</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a:solidFill>
                  <a:srgbClr val="A31515"/>
                </a:solidFill>
                <a:latin typeface="Courier New"/>
                <a:ea typeface="Courier New"/>
                <a:cs typeface="Courier New"/>
                <a:sym typeface="Courier New"/>
              </a:rPr>
              <a:t>"TTG"</a:t>
            </a:r>
            <a:r>
              <a:rPr lang="en-CA" sz="1600" b="1" i="0" u="none" strike="noStrike" cap="none" dirty="0">
                <a:solidFill>
                  <a:srgbClr val="000000"/>
                </a:solidFill>
                <a:latin typeface="Courier New"/>
                <a:ea typeface="Courier New"/>
                <a:cs typeface="Courier New"/>
                <a:sym typeface="Courier New"/>
              </a:rPr>
              <a:t>]</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09885A"/>
                </a:solidFill>
                <a:latin typeface="Courier New"/>
                <a:ea typeface="Courier New"/>
                <a:cs typeface="Courier New"/>
                <a:sym typeface="Courier New"/>
              </a:rPr>
              <a:t> #Iterate the ORF finder functions over the start codons</a:t>
            </a:r>
            <a:endParaRPr sz="16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AF00DB"/>
                </a:solidFill>
                <a:latin typeface="Courier New"/>
                <a:ea typeface="Courier New"/>
                <a:cs typeface="Courier New"/>
                <a:sym typeface="Courier New"/>
              </a:rPr>
              <a:t>for</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start_cod</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0000FF"/>
                </a:solidFill>
                <a:latin typeface="Courier New"/>
                <a:ea typeface="Courier New"/>
                <a:cs typeface="Courier New"/>
                <a:sym typeface="Courier New"/>
              </a:rPr>
              <a:t>in</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795E26"/>
                </a:solidFill>
                <a:latin typeface="Courier New"/>
                <a:ea typeface="Courier New"/>
                <a:cs typeface="Courier New"/>
                <a:sym typeface="Courier New"/>
              </a:rPr>
              <a:t>range</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795E26"/>
                </a:solidFill>
                <a:latin typeface="Courier New"/>
                <a:ea typeface="Courier New"/>
                <a:cs typeface="Courier New"/>
                <a:sym typeface="Courier New"/>
              </a:rPr>
              <a:t>len</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start_codons</a:t>
            </a:r>
            <a:r>
              <a:rPr lang="en-CA" sz="1600" b="1" i="0" u="none" strike="noStrike" cap="none" dirty="0">
                <a:solidFill>
                  <a:srgbClr val="000000"/>
                </a:solidFill>
                <a:latin typeface="Courier New"/>
                <a:ea typeface="Courier New"/>
                <a:cs typeface="Courier New"/>
                <a:sym typeface="Courier New"/>
              </a:rPr>
              <a:t>)):</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09885A"/>
                </a:solidFill>
                <a:latin typeface="Courier New"/>
                <a:ea typeface="Courier New"/>
                <a:cs typeface="Courier New"/>
                <a:sym typeface="Courier New"/>
              </a:rPr>
              <a:t>#Finding the locations of the start and stop codons</a:t>
            </a:r>
            <a:endParaRPr sz="16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00"/>
                </a:solidFill>
                <a:latin typeface="Courier New"/>
                <a:ea typeface="Courier New"/>
                <a:cs typeface="Courier New"/>
                <a:sym typeface="Courier New"/>
              </a:rPr>
              <a:t>    lst1, lst2 = codons(</a:t>
            </a:r>
            <a:r>
              <a:rPr lang="en-CA" sz="1600" b="1" i="0" u="none" strike="noStrike" cap="none" dirty="0" err="1">
                <a:solidFill>
                  <a:srgbClr val="000000"/>
                </a:solidFill>
                <a:latin typeface="Courier New"/>
                <a:ea typeface="Courier New"/>
                <a:cs typeface="Courier New"/>
                <a:sym typeface="Courier New"/>
              </a:rPr>
              <a:t>dta</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a:solidFill>
                  <a:srgbClr val="09885A"/>
                </a:solidFill>
                <a:latin typeface="Courier New"/>
                <a:ea typeface="Courier New"/>
                <a:cs typeface="Courier New"/>
                <a:sym typeface="Courier New"/>
              </a:rPr>
              <a:t>0</a:t>
            </a:r>
            <a:r>
              <a:rPr lang="en-CA" sz="1600" b="1" i="0" u="none" strike="noStrike" cap="none" dirty="0">
                <a:solidFill>
                  <a:srgbClr val="000000"/>
                </a:solidFill>
                <a:latin typeface="Courier New"/>
                <a:ea typeface="Courier New"/>
                <a:cs typeface="Courier New"/>
                <a:sym typeface="Courier New"/>
              </a:rPr>
              <a:t>:nucleotides], </a:t>
            </a:r>
            <a:r>
              <a:rPr lang="en-CA" sz="1600" b="1" i="0" u="none" strike="noStrike" cap="none" dirty="0" err="1">
                <a:solidFill>
                  <a:srgbClr val="000000"/>
                </a:solidFill>
                <a:latin typeface="Courier New"/>
                <a:ea typeface="Courier New"/>
                <a:cs typeface="Courier New"/>
                <a:sym typeface="Courier New"/>
              </a:rPr>
              <a:t>start_codons</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start_cod</a:t>
            </a:r>
            <a:r>
              <a:rPr lang="en-CA" sz="1600" b="1" i="0" u="none" strike="noStrike" cap="none" dirty="0">
                <a:solidFill>
                  <a:srgbClr val="000000"/>
                </a:solidFill>
                <a:latin typeface="Courier New"/>
                <a:ea typeface="Courier New"/>
                <a:cs typeface="Courier New"/>
                <a:sym typeface="Courier New"/>
              </a:rPr>
              <a:t>])</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09885A"/>
                </a:solidFill>
                <a:latin typeface="Courier New"/>
                <a:ea typeface="Courier New"/>
                <a:cs typeface="Courier New"/>
                <a:sym typeface="Courier New"/>
              </a:rPr>
              <a:t>#Pair valid ORF start and stops locations</a:t>
            </a:r>
            <a:endParaRPr sz="16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ORFstarts</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ORFstops</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found_frame</a:t>
            </a:r>
            <a:r>
              <a:rPr lang="en-CA" sz="1600" b="1" i="0" u="none" strike="noStrike" cap="none" dirty="0">
                <a:solidFill>
                  <a:srgbClr val="000000"/>
                </a:solidFill>
                <a:latin typeface="Courier New"/>
                <a:ea typeface="Courier New"/>
                <a:cs typeface="Courier New"/>
                <a:sym typeface="Courier New"/>
              </a:rPr>
              <a:t> = ORF(lst1,lst2)</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corr</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corORF</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incorORF</a:t>
            </a:r>
            <a:r>
              <a:rPr lang="en-CA" sz="1600" b="1" i="0" u="none" strike="noStrike" cap="none" dirty="0">
                <a:solidFill>
                  <a:srgbClr val="000000"/>
                </a:solidFill>
                <a:latin typeface="Courier New"/>
                <a:ea typeface="Courier New"/>
                <a:cs typeface="Courier New"/>
                <a:sym typeface="Courier New"/>
              </a:rPr>
              <a:t> = </a:t>
            </a:r>
            <a:r>
              <a:rPr lang="en-CA" sz="1600" b="1" i="0" u="none" strike="noStrike" cap="none" dirty="0" err="1">
                <a:solidFill>
                  <a:srgbClr val="000000"/>
                </a:solidFill>
                <a:latin typeface="Courier New"/>
                <a:ea typeface="Courier New"/>
                <a:cs typeface="Courier New"/>
                <a:sym typeface="Courier New"/>
              </a:rPr>
              <a:t>ORFcheck</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ORFstarts,ORFstops</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sel_gen</a:t>
            </a:r>
            <a:r>
              <a:rPr lang="en-CA" sz="1600" b="1" i="0" u="none" strike="noStrike" cap="none" dirty="0">
                <a:solidFill>
                  <a:srgbClr val="000000"/>
                </a:solidFill>
                <a:latin typeface="Courier New"/>
                <a:ea typeface="Courier New"/>
                <a:cs typeface="Courier New"/>
                <a:sym typeface="Courier New"/>
              </a:rPr>
              <a:t>, rev)</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all_corORFs</a:t>
            </a:r>
            <a:r>
              <a:rPr lang="en-CA" sz="1600" b="1" i="0" u="none" strike="noStrike" cap="none" dirty="0">
                <a:solidFill>
                  <a:srgbClr val="000000"/>
                </a:solidFill>
                <a:latin typeface="Courier New"/>
                <a:ea typeface="Courier New"/>
                <a:cs typeface="Courier New"/>
                <a:sym typeface="Courier New"/>
              </a:rPr>
              <a:t> = </a:t>
            </a:r>
            <a:r>
              <a:rPr lang="en-CA" sz="1600" b="1" i="0" u="none" strike="noStrike" cap="none" dirty="0" err="1">
                <a:solidFill>
                  <a:srgbClr val="000000"/>
                </a:solidFill>
                <a:latin typeface="Courier New"/>
                <a:ea typeface="Courier New"/>
                <a:cs typeface="Courier New"/>
                <a:sym typeface="Courier New"/>
              </a:rPr>
              <a:t>np.concatenate</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all_corORFs,corORF</a:t>
            </a:r>
            <a:r>
              <a:rPr lang="en-CA" sz="1600" b="1" i="0" u="none" strike="noStrike" cap="none" dirty="0">
                <a:solidFill>
                  <a:srgbClr val="000000"/>
                </a:solidFill>
                <a:latin typeface="Courier New"/>
                <a:ea typeface="Courier New"/>
                <a:cs typeface="Courier New"/>
                <a:sym typeface="Courier New"/>
              </a:rPr>
              <a:t>),axis=</a:t>
            </a:r>
            <a:r>
              <a:rPr lang="en-CA" sz="1600" b="1" i="0" u="none" strike="noStrike" cap="none" dirty="0">
                <a:solidFill>
                  <a:srgbClr val="09885A"/>
                </a:solidFill>
                <a:latin typeface="Courier New"/>
                <a:ea typeface="Courier New"/>
                <a:cs typeface="Courier New"/>
                <a:sym typeface="Courier New"/>
              </a:rPr>
              <a:t>0</a:t>
            </a:r>
            <a:r>
              <a:rPr lang="en-CA" sz="1600" b="1" i="0" u="none" strike="noStrike" cap="none" dirty="0">
                <a:solidFill>
                  <a:srgbClr val="000000"/>
                </a:solidFill>
                <a:latin typeface="Courier New"/>
                <a:ea typeface="Courier New"/>
                <a:cs typeface="Courier New"/>
                <a:sym typeface="Courier New"/>
              </a:rPr>
              <a:t>)</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all_incorORFs</a:t>
            </a:r>
            <a:r>
              <a:rPr lang="en-CA" sz="1600" b="1" i="0" u="none" strike="noStrike" cap="none" dirty="0">
                <a:solidFill>
                  <a:srgbClr val="000000"/>
                </a:solidFill>
                <a:latin typeface="Courier New"/>
                <a:ea typeface="Courier New"/>
                <a:cs typeface="Courier New"/>
                <a:sym typeface="Courier New"/>
              </a:rPr>
              <a:t> = </a:t>
            </a:r>
            <a:r>
              <a:rPr lang="en-CA" sz="1600" b="1" i="0" u="none" strike="noStrike" cap="none" dirty="0" err="1">
                <a:solidFill>
                  <a:srgbClr val="000000"/>
                </a:solidFill>
                <a:latin typeface="Courier New"/>
                <a:ea typeface="Courier New"/>
                <a:cs typeface="Courier New"/>
                <a:sym typeface="Courier New"/>
              </a:rPr>
              <a:t>np.concatenate</a:t>
            </a:r>
            <a:r>
              <a:rPr lang="en-CA" sz="1600" b="1" i="0" u="none" strike="noStrike" cap="none" dirty="0">
                <a:solidFill>
                  <a:srgbClr val="000000"/>
                </a:solidFill>
                <a:latin typeface="Courier New"/>
                <a:ea typeface="Courier New"/>
                <a:cs typeface="Courier New"/>
                <a:sym typeface="Courier New"/>
              </a:rPr>
              <a:t>((</a:t>
            </a:r>
            <a:r>
              <a:rPr lang="en-CA" sz="1600" b="1" i="0" u="none" strike="noStrike" cap="none" dirty="0" err="1">
                <a:solidFill>
                  <a:srgbClr val="000000"/>
                </a:solidFill>
                <a:latin typeface="Courier New"/>
                <a:ea typeface="Courier New"/>
                <a:cs typeface="Courier New"/>
                <a:sym typeface="Courier New"/>
              </a:rPr>
              <a:t>all_incorORFs,incorORF</a:t>
            </a:r>
            <a:r>
              <a:rPr lang="en-CA" sz="1600" b="1" i="0" u="none" strike="noStrike" cap="none" dirty="0">
                <a:solidFill>
                  <a:srgbClr val="000000"/>
                </a:solidFill>
                <a:latin typeface="Courier New"/>
                <a:ea typeface="Courier New"/>
                <a:cs typeface="Courier New"/>
                <a:sym typeface="Courier New"/>
              </a:rPr>
              <a:t>),axis=</a:t>
            </a:r>
            <a:r>
              <a:rPr lang="en-CA" sz="1600" b="1" i="0" u="none" strike="noStrike" cap="none" dirty="0">
                <a:solidFill>
                  <a:srgbClr val="09885A"/>
                </a:solidFill>
                <a:latin typeface="Courier New"/>
                <a:ea typeface="Courier New"/>
                <a:cs typeface="Courier New"/>
                <a:sym typeface="Courier New"/>
              </a:rPr>
              <a:t>0</a:t>
            </a:r>
            <a:r>
              <a:rPr lang="en-CA" sz="1600" b="1" i="0" u="none" strike="noStrike" cap="none" dirty="0">
                <a:solidFill>
                  <a:srgbClr val="000000"/>
                </a:solidFill>
                <a:latin typeface="Courier New"/>
                <a:ea typeface="Courier New"/>
                <a:cs typeface="Courier New"/>
                <a:sym typeface="Courier New"/>
              </a:rPr>
              <a:t>)</a:t>
            </a:r>
            <a:br>
              <a:rPr lang="en-CA" sz="1600" b="1" i="0" u="none" strike="noStrike" cap="none" dirty="0">
                <a:solidFill>
                  <a:srgbClr val="000000"/>
                </a:solidFill>
                <a:latin typeface="Courier New"/>
                <a:ea typeface="Courier New"/>
                <a:cs typeface="Courier New"/>
                <a:sym typeface="Courier New"/>
              </a:rPr>
            </a:b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a:solidFill>
                  <a:srgbClr val="AF00DB"/>
                </a:solidFill>
                <a:latin typeface="Courier New"/>
                <a:ea typeface="Courier New"/>
                <a:cs typeface="Courier New"/>
                <a:sym typeface="Courier New"/>
              </a:rPr>
              <a:t>return</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all_corORFs</a:t>
            </a:r>
            <a:r>
              <a:rPr lang="en-CA" sz="1600" b="1" i="0" u="none" strike="noStrike" cap="none" dirty="0">
                <a:solidFill>
                  <a:srgbClr val="000000"/>
                </a:solidFill>
                <a:latin typeface="Courier New"/>
                <a:ea typeface="Courier New"/>
                <a:cs typeface="Courier New"/>
                <a:sym typeface="Courier New"/>
              </a:rPr>
              <a:t>, </a:t>
            </a:r>
            <a:r>
              <a:rPr lang="en-CA" sz="1600" b="1" i="0" u="none" strike="noStrike" cap="none" dirty="0" err="1">
                <a:solidFill>
                  <a:srgbClr val="000000"/>
                </a:solidFill>
                <a:latin typeface="Courier New"/>
                <a:ea typeface="Courier New"/>
                <a:cs typeface="Courier New"/>
                <a:sym typeface="Courier New"/>
              </a:rPr>
              <a:t>all_incorORFs</a:t>
            </a:r>
            <a:endParaRPr sz="1600" b="1" i="0" u="none" strike="noStrike" cap="none" dirty="0">
              <a:solidFill>
                <a:srgbClr val="000000"/>
              </a:solidFill>
              <a:latin typeface="Courier New"/>
              <a:ea typeface="Courier New"/>
              <a:cs typeface="Courier New"/>
              <a:sym typeface="Courier New"/>
            </a:endParaRPr>
          </a:p>
        </p:txBody>
      </p:sp>
      <p:sp>
        <p:nvSpPr>
          <p:cNvPr id="1306" name="Google Shape;1306;p29"/>
          <p:cNvSpPr txBox="1">
            <a:spLocks noGrp="1"/>
          </p:cNvSpPr>
          <p:nvPr>
            <p:ph type="title"/>
          </p:nvPr>
        </p:nvSpPr>
        <p:spPr>
          <a:xfrm>
            <a:off x="1981200" y="-195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solidFill>
                  <a:schemeClr val="dk1"/>
                </a:solidFill>
                <a:latin typeface="Arial"/>
                <a:ea typeface="Arial"/>
                <a:cs typeface="Arial"/>
                <a:sym typeface="Arial"/>
              </a:rPr>
              <a:t>ORF Finder </a:t>
            </a:r>
            <a:r>
              <a:rPr lang="en-CA" sz="2400" i="1" dirty="0">
                <a:solidFill>
                  <a:schemeClr val="dk1"/>
                </a:solidFill>
                <a:latin typeface="Arial"/>
                <a:ea typeface="Arial"/>
                <a:cs typeface="Arial"/>
                <a:sym typeface="Arial"/>
              </a:rPr>
              <a:t>cont...</a:t>
            </a:r>
            <a:endParaRPr sz="2400" i="1" dirty="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a:spLocks noGrp="1"/>
          </p:cNvSpPr>
          <p:nvPr>
            <p:ph type="ctrTitle"/>
          </p:nvPr>
        </p:nvSpPr>
        <p:spPr>
          <a:xfrm>
            <a:off x="640492" y="2250180"/>
            <a:ext cx="7094838" cy="102654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6000"/>
              <a:buFont typeface="Helvetica Neue Light"/>
              <a:buNone/>
            </a:pPr>
            <a:r>
              <a:rPr lang="en-US" sz="4800" b="1" dirty="0"/>
              <a:t>Module 5: Gene Finding with ANNs</a:t>
            </a:r>
            <a:endParaRPr sz="4800" dirty="0"/>
          </a:p>
        </p:txBody>
      </p:sp>
      <p:sp>
        <p:nvSpPr>
          <p:cNvPr id="85" name="Google Shape;85;p3"/>
          <p:cNvSpPr txBox="1">
            <a:spLocks noGrp="1"/>
          </p:cNvSpPr>
          <p:nvPr>
            <p:ph type="subTitle" idx="1"/>
          </p:nvPr>
        </p:nvSpPr>
        <p:spPr>
          <a:xfrm>
            <a:off x="1782641" y="3276720"/>
            <a:ext cx="4810539" cy="165576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400"/>
              <a:buNone/>
            </a:pPr>
            <a:r>
              <a:rPr lang="en-US" dirty="0"/>
              <a:t>David Wishart</a:t>
            </a:r>
            <a:endParaRPr dirty="0"/>
          </a:p>
          <a:p>
            <a:pPr marL="0" lvl="0" indent="0" algn="ctr" rtl="0">
              <a:lnSpc>
                <a:spcPct val="100000"/>
              </a:lnSpc>
              <a:spcBef>
                <a:spcPts val="1000"/>
              </a:spcBef>
              <a:spcAft>
                <a:spcPts val="0"/>
              </a:spcAft>
              <a:buClr>
                <a:schemeClr val="lt1"/>
              </a:buClr>
              <a:buSzPts val="2400"/>
              <a:buNone/>
            </a:pPr>
            <a:r>
              <a:rPr lang="en-US" dirty="0"/>
              <a:t>Machine Learning</a:t>
            </a:r>
            <a:endParaRPr dirty="0"/>
          </a:p>
          <a:p>
            <a:pPr marL="0" lvl="0" indent="0" algn="ctr" rtl="0">
              <a:lnSpc>
                <a:spcPct val="100000"/>
              </a:lnSpc>
              <a:spcBef>
                <a:spcPts val="1000"/>
              </a:spcBef>
              <a:spcAft>
                <a:spcPts val="0"/>
              </a:spcAft>
              <a:buClr>
                <a:schemeClr val="lt1"/>
              </a:buClr>
              <a:buSzPts val="2400"/>
              <a:buNone/>
            </a:pPr>
            <a:r>
              <a:rPr lang="en-US" dirty="0"/>
              <a:t>Apr 22-23, 2026</a:t>
            </a:r>
            <a:endParaRPr dirty="0"/>
          </a:p>
          <a:p>
            <a:pPr marL="0" lvl="0" indent="0" algn="ctr" rtl="0">
              <a:lnSpc>
                <a:spcPct val="100000"/>
              </a:lnSpc>
              <a:spcBef>
                <a:spcPts val="1000"/>
              </a:spcBef>
              <a:spcAft>
                <a:spcPts val="0"/>
              </a:spcAft>
              <a:buClr>
                <a:schemeClr val="lt1"/>
              </a:buClr>
              <a:buSzPts val="2400"/>
              <a:buNone/>
            </a:pPr>
            <a:endParaRPr dirty="0"/>
          </a:p>
        </p:txBody>
      </p:sp>
      <p:pic>
        <p:nvPicPr>
          <p:cNvPr id="86" name="Google Shape;86;p3" descr="A black and pink squares&#10;&#10;AI-generated content may be incorrect."/>
          <p:cNvPicPr preferRelativeResize="0"/>
          <p:nvPr/>
        </p:nvPicPr>
        <p:blipFill rotWithShape="1">
          <a:blip r:embed="rId3">
            <a:alphaModFix/>
          </a:blip>
          <a:srcRect/>
          <a:stretch/>
        </p:blipFill>
        <p:spPr>
          <a:xfrm>
            <a:off x="9166654" y="492312"/>
            <a:ext cx="2547551" cy="2547551"/>
          </a:xfrm>
          <a:prstGeom prst="rect">
            <a:avLst/>
          </a:prstGeom>
          <a:noFill/>
          <a:ln>
            <a:noFill/>
          </a:ln>
        </p:spPr>
      </p:pic>
      <p:sp>
        <p:nvSpPr>
          <p:cNvPr id="87" name="Google Shape;87;p3"/>
          <p:cNvSpPr txBox="1"/>
          <p:nvPr/>
        </p:nvSpPr>
        <p:spPr>
          <a:xfrm>
            <a:off x="9397614" y="3818138"/>
            <a:ext cx="2085630" cy="165576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University of Alberta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30"/>
          <p:cNvSpPr txBox="1">
            <a:spLocks noGrp="1"/>
          </p:cNvSpPr>
          <p:nvPr>
            <p:ph type="ctrTitle"/>
          </p:nvPr>
        </p:nvSpPr>
        <p:spPr>
          <a:xfrm>
            <a:off x="1791476" y="2130425"/>
            <a:ext cx="8696131"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solidFill>
                  <a:schemeClr val="dk1"/>
                </a:solidFill>
              </a:rPr>
              <a:t>Let’s Assess our ORF Finder on </a:t>
            </a:r>
            <a:r>
              <a:rPr lang="en-CA" i="1" dirty="0">
                <a:solidFill>
                  <a:schemeClr val="dk1"/>
                </a:solidFill>
              </a:rPr>
              <a:t>E. coli</a:t>
            </a:r>
            <a:br>
              <a:rPr lang="en-CA" dirty="0"/>
            </a:br>
            <a:endParaRPr dirty="0"/>
          </a:p>
        </p:txBody>
      </p:sp>
      <p:sp>
        <p:nvSpPr>
          <p:cNvPr id="1313" name="Google Shape;1313;p30"/>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Autofit/>
          </a:bodyPr>
          <a:lstStyle/>
          <a:p>
            <a:pPr marL="457200" lvl="0" indent="-431800" algn="ctr" rtl="0">
              <a:lnSpc>
                <a:spcPct val="100000"/>
              </a:lnSpc>
              <a:spcBef>
                <a:spcPts val="640"/>
              </a:spcBef>
              <a:spcAft>
                <a:spcPts val="0"/>
              </a:spcAft>
              <a:buSzPts val="3200"/>
              <a:buFont typeface="Arial"/>
              <a:buNone/>
            </a:pPr>
            <a:r>
              <a:rPr lang="en-CA">
                <a:solidFill>
                  <a:srgbClr val="FF0000"/>
                </a:solidFill>
              </a:rPr>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31"/>
          <p:cNvSpPr txBox="1">
            <a:spLocks noGrp="1"/>
          </p:cNvSpPr>
          <p:nvPr>
            <p:ph type="title"/>
          </p:nvPr>
        </p:nvSpPr>
        <p:spPr>
          <a:xfrm>
            <a:off x="1981200" y="-5958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i="1">
                <a:solidFill>
                  <a:schemeClr val="dk1"/>
                </a:solidFill>
                <a:latin typeface="Arial"/>
                <a:ea typeface="Arial"/>
                <a:cs typeface="Arial"/>
                <a:sym typeface="Arial"/>
              </a:rPr>
              <a:t>E. Coli</a:t>
            </a:r>
            <a:r>
              <a:rPr lang="en-CA">
                <a:solidFill>
                  <a:schemeClr val="dk1"/>
                </a:solidFill>
                <a:latin typeface="Arial"/>
                <a:ea typeface="Arial"/>
                <a:cs typeface="Arial"/>
                <a:sym typeface="Arial"/>
              </a:rPr>
              <a:t> K12 Genome</a:t>
            </a:r>
            <a:endParaRPr>
              <a:solidFill>
                <a:schemeClr val="dk1"/>
              </a:solidFill>
              <a:latin typeface="Arial"/>
              <a:ea typeface="Arial"/>
              <a:cs typeface="Arial"/>
              <a:sym typeface="Arial"/>
            </a:endParaRPr>
          </a:p>
        </p:txBody>
      </p:sp>
      <p:sp>
        <p:nvSpPr>
          <p:cNvPr id="1320" name="Google Shape;1320;p31"/>
          <p:cNvSpPr txBox="1">
            <a:spLocks noGrp="1"/>
          </p:cNvSpPr>
          <p:nvPr>
            <p:ph type="body" idx="2"/>
          </p:nvPr>
        </p:nvSpPr>
        <p:spPr>
          <a:xfrm>
            <a:off x="1272803" y="1286734"/>
            <a:ext cx="4823322" cy="45261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SzPts val="2400"/>
              <a:buFont typeface="Arial"/>
              <a:buNone/>
            </a:pPr>
            <a:endParaRPr sz="2400" dirty="0"/>
          </a:p>
          <a:p>
            <a:pPr marL="342900" lvl="0" indent="-342900" algn="l" rtl="0">
              <a:lnSpc>
                <a:spcPct val="100000"/>
              </a:lnSpc>
              <a:spcBef>
                <a:spcPts val="480"/>
              </a:spcBef>
              <a:spcAft>
                <a:spcPts val="0"/>
              </a:spcAft>
              <a:buSzPts val="2800"/>
              <a:buFont typeface="Arial"/>
              <a:buChar char="•"/>
            </a:pPr>
            <a:r>
              <a:rPr lang="en-CA" i="1" dirty="0">
                <a:solidFill>
                  <a:srgbClr val="000090"/>
                </a:solidFill>
              </a:rPr>
              <a:t>E. Coli</a:t>
            </a:r>
            <a:r>
              <a:rPr lang="en-CA" dirty="0">
                <a:solidFill>
                  <a:srgbClr val="000090"/>
                </a:solidFill>
              </a:rPr>
              <a:t> K12 is a prototypical prokaryotic organism</a:t>
            </a:r>
            <a:endParaRPr dirty="0">
              <a:solidFill>
                <a:srgbClr val="000090"/>
              </a:solidFill>
            </a:endParaRPr>
          </a:p>
          <a:p>
            <a:pPr marL="342900" lvl="0" indent="-342900" algn="l" rtl="0">
              <a:lnSpc>
                <a:spcPct val="100000"/>
              </a:lnSpc>
              <a:spcBef>
                <a:spcPts val="480"/>
              </a:spcBef>
              <a:spcAft>
                <a:spcPts val="0"/>
              </a:spcAft>
              <a:buSzPts val="2800"/>
              <a:buFont typeface="Arial"/>
              <a:buChar char="•"/>
            </a:pPr>
            <a:r>
              <a:rPr lang="en-CA" dirty="0">
                <a:solidFill>
                  <a:srgbClr val="000090"/>
                </a:solidFill>
              </a:rPr>
              <a:t>This genome is a reference genome and is widely used in the study of prokaryotes</a:t>
            </a:r>
            <a:endParaRPr dirty="0">
              <a:solidFill>
                <a:srgbClr val="000090"/>
              </a:solidFill>
            </a:endParaRPr>
          </a:p>
        </p:txBody>
      </p:sp>
      <p:pic>
        <p:nvPicPr>
          <p:cNvPr id="1321" name="Google Shape;1321;p31"/>
          <p:cNvPicPr preferRelativeResize="0"/>
          <p:nvPr/>
        </p:nvPicPr>
        <p:blipFill rotWithShape="1">
          <a:blip r:embed="rId3">
            <a:alphaModFix/>
          </a:blip>
          <a:srcRect/>
          <a:stretch/>
        </p:blipFill>
        <p:spPr>
          <a:xfrm rot="10800000">
            <a:off x="7355435" y="3577156"/>
            <a:ext cx="2855374" cy="2235672"/>
          </a:xfrm>
          <a:prstGeom prst="rect">
            <a:avLst/>
          </a:prstGeom>
          <a:noFill/>
          <a:ln>
            <a:noFill/>
          </a:ln>
        </p:spPr>
      </p:pic>
      <p:sp>
        <p:nvSpPr>
          <p:cNvPr id="1322" name="Google Shape;1322;p31"/>
          <p:cNvSpPr txBox="1"/>
          <p:nvPr/>
        </p:nvSpPr>
        <p:spPr>
          <a:xfrm>
            <a:off x="7264857" y="6084228"/>
            <a:ext cx="27114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0" i="0" u="sng" strike="noStrike" cap="none">
                <a:solidFill>
                  <a:schemeClr val="hlink"/>
                </a:solidFill>
                <a:latin typeface="Arial"/>
                <a:ea typeface="Arial"/>
                <a:cs typeface="Arial"/>
                <a:sym typeface="Arial"/>
                <a:hlinkClick r:id="rId4"/>
              </a:rPr>
              <a:t>https://pax-db.org/species/511145</a:t>
            </a:r>
            <a:endParaRPr sz="1100" b="0" i="0" u="none" strike="noStrike" cap="none">
              <a:solidFill>
                <a:schemeClr val="dk1"/>
              </a:solidFill>
              <a:latin typeface="Arial"/>
              <a:ea typeface="Arial"/>
              <a:cs typeface="Arial"/>
              <a:sym typeface="Arial"/>
            </a:endParaRPr>
          </a:p>
        </p:txBody>
      </p:sp>
      <p:graphicFrame>
        <p:nvGraphicFramePr>
          <p:cNvPr id="1323" name="Google Shape;1323;p31"/>
          <p:cNvGraphicFramePr/>
          <p:nvPr>
            <p:extLst>
              <p:ext uri="{D42A27DB-BD31-4B8C-83A1-F6EECF244321}">
                <p14:modId xmlns:p14="http://schemas.microsoft.com/office/powerpoint/2010/main" val="3714200658"/>
              </p:ext>
            </p:extLst>
          </p:nvPr>
        </p:nvGraphicFramePr>
        <p:xfrm>
          <a:off x="6647047" y="1931825"/>
          <a:ext cx="4272150" cy="796918"/>
        </p:xfrm>
        <a:graphic>
          <a:graphicData uri="http://schemas.openxmlformats.org/drawingml/2006/table">
            <a:tbl>
              <a:tblPr firstRow="1" bandRow="1">
                <a:noFill/>
                <a:tableStyleId>{6905B36A-27E5-43E6-B04D-5D47608A9E66}</a:tableStyleId>
              </a:tblPr>
              <a:tblGrid>
                <a:gridCol w="2136075">
                  <a:extLst>
                    <a:ext uri="{9D8B030D-6E8A-4147-A177-3AD203B41FA5}">
                      <a16:colId xmlns:a16="http://schemas.microsoft.com/office/drawing/2014/main" val="20000"/>
                    </a:ext>
                  </a:extLst>
                </a:gridCol>
                <a:gridCol w="2136075">
                  <a:extLst>
                    <a:ext uri="{9D8B030D-6E8A-4147-A177-3AD203B41FA5}">
                      <a16:colId xmlns:a16="http://schemas.microsoft.com/office/drawing/2014/main" val="20001"/>
                    </a:ext>
                  </a:extLst>
                </a:gridCol>
              </a:tblGrid>
              <a:tr h="415918">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solidFill>
                            <a:schemeClr val="dk2"/>
                          </a:solidFill>
                        </a:rPr>
                        <a:t>Protein Genes</a:t>
                      </a:r>
                      <a:endParaRPr sz="1800" u="none" strike="noStrike" cap="none">
                        <a:solidFill>
                          <a:schemeClr val="dk2"/>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solidFill>
                            <a:schemeClr val="dk2"/>
                          </a:solidFill>
                        </a:rPr>
                        <a:t>4407</a:t>
                      </a:r>
                      <a:endParaRPr sz="1800" u="none" strike="noStrike" cap="none">
                        <a:solidFill>
                          <a:schemeClr val="dk2"/>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a:t>Length</a:t>
                      </a: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CA" sz="1800" u="none" strike="noStrike" cap="none" dirty="0"/>
                        <a:t>4,641,652</a:t>
                      </a:r>
                      <a:endParaRPr sz="18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32"/>
          <p:cNvSpPr txBox="1">
            <a:spLocks noGrp="1"/>
          </p:cNvSpPr>
          <p:nvPr>
            <p:ph type="title"/>
          </p:nvPr>
        </p:nvSpPr>
        <p:spPr>
          <a:xfrm>
            <a:off x="2030725" y="38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rPr>
              <a:t>Data Used</a:t>
            </a:r>
            <a:endParaRPr>
              <a:solidFill>
                <a:schemeClr val="dk1"/>
              </a:solidFill>
              <a:latin typeface="Arial"/>
              <a:ea typeface="Arial"/>
              <a:cs typeface="Arial"/>
              <a:sym typeface="Arial"/>
            </a:endParaRPr>
          </a:p>
        </p:txBody>
      </p:sp>
      <p:sp>
        <p:nvSpPr>
          <p:cNvPr id="1330" name="Google Shape;1330;p32"/>
          <p:cNvSpPr txBox="1"/>
          <p:nvPr/>
        </p:nvSpPr>
        <p:spPr>
          <a:xfrm>
            <a:off x="1974773" y="1459624"/>
            <a:ext cx="1549689" cy="42158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2060"/>
                </a:solidFill>
                <a:latin typeface="Arial"/>
                <a:ea typeface="Arial"/>
                <a:cs typeface="Arial"/>
                <a:sym typeface="Arial"/>
              </a:rPr>
              <a:t>Genome:</a:t>
            </a:r>
            <a:endParaRPr sz="2400" b="1" i="0" u="none" strike="noStrike" cap="none" dirty="0">
              <a:solidFill>
                <a:srgbClr val="002060"/>
              </a:solidFill>
              <a:latin typeface="Arial"/>
              <a:ea typeface="Arial"/>
              <a:cs typeface="Arial"/>
              <a:sym typeface="Arial"/>
            </a:endParaRPr>
          </a:p>
        </p:txBody>
      </p:sp>
      <p:sp>
        <p:nvSpPr>
          <p:cNvPr id="1331" name="Google Shape;1331;p32"/>
          <p:cNvSpPr txBox="1"/>
          <p:nvPr/>
        </p:nvSpPr>
        <p:spPr>
          <a:xfrm>
            <a:off x="1918710" y="4411950"/>
            <a:ext cx="2511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2060"/>
                </a:solidFill>
                <a:latin typeface="Arial"/>
                <a:ea typeface="Arial"/>
                <a:cs typeface="Arial"/>
                <a:sym typeface="Arial"/>
              </a:rPr>
              <a:t>Correct Gene Locations:</a:t>
            </a:r>
            <a:endParaRPr sz="2400" b="1" i="0" u="none" strike="noStrike" cap="none" dirty="0">
              <a:solidFill>
                <a:srgbClr val="002060"/>
              </a:solidFill>
              <a:latin typeface="Arial"/>
              <a:ea typeface="Arial"/>
              <a:cs typeface="Arial"/>
              <a:sym typeface="Arial"/>
            </a:endParaRPr>
          </a:p>
        </p:txBody>
      </p:sp>
      <p:pic>
        <p:nvPicPr>
          <p:cNvPr id="1332" name="Google Shape;1332;p32"/>
          <p:cNvPicPr preferRelativeResize="0"/>
          <p:nvPr/>
        </p:nvPicPr>
        <p:blipFill rotWithShape="1">
          <a:blip r:embed="rId3">
            <a:alphaModFix/>
          </a:blip>
          <a:srcRect/>
          <a:stretch/>
        </p:blipFill>
        <p:spPr>
          <a:xfrm>
            <a:off x="4135016" y="1027584"/>
            <a:ext cx="6125309" cy="2385524"/>
          </a:xfrm>
          <a:prstGeom prst="rect">
            <a:avLst/>
          </a:prstGeom>
          <a:noFill/>
          <a:ln>
            <a:noFill/>
          </a:ln>
        </p:spPr>
      </p:pic>
      <p:sp>
        <p:nvSpPr>
          <p:cNvPr id="1333" name="Google Shape;1333;p32"/>
          <p:cNvSpPr txBox="1"/>
          <p:nvPr/>
        </p:nvSpPr>
        <p:spPr>
          <a:xfrm>
            <a:off x="6745965" y="3043808"/>
            <a:ext cx="936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graphicFrame>
        <p:nvGraphicFramePr>
          <p:cNvPr id="1334" name="Google Shape;1334;p32"/>
          <p:cNvGraphicFramePr/>
          <p:nvPr>
            <p:extLst>
              <p:ext uri="{D42A27DB-BD31-4B8C-83A1-F6EECF244321}">
                <p14:modId xmlns:p14="http://schemas.microsoft.com/office/powerpoint/2010/main" val="2490504440"/>
              </p:ext>
            </p:extLst>
          </p:nvPr>
        </p:nvGraphicFramePr>
        <p:xfrm>
          <a:off x="4510811" y="4019762"/>
          <a:ext cx="1843200" cy="2001570"/>
        </p:xfrm>
        <a:graphic>
          <a:graphicData uri="http://schemas.openxmlformats.org/drawingml/2006/table">
            <a:tbl>
              <a:tblPr firstRow="1" bandRow="1">
                <a:noFill/>
                <a:tableStyleId>{D5F3CFC1-CEAA-40FE-8C7F-51722B0244F5}</a:tableStyleId>
              </a:tblPr>
              <a:tblGrid>
                <a:gridCol w="921600">
                  <a:extLst>
                    <a:ext uri="{9D8B030D-6E8A-4147-A177-3AD203B41FA5}">
                      <a16:colId xmlns:a16="http://schemas.microsoft.com/office/drawing/2014/main" val="20000"/>
                    </a:ext>
                  </a:extLst>
                </a:gridCol>
                <a:gridCol w="9216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Start</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End</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337</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2799</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2801</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3733</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3734</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5020</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5234</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5530</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4"/>
                  </a:ext>
                </a:extLst>
              </a:tr>
            </a:tbl>
          </a:graphicData>
        </a:graphic>
      </p:graphicFrame>
      <p:sp>
        <p:nvSpPr>
          <p:cNvPr id="1335" name="Google Shape;1335;p32"/>
          <p:cNvSpPr txBox="1"/>
          <p:nvPr/>
        </p:nvSpPr>
        <p:spPr>
          <a:xfrm>
            <a:off x="5131723" y="6002621"/>
            <a:ext cx="402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aphicFrame>
        <p:nvGraphicFramePr>
          <p:cNvPr id="1336" name="Google Shape;1336;p32"/>
          <p:cNvGraphicFramePr/>
          <p:nvPr>
            <p:extLst>
              <p:ext uri="{D42A27DB-BD31-4B8C-83A1-F6EECF244321}">
                <p14:modId xmlns:p14="http://schemas.microsoft.com/office/powerpoint/2010/main" val="1907039475"/>
              </p:ext>
            </p:extLst>
          </p:nvPr>
        </p:nvGraphicFramePr>
        <p:xfrm>
          <a:off x="7211339" y="4019762"/>
          <a:ext cx="1843200" cy="2001570"/>
        </p:xfrm>
        <a:graphic>
          <a:graphicData uri="http://schemas.openxmlformats.org/drawingml/2006/table">
            <a:tbl>
              <a:tblPr firstRow="1" bandRow="1">
                <a:noFill/>
                <a:tableStyleId>{D5F3CFC1-CEAA-40FE-8C7F-51722B0244F5}</a:tableStyleId>
              </a:tblPr>
              <a:tblGrid>
                <a:gridCol w="921600">
                  <a:extLst>
                    <a:ext uri="{9D8B030D-6E8A-4147-A177-3AD203B41FA5}">
                      <a16:colId xmlns:a16="http://schemas.microsoft.com/office/drawing/2014/main" val="20000"/>
                    </a:ext>
                  </a:extLst>
                </a:gridCol>
                <a:gridCol w="9216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Start</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End</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1346</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2063</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6342</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7212</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7907</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8420</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11130</a:t>
                      </a:r>
                      <a:endParaRPr sz="1400" u="none" strike="noStrike" cap="none"/>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dirty="0"/>
                        <a:t>12798</a:t>
                      </a:r>
                      <a:endParaRPr sz="1400" u="none" strike="noStrike" cap="none" dirty="0"/>
                    </a:p>
                  </a:txBody>
                  <a:tcPr marL="91450" marR="91450" marT="45725" marB="45725">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4"/>
                  </a:ext>
                </a:extLst>
              </a:tr>
            </a:tbl>
          </a:graphicData>
        </a:graphic>
      </p:graphicFrame>
      <p:sp>
        <p:nvSpPr>
          <p:cNvPr id="1337" name="Google Shape;1337;p32"/>
          <p:cNvSpPr txBox="1"/>
          <p:nvPr/>
        </p:nvSpPr>
        <p:spPr>
          <a:xfrm>
            <a:off x="7832251" y="6002621"/>
            <a:ext cx="402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1338" name="Google Shape;1338;p32"/>
          <p:cNvSpPr txBox="1"/>
          <p:nvPr/>
        </p:nvSpPr>
        <p:spPr>
          <a:xfrm>
            <a:off x="4809764" y="3610718"/>
            <a:ext cx="993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Forward </a:t>
            </a:r>
            <a:endParaRPr sz="1400" b="0" i="0" u="none" strike="noStrike" cap="none">
              <a:solidFill>
                <a:srgbClr val="000000"/>
              </a:solidFill>
              <a:latin typeface="Arial"/>
              <a:ea typeface="Arial"/>
              <a:cs typeface="Arial"/>
              <a:sym typeface="Arial"/>
            </a:endParaRPr>
          </a:p>
        </p:txBody>
      </p:sp>
      <p:sp>
        <p:nvSpPr>
          <p:cNvPr id="1339" name="Google Shape;1339;p32"/>
          <p:cNvSpPr txBox="1"/>
          <p:nvPr/>
        </p:nvSpPr>
        <p:spPr>
          <a:xfrm>
            <a:off x="6992414" y="3610717"/>
            <a:ext cx="2119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Reverse Complement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20927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38"/>
          <p:cNvSpPr txBox="1">
            <a:spLocks noGrp="1"/>
          </p:cNvSpPr>
          <p:nvPr>
            <p:ph type="title"/>
          </p:nvPr>
        </p:nvSpPr>
        <p:spPr>
          <a:xfrm>
            <a:off x="2030725" y="7658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i="1" dirty="0">
                <a:solidFill>
                  <a:schemeClr val="dk1"/>
                </a:solidFill>
              </a:rPr>
              <a:t>E. Coli</a:t>
            </a:r>
            <a:r>
              <a:rPr lang="en-CA" dirty="0">
                <a:solidFill>
                  <a:schemeClr val="dk1"/>
                </a:solidFill>
              </a:rPr>
              <a:t> Genome Data</a:t>
            </a:r>
            <a:endParaRPr dirty="0">
              <a:solidFill>
                <a:schemeClr val="dk1"/>
              </a:solidFill>
              <a:latin typeface="Arial"/>
              <a:ea typeface="Arial"/>
              <a:cs typeface="Arial"/>
              <a:sym typeface="Arial"/>
            </a:endParaRPr>
          </a:p>
        </p:txBody>
      </p:sp>
      <p:pic>
        <p:nvPicPr>
          <p:cNvPr id="2" name="Picture 1" descr="A close-up of a research page&#10;&#10;Description automatically generated">
            <a:extLst>
              <a:ext uri="{FF2B5EF4-FFF2-40B4-BE49-F238E27FC236}">
                <a16:creationId xmlns:a16="http://schemas.microsoft.com/office/drawing/2014/main" id="{6035FB14-6851-FDCF-A009-03749AB7EE13}"/>
              </a:ext>
            </a:extLst>
          </p:cNvPr>
          <p:cNvPicPr>
            <a:picLocks noChangeAspect="1"/>
          </p:cNvPicPr>
          <p:nvPr/>
        </p:nvPicPr>
        <p:blipFill>
          <a:blip r:embed="rId3"/>
          <a:stretch>
            <a:fillRect/>
          </a:stretch>
        </p:blipFill>
        <p:spPr>
          <a:xfrm>
            <a:off x="1649663" y="964197"/>
            <a:ext cx="6692900" cy="4279900"/>
          </a:xfrm>
          <a:prstGeom prst="rect">
            <a:avLst/>
          </a:prstGeom>
          <a:ln>
            <a:solidFill>
              <a:schemeClr val="tx1"/>
            </a:solidFill>
          </a:ln>
        </p:spPr>
      </p:pic>
      <p:pic>
        <p:nvPicPr>
          <p:cNvPr id="3" name="Picture 2" descr="A close-up of a document&#10;&#10;Description automatically generated">
            <a:extLst>
              <a:ext uri="{FF2B5EF4-FFF2-40B4-BE49-F238E27FC236}">
                <a16:creationId xmlns:a16="http://schemas.microsoft.com/office/drawing/2014/main" id="{A54B7E1A-C934-B843-D6FE-8A2AF078A679}"/>
              </a:ext>
            </a:extLst>
          </p:cNvPr>
          <p:cNvPicPr>
            <a:picLocks noChangeAspect="1"/>
          </p:cNvPicPr>
          <p:nvPr/>
        </p:nvPicPr>
        <p:blipFill>
          <a:blip r:embed="rId4"/>
          <a:stretch>
            <a:fillRect/>
          </a:stretch>
        </p:blipFill>
        <p:spPr>
          <a:xfrm>
            <a:off x="4989095" y="2854956"/>
            <a:ext cx="5553242" cy="3514425"/>
          </a:xfrm>
          <a:prstGeom prst="rect">
            <a:avLst/>
          </a:prstGeom>
          <a:ln>
            <a:solidFill>
              <a:schemeClr val="tx1"/>
            </a:solidFill>
          </a:ln>
        </p:spPr>
      </p:pic>
    </p:spTree>
    <p:extLst>
      <p:ext uri="{BB962C8B-B14F-4D97-AF65-F5344CB8AC3E}">
        <p14:creationId xmlns:p14="http://schemas.microsoft.com/office/powerpoint/2010/main" val="2984795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33"/>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Simple ORF Finder - Performance</a:t>
            </a:r>
            <a:endParaRPr/>
          </a:p>
        </p:txBody>
      </p:sp>
      <p:sp>
        <p:nvSpPr>
          <p:cNvPr id="1346" name="Google Shape;1346;p33"/>
          <p:cNvSpPr txBox="1">
            <a:spLocks noGrp="1"/>
          </p:cNvSpPr>
          <p:nvPr>
            <p:ph type="body" idx="1"/>
          </p:nvPr>
        </p:nvSpPr>
        <p:spPr>
          <a:xfrm>
            <a:off x="3079666" y="1112850"/>
            <a:ext cx="7351957" cy="1950984"/>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3200"/>
              <a:buFont typeface="Arial"/>
              <a:buChar char="•"/>
            </a:pPr>
            <a:r>
              <a:rPr lang="en-CA" sz="2400" i="1" dirty="0"/>
              <a:t>E. coli </a:t>
            </a:r>
            <a:r>
              <a:rPr lang="en-CA" sz="2400" dirty="0"/>
              <a:t>Genome – 4,641,652</a:t>
            </a:r>
            <a:r>
              <a:rPr lang="en-CA" sz="2400" b="0" dirty="0"/>
              <a:t> </a:t>
            </a:r>
            <a:r>
              <a:rPr lang="en-CA" sz="2400" dirty="0"/>
              <a:t>bp</a:t>
            </a:r>
            <a:endParaRPr sz="2400" dirty="0"/>
          </a:p>
          <a:p>
            <a:pPr marL="342900" lvl="0" indent="-342900" algn="l" rtl="0">
              <a:lnSpc>
                <a:spcPct val="100000"/>
              </a:lnSpc>
              <a:spcBef>
                <a:spcPts val="640"/>
              </a:spcBef>
              <a:spcAft>
                <a:spcPts val="0"/>
              </a:spcAft>
              <a:buSzPts val="3200"/>
              <a:buFont typeface="Arial"/>
              <a:buChar char="•"/>
            </a:pPr>
            <a:r>
              <a:rPr lang="en-CA" sz="2400" i="1" dirty="0"/>
              <a:t>E. coli </a:t>
            </a:r>
            <a:r>
              <a:rPr lang="en-CA" sz="2400" dirty="0"/>
              <a:t>Genome – 4407 genes</a:t>
            </a:r>
            <a:endParaRPr sz="2400" dirty="0"/>
          </a:p>
          <a:p>
            <a:pPr marL="342900" lvl="0" indent="-342900" algn="l" rtl="0">
              <a:lnSpc>
                <a:spcPct val="100000"/>
              </a:lnSpc>
              <a:spcBef>
                <a:spcPts val="640"/>
              </a:spcBef>
              <a:spcAft>
                <a:spcPts val="0"/>
              </a:spcAft>
              <a:buSzPts val="3200"/>
              <a:buFont typeface="Arial"/>
              <a:buChar char="•"/>
            </a:pPr>
            <a:r>
              <a:rPr lang="en-CA" sz="2400" dirty="0"/>
              <a:t>Number of Genes correctly predicted 4282</a:t>
            </a:r>
            <a:endParaRPr sz="2400" dirty="0"/>
          </a:p>
          <a:p>
            <a:pPr marL="342900" lvl="0" indent="-342900" algn="l" rtl="0">
              <a:lnSpc>
                <a:spcPct val="100000"/>
              </a:lnSpc>
              <a:spcBef>
                <a:spcPts val="640"/>
              </a:spcBef>
              <a:spcAft>
                <a:spcPts val="0"/>
              </a:spcAft>
              <a:buSzPts val="3200"/>
              <a:buFont typeface="Arial"/>
              <a:buChar char="•"/>
            </a:pPr>
            <a:r>
              <a:rPr lang="en-CA" sz="2400" dirty="0"/>
              <a:t>Number of Genes over-predicted  1,632,645</a:t>
            </a:r>
            <a:endParaRPr sz="2400" dirty="0"/>
          </a:p>
        </p:txBody>
      </p:sp>
      <p:graphicFrame>
        <p:nvGraphicFramePr>
          <p:cNvPr id="1347" name="Google Shape;1347;p33"/>
          <p:cNvGraphicFramePr/>
          <p:nvPr>
            <p:extLst>
              <p:ext uri="{D42A27DB-BD31-4B8C-83A1-F6EECF244321}">
                <p14:modId xmlns:p14="http://schemas.microsoft.com/office/powerpoint/2010/main" val="1544596143"/>
              </p:ext>
            </p:extLst>
          </p:nvPr>
        </p:nvGraphicFramePr>
        <p:xfrm>
          <a:off x="3403765" y="3269107"/>
          <a:ext cx="5995200" cy="2820775"/>
        </p:xfrm>
        <a:graphic>
          <a:graphicData uri="http://schemas.openxmlformats.org/drawingml/2006/table">
            <a:tbl>
              <a:tblPr firstRow="1" bandRow="1">
                <a:noFill/>
                <a:tableStyleId>{D5F3CFC1-CEAA-40FE-8C7F-51722B0244F5}</a:tableStyleId>
              </a:tblPr>
              <a:tblGrid>
                <a:gridCol w="1998400">
                  <a:extLst>
                    <a:ext uri="{9D8B030D-6E8A-4147-A177-3AD203B41FA5}">
                      <a16:colId xmlns:a16="http://schemas.microsoft.com/office/drawing/2014/main" val="20000"/>
                    </a:ext>
                  </a:extLst>
                </a:gridCol>
                <a:gridCol w="1998400">
                  <a:extLst>
                    <a:ext uri="{9D8B030D-6E8A-4147-A177-3AD203B41FA5}">
                      <a16:colId xmlns:a16="http://schemas.microsoft.com/office/drawing/2014/main" val="20001"/>
                    </a:ext>
                  </a:extLst>
                </a:gridCol>
                <a:gridCol w="1998400">
                  <a:extLst>
                    <a:ext uri="{9D8B030D-6E8A-4147-A177-3AD203B41FA5}">
                      <a16:colId xmlns:a16="http://schemas.microsoft.com/office/drawing/2014/main" val="20002"/>
                    </a:ext>
                  </a:extLst>
                </a:gridCol>
              </a:tblGrid>
              <a:tr h="7790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6"/>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u="none" strike="noStrike" cap="none" dirty="0">
                          <a:solidFill>
                            <a:srgbClr val="002060"/>
                          </a:solidFill>
                        </a:rPr>
                        <a:t>Predicted Genes</a:t>
                      </a:r>
                      <a:endParaRPr sz="1400" u="none" strike="noStrike" cap="none" dirty="0">
                        <a:solidFill>
                          <a:srgbClr val="002060"/>
                        </a:solidFill>
                      </a:endParaRPr>
                    </a:p>
                    <a:p>
                      <a:pPr marL="0" marR="0" lvl="0" indent="0" algn="l" rtl="0">
                        <a:lnSpc>
                          <a:spcPct val="100000"/>
                        </a:lnSpc>
                        <a:spcBef>
                          <a:spcPts val="0"/>
                        </a:spcBef>
                        <a:spcAft>
                          <a:spcPts val="0"/>
                        </a:spcAft>
                        <a:buClr>
                          <a:srgbClr val="000000"/>
                        </a:buClr>
                        <a:buSzPts val="1800"/>
                        <a:buFont typeface="Arial"/>
                        <a:buNone/>
                      </a:pPr>
                      <a:r>
                        <a:rPr lang="en-CA" sz="1800" u="none" strike="noStrike" cap="none" dirty="0">
                          <a:solidFill>
                            <a:srgbClr val="002060"/>
                          </a:solidFill>
                        </a:rPr>
                        <a:t>(Yes)</a:t>
                      </a:r>
                      <a:endParaRPr sz="1400" u="none" strike="noStrike" cap="none" dirty="0">
                        <a:solidFill>
                          <a:srgbClr val="00206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u="none" strike="noStrike" cap="none" dirty="0">
                          <a:solidFill>
                            <a:srgbClr val="002060"/>
                          </a:solidFill>
                        </a:rPr>
                        <a:t>Predicted Genes (No)</a:t>
                      </a:r>
                      <a:endParaRPr sz="1400" u="none" strike="noStrike" cap="none" dirty="0">
                        <a:solidFill>
                          <a:srgbClr val="00206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970850">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rgbClr val="002060"/>
                          </a:solidFill>
                        </a:rPr>
                        <a:t>Actual Genes (Yes)</a:t>
                      </a:r>
                      <a:endParaRPr sz="1400" u="none" strike="noStrike" cap="none">
                        <a:solidFill>
                          <a:srgbClr val="00206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endParaRPr sz="2600" u="none" strike="noStrike" cap="none">
                        <a:solidFill>
                          <a:schemeClr val="dk1"/>
                        </a:solidFill>
                      </a:endParaRPr>
                    </a:p>
                    <a:p>
                      <a:pPr marL="0" marR="0" lvl="0" indent="0" algn="ctr" rtl="0">
                        <a:lnSpc>
                          <a:spcPct val="100000"/>
                        </a:lnSpc>
                        <a:spcBef>
                          <a:spcPts val="0"/>
                        </a:spcBef>
                        <a:spcAft>
                          <a:spcPts val="0"/>
                        </a:spcAft>
                        <a:buClr>
                          <a:srgbClr val="000000"/>
                        </a:buClr>
                        <a:buSzPts val="4000"/>
                        <a:buFont typeface="Arial"/>
                        <a:buNone/>
                      </a:pPr>
                      <a:r>
                        <a:rPr lang="en-CA" sz="2600" u="none" strike="noStrike" cap="none">
                          <a:solidFill>
                            <a:schemeClr val="dk1"/>
                          </a:solidFill>
                        </a:rPr>
                        <a:t>0.91</a:t>
                      </a:r>
                      <a:endParaRPr sz="26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endParaRPr sz="2600" u="none" strike="noStrike" cap="none">
                        <a:solidFill>
                          <a:schemeClr val="accent6"/>
                        </a:solidFill>
                      </a:endParaRPr>
                    </a:p>
                    <a:p>
                      <a:pPr marL="0" marR="0" lvl="0" indent="0" algn="ctr" rtl="0">
                        <a:lnSpc>
                          <a:spcPct val="100000"/>
                        </a:lnSpc>
                        <a:spcBef>
                          <a:spcPts val="0"/>
                        </a:spcBef>
                        <a:spcAft>
                          <a:spcPts val="0"/>
                        </a:spcAft>
                        <a:buClr>
                          <a:srgbClr val="000000"/>
                        </a:buClr>
                        <a:buSzPts val="4000"/>
                        <a:buFont typeface="Arial"/>
                        <a:buNone/>
                      </a:pPr>
                      <a:r>
                        <a:rPr lang="en-CA" sz="2600" u="none" strike="noStrike" cap="none">
                          <a:solidFill>
                            <a:schemeClr val="dk1"/>
                          </a:solidFill>
                        </a:rPr>
                        <a:t>0.09</a:t>
                      </a:r>
                      <a:endParaRPr sz="26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070875">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dirty="0">
                          <a:solidFill>
                            <a:srgbClr val="002060"/>
                          </a:solidFill>
                        </a:rPr>
                        <a:t>Actual Genes (No)</a:t>
                      </a:r>
                      <a:endParaRPr sz="1400" u="none" strike="noStrike" cap="none" dirty="0">
                        <a:solidFill>
                          <a:srgbClr val="00206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endParaRPr sz="2600" u="none" strike="noStrike" cap="none">
                        <a:solidFill>
                          <a:schemeClr val="accent6"/>
                        </a:solidFill>
                      </a:endParaRPr>
                    </a:p>
                    <a:p>
                      <a:pPr marL="0" marR="0" lvl="0" indent="0" algn="ctr" rtl="0">
                        <a:lnSpc>
                          <a:spcPct val="100000"/>
                        </a:lnSpc>
                        <a:spcBef>
                          <a:spcPts val="0"/>
                        </a:spcBef>
                        <a:spcAft>
                          <a:spcPts val="0"/>
                        </a:spcAft>
                        <a:buClr>
                          <a:srgbClr val="000000"/>
                        </a:buClr>
                        <a:buSzPts val="4000"/>
                        <a:buFont typeface="Arial"/>
                        <a:buNone/>
                      </a:pPr>
                      <a:r>
                        <a:rPr lang="en-CA" sz="2600" u="none" strike="noStrike" cap="none">
                          <a:solidFill>
                            <a:schemeClr val="dk1"/>
                          </a:solidFill>
                        </a:rPr>
                        <a:t>1</a:t>
                      </a:r>
                      <a:endParaRPr sz="26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endParaRPr sz="2600" u="none" strike="noStrike" cap="none" dirty="0">
                        <a:solidFill>
                          <a:schemeClr val="accent6"/>
                        </a:solidFill>
                      </a:endParaRPr>
                    </a:p>
                    <a:p>
                      <a:pPr marL="0" marR="0" lvl="0" indent="0" algn="ctr" rtl="0">
                        <a:lnSpc>
                          <a:spcPct val="100000"/>
                        </a:lnSpc>
                        <a:spcBef>
                          <a:spcPts val="0"/>
                        </a:spcBef>
                        <a:spcAft>
                          <a:spcPts val="0"/>
                        </a:spcAft>
                        <a:buClr>
                          <a:srgbClr val="000000"/>
                        </a:buClr>
                        <a:buSzPts val="4000"/>
                        <a:buFont typeface="Arial"/>
                        <a:buNone/>
                      </a:pPr>
                      <a:r>
                        <a:rPr lang="en-CA" sz="2600" u="none" strike="noStrike" cap="none" dirty="0">
                          <a:solidFill>
                            <a:schemeClr val="dk1"/>
                          </a:solidFill>
                        </a:rPr>
                        <a:t>0</a:t>
                      </a:r>
                      <a:endParaRPr sz="2600" u="none" strike="noStrike" cap="none" dirty="0">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67444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34"/>
          <p:cNvSpPr txBox="1">
            <a:spLocks noGrp="1"/>
          </p:cNvSpPr>
          <p:nvPr>
            <p:ph type="ctrTitle"/>
          </p:nvPr>
        </p:nvSpPr>
        <p:spPr>
          <a:xfrm>
            <a:off x="2209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Let’s Program an ANN to Find Prokaryotic Genes</a:t>
            </a:r>
            <a:endParaRPr/>
          </a:p>
        </p:txBody>
      </p:sp>
      <p:sp>
        <p:nvSpPr>
          <p:cNvPr id="1354" name="Google Shape;1354;p34"/>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56"/>
              <a:buNone/>
            </a:pPr>
            <a:r>
              <a:rPr lang="en-CA"/>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35"/>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Machine Learning Workflow</a:t>
            </a:r>
            <a:endParaRPr/>
          </a:p>
        </p:txBody>
      </p:sp>
      <p:sp>
        <p:nvSpPr>
          <p:cNvPr id="1361" name="Google Shape;1361;p35"/>
          <p:cNvSpPr/>
          <p:nvPr/>
        </p:nvSpPr>
        <p:spPr>
          <a:xfrm>
            <a:off x="2830287" y="1632856"/>
            <a:ext cx="1805100" cy="14607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1362" name="Google Shape;1362;p35"/>
          <p:cNvSpPr/>
          <p:nvPr/>
        </p:nvSpPr>
        <p:spPr>
          <a:xfrm>
            <a:off x="5111336" y="1632856"/>
            <a:ext cx="1805100" cy="14607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1363" name="Google Shape;1363;p35"/>
          <p:cNvSpPr/>
          <p:nvPr/>
        </p:nvSpPr>
        <p:spPr>
          <a:xfrm>
            <a:off x="7372596" y="1632856"/>
            <a:ext cx="1805100" cy="14607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1364" name="Google Shape;1364;p35"/>
          <p:cNvSpPr/>
          <p:nvPr/>
        </p:nvSpPr>
        <p:spPr>
          <a:xfrm>
            <a:off x="7372597" y="3792186"/>
            <a:ext cx="1805100" cy="14607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1365" name="Google Shape;1365;p35"/>
          <p:cNvSpPr/>
          <p:nvPr/>
        </p:nvSpPr>
        <p:spPr>
          <a:xfrm>
            <a:off x="5111336" y="3792186"/>
            <a:ext cx="1805100" cy="14607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1366" name="Google Shape;1366;p35"/>
          <p:cNvSpPr/>
          <p:nvPr/>
        </p:nvSpPr>
        <p:spPr>
          <a:xfrm>
            <a:off x="2830286" y="3802082"/>
            <a:ext cx="1805100" cy="1460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1367" name="Google Shape;1367;p35"/>
          <p:cNvSpPr/>
          <p:nvPr/>
        </p:nvSpPr>
        <p:spPr>
          <a:xfrm>
            <a:off x="4635335" y="2291934"/>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8" name="Google Shape;1368;p35"/>
          <p:cNvSpPr/>
          <p:nvPr/>
        </p:nvSpPr>
        <p:spPr>
          <a:xfrm>
            <a:off x="6916384" y="229193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9" name="Google Shape;1369;p35"/>
          <p:cNvSpPr/>
          <p:nvPr/>
        </p:nvSpPr>
        <p:spPr>
          <a:xfrm flipH="1">
            <a:off x="6916284" y="435376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0" name="Google Shape;1370;p35"/>
          <p:cNvSpPr/>
          <p:nvPr/>
        </p:nvSpPr>
        <p:spPr>
          <a:xfrm flipH="1">
            <a:off x="4622859" y="4353762"/>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1" name="Google Shape;1371;p35"/>
          <p:cNvSpPr/>
          <p:nvPr/>
        </p:nvSpPr>
        <p:spPr>
          <a:xfrm>
            <a:off x="9278587" y="2455221"/>
            <a:ext cx="653100" cy="2077200"/>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72" name="Google Shape;1372;p35"/>
          <p:cNvSpPr/>
          <p:nvPr/>
        </p:nvSpPr>
        <p:spPr>
          <a:xfrm>
            <a:off x="2520041" y="1384722"/>
            <a:ext cx="2363100" cy="19833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3" name="Google Shape;1373;p35"/>
          <p:cNvSpPr txBox="1"/>
          <p:nvPr/>
        </p:nvSpPr>
        <p:spPr>
          <a:xfrm>
            <a:off x="3000552" y="5575726"/>
            <a:ext cx="5904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How do I find genes in prokaryotic DNA sequence data?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36"/>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Rationale</a:t>
            </a:r>
            <a:endParaRPr/>
          </a:p>
        </p:txBody>
      </p:sp>
      <p:sp>
        <p:nvSpPr>
          <p:cNvPr id="1380" name="Google Shape;1380;p36"/>
          <p:cNvSpPr txBox="1">
            <a:spLocks noGrp="1"/>
          </p:cNvSpPr>
          <p:nvPr>
            <p:ph type="body" idx="1"/>
          </p:nvPr>
        </p:nvSpPr>
        <p:spPr>
          <a:xfrm>
            <a:off x="1138335" y="1295400"/>
            <a:ext cx="9759820" cy="4526100"/>
          </a:xfrm>
          <a:prstGeom prst="rect">
            <a:avLst/>
          </a:prstGeom>
          <a:noFill/>
          <a:ln>
            <a:noFill/>
          </a:ln>
        </p:spPr>
        <p:txBody>
          <a:bodyPr spcFirstLastPara="1" wrap="square" lIns="91425" tIns="45700" rIns="91425" bIns="45700" anchor="t" anchorCtr="0">
            <a:noAutofit/>
          </a:bodyPr>
          <a:lstStyle/>
          <a:p>
            <a:pPr marL="457200" lvl="0" indent="-345186" algn="l" rtl="0">
              <a:lnSpc>
                <a:spcPct val="100000"/>
              </a:lnSpc>
              <a:spcBef>
                <a:spcPts val="360"/>
              </a:spcBef>
              <a:spcAft>
                <a:spcPts val="0"/>
              </a:spcAft>
              <a:buSzPts val="2800"/>
              <a:buChar char="•"/>
            </a:pPr>
            <a:r>
              <a:rPr lang="en-CA" dirty="0"/>
              <a:t>Gene prediction is conceptually similar to secondary structure prediction except instead of predicting locations of H, B and C, you are predicting location of N (non-coding) and C (coding)</a:t>
            </a:r>
            <a:endParaRPr dirty="0"/>
          </a:p>
        </p:txBody>
      </p:sp>
      <p:sp>
        <p:nvSpPr>
          <p:cNvPr id="1381" name="Google Shape;1381;p36"/>
          <p:cNvSpPr txBox="1"/>
          <p:nvPr/>
        </p:nvSpPr>
        <p:spPr>
          <a:xfrm>
            <a:off x="2889662" y="4227616"/>
            <a:ext cx="7374135"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000000"/>
                </a:solidFill>
                <a:latin typeface="Courier"/>
                <a:ea typeface="Courier"/>
                <a:cs typeface="Courier"/>
                <a:sym typeface="Courier"/>
              </a:rPr>
              <a:t>ACDEFGHIKLMNPQACDMQRTSWYDAAGHVIVIVKDAH…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000000"/>
                </a:solidFill>
                <a:latin typeface="Courier"/>
                <a:ea typeface="Courier"/>
                <a:cs typeface="Courier"/>
                <a:sym typeface="Courier"/>
              </a:rPr>
              <a:t>CCHHHHHHHHHHCCCCCCCHHHHHHHHCCBBBBBCCCC…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ourier"/>
              <a:ea typeface="Courier"/>
              <a:cs typeface="Courier"/>
              <a:sym typeface="Courier"/>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000000"/>
                </a:solidFill>
                <a:latin typeface="Courier"/>
                <a:ea typeface="Courier"/>
                <a:cs typeface="Courier"/>
                <a:sym typeface="Courier"/>
              </a:rPr>
              <a:t>ATGCGATTATCGCAGTCGATCTACCATTATTACGACCG…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000000"/>
                </a:solidFill>
                <a:latin typeface="Courier"/>
                <a:ea typeface="Courier"/>
                <a:cs typeface="Courier"/>
                <a:sym typeface="Courier"/>
              </a:rPr>
              <a:t>CCCCCCCCCCCCCCCCCCCCCCNNNNNNNNNNNNNNNN</a:t>
            </a:r>
            <a:endParaRPr sz="1400" b="0" i="0" u="none" strike="noStrike" cap="none">
              <a:solidFill>
                <a:srgbClr val="000000"/>
              </a:solidFill>
              <a:latin typeface="Arial"/>
              <a:ea typeface="Arial"/>
              <a:cs typeface="Arial"/>
              <a:sym typeface="Arial"/>
            </a:endParaRPr>
          </a:p>
        </p:txBody>
      </p:sp>
      <p:sp>
        <p:nvSpPr>
          <p:cNvPr id="1382" name="Google Shape;1382;p36"/>
          <p:cNvSpPr txBox="1"/>
          <p:nvPr/>
        </p:nvSpPr>
        <p:spPr>
          <a:xfrm>
            <a:off x="1714007" y="4465122"/>
            <a:ext cx="915635"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FF0000"/>
                </a:solidFill>
                <a:latin typeface="Arial"/>
                <a:ea typeface="Arial"/>
                <a:cs typeface="Arial"/>
                <a:sym typeface="Arial"/>
              </a:rPr>
              <a:t>Protein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FF0000"/>
                </a:solidFill>
                <a:latin typeface="Arial"/>
                <a:ea typeface="Arial"/>
                <a:cs typeface="Arial"/>
                <a:sym typeface="Arial"/>
              </a:rPr>
              <a:t>Gene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37"/>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Machine Learning Workflow</a:t>
            </a:r>
            <a:endParaRPr/>
          </a:p>
        </p:txBody>
      </p:sp>
      <p:sp>
        <p:nvSpPr>
          <p:cNvPr id="1389" name="Google Shape;1389;p37"/>
          <p:cNvSpPr/>
          <p:nvPr/>
        </p:nvSpPr>
        <p:spPr>
          <a:xfrm>
            <a:off x="2525487" y="1785256"/>
            <a:ext cx="1805100" cy="14607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1390" name="Google Shape;1390;p37"/>
          <p:cNvSpPr/>
          <p:nvPr/>
        </p:nvSpPr>
        <p:spPr>
          <a:xfrm>
            <a:off x="4806536" y="1785256"/>
            <a:ext cx="1805100" cy="14607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1391" name="Google Shape;1391;p37"/>
          <p:cNvSpPr/>
          <p:nvPr/>
        </p:nvSpPr>
        <p:spPr>
          <a:xfrm>
            <a:off x="7067796" y="1785256"/>
            <a:ext cx="1805100" cy="14607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1392" name="Google Shape;1392;p37"/>
          <p:cNvSpPr/>
          <p:nvPr/>
        </p:nvSpPr>
        <p:spPr>
          <a:xfrm>
            <a:off x="7067797" y="3944586"/>
            <a:ext cx="1805100" cy="14607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1393" name="Google Shape;1393;p37"/>
          <p:cNvSpPr/>
          <p:nvPr/>
        </p:nvSpPr>
        <p:spPr>
          <a:xfrm>
            <a:off x="4806536" y="3944586"/>
            <a:ext cx="1805100" cy="14607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1394" name="Google Shape;1394;p37"/>
          <p:cNvSpPr/>
          <p:nvPr/>
        </p:nvSpPr>
        <p:spPr>
          <a:xfrm>
            <a:off x="2525486" y="3954482"/>
            <a:ext cx="1805100" cy="1460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1395" name="Google Shape;1395;p37"/>
          <p:cNvSpPr/>
          <p:nvPr/>
        </p:nvSpPr>
        <p:spPr>
          <a:xfrm>
            <a:off x="4330535" y="2444334"/>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6" name="Google Shape;1396;p37"/>
          <p:cNvSpPr/>
          <p:nvPr/>
        </p:nvSpPr>
        <p:spPr>
          <a:xfrm>
            <a:off x="6611584" y="244433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7" name="Google Shape;1397;p37"/>
          <p:cNvSpPr/>
          <p:nvPr/>
        </p:nvSpPr>
        <p:spPr>
          <a:xfrm flipH="1">
            <a:off x="6611484" y="4506165"/>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8" name="Google Shape;1398;p37"/>
          <p:cNvSpPr/>
          <p:nvPr/>
        </p:nvSpPr>
        <p:spPr>
          <a:xfrm flipH="1">
            <a:off x="4318059" y="4506162"/>
            <a:ext cx="476100" cy="255300"/>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9" name="Google Shape;1399;p37"/>
          <p:cNvSpPr/>
          <p:nvPr/>
        </p:nvSpPr>
        <p:spPr>
          <a:xfrm>
            <a:off x="8973787" y="2607621"/>
            <a:ext cx="653100" cy="2077200"/>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00" name="Google Shape;1400;p37"/>
          <p:cNvSpPr/>
          <p:nvPr/>
        </p:nvSpPr>
        <p:spPr>
          <a:xfrm>
            <a:off x="4567048" y="1537122"/>
            <a:ext cx="2363100" cy="19833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1" name="Google Shape;1401;p37"/>
          <p:cNvSpPr txBox="1"/>
          <p:nvPr/>
        </p:nvSpPr>
        <p:spPr>
          <a:xfrm>
            <a:off x="3941033" y="5606350"/>
            <a:ext cx="3852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Find a good training/testing data set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38"/>
          <p:cNvSpPr txBox="1">
            <a:spLocks noGrp="1"/>
          </p:cNvSpPr>
          <p:nvPr>
            <p:ph type="title"/>
          </p:nvPr>
        </p:nvSpPr>
        <p:spPr>
          <a:xfrm>
            <a:off x="2030725" y="7658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i="1">
                <a:solidFill>
                  <a:schemeClr val="dk1"/>
                </a:solidFill>
              </a:rPr>
              <a:t>E. Coli</a:t>
            </a:r>
            <a:r>
              <a:rPr lang="en-CA">
                <a:solidFill>
                  <a:schemeClr val="dk1"/>
                </a:solidFill>
              </a:rPr>
              <a:t> Genome Data</a:t>
            </a:r>
            <a:endParaRPr>
              <a:solidFill>
                <a:schemeClr val="dk1"/>
              </a:solidFill>
              <a:latin typeface="Arial"/>
              <a:ea typeface="Arial"/>
              <a:cs typeface="Arial"/>
              <a:sym typeface="Arial"/>
            </a:endParaRPr>
          </a:p>
        </p:txBody>
      </p:sp>
      <p:sp>
        <p:nvSpPr>
          <p:cNvPr id="1408" name="Google Shape;1408;p38"/>
          <p:cNvSpPr txBox="1"/>
          <p:nvPr/>
        </p:nvSpPr>
        <p:spPr>
          <a:xfrm>
            <a:off x="2127174" y="1535825"/>
            <a:ext cx="1530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rgbClr val="333399"/>
                </a:solidFill>
                <a:latin typeface="Arial"/>
                <a:ea typeface="Arial"/>
                <a:cs typeface="Arial"/>
                <a:sym typeface="Arial"/>
              </a:rPr>
              <a:t>Genome:</a:t>
            </a:r>
            <a:endParaRPr sz="2400" b="1" i="0" u="none" strike="noStrike" cap="none">
              <a:solidFill>
                <a:srgbClr val="333399"/>
              </a:solidFill>
              <a:latin typeface="Arial"/>
              <a:ea typeface="Arial"/>
              <a:cs typeface="Arial"/>
              <a:sym typeface="Arial"/>
            </a:endParaRPr>
          </a:p>
        </p:txBody>
      </p:sp>
      <p:sp>
        <p:nvSpPr>
          <p:cNvPr id="1409" name="Google Shape;1409;p38"/>
          <p:cNvSpPr txBox="1"/>
          <p:nvPr/>
        </p:nvSpPr>
        <p:spPr>
          <a:xfrm>
            <a:off x="2089771" y="4488150"/>
            <a:ext cx="2511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rgbClr val="333399"/>
                </a:solidFill>
                <a:latin typeface="Arial"/>
                <a:ea typeface="Arial"/>
                <a:cs typeface="Arial"/>
                <a:sym typeface="Arial"/>
              </a:rPr>
              <a:t>Correct Gene Locations:</a:t>
            </a:r>
            <a:endParaRPr sz="2400" b="1" i="0" u="none" strike="noStrike" cap="none">
              <a:solidFill>
                <a:srgbClr val="333399"/>
              </a:solidFill>
              <a:latin typeface="Arial"/>
              <a:ea typeface="Arial"/>
              <a:cs typeface="Arial"/>
              <a:sym typeface="Arial"/>
            </a:endParaRPr>
          </a:p>
        </p:txBody>
      </p:sp>
      <p:pic>
        <p:nvPicPr>
          <p:cNvPr id="1410" name="Google Shape;1410;p38"/>
          <p:cNvPicPr preferRelativeResize="0"/>
          <p:nvPr/>
        </p:nvPicPr>
        <p:blipFill rotWithShape="1">
          <a:blip r:embed="rId3">
            <a:alphaModFix/>
          </a:blip>
          <a:srcRect/>
          <a:stretch/>
        </p:blipFill>
        <p:spPr>
          <a:xfrm>
            <a:off x="4287416" y="1103784"/>
            <a:ext cx="6048673" cy="2089680"/>
          </a:xfrm>
          <a:prstGeom prst="rect">
            <a:avLst/>
          </a:prstGeom>
          <a:noFill/>
          <a:ln>
            <a:noFill/>
          </a:ln>
        </p:spPr>
      </p:pic>
      <p:sp>
        <p:nvSpPr>
          <p:cNvPr id="1411" name="Google Shape;1411;p38"/>
          <p:cNvSpPr txBox="1"/>
          <p:nvPr/>
        </p:nvSpPr>
        <p:spPr>
          <a:xfrm>
            <a:off x="6879704" y="3120008"/>
            <a:ext cx="936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graphicFrame>
        <p:nvGraphicFramePr>
          <p:cNvPr id="1412" name="Google Shape;1412;p38"/>
          <p:cNvGraphicFramePr/>
          <p:nvPr>
            <p:extLst>
              <p:ext uri="{D42A27DB-BD31-4B8C-83A1-F6EECF244321}">
                <p14:modId xmlns:p14="http://schemas.microsoft.com/office/powerpoint/2010/main" val="2874110457"/>
              </p:ext>
            </p:extLst>
          </p:nvPr>
        </p:nvGraphicFramePr>
        <p:xfrm>
          <a:off x="4607224" y="4077301"/>
          <a:ext cx="1843200" cy="2001570"/>
        </p:xfrm>
        <a:graphic>
          <a:graphicData uri="http://schemas.openxmlformats.org/drawingml/2006/table">
            <a:tbl>
              <a:tblPr firstRow="1" bandRow="1">
                <a:noFill/>
                <a:tableStyleId>{D5F3CFC1-CEAA-40FE-8C7F-51722B0244F5}</a:tableStyleId>
              </a:tblPr>
              <a:tblGrid>
                <a:gridCol w="921600">
                  <a:extLst>
                    <a:ext uri="{9D8B030D-6E8A-4147-A177-3AD203B41FA5}">
                      <a16:colId xmlns:a16="http://schemas.microsoft.com/office/drawing/2014/main" val="20000"/>
                    </a:ext>
                  </a:extLst>
                </a:gridCol>
                <a:gridCol w="9216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Start</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End</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337</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2799</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2801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3733</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3734</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5020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dirty="0"/>
                        <a:t>5234</a:t>
                      </a:r>
                      <a:endParaRPr sz="1400" u="none" strike="noStrike" cap="none"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dirty="0"/>
                        <a:t>5530</a:t>
                      </a:r>
                      <a:endParaRPr sz="1400" u="none" strike="noStrike" cap="none"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graphicFrame>
        <p:nvGraphicFramePr>
          <p:cNvPr id="1414" name="Google Shape;1414;p38"/>
          <p:cNvGraphicFramePr/>
          <p:nvPr>
            <p:extLst>
              <p:ext uri="{D42A27DB-BD31-4B8C-83A1-F6EECF244321}">
                <p14:modId xmlns:p14="http://schemas.microsoft.com/office/powerpoint/2010/main" val="3545084488"/>
              </p:ext>
            </p:extLst>
          </p:nvPr>
        </p:nvGraphicFramePr>
        <p:xfrm>
          <a:off x="7307752" y="4077301"/>
          <a:ext cx="1843200" cy="2001570"/>
        </p:xfrm>
        <a:graphic>
          <a:graphicData uri="http://schemas.openxmlformats.org/drawingml/2006/table">
            <a:tbl>
              <a:tblPr firstRow="1" bandRow="1">
                <a:noFill/>
                <a:tableStyleId>{D5F3CFC1-CEAA-40FE-8C7F-51722B0244F5}</a:tableStyleId>
              </a:tblPr>
              <a:tblGrid>
                <a:gridCol w="921600">
                  <a:extLst>
                    <a:ext uri="{9D8B030D-6E8A-4147-A177-3AD203B41FA5}">
                      <a16:colId xmlns:a16="http://schemas.microsoft.com/office/drawing/2014/main" val="20000"/>
                    </a:ext>
                  </a:extLst>
                </a:gridCol>
                <a:gridCol w="9216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Start</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End</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1346</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2063</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6342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7212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7907</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8420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11130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dirty="0"/>
                        <a:t>12798</a:t>
                      </a:r>
                      <a:endParaRPr sz="1400" u="none" strike="noStrike" cap="none"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1416" name="Google Shape;1416;p38"/>
          <p:cNvSpPr txBox="1"/>
          <p:nvPr/>
        </p:nvSpPr>
        <p:spPr>
          <a:xfrm>
            <a:off x="4980825" y="3686918"/>
            <a:ext cx="993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Forward </a:t>
            </a:r>
            <a:endParaRPr sz="1400" b="0" i="0" u="none" strike="noStrike" cap="none">
              <a:solidFill>
                <a:srgbClr val="000000"/>
              </a:solidFill>
              <a:latin typeface="Arial"/>
              <a:ea typeface="Arial"/>
              <a:cs typeface="Arial"/>
              <a:sym typeface="Arial"/>
            </a:endParaRPr>
          </a:p>
        </p:txBody>
      </p:sp>
      <p:sp>
        <p:nvSpPr>
          <p:cNvPr id="1417" name="Google Shape;1417;p38"/>
          <p:cNvSpPr txBox="1"/>
          <p:nvPr/>
        </p:nvSpPr>
        <p:spPr>
          <a:xfrm>
            <a:off x="7163475" y="3686917"/>
            <a:ext cx="2119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Reverse Complement</a:t>
            </a:r>
            <a:endParaRPr sz="1400" b="0" i="0" u="none" strike="noStrike" cap="none">
              <a:solidFill>
                <a:srgbClr val="000000"/>
              </a:solidFill>
              <a:latin typeface="Arial"/>
              <a:ea typeface="Arial"/>
              <a:cs typeface="Arial"/>
              <a:sym typeface="Arial"/>
            </a:endParaRPr>
          </a:p>
        </p:txBody>
      </p:sp>
      <p:sp>
        <p:nvSpPr>
          <p:cNvPr id="2" name="Google Shape;1335;p32">
            <a:extLst>
              <a:ext uri="{FF2B5EF4-FFF2-40B4-BE49-F238E27FC236}">
                <a16:creationId xmlns:a16="http://schemas.microsoft.com/office/drawing/2014/main" id="{BB96B781-F46F-B852-917C-B0BF7D8B01F6}"/>
              </a:ext>
            </a:extLst>
          </p:cNvPr>
          <p:cNvSpPr txBox="1"/>
          <p:nvPr/>
        </p:nvSpPr>
        <p:spPr>
          <a:xfrm>
            <a:off x="5131723" y="6002621"/>
            <a:ext cx="402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3" name="Google Shape;1337;p32">
            <a:extLst>
              <a:ext uri="{FF2B5EF4-FFF2-40B4-BE49-F238E27FC236}">
                <a16:creationId xmlns:a16="http://schemas.microsoft.com/office/drawing/2014/main" id="{58E0BF6B-CE72-811F-872F-DEE7AF3047A9}"/>
              </a:ext>
            </a:extLst>
          </p:cNvPr>
          <p:cNvSpPr txBox="1"/>
          <p:nvPr/>
        </p:nvSpPr>
        <p:spPr>
          <a:xfrm>
            <a:off x="7832251" y="6002621"/>
            <a:ext cx="402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74772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
          <p:cNvSpPr txBox="1">
            <a:spLocks noGrp="1"/>
          </p:cNvSpPr>
          <p:nvPr>
            <p:ph type="title"/>
          </p:nvPr>
        </p:nvSpPr>
        <p:spPr>
          <a:xfrm>
            <a:off x="1524000" y="76200"/>
            <a:ext cx="9144000" cy="541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Schedule (MT)</a:t>
            </a:r>
            <a:endParaRPr sz="4400"/>
          </a:p>
        </p:txBody>
      </p:sp>
      <p:graphicFrame>
        <p:nvGraphicFramePr>
          <p:cNvPr id="657" name="Google Shape;657;p4"/>
          <p:cNvGraphicFramePr/>
          <p:nvPr>
            <p:extLst>
              <p:ext uri="{D42A27DB-BD31-4B8C-83A1-F6EECF244321}">
                <p14:modId xmlns:p14="http://schemas.microsoft.com/office/powerpoint/2010/main" val="3137591604"/>
              </p:ext>
            </p:extLst>
          </p:nvPr>
        </p:nvGraphicFramePr>
        <p:xfrm>
          <a:off x="1425388" y="981635"/>
          <a:ext cx="9681883" cy="5339687"/>
        </p:xfrm>
        <a:graphic>
          <a:graphicData uri="http://schemas.openxmlformats.org/drawingml/2006/table">
            <a:tbl>
              <a:tblPr firstRow="1" bandRow="1">
                <a:gradFill>
                  <a:gsLst>
                    <a:gs pos="0">
                      <a:srgbClr val="A9A9E1"/>
                    </a:gs>
                    <a:gs pos="35000">
                      <a:srgbClr val="C4C4E7"/>
                    </a:gs>
                    <a:gs pos="100000">
                      <a:srgbClr val="E6E6F8"/>
                    </a:gs>
                  </a:gsLst>
                  <a:lin ang="16200000" scaled="0"/>
                </a:gradFill>
              </a:tblPr>
              <a:tblGrid>
                <a:gridCol w="1235287">
                  <a:extLst>
                    <a:ext uri="{9D8B030D-6E8A-4147-A177-3AD203B41FA5}">
                      <a16:colId xmlns:a16="http://schemas.microsoft.com/office/drawing/2014/main" val="20000"/>
                    </a:ext>
                  </a:extLst>
                </a:gridCol>
                <a:gridCol w="3657971">
                  <a:extLst>
                    <a:ext uri="{9D8B030D-6E8A-4147-A177-3AD203B41FA5}">
                      <a16:colId xmlns:a16="http://schemas.microsoft.com/office/drawing/2014/main" val="20001"/>
                    </a:ext>
                  </a:extLst>
                </a:gridCol>
                <a:gridCol w="1238162">
                  <a:extLst>
                    <a:ext uri="{9D8B030D-6E8A-4147-A177-3AD203B41FA5}">
                      <a16:colId xmlns:a16="http://schemas.microsoft.com/office/drawing/2014/main" val="20002"/>
                    </a:ext>
                  </a:extLst>
                </a:gridCol>
                <a:gridCol w="3550463">
                  <a:extLst>
                    <a:ext uri="{9D8B030D-6E8A-4147-A177-3AD203B41FA5}">
                      <a16:colId xmlns:a16="http://schemas.microsoft.com/office/drawing/2014/main" val="20003"/>
                    </a:ext>
                  </a:extLst>
                </a:gridCol>
              </a:tblGrid>
              <a:tr h="371388">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1 (MT)</a:t>
                      </a:r>
                      <a:endParaRPr sz="1500" dirty="0"/>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500" u="none" strike="noStrike" cap="none">
                          <a:solidFill>
                            <a:srgbClr val="FFFFFF"/>
                          </a:solidFill>
                        </a:rPr>
                        <a:t>Wednesday Apr. 22</a:t>
                      </a:r>
                      <a:endParaRPr sz="1500"/>
                    </a:p>
                  </a:txBody>
                  <a:tcPr marL="91450" marR="91450" marT="45725" marB="45725">
                    <a:solidFill>
                      <a:srgbClr val="1F3864"/>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2 (MT)</a:t>
                      </a:r>
                      <a:endParaRPr lang="en-CA" sz="1500" dirty="0"/>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2</a:t>
                      </a:r>
                      <a:endParaRPr sz="1500" dirty="0"/>
                    </a:p>
                  </a:txBody>
                  <a:tcPr marL="91450" marR="91450" marT="45725" marB="45725">
                    <a:solidFill>
                      <a:srgbClr val="1F3864"/>
                    </a:solidFill>
                  </a:tcPr>
                </a:tc>
                <a:extLst>
                  <a:ext uri="{0D108BD9-81ED-4DB2-BD59-A6C34878D82A}">
                    <a16:rowId xmlns:a16="http://schemas.microsoft.com/office/drawing/2014/main" val="10000"/>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9:00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Introductions and Technology Check </a:t>
                      </a:r>
                      <a:endParaRPr sz="1400" b="1" dirty="0"/>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9:00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5: Gene Finding with NNs (Lecture and Lab)</a:t>
                      </a:r>
                      <a:endParaRPr sz="1400" b="1"/>
                    </a:p>
                  </a:txBody>
                  <a:tcPr marL="91450" marR="91450" marT="45725" marB="45725">
                    <a:solidFill>
                      <a:srgbClr val="FFFFFF"/>
                    </a:solidFill>
                  </a:tcPr>
                </a:tc>
                <a:extLst>
                  <a:ext uri="{0D108BD9-81ED-4DB2-BD59-A6C34878D82A}">
                    <a16:rowId xmlns:a16="http://schemas.microsoft.com/office/drawing/2014/main" val="10001"/>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9:45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1: Introduction to Machine Learning (Lecture)</a:t>
                      </a:r>
                      <a:endParaRPr sz="1400" b="1"/>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11:00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5F5F5"/>
                    </a:solidFill>
                  </a:tcPr>
                </a:tc>
                <a:extLst>
                  <a:ext uri="{0D108BD9-81ED-4DB2-BD59-A6C34878D82A}">
                    <a16:rowId xmlns:a16="http://schemas.microsoft.com/office/drawing/2014/main" val="10002"/>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11:30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6: Machine Learning with Keras and Scikit-Learn (Lecture/Lab) </a:t>
                      </a:r>
                      <a:endParaRPr sz="1400" b="1"/>
                    </a:p>
                  </a:txBody>
                  <a:tcPr marL="91450" marR="91450" marT="45725" marB="45725">
                    <a:solidFill>
                      <a:srgbClr val="FFFFFF"/>
                    </a:solidFill>
                  </a:tcPr>
                </a:tc>
                <a:extLst>
                  <a:ext uri="{0D108BD9-81ED-4DB2-BD59-A6C34878D82A}">
                    <a16:rowId xmlns:a16="http://schemas.microsoft.com/office/drawing/2014/main" val="10003"/>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11:30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2: Decision Trees (Lecture and Lab)</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(45 min)</a:t>
                      </a:r>
                      <a:endParaRPr sz="1400" b="1"/>
                    </a:p>
                  </a:txBody>
                  <a:tcPr marL="91450" marR="91450" marT="45725" marB="45725">
                    <a:solidFill>
                      <a:srgbClr val="F5F5F5"/>
                    </a:solidFill>
                  </a:tcPr>
                </a:tc>
                <a:extLst>
                  <a:ext uri="{0D108BD9-81ED-4DB2-BD59-A6C34878D82A}">
                    <a16:rowId xmlns:a16="http://schemas.microsoft.com/office/drawing/2014/main" val="10004"/>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(1 hour)</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7: Machine Learning with </a:t>
                      </a:r>
                      <a:r>
                        <a:rPr lang="en-CA" sz="1400" b="1" u="none" strike="noStrike" cap="none" dirty="0" err="1"/>
                        <a:t>Keras</a:t>
                      </a:r>
                      <a:r>
                        <a:rPr lang="en-CA" sz="1400" b="1" u="none" strike="noStrike" cap="none" dirty="0"/>
                        <a:t> and Scikit-Learn (Cont'd) </a:t>
                      </a:r>
                      <a:endParaRPr sz="1400" b="1" dirty="0"/>
                    </a:p>
                  </a:txBody>
                  <a:tcPr marL="91450" marR="91450" marT="45725" marB="45725">
                    <a:solidFill>
                      <a:srgbClr val="FFFFFF"/>
                    </a:solidFill>
                  </a:tcPr>
                </a:tc>
                <a:extLst>
                  <a:ext uri="{0D108BD9-81ED-4DB2-BD59-A6C34878D82A}">
                    <a16:rowId xmlns:a16="http://schemas.microsoft.com/office/drawing/2014/main" val="10005"/>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2:00 PM</a:t>
                      </a:r>
                      <a:endParaRPr sz="1400" b="1" dirty="0"/>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3: Neural Networks (Lecture and Lab)</a:t>
                      </a:r>
                      <a:endParaRPr sz="1400" b="1"/>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3:00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5F5F5"/>
                    </a:solidFill>
                  </a:tcPr>
                </a:tc>
                <a:extLst>
                  <a:ext uri="{0D108BD9-81ED-4DB2-BD59-A6C34878D82A}">
                    <a16:rowId xmlns:a16="http://schemas.microsoft.com/office/drawing/2014/main" val="10006"/>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3:30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8: LLMs and agentic coding for bioinformatics</a:t>
                      </a:r>
                      <a:endParaRPr sz="1400" b="1"/>
                    </a:p>
                  </a:txBody>
                  <a:tcPr marL="91450" marR="91450" marT="45725" marB="45725">
                    <a:solidFill>
                      <a:srgbClr val="FFFFFF"/>
                    </a:solidFill>
                  </a:tcPr>
                </a:tc>
                <a:extLst>
                  <a:ext uri="{0D108BD9-81ED-4DB2-BD59-A6C34878D82A}">
                    <a16:rowId xmlns:a16="http://schemas.microsoft.com/office/drawing/2014/main" val="10007"/>
                  </a:ext>
                </a:extLst>
              </a:tr>
              <a:tr h="565918">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3:30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4: Neural Networks for 2</a:t>
                      </a:r>
                      <a:r>
                        <a:rPr lang="en-CA" sz="1400" b="1" u="none" strike="noStrike" cap="none" baseline="30000" dirty="0"/>
                        <a:t>o</a:t>
                      </a:r>
                      <a:r>
                        <a:rPr lang="en-CA" sz="1400" b="1" u="none" strike="noStrike" cap="none" dirty="0"/>
                        <a:t> Structure (Lecture and Homework)</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4:45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Survey and Closing Remarks</a:t>
                      </a:r>
                      <a:endParaRPr sz="1400" b="1"/>
                    </a:p>
                  </a:txBody>
                  <a:tcPr marL="91450" marR="91450" marT="45725" marB="45725">
                    <a:solidFill>
                      <a:srgbClr val="F5F5F5"/>
                    </a:solidFill>
                  </a:tcPr>
                </a:tc>
                <a:extLst>
                  <a:ext uri="{0D108BD9-81ED-4DB2-BD59-A6C34878D82A}">
                    <a16:rowId xmlns:a16="http://schemas.microsoft.com/office/drawing/2014/main" val="10008"/>
                  </a:ext>
                </a:extLst>
              </a:tr>
              <a:tr h="44095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5:00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End of Day 1</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5:00 PM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End of Day 2</a:t>
                      </a:r>
                      <a:endParaRPr sz="1400" b="1" dirty="0"/>
                    </a:p>
                  </a:txBody>
                  <a:tcPr marL="91450" marR="91450" marT="45725" marB="45725">
                    <a:solidFill>
                      <a:srgbClr val="FFFFFF"/>
                    </a:solidFill>
                  </a:tcPr>
                </a:tc>
                <a:extLst>
                  <a:ext uri="{0D108BD9-81ED-4DB2-BD59-A6C34878D82A}">
                    <a16:rowId xmlns:a16="http://schemas.microsoft.com/office/drawing/2014/main" val="10009"/>
                  </a:ext>
                </a:extLst>
              </a:tr>
            </a:tbl>
          </a:graphicData>
        </a:graphic>
      </p:graphicFrame>
      <p:pic>
        <p:nvPicPr>
          <p:cNvPr id="658" name="Google Shape;658;p4" descr="A red sign with white letters  Description automatically generated"/>
          <p:cNvPicPr preferRelativeResize="0"/>
          <p:nvPr/>
        </p:nvPicPr>
        <p:blipFill rotWithShape="1">
          <a:blip r:embed="rId3">
            <a:alphaModFix/>
          </a:blip>
          <a:srcRect/>
          <a:stretch/>
        </p:blipFill>
        <p:spPr>
          <a:xfrm>
            <a:off x="1627939" y="6440905"/>
            <a:ext cx="1765300" cy="381000"/>
          </a:xfrm>
          <a:prstGeom prst="rect">
            <a:avLst/>
          </a:prstGeom>
          <a:noFill/>
          <a:ln>
            <a:noFill/>
          </a:ln>
        </p:spPr>
      </p:pic>
      <p:sp>
        <p:nvSpPr>
          <p:cNvPr id="9901" name="Footer Cover Fix"/>
          <p:cNvSpPr/>
          <p:nvPr/>
        </p:nvSpPr>
        <p:spPr>
          <a:xfrm>
            <a:off x="0" y="6350000"/>
            <a:ext cx="12192000" cy="508000"/>
          </a:xfrm>
          <a:prstGeom prst="rect">
            <a:avLst/>
          </a:prstGeom>
          <a:solidFill>
            <a:srgbClr val="FFFFFF"/>
          </a:solidFill>
          <a:ln>
            <a:noFill/>
          </a:ln>
        </p:spPr>
        <p:txBody>
          <a:bodyPr/>
          <a:lstStyle/>
          <a:p>
            <a:endParaRPr/>
          </a:p>
        </p:txBody>
      </p:sp>
      <p:sp>
        <p:nvSpPr>
          <p:cNvPr id="9902" name="Footer Bar Fix"/>
          <p:cNvSpPr/>
          <p:nvPr/>
        </p:nvSpPr>
        <p:spPr>
          <a:xfrm>
            <a:off x="0" y="6492874"/>
            <a:ext cx="12192000" cy="365126"/>
          </a:xfrm>
          <a:prstGeom prst="rect">
            <a:avLst/>
          </a:prstGeom>
          <a:solidFill>
            <a:srgbClr val="70247F"/>
          </a:solidFill>
          <a:ln>
            <a:noFill/>
          </a:ln>
        </p:spPr>
        <p:txBody>
          <a:bodyPr/>
          <a:lstStyle/>
          <a:p>
            <a:endParaRPr/>
          </a:p>
        </p:txBody>
      </p:sp>
      <p:sp>
        <p:nvSpPr>
          <p:cNvPr id="9903" name="Footer Text Fix"/>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Canadian Bioinformatics Workshops | bioinformatics.ca</a:t>
            </a: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517734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38"/>
          <p:cNvSpPr txBox="1">
            <a:spLocks noGrp="1"/>
          </p:cNvSpPr>
          <p:nvPr>
            <p:ph type="title"/>
          </p:nvPr>
        </p:nvSpPr>
        <p:spPr>
          <a:xfrm>
            <a:off x="2030725" y="7658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i="1" dirty="0">
                <a:solidFill>
                  <a:schemeClr val="dk1"/>
                </a:solidFill>
              </a:rPr>
              <a:t>E. Coli</a:t>
            </a:r>
            <a:r>
              <a:rPr lang="en-CA" dirty="0">
                <a:solidFill>
                  <a:schemeClr val="dk1"/>
                </a:solidFill>
              </a:rPr>
              <a:t> Genome Data</a:t>
            </a:r>
            <a:endParaRPr dirty="0">
              <a:solidFill>
                <a:schemeClr val="dk1"/>
              </a:solidFill>
              <a:latin typeface="Arial"/>
              <a:ea typeface="Arial"/>
              <a:cs typeface="Arial"/>
              <a:sym typeface="Arial"/>
            </a:endParaRPr>
          </a:p>
        </p:txBody>
      </p:sp>
      <p:pic>
        <p:nvPicPr>
          <p:cNvPr id="2" name="Picture 1" descr="A close-up of a research page&#10;&#10;Description automatically generated">
            <a:extLst>
              <a:ext uri="{FF2B5EF4-FFF2-40B4-BE49-F238E27FC236}">
                <a16:creationId xmlns:a16="http://schemas.microsoft.com/office/drawing/2014/main" id="{6035FB14-6851-FDCF-A009-03749AB7EE13}"/>
              </a:ext>
            </a:extLst>
          </p:cNvPr>
          <p:cNvPicPr>
            <a:picLocks noChangeAspect="1"/>
          </p:cNvPicPr>
          <p:nvPr/>
        </p:nvPicPr>
        <p:blipFill>
          <a:blip r:embed="rId3"/>
          <a:stretch>
            <a:fillRect/>
          </a:stretch>
        </p:blipFill>
        <p:spPr>
          <a:xfrm>
            <a:off x="1649663" y="964197"/>
            <a:ext cx="6692900" cy="4279900"/>
          </a:xfrm>
          <a:prstGeom prst="rect">
            <a:avLst/>
          </a:prstGeom>
          <a:ln>
            <a:solidFill>
              <a:schemeClr val="tx1"/>
            </a:solidFill>
          </a:ln>
        </p:spPr>
      </p:pic>
      <p:pic>
        <p:nvPicPr>
          <p:cNvPr id="3" name="Picture 2" descr="A close-up of a document&#10;&#10;Description automatically generated">
            <a:extLst>
              <a:ext uri="{FF2B5EF4-FFF2-40B4-BE49-F238E27FC236}">
                <a16:creationId xmlns:a16="http://schemas.microsoft.com/office/drawing/2014/main" id="{A54B7E1A-C934-B843-D6FE-8A2AF078A679}"/>
              </a:ext>
            </a:extLst>
          </p:cNvPr>
          <p:cNvPicPr>
            <a:picLocks noChangeAspect="1"/>
          </p:cNvPicPr>
          <p:nvPr/>
        </p:nvPicPr>
        <p:blipFill>
          <a:blip r:embed="rId4"/>
          <a:stretch>
            <a:fillRect/>
          </a:stretch>
        </p:blipFill>
        <p:spPr>
          <a:xfrm>
            <a:off x="4989095" y="2854956"/>
            <a:ext cx="5553242" cy="3514425"/>
          </a:xfrm>
          <a:prstGeom prst="rect">
            <a:avLst/>
          </a:prstGeom>
          <a:ln>
            <a:solidFill>
              <a:schemeClr val="tx1"/>
            </a:solidFill>
          </a:ln>
        </p:spPr>
      </p:pic>
    </p:spTree>
    <p:extLst>
      <p:ext uri="{BB962C8B-B14F-4D97-AF65-F5344CB8AC3E}">
        <p14:creationId xmlns:p14="http://schemas.microsoft.com/office/powerpoint/2010/main" val="28700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46"/>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Machine Learning Workflow</a:t>
            </a:r>
            <a:endParaRPr/>
          </a:p>
        </p:txBody>
      </p:sp>
      <p:sp>
        <p:nvSpPr>
          <p:cNvPr id="1613" name="Google Shape;1613;p46"/>
          <p:cNvSpPr/>
          <p:nvPr/>
        </p:nvSpPr>
        <p:spPr>
          <a:xfrm>
            <a:off x="2830287" y="2090056"/>
            <a:ext cx="1805049" cy="1460665"/>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Define an ML problem and propose a solution</a:t>
            </a:r>
            <a:endParaRPr sz="1400" b="0" i="0" u="none" strike="noStrike" cap="none">
              <a:solidFill>
                <a:srgbClr val="000000"/>
              </a:solidFill>
              <a:latin typeface="Arial"/>
              <a:ea typeface="Arial"/>
              <a:cs typeface="Arial"/>
              <a:sym typeface="Arial"/>
            </a:endParaRPr>
          </a:p>
        </p:txBody>
      </p:sp>
      <p:sp>
        <p:nvSpPr>
          <p:cNvPr id="1614" name="Google Shape;1614;p46"/>
          <p:cNvSpPr/>
          <p:nvPr/>
        </p:nvSpPr>
        <p:spPr>
          <a:xfrm>
            <a:off x="5111336" y="2090056"/>
            <a:ext cx="1805049" cy="1460665"/>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Construct your dataset</a:t>
            </a:r>
            <a:endParaRPr sz="1400" b="0" i="0" u="none" strike="noStrike" cap="none">
              <a:solidFill>
                <a:srgbClr val="000000"/>
              </a:solidFill>
              <a:latin typeface="Arial"/>
              <a:ea typeface="Arial"/>
              <a:cs typeface="Arial"/>
              <a:sym typeface="Arial"/>
            </a:endParaRPr>
          </a:p>
        </p:txBody>
      </p:sp>
      <p:sp>
        <p:nvSpPr>
          <p:cNvPr id="1615" name="Google Shape;1615;p46"/>
          <p:cNvSpPr/>
          <p:nvPr/>
        </p:nvSpPr>
        <p:spPr>
          <a:xfrm>
            <a:off x="7372596" y="2090056"/>
            <a:ext cx="1805049" cy="1460665"/>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Transform your dataset &amp; select features</a:t>
            </a:r>
            <a:endParaRPr sz="1400" b="0" i="0" u="none" strike="noStrike" cap="none">
              <a:solidFill>
                <a:srgbClr val="000000"/>
              </a:solidFill>
              <a:latin typeface="Arial"/>
              <a:ea typeface="Arial"/>
              <a:cs typeface="Arial"/>
              <a:sym typeface="Arial"/>
            </a:endParaRPr>
          </a:p>
        </p:txBody>
      </p:sp>
      <p:sp>
        <p:nvSpPr>
          <p:cNvPr id="1616" name="Google Shape;1616;p46"/>
          <p:cNvSpPr/>
          <p:nvPr/>
        </p:nvSpPr>
        <p:spPr>
          <a:xfrm>
            <a:off x="7372597" y="4249386"/>
            <a:ext cx="1805049" cy="1460665"/>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Choose and train a model</a:t>
            </a:r>
            <a:endParaRPr sz="1400" b="0" i="0" u="none" strike="noStrike" cap="none">
              <a:solidFill>
                <a:srgbClr val="000000"/>
              </a:solidFill>
              <a:latin typeface="Arial"/>
              <a:ea typeface="Arial"/>
              <a:cs typeface="Arial"/>
              <a:sym typeface="Arial"/>
            </a:endParaRPr>
          </a:p>
        </p:txBody>
      </p:sp>
      <p:sp>
        <p:nvSpPr>
          <p:cNvPr id="1617" name="Google Shape;1617;p46"/>
          <p:cNvSpPr/>
          <p:nvPr/>
        </p:nvSpPr>
        <p:spPr>
          <a:xfrm>
            <a:off x="5111336" y="4249386"/>
            <a:ext cx="1805049" cy="1460665"/>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Test and validate your model</a:t>
            </a:r>
            <a:endParaRPr sz="1400" b="0" i="0" u="none" strike="noStrike" cap="none">
              <a:solidFill>
                <a:srgbClr val="000000"/>
              </a:solidFill>
              <a:latin typeface="Arial"/>
              <a:ea typeface="Arial"/>
              <a:cs typeface="Arial"/>
              <a:sym typeface="Arial"/>
            </a:endParaRPr>
          </a:p>
        </p:txBody>
      </p:sp>
      <p:sp>
        <p:nvSpPr>
          <p:cNvPr id="1618" name="Google Shape;1618;p46"/>
          <p:cNvSpPr/>
          <p:nvPr/>
        </p:nvSpPr>
        <p:spPr>
          <a:xfrm>
            <a:off x="2830286" y="4259282"/>
            <a:ext cx="1805049" cy="1460665"/>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Arial"/>
                <a:ea typeface="Arial"/>
                <a:cs typeface="Arial"/>
                <a:sym typeface="Arial"/>
              </a:rPr>
              <a:t>Use the model to make predictions</a:t>
            </a:r>
            <a:endParaRPr sz="1400" b="0" i="0" u="none" strike="noStrike" cap="none">
              <a:solidFill>
                <a:srgbClr val="000000"/>
              </a:solidFill>
              <a:latin typeface="Arial"/>
              <a:ea typeface="Arial"/>
              <a:cs typeface="Arial"/>
              <a:sym typeface="Arial"/>
            </a:endParaRPr>
          </a:p>
        </p:txBody>
      </p:sp>
      <p:sp>
        <p:nvSpPr>
          <p:cNvPr id="1619" name="Google Shape;1619;p46"/>
          <p:cNvSpPr/>
          <p:nvPr/>
        </p:nvSpPr>
        <p:spPr>
          <a:xfrm>
            <a:off x="4635335" y="2749134"/>
            <a:ext cx="476001" cy="255324"/>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20" name="Google Shape;1620;p46"/>
          <p:cNvSpPr/>
          <p:nvPr/>
        </p:nvSpPr>
        <p:spPr>
          <a:xfrm>
            <a:off x="6916384" y="2749135"/>
            <a:ext cx="476001" cy="255322"/>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21" name="Google Shape;1621;p46"/>
          <p:cNvSpPr/>
          <p:nvPr/>
        </p:nvSpPr>
        <p:spPr>
          <a:xfrm flipH="1">
            <a:off x="6916383" y="4810965"/>
            <a:ext cx="476001" cy="255322"/>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22" name="Google Shape;1622;p46"/>
          <p:cNvSpPr/>
          <p:nvPr/>
        </p:nvSpPr>
        <p:spPr>
          <a:xfrm flipH="1">
            <a:off x="4622958" y="4810962"/>
            <a:ext cx="476001" cy="255324"/>
          </a:xfrm>
          <a:prstGeom prst="rightArrow">
            <a:avLst>
              <a:gd name="adj1" fmla="val 50000"/>
              <a:gd name="adj2" fmla="val 50000"/>
            </a:avLst>
          </a:prstGeom>
          <a:solidFill>
            <a:schemeClr val="dk1"/>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23" name="Google Shape;1623;p46"/>
          <p:cNvSpPr/>
          <p:nvPr/>
        </p:nvSpPr>
        <p:spPr>
          <a:xfrm>
            <a:off x="9278587" y="2912421"/>
            <a:ext cx="653143" cy="2077193"/>
          </a:xfrm>
          <a:prstGeom prst="curvedLeftArrow">
            <a:avLst>
              <a:gd name="adj1" fmla="val 25000"/>
              <a:gd name="adj2" fmla="val 50000"/>
              <a:gd name="adj3" fmla="val 25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24" name="Google Shape;1624;p46"/>
          <p:cNvSpPr/>
          <p:nvPr/>
        </p:nvSpPr>
        <p:spPr>
          <a:xfrm>
            <a:off x="7093525" y="1841376"/>
            <a:ext cx="2363189" cy="4030035"/>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p47"/>
          <p:cNvSpPr txBox="1">
            <a:spLocks noGrp="1"/>
          </p:cNvSpPr>
          <p:nvPr>
            <p:ph type="title"/>
          </p:nvPr>
        </p:nvSpPr>
        <p:spPr>
          <a:xfrm>
            <a:off x="1981325" y="-387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Encoding Data</a:t>
            </a:r>
            <a:endParaRPr>
              <a:latin typeface="Arial"/>
              <a:ea typeface="Arial"/>
              <a:cs typeface="Arial"/>
              <a:sym typeface="Arial"/>
            </a:endParaRPr>
          </a:p>
        </p:txBody>
      </p:sp>
      <p:sp>
        <p:nvSpPr>
          <p:cNvPr id="1631" name="Google Shape;1631;p47"/>
          <p:cNvSpPr txBox="1">
            <a:spLocks noGrp="1"/>
          </p:cNvSpPr>
          <p:nvPr>
            <p:ph type="body" idx="2"/>
          </p:nvPr>
        </p:nvSpPr>
        <p:spPr>
          <a:xfrm>
            <a:off x="1343608" y="718695"/>
            <a:ext cx="9461241" cy="33546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SzPts val="2400"/>
              <a:buFont typeface="Arial"/>
              <a:buNone/>
            </a:pPr>
            <a:endParaRPr sz="2400" dirty="0"/>
          </a:p>
          <a:p>
            <a:pPr marL="342900" lvl="0" indent="-342900" algn="l" rtl="0">
              <a:lnSpc>
                <a:spcPct val="100000"/>
              </a:lnSpc>
              <a:spcBef>
                <a:spcPts val="480"/>
              </a:spcBef>
              <a:spcAft>
                <a:spcPts val="0"/>
              </a:spcAft>
              <a:buSzPts val="2800"/>
              <a:buFont typeface="Arial"/>
              <a:buChar char="•"/>
            </a:pPr>
            <a:r>
              <a:rPr lang="en-CA" dirty="0"/>
              <a:t>The input genomic data will be encoded in a similar way to the amino acid data for secondary structure prediction (one-hot encoding)</a:t>
            </a:r>
            <a:endParaRPr dirty="0"/>
          </a:p>
          <a:p>
            <a:pPr marL="342900" lvl="0" indent="-342900" algn="l" rtl="0">
              <a:lnSpc>
                <a:spcPct val="100000"/>
              </a:lnSpc>
              <a:spcBef>
                <a:spcPts val="480"/>
              </a:spcBef>
              <a:spcAft>
                <a:spcPts val="0"/>
              </a:spcAft>
              <a:buSzPts val="2800"/>
              <a:buFont typeface="Arial"/>
              <a:buChar char="•"/>
            </a:pPr>
            <a:r>
              <a:rPr lang="en-CA" dirty="0"/>
              <a:t>The output data can be encoded with one bit</a:t>
            </a:r>
            <a:endParaRPr dirty="0"/>
          </a:p>
        </p:txBody>
      </p:sp>
      <p:graphicFrame>
        <p:nvGraphicFramePr>
          <p:cNvPr id="1632" name="Google Shape;1632;p47"/>
          <p:cNvGraphicFramePr/>
          <p:nvPr>
            <p:extLst>
              <p:ext uri="{D42A27DB-BD31-4B8C-83A1-F6EECF244321}">
                <p14:modId xmlns:p14="http://schemas.microsoft.com/office/powerpoint/2010/main" val="3307886241"/>
              </p:ext>
            </p:extLst>
          </p:nvPr>
        </p:nvGraphicFramePr>
        <p:xfrm>
          <a:off x="3162452" y="4443614"/>
          <a:ext cx="2424550" cy="1854250"/>
        </p:xfrm>
        <a:graphic>
          <a:graphicData uri="http://schemas.openxmlformats.org/drawingml/2006/table">
            <a:tbl>
              <a:tblPr firstRow="1" bandRow="1">
                <a:noFill/>
                <a:tableStyleId>{D5F3CFC1-CEAA-40FE-8C7F-51722B0244F5}</a:tableStyleId>
              </a:tblPr>
              <a:tblGrid>
                <a:gridCol w="1212275">
                  <a:extLst>
                    <a:ext uri="{9D8B030D-6E8A-4147-A177-3AD203B41FA5}">
                      <a16:colId xmlns:a16="http://schemas.microsoft.com/office/drawing/2014/main" val="20000"/>
                    </a:ext>
                  </a:extLst>
                </a:gridCol>
                <a:gridCol w="121227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Nucleotide</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Encoding</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A</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1000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C</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0100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G</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0010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T</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0001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graphicFrame>
        <p:nvGraphicFramePr>
          <p:cNvPr id="1633" name="Google Shape;1633;p47"/>
          <p:cNvGraphicFramePr/>
          <p:nvPr>
            <p:extLst>
              <p:ext uri="{D42A27DB-BD31-4B8C-83A1-F6EECF244321}">
                <p14:modId xmlns:p14="http://schemas.microsoft.com/office/powerpoint/2010/main" val="3836914831"/>
              </p:ext>
            </p:extLst>
          </p:nvPr>
        </p:nvGraphicFramePr>
        <p:xfrm>
          <a:off x="6418397" y="4443614"/>
          <a:ext cx="2424550" cy="1259870"/>
        </p:xfrm>
        <a:graphic>
          <a:graphicData uri="http://schemas.openxmlformats.org/drawingml/2006/table">
            <a:tbl>
              <a:tblPr firstRow="1" bandRow="1">
                <a:noFill/>
                <a:tableStyleId>{D5F3CFC1-CEAA-40FE-8C7F-51722B0244F5}</a:tableStyleId>
              </a:tblPr>
              <a:tblGrid>
                <a:gridCol w="1212275">
                  <a:extLst>
                    <a:ext uri="{9D8B030D-6E8A-4147-A177-3AD203B41FA5}">
                      <a16:colId xmlns:a16="http://schemas.microsoft.com/office/drawing/2014/main" val="20000"/>
                    </a:ext>
                  </a:extLst>
                </a:gridCol>
                <a:gridCol w="121227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Coding Status</a:t>
                      </a:r>
                      <a:endParaRPr sz="1400" u="none" strike="noStrike" cap="none">
                        <a:solidFill>
                          <a:srgbClr val="00000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Encoding</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C</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N</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1634" name="Google Shape;1634;p47"/>
          <p:cNvSpPr txBox="1"/>
          <p:nvPr/>
        </p:nvSpPr>
        <p:spPr>
          <a:xfrm>
            <a:off x="3557845" y="4064947"/>
            <a:ext cx="1770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Nucleotide Coding</a:t>
            </a:r>
            <a:endParaRPr sz="1400" b="0" i="0" u="none" strike="noStrike" cap="none">
              <a:solidFill>
                <a:srgbClr val="000000"/>
              </a:solidFill>
              <a:latin typeface="Arial"/>
              <a:ea typeface="Arial"/>
              <a:cs typeface="Arial"/>
              <a:sym typeface="Arial"/>
            </a:endParaRPr>
          </a:p>
        </p:txBody>
      </p:sp>
      <p:sp>
        <p:nvSpPr>
          <p:cNvPr id="1635" name="Google Shape;1635;p47"/>
          <p:cNvSpPr txBox="1"/>
          <p:nvPr/>
        </p:nvSpPr>
        <p:spPr>
          <a:xfrm>
            <a:off x="7071360" y="4064946"/>
            <a:ext cx="1435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Output Coding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35631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48"/>
          <p:cNvSpPr txBox="1">
            <a:spLocks noGrp="1"/>
          </p:cNvSpPr>
          <p:nvPr>
            <p:ph type="body" idx="2"/>
          </p:nvPr>
        </p:nvSpPr>
        <p:spPr>
          <a:xfrm>
            <a:off x="1642188" y="1367724"/>
            <a:ext cx="8893312" cy="3354539"/>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SzPts val="2400"/>
              <a:buFont typeface="Arial"/>
              <a:buNone/>
            </a:pPr>
            <a:endParaRPr sz="2400" dirty="0"/>
          </a:p>
          <a:p>
            <a:pPr marL="342900" lvl="0" indent="-342900" algn="l" rtl="0">
              <a:lnSpc>
                <a:spcPct val="100000"/>
              </a:lnSpc>
              <a:spcBef>
                <a:spcPts val="480"/>
              </a:spcBef>
              <a:spcAft>
                <a:spcPts val="0"/>
              </a:spcAft>
              <a:buSzPts val="2800"/>
              <a:buFont typeface="Arial"/>
              <a:buChar char="•"/>
            </a:pPr>
            <a:r>
              <a:rPr lang="en-CA" dirty="0"/>
              <a:t>In secondary structure, we used a ‘Null’ input to mark the end of each amino acid sequence</a:t>
            </a:r>
            <a:endParaRPr dirty="0"/>
          </a:p>
          <a:p>
            <a:pPr marL="342900" lvl="0" indent="-342900" algn="l" rtl="0">
              <a:lnSpc>
                <a:spcPct val="100000"/>
              </a:lnSpc>
              <a:spcBef>
                <a:spcPts val="480"/>
              </a:spcBef>
              <a:spcAft>
                <a:spcPts val="0"/>
              </a:spcAft>
              <a:buSzPts val="2800"/>
              <a:buFont typeface="Arial"/>
              <a:buChar char="•"/>
            </a:pPr>
            <a:r>
              <a:rPr lang="en-CA" dirty="0"/>
              <a:t>To simplify things, we do not use ‘Null’ here, as we are only looking at one long sequence (the genome)</a:t>
            </a:r>
            <a:endParaRPr dirty="0"/>
          </a:p>
          <a:p>
            <a:pPr marL="342900" lvl="0" indent="-165100" algn="l" rtl="0">
              <a:lnSpc>
                <a:spcPct val="100000"/>
              </a:lnSpc>
              <a:spcBef>
                <a:spcPts val="480"/>
              </a:spcBef>
              <a:spcAft>
                <a:spcPts val="0"/>
              </a:spcAft>
              <a:buSzPts val="2800"/>
              <a:buFont typeface="Arial"/>
              <a:buNone/>
            </a:pPr>
            <a:endParaRPr dirty="0"/>
          </a:p>
        </p:txBody>
      </p:sp>
      <p:sp>
        <p:nvSpPr>
          <p:cNvPr id="1642" name="Google Shape;1642;p48"/>
          <p:cNvSpPr txBox="1">
            <a:spLocks noGrp="1"/>
          </p:cNvSpPr>
          <p:nvPr>
            <p:ph type="title"/>
          </p:nvPr>
        </p:nvSpPr>
        <p:spPr>
          <a:xfrm>
            <a:off x="1981325" y="-387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Encoding Data </a:t>
            </a:r>
            <a:r>
              <a:rPr lang="en-CA" sz="2400" i="1">
                <a:latin typeface="Arial"/>
                <a:ea typeface="Arial"/>
                <a:cs typeface="Arial"/>
                <a:sym typeface="Arial"/>
              </a:rPr>
              <a:t>cont...</a:t>
            </a:r>
            <a:endParaRPr sz="2400" i="1">
              <a:latin typeface="Arial"/>
              <a:ea typeface="Arial"/>
              <a:cs typeface="Arial"/>
              <a:sym typeface="Arial"/>
            </a:endParaRPr>
          </a:p>
        </p:txBody>
      </p:sp>
    </p:spTree>
    <p:extLst>
      <p:ext uri="{BB962C8B-B14F-4D97-AF65-F5344CB8AC3E}">
        <p14:creationId xmlns:p14="http://schemas.microsoft.com/office/powerpoint/2010/main" val="2436587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39"/>
          <p:cNvSpPr txBox="1">
            <a:spLocks noGrp="1"/>
          </p:cNvSpPr>
          <p:nvPr>
            <p:ph type="title"/>
          </p:nvPr>
        </p:nvSpPr>
        <p:spPr>
          <a:xfrm>
            <a:off x="1981200" y="1222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rPr>
              <a:t>Neural Network For Gene Finding</a:t>
            </a:r>
            <a:endParaRPr/>
          </a:p>
        </p:txBody>
      </p:sp>
      <p:sp>
        <p:nvSpPr>
          <p:cNvPr id="1425" name="Google Shape;1425;p39"/>
          <p:cNvSpPr txBox="1"/>
          <p:nvPr/>
        </p:nvSpPr>
        <p:spPr>
          <a:xfrm>
            <a:off x="2743200" y="2349500"/>
            <a:ext cx="1569600" cy="19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0000"/>
                </a:solidFill>
                <a:latin typeface="Arial"/>
                <a:ea typeface="Arial"/>
                <a:cs typeface="Arial"/>
                <a:sym typeface="Arial"/>
              </a:rPr>
              <a:t>ATGAAG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0000"/>
                </a:solidFill>
                <a:latin typeface="Arial"/>
                <a:ea typeface="Arial"/>
                <a:cs typeface="Arial"/>
                <a:sym typeface="Arial"/>
              </a:rPr>
              <a:t>AGGAAG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0000"/>
                </a:solidFill>
                <a:latin typeface="Arial"/>
                <a:ea typeface="Arial"/>
                <a:cs typeface="Arial"/>
                <a:sym typeface="Arial"/>
              </a:rPr>
              <a:t>AGTAAG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0000"/>
                </a:solidFill>
                <a:latin typeface="Arial"/>
                <a:ea typeface="Arial"/>
                <a:cs typeface="Arial"/>
                <a:sym typeface="Arial"/>
              </a:rPr>
              <a:t>ATGAAA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0000"/>
                </a:solidFill>
                <a:latin typeface="Arial"/>
                <a:ea typeface="Arial"/>
                <a:cs typeface="Arial"/>
                <a:sym typeface="Arial"/>
              </a:rPr>
              <a:t>AGTAAG</a:t>
            </a:r>
            <a:endParaRPr sz="1400" b="0" i="0" u="none" strike="noStrike" cap="none" dirty="0">
              <a:solidFill>
                <a:srgbClr val="000000"/>
              </a:solidFill>
              <a:latin typeface="Arial"/>
              <a:ea typeface="Arial"/>
              <a:cs typeface="Arial"/>
              <a:sym typeface="Arial"/>
            </a:endParaRPr>
          </a:p>
        </p:txBody>
      </p:sp>
      <p:sp>
        <p:nvSpPr>
          <p:cNvPr id="1426" name="Google Shape;1426;p39"/>
          <p:cNvSpPr/>
          <p:nvPr/>
        </p:nvSpPr>
        <p:spPr>
          <a:xfrm>
            <a:off x="7975600" y="2438400"/>
            <a:ext cx="685800" cy="4572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rgbClr val="000000"/>
              </a:solidFill>
              <a:latin typeface="Arial"/>
              <a:ea typeface="Arial"/>
              <a:cs typeface="Arial"/>
              <a:sym typeface="Arial"/>
            </a:endParaRPr>
          </a:p>
        </p:txBody>
      </p:sp>
      <p:sp>
        <p:nvSpPr>
          <p:cNvPr id="1427" name="Google Shape;1427;p39"/>
          <p:cNvSpPr/>
          <p:nvPr/>
        </p:nvSpPr>
        <p:spPr>
          <a:xfrm>
            <a:off x="7696199" y="2419350"/>
            <a:ext cx="1569599"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rgbClr val="000000"/>
                </a:solidFill>
                <a:latin typeface="Arial"/>
                <a:ea typeface="Arial"/>
                <a:cs typeface="Arial"/>
                <a:sym typeface="Arial"/>
              </a:rPr>
              <a:t>ATGAAG</a:t>
            </a:r>
            <a:endParaRPr sz="1400" b="0" i="0" u="none" strike="noStrike" cap="none">
              <a:solidFill>
                <a:srgbClr val="000000"/>
              </a:solidFill>
              <a:latin typeface="Arial"/>
              <a:ea typeface="Arial"/>
              <a:cs typeface="Arial"/>
              <a:sym typeface="Arial"/>
            </a:endParaRPr>
          </a:p>
        </p:txBody>
      </p:sp>
      <p:sp>
        <p:nvSpPr>
          <p:cNvPr id="1428" name="Google Shape;1428;p39"/>
          <p:cNvSpPr txBox="1"/>
          <p:nvPr/>
        </p:nvSpPr>
        <p:spPr>
          <a:xfrm>
            <a:off x="2759075" y="4876800"/>
            <a:ext cx="15216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0000"/>
                </a:solidFill>
                <a:latin typeface="Arial"/>
                <a:ea typeface="Arial"/>
                <a:cs typeface="Arial"/>
                <a:sym typeface="Arial"/>
              </a:rPr>
              <a:t>NNNNCC</a:t>
            </a:r>
            <a:endParaRPr sz="1400" b="0" i="0" u="none" strike="noStrike" cap="none" dirty="0">
              <a:solidFill>
                <a:srgbClr val="000000"/>
              </a:solidFill>
              <a:latin typeface="Arial"/>
              <a:ea typeface="Arial"/>
              <a:cs typeface="Arial"/>
              <a:sym typeface="Arial"/>
            </a:endParaRPr>
          </a:p>
        </p:txBody>
      </p:sp>
      <p:sp>
        <p:nvSpPr>
          <p:cNvPr id="1429" name="Google Shape;1429;p39"/>
          <p:cNvSpPr txBox="1"/>
          <p:nvPr/>
        </p:nvSpPr>
        <p:spPr>
          <a:xfrm>
            <a:off x="5241925" y="2701925"/>
            <a:ext cx="1492800" cy="3047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0000"/>
                </a:solidFill>
                <a:latin typeface="Arial"/>
                <a:ea typeface="Arial"/>
                <a:cs typeface="Arial"/>
                <a:sym typeface="Arial"/>
              </a:rPr>
              <a:t>A = [001]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0000"/>
                </a:solidFill>
                <a:latin typeface="Arial"/>
                <a:ea typeface="Arial"/>
                <a:cs typeface="Arial"/>
                <a:sym typeface="Arial"/>
              </a:rPr>
              <a:t>T = [010]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0000"/>
                </a:solidFill>
                <a:latin typeface="Arial"/>
                <a:ea typeface="Arial"/>
                <a:cs typeface="Arial"/>
                <a:sym typeface="Arial"/>
              </a:rPr>
              <a:t>G = [100]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0000"/>
                </a:solidFill>
                <a:latin typeface="Arial"/>
                <a:ea typeface="Arial"/>
                <a:cs typeface="Arial"/>
                <a:sym typeface="Arial"/>
              </a:rPr>
              <a:t>C = [0]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0000"/>
                </a:solidFill>
                <a:latin typeface="Arial"/>
                <a:ea typeface="Arial"/>
                <a:cs typeface="Arial"/>
                <a:sym typeface="Arial"/>
              </a:rPr>
              <a:t>N = [1]</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1" i="0" u="none" strike="noStrike" cap="none" dirty="0">
              <a:solidFill>
                <a:srgbClr val="000000"/>
              </a:solidFill>
              <a:latin typeface="Arial"/>
              <a:ea typeface="Arial"/>
              <a:cs typeface="Arial"/>
              <a:sym typeface="Arial"/>
            </a:endParaRPr>
          </a:p>
        </p:txBody>
      </p:sp>
      <p:sp>
        <p:nvSpPr>
          <p:cNvPr id="1430" name="Google Shape;1430;p39"/>
          <p:cNvSpPr txBox="1"/>
          <p:nvPr/>
        </p:nvSpPr>
        <p:spPr>
          <a:xfrm>
            <a:off x="5029200" y="1752600"/>
            <a:ext cx="19161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Arial"/>
              <a:buNone/>
            </a:pPr>
            <a:r>
              <a:rPr lang="en-CA" sz="2400" b="1" i="0" u="sng" strike="noStrike" cap="none">
                <a:solidFill>
                  <a:srgbClr val="FF0000"/>
                </a:solidFill>
                <a:latin typeface="Arial"/>
                <a:ea typeface="Arial"/>
                <a:cs typeface="Arial"/>
                <a:sym typeface="Arial"/>
              </a:rPr>
              <a:t>Definitions</a:t>
            </a:r>
            <a:endParaRPr sz="2400" b="1" i="0" u="none" strike="noStrike" cap="none">
              <a:solidFill>
                <a:srgbClr val="000000"/>
              </a:solidFill>
              <a:latin typeface="Arial"/>
              <a:ea typeface="Arial"/>
              <a:cs typeface="Arial"/>
              <a:sym typeface="Arial"/>
            </a:endParaRPr>
          </a:p>
        </p:txBody>
      </p:sp>
      <p:sp>
        <p:nvSpPr>
          <p:cNvPr id="1431" name="Google Shape;1431;p39"/>
          <p:cNvSpPr txBox="1"/>
          <p:nvPr/>
        </p:nvSpPr>
        <p:spPr>
          <a:xfrm>
            <a:off x="2514600" y="1752600"/>
            <a:ext cx="19431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Arial"/>
              <a:buNone/>
            </a:pPr>
            <a:r>
              <a:rPr lang="en-CA" sz="2400" b="1" i="0" u="sng" strike="noStrike" cap="none">
                <a:solidFill>
                  <a:srgbClr val="FF0000"/>
                </a:solidFill>
                <a:latin typeface="Arial"/>
                <a:ea typeface="Arial"/>
                <a:cs typeface="Arial"/>
                <a:sym typeface="Arial"/>
              </a:rPr>
              <a:t>Training Set</a:t>
            </a:r>
            <a:endParaRPr sz="2400" b="1" i="0" u="none" strike="noStrike" cap="none">
              <a:solidFill>
                <a:srgbClr val="000000"/>
              </a:solidFill>
              <a:latin typeface="Arial"/>
              <a:ea typeface="Arial"/>
              <a:cs typeface="Arial"/>
              <a:sym typeface="Arial"/>
            </a:endParaRPr>
          </a:p>
        </p:txBody>
      </p:sp>
      <p:sp>
        <p:nvSpPr>
          <p:cNvPr id="1432" name="Google Shape;1432;p39"/>
          <p:cNvSpPr txBox="1"/>
          <p:nvPr/>
        </p:nvSpPr>
        <p:spPr>
          <a:xfrm>
            <a:off x="2286000" y="5486400"/>
            <a:ext cx="2406600" cy="4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Arial"/>
              <a:buNone/>
            </a:pPr>
            <a:r>
              <a:rPr lang="en-CA" sz="2400" b="1" i="0" u="sng" strike="noStrike" cap="none">
                <a:solidFill>
                  <a:srgbClr val="FF0000"/>
                </a:solidFill>
                <a:latin typeface="Arial"/>
                <a:ea typeface="Arial"/>
                <a:cs typeface="Arial"/>
                <a:sym typeface="Arial"/>
              </a:rPr>
              <a:t>Desired Output</a:t>
            </a:r>
            <a:endParaRPr sz="2400" b="1" i="0" u="none" strike="noStrike" cap="none">
              <a:solidFill>
                <a:srgbClr val="000000"/>
              </a:solidFill>
              <a:latin typeface="Arial"/>
              <a:ea typeface="Arial"/>
              <a:cs typeface="Arial"/>
              <a:sym typeface="Arial"/>
            </a:endParaRPr>
          </a:p>
        </p:txBody>
      </p:sp>
      <p:sp>
        <p:nvSpPr>
          <p:cNvPr id="1433" name="Google Shape;1433;p39"/>
          <p:cNvSpPr/>
          <p:nvPr/>
        </p:nvSpPr>
        <p:spPr>
          <a:xfrm>
            <a:off x="4495800" y="3200400"/>
            <a:ext cx="609600" cy="228600"/>
          </a:xfrm>
          <a:prstGeom prst="rightArrow">
            <a:avLst>
              <a:gd name="adj1" fmla="val 50000"/>
              <a:gd name="adj2" fmla="val 66667"/>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rgbClr val="000000"/>
              </a:solidFill>
              <a:latin typeface="Arial"/>
              <a:ea typeface="Arial"/>
              <a:cs typeface="Arial"/>
              <a:sym typeface="Arial"/>
            </a:endParaRPr>
          </a:p>
        </p:txBody>
      </p:sp>
      <p:sp>
        <p:nvSpPr>
          <p:cNvPr id="1434" name="Google Shape;1434;p39"/>
          <p:cNvSpPr/>
          <p:nvPr/>
        </p:nvSpPr>
        <p:spPr>
          <a:xfrm>
            <a:off x="4495800" y="4953000"/>
            <a:ext cx="609600" cy="228600"/>
          </a:xfrm>
          <a:prstGeom prst="rightArrow">
            <a:avLst>
              <a:gd name="adj1" fmla="val 50000"/>
              <a:gd name="adj2" fmla="val 66667"/>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rgbClr val="000000"/>
              </a:solidFill>
              <a:latin typeface="Arial"/>
              <a:ea typeface="Arial"/>
              <a:cs typeface="Arial"/>
              <a:sym typeface="Arial"/>
            </a:endParaRPr>
          </a:p>
        </p:txBody>
      </p:sp>
      <p:sp>
        <p:nvSpPr>
          <p:cNvPr id="1435" name="Google Shape;1435;p39"/>
          <p:cNvSpPr txBox="1"/>
          <p:nvPr/>
        </p:nvSpPr>
        <p:spPr>
          <a:xfrm>
            <a:off x="7315200" y="1752600"/>
            <a:ext cx="2809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Arial"/>
              <a:buNone/>
            </a:pPr>
            <a:r>
              <a:rPr lang="en-CA" sz="2400" b="1" i="0" u="sng" strike="noStrike" cap="none">
                <a:solidFill>
                  <a:srgbClr val="FF0000"/>
                </a:solidFill>
                <a:latin typeface="Arial"/>
                <a:ea typeface="Arial"/>
                <a:cs typeface="Arial"/>
                <a:sym typeface="Arial"/>
              </a:rPr>
              <a:t>Sliding Window</a:t>
            </a:r>
            <a:endParaRPr sz="2400" b="1" i="0" u="none" strike="noStrike" cap="none">
              <a:solidFill>
                <a:srgbClr val="000000"/>
              </a:solidFill>
              <a:latin typeface="Arial"/>
              <a:ea typeface="Arial"/>
              <a:cs typeface="Arial"/>
              <a:sym typeface="Arial"/>
            </a:endParaRPr>
          </a:p>
        </p:txBody>
      </p:sp>
      <p:sp>
        <p:nvSpPr>
          <p:cNvPr id="1436" name="Google Shape;1436;p39"/>
          <p:cNvSpPr/>
          <p:nvPr/>
        </p:nvSpPr>
        <p:spPr>
          <a:xfrm>
            <a:off x="8305800" y="3124200"/>
            <a:ext cx="228600" cy="533400"/>
          </a:xfrm>
          <a:prstGeom prst="downArrow">
            <a:avLst>
              <a:gd name="adj1" fmla="val 50000"/>
              <a:gd name="adj2" fmla="val 58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rgbClr val="000000"/>
              </a:solidFill>
              <a:latin typeface="Arial"/>
              <a:ea typeface="Arial"/>
              <a:cs typeface="Arial"/>
              <a:sym typeface="Arial"/>
            </a:endParaRPr>
          </a:p>
        </p:txBody>
      </p:sp>
      <p:sp>
        <p:nvSpPr>
          <p:cNvPr id="1437" name="Google Shape;1437;p39"/>
          <p:cNvSpPr txBox="1"/>
          <p:nvPr/>
        </p:nvSpPr>
        <p:spPr>
          <a:xfrm>
            <a:off x="7608888" y="3697288"/>
            <a:ext cx="19161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rgbClr val="000000"/>
                </a:solidFill>
                <a:latin typeface="Arial"/>
                <a:ea typeface="Arial"/>
                <a:cs typeface="Arial"/>
                <a:sym typeface="Arial"/>
              </a:rPr>
              <a:t>[010100001]</a:t>
            </a:r>
            <a:endParaRPr sz="1400" b="0" i="0" u="none" strike="noStrike" cap="none">
              <a:solidFill>
                <a:srgbClr val="000000"/>
              </a:solidFill>
              <a:latin typeface="Arial"/>
              <a:ea typeface="Arial"/>
              <a:cs typeface="Arial"/>
              <a:sym typeface="Arial"/>
            </a:endParaRPr>
          </a:p>
        </p:txBody>
      </p:sp>
      <p:sp>
        <p:nvSpPr>
          <p:cNvPr id="1438" name="Google Shape;1438;p39"/>
          <p:cNvSpPr txBox="1"/>
          <p:nvPr/>
        </p:nvSpPr>
        <p:spPr>
          <a:xfrm>
            <a:off x="7543800" y="4114800"/>
            <a:ext cx="19605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Arial"/>
              <a:buNone/>
            </a:pPr>
            <a:r>
              <a:rPr lang="en-CA" sz="2400" b="1" i="0" u="sng" strike="noStrike" cap="none">
                <a:solidFill>
                  <a:srgbClr val="FF0000"/>
                </a:solidFill>
                <a:latin typeface="Arial"/>
                <a:ea typeface="Arial"/>
                <a:cs typeface="Arial"/>
                <a:sym typeface="Arial"/>
              </a:rPr>
              <a:t>Input Vector</a:t>
            </a:r>
            <a:endParaRPr sz="2400" b="1" i="0" u="none" strike="noStrike" cap="none">
              <a:solidFill>
                <a:srgbClr val="000000"/>
              </a:solidFill>
              <a:latin typeface="Arial"/>
              <a:ea typeface="Arial"/>
              <a:cs typeface="Arial"/>
              <a:sym typeface="Arial"/>
            </a:endParaRPr>
          </a:p>
        </p:txBody>
      </p:sp>
      <p:sp>
        <p:nvSpPr>
          <p:cNvPr id="1439" name="Google Shape;1439;p39"/>
          <p:cNvSpPr txBox="1"/>
          <p:nvPr/>
        </p:nvSpPr>
        <p:spPr>
          <a:xfrm>
            <a:off x="7459638" y="5488775"/>
            <a:ext cx="22146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Arial"/>
              <a:buNone/>
            </a:pPr>
            <a:r>
              <a:rPr lang="en-CA" sz="2400" b="1" i="0" u="sng" strike="noStrike" cap="none">
                <a:solidFill>
                  <a:srgbClr val="FF0000"/>
                </a:solidFill>
                <a:latin typeface="Arial"/>
                <a:ea typeface="Arial"/>
                <a:cs typeface="Arial"/>
                <a:sym typeface="Arial"/>
              </a:rPr>
              <a:t>Output Vector</a:t>
            </a:r>
            <a:endParaRPr sz="2400" b="1" i="0" u="none" strike="noStrike" cap="none">
              <a:solidFill>
                <a:srgbClr val="000000"/>
              </a:solidFill>
              <a:latin typeface="Arial"/>
              <a:ea typeface="Arial"/>
              <a:cs typeface="Arial"/>
              <a:sym typeface="Arial"/>
            </a:endParaRPr>
          </a:p>
        </p:txBody>
      </p:sp>
      <p:sp>
        <p:nvSpPr>
          <p:cNvPr id="1440" name="Google Shape;1440;p39"/>
          <p:cNvSpPr/>
          <p:nvPr/>
        </p:nvSpPr>
        <p:spPr>
          <a:xfrm>
            <a:off x="8188325" y="5029200"/>
            <a:ext cx="7272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dirty="0">
                <a:solidFill>
                  <a:srgbClr val="000000"/>
                </a:solidFill>
                <a:latin typeface="Arial"/>
                <a:ea typeface="Arial"/>
                <a:cs typeface="Arial"/>
                <a:sym typeface="Arial"/>
              </a:rPr>
              <a:t>[1]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90734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40"/>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r>
              <a:rPr lang="en-CA">
                <a:solidFill>
                  <a:schemeClr val="dk1"/>
                </a:solidFill>
              </a:rPr>
              <a:t>Neural Network Training</a:t>
            </a:r>
            <a:endParaRPr/>
          </a:p>
        </p:txBody>
      </p:sp>
      <p:sp>
        <p:nvSpPr>
          <p:cNvPr id="1447" name="Google Shape;1447;p40"/>
          <p:cNvSpPr txBox="1"/>
          <p:nvPr/>
        </p:nvSpPr>
        <p:spPr>
          <a:xfrm>
            <a:off x="2286001" y="3200400"/>
            <a:ext cx="1916113" cy="457200"/>
          </a:xfrm>
          <a:prstGeom prst="rect">
            <a:avLst/>
          </a:prstGeom>
          <a:noFill/>
          <a:ln>
            <a:noFill/>
          </a:ln>
        </p:spPr>
        <p:txBody>
          <a:bodyPr spcFirstLastPara="1" wrap="square" lIns="91425" tIns="45700" rIns="91425" bIns="45700" anchor="t" anchorCtr="0">
            <a:noAutofit/>
          </a:bodyPr>
          <a:lstStyle/>
          <a:p>
            <a:pPr>
              <a:buSzPts val="2400"/>
            </a:pPr>
            <a:r>
              <a:rPr lang="en-CA" sz="2400" b="1"/>
              <a:t>[010100001]</a:t>
            </a:r>
            <a:endParaRPr/>
          </a:p>
        </p:txBody>
      </p:sp>
      <p:sp>
        <p:nvSpPr>
          <p:cNvPr id="1448" name="Google Shape;1448;p40"/>
          <p:cNvSpPr txBox="1"/>
          <p:nvPr/>
        </p:nvSpPr>
        <p:spPr>
          <a:xfrm>
            <a:off x="4479926" y="1792288"/>
            <a:ext cx="1114425" cy="3378200"/>
          </a:xfrm>
          <a:prstGeom prst="rect">
            <a:avLst/>
          </a:prstGeom>
          <a:noFill/>
          <a:ln>
            <a:noFill/>
          </a:ln>
        </p:spPr>
        <p:txBody>
          <a:bodyPr spcFirstLastPara="1" wrap="square" lIns="91425" tIns="45700" rIns="91425" bIns="45700" anchor="t" anchorCtr="0">
            <a:noAutofit/>
          </a:bodyPr>
          <a:lstStyle/>
          <a:p>
            <a:pPr>
              <a:buSzPts val="2400"/>
            </a:pPr>
            <a:r>
              <a:rPr lang="en-CA" sz="2300" b="1"/>
              <a:t>.2 .4 .1</a:t>
            </a:r>
            <a:endParaRPr sz="1300"/>
          </a:p>
          <a:p>
            <a:pPr>
              <a:buSzPts val="2400"/>
            </a:pPr>
            <a:r>
              <a:rPr lang="en-CA" sz="2300" b="1"/>
              <a:t>.1 .0 .4</a:t>
            </a:r>
            <a:endParaRPr sz="1300"/>
          </a:p>
          <a:p>
            <a:pPr>
              <a:buSzPts val="2400"/>
            </a:pPr>
            <a:r>
              <a:rPr lang="en-CA" sz="2300" b="1"/>
              <a:t>.7 .1 .1</a:t>
            </a:r>
            <a:endParaRPr sz="1300"/>
          </a:p>
          <a:p>
            <a:pPr>
              <a:buSzPts val="2400"/>
            </a:pPr>
            <a:r>
              <a:rPr lang="en-CA" sz="2300" b="1"/>
              <a:t>.0 .1 .1</a:t>
            </a:r>
            <a:endParaRPr sz="1300"/>
          </a:p>
          <a:p>
            <a:pPr>
              <a:buSzPts val="2400"/>
            </a:pPr>
            <a:r>
              <a:rPr lang="en-CA" sz="2300" b="1"/>
              <a:t>.0 .0 .0</a:t>
            </a:r>
            <a:endParaRPr sz="1300"/>
          </a:p>
          <a:p>
            <a:pPr>
              <a:buSzPts val="2400"/>
            </a:pPr>
            <a:r>
              <a:rPr lang="en-CA" sz="2300" b="1"/>
              <a:t>.2 .4 .1</a:t>
            </a:r>
            <a:endParaRPr sz="1300"/>
          </a:p>
          <a:p>
            <a:pPr>
              <a:buSzPts val="2400"/>
            </a:pPr>
            <a:r>
              <a:rPr lang="en-CA" sz="2300" b="1"/>
              <a:t>.0 .3 .5</a:t>
            </a:r>
            <a:endParaRPr sz="1300"/>
          </a:p>
          <a:p>
            <a:pPr>
              <a:buSzPts val="2400"/>
            </a:pPr>
            <a:r>
              <a:rPr lang="en-CA" sz="2300" b="1"/>
              <a:t>.1 .1 .0</a:t>
            </a:r>
            <a:endParaRPr sz="1300"/>
          </a:p>
          <a:p>
            <a:pPr>
              <a:buSzPts val="2400"/>
            </a:pPr>
            <a:r>
              <a:rPr lang="en-CA" sz="2300" b="1"/>
              <a:t>.5 .3 .1</a:t>
            </a:r>
            <a:endParaRPr sz="1300"/>
          </a:p>
        </p:txBody>
      </p:sp>
      <p:sp>
        <p:nvSpPr>
          <p:cNvPr id="1449" name="Google Shape;1449;p40"/>
          <p:cNvSpPr txBox="1"/>
          <p:nvPr/>
        </p:nvSpPr>
        <p:spPr>
          <a:xfrm>
            <a:off x="5715001" y="3200400"/>
            <a:ext cx="1317625" cy="457200"/>
          </a:xfrm>
          <a:prstGeom prst="rect">
            <a:avLst/>
          </a:prstGeom>
          <a:noFill/>
          <a:ln>
            <a:noFill/>
          </a:ln>
        </p:spPr>
        <p:txBody>
          <a:bodyPr spcFirstLastPara="1" wrap="square" lIns="91425" tIns="45700" rIns="91425" bIns="45700" anchor="t" anchorCtr="0">
            <a:noAutofit/>
          </a:bodyPr>
          <a:lstStyle/>
          <a:p>
            <a:pPr>
              <a:buSzPts val="2400"/>
            </a:pPr>
            <a:r>
              <a:rPr lang="en-CA" sz="2300" b="1"/>
              <a:t>[.6 .4 .6]</a:t>
            </a:r>
            <a:endParaRPr sz="1300"/>
          </a:p>
        </p:txBody>
      </p:sp>
      <p:sp>
        <p:nvSpPr>
          <p:cNvPr id="1450" name="Google Shape;1450;p40"/>
          <p:cNvSpPr txBox="1"/>
          <p:nvPr/>
        </p:nvSpPr>
        <p:spPr>
          <a:xfrm>
            <a:off x="7215188" y="2851150"/>
            <a:ext cx="184150" cy="457200"/>
          </a:xfrm>
          <a:prstGeom prst="rect">
            <a:avLst/>
          </a:prstGeom>
          <a:noFill/>
          <a:ln>
            <a:noFill/>
          </a:ln>
        </p:spPr>
        <p:txBody>
          <a:bodyPr spcFirstLastPara="1" wrap="square" lIns="91425" tIns="45700" rIns="91425" bIns="45700" anchor="t" anchorCtr="0">
            <a:noAutofit/>
          </a:bodyPr>
          <a:lstStyle/>
          <a:p>
            <a:pPr>
              <a:buClr>
                <a:schemeClr val="dk1"/>
              </a:buClr>
              <a:buSzPts val="2400"/>
            </a:pPr>
            <a:endParaRPr sz="2400" b="1"/>
          </a:p>
        </p:txBody>
      </p:sp>
      <p:sp>
        <p:nvSpPr>
          <p:cNvPr id="1451" name="Google Shape;1451;p40"/>
          <p:cNvSpPr txBox="1"/>
          <p:nvPr/>
        </p:nvSpPr>
        <p:spPr>
          <a:xfrm>
            <a:off x="7279357" y="2851150"/>
            <a:ext cx="637507" cy="1187450"/>
          </a:xfrm>
          <a:prstGeom prst="rect">
            <a:avLst/>
          </a:prstGeom>
          <a:noFill/>
          <a:ln>
            <a:noFill/>
          </a:ln>
        </p:spPr>
        <p:txBody>
          <a:bodyPr spcFirstLastPara="1" wrap="square" lIns="91425" tIns="45700" rIns="91425" bIns="45700" anchor="t" anchorCtr="0">
            <a:noAutofit/>
          </a:bodyPr>
          <a:lstStyle/>
          <a:p>
            <a:pPr>
              <a:buSzPts val="2400"/>
            </a:pPr>
            <a:r>
              <a:rPr lang="en-CA" sz="2400" b="1" dirty="0"/>
              <a:t>.8</a:t>
            </a:r>
            <a:endParaRPr dirty="0"/>
          </a:p>
          <a:p>
            <a:pPr>
              <a:buSzPts val="2400"/>
            </a:pPr>
            <a:r>
              <a:rPr lang="en-CA" sz="2400" b="1" dirty="0"/>
              <a:t>.4</a:t>
            </a:r>
            <a:endParaRPr dirty="0"/>
          </a:p>
          <a:p>
            <a:pPr>
              <a:buSzPts val="2400"/>
            </a:pPr>
            <a:r>
              <a:rPr lang="en-CA" sz="2400" b="1" dirty="0"/>
              <a:t>.3</a:t>
            </a:r>
            <a:endParaRPr dirty="0"/>
          </a:p>
        </p:txBody>
      </p:sp>
      <p:sp>
        <p:nvSpPr>
          <p:cNvPr id="1452" name="Google Shape;1452;p40"/>
          <p:cNvSpPr txBox="1"/>
          <p:nvPr/>
        </p:nvSpPr>
        <p:spPr>
          <a:xfrm>
            <a:off x="8434388" y="3200400"/>
            <a:ext cx="1319212" cy="457200"/>
          </a:xfrm>
          <a:prstGeom prst="rect">
            <a:avLst/>
          </a:prstGeom>
          <a:noFill/>
          <a:ln>
            <a:noFill/>
          </a:ln>
        </p:spPr>
        <p:txBody>
          <a:bodyPr spcFirstLastPara="1" wrap="square" lIns="91425" tIns="45700" rIns="91425" bIns="45700" anchor="t" anchorCtr="0">
            <a:noAutofit/>
          </a:bodyPr>
          <a:lstStyle/>
          <a:p>
            <a:pPr>
              <a:buSzPts val="2400"/>
            </a:pPr>
            <a:r>
              <a:rPr lang="en-CA" sz="2400" b="1" dirty="0"/>
              <a:t>[.74]</a:t>
            </a:r>
            <a:endParaRPr dirty="0"/>
          </a:p>
        </p:txBody>
      </p:sp>
      <p:sp>
        <p:nvSpPr>
          <p:cNvPr id="1453" name="Google Shape;1453;p40"/>
          <p:cNvSpPr/>
          <p:nvPr/>
        </p:nvSpPr>
        <p:spPr>
          <a:xfrm>
            <a:off x="4419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454" name="Google Shape;1454;p40"/>
          <p:cNvSpPr/>
          <p:nvPr/>
        </p:nvSpPr>
        <p:spPr>
          <a:xfrm flipH="1">
            <a:off x="5410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455" name="Google Shape;1455;p40"/>
          <p:cNvSpPr/>
          <p:nvPr/>
        </p:nvSpPr>
        <p:spPr>
          <a:xfrm flipH="1">
            <a:off x="7616069"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456" name="Google Shape;1456;p40"/>
          <p:cNvSpPr/>
          <p:nvPr/>
        </p:nvSpPr>
        <p:spPr>
          <a:xfrm>
            <a:off x="7307263"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457" name="Google Shape;1457;p40"/>
          <p:cNvSpPr/>
          <p:nvPr/>
        </p:nvSpPr>
        <p:spPr>
          <a:xfrm>
            <a:off x="8686800" y="38100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grpSp>
        <p:nvGrpSpPr>
          <p:cNvPr id="1458" name="Google Shape;1458;p40"/>
          <p:cNvGrpSpPr/>
          <p:nvPr/>
        </p:nvGrpSpPr>
        <p:grpSpPr>
          <a:xfrm>
            <a:off x="8534401" y="1447800"/>
            <a:ext cx="974725" cy="914400"/>
            <a:chOff x="4886" y="2377"/>
            <a:chExt cx="614" cy="576"/>
          </a:xfrm>
        </p:grpSpPr>
        <p:sp>
          <p:nvSpPr>
            <p:cNvPr id="1459" name="Google Shape;1459;p40"/>
            <p:cNvSpPr txBox="1"/>
            <p:nvPr/>
          </p:nvSpPr>
          <p:spPr>
            <a:xfrm>
              <a:off x="5030" y="2377"/>
              <a:ext cx="223" cy="288"/>
            </a:xfrm>
            <a:prstGeom prst="rect">
              <a:avLst/>
            </a:prstGeom>
            <a:noFill/>
            <a:ln>
              <a:noFill/>
            </a:ln>
          </p:spPr>
          <p:txBody>
            <a:bodyPr spcFirstLastPara="1" wrap="square" lIns="91425" tIns="45700" rIns="91425" bIns="45700" anchor="t" anchorCtr="0">
              <a:noAutofit/>
            </a:bodyPr>
            <a:lstStyle/>
            <a:p>
              <a:pPr>
                <a:buSzPts val="2400"/>
              </a:pPr>
              <a:r>
                <a:rPr lang="en-CA" sz="2400" b="1"/>
                <a:t>1</a:t>
              </a:r>
              <a:endParaRPr/>
            </a:p>
          </p:txBody>
        </p:sp>
        <p:cxnSp>
          <p:nvCxnSpPr>
            <p:cNvPr id="1460" name="Google Shape;1460;p40"/>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1461" name="Google Shape;1461;p40"/>
            <p:cNvSpPr txBox="1"/>
            <p:nvPr/>
          </p:nvSpPr>
          <p:spPr>
            <a:xfrm>
              <a:off x="4886" y="2665"/>
              <a:ext cx="614" cy="288"/>
            </a:xfrm>
            <a:prstGeom prst="rect">
              <a:avLst/>
            </a:prstGeom>
            <a:noFill/>
            <a:ln>
              <a:noFill/>
            </a:ln>
          </p:spPr>
          <p:txBody>
            <a:bodyPr spcFirstLastPara="1" wrap="square" lIns="91425" tIns="45700" rIns="91425" bIns="45700" anchor="t" anchorCtr="0">
              <a:noAutofit/>
            </a:bodyPr>
            <a:lstStyle/>
            <a:p>
              <a:pPr>
                <a:buSzPts val="2400"/>
              </a:pPr>
              <a:r>
                <a:rPr lang="en-CA" sz="2400" b="1"/>
                <a:t>1 - e</a:t>
              </a:r>
              <a:r>
                <a:rPr lang="en-CA" sz="2400" b="1" baseline="30000"/>
                <a:t>-x</a:t>
              </a:r>
              <a:endParaRPr sz="2400" b="1"/>
            </a:p>
          </p:txBody>
        </p:sp>
      </p:grpSp>
      <p:sp>
        <p:nvSpPr>
          <p:cNvPr id="1462" name="Google Shape;1462;p40"/>
          <p:cNvSpPr txBox="1"/>
          <p:nvPr/>
        </p:nvSpPr>
        <p:spPr>
          <a:xfrm>
            <a:off x="2498725" y="5410201"/>
            <a:ext cx="7137400" cy="822325"/>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a:solidFill>
                  <a:srgbClr val="FF0000"/>
                </a:solidFill>
              </a:rPr>
              <a:t>Input             Weight     Hidden   Weight    Output</a:t>
            </a:r>
            <a:endParaRPr/>
          </a:p>
          <a:p>
            <a:pPr>
              <a:buClr>
                <a:srgbClr val="FF0000"/>
              </a:buClr>
              <a:buSzPts val="2400"/>
            </a:pPr>
            <a:r>
              <a:rPr lang="en-CA" sz="2400" b="1">
                <a:solidFill>
                  <a:srgbClr val="FF0000"/>
                </a:solidFill>
              </a:rPr>
              <a:t>Vector           Matrix1     Layer     Matrix2   Vector </a:t>
            </a:r>
            <a:endParaRPr/>
          </a:p>
        </p:txBody>
      </p:sp>
      <p:sp>
        <p:nvSpPr>
          <p:cNvPr id="1463" name="Google Shape;1463;p40"/>
          <p:cNvSpPr txBox="1"/>
          <p:nvPr/>
        </p:nvSpPr>
        <p:spPr>
          <a:xfrm>
            <a:off x="8839201" y="3897314"/>
            <a:ext cx="1243013" cy="396875"/>
          </a:xfrm>
          <a:prstGeom prst="rect">
            <a:avLst/>
          </a:prstGeom>
          <a:noFill/>
          <a:ln>
            <a:noFill/>
          </a:ln>
        </p:spPr>
        <p:txBody>
          <a:bodyPr spcFirstLastPara="1" wrap="square" lIns="91425" tIns="45700" rIns="91425" bIns="45700" anchor="t" anchorCtr="0">
            <a:noAutofit/>
          </a:bodyPr>
          <a:lstStyle/>
          <a:p>
            <a:pPr>
              <a:buClr>
                <a:srgbClr val="FF0000"/>
              </a:buClr>
              <a:buSzPts val="2000"/>
            </a:pPr>
            <a:r>
              <a:rPr lang="en-CA" sz="2000" b="1">
                <a:solidFill>
                  <a:srgbClr val="FF0000"/>
                </a:solidFill>
              </a:rPr>
              <a:t>compare</a:t>
            </a:r>
            <a:endParaRPr/>
          </a:p>
        </p:txBody>
      </p:sp>
      <p:sp>
        <p:nvSpPr>
          <p:cNvPr id="1464" name="Google Shape;1464;p40"/>
          <p:cNvSpPr txBox="1"/>
          <p:nvPr/>
        </p:nvSpPr>
        <p:spPr>
          <a:xfrm>
            <a:off x="8442326" y="4611688"/>
            <a:ext cx="811213" cy="457200"/>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dirty="0">
                <a:solidFill>
                  <a:srgbClr val="FF0000"/>
                </a:solidFill>
              </a:rPr>
              <a:t>[1]</a:t>
            </a:r>
            <a:endParaRPr sz="2400" b="1" dirty="0"/>
          </a:p>
        </p:txBody>
      </p:sp>
      <p:sp>
        <p:nvSpPr>
          <p:cNvPr id="1465" name="Google Shape;1465;p40"/>
          <p:cNvSpPr/>
          <p:nvPr/>
        </p:nvSpPr>
        <p:spPr>
          <a:xfrm>
            <a:off x="2730500" y="4572000"/>
            <a:ext cx="685800" cy="4572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466" name="Google Shape;1466;p40"/>
          <p:cNvSpPr/>
          <p:nvPr/>
        </p:nvSpPr>
        <p:spPr>
          <a:xfrm>
            <a:off x="2438400" y="4552951"/>
            <a:ext cx="1520042" cy="461665"/>
          </a:xfrm>
          <a:prstGeom prst="rect">
            <a:avLst/>
          </a:prstGeom>
          <a:noFill/>
          <a:ln>
            <a:noFill/>
          </a:ln>
        </p:spPr>
        <p:txBody>
          <a:bodyPr spcFirstLastPara="1" wrap="square" lIns="91425" tIns="45700" rIns="91425" bIns="45700" anchor="t" anchorCtr="0">
            <a:noAutofit/>
          </a:bodyPr>
          <a:lstStyle/>
          <a:p>
            <a:pPr>
              <a:buSzPts val="2400"/>
            </a:pPr>
            <a:r>
              <a:rPr lang="en-CA" sz="2400" b="1"/>
              <a:t>ATGAAG</a:t>
            </a:r>
            <a:endParaRPr/>
          </a:p>
        </p:txBody>
      </p:sp>
      <p:sp>
        <p:nvSpPr>
          <p:cNvPr id="1467" name="Google Shape;1467;p40"/>
          <p:cNvSpPr/>
          <p:nvPr/>
        </p:nvSpPr>
        <p:spPr>
          <a:xfrm rot="-10796071">
            <a:off x="2895600" y="37338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468" name="Google Shape;1468;p40"/>
          <p:cNvSpPr txBox="1">
            <a:spLocks noGrp="1"/>
          </p:cNvSpPr>
          <p:nvPr>
            <p:ph type="sldNum" idx="12"/>
          </p:nvPr>
        </p:nvSpPr>
        <p:spPr>
          <a:xfrm>
            <a:off x="8077200" y="6245225"/>
            <a:ext cx="2133600" cy="476250"/>
          </a:xfrm>
          <a:prstGeom prst="rect">
            <a:avLst/>
          </a:prstGeom>
          <a:noFill/>
          <a:ln>
            <a:noFill/>
          </a:ln>
        </p:spPr>
        <p:txBody>
          <a:bodyPr spcFirstLastPara="1" wrap="square" lIns="91425" tIns="45700" rIns="91425" bIns="45700" anchor="t" anchorCtr="0">
            <a:noAutofit/>
          </a:bodyPr>
          <a:lstStyle/>
          <a:p>
            <a:pPr>
              <a:buSzPts val="1400"/>
            </a:pPr>
            <a:fld id="{00000000-1234-1234-1234-123412341234}" type="slidenum">
              <a:rPr lang="en-CA" sz="1400">
                <a:solidFill>
                  <a:srgbClr val="000000"/>
                </a:solidFill>
                <a:latin typeface="Arial"/>
                <a:ea typeface="Arial"/>
                <a:cs typeface="Arial"/>
                <a:sym typeface="Arial"/>
              </a:rPr>
              <a:pPr>
                <a:buSzPts val="1400"/>
              </a:pPr>
              <a:t>45</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304656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41"/>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r>
              <a:rPr lang="en-CA">
                <a:solidFill>
                  <a:schemeClr val="dk1"/>
                </a:solidFill>
              </a:rPr>
              <a:t>Back Propagation</a:t>
            </a:r>
            <a:endParaRPr/>
          </a:p>
        </p:txBody>
      </p:sp>
      <p:sp>
        <p:nvSpPr>
          <p:cNvPr id="1475" name="Google Shape;1475;p41"/>
          <p:cNvSpPr txBox="1"/>
          <p:nvPr/>
        </p:nvSpPr>
        <p:spPr>
          <a:xfrm>
            <a:off x="2286001" y="3200400"/>
            <a:ext cx="1916113" cy="457200"/>
          </a:xfrm>
          <a:prstGeom prst="rect">
            <a:avLst/>
          </a:prstGeom>
          <a:noFill/>
          <a:ln>
            <a:noFill/>
          </a:ln>
        </p:spPr>
        <p:txBody>
          <a:bodyPr spcFirstLastPara="1" wrap="square" lIns="91425" tIns="45700" rIns="91425" bIns="45700" anchor="t" anchorCtr="0">
            <a:noAutofit/>
          </a:bodyPr>
          <a:lstStyle/>
          <a:p>
            <a:pPr>
              <a:buSzPts val="2400"/>
            </a:pPr>
            <a:r>
              <a:rPr lang="en-CA" sz="2400" b="1"/>
              <a:t>[010100001]</a:t>
            </a:r>
            <a:endParaRPr/>
          </a:p>
        </p:txBody>
      </p:sp>
      <p:sp>
        <p:nvSpPr>
          <p:cNvPr id="1476" name="Google Shape;1476;p41"/>
          <p:cNvSpPr txBox="1"/>
          <p:nvPr/>
        </p:nvSpPr>
        <p:spPr>
          <a:xfrm>
            <a:off x="4479926" y="1792288"/>
            <a:ext cx="1114425" cy="3378200"/>
          </a:xfrm>
          <a:prstGeom prst="rect">
            <a:avLst/>
          </a:prstGeom>
          <a:noFill/>
          <a:ln>
            <a:noFill/>
          </a:ln>
        </p:spPr>
        <p:txBody>
          <a:bodyPr spcFirstLastPara="1" wrap="square" lIns="91425" tIns="45700" rIns="91425" bIns="45700" anchor="t" anchorCtr="0">
            <a:noAutofit/>
          </a:bodyPr>
          <a:lstStyle/>
          <a:p>
            <a:pPr>
              <a:buSzPts val="2400"/>
            </a:pPr>
            <a:r>
              <a:rPr lang="en-CA" sz="2300" b="1"/>
              <a:t>.2 .4 .1</a:t>
            </a:r>
            <a:endParaRPr sz="1300"/>
          </a:p>
          <a:p>
            <a:pPr>
              <a:buSzPts val="2400"/>
            </a:pPr>
            <a:r>
              <a:rPr lang="en-CA" sz="2300" b="1"/>
              <a:t>.1 .0 .4</a:t>
            </a:r>
            <a:endParaRPr sz="1300"/>
          </a:p>
          <a:p>
            <a:pPr>
              <a:buSzPts val="2400"/>
            </a:pPr>
            <a:r>
              <a:rPr lang="en-CA" sz="2300" b="1"/>
              <a:t>.7 .1 .1</a:t>
            </a:r>
            <a:endParaRPr sz="1300"/>
          </a:p>
          <a:p>
            <a:pPr>
              <a:buSzPts val="2400"/>
            </a:pPr>
            <a:r>
              <a:rPr lang="en-CA" sz="2300" b="1"/>
              <a:t>.0 .1 .1</a:t>
            </a:r>
            <a:endParaRPr sz="1300"/>
          </a:p>
          <a:p>
            <a:pPr>
              <a:buSzPts val="2400"/>
            </a:pPr>
            <a:r>
              <a:rPr lang="en-CA" sz="2300" b="1"/>
              <a:t>.0 .0 .0</a:t>
            </a:r>
            <a:endParaRPr sz="1300"/>
          </a:p>
          <a:p>
            <a:pPr>
              <a:buSzPts val="2400"/>
            </a:pPr>
            <a:r>
              <a:rPr lang="en-CA" sz="2300" b="1"/>
              <a:t>.2 .4 .1</a:t>
            </a:r>
            <a:endParaRPr sz="1300"/>
          </a:p>
          <a:p>
            <a:pPr>
              <a:buSzPts val="2400"/>
            </a:pPr>
            <a:r>
              <a:rPr lang="en-CA" sz="2300" b="1"/>
              <a:t>.0 .3 .5</a:t>
            </a:r>
            <a:endParaRPr sz="1300"/>
          </a:p>
          <a:p>
            <a:pPr>
              <a:buSzPts val="2400"/>
            </a:pPr>
            <a:r>
              <a:rPr lang="en-CA" sz="2300" b="1"/>
              <a:t>.1 .1 .0</a:t>
            </a:r>
            <a:endParaRPr sz="1300"/>
          </a:p>
          <a:p>
            <a:pPr>
              <a:buSzPts val="2400"/>
            </a:pPr>
            <a:r>
              <a:rPr lang="en-CA" sz="2300" b="1"/>
              <a:t>.5 .3 .1</a:t>
            </a:r>
            <a:endParaRPr sz="1300"/>
          </a:p>
        </p:txBody>
      </p:sp>
      <p:sp>
        <p:nvSpPr>
          <p:cNvPr id="1477" name="Google Shape;1477;p41"/>
          <p:cNvSpPr txBox="1"/>
          <p:nvPr/>
        </p:nvSpPr>
        <p:spPr>
          <a:xfrm>
            <a:off x="5715001" y="3200400"/>
            <a:ext cx="1317625" cy="457200"/>
          </a:xfrm>
          <a:prstGeom prst="rect">
            <a:avLst/>
          </a:prstGeom>
          <a:noFill/>
          <a:ln>
            <a:noFill/>
          </a:ln>
        </p:spPr>
        <p:txBody>
          <a:bodyPr spcFirstLastPara="1" wrap="square" lIns="91425" tIns="45700" rIns="91425" bIns="45700" anchor="t" anchorCtr="0">
            <a:noAutofit/>
          </a:bodyPr>
          <a:lstStyle/>
          <a:p>
            <a:pPr>
              <a:buSzPts val="2400"/>
            </a:pPr>
            <a:r>
              <a:rPr lang="en-CA" sz="2300" b="1"/>
              <a:t>[.6 .4 .6]</a:t>
            </a:r>
            <a:endParaRPr sz="1300"/>
          </a:p>
        </p:txBody>
      </p:sp>
      <p:sp>
        <p:nvSpPr>
          <p:cNvPr id="1479" name="Google Shape;1479;p41"/>
          <p:cNvSpPr txBox="1"/>
          <p:nvPr/>
        </p:nvSpPr>
        <p:spPr>
          <a:xfrm>
            <a:off x="7291389" y="2851150"/>
            <a:ext cx="776287" cy="1187450"/>
          </a:xfrm>
          <a:prstGeom prst="rect">
            <a:avLst/>
          </a:prstGeom>
          <a:noFill/>
          <a:ln>
            <a:noFill/>
          </a:ln>
        </p:spPr>
        <p:txBody>
          <a:bodyPr spcFirstLastPara="1" wrap="square" lIns="91425" tIns="45700" rIns="91425" bIns="45700" anchor="t" anchorCtr="0">
            <a:noAutofit/>
          </a:bodyPr>
          <a:lstStyle/>
          <a:p>
            <a:pPr>
              <a:buSzPts val="2400"/>
            </a:pPr>
            <a:r>
              <a:rPr lang="en-CA" sz="2400" b="1" dirty="0"/>
              <a:t>.8</a:t>
            </a:r>
            <a:endParaRPr dirty="0"/>
          </a:p>
          <a:p>
            <a:pPr>
              <a:buSzPts val="2400"/>
            </a:pPr>
            <a:r>
              <a:rPr lang="en-CA" sz="2400" b="1" dirty="0"/>
              <a:t>.4</a:t>
            </a:r>
            <a:endParaRPr dirty="0"/>
          </a:p>
          <a:p>
            <a:pPr>
              <a:buSzPts val="2400"/>
            </a:pPr>
            <a:r>
              <a:rPr lang="en-CA" sz="2400" b="1" dirty="0"/>
              <a:t>.3</a:t>
            </a:r>
            <a:endParaRPr dirty="0"/>
          </a:p>
        </p:txBody>
      </p:sp>
      <p:sp>
        <p:nvSpPr>
          <p:cNvPr id="1480" name="Google Shape;1480;p41"/>
          <p:cNvSpPr txBox="1"/>
          <p:nvPr/>
        </p:nvSpPr>
        <p:spPr>
          <a:xfrm>
            <a:off x="8434388" y="3200400"/>
            <a:ext cx="1319212" cy="457200"/>
          </a:xfrm>
          <a:prstGeom prst="rect">
            <a:avLst/>
          </a:prstGeom>
          <a:noFill/>
          <a:ln>
            <a:noFill/>
          </a:ln>
        </p:spPr>
        <p:txBody>
          <a:bodyPr spcFirstLastPara="1" wrap="square" lIns="91425" tIns="45700" rIns="91425" bIns="45700" anchor="t" anchorCtr="0">
            <a:noAutofit/>
          </a:bodyPr>
          <a:lstStyle/>
          <a:p>
            <a:pPr>
              <a:buSzPts val="2400"/>
            </a:pPr>
            <a:r>
              <a:rPr lang="en-CA" sz="2400" b="1" dirty="0"/>
              <a:t>[.74]</a:t>
            </a:r>
            <a:endParaRPr dirty="0"/>
          </a:p>
        </p:txBody>
      </p:sp>
      <p:sp>
        <p:nvSpPr>
          <p:cNvPr id="1481" name="Google Shape;1481;p41"/>
          <p:cNvSpPr/>
          <p:nvPr/>
        </p:nvSpPr>
        <p:spPr>
          <a:xfrm>
            <a:off x="4419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482" name="Google Shape;1482;p41"/>
          <p:cNvSpPr/>
          <p:nvPr/>
        </p:nvSpPr>
        <p:spPr>
          <a:xfrm flipH="1">
            <a:off x="5410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485" name="Google Shape;1485;p41"/>
          <p:cNvSpPr/>
          <p:nvPr/>
        </p:nvSpPr>
        <p:spPr>
          <a:xfrm>
            <a:off x="8686800" y="38100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grpSp>
        <p:nvGrpSpPr>
          <p:cNvPr id="1486" name="Google Shape;1486;p41"/>
          <p:cNvGrpSpPr/>
          <p:nvPr/>
        </p:nvGrpSpPr>
        <p:grpSpPr>
          <a:xfrm>
            <a:off x="8534401" y="1447800"/>
            <a:ext cx="974725" cy="914400"/>
            <a:chOff x="4886" y="2377"/>
            <a:chExt cx="614" cy="576"/>
          </a:xfrm>
        </p:grpSpPr>
        <p:sp>
          <p:nvSpPr>
            <p:cNvPr id="1487" name="Google Shape;1487;p41"/>
            <p:cNvSpPr txBox="1"/>
            <p:nvPr/>
          </p:nvSpPr>
          <p:spPr>
            <a:xfrm>
              <a:off x="5030" y="2377"/>
              <a:ext cx="223" cy="288"/>
            </a:xfrm>
            <a:prstGeom prst="rect">
              <a:avLst/>
            </a:prstGeom>
            <a:noFill/>
            <a:ln>
              <a:noFill/>
            </a:ln>
          </p:spPr>
          <p:txBody>
            <a:bodyPr spcFirstLastPara="1" wrap="square" lIns="91425" tIns="45700" rIns="91425" bIns="45700" anchor="t" anchorCtr="0">
              <a:noAutofit/>
            </a:bodyPr>
            <a:lstStyle/>
            <a:p>
              <a:pPr>
                <a:buSzPts val="2400"/>
              </a:pPr>
              <a:r>
                <a:rPr lang="en-CA" sz="2400" b="1"/>
                <a:t>1</a:t>
              </a:r>
              <a:endParaRPr/>
            </a:p>
          </p:txBody>
        </p:sp>
        <p:cxnSp>
          <p:nvCxnSpPr>
            <p:cNvPr id="1488" name="Google Shape;1488;p41"/>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1489" name="Google Shape;1489;p41"/>
            <p:cNvSpPr txBox="1"/>
            <p:nvPr/>
          </p:nvSpPr>
          <p:spPr>
            <a:xfrm>
              <a:off x="4886" y="2665"/>
              <a:ext cx="614" cy="288"/>
            </a:xfrm>
            <a:prstGeom prst="rect">
              <a:avLst/>
            </a:prstGeom>
            <a:noFill/>
            <a:ln>
              <a:noFill/>
            </a:ln>
          </p:spPr>
          <p:txBody>
            <a:bodyPr spcFirstLastPara="1" wrap="square" lIns="91425" tIns="45700" rIns="91425" bIns="45700" anchor="t" anchorCtr="0">
              <a:noAutofit/>
            </a:bodyPr>
            <a:lstStyle/>
            <a:p>
              <a:pPr>
                <a:buSzPts val="2400"/>
              </a:pPr>
              <a:r>
                <a:rPr lang="en-CA" sz="2400" b="1"/>
                <a:t>1 - e</a:t>
              </a:r>
              <a:r>
                <a:rPr lang="en-CA" sz="2400" b="1" baseline="30000"/>
                <a:t>-x</a:t>
              </a:r>
              <a:endParaRPr sz="2400" b="1"/>
            </a:p>
          </p:txBody>
        </p:sp>
      </p:grpSp>
      <p:sp>
        <p:nvSpPr>
          <p:cNvPr id="1490" name="Google Shape;1490;p41"/>
          <p:cNvSpPr txBox="1"/>
          <p:nvPr/>
        </p:nvSpPr>
        <p:spPr>
          <a:xfrm>
            <a:off x="2498725" y="5410201"/>
            <a:ext cx="7137400" cy="822325"/>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a:solidFill>
                  <a:srgbClr val="FF0000"/>
                </a:solidFill>
              </a:rPr>
              <a:t>Input             Weight     Hidden   Weight    Output</a:t>
            </a:r>
            <a:endParaRPr/>
          </a:p>
          <a:p>
            <a:pPr>
              <a:buClr>
                <a:srgbClr val="FF0000"/>
              </a:buClr>
              <a:buSzPts val="2400"/>
            </a:pPr>
            <a:r>
              <a:rPr lang="en-CA" sz="2400" b="1">
                <a:solidFill>
                  <a:srgbClr val="FF0000"/>
                </a:solidFill>
              </a:rPr>
              <a:t>Vector           Matrix1     Layer     Matrix2   Vector </a:t>
            </a:r>
            <a:endParaRPr/>
          </a:p>
        </p:txBody>
      </p:sp>
      <p:sp>
        <p:nvSpPr>
          <p:cNvPr id="1491" name="Google Shape;1491;p41"/>
          <p:cNvSpPr txBox="1"/>
          <p:nvPr/>
        </p:nvSpPr>
        <p:spPr>
          <a:xfrm>
            <a:off x="8839201" y="3897314"/>
            <a:ext cx="1243013" cy="396875"/>
          </a:xfrm>
          <a:prstGeom prst="rect">
            <a:avLst/>
          </a:prstGeom>
          <a:noFill/>
          <a:ln>
            <a:noFill/>
          </a:ln>
        </p:spPr>
        <p:txBody>
          <a:bodyPr spcFirstLastPara="1" wrap="square" lIns="91425" tIns="45700" rIns="91425" bIns="45700" anchor="t" anchorCtr="0">
            <a:noAutofit/>
          </a:bodyPr>
          <a:lstStyle/>
          <a:p>
            <a:pPr>
              <a:buClr>
                <a:srgbClr val="FF0000"/>
              </a:buClr>
              <a:buSzPts val="2000"/>
            </a:pPr>
            <a:r>
              <a:rPr lang="en-CA" sz="2000" b="1">
                <a:solidFill>
                  <a:srgbClr val="FF0000"/>
                </a:solidFill>
              </a:rPr>
              <a:t>compare</a:t>
            </a:r>
            <a:endParaRPr/>
          </a:p>
        </p:txBody>
      </p:sp>
      <p:sp>
        <p:nvSpPr>
          <p:cNvPr id="1492" name="Google Shape;1492;p41"/>
          <p:cNvSpPr txBox="1"/>
          <p:nvPr/>
        </p:nvSpPr>
        <p:spPr>
          <a:xfrm>
            <a:off x="8442326" y="4611688"/>
            <a:ext cx="811213" cy="457200"/>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dirty="0">
                <a:solidFill>
                  <a:srgbClr val="FF0000"/>
                </a:solidFill>
              </a:rPr>
              <a:t>[1]</a:t>
            </a:r>
            <a:endParaRPr sz="2400" b="1" dirty="0"/>
          </a:p>
        </p:txBody>
      </p:sp>
      <p:cxnSp>
        <p:nvCxnSpPr>
          <p:cNvPr id="1493" name="Google Shape;1493;p41"/>
          <p:cNvCxnSpPr/>
          <p:nvPr/>
        </p:nvCxnSpPr>
        <p:spPr>
          <a:xfrm rot="10800000" flipH="1">
            <a:off x="7371348" y="2819400"/>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1494" name="Google Shape;1494;p41"/>
          <p:cNvCxnSpPr/>
          <p:nvPr/>
        </p:nvCxnSpPr>
        <p:spPr>
          <a:xfrm rot="10800000" flipH="1">
            <a:off x="7383376" y="3200400"/>
            <a:ext cx="381000" cy="381000"/>
          </a:xfrm>
          <a:prstGeom prst="straightConnector1">
            <a:avLst/>
          </a:prstGeom>
          <a:noFill/>
          <a:ln w="38100" cap="flat" cmpd="sng">
            <a:solidFill>
              <a:srgbClr val="FF0000"/>
            </a:solidFill>
            <a:prstDash val="solid"/>
            <a:round/>
            <a:headEnd type="none" w="sm" len="sm"/>
            <a:tailEnd type="none" w="sm" len="sm"/>
          </a:ln>
        </p:spPr>
      </p:cxnSp>
      <p:cxnSp>
        <p:nvCxnSpPr>
          <p:cNvPr id="1495" name="Google Shape;1495;p41"/>
          <p:cNvCxnSpPr/>
          <p:nvPr/>
        </p:nvCxnSpPr>
        <p:spPr>
          <a:xfrm rot="10800000" flipH="1">
            <a:off x="7323220" y="3581400"/>
            <a:ext cx="381000" cy="381000"/>
          </a:xfrm>
          <a:prstGeom prst="straightConnector1">
            <a:avLst/>
          </a:prstGeom>
          <a:noFill/>
          <a:ln w="38100" cap="flat" cmpd="sng">
            <a:solidFill>
              <a:srgbClr val="FF0000"/>
            </a:solidFill>
            <a:prstDash val="solid"/>
            <a:round/>
            <a:headEnd type="none" w="sm" len="sm"/>
            <a:tailEnd type="none" w="sm" len="sm"/>
          </a:ln>
        </p:spPr>
      </p:cxnSp>
      <p:sp>
        <p:nvSpPr>
          <p:cNvPr id="1496" name="Google Shape;1496;p41"/>
          <p:cNvSpPr txBox="1"/>
          <p:nvPr/>
        </p:nvSpPr>
        <p:spPr>
          <a:xfrm>
            <a:off x="7745412" y="2534653"/>
            <a:ext cx="608013" cy="457200"/>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dirty="0">
                <a:solidFill>
                  <a:srgbClr val="FF0000"/>
                </a:solidFill>
              </a:rPr>
              <a:t>.83</a:t>
            </a:r>
            <a:endParaRPr sz="2400" b="1" dirty="0"/>
          </a:p>
        </p:txBody>
      </p:sp>
      <p:sp>
        <p:nvSpPr>
          <p:cNvPr id="1497" name="Google Shape;1497;p41"/>
          <p:cNvSpPr txBox="1"/>
          <p:nvPr/>
        </p:nvSpPr>
        <p:spPr>
          <a:xfrm>
            <a:off x="7745414" y="3549650"/>
            <a:ext cx="608013" cy="457200"/>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dirty="0">
                <a:solidFill>
                  <a:srgbClr val="FF0000"/>
                </a:solidFill>
              </a:rPr>
              <a:t>.33</a:t>
            </a:r>
            <a:endParaRPr dirty="0"/>
          </a:p>
        </p:txBody>
      </p:sp>
      <p:sp>
        <p:nvSpPr>
          <p:cNvPr id="1498" name="Google Shape;1498;p41"/>
          <p:cNvSpPr/>
          <p:nvPr/>
        </p:nvSpPr>
        <p:spPr>
          <a:xfrm>
            <a:off x="7745413" y="3078246"/>
            <a:ext cx="608013" cy="457200"/>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dirty="0">
                <a:solidFill>
                  <a:srgbClr val="FF0000"/>
                </a:solidFill>
              </a:rPr>
              <a:t>.23</a:t>
            </a:r>
            <a:endParaRPr dirty="0"/>
          </a:p>
        </p:txBody>
      </p:sp>
      <p:sp>
        <p:nvSpPr>
          <p:cNvPr id="1503" name="Google Shape;1503;p41"/>
          <p:cNvSpPr txBox="1">
            <a:spLocks noGrp="1"/>
          </p:cNvSpPr>
          <p:nvPr>
            <p:ph type="sldNum" idx="12"/>
          </p:nvPr>
        </p:nvSpPr>
        <p:spPr>
          <a:xfrm>
            <a:off x="8077200" y="6245225"/>
            <a:ext cx="2133600" cy="476250"/>
          </a:xfrm>
          <a:prstGeom prst="rect">
            <a:avLst/>
          </a:prstGeom>
          <a:noFill/>
          <a:ln>
            <a:noFill/>
          </a:ln>
        </p:spPr>
        <p:txBody>
          <a:bodyPr spcFirstLastPara="1" wrap="square" lIns="91425" tIns="45700" rIns="91425" bIns="45700" anchor="t" anchorCtr="0">
            <a:noAutofit/>
          </a:bodyPr>
          <a:lstStyle/>
          <a:p>
            <a:pPr>
              <a:buSzPts val="1400"/>
            </a:pPr>
            <a:fld id="{00000000-1234-1234-1234-123412341234}" type="slidenum">
              <a:rPr lang="en-CA" sz="1400">
                <a:solidFill>
                  <a:srgbClr val="000000"/>
                </a:solidFill>
                <a:latin typeface="Arial"/>
                <a:ea typeface="Arial"/>
                <a:cs typeface="Arial"/>
                <a:sym typeface="Arial"/>
              </a:rPr>
              <a:pPr>
                <a:buSzPts val="1400"/>
              </a:pPr>
              <a:t>46</a:t>
            </a:fld>
            <a:endParaRPr sz="1400">
              <a:solidFill>
                <a:srgbClr val="000000"/>
              </a:solidFill>
              <a:latin typeface="Arial"/>
              <a:ea typeface="Arial"/>
              <a:cs typeface="Arial"/>
              <a:sym typeface="Arial"/>
            </a:endParaRPr>
          </a:p>
        </p:txBody>
      </p:sp>
      <p:sp>
        <p:nvSpPr>
          <p:cNvPr id="2" name="Google Shape;1450;p40">
            <a:extLst>
              <a:ext uri="{FF2B5EF4-FFF2-40B4-BE49-F238E27FC236}">
                <a16:creationId xmlns:a16="http://schemas.microsoft.com/office/drawing/2014/main" id="{A8A9BEC9-76C8-06BF-2819-1C342FDF2C75}"/>
              </a:ext>
            </a:extLst>
          </p:cNvPr>
          <p:cNvSpPr txBox="1"/>
          <p:nvPr/>
        </p:nvSpPr>
        <p:spPr>
          <a:xfrm>
            <a:off x="7215188" y="2851150"/>
            <a:ext cx="184150" cy="457200"/>
          </a:xfrm>
          <a:prstGeom prst="rect">
            <a:avLst/>
          </a:prstGeom>
          <a:noFill/>
          <a:ln>
            <a:noFill/>
          </a:ln>
        </p:spPr>
        <p:txBody>
          <a:bodyPr spcFirstLastPara="1" wrap="square" lIns="91425" tIns="45700" rIns="91425" bIns="45700" anchor="t" anchorCtr="0">
            <a:noAutofit/>
          </a:bodyPr>
          <a:lstStyle/>
          <a:p>
            <a:pPr>
              <a:buClr>
                <a:schemeClr val="dk1"/>
              </a:buClr>
              <a:buSzPts val="2400"/>
            </a:pPr>
            <a:endParaRPr sz="2400" b="1"/>
          </a:p>
        </p:txBody>
      </p:sp>
      <p:sp>
        <p:nvSpPr>
          <p:cNvPr id="3" name="Google Shape;1451;p40">
            <a:extLst>
              <a:ext uri="{FF2B5EF4-FFF2-40B4-BE49-F238E27FC236}">
                <a16:creationId xmlns:a16="http://schemas.microsoft.com/office/drawing/2014/main" id="{2A4B2D84-DDA2-38EF-5349-6CDBF4C87FD4}"/>
              </a:ext>
            </a:extLst>
          </p:cNvPr>
          <p:cNvSpPr txBox="1"/>
          <p:nvPr/>
        </p:nvSpPr>
        <p:spPr>
          <a:xfrm>
            <a:off x="7279357" y="2851150"/>
            <a:ext cx="637507" cy="1187450"/>
          </a:xfrm>
          <a:prstGeom prst="rect">
            <a:avLst/>
          </a:prstGeom>
          <a:noFill/>
          <a:ln>
            <a:noFill/>
          </a:ln>
        </p:spPr>
        <p:txBody>
          <a:bodyPr spcFirstLastPara="1" wrap="square" lIns="91425" tIns="45700" rIns="91425" bIns="45700" anchor="t" anchorCtr="0">
            <a:noAutofit/>
          </a:bodyPr>
          <a:lstStyle/>
          <a:p>
            <a:pPr>
              <a:buSzPts val="2400"/>
            </a:pPr>
            <a:r>
              <a:rPr lang="en-CA" sz="2400" b="1" dirty="0"/>
              <a:t>.8</a:t>
            </a:r>
            <a:endParaRPr dirty="0"/>
          </a:p>
          <a:p>
            <a:pPr>
              <a:buSzPts val="2400"/>
            </a:pPr>
            <a:r>
              <a:rPr lang="en-CA" sz="2400" b="1" dirty="0"/>
              <a:t>.4</a:t>
            </a:r>
            <a:endParaRPr dirty="0"/>
          </a:p>
          <a:p>
            <a:pPr>
              <a:buSzPts val="2400"/>
            </a:pPr>
            <a:r>
              <a:rPr lang="en-CA" sz="2400" b="1" dirty="0"/>
              <a:t>.3</a:t>
            </a:r>
            <a:endParaRPr dirty="0"/>
          </a:p>
        </p:txBody>
      </p:sp>
      <p:sp>
        <p:nvSpPr>
          <p:cNvPr id="4" name="Google Shape;1455;p40">
            <a:extLst>
              <a:ext uri="{FF2B5EF4-FFF2-40B4-BE49-F238E27FC236}">
                <a16:creationId xmlns:a16="http://schemas.microsoft.com/office/drawing/2014/main" id="{367BFB96-EBE4-1385-198D-D7A9B671C082}"/>
              </a:ext>
            </a:extLst>
          </p:cNvPr>
          <p:cNvSpPr/>
          <p:nvPr/>
        </p:nvSpPr>
        <p:spPr>
          <a:xfrm flipH="1">
            <a:off x="7616069"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5" name="Google Shape;1456;p40">
            <a:extLst>
              <a:ext uri="{FF2B5EF4-FFF2-40B4-BE49-F238E27FC236}">
                <a16:creationId xmlns:a16="http://schemas.microsoft.com/office/drawing/2014/main" id="{30C71C1E-2F2F-FE51-6D98-A3C25742A39B}"/>
              </a:ext>
            </a:extLst>
          </p:cNvPr>
          <p:cNvSpPr/>
          <p:nvPr/>
        </p:nvSpPr>
        <p:spPr>
          <a:xfrm>
            <a:off x="7307263"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Tree>
    <p:extLst>
      <p:ext uri="{BB962C8B-B14F-4D97-AF65-F5344CB8AC3E}">
        <p14:creationId xmlns:p14="http://schemas.microsoft.com/office/powerpoint/2010/main" val="874438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42"/>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r>
              <a:rPr lang="en-CA">
                <a:solidFill>
                  <a:schemeClr val="dk1"/>
                </a:solidFill>
              </a:rPr>
              <a:t>Calculate New Output</a:t>
            </a:r>
            <a:endParaRPr/>
          </a:p>
        </p:txBody>
      </p:sp>
      <p:sp>
        <p:nvSpPr>
          <p:cNvPr id="1510" name="Google Shape;1510;p42"/>
          <p:cNvSpPr txBox="1"/>
          <p:nvPr/>
        </p:nvSpPr>
        <p:spPr>
          <a:xfrm>
            <a:off x="2286001" y="3200400"/>
            <a:ext cx="1916113" cy="457200"/>
          </a:xfrm>
          <a:prstGeom prst="rect">
            <a:avLst/>
          </a:prstGeom>
          <a:noFill/>
          <a:ln>
            <a:noFill/>
          </a:ln>
        </p:spPr>
        <p:txBody>
          <a:bodyPr spcFirstLastPara="1" wrap="square" lIns="91425" tIns="45700" rIns="91425" bIns="45700" anchor="t" anchorCtr="0">
            <a:noAutofit/>
          </a:bodyPr>
          <a:lstStyle/>
          <a:p>
            <a:pPr>
              <a:buSzPts val="2400"/>
            </a:pPr>
            <a:r>
              <a:rPr lang="en-CA" sz="2400" b="1"/>
              <a:t>[010100001]</a:t>
            </a:r>
            <a:endParaRPr/>
          </a:p>
        </p:txBody>
      </p:sp>
      <p:sp>
        <p:nvSpPr>
          <p:cNvPr id="1511" name="Google Shape;1511;p42"/>
          <p:cNvSpPr txBox="1"/>
          <p:nvPr/>
        </p:nvSpPr>
        <p:spPr>
          <a:xfrm>
            <a:off x="4479926" y="1792288"/>
            <a:ext cx="1114425" cy="3378200"/>
          </a:xfrm>
          <a:prstGeom prst="rect">
            <a:avLst/>
          </a:prstGeom>
          <a:noFill/>
          <a:ln>
            <a:noFill/>
          </a:ln>
        </p:spPr>
        <p:txBody>
          <a:bodyPr spcFirstLastPara="1" wrap="square" lIns="91425" tIns="45700" rIns="91425" bIns="45700" anchor="t" anchorCtr="0">
            <a:noAutofit/>
          </a:bodyPr>
          <a:lstStyle/>
          <a:p>
            <a:pPr>
              <a:buSzPts val="2400"/>
            </a:pPr>
            <a:r>
              <a:rPr lang="en-CA" sz="2300" b="1"/>
              <a:t>.1 .1 .1</a:t>
            </a:r>
            <a:endParaRPr sz="1300"/>
          </a:p>
          <a:p>
            <a:pPr>
              <a:buSzPts val="2400"/>
            </a:pPr>
            <a:r>
              <a:rPr lang="en-CA" sz="2300" b="1"/>
              <a:t>.2 .0 .4</a:t>
            </a:r>
            <a:endParaRPr sz="1300"/>
          </a:p>
          <a:p>
            <a:pPr>
              <a:buSzPts val="2400"/>
            </a:pPr>
            <a:r>
              <a:rPr lang="en-CA" sz="2300" b="1"/>
              <a:t>.7 .1 .1</a:t>
            </a:r>
            <a:endParaRPr sz="1300"/>
          </a:p>
          <a:p>
            <a:pPr>
              <a:buSzPts val="2400"/>
            </a:pPr>
            <a:r>
              <a:rPr lang="en-CA" sz="2300" b="1"/>
              <a:t>.0 .1 .1</a:t>
            </a:r>
            <a:endParaRPr sz="1300"/>
          </a:p>
          <a:p>
            <a:pPr>
              <a:buSzPts val="2400"/>
            </a:pPr>
            <a:r>
              <a:rPr lang="en-CA" sz="2300" b="1"/>
              <a:t>.0 .0 .0</a:t>
            </a:r>
            <a:endParaRPr sz="1300"/>
          </a:p>
          <a:p>
            <a:pPr>
              <a:buSzPts val="2400"/>
            </a:pPr>
            <a:r>
              <a:rPr lang="en-CA" sz="2300" b="1"/>
              <a:t>.2 .2 .1</a:t>
            </a:r>
            <a:endParaRPr sz="1300"/>
          </a:p>
          <a:p>
            <a:pPr>
              <a:buSzPts val="2400"/>
            </a:pPr>
            <a:r>
              <a:rPr lang="en-CA" sz="2300" b="1"/>
              <a:t>.0 .3 .5</a:t>
            </a:r>
            <a:endParaRPr sz="1300"/>
          </a:p>
          <a:p>
            <a:pPr>
              <a:buSzPts val="2400"/>
            </a:pPr>
            <a:r>
              <a:rPr lang="en-CA" sz="2300" b="1"/>
              <a:t>.1 .3 .0</a:t>
            </a:r>
            <a:endParaRPr sz="1300"/>
          </a:p>
          <a:p>
            <a:pPr>
              <a:buSzPts val="2400"/>
            </a:pPr>
            <a:r>
              <a:rPr lang="en-CA" sz="2300" b="1"/>
              <a:t>.5 .3 .3</a:t>
            </a:r>
            <a:endParaRPr sz="1300"/>
          </a:p>
        </p:txBody>
      </p:sp>
      <p:sp>
        <p:nvSpPr>
          <p:cNvPr id="1512" name="Google Shape;1512;p42"/>
          <p:cNvSpPr txBox="1"/>
          <p:nvPr/>
        </p:nvSpPr>
        <p:spPr>
          <a:xfrm>
            <a:off x="5715001" y="3200400"/>
            <a:ext cx="1317625" cy="457200"/>
          </a:xfrm>
          <a:prstGeom prst="rect">
            <a:avLst/>
          </a:prstGeom>
          <a:noFill/>
          <a:ln>
            <a:noFill/>
          </a:ln>
        </p:spPr>
        <p:txBody>
          <a:bodyPr spcFirstLastPara="1" wrap="square" lIns="91425" tIns="45700" rIns="91425" bIns="45700" anchor="t" anchorCtr="0">
            <a:noAutofit/>
          </a:bodyPr>
          <a:lstStyle/>
          <a:p>
            <a:pPr>
              <a:buSzPts val="2400"/>
            </a:pPr>
            <a:r>
              <a:rPr lang="en-CA" sz="2300" b="1"/>
              <a:t>[.7 .4 .7]</a:t>
            </a:r>
            <a:endParaRPr sz="1300"/>
          </a:p>
        </p:txBody>
      </p:sp>
      <p:sp>
        <p:nvSpPr>
          <p:cNvPr id="1513" name="Google Shape;1513;p42"/>
          <p:cNvSpPr txBox="1"/>
          <p:nvPr/>
        </p:nvSpPr>
        <p:spPr>
          <a:xfrm>
            <a:off x="7086600" y="2851150"/>
            <a:ext cx="184150" cy="457200"/>
          </a:xfrm>
          <a:prstGeom prst="rect">
            <a:avLst/>
          </a:prstGeom>
          <a:noFill/>
          <a:ln>
            <a:noFill/>
          </a:ln>
        </p:spPr>
        <p:txBody>
          <a:bodyPr spcFirstLastPara="1" wrap="square" lIns="91425" tIns="45700" rIns="91425" bIns="45700" anchor="t" anchorCtr="0">
            <a:noAutofit/>
          </a:bodyPr>
          <a:lstStyle/>
          <a:p>
            <a:pPr>
              <a:buClr>
                <a:schemeClr val="dk1"/>
              </a:buClr>
              <a:buSzPts val="2400"/>
            </a:pPr>
            <a:endParaRPr sz="2400" b="1"/>
          </a:p>
        </p:txBody>
      </p:sp>
      <p:sp>
        <p:nvSpPr>
          <p:cNvPr id="1514" name="Google Shape;1514;p42"/>
          <p:cNvSpPr txBox="1"/>
          <p:nvPr/>
        </p:nvSpPr>
        <p:spPr>
          <a:xfrm>
            <a:off x="7162801" y="2851150"/>
            <a:ext cx="1116013" cy="1187450"/>
          </a:xfrm>
          <a:prstGeom prst="rect">
            <a:avLst/>
          </a:prstGeom>
          <a:noFill/>
          <a:ln>
            <a:noFill/>
          </a:ln>
        </p:spPr>
        <p:txBody>
          <a:bodyPr spcFirstLastPara="1" wrap="square" lIns="91425" tIns="45700" rIns="91425" bIns="45700" anchor="t" anchorCtr="0">
            <a:noAutofit/>
          </a:bodyPr>
          <a:lstStyle/>
          <a:p>
            <a:pPr>
              <a:buSzPts val="2400"/>
            </a:pPr>
            <a:r>
              <a:rPr lang="en-CA" sz="2400" b="1" dirty="0"/>
              <a:t>.83</a:t>
            </a:r>
            <a:endParaRPr dirty="0"/>
          </a:p>
          <a:p>
            <a:pPr>
              <a:buSzPts val="2400"/>
            </a:pPr>
            <a:r>
              <a:rPr lang="en-CA" sz="2400" b="1" dirty="0"/>
              <a:t>.23</a:t>
            </a:r>
            <a:endParaRPr dirty="0"/>
          </a:p>
          <a:p>
            <a:pPr>
              <a:buSzPts val="2400"/>
            </a:pPr>
            <a:r>
              <a:rPr lang="en-CA" sz="2400" b="1" dirty="0"/>
              <a:t>.33</a:t>
            </a:r>
            <a:endParaRPr dirty="0"/>
          </a:p>
        </p:txBody>
      </p:sp>
      <p:sp>
        <p:nvSpPr>
          <p:cNvPr id="1515" name="Google Shape;1515;p42"/>
          <p:cNvSpPr txBox="1"/>
          <p:nvPr/>
        </p:nvSpPr>
        <p:spPr>
          <a:xfrm>
            <a:off x="8434388" y="3200400"/>
            <a:ext cx="1319212" cy="457200"/>
          </a:xfrm>
          <a:prstGeom prst="rect">
            <a:avLst/>
          </a:prstGeom>
          <a:noFill/>
          <a:ln>
            <a:noFill/>
          </a:ln>
        </p:spPr>
        <p:txBody>
          <a:bodyPr spcFirstLastPara="1" wrap="square" lIns="91425" tIns="45700" rIns="91425" bIns="45700" anchor="t" anchorCtr="0">
            <a:noAutofit/>
          </a:bodyPr>
          <a:lstStyle/>
          <a:p>
            <a:pPr>
              <a:buSzPts val="2400"/>
            </a:pPr>
            <a:r>
              <a:rPr lang="en-CA" sz="2400" b="1" dirty="0"/>
              <a:t>[.91]</a:t>
            </a:r>
            <a:endParaRPr dirty="0"/>
          </a:p>
        </p:txBody>
      </p:sp>
      <p:sp>
        <p:nvSpPr>
          <p:cNvPr id="1516" name="Google Shape;1516;p42"/>
          <p:cNvSpPr/>
          <p:nvPr/>
        </p:nvSpPr>
        <p:spPr>
          <a:xfrm>
            <a:off x="4419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17" name="Google Shape;1517;p42"/>
          <p:cNvSpPr/>
          <p:nvPr/>
        </p:nvSpPr>
        <p:spPr>
          <a:xfrm flipH="1">
            <a:off x="5410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18" name="Google Shape;1518;p42"/>
          <p:cNvSpPr/>
          <p:nvPr/>
        </p:nvSpPr>
        <p:spPr>
          <a:xfrm flipH="1">
            <a:off x="7619747"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19" name="Google Shape;1519;p42"/>
          <p:cNvSpPr/>
          <p:nvPr/>
        </p:nvSpPr>
        <p:spPr>
          <a:xfrm>
            <a:off x="7178675"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20" name="Google Shape;1520;p42"/>
          <p:cNvSpPr/>
          <p:nvPr/>
        </p:nvSpPr>
        <p:spPr>
          <a:xfrm>
            <a:off x="8686800" y="38100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grpSp>
        <p:nvGrpSpPr>
          <p:cNvPr id="1521" name="Google Shape;1521;p42"/>
          <p:cNvGrpSpPr/>
          <p:nvPr/>
        </p:nvGrpSpPr>
        <p:grpSpPr>
          <a:xfrm>
            <a:off x="8534401" y="1447800"/>
            <a:ext cx="974725" cy="914400"/>
            <a:chOff x="4886" y="2377"/>
            <a:chExt cx="614" cy="576"/>
          </a:xfrm>
        </p:grpSpPr>
        <p:sp>
          <p:nvSpPr>
            <p:cNvPr id="1522" name="Google Shape;1522;p42"/>
            <p:cNvSpPr txBox="1"/>
            <p:nvPr/>
          </p:nvSpPr>
          <p:spPr>
            <a:xfrm>
              <a:off x="5030" y="2377"/>
              <a:ext cx="223" cy="288"/>
            </a:xfrm>
            <a:prstGeom prst="rect">
              <a:avLst/>
            </a:prstGeom>
            <a:noFill/>
            <a:ln>
              <a:noFill/>
            </a:ln>
          </p:spPr>
          <p:txBody>
            <a:bodyPr spcFirstLastPara="1" wrap="square" lIns="91425" tIns="45700" rIns="91425" bIns="45700" anchor="t" anchorCtr="0">
              <a:noAutofit/>
            </a:bodyPr>
            <a:lstStyle/>
            <a:p>
              <a:pPr>
                <a:buSzPts val="2400"/>
              </a:pPr>
              <a:r>
                <a:rPr lang="en-CA" sz="2400" b="1"/>
                <a:t>1</a:t>
              </a:r>
              <a:endParaRPr/>
            </a:p>
          </p:txBody>
        </p:sp>
        <p:cxnSp>
          <p:nvCxnSpPr>
            <p:cNvPr id="1523" name="Google Shape;1523;p42"/>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1524" name="Google Shape;1524;p42"/>
            <p:cNvSpPr txBox="1"/>
            <p:nvPr/>
          </p:nvSpPr>
          <p:spPr>
            <a:xfrm>
              <a:off x="4886" y="2665"/>
              <a:ext cx="614" cy="288"/>
            </a:xfrm>
            <a:prstGeom prst="rect">
              <a:avLst/>
            </a:prstGeom>
            <a:noFill/>
            <a:ln>
              <a:noFill/>
            </a:ln>
          </p:spPr>
          <p:txBody>
            <a:bodyPr spcFirstLastPara="1" wrap="square" lIns="91425" tIns="45700" rIns="91425" bIns="45700" anchor="t" anchorCtr="0">
              <a:noAutofit/>
            </a:bodyPr>
            <a:lstStyle/>
            <a:p>
              <a:pPr>
                <a:buSzPts val="2400"/>
              </a:pPr>
              <a:r>
                <a:rPr lang="en-CA" sz="2400" b="1"/>
                <a:t>1 - e</a:t>
              </a:r>
              <a:r>
                <a:rPr lang="en-CA" sz="2400" b="1" baseline="30000"/>
                <a:t>-x</a:t>
              </a:r>
              <a:endParaRPr sz="2400" b="1"/>
            </a:p>
          </p:txBody>
        </p:sp>
      </p:grpSp>
      <p:sp>
        <p:nvSpPr>
          <p:cNvPr id="1525" name="Google Shape;1525;p42"/>
          <p:cNvSpPr txBox="1"/>
          <p:nvPr/>
        </p:nvSpPr>
        <p:spPr>
          <a:xfrm>
            <a:off x="2498725" y="5410201"/>
            <a:ext cx="7137400" cy="822325"/>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a:solidFill>
                  <a:srgbClr val="FF0000"/>
                </a:solidFill>
              </a:rPr>
              <a:t>Input             Weight     Hidden   Weight    Output</a:t>
            </a:r>
            <a:endParaRPr/>
          </a:p>
          <a:p>
            <a:pPr>
              <a:buClr>
                <a:srgbClr val="FF0000"/>
              </a:buClr>
              <a:buSzPts val="2400"/>
            </a:pPr>
            <a:r>
              <a:rPr lang="en-CA" sz="2400" b="1">
                <a:solidFill>
                  <a:srgbClr val="FF0000"/>
                </a:solidFill>
              </a:rPr>
              <a:t>Vector           Matrix1     Layer     Matrix2   Vector </a:t>
            </a:r>
            <a:endParaRPr/>
          </a:p>
        </p:txBody>
      </p:sp>
      <p:sp>
        <p:nvSpPr>
          <p:cNvPr id="1526" name="Google Shape;1526;p42"/>
          <p:cNvSpPr txBox="1"/>
          <p:nvPr/>
        </p:nvSpPr>
        <p:spPr>
          <a:xfrm>
            <a:off x="8839201" y="3897314"/>
            <a:ext cx="1597025" cy="396875"/>
          </a:xfrm>
          <a:prstGeom prst="rect">
            <a:avLst/>
          </a:prstGeom>
          <a:noFill/>
          <a:ln>
            <a:noFill/>
          </a:ln>
        </p:spPr>
        <p:txBody>
          <a:bodyPr spcFirstLastPara="1" wrap="square" lIns="91425" tIns="45700" rIns="91425" bIns="45700" anchor="t" anchorCtr="0">
            <a:noAutofit/>
          </a:bodyPr>
          <a:lstStyle/>
          <a:p>
            <a:pPr>
              <a:buClr>
                <a:srgbClr val="FF0000"/>
              </a:buClr>
              <a:buSzPts val="2000"/>
            </a:pPr>
            <a:r>
              <a:rPr lang="en-CA" sz="2000" b="1">
                <a:solidFill>
                  <a:srgbClr val="FF0000"/>
                </a:solidFill>
              </a:rPr>
              <a:t>Converged!</a:t>
            </a:r>
            <a:endParaRPr/>
          </a:p>
        </p:txBody>
      </p:sp>
      <p:sp>
        <p:nvSpPr>
          <p:cNvPr id="1527" name="Google Shape;1527;p42"/>
          <p:cNvSpPr txBox="1"/>
          <p:nvPr/>
        </p:nvSpPr>
        <p:spPr>
          <a:xfrm>
            <a:off x="8442326" y="4611688"/>
            <a:ext cx="811213" cy="457200"/>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dirty="0">
                <a:solidFill>
                  <a:srgbClr val="FF0000"/>
                </a:solidFill>
              </a:rPr>
              <a:t>[1]</a:t>
            </a:r>
            <a:endParaRPr sz="2400" b="1" dirty="0"/>
          </a:p>
        </p:txBody>
      </p:sp>
      <p:sp>
        <p:nvSpPr>
          <p:cNvPr id="1528" name="Google Shape;1528;p42"/>
          <p:cNvSpPr txBox="1">
            <a:spLocks noGrp="1"/>
          </p:cNvSpPr>
          <p:nvPr>
            <p:ph type="sldNum" idx="12"/>
          </p:nvPr>
        </p:nvSpPr>
        <p:spPr>
          <a:xfrm>
            <a:off x="8077200" y="6245225"/>
            <a:ext cx="2133600" cy="476250"/>
          </a:xfrm>
          <a:prstGeom prst="rect">
            <a:avLst/>
          </a:prstGeom>
          <a:noFill/>
          <a:ln>
            <a:noFill/>
          </a:ln>
        </p:spPr>
        <p:txBody>
          <a:bodyPr spcFirstLastPara="1" wrap="square" lIns="91425" tIns="45700" rIns="91425" bIns="45700" anchor="t" anchorCtr="0">
            <a:noAutofit/>
          </a:bodyPr>
          <a:lstStyle/>
          <a:p>
            <a:pPr>
              <a:buSzPts val="1400"/>
            </a:pPr>
            <a:fld id="{00000000-1234-1234-1234-123412341234}" type="slidenum">
              <a:rPr lang="en-CA" sz="1400">
                <a:solidFill>
                  <a:srgbClr val="000000"/>
                </a:solidFill>
                <a:latin typeface="Arial"/>
                <a:ea typeface="Arial"/>
                <a:cs typeface="Arial"/>
                <a:sym typeface="Arial"/>
              </a:rPr>
              <a:pPr>
                <a:buSzPts val="1400"/>
              </a:pPr>
              <a:t>47</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778063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43"/>
          <p:cNvSpPr txBox="1">
            <a:spLocks noGrp="1"/>
          </p:cNvSpPr>
          <p:nvPr>
            <p:ph type="title"/>
          </p:nvPr>
        </p:nvSpPr>
        <p:spPr>
          <a:xfrm>
            <a:off x="2057400" y="0"/>
            <a:ext cx="8077200" cy="1143000"/>
          </a:xfrm>
          <a:prstGeom prst="rect">
            <a:avLst/>
          </a:prstGeom>
          <a:noFill/>
          <a:ln>
            <a:noFill/>
          </a:ln>
        </p:spPr>
        <p:txBody>
          <a:bodyPr spcFirstLastPara="1" wrap="square" lIns="91425" tIns="45700" rIns="91425" bIns="45700" anchor="ctr" anchorCtr="0">
            <a:noAutofit/>
          </a:bodyPr>
          <a:lstStyle/>
          <a:p>
            <a:r>
              <a:rPr lang="en-CA">
                <a:solidFill>
                  <a:schemeClr val="dk1"/>
                </a:solidFill>
              </a:rPr>
              <a:t>Train on Second Input Vector</a:t>
            </a:r>
            <a:endParaRPr/>
          </a:p>
        </p:txBody>
      </p:sp>
      <p:sp>
        <p:nvSpPr>
          <p:cNvPr id="1535" name="Google Shape;1535;p43"/>
          <p:cNvSpPr txBox="1"/>
          <p:nvPr/>
        </p:nvSpPr>
        <p:spPr>
          <a:xfrm>
            <a:off x="2286001" y="3200400"/>
            <a:ext cx="1916113" cy="457200"/>
          </a:xfrm>
          <a:prstGeom prst="rect">
            <a:avLst/>
          </a:prstGeom>
          <a:noFill/>
          <a:ln>
            <a:noFill/>
          </a:ln>
        </p:spPr>
        <p:txBody>
          <a:bodyPr spcFirstLastPara="1" wrap="square" lIns="91425" tIns="45700" rIns="91425" bIns="45700" anchor="t" anchorCtr="0">
            <a:noAutofit/>
          </a:bodyPr>
          <a:lstStyle/>
          <a:p>
            <a:pPr>
              <a:buSzPts val="2400"/>
            </a:pPr>
            <a:r>
              <a:rPr lang="en-CA" sz="2400" b="1"/>
              <a:t>[100001001]</a:t>
            </a:r>
            <a:endParaRPr/>
          </a:p>
        </p:txBody>
      </p:sp>
      <p:sp>
        <p:nvSpPr>
          <p:cNvPr id="1536" name="Google Shape;1536;p43"/>
          <p:cNvSpPr txBox="1"/>
          <p:nvPr/>
        </p:nvSpPr>
        <p:spPr>
          <a:xfrm>
            <a:off x="4479926" y="1792288"/>
            <a:ext cx="1114425" cy="3378200"/>
          </a:xfrm>
          <a:prstGeom prst="rect">
            <a:avLst/>
          </a:prstGeom>
          <a:noFill/>
          <a:ln>
            <a:noFill/>
          </a:ln>
        </p:spPr>
        <p:txBody>
          <a:bodyPr spcFirstLastPara="1" wrap="square" lIns="91425" tIns="45700" rIns="91425" bIns="45700" anchor="t" anchorCtr="0">
            <a:noAutofit/>
          </a:bodyPr>
          <a:lstStyle/>
          <a:p>
            <a:pPr>
              <a:buSzPts val="2400"/>
            </a:pPr>
            <a:r>
              <a:rPr lang="en-CA" sz="2300" b="1"/>
              <a:t>.1 .1 .1</a:t>
            </a:r>
            <a:endParaRPr sz="1300"/>
          </a:p>
          <a:p>
            <a:pPr>
              <a:buSzPts val="2400"/>
            </a:pPr>
            <a:r>
              <a:rPr lang="en-CA" sz="2300" b="1"/>
              <a:t>.2 .0 .4</a:t>
            </a:r>
            <a:endParaRPr sz="1300"/>
          </a:p>
          <a:p>
            <a:pPr>
              <a:buSzPts val="2400"/>
            </a:pPr>
            <a:r>
              <a:rPr lang="en-CA" sz="2300" b="1"/>
              <a:t>.7 .1 .1</a:t>
            </a:r>
            <a:endParaRPr sz="1300"/>
          </a:p>
          <a:p>
            <a:pPr>
              <a:buSzPts val="2400"/>
            </a:pPr>
            <a:r>
              <a:rPr lang="en-CA" sz="2300" b="1"/>
              <a:t>.0 .1 .1</a:t>
            </a:r>
            <a:endParaRPr sz="1300"/>
          </a:p>
          <a:p>
            <a:pPr>
              <a:buSzPts val="2400"/>
            </a:pPr>
            <a:r>
              <a:rPr lang="en-CA" sz="2300" b="1"/>
              <a:t>.0 .0 .0</a:t>
            </a:r>
            <a:endParaRPr sz="1300"/>
          </a:p>
          <a:p>
            <a:pPr>
              <a:buSzPts val="2400"/>
            </a:pPr>
            <a:r>
              <a:rPr lang="en-CA" sz="2300" b="1"/>
              <a:t>.2 .2 .1</a:t>
            </a:r>
            <a:endParaRPr sz="1300"/>
          </a:p>
          <a:p>
            <a:pPr>
              <a:buSzPts val="2400"/>
            </a:pPr>
            <a:r>
              <a:rPr lang="en-CA" sz="2300" b="1"/>
              <a:t>.0 .3 .5</a:t>
            </a:r>
            <a:endParaRPr sz="1300"/>
          </a:p>
          <a:p>
            <a:pPr>
              <a:buSzPts val="2400"/>
            </a:pPr>
            <a:r>
              <a:rPr lang="en-CA" sz="2300" b="1"/>
              <a:t>.1 .3 .0</a:t>
            </a:r>
            <a:endParaRPr sz="1300"/>
          </a:p>
          <a:p>
            <a:pPr>
              <a:buSzPts val="2400"/>
            </a:pPr>
            <a:r>
              <a:rPr lang="en-CA" sz="2300" b="1"/>
              <a:t>.5 .3 .3</a:t>
            </a:r>
            <a:endParaRPr sz="1300"/>
          </a:p>
        </p:txBody>
      </p:sp>
      <p:sp>
        <p:nvSpPr>
          <p:cNvPr id="1537" name="Google Shape;1537;p43"/>
          <p:cNvSpPr txBox="1"/>
          <p:nvPr/>
        </p:nvSpPr>
        <p:spPr>
          <a:xfrm>
            <a:off x="5715001" y="3200400"/>
            <a:ext cx="1317625" cy="457200"/>
          </a:xfrm>
          <a:prstGeom prst="rect">
            <a:avLst/>
          </a:prstGeom>
          <a:noFill/>
          <a:ln>
            <a:noFill/>
          </a:ln>
        </p:spPr>
        <p:txBody>
          <a:bodyPr spcFirstLastPara="1" wrap="square" lIns="91425" tIns="45700" rIns="91425" bIns="45700" anchor="t" anchorCtr="0">
            <a:noAutofit/>
          </a:bodyPr>
          <a:lstStyle/>
          <a:p>
            <a:pPr>
              <a:buSzPts val="2400"/>
            </a:pPr>
            <a:r>
              <a:rPr lang="en-CA" sz="2300" b="1"/>
              <a:t>[.8 .6 .5]</a:t>
            </a:r>
            <a:endParaRPr sz="1300"/>
          </a:p>
        </p:txBody>
      </p:sp>
      <p:sp>
        <p:nvSpPr>
          <p:cNvPr id="1538" name="Google Shape;1538;p43"/>
          <p:cNvSpPr txBox="1"/>
          <p:nvPr/>
        </p:nvSpPr>
        <p:spPr>
          <a:xfrm>
            <a:off x="7086600" y="2851150"/>
            <a:ext cx="184150" cy="457200"/>
          </a:xfrm>
          <a:prstGeom prst="rect">
            <a:avLst/>
          </a:prstGeom>
          <a:noFill/>
          <a:ln>
            <a:noFill/>
          </a:ln>
        </p:spPr>
        <p:txBody>
          <a:bodyPr spcFirstLastPara="1" wrap="square" lIns="91425" tIns="45700" rIns="91425" bIns="45700" anchor="t" anchorCtr="0">
            <a:noAutofit/>
          </a:bodyPr>
          <a:lstStyle/>
          <a:p>
            <a:pPr>
              <a:buClr>
                <a:schemeClr val="dk1"/>
              </a:buClr>
              <a:buSzPts val="2400"/>
            </a:pPr>
            <a:endParaRPr sz="2400" b="1"/>
          </a:p>
        </p:txBody>
      </p:sp>
      <p:sp>
        <p:nvSpPr>
          <p:cNvPr id="1539" name="Google Shape;1539;p43"/>
          <p:cNvSpPr txBox="1"/>
          <p:nvPr/>
        </p:nvSpPr>
        <p:spPr>
          <a:xfrm>
            <a:off x="7162801" y="2851150"/>
            <a:ext cx="639763" cy="1187450"/>
          </a:xfrm>
          <a:prstGeom prst="rect">
            <a:avLst/>
          </a:prstGeom>
          <a:noFill/>
          <a:ln>
            <a:noFill/>
          </a:ln>
        </p:spPr>
        <p:txBody>
          <a:bodyPr spcFirstLastPara="1" wrap="square" lIns="91425" tIns="45700" rIns="91425" bIns="45700" anchor="t" anchorCtr="0">
            <a:noAutofit/>
          </a:bodyPr>
          <a:lstStyle/>
          <a:p>
            <a:pPr>
              <a:buSzPts val="2400"/>
            </a:pPr>
            <a:r>
              <a:rPr lang="en-CA" sz="2400" b="1" dirty="0"/>
              <a:t>.83</a:t>
            </a:r>
            <a:endParaRPr dirty="0"/>
          </a:p>
          <a:p>
            <a:pPr>
              <a:buSzPts val="2400"/>
            </a:pPr>
            <a:r>
              <a:rPr lang="en-CA" sz="2400" b="1" dirty="0"/>
              <a:t>.23</a:t>
            </a:r>
            <a:endParaRPr dirty="0"/>
          </a:p>
          <a:p>
            <a:pPr>
              <a:buSzPts val="2400"/>
            </a:pPr>
            <a:r>
              <a:rPr lang="en-CA" sz="2400" b="1" dirty="0"/>
              <a:t>.33</a:t>
            </a:r>
            <a:endParaRPr dirty="0"/>
          </a:p>
        </p:txBody>
      </p:sp>
      <p:sp>
        <p:nvSpPr>
          <p:cNvPr id="1540" name="Google Shape;1540;p43"/>
          <p:cNvSpPr txBox="1"/>
          <p:nvPr/>
        </p:nvSpPr>
        <p:spPr>
          <a:xfrm>
            <a:off x="8434388" y="3200400"/>
            <a:ext cx="1319212" cy="457200"/>
          </a:xfrm>
          <a:prstGeom prst="rect">
            <a:avLst/>
          </a:prstGeom>
          <a:noFill/>
          <a:ln>
            <a:noFill/>
          </a:ln>
        </p:spPr>
        <p:txBody>
          <a:bodyPr spcFirstLastPara="1" wrap="square" lIns="91425" tIns="45700" rIns="91425" bIns="45700" anchor="t" anchorCtr="0">
            <a:noAutofit/>
          </a:bodyPr>
          <a:lstStyle/>
          <a:p>
            <a:pPr>
              <a:buSzPts val="2400"/>
            </a:pPr>
            <a:r>
              <a:rPr lang="en-CA" sz="2400" b="1" dirty="0"/>
              <a:t>[.95]</a:t>
            </a:r>
            <a:endParaRPr dirty="0"/>
          </a:p>
        </p:txBody>
      </p:sp>
      <p:sp>
        <p:nvSpPr>
          <p:cNvPr id="1541" name="Google Shape;1541;p43"/>
          <p:cNvSpPr/>
          <p:nvPr/>
        </p:nvSpPr>
        <p:spPr>
          <a:xfrm>
            <a:off x="4419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42" name="Google Shape;1542;p43"/>
          <p:cNvSpPr/>
          <p:nvPr/>
        </p:nvSpPr>
        <p:spPr>
          <a:xfrm flipH="1">
            <a:off x="5410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43" name="Google Shape;1543;p43"/>
          <p:cNvSpPr/>
          <p:nvPr/>
        </p:nvSpPr>
        <p:spPr>
          <a:xfrm flipH="1">
            <a:off x="7631781"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44" name="Google Shape;1544;p43"/>
          <p:cNvSpPr/>
          <p:nvPr/>
        </p:nvSpPr>
        <p:spPr>
          <a:xfrm>
            <a:off x="7178675"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45" name="Google Shape;1545;p43"/>
          <p:cNvSpPr/>
          <p:nvPr/>
        </p:nvSpPr>
        <p:spPr>
          <a:xfrm>
            <a:off x="8686800" y="38100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grpSp>
        <p:nvGrpSpPr>
          <p:cNvPr id="1546" name="Google Shape;1546;p43"/>
          <p:cNvGrpSpPr/>
          <p:nvPr/>
        </p:nvGrpSpPr>
        <p:grpSpPr>
          <a:xfrm>
            <a:off x="8534401" y="1447800"/>
            <a:ext cx="974725" cy="914400"/>
            <a:chOff x="4886" y="2377"/>
            <a:chExt cx="614" cy="576"/>
          </a:xfrm>
        </p:grpSpPr>
        <p:sp>
          <p:nvSpPr>
            <p:cNvPr id="1547" name="Google Shape;1547;p43"/>
            <p:cNvSpPr txBox="1"/>
            <p:nvPr/>
          </p:nvSpPr>
          <p:spPr>
            <a:xfrm>
              <a:off x="5030" y="2377"/>
              <a:ext cx="223" cy="288"/>
            </a:xfrm>
            <a:prstGeom prst="rect">
              <a:avLst/>
            </a:prstGeom>
            <a:noFill/>
            <a:ln>
              <a:noFill/>
            </a:ln>
          </p:spPr>
          <p:txBody>
            <a:bodyPr spcFirstLastPara="1" wrap="square" lIns="91425" tIns="45700" rIns="91425" bIns="45700" anchor="t" anchorCtr="0">
              <a:noAutofit/>
            </a:bodyPr>
            <a:lstStyle/>
            <a:p>
              <a:pPr>
                <a:buSzPts val="2400"/>
              </a:pPr>
              <a:r>
                <a:rPr lang="en-CA" sz="2400" b="1"/>
                <a:t>1</a:t>
              </a:r>
              <a:endParaRPr/>
            </a:p>
          </p:txBody>
        </p:sp>
        <p:cxnSp>
          <p:nvCxnSpPr>
            <p:cNvPr id="1548" name="Google Shape;1548;p43"/>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1549" name="Google Shape;1549;p43"/>
            <p:cNvSpPr txBox="1"/>
            <p:nvPr/>
          </p:nvSpPr>
          <p:spPr>
            <a:xfrm>
              <a:off x="4886" y="2665"/>
              <a:ext cx="614" cy="288"/>
            </a:xfrm>
            <a:prstGeom prst="rect">
              <a:avLst/>
            </a:prstGeom>
            <a:noFill/>
            <a:ln>
              <a:noFill/>
            </a:ln>
          </p:spPr>
          <p:txBody>
            <a:bodyPr spcFirstLastPara="1" wrap="square" lIns="91425" tIns="45700" rIns="91425" bIns="45700" anchor="t" anchorCtr="0">
              <a:noAutofit/>
            </a:bodyPr>
            <a:lstStyle/>
            <a:p>
              <a:pPr>
                <a:buSzPts val="2400"/>
              </a:pPr>
              <a:r>
                <a:rPr lang="en-CA" sz="2400" b="1"/>
                <a:t>1 - e</a:t>
              </a:r>
              <a:r>
                <a:rPr lang="en-CA" sz="2400" b="1" baseline="30000"/>
                <a:t>-x</a:t>
              </a:r>
              <a:endParaRPr sz="2400" b="1"/>
            </a:p>
          </p:txBody>
        </p:sp>
      </p:grpSp>
      <p:sp>
        <p:nvSpPr>
          <p:cNvPr id="1550" name="Google Shape;1550;p43"/>
          <p:cNvSpPr txBox="1"/>
          <p:nvPr/>
        </p:nvSpPr>
        <p:spPr>
          <a:xfrm>
            <a:off x="2498725" y="5410201"/>
            <a:ext cx="7137400" cy="822325"/>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a:solidFill>
                  <a:srgbClr val="FF0000"/>
                </a:solidFill>
              </a:rPr>
              <a:t>Input             Weight     Hidden   Weight    Output</a:t>
            </a:r>
            <a:endParaRPr/>
          </a:p>
          <a:p>
            <a:pPr>
              <a:buClr>
                <a:srgbClr val="FF0000"/>
              </a:buClr>
              <a:buSzPts val="2400"/>
            </a:pPr>
            <a:r>
              <a:rPr lang="en-CA" sz="2400" b="1">
                <a:solidFill>
                  <a:srgbClr val="FF0000"/>
                </a:solidFill>
              </a:rPr>
              <a:t>Vector           Matrix1     Layer     Matrix2   Vector </a:t>
            </a:r>
            <a:endParaRPr/>
          </a:p>
        </p:txBody>
      </p:sp>
      <p:sp>
        <p:nvSpPr>
          <p:cNvPr id="1551" name="Google Shape;1551;p43"/>
          <p:cNvSpPr txBox="1"/>
          <p:nvPr/>
        </p:nvSpPr>
        <p:spPr>
          <a:xfrm>
            <a:off x="8839201" y="3897314"/>
            <a:ext cx="1285875" cy="396875"/>
          </a:xfrm>
          <a:prstGeom prst="rect">
            <a:avLst/>
          </a:prstGeom>
          <a:noFill/>
          <a:ln>
            <a:noFill/>
          </a:ln>
        </p:spPr>
        <p:txBody>
          <a:bodyPr spcFirstLastPara="1" wrap="square" lIns="91425" tIns="45700" rIns="91425" bIns="45700" anchor="t" anchorCtr="0">
            <a:noAutofit/>
          </a:bodyPr>
          <a:lstStyle/>
          <a:p>
            <a:pPr>
              <a:buClr>
                <a:srgbClr val="FF0000"/>
              </a:buClr>
              <a:buSzPts val="2000"/>
            </a:pPr>
            <a:r>
              <a:rPr lang="en-CA" sz="2000" b="1">
                <a:solidFill>
                  <a:srgbClr val="FF0000"/>
                </a:solidFill>
              </a:rPr>
              <a:t>Compare</a:t>
            </a:r>
            <a:endParaRPr/>
          </a:p>
        </p:txBody>
      </p:sp>
      <p:sp>
        <p:nvSpPr>
          <p:cNvPr id="1552" name="Google Shape;1552;p43"/>
          <p:cNvSpPr txBox="1"/>
          <p:nvPr/>
        </p:nvSpPr>
        <p:spPr>
          <a:xfrm>
            <a:off x="8442326" y="4611688"/>
            <a:ext cx="811213" cy="457200"/>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dirty="0">
                <a:solidFill>
                  <a:srgbClr val="FF0000"/>
                </a:solidFill>
              </a:rPr>
              <a:t>[1]</a:t>
            </a:r>
            <a:endParaRPr sz="2400" b="1" dirty="0"/>
          </a:p>
        </p:txBody>
      </p:sp>
      <p:sp>
        <p:nvSpPr>
          <p:cNvPr id="1553" name="Google Shape;1553;p43"/>
          <p:cNvSpPr/>
          <p:nvPr/>
        </p:nvSpPr>
        <p:spPr>
          <a:xfrm>
            <a:off x="2908300" y="4572000"/>
            <a:ext cx="685800" cy="4572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54" name="Google Shape;1554;p43"/>
          <p:cNvSpPr/>
          <p:nvPr/>
        </p:nvSpPr>
        <p:spPr>
          <a:xfrm>
            <a:off x="2438400" y="4552951"/>
            <a:ext cx="1762125" cy="461665"/>
          </a:xfrm>
          <a:prstGeom prst="rect">
            <a:avLst/>
          </a:prstGeom>
          <a:noFill/>
          <a:ln>
            <a:noFill/>
          </a:ln>
        </p:spPr>
        <p:txBody>
          <a:bodyPr spcFirstLastPara="1" wrap="square" lIns="91425" tIns="45700" rIns="91425" bIns="45700" anchor="t" anchorCtr="0">
            <a:noAutofit/>
          </a:bodyPr>
          <a:lstStyle/>
          <a:p>
            <a:pPr>
              <a:buSzPts val="2400"/>
            </a:pPr>
            <a:r>
              <a:rPr lang="en-CA" sz="2400" b="1"/>
              <a:t>ATGAAG</a:t>
            </a:r>
            <a:endParaRPr/>
          </a:p>
        </p:txBody>
      </p:sp>
      <p:sp>
        <p:nvSpPr>
          <p:cNvPr id="1555" name="Google Shape;1555;p43"/>
          <p:cNvSpPr/>
          <p:nvPr/>
        </p:nvSpPr>
        <p:spPr>
          <a:xfrm rot="-10796071">
            <a:off x="3200400" y="37338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56" name="Google Shape;1556;p43"/>
          <p:cNvSpPr txBox="1">
            <a:spLocks noGrp="1"/>
          </p:cNvSpPr>
          <p:nvPr>
            <p:ph type="sldNum" idx="12"/>
          </p:nvPr>
        </p:nvSpPr>
        <p:spPr>
          <a:xfrm>
            <a:off x="8077200" y="6245225"/>
            <a:ext cx="2133600" cy="476250"/>
          </a:xfrm>
          <a:prstGeom prst="rect">
            <a:avLst/>
          </a:prstGeom>
          <a:noFill/>
          <a:ln>
            <a:noFill/>
          </a:ln>
        </p:spPr>
        <p:txBody>
          <a:bodyPr spcFirstLastPara="1" wrap="square" lIns="91425" tIns="45700" rIns="91425" bIns="45700" anchor="t" anchorCtr="0">
            <a:noAutofit/>
          </a:bodyPr>
          <a:lstStyle/>
          <a:p>
            <a:pPr>
              <a:buSzPts val="1400"/>
            </a:pPr>
            <a:fld id="{00000000-1234-1234-1234-123412341234}" type="slidenum">
              <a:rPr lang="en-CA" sz="1400">
                <a:solidFill>
                  <a:srgbClr val="000000"/>
                </a:solidFill>
                <a:latin typeface="Arial"/>
                <a:ea typeface="Arial"/>
                <a:cs typeface="Arial"/>
                <a:sym typeface="Arial"/>
              </a:rPr>
              <a:pPr>
                <a:buSzPts val="1400"/>
              </a:pPr>
              <a:t>48</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73518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44"/>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r>
              <a:rPr lang="en-CA">
                <a:solidFill>
                  <a:schemeClr val="dk1"/>
                </a:solidFill>
              </a:rPr>
              <a:t>Back Propagation</a:t>
            </a:r>
            <a:endParaRPr/>
          </a:p>
        </p:txBody>
      </p:sp>
      <p:sp>
        <p:nvSpPr>
          <p:cNvPr id="1563" name="Google Shape;1563;p44"/>
          <p:cNvSpPr txBox="1"/>
          <p:nvPr/>
        </p:nvSpPr>
        <p:spPr>
          <a:xfrm>
            <a:off x="2286001" y="3200400"/>
            <a:ext cx="1916113" cy="457200"/>
          </a:xfrm>
          <a:prstGeom prst="rect">
            <a:avLst/>
          </a:prstGeom>
          <a:noFill/>
          <a:ln>
            <a:noFill/>
          </a:ln>
        </p:spPr>
        <p:txBody>
          <a:bodyPr spcFirstLastPara="1" wrap="square" lIns="91425" tIns="45700" rIns="91425" bIns="45700" anchor="t" anchorCtr="0">
            <a:noAutofit/>
          </a:bodyPr>
          <a:lstStyle/>
          <a:p>
            <a:pPr>
              <a:buSzPts val="2400"/>
            </a:pPr>
            <a:r>
              <a:rPr lang="en-CA" sz="2400" b="1"/>
              <a:t>[010100001]</a:t>
            </a:r>
            <a:endParaRPr/>
          </a:p>
        </p:txBody>
      </p:sp>
      <p:sp>
        <p:nvSpPr>
          <p:cNvPr id="1564" name="Google Shape;1564;p44"/>
          <p:cNvSpPr txBox="1"/>
          <p:nvPr/>
        </p:nvSpPr>
        <p:spPr>
          <a:xfrm>
            <a:off x="5715001" y="3200400"/>
            <a:ext cx="1317625" cy="457200"/>
          </a:xfrm>
          <a:prstGeom prst="rect">
            <a:avLst/>
          </a:prstGeom>
          <a:noFill/>
          <a:ln>
            <a:noFill/>
          </a:ln>
        </p:spPr>
        <p:txBody>
          <a:bodyPr spcFirstLastPara="1" wrap="square" lIns="91425" tIns="45700" rIns="91425" bIns="45700" anchor="t" anchorCtr="0">
            <a:noAutofit/>
          </a:bodyPr>
          <a:lstStyle/>
          <a:p>
            <a:pPr>
              <a:buSzPts val="2400"/>
            </a:pPr>
            <a:r>
              <a:rPr lang="en-CA" sz="2300" b="1"/>
              <a:t>[.8 .6 .5]</a:t>
            </a:r>
            <a:endParaRPr sz="1300"/>
          </a:p>
        </p:txBody>
      </p:sp>
      <p:sp>
        <p:nvSpPr>
          <p:cNvPr id="1565" name="Google Shape;1565;p44"/>
          <p:cNvSpPr txBox="1"/>
          <p:nvPr/>
        </p:nvSpPr>
        <p:spPr>
          <a:xfrm>
            <a:off x="8434388" y="3200400"/>
            <a:ext cx="1319212" cy="457200"/>
          </a:xfrm>
          <a:prstGeom prst="rect">
            <a:avLst/>
          </a:prstGeom>
          <a:noFill/>
          <a:ln>
            <a:noFill/>
          </a:ln>
        </p:spPr>
        <p:txBody>
          <a:bodyPr spcFirstLastPara="1" wrap="square" lIns="91425" tIns="45700" rIns="91425" bIns="45700" anchor="t" anchorCtr="0">
            <a:noAutofit/>
          </a:bodyPr>
          <a:lstStyle/>
          <a:p>
            <a:pPr>
              <a:buSzPts val="2400"/>
            </a:pPr>
            <a:r>
              <a:rPr lang="en-CA" sz="2400" b="1" dirty="0"/>
              <a:t>[.95]</a:t>
            </a:r>
            <a:endParaRPr dirty="0"/>
          </a:p>
        </p:txBody>
      </p:sp>
      <p:sp>
        <p:nvSpPr>
          <p:cNvPr id="1566" name="Google Shape;1566;p44"/>
          <p:cNvSpPr/>
          <p:nvPr/>
        </p:nvSpPr>
        <p:spPr>
          <a:xfrm>
            <a:off x="8686800" y="3810000"/>
            <a:ext cx="228600" cy="762000"/>
          </a:xfrm>
          <a:prstGeom prst="downArrow">
            <a:avLst>
              <a:gd name="adj1" fmla="val 50000"/>
              <a:gd name="adj2" fmla="val 8333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grpSp>
        <p:nvGrpSpPr>
          <p:cNvPr id="1567" name="Google Shape;1567;p44"/>
          <p:cNvGrpSpPr/>
          <p:nvPr/>
        </p:nvGrpSpPr>
        <p:grpSpPr>
          <a:xfrm>
            <a:off x="8534401" y="1447800"/>
            <a:ext cx="974725" cy="914400"/>
            <a:chOff x="4886" y="2377"/>
            <a:chExt cx="614" cy="576"/>
          </a:xfrm>
        </p:grpSpPr>
        <p:sp>
          <p:nvSpPr>
            <p:cNvPr id="1568" name="Google Shape;1568;p44"/>
            <p:cNvSpPr txBox="1"/>
            <p:nvPr/>
          </p:nvSpPr>
          <p:spPr>
            <a:xfrm>
              <a:off x="5030" y="2377"/>
              <a:ext cx="223" cy="288"/>
            </a:xfrm>
            <a:prstGeom prst="rect">
              <a:avLst/>
            </a:prstGeom>
            <a:noFill/>
            <a:ln>
              <a:noFill/>
            </a:ln>
          </p:spPr>
          <p:txBody>
            <a:bodyPr spcFirstLastPara="1" wrap="square" lIns="91425" tIns="45700" rIns="91425" bIns="45700" anchor="t" anchorCtr="0">
              <a:noAutofit/>
            </a:bodyPr>
            <a:lstStyle/>
            <a:p>
              <a:pPr>
                <a:buSzPts val="2400"/>
              </a:pPr>
              <a:r>
                <a:rPr lang="en-CA" sz="2400" b="1"/>
                <a:t>1</a:t>
              </a:r>
              <a:endParaRPr/>
            </a:p>
          </p:txBody>
        </p:sp>
        <p:cxnSp>
          <p:nvCxnSpPr>
            <p:cNvPr id="1569" name="Google Shape;1569;p44"/>
            <p:cNvCxnSpPr/>
            <p:nvPr/>
          </p:nvCxnSpPr>
          <p:spPr>
            <a:xfrm>
              <a:off x="4944" y="2640"/>
              <a:ext cx="528" cy="0"/>
            </a:xfrm>
            <a:prstGeom prst="straightConnector1">
              <a:avLst/>
            </a:prstGeom>
            <a:noFill/>
            <a:ln w="38100" cap="flat" cmpd="sng">
              <a:solidFill>
                <a:schemeClr val="dk1"/>
              </a:solidFill>
              <a:prstDash val="solid"/>
              <a:round/>
              <a:headEnd type="none" w="sm" len="sm"/>
              <a:tailEnd type="none" w="sm" len="sm"/>
            </a:ln>
          </p:spPr>
        </p:cxnSp>
        <p:sp>
          <p:nvSpPr>
            <p:cNvPr id="1570" name="Google Shape;1570;p44"/>
            <p:cNvSpPr txBox="1"/>
            <p:nvPr/>
          </p:nvSpPr>
          <p:spPr>
            <a:xfrm>
              <a:off x="4886" y="2665"/>
              <a:ext cx="614" cy="288"/>
            </a:xfrm>
            <a:prstGeom prst="rect">
              <a:avLst/>
            </a:prstGeom>
            <a:noFill/>
            <a:ln>
              <a:noFill/>
            </a:ln>
          </p:spPr>
          <p:txBody>
            <a:bodyPr spcFirstLastPara="1" wrap="square" lIns="91425" tIns="45700" rIns="91425" bIns="45700" anchor="t" anchorCtr="0">
              <a:noAutofit/>
            </a:bodyPr>
            <a:lstStyle/>
            <a:p>
              <a:pPr>
                <a:buSzPts val="2400"/>
              </a:pPr>
              <a:r>
                <a:rPr lang="en-CA" sz="2400" b="1"/>
                <a:t>1 - e</a:t>
              </a:r>
              <a:r>
                <a:rPr lang="en-CA" sz="2400" b="1" baseline="30000"/>
                <a:t>-x</a:t>
              </a:r>
              <a:endParaRPr sz="2400" b="1"/>
            </a:p>
          </p:txBody>
        </p:sp>
      </p:grpSp>
      <p:sp>
        <p:nvSpPr>
          <p:cNvPr id="1571" name="Google Shape;1571;p44"/>
          <p:cNvSpPr txBox="1"/>
          <p:nvPr/>
        </p:nvSpPr>
        <p:spPr>
          <a:xfrm>
            <a:off x="2498725" y="5410201"/>
            <a:ext cx="7137400" cy="822325"/>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a:solidFill>
                  <a:srgbClr val="FF0000"/>
                </a:solidFill>
              </a:rPr>
              <a:t>Input             Weight     Hidden   Weight    Output</a:t>
            </a:r>
            <a:endParaRPr/>
          </a:p>
          <a:p>
            <a:pPr>
              <a:buClr>
                <a:srgbClr val="FF0000"/>
              </a:buClr>
              <a:buSzPts val="2400"/>
            </a:pPr>
            <a:r>
              <a:rPr lang="en-CA" sz="2400" b="1">
                <a:solidFill>
                  <a:srgbClr val="FF0000"/>
                </a:solidFill>
              </a:rPr>
              <a:t>Vector           Matrix1     Layer     Matrix2   Vector </a:t>
            </a:r>
            <a:endParaRPr/>
          </a:p>
        </p:txBody>
      </p:sp>
      <p:sp>
        <p:nvSpPr>
          <p:cNvPr id="1572" name="Google Shape;1572;p44"/>
          <p:cNvSpPr txBox="1"/>
          <p:nvPr/>
        </p:nvSpPr>
        <p:spPr>
          <a:xfrm>
            <a:off x="8839201" y="3897314"/>
            <a:ext cx="1243013" cy="396875"/>
          </a:xfrm>
          <a:prstGeom prst="rect">
            <a:avLst/>
          </a:prstGeom>
          <a:noFill/>
          <a:ln>
            <a:noFill/>
          </a:ln>
        </p:spPr>
        <p:txBody>
          <a:bodyPr spcFirstLastPara="1" wrap="square" lIns="91425" tIns="45700" rIns="91425" bIns="45700" anchor="t" anchorCtr="0">
            <a:noAutofit/>
          </a:bodyPr>
          <a:lstStyle/>
          <a:p>
            <a:pPr>
              <a:buClr>
                <a:srgbClr val="FF0000"/>
              </a:buClr>
              <a:buSzPts val="2000"/>
            </a:pPr>
            <a:r>
              <a:rPr lang="en-CA" sz="2000" b="1">
                <a:solidFill>
                  <a:srgbClr val="FF0000"/>
                </a:solidFill>
              </a:rPr>
              <a:t>compare</a:t>
            </a:r>
            <a:endParaRPr/>
          </a:p>
        </p:txBody>
      </p:sp>
      <p:sp>
        <p:nvSpPr>
          <p:cNvPr id="1573" name="Google Shape;1573;p44"/>
          <p:cNvSpPr txBox="1"/>
          <p:nvPr/>
        </p:nvSpPr>
        <p:spPr>
          <a:xfrm>
            <a:off x="8442326" y="4611688"/>
            <a:ext cx="811213" cy="457200"/>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dirty="0">
                <a:solidFill>
                  <a:srgbClr val="FF0000"/>
                </a:solidFill>
              </a:rPr>
              <a:t>[1]</a:t>
            </a:r>
            <a:endParaRPr sz="2400" b="1" dirty="0"/>
          </a:p>
        </p:txBody>
      </p:sp>
      <p:sp>
        <p:nvSpPr>
          <p:cNvPr id="1574" name="Google Shape;1574;p44"/>
          <p:cNvSpPr txBox="1"/>
          <p:nvPr/>
        </p:nvSpPr>
        <p:spPr>
          <a:xfrm>
            <a:off x="7487818" y="2438400"/>
            <a:ext cx="608013" cy="457200"/>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a:solidFill>
                  <a:srgbClr val="FF0000"/>
                </a:solidFill>
              </a:rPr>
              <a:t>.84</a:t>
            </a:r>
            <a:endParaRPr sz="2400" b="1"/>
          </a:p>
        </p:txBody>
      </p:sp>
      <p:sp>
        <p:nvSpPr>
          <p:cNvPr id="1575" name="Google Shape;1575;p44"/>
          <p:cNvSpPr txBox="1"/>
          <p:nvPr/>
        </p:nvSpPr>
        <p:spPr>
          <a:xfrm>
            <a:off x="7503693" y="3886200"/>
            <a:ext cx="608013" cy="457200"/>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a:solidFill>
                  <a:srgbClr val="FF0000"/>
                </a:solidFill>
              </a:rPr>
              <a:t>.34</a:t>
            </a:r>
            <a:endParaRPr/>
          </a:p>
        </p:txBody>
      </p:sp>
      <p:sp>
        <p:nvSpPr>
          <p:cNvPr id="1578" name="Google Shape;1578;p44"/>
          <p:cNvSpPr txBox="1"/>
          <p:nvPr/>
        </p:nvSpPr>
        <p:spPr>
          <a:xfrm>
            <a:off x="4479926" y="1792288"/>
            <a:ext cx="1114425" cy="3378200"/>
          </a:xfrm>
          <a:prstGeom prst="rect">
            <a:avLst/>
          </a:prstGeom>
          <a:noFill/>
          <a:ln>
            <a:noFill/>
          </a:ln>
        </p:spPr>
        <p:txBody>
          <a:bodyPr spcFirstLastPara="1" wrap="square" lIns="91425" tIns="45700" rIns="91425" bIns="45700" anchor="t" anchorCtr="0">
            <a:noAutofit/>
          </a:bodyPr>
          <a:lstStyle/>
          <a:p>
            <a:pPr>
              <a:buSzPts val="2400"/>
            </a:pPr>
            <a:r>
              <a:rPr lang="en-CA" sz="2300" b="1"/>
              <a:t>.1 .1 .1</a:t>
            </a:r>
            <a:endParaRPr sz="1300"/>
          </a:p>
          <a:p>
            <a:pPr>
              <a:buSzPts val="2400"/>
            </a:pPr>
            <a:r>
              <a:rPr lang="en-CA" sz="2300" b="1"/>
              <a:t>.2 .0 .4</a:t>
            </a:r>
            <a:endParaRPr sz="1300"/>
          </a:p>
          <a:p>
            <a:pPr>
              <a:buSzPts val="2400"/>
            </a:pPr>
            <a:r>
              <a:rPr lang="en-CA" sz="2300" b="1"/>
              <a:t>.7 .1 .1</a:t>
            </a:r>
            <a:endParaRPr sz="1300"/>
          </a:p>
          <a:p>
            <a:pPr>
              <a:buSzPts val="2400"/>
            </a:pPr>
            <a:r>
              <a:rPr lang="en-CA" sz="2300" b="1"/>
              <a:t>.0 .1 .1</a:t>
            </a:r>
            <a:endParaRPr sz="1300"/>
          </a:p>
          <a:p>
            <a:pPr>
              <a:buSzPts val="2400"/>
            </a:pPr>
            <a:r>
              <a:rPr lang="en-CA" sz="2300" b="1"/>
              <a:t>.0 .0 .0</a:t>
            </a:r>
            <a:endParaRPr sz="1300"/>
          </a:p>
          <a:p>
            <a:pPr>
              <a:buSzPts val="2400"/>
            </a:pPr>
            <a:r>
              <a:rPr lang="en-CA" sz="2300" b="1"/>
              <a:t>.2 .2 .1</a:t>
            </a:r>
            <a:endParaRPr sz="1300"/>
          </a:p>
          <a:p>
            <a:pPr>
              <a:buSzPts val="2400"/>
            </a:pPr>
            <a:r>
              <a:rPr lang="en-CA" sz="2300" b="1"/>
              <a:t>.0 .3 .5</a:t>
            </a:r>
            <a:endParaRPr sz="1300"/>
          </a:p>
          <a:p>
            <a:pPr>
              <a:buSzPts val="2400"/>
            </a:pPr>
            <a:r>
              <a:rPr lang="en-CA" sz="2300" b="1"/>
              <a:t>.1 .3 .0</a:t>
            </a:r>
            <a:endParaRPr sz="1300"/>
          </a:p>
          <a:p>
            <a:pPr>
              <a:buSzPts val="2400"/>
            </a:pPr>
            <a:r>
              <a:rPr lang="en-CA" sz="2300" b="1"/>
              <a:t>.5 .3 .3</a:t>
            </a:r>
            <a:endParaRPr sz="1300"/>
          </a:p>
        </p:txBody>
      </p:sp>
      <p:sp>
        <p:nvSpPr>
          <p:cNvPr id="1579" name="Google Shape;1579;p44"/>
          <p:cNvSpPr/>
          <p:nvPr/>
        </p:nvSpPr>
        <p:spPr>
          <a:xfrm>
            <a:off x="4419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80" name="Google Shape;1580;p44"/>
          <p:cNvSpPr/>
          <p:nvPr/>
        </p:nvSpPr>
        <p:spPr>
          <a:xfrm flipH="1">
            <a:off x="54102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81" name="Google Shape;1581;p44"/>
          <p:cNvSpPr txBox="1"/>
          <p:nvPr/>
        </p:nvSpPr>
        <p:spPr>
          <a:xfrm>
            <a:off x="7086600" y="2851150"/>
            <a:ext cx="184150" cy="457200"/>
          </a:xfrm>
          <a:prstGeom prst="rect">
            <a:avLst/>
          </a:prstGeom>
          <a:noFill/>
          <a:ln>
            <a:noFill/>
          </a:ln>
        </p:spPr>
        <p:txBody>
          <a:bodyPr spcFirstLastPara="1" wrap="square" lIns="91425" tIns="45700" rIns="91425" bIns="45700" anchor="t" anchorCtr="0">
            <a:noAutofit/>
          </a:bodyPr>
          <a:lstStyle/>
          <a:p>
            <a:pPr>
              <a:buClr>
                <a:schemeClr val="dk1"/>
              </a:buClr>
              <a:buSzPts val="2400"/>
            </a:pPr>
            <a:endParaRPr sz="2400" b="1"/>
          </a:p>
        </p:txBody>
      </p:sp>
      <p:sp>
        <p:nvSpPr>
          <p:cNvPr id="1582" name="Google Shape;1582;p44"/>
          <p:cNvSpPr txBox="1"/>
          <p:nvPr/>
        </p:nvSpPr>
        <p:spPr>
          <a:xfrm>
            <a:off x="7162801" y="2851150"/>
            <a:ext cx="608012" cy="1187450"/>
          </a:xfrm>
          <a:prstGeom prst="rect">
            <a:avLst/>
          </a:prstGeom>
          <a:noFill/>
          <a:ln>
            <a:noFill/>
          </a:ln>
        </p:spPr>
        <p:txBody>
          <a:bodyPr spcFirstLastPara="1" wrap="square" lIns="91425" tIns="45700" rIns="91425" bIns="45700" anchor="t" anchorCtr="0">
            <a:noAutofit/>
          </a:bodyPr>
          <a:lstStyle/>
          <a:p>
            <a:pPr>
              <a:buSzPts val="2400"/>
            </a:pPr>
            <a:r>
              <a:rPr lang="en-CA" sz="2400" b="1" dirty="0"/>
              <a:t>.83</a:t>
            </a:r>
            <a:endParaRPr dirty="0"/>
          </a:p>
          <a:p>
            <a:pPr>
              <a:buSzPts val="2400"/>
            </a:pPr>
            <a:r>
              <a:rPr lang="en-CA" sz="2400" b="1" dirty="0"/>
              <a:t>.23</a:t>
            </a:r>
            <a:endParaRPr dirty="0"/>
          </a:p>
          <a:p>
            <a:pPr>
              <a:buSzPts val="2400"/>
            </a:pPr>
            <a:r>
              <a:rPr lang="en-CA" sz="2400" b="1" dirty="0"/>
              <a:t>.33</a:t>
            </a:r>
            <a:endParaRPr dirty="0"/>
          </a:p>
        </p:txBody>
      </p:sp>
      <p:sp>
        <p:nvSpPr>
          <p:cNvPr id="1583" name="Google Shape;1583;p44"/>
          <p:cNvSpPr/>
          <p:nvPr/>
        </p:nvSpPr>
        <p:spPr>
          <a:xfrm flipH="1">
            <a:off x="7679905"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84" name="Google Shape;1584;p44"/>
          <p:cNvSpPr/>
          <p:nvPr/>
        </p:nvSpPr>
        <p:spPr>
          <a:xfrm>
            <a:off x="7178675"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585" name="Google Shape;1585;p44"/>
          <p:cNvSpPr txBox="1"/>
          <p:nvPr/>
        </p:nvSpPr>
        <p:spPr>
          <a:xfrm>
            <a:off x="7581480" y="3200400"/>
            <a:ext cx="608012" cy="457200"/>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a:solidFill>
                  <a:srgbClr val="FF0000"/>
                </a:solidFill>
              </a:rPr>
              <a:t>.24</a:t>
            </a:r>
            <a:endParaRPr/>
          </a:p>
        </p:txBody>
      </p:sp>
      <p:cxnSp>
        <p:nvCxnSpPr>
          <p:cNvPr id="1589" name="Google Shape;1589;p44"/>
          <p:cNvCxnSpPr/>
          <p:nvPr/>
        </p:nvCxnSpPr>
        <p:spPr>
          <a:xfrm rot="10800000">
            <a:off x="7315200" y="3657600"/>
            <a:ext cx="304800" cy="381000"/>
          </a:xfrm>
          <a:prstGeom prst="straightConnector1">
            <a:avLst/>
          </a:prstGeom>
          <a:noFill/>
          <a:ln w="38100" cap="flat" cmpd="sng">
            <a:solidFill>
              <a:srgbClr val="FF0000"/>
            </a:solidFill>
            <a:prstDash val="solid"/>
            <a:round/>
            <a:headEnd type="none" w="sm" len="sm"/>
            <a:tailEnd type="none" w="sm" len="sm"/>
          </a:ln>
        </p:spPr>
      </p:cxnSp>
      <p:cxnSp>
        <p:nvCxnSpPr>
          <p:cNvPr id="1590" name="Google Shape;1590;p44"/>
          <p:cNvCxnSpPr/>
          <p:nvPr/>
        </p:nvCxnSpPr>
        <p:spPr>
          <a:xfrm rot="10800000">
            <a:off x="7315200" y="2895600"/>
            <a:ext cx="304800" cy="381000"/>
          </a:xfrm>
          <a:prstGeom prst="straightConnector1">
            <a:avLst/>
          </a:prstGeom>
          <a:noFill/>
          <a:ln w="38100" cap="flat" cmpd="sng">
            <a:solidFill>
              <a:srgbClr val="FF0000"/>
            </a:solidFill>
            <a:prstDash val="solid"/>
            <a:round/>
            <a:headEnd type="none" w="sm" len="sm"/>
            <a:tailEnd type="none" w="sm" len="sm"/>
          </a:ln>
        </p:spPr>
      </p:cxnSp>
      <p:sp>
        <p:nvSpPr>
          <p:cNvPr id="1591" name="Google Shape;1591;p44"/>
          <p:cNvSpPr txBox="1">
            <a:spLocks noGrp="1"/>
          </p:cNvSpPr>
          <p:nvPr>
            <p:ph type="sldNum" idx="12"/>
          </p:nvPr>
        </p:nvSpPr>
        <p:spPr>
          <a:xfrm>
            <a:off x="8077200" y="6245225"/>
            <a:ext cx="2133600" cy="476250"/>
          </a:xfrm>
          <a:prstGeom prst="rect">
            <a:avLst/>
          </a:prstGeom>
          <a:noFill/>
          <a:ln>
            <a:noFill/>
          </a:ln>
        </p:spPr>
        <p:txBody>
          <a:bodyPr spcFirstLastPara="1" wrap="square" lIns="91425" tIns="45700" rIns="91425" bIns="45700" anchor="t" anchorCtr="0">
            <a:noAutofit/>
          </a:bodyPr>
          <a:lstStyle/>
          <a:p>
            <a:pPr>
              <a:buSzPts val="1400"/>
            </a:pPr>
            <a:fld id="{00000000-1234-1234-1234-123412341234}" type="slidenum">
              <a:rPr lang="en-CA" sz="1400">
                <a:solidFill>
                  <a:srgbClr val="000000"/>
                </a:solidFill>
                <a:latin typeface="Arial"/>
                <a:ea typeface="Arial"/>
                <a:cs typeface="Arial"/>
                <a:sym typeface="Arial"/>
              </a:rPr>
              <a:pPr>
                <a:buSzPts val="1400"/>
              </a:pPr>
              <a:t>49</a:t>
            </a:fld>
            <a:endParaRPr sz="1400">
              <a:solidFill>
                <a:srgbClr val="000000"/>
              </a:solidFill>
              <a:latin typeface="Arial"/>
              <a:ea typeface="Arial"/>
              <a:cs typeface="Arial"/>
              <a:sym typeface="Arial"/>
            </a:endParaRPr>
          </a:p>
        </p:txBody>
      </p:sp>
      <p:cxnSp>
        <p:nvCxnSpPr>
          <p:cNvPr id="2" name="Google Shape;1590;p44">
            <a:extLst>
              <a:ext uri="{FF2B5EF4-FFF2-40B4-BE49-F238E27FC236}">
                <a16:creationId xmlns:a16="http://schemas.microsoft.com/office/drawing/2014/main" id="{A9BF5AE3-7683-A374-892A-C5CBD6719076}"/>
              </a:ext>
            </a:extLst>
          </p:cNvPr>
          <p:cNvCxnSpPr/>
          <p:nvPr/>
        </p:nvCxnSpPr>
        <p:spPr>
          <a:xfrm rot="10800000">
            <a:off x="7323218" y="3240507"/>
            <a:ext cx="304800" cy="381000"/>
          </a:xfrm>
          <a:prstGeom prst="straightConnector1">
            <a:avLst/>
          </a:prstGeom>
          <a:noFill/>
          <a:ln w="38100" cap="flat" cmpd="sng">
            <a:solidFill>
              <a:srgbClr val="FF0000"/>
            </a:solidFill>
            <a:prstDash val="solid"/>
            <a:round/>
            <a:headEnd type="none" w="sm" len="sm"/>
            <a:tailEnd type="none" w="sm" len="sm"/>
          </a:ln>
        </p:spPr>
      </p:cxnSp>
    </p:spTree>
    <p:extLst>
      <p:ext uri="{BB962C8B-B14F-4D97-AF65-F5344CB8AC3E}">
        <p14:creationId xmlns:p14="http://schemas.microsoft.com/office/powerpoint/2010/main" val="2375578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
          <p:cNvSpPr txBox="1">
            <a:spLocks noGrp="1"/>
          </p:cNvSpPr>
          <p:nvPr>
            <p:ph type="title"/>
          </p:nvPr>
        </p:nvSpPr>
        <p:spPr>
          <a:xfrm>
            <a:off x="1524000" y="36095"/>
            <a:ext cx="9144000" cy="541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dirty="0">
                <a:latin typeface="Arial"/>
                <a:ea typeface="Arial"/>
                <a:cs typeface="Arial"/>
                <a:sym typeface="Arial"/>
              </a:rPr>
              <a:t>Schedule (PT)</a:t>
            </a:r>
            <a:endParaRPr sz="4400" dirty="0"/>
          </a:p>
        </p:txBody>
      </p:sp>
      <p:graphicFrame>
        <p:nvGraphicFramePr>
          <p:cNvPr id="657" name="Google Shape;657;p4"/>
          <p:cNvGraphicFramePr/>
          <p:nvPr>
            <p:extLst>
              <p:ext uri="{D42A27DB-BD31-4B8C-83A1-F6EECF244321}">
                <p14:modId xmlns:p14="http://schemas.microsoft.com/office/powerpoint/2010/main" val="1196941321"/>
              </p:ext>
            </p:extLst>
          </p:nvPr>
        </p:nvGraphicFramePr>
        <p:xfrm>
          <a:off x="1304365" y="720468"/>
          <a:ext cx="9654988" cy="5629529"/>
        </p:xfrm>
        <a:graphic>
          <a:graphicData uri="http://schemas.openxmlformats.org/drawingml/2006/table">
            <a:tbl>
              <a:tblPr firstRow="1" bandRow="1">
                <a:gradFill>
                  <a:gsLst>
                    <a:gs pos="0">
                      <a:srgbClr val="A9A9E1"/>
                    </a:gs>
                    <a:gs pos="35000">
                      <a:srgbClr val="C4C4E7"/>
                    </a:gs>
                    <a:gs pos="100000">
                      <a:srgbClr val="E6E6F8"/>
                    </a:gs>
                  </a:gsLst>
                  <a:lin ang="16200000" scaled="0"/>
                </a:gradFill>
              </a:tblPr>
              <a:tblGrid>
                <a:gridCol w="1231855">
                  <a:extLst>
                    <a:ext uri="{9D8B030D-6E8A-4147-A177-3AD203B41FA5}">
                      <a16:colId xmlns:a16="http://schemas.microsoft.com/office/drawing/2014/main" val="20000"/>
                    </a:ext>
                  </a:extLst>
                </a:gridCol>
                <a:gridCol w="3647810">
                  <a:extLst>
                    <a:ext uri="{9D8B030D-6E8A-4147-A177-3AD203B41FA5}">
                      <a16:colId xmlns:a16="http://schemas.microsoft.com/office/drawing/2014/main" val="20001"/>
                    </a:ext>
                  </a:extLst>
                </a:gridCol>
                <a:gridCol w="1234723">
                  <a:extLst>
                    <a:ext uri="{9D8B030D-6E8A-4147-A177-3AD203B41FA5}">
                      <a16:colId xmlns:a16="http://schemas.microsoft.com/office/drawing/2014/main" val="20002"/>
                    </a:ext>
                  </a:extLst>
                </a:gridCol>
                <a:gridCol w="3540600">
                  <a:extLst>
                    <a:ext uri="{9D8B030D-6E8A-4147-A177-3AD203B41FA5}">
                      <a16:colId xmlns:a16="http://schemas.microsoft.com/office/drawing/2014/main" val="20003"/>
                    </a:ext>
                  </a:extLst>
                </a:gridCol>
              </a:tblGrid>
              <a:tr h="408838">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1 (PT)</a:t>
                      </a:r>
                      <a:endParaRPr sz="1500" dirty="0"/>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Wednesday Apr. 22</a:t>
                      </a:r>
                      <a:endParaRPr sz="1500" dirty="0"/>
                    </a:p>
                  </a:txBody>
                  <a:tcPr marL="91450" marR="91450" marT="45725" marB="45725">
                    <a:solidFill>
                      <a:srgbClr val="1F3864"/>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CA" sz="1500" u="none" strike="noStrike" cap="none" dirty="0">
                          <a:solidFill>
                            <a:srgbClr val="FFFFFF"/>
                          </a:solidFill>
                        </a:rPr>
                        <a:t>Day 2 (PT)</a:t>
                      </a:r>
                      <a:endParaRPr lang="en-CA" sz="1500" dirty="0"/>
                    </a:p>
                  </a:txBody>
                  <a:tcPr marL="91450" marR="91450" marT="45725" marB="45725">
                    <a:solidFill>
                      <a:srgbClr val="1F3864"/>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600" u="none" strike="noStrike" cap="none" dirty="0">
                          <a:solidFill>
                            <a:srgbClr val="FFFFFF"/>
                          </a:solidFill>
                        </a:rPr>
                        <a:t>Thursday Apr. 23</a:t>
                      </a:r>
                      <a:endParaRPr lang="en-CA" sz="1600" dirty="0"/>
                    </a:p>
                  </a:txBody>
                  <a:tcPr marL="91450" marR="91450" marT="45725" marB="45725">
                    <a:solidFill>
                      <a:srgbClr val="1F3864"/>
                    </a:solidFill>
                  </a:tcPr>
                </a:tc>
                <a:extLst>
                  <a:ext uri="{0D108BD9-81ED-4DB2-BD59-A6C34878D82A}">
                    <a16:rowId xmlns:a16="http://schemas.microsoft.com/office/drawing/2014/main" val="10000"/>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8:00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Introductions and Technology Check </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8:00 AM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5: Gene Finding with NNs (Lecture and Lab)</a:t>
                      </a:r>
                      <a:endParaRPr sz="1400" b="1" dirty="0"/>
                    </a:p>
                  </a:txBody>
                  <a:tcPr marL="91450" marR="91450" marT="45725" marB="45725">
                    <a:solidFill>
                      <a:srgbClr val="FFFFFF"/>
                    </a:solidFill>
                  </a:tcPr>
                </a:tc>
                <a:extLst>
                  <a:ext uri="{0D108BD9-81ED-4DB2-BD59-A6C34878D82A}">
                    <a16:rowId xmlns:a16="http://schemas.microsoft.com/office/drawing/2014/main" val="10001"/>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8:45 AM</a:t>
                      </a:r>
                      <a:endParaRPr sz="1400" b="1" dirty="0"/>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1: Introduction to Machine Learning (Lecture)</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10:00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5F5F5"/>
                    </a:solidFill>
                  </a:tcPr>
                </a:tc>
                <a:extLst>
                  <a:ext uri="{0D108BD9-81ED-4DB2-BD59-A6C34878D82A}">
                    <a16:rowId xmlns:a16="http://schemas.microsoft.com/office/drawing/2014/main" val="10002"/>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10:30 AM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6: Machine Learning with </a:t>
                      </a:r>
                      <a:r>
                        <a:rPr lang="en-CA" sz="1400" b="1" u="none" strike="noStrike" cap="none" dirty="0" err="1"/>
                        <a:t>Keras</a:t>
                      </a:r>
                      <a:r>
                        <a:rPr lang="en-CA" sz="1400" b="1" u="none" strike="noStrike" cap="none" dirty="0"/>
                        <a:t> and Scikit-Learn (Lecture/Lab) </a:t>
                      </a:r>
                      <a:endParaRPr sz="1400" b="1" dirty="0"/>
                    </a:p>
                  </a:txBody>
                  <a:tcPr marL="91450" marR="91450" marT="45725" marB="45725">
                    <a:solidFill>
                      <a:srgbClr val="FFFFFF"/>
                    </a:solidFill>
                  </a:tcPr>
                </a:tc>
                <a:extLst>
                  <a:ext uri="{0D108BD9-81ED-4DB2-BD59-A6C34878D82A}">
                    <a16:rowId xmlns:a16="http://schemas.microsoft.com/office/drawing/2014/main" val="10003"/>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10:30 AM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2: Decision Trees (Lecture and Lab)</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12:00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(45 min)</a:t>
                      </a:r>
                      <a:endParaRPr sz="1400" b="1"/>
                    </a:p>
                  </a:txBody>
                  <a:tcPr marL="91450" marR="91450" marT="45725" marB="45725">
                    <a:solidFill>
                      <a:srgbClr val="F5F5F5"/>
                    </a:solidFill>
                  </a:tcPr>
                </a:tc>
                <a:extLst>
                  <a:ext uri="{0D108BD9-81ED-4DB2-BD59-A6C34878D82A}">
                    <a16:rowId xmlns:a16="http://schemas.microsoft.com/office/drawing/2014/main" val="10004"/>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12:00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Break (1 hour)</a:t>
                      </a:r>
                      <a:endParaRPr sz="1400" b="1" dirty="0"/>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7: Machine Learning with Keras and Scikit-Learn (Cont'd) </a:t>
                      </a:r>
                      <a:endParaRPr sz="1400" b="1"/>
                    </a:p>
                  </a:txBody>
                  <a:tcPr marL="91450" marR="91450" marT="45725" marB="45725">
                    <a:solidFill>
                      <a:srgbClr val="FFFFFF"/>
                    </a:solidFill>
                  </a:tcPr>
                </a:tc>
                <a:extLst>
                  <a:ext uri="{0D108BD9-81ED-4DB2-BD59-A6C34878D82A}">
                    <a16:rowId xmlns:a16="http://schemas.microsoft.com/office/drawing/2014/main" val="10005"/>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1:00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3: Neural Networks (Lecture and Lab)</a:t>
                      </a:r>
                      <a:endParaRPr sz="1400" b="1"/>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2:00 PM</a:t>
                      </a:r>
                      <a:endParaRPr sz="1400" b="1" dirty="0"/>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5F5F5"/>
                    </a:solidFill>
                  </a:tcPr>
                </a:tc>
                <a:extLst>
                  <a:ext uri="{0D108BD9-81ED-4DB2-BD59-A6C34878D82A}">
                    <a16:rowId xmlns:a16="http://schemas.microsoft.com/office/drawing/2014/main" val="10006"/>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2:00 PM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Break (30 min)</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2:30 PM</a:t>
                      </a:r>
                      <a:endParaRPr sz="1400" b="1"/>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Module 8: LLMs and agentic coding for bioinformatics</a:t>
                      </a:r>
                      <a:endParaRPr sz="1400" b="1"/>
                    </a:p>
                  </a:txBody>
                  <a:tcPr marL="91450" marR="91450" marT="45725" marB="45725">
                    <a:solidFill>
                      <a:srgbClr val="FFFFFF"/>
                    </a:solidFill>
                  </a:tcPr>
                </a:tc>
                <a:extLst>
                  <a:ext uri="{0D108BD9-81ED-4DB2-BD59-A6C34878D82A}">
                    <a16:rowId xmlns:a16="http://schemas.microsoft.com/office/drawing/2014/main" val="10007"/>
                  </a:ext>
                </a:extLst>
              </a:tr>
              <a:tr h="594667">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a:t>2:30 PM</a:t>
                      </a:r>
                      <a:endParaRPr sz="1400" b="1"/>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Module 4: Neural Networks for 2</a:t>
                      </a:r>
                      <a:r>
                        <a:rPr lang="en-CA" sz="1400" b="1" u="none" strike="noStrike" cap="none" baseline="30000" dirty="0"/>
                        <a:t>o</a:t>
                      </a:r>
                      <a:r>
                        <a:rPr lang="en-CA" sz="1400" b="1" u="none" strike="noStrike" cap="none" dirty="0"/>
                        <a:t> Structure (Lecture and Homework)</a:t>
                      </a:r>
                      <a:endParaRPr sz="1400" b="1" dirty="0"/>
                    </a:p>
                  </a:txBody>
                  <a:tcPr marL="91450" marR="91450" marT="45725" marB="45725">
                    <a:solidFill>
                      <a:srgbClr val="F5F5F5"/>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3:45 PM</a:t>
                      </a:r>
                      <a:endParaRPr sz="1400" b="1" dirty="0"/>
                    </a:p>
                  </a:txBody>
                  <a:tcPr marL="91450" marR="91450" marT="45725" marB="45725">
                    <a:solidFill>
                      <a:srgbClr val="F5F5F5"/>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Survey and Closing Remarks</a:t>
                      </a:r>
                      <a:endParaRPr sz="1400" b="1"/>
                    </a:p>
                  </a:txBody>
                  <a:tcPr marL="91450" marR="91450" marT="45725" marB="45725">
                    <a:solidFill>
                      <a:srgbClr val="F5F5F5"/>
                    </a:solidFill>
                  </a:tcPr>
                </a:tc>
                <a:extLst>
                  <a:ext uri="{0D108BD9-81ED-4DB2-BD59-A6C34878D82A}">
                    <a16:rowId xmlns:a16="http://schemas.microsoft.com/office/drawing/2014/main" val="10008"/>
                  </a:ext>
                </a:extLst>
              </a:tr>
              <a:tr h="463355">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4:00 PM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a:t>End of Day 1</a:t>
                      </a:r>
                      <a:endParaRPr sz="1400" b="1"/>
                    </a:p>
                  </a:txBody>
                  <a:tcPr marL="91450" marR="91450" marT="45725" marB="45725">
                    <a:solidFill>
                      <a:srgbClr val="FFFFFF"/>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CA" sz="1400" b="1" u="none" strike="noStrike" cap="none" dirty="0"/>
                        <a:t>4:00 PM</a:t>
                      </a:r>
                      <a:endParaRPr sz="1400" b="1" dirty="0"/>
                    </a:p>
                  </a:txBody>
                  <a:tcPr marL="91450" marR="91450" marT="45725" marB="45725">
                    <a:solidFill>
                      <a:srgbClr val="FFF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CA" sz="1400" b="1" u="none" strike="noStrike" cap="none" dirty="0"/>
                        <a:t>End of Day 2</a:t>
                      </a:r>
                      <a:endParaRPr sz="1400" b="1" dirty="0"/>
                    </a:p>
                  </a:txBody>
                  <a:tcPr marL="91450" marR="91450" marT="45725" marB="45725">
                    <a:solidFill>
                      <a:srgbClr val="FFFFFF"/>
                    </a:solidFill>
                  </a:tcPr>
                </a:tc>
                <a:extLst>
                  <a:ext uri="{0D108BD9-81ED-4DB2-BD59-A6C34878D82A}">
                    <a16:rowId xmlns:a16="http://schemas.microsoft.com/office/drawing/2014/main" val="10009"/>
                  </a:ext>
                </a:extLst>
              </a:tr>
            </a:tbl>
          </a:graphicData>
        </a:graphic>
      </p:graphicFrame>
      <p:pic>
        <p:nvPicPr>
          <p:cNvPr id="658" name="Google Shape;658;p4" descr="A red sign with white letters  Description automatically generated"/>
          <p:cNvPicPr preferRelativeResize="0"/>
          <p:nvPr/>
        </p:nvPicPr>
        <p:blipFill rotWithShape="1">
          <a:blip r:embed="rId2">
            <a:alphaModFix/>
          </a:blip>
          <a:srcRect/>
          <a:stretch/>
        </p:blipFill>
        <p:spPr>
          <a:xfrm>
            <a:off x="1627939" y="6440905"/>
            <a:ext cx="1765300" cy="381000"/>
          </a:xfrm>
          <a:prstGeom prst="rect">
            <a:avLst/>
          </a:prstGeom>
          <a:noFill/>
          <a:ln>
            <a:noFill/>
          </a:ln>
        </p:spPr>
      </p:pic>
      <p:sp>
        <p:nvSpPr>
          <p:cNvPr id="9901" name="Footer Cover Fix"/>
          <p:cNvSpPr/>
          <p:nvPr/>
        </p:nvSpPr>
        <p:spPr>
          <a:xfrm>
            <a:off x="0" y="6350000"/>
            <a:ext cx="12192000" cy="508000"/>
          </a:xfrm>
          <a:prstGeom prst="rect">
            <a:avLst/>
          </a:prstGeom>
          <a:solidFill>
            <a:srgbClr val="FFFFFF"/>
          </a:solidFill>
          <a:ln>
            <a:noFill/>
          </a:ln>
        </p:spPr>
        <p:txBody>
          <a:bodyPr/>
          <a:lstStyle/>
          <a:p>
            <a:endParaRPr/>
          </a:p>
        </p:txBody>
      </p:sp>
      <p:sp>
        <p:nvSpPr>
          <p:cNvPr id="9902" name="Footer Bar Fix"/>
          <p:cNvSpPr/>
          <p:nvPr/>
        </p:nvSpPr>
        <p:spPr>
          <a:xfrm>
            <a:off x="0" y="6492874"/>
            <a:ext cx="12192000" cy="365126"/>
          </a:xfrm>
          <a:prstGeom prst="rect">
            <a:avLst/>
          </a:prstGeom>
          <a:solidFill>
            <a:srgbClr val="70247F"/>
          </a:solidFill>
          <a:ln>
            <a:noFill/>
          </a:ln>
        </p:spPr>
        <p:txBody>
          <a:bodyPr/>
          <a:lstStyle/>
          <a:p>
            <a:endParaRPr/>
          </a:p>
        </p:txBody>
      </p:sp>
      <p:sp>
        <p:nvSpPr>
          <p:cNvPr id="9903" name="Footer Text Fix"/>
          <p:cNvSpPr txBox="1"/>
          <p:nvPr/>
        </p:nvSpPr>
        <p:spPr>
          <a:xfrm>
            <a:off x="0" y="6521547"/>
            <a:ext cx="4810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Canadian Bioinformatics Workshops | bioinformatics.ca</a:t>
            </a: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747126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Google Shape;1597;p45"/>
          <p:cNvSpPr txBox="1">
            <a:spLocks noGrp="1"/>
          </p:cNvSpPr>
          <p:nvPr>
            <p:ph type="title"/>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r>
              <a:rPr lang="en-CA">
                <a:solidFill>
                  <a:schemeClr val="dk1"/>
                </a:solidFill>
              </a:rPr>
              <a:t>After Many Iterations….</a:t>
            </a:r>
            <a:endParaRPr/>
          </a:p>
        </p:txBody>
      </p:sp>
      <p:sp>
        <p:nvSpPr>
          <p:cNvPr id="1598" name="Google Shape;1598;p45"/>
          <p:cNvSpPr txBox="1"/>
          <p:nvPr/>
        </p:nvSpPr>
        <p:spPr>
          <a:xfrm>
            <a:off x="3505200" y="5562600"/>
            <a:ext cx="5329238" cy="457200"/>
          </a:xfrm>
          <a:prstGeom prst="rect">
            <a:avLst/>
          </a:prstGeom>
          <a:noFill/>
          <a:ln>
            <a:noFill/>
          </a:ln>
        </p:spPr>
        <p:txBody>
          <a:bodyPr spcFirstLastPara="1" wrap="square" lIns="91425" tIns="45700" rIns="91425" bIns="45700" anchor="t" anchorCtr="0">
            <a:noAutofit/>
          </a:bodyPr>
          <a:lstStyle/>
          <a:p>
            <a:pPr>
              <a:buClr>
                <a:srgbClr val="FF0000"/>
              </a:buClr>
              <a:buSzPts val="2400"/>
            </a:pPr>
            <a:r>
              <a:rPr lang="en-CA" sz="2400" b="1">
                <a:solidFill>
                  <a:srgbClr val="FF0000"/>
                </a:solidFill>
              </a:rPr>
              <a:t>Two “Generalized” Weight Matrices</a:t>
            </a:r>
            <a:endParaRPr sz="2400" b="1">
              <a:solidFill>
                <a:srgbClr val="FF0000"/>
              </a:solidFill>
            </a:endParaRPr>
          </a:p>
        </p:txBody>
      </p:sp>
      <p:sp>
        <p:nvSpPr>
          <p:cNvPr id="1599" name="Google Shape;1599;p45"/>
          <p:cNvSpPr txBox="1"/>
          <p:nvPr/>
        </p:nvSpPr>
        <p:spPr>
          <a:xfrm>
            <a:off x="4479926" y="1792288"/>
            <a:ext cx="1624013" cy="3378200"/>
          </a:xfrm>
          <a:prstGeom prst="rect">
            <a:avLst/>
          </a:prstGeom>
          <a:noFill/>
          <a:ln>
            <a:noFill/>
          </a:ln>
        </p:spPr>
        <p:txBody>
          <a:bodyPr spcFirstLastPara="1" wrap="square" lIns="91425" tIns="45700" rIns="91425" bIns="45700" anchor="t" anchorCtr="0">
            <a:noAutofit/>
          </a:bodyPr>
          <a:lstStyle/>
          <a:p>
            <a:pPr>
              <a:buSzPts val="2400"/>
            </a:pPr>
            <a:r>
              <a:rPr lang="en-CA" sz="2400" b="1"/>
              <a:t>.13 .08 .12</a:t>
            </a:r>
            <a:endParaRPr/>
          </a:p>
          <a:p>
            <a:pPr>
              <a:buSzPts val="2400"/>
            </a:pPr>
            <a:r>
              <a:rPr lang="en-CA" sz="2400" b="1"/>
              <a:t>.24 .01 .45</a:t>
            </a:r>
            <a:endParaRPr/>
          </a:p>
          <a:p>
            <a:pPr>
              <a:buSzPts val="2400"/>
            </a:pPr>
            <a:r>
              <a:rPr lang="en-CA" sz="2400" b="1"/>
              <a:t>.76 .01 .31</a:t>
            </a:r>
            <a:endParaRPr/>
          </a:p>
          <a:p>
            <a:pPr>
              <a:buSzPts val="2400"/>
            </a:pPr>
            <a:r>
              <a:rPr lang="en-CA" sz="2400" b="1"/>
              <a:t>.06 .32 .14</a:t>
            </a:r>
            <a:endParaRPr/>
          </a:p>
          <a:p>
            <a:pPr>
              <a:buSzPts val="2400"/>
            </a:pPr>
            <a:r>
              <a:rPr lang="en-CA" sz="2400" b="1"/>
              <a:t>.03 .11 .23</a:t>
            </a:r>
            <a:endParaRPr/>
          </a:p>
          <a:p>
            <a:pPr>
              <a:buSzPts val="2400"/>
            </a:pPr>
            <a:r>
              <a:rPr lang="en-CA" sz="2400" b="1"/>
              <a:t>.21 .21 .51</a:t>
            </a:r>
            <a:endParaRPr/>
          </a:p>
          <a:p>
            <a:pPr>
              <a:buSzPts val="2400"/>
            </a:pPr>
            <a:r>
              <a:rPr lang="en-CA" sz="2400" b="1"/>
              <a:t>.10 .33 .85</a:t>
            </a:r>
            <a:endParaRPr/>
          </a:p>
          <a:p>
            <a:pPr>
              <a:buSzPts val="2400"/>
            </a:pPr>
            <a:r>
              <a:rPr lang="en-CA" sz="2400" b="1"/>
              <a:t>.12 .34 .09</a:t>
            </a:r>
            <a:endParaRPr/>
          </a:p>
          <a:p>
            <a:pPr>
              <a:buSzPts val="2400"/>
            </a:pPr>
            <a:r>
              <a:rPr lang="en-CA" sz="2400" b="1"/>
              <a:t>.51 .31 .33</a:t>
            </a:r>
            <a:endParaRPr/>
          </a:p>
        </p:txBody>
      </p:sp>
      <p:sp>
        <p:nvSpPr>
          <p:cNvPr id="1600" name="Google Shape;1600;p45"/>
          <p:cNvSpPr/>
          <p:nvPr/>
        </p:nvSpPr>
        <p:spPr>
          <a:xfrm>
            <a:off x="44196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601" name="Google Shape;1601;p45"/>
          <p:cNvSpPr/>
          <p:nvPr/>
        </p:nvSpPr>
        <p:spPr>
          <a:xfrm flipH="1">
            <a:off x="6019800" y="1752600"/>
            <a:ext cx="152400" cy="34290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602" name="Google Shape;1602;p45"/>
          <p:cNvSpPr txBox="1"/>
          <p:nvPr/>
        </p:nvSpPr>
        <p:spPr>
          <a:xfrm>
            <a:off x="7086600" y="2851150"/>
            <a:ext cx="184150" cy="457200"/>
          </a:xfrm>
          <a:prstGeom prst="rect">
            <a:avLst/>
          </a:prstGeom>
          <a:noFill/>
          <a:ln>
            <a:noFill/>
          </a:ln>
        </p:spPr>
        <p:txBody>
          <a:bodyPr spcFirstLastPara="1" wrap="square" lIns="91425" tIns="45700" rIns="91425" bIns="45700" anchor="t" anchorCtr="0">
            <a:noAutofit/>
          </a:bodyPr>
          <a:lstStyle/>
          <a:p>
            <a:pPr>
              <a:buClr>
                <a:schemeClr val="dk1"/>
              </a:buClr>
              <a:buSzPts val="2400"/>
            </a:pPr>
            <a:endParaRPr sz="2400" b="1"/>
          </a:p>
        </p:txBody>
      </p:sp>
      <p:sp>
        <p:nvSpPr>
          <p:cNvPr id="1603" name="Google Shape;1603;p45"/>
          <p:cNvSpPr txBox="1"/>
          <p:nvPr/>
        </p:nvSpPr>
        <p:spPr>
          <a:xfrm>
            <a:off x="7162801" y="2851150"/>
            <a:ext cx="689811" cy="1187450"/>
          </a:xfrm>
          <a:prstGeom prst="rect">
            <a:avLst/>
          </a:prstGeom>
          <a:noFill/>
          <a:ln>
            <a:noFill/>
          </a:ln>
        </p:spPr>
        <p:txBody>
          <a:bodyPr spcFirstLastPara="1" wrap="square" lIns="91425" tIns="45700" rIns="91425" bIns="45700" anchor="t" anchorCtr="0">
            <a:noAutofit/>
          </a:bodyPr>
          <a:lstStyle/>
          <a:p>
            <a:pPr>
              <a:buSzPts val="2400"/>
            </a:pPr>
            <a:r>
              <a:rPr lang="en-CA" sz="2400" b="1" dirty="0"/>
              <a:t>.93</a:t>
            </a:r>
            <a:endParaRPr dirty="0"/>
          </a:p>
          <a:p>
            <a:pPr>
              <a:buSzPts val="2400"/>
            </a:pPr>
            <a:r>
              <a:rPr lang="en-CA" sz="2400" b="1" dirty="0"/>
              <a:t>.24</a:t>
            </a:r>
            <a:endParaRPr dirty="0"/>
          </a:p>
          <a:p>
            <a:pPr>
              <a:buSzPts val="2400"/>
            </a:pPr>
            <a:r>
              <a:rPr lang="en-CA" sz="2400" b="1" dirty="0"/>
              <a:t>.23</a:t>
            </a:r>
            <a:endParaRPr dirty="0"/>
          </a:p>
        </p:txBody>
      </p:sp>
      <p:sp>
        <p:nvSpPr>
          <p:cNvPr id="1604" name="Google Shape;1604;p45"/>
          <p:cNvSpPr/>
          <p:nvPr/>
        </p:nvSpPr>
        <p:spPr>
          <a:xfrm flipH="1">
            <a:off x="7679905"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605" name="Google Shape;1605;p45"/>
          <p:cNvSpPr/>
          <p:nvPr/>
        </p:nvSpPr>
        <p:spPr>
          <a:xfrm>
            <a:off x="7178675" y="2811463"/>
            <a:ext cx="152400" cy="1219200"/>
          </a:xfrm>
          <a:custGeom>
            <a:avLst/>
            <a:gdLst/>
            <a:ahLst/>
            <a:cxnLst/>
            <a:rect l="l" t="t" r="r" b="b"/>
            <a:pathLst>
              <a:path w="96" h="2352" extrusionOk="0">
                <a:moveTo>
                  <a:pt x="96" y="0"/>
                </a:moveTo>
                <a:lnTo>
                  <a:pt x="0" y="0"/>
                </a:lnTo>
                <a:lnTo>
                  <a:pt x="0" y="2352"/>
                </a:lnTo>
                <a:lnTo>
                  <a:pt x="96" y="2352"/>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sz="1800" b="1"/>
          </a:p>
        </p:txBody>
      </p:sp>
      <p:sp>
        <p:nvSpPr>
          <p:cNvPr id="1606" name="Google Shape;1606;p45"/>
          <p:cNvSpPr txBox="1">
            <a:spLocks noGrp="1"/>
          </p:cNvSpPr>
          <p:nvPr>
            <p:ph type="sldNum" idx="12"/>
          </p:nvPr>
        </p:nvSpPr>
        <p:spPr>
          <a:xfrm>
            <a:off x="8077200" y="6245225"/>
            <a:ext cx="2133600" cy="476250"/>
          </a:xfrm>
          <a:prstGeom prst="rect">
            <a:avLst/>
          </a:prstGeom>
          <a:noFill/>
          <a:ln>
            <a:noFill/>
          </a:ln>
        </p:spPr>
        <p:txBody>
          <a:bodyPr spcFirstLastPara="1" wrap="square" lIns="91425" tIns="45700" rIns="91425" bIns="45700" anchor="t" anchorCtr="0">
            <a:noAutofit/>
          </a:bodyPr>
          <a:lstStyle/>
          <a:p>
            <a:pPr>
              <a:buSzPts val="1400"/>
            </a:pPr>
            <a:fld id="{00000000-1234-1234-1234-123412341234}" type="slidenum">
              <a:rPr lang="en-CA" sz="1400">
                <a:solidFill>
                  <a:srgbClr val="000000"/>
                </a:solidFill>
                <a:latin typeface="Arial"/>
                <a:ea typeface="Arial"/>
                <a:cs typeface="Arial"/>
                <a:sym typeface="Arial"/>
              </a:rPr>
              <a:pPr>
                <a:buSzPts val="1400"/>
              </a:pPr>
              <a:t>50</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4483417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49"/>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Windowing Method</a:t>
            </a:r>
            <a:endParaRPr/>
          </a:p>
        </p:txBody>
      </p:sp>
      <p:sp>
        <p:nvSpPr>
          <p:cNvPr id="1649" name="Google Shape;1649;p49"/>
          <p:cNvSpPr/>
          <p:nvPr/>
        </p:nvSpPr>
        <p:spPr>
          <a:xfrm>
            <a:off x="4410164" y="4058127"/>
            <a:ext cx="5105927"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AGTCTCGAAT</a:t>
            </a:r>
            <a:r>
              <a:rPr lang="en-CA" sz="1800" b="1" i="0" u="none" strike="noStrike" cap="none">
                <a:solidFill>
                  <a:srgbClr val="000000"/>
                </a:solidFill>
                <a:latin typeface="Arial"/>
                <a:ea typeface="Arial"/>
                <a:cs typeface="Arial"/>
                <a:sym typeface="Arial"/>
              </a:rPr>
              <a:t>G</a:t>
            </a:r>
            <a:r>
              <a:rPr lang="en-CA" sz="1800" b="0" i="0" u="none" strike="noStrike" cap="none">
                <a:solidFill>
                  <a:srgbClr val="000000"/>
                </a:solidFill>
                <a:latin typeface="Arial"/>
                <a:ea typeface="Arial"/>
                <a:cs typeface="Arial"/>
                <a:sym typeface="Arial"/>
              </a:rPr>
              <a:t>TGATAAATGCGCCGTTAAC</a:t>
            </a:r>
            <a:endParaRPr sz="1400" b="0" i="0" u="none" strike="noStrike" cap="none">
              <a:solidFill>
                <a:srgbClr val="000000"/>
              </a:solidFill>
              <a:latin typeface="Arial"/>
              <a:ea typeface="Arial"/>
              <a:cs typeface="Arial"/>
              <a:sym typeface="Arial"/>
            </a:endParaRPr>
          </a:p>
        </p:txBody>
      </p:sp>
      <p:sp>
        <p:nvSpPr>
          <p:cNvPr id="1650" name="Google Shape;1650;p49"/>
          <p:cNvSpPr/>
          <p:nvPr/>
        </p:nvSpPr>
        <p:spPr>
          <a:xfrm>
            <a:off x="4335348" y="4917598"/>
            <a:ext cx="5019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NNNCCCCCCC</a:t>
            </a:r>
            <a:r>
              <a:rPr lang="en-CA" sz="1800" b="1" i="0" u="none" strike="noStrike" cap="none">
                <a:solidFill>
                  <a:srgbClr val="000000"/>
                </a:solidFill>
                <a:latin typeface="Arial"/>
                <a:ea typeface="Arial"/>
                <a:cs typeface="Arial"/>
                <a:sym typeface="Arial"/>
              </a:rPr>
              <a:t>C</a:t>
            </a:r>
            <a:r>
              <a:rPr lang="en-CA" sz="1800" b="0" i="0" u="none" strike="noStrike" cap="none">
                <a:solidFill>
                  <a:srgbClr val="000000"/>
                </a:solidFill>
                <a:latin typeface="Arial"/>
                <a:ea typeface="Arial"/>
                <a:cs typeface="Arial"/>
                <a:sym typeface="Arial"/>
              </a:rPr>
              <a:t>CCCCCCCCCCCCCNNNNN</a:t>
            </a:r>
            <a:endParaRPr sz="1400" b="0" i="0" u="none" strike="noStrike" cap="none">
              <a:solidFill>
                <a:srgbClr val="000000"/>
              </a:solidFill>
              <a:latin typeface="Arial"/>
              <a:ea typeface="Arial"/>
              <a:cs typeface="Arial"/>
              <a:sym typeface="Arial"/>
            </a:endParaRPr>
          </a:p>
        </p:txBody>
      </p:sp>
      <p:sp>
        <p:nvSpPr>
          <p:cNvPr id="1651" name="Google Shape;1651;p49"/>
          <p:cNvSpPr txBox="1"/>
          <p:nvPr/>
        </p:nvSpPr>
        <p:spPr>
          <a:xfrm>
            <a:off x="895739" y="1417108"/>
            <a:ext cx="10767526" cy="2331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2856"/>
              <a:buFont typeface="Arial"/>
              <a:buChar char="•"/>
            </a:pPr>
            <a:r>
              <a:rPr lang="en-CA" sz="2800" b="1" i="0" u="none" strike="noStrike" cap="none" dirty="0">
                <a:solidFill>
                  <a:srgbClr val="000090"/>
                </a:solidFill>
                <a:latin typeface="Arial"/>
                <a:ea typeface="Arial"/>
                <a:cs typeface="Arial"/>
                <a:sym typeface="Arial"/>
              </a:rPr>
              <a:t>A window of nucleotides forms one set of inputs to the ANN</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560"/>
              </a:spcBef>
              <a:spcAft>
                <a:spcPts val="0"/>
              </a:spcAft>
              <a:buClr>
                <a:srgbClr val="FF0000"/>
              </a:buClr>
              <a:buSzPts val="2856"/>
              <a:buFont typeface="Arial"/>
              <a:buChar char="•"/>
            </a:pPr>
            <a:r>
              <a:rPr lang="en-CA" sz="2800" b="1" i="0" u="none" strike="noStrike" cap="none" dirty="0">
                <a:solidFill>
                  <a:srgbClr val="000090"/>
                </a:solidFill>
                <a:latin typeface="Arial"/>
                <a:ea typeface="Arial"/>
                <a:cs typeface="Arial"/>
                <a:sym typeface="Arial"/>
              </a:rPr>
              <a:t>The corresponding output is the coding/non-coding label for the nucleotide at the center of the window </a:t>
            </a:r>
            <a:endParaRPr sz="1400" b="0" i="0" u="none" strike="noStrike" cap="none" dirty="0">
              <a:solidFill>
                <a:srgbClr val="000000"/>
              </a:solidFill>
              <a:latin typeface="Arial"/>
              <a:ea typeface="Arial"/>
              <a:cs typeface="Arial"/>
              <a:sym typeface="Arial"/>
            </a:endParaRPr>
          </a:p>
        </p:txBody>
      </p:sp>
      <p:sp>
        <p:nvSpPr>
          <p:cNvPr id="1652" name="Google Shape;1652;p49"/>
          <p:cNvSpPr/>
          <p:nvPr/>
        </p:nvSpPr>
        <p:spPr>
          <a:xfrm>
            <a:off x="5292436" y="4110277"/>
            <a:ext cx="1679100" cy="2838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1653" name="Google Shape;1653;p49"/>
          <p:cNvCxnSpPr/>
          <p:nvPr/>
        </p:nvCxnSpPr>
        <p:spPr>
          <a:xfrm>
            <a:off x="6144490" y="4427459"/>
            <a:ext cx="0" cy="555600"/>
          </a:xfrm>
          <a:prstGeom prst="straightConnector1">
            <a:avLst/>
          </a:prstGeom>
          <a:noFill/>
          <a:ln w="25400" cap="flat" cmpd="sng">
            <a:solidFill>
              <a:schemeClr val="dk1"/>
            </a:solidFill>
            <a:prstDash val="solid"/>
            <a:round/>
            <a:headEnd type="none" w="sm" len="sm"/>
            <a:tailEnd type="triangle" w="med" len="med"/>
          </a:ln>
        </p:spPr>
      </p:cxnSp>
      <p:cxnSp>
        <p:nvCxnSpPr>
          <p:cNvPr id="1654" name="Google Shape;1654;p49"/>
          <p:cNvCxnSpPr/>
          <p:nvPr/>
        </p:nvCxnSpPr>
        <p:spPr>
          <a:xfrm rot="10800000">
            <a:off x="4103658" y="3669830"/>
            <a:ext cx="1463100" cy="473700"/>
          </a:xfrm>
          <a:prstGeom prst="bentConnector3">
            <a:avLst>
              <a:gd name="adj1" fmla="val 0"/>
            </a:avLst>
          </a:prstGeom>
          <a:noFill/>
          <a:ln w="25400" cap="flat" cmpd="sng">
            <a:solidFill>
              <a:srgbClr val="FF0000"/>
            </a:solidFill>
            <a:prstDash val="solid"/>
            <a:round/>
            <a:headEnd type="none" w="sm" len="sm"/>
            <a:tailEnd type="none" w="sm" len="sm"/>
          </a:ln>
        </p:spPr>
      </p:cxnSp>
      <p:sp>
        <p:nvSpPr>
          <p:cNvPr id="1655" name="Google Shape;1655;p49"/>
          <p:cNvSpPr txBox="1"/>
          <p:nvPr/>
        </p:nvSpPr>
        <p:spPr>
          <a:xfrm>
            <a:off x="2848495" y="3470199"/>
            <a:ext cx="1313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Input set X</a:t>
            </a:r>
            <a:endParaRPr sz="1400" b="0" i="0" u="none" strike="noStrike" cap="none">
              <a:solidFill>
                <a:srgbClr val="000000"/>
              </a:solidFill>
              <a:latin typeface="Arial"/>
              <a:ea typeface="Arial"/>
              <a:cs typeface="Arial"/>
              <a:sym typeface="Arial"/>
            </a:endParaRPr>
          </a:p>
        </p:txBody>
      </p:sp>
      <p:sp>
        <p:nvSpPr>
          <p:cNvPr id="1656" name="Google Shape;1656;p49"/>
          <p:cNvSpPr/>
          <p:nvPr/>
        </p:nvSpPr>
        <p:spPr>
          <a:xfrm>
            <a:off x="6065520" y="4977573"/>
            <a:ext cx="191100" cy="2838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57" name="Google Shape;1657;p49"/>
          <p:cNvSpPr txBox="1"/>
          <p:nvPr/>
        </p:nvSpPr>
        <p:spPr>
          <a:xfrm>
            <a:off x="4289368" y="5409834"/>
            <a:ext cx="1313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Output y</a:t>
            </a:r>
            <a:endParaRPr sz="1400" b="0" i="0" u="none" strike="noStrike" cap="none">
              <a:solidFill>
                <a:srgbClr val="000000"/>
              </a:solidFill>
              <a:latin typeface="Arial"/>
              <a:ea typeface="Arial"/>
              <a:cs typeface="Arial"/>
              <a:sym typeface="Arial"/>
            </a:endParaRPr>
          </a:p>
        </p:txBody>
      </p:sp>
      <p:cxnSp>
        <p:nvCxnSpPr>
          <p:cNvPr id="1658" name="Google Shape;1658;p49"/>
          <p:cNvCxnSpPr/>
          <p:nvPr/>
        </p:nvCxnSpPr>
        <p:spPr>
          <a:xfrm rot="10800000" flipH="1">
            <a:off x="5436524" y="5261501"/>
            <a:ext cx="724500" cy="333000"/>
          </a:xfrm>
          <a:prstGeom prst="bentConnector3">
            <a:avLst>
              <a:gd name="adj1" fmla="val 100491"/>
            </a:avLst>
          </a:prstGeom>
          <a:noFill/>
          <a:ln w="25400" cap="flat" cmpd="sng">
            <a:solidFill>
              <a:srgbClr val="FF0000"/>
            </a:solidFill>
            <a:prstDash val="solid"/>
            <a:round/>
            <a:headEnd type="none" w="sm" len="sm"/>
            <a:tailEnd type="none" w="sm" len="sm"/>
          </a:ln>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Google Shape;1664;p50"/>
          <p:cNvSpPr/>
          <p:nvPr/>
        </p:nvSpPr>
        <p:spPr>
          <a:xfrm>
            <a:off x="2985916" y="4810795"/>
            <a:ext cx="627505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rgbClr val="000000"/>
                </a:solidFill>
                <a:latin typeface="Arial"/>
                <a:ea typeface="Arial"/>
                <a:cs typeface="Arial"/>
                <a:sym typeface="Arial"/>
              </a:rPr>
              <a:t>AGTCT</a:t>
            </a:r>
            <a:r>
              <a:rPr lang="en-CA" sz="2000" b="1" i="0" u="none" strike="noStrike" cap="none">
                <a:solidFill>
                  <a:srgbClr val="000000"/>
                </a:solidFill>
                <a:latin typeface="Arial"/>
                <a:ea typeface="Arial"/>
                <a:cs typeface="Arial"/>
                <a:sym typeface="Arial"/>
              </a:rPr>
              <a:t>C</a:t>
            </a:r>
            <a:r>
              <a:rPr lang="en-CA" sz="2000" b="0" i="0" u="none" strike="noStrike" cap="none">
                <a:solidFill>
                  <a:srgbClr val="000000"/>
                </a:solidFill>
                <a:latin typeface="Arial"/>
                <a:ea typeface="Arial"/>
                <a:cs typeface="Arial"/>
                <a:sym typeface="Arial"/>
              </a:rPr>
              <a:t>GAATGTCGAG…TGAAATGCGCC</a:t>
            </a:r>
            <a:r>
              <a:rPr lang="en-CA" sz="2000" b="1" i="0" u="none" strike="noStrike" cap="none">
                <a:solidFill>
                  <a:srgbClr val="000000"/>
                </a:solidFill>
                <a:latin typeface="Arial"/>
                <a:ea typeface="Arial"/>
                <a:cs typeface="Arial"/>
                <a:sym typeface="Arial"/>
              </a:rPr>
              <a:t>G</a:t>
            </a:r>
            <a:r>
              <a:rPr lang="en-CA" sz="2000" b="0" i="0" u="none" strike="noStrike" cap="none">
                <a:solidFill>
                  <a:srgbClr val="000000"/>
                </a:solidFill>
                <a:latin typeface="Arial"/>
                <a:ea typeface="Arial"/>
                <a:cs typeface="Arial"/>
                <a:sym typeface="Arial"/>
              </a:rPr>
              <a:t>TTAAC</a:t>
            </a:r>
            <a:endParaRPr sz="1400" b="0" i="0" u="none" strike="noStrike" cap="none">
              <a:solidFill>
                <a:srgbClr val="000000"/>
              </a:solidFill>
              <a:latin typeface="Arial"/>
              <a:ea typeface="Arial"/>
              <a:cs typeface="Arial"/>
              <a:sym typeface="Arial"/>
            </a:endParaRPr>
          </a:p>
        </p:txBody>
      </p:sp>
      <p:sp>
        <p:nvSpPr>
          <p:cNvPr id="1665" name="Google Shape;1665;p50"/>
          <p:cNvSpPr txBox="1"/>
          <p:nvPr/>
        </p:nvSpPr>
        <p:spPr>
          <a:xfrm>
            <a:off x="1759500" y="1493308"/>
            <a:ext cx="8520600" cy="2331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2856"/>
              <a:buFont typeface="Arial"/>
              <a:buChar char="•"/>
            </a:pPr>
            <a:r>
              <a:rPr lang="en-CA" sz="2800" b="1" i="0" u="none" strike="noStrike" cap="none">
                <a:solidFill>
                  <a:srgbClr val="000090"/>
                </a:solidFill>
                <a:latin typeface="Arial"/>
                <a:ea typeface="Arial"/>
                <a:cs typeface="Arial"/>
                <a:sym typeface="Arial"/>
              </a:rPr>
              <a:t>Because we are not using the ‘Null’ input and predictions are made on the nucleotide at the center of the windows, no predictions will be made for the first few nucleotides and last few, according to the size of the window</a:t>
            </a:r>
            <a:endParaRPr sz="1400" b="0" i="0" u="none" strike="noStrike" cap="none">
              <a:solidFill>
                <a:srgbClr val="000000"/>
              </a:solidFill>
              <a:latin typeface="Arial"/>
              <a:ea typeface="Arial"/>
              <a:cs typeface="Arial"/>
              <a:sym typeface="Arial"/>
            </a:endParaRPr>
          </a:p>
          <a:p>
            <a:pPr marL="342900" marR="0" lvl="0" indent="-161544" algn="l" rtl="0">
              <a:lnSpc>
                <a:spcPct val="100000"/>
              </a:lnSpc>
              <a:spcBef>
                <a:spcPts val="560"/>
              </a:spcBef>
              <a:spcAft>
                <a:spcPts val="0"/>
              </a:spcAft>
              <a:buClr>
                <a:srgbClr val="FF0000"/>
              </a:buClr>
              <a:buSzPts val="2856"/>
              <a:buFont typeface="Arial"/>
              <a:buNone/>
            </a:pPr>
            <a:endParaRPr sz="2800" b="1" i="0" u="none" strike="noStrike" cap="none">
              <a:solidFill>
                <a:srgbClr val="000090"/>
              </a:solidFill>
              <a:latin typeface="Arial"/>
              <a:ea typeface="Arial"/>
              <a:cs typeface="Arial"/>
              <a:sym typeface="Arial"/>
            </a:endParaRPr>
          </a:p>
        </p:txBody>
      </p:sp>
      <p:sp>
        <p:nvSpPr>
          <p:cNvPr id="1666" name="Google Shape;1666;p50"/>
          <p:cNvSpPr/>
          <p:nvPr/>
        </p:nvSpPr>
        <p:spPr>
          <a:xfrm>
            <a:off x="3070161" y="4862945"/>
            <a:ext cx="1920245" cy="283929"/>
          </a:xfrm>
          <a:prstGeom prst="rect">
            <a:avLst/>
          </a:prstGeom>
          <a:noFill/>
          <a:ln w="28575"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67" name="Google Shape;1667;p50"/>
          <p:cNvSpPr/>
          <p:nvPr/>
        </p:nvSpPr>
        <p:spPr>
          <a:xfrm>
            <a:off x="7168341" y="4862945"/>
            <a:ext cx="1936866" cy="283929"/>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1668" name="Google Shape;1668;p50"/>
          <p:cNvCxnSpPr/>
          <p:nvPr/>
        </p:nvCxnSpPr>
        <p:spPr>
          <a:xfrm>
            <a:off x="4038599" y="5161027"/>
            <a:ext cx="0" cy="555655"/>
          </a:xfrm>
          <a:prstGeom prst="straightConnector1">
            <a:avLst/>
          </a:prstGeom>
          <a:noFill/>
          <a:ln w="25400" cap="flat" cmpd="sng">
            <a:solidFill>
              <a:schemeClr val="dk1"/>
            </a:solidFill>
            <a:prstDash val="solid"/>
            <a:round/>
            <a:headEnd type="none" w="sm" len="sm"/>
            <a:tailEnd type="triangle" w="med" len="med"/>
          </a:ln>
        </p:spPr>
      </p:cxnSp>
      <p:cxnSp>
        <p:nvCxnSpPr>
          <p:cNvPr id="1669" name="Google Shape;1669;p50"/>
          <p:cNvCxnSpPr/>
          <p:nvPr/>
        </p:nvCxnSpPr>
        <p:spPr>
          <a:xfrm>
            <a:off x="8197734" y="5161027"/>
            <a:ext cx="0" cy="555655"/>
          </a:xfrm>
          <a:prstGeom prst="straightConnector1">
            <a:avLst/>
          </a:prstGeom>
          <a:noFill/>
          <a:ln w="25400" cap="flat" cmpd="sng">
            <a:solidFill>
              <a:schemeClr val="dk1"/>
            </a:solidFill>
            <a:prstDash val="solid"/>
            <a:round/>
            <a:headEnd type="none" w="sm" len="sm"/>
            <a:tailEnd type="triangle" w="med" len="med"/>
          </a:ln>
        </p:spPr>
      </p:cxnSp>
      <p:sp>
        <p:nvSpPr>
          <p:cNvPr id="1670" name="Google Shape;1670;p50"/>
          <p:cNvSpPr txBox="1"/>
          <p:nvPr/>
        </p:nvSpPr>
        <p:spPr>
          <a:xfrm>
            <a:off x="3319549" y="5730835"/>
            <a:ext cx="143809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First prediction</a:t>
            </a:r>
            <a:endParaRPr sz="1400" b="0" i="0" u="none" strike="noStrike" cap="none">
              <a:solidFill>
                <a:srgbClr val="000000"/>
              </a:solidFill>
              <a:latin typeface="Arial"/>
              <a:ea typeface="Arial"/>
              <a:cs typeface="Arial"/>
              <a:sym typeface="Arial"/>
            </a:endParaRPr>
          </a:p>
        </p:txBody>
      </p:sp>
      <p:sp>
        <p:nvSpPr>
          <p:cNvPr id="1671" name="Google Shape;1671;p50"/>
          <p:cNvSpPr txBox="1"/>
          <p:nvPr/>
        </p:nvSpPr>
        <p:spPr>
          <a:xfrm>
            <a:off x="7570123" y="5768625"/>
            <a:ext cx="143809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Last prediction</a:t>
            </a:r>
            <a:endParaRPr sz="1400" b="0" i="0" u="none" strike="noStrike" cap="none">
              <a:solidFill>
                <a:srgbClr val="000000"/>
              </a:solidFill>
              <a:latin typeface="Arial"/>
              <a:ea typeface="Arial"/>
              <a:cs typeface="Arial"/>
              <a:sym typeface="Arial"/>
            </a:endParaRPr>
          </a:p>
        </p:txBody>
      </p:sp>
      <p:cxnSp>
        <p:nvCxnSpPr>
          <p:cNvPr id="1672" name="Google Shape;1672;p50"/>
          <p:cNvCxnSpPr/>
          <p:nvPr/>
        </p:nvCxnSpPr>
        <p:spPr>
          <a:xfrm>
            <a:off x="4714698" y="4509350"/>
            <a:ext cx="525088" cy="0"/>
          </a:xfrm>
          <a:prstGeom prst="straightConnector1">
            <a:avLst/>
          </a:prstGeom>
          <a:noFill/>
          <a:ln w="25400" cap="flat" cmpd="sng">
            <a:solidFill>
              <a:schemeClr val="dk1"/>
            </a:solidFill>
            <a:prstDash val="solid"/>
            <a:round/>
            <a:headEnd type="none" w="sm" len="sm"/>
            <a:tailEnd type="triangle" w="med" len="med"/>
          </a:ln>
        </p:spPr>
      </p:cxnSp>
      <p:sp>
        <p:nvSpPr>
          <p:cNvPr id="1673" name="Google Shape;1673;p50"/>
          <p:cNvSpPr txBox="1"/>
          <p:nvPr/>
        </p:nvSpPr>
        <p:spPr>
          <a:xfrm>
            <a:off x="3319549" y="4355134"/>
            <a:ext cx="143809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Sliding Window</a:t>
            </a:r>
            <a:endParaRPr sz="1400" b="0" i="0" u="none" strike="noStrike" cap="none">
              <a:solidFill>
                <a:srgbClr val="000000"/>
              </a:solidFill>
              <a:latin typeface="Arial"/>
              <a:ea typeface="Arial"/>
              <a:cs typeface="Arial"/>
              <a:sym typeface="Arial"/>
            </a:endParaRPr>
          </a:p>
        </p:txBody>
      </p:sp>
      <p:sp>
        <p:nvSpPr>
          <p:cNvPr id="1674" name="Google Shape;1674;p50"/>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Windowing Method </a:t>
            </a:r>
            <a:r>
              <a:rPr lang="en-CA" sz="2400" i="1"/>
              <a:t>cont...</a:t>
            </a:r>
            <a:endParaRPr sz="2400" i="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p51"/>
          <p:cNvSpPr txBox="1"/>
          <p:nvPr/>
        </p:nvSpPr>
        <p:spPr>
          <a:xfrm>
            <a:off x="2858648" y="1553326"/>
            <a:ext cx="585600" cy="333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681" name="Google Shape;1681;p51"/>
          <p:cNvSpPr txBox="1"/>
          <p:nvPr/>
        </p:nvSpPr>
        <p:spPr>
          <a:xfrm>
            <a:off x="4441931" y="1576801"/>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1</a:t>
            </a:r>
            <a:r>
              <a:rPr lang="en-CA" sz="1400" b="0" i="0" u="none" strike="noStrike" cap="none">
                <a:solidFill>
                  <a:srgbClr val="000000"/>
                </a:solidFill>
                <a:latin typeface="Arial"/>
                <a:ea typeface="Arial"/>
                <a:cs typeface="Arial"/>
                <a:sym typeface="Arial"/>
              </a:rPr>
              <a:t>000</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82" name="Google Shape;1682;p51"/>
          <p:cNvCxnSpPr/>
          <p:nvPr/>
        </p:nvCxnSpPr>
        <p:spPr>
          <a:xfrm>
            <a:off x="3397290" y="1768970"/>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683" name="Google Shape;1683;p51"/>
          <p:cNvSpPr txBox="1"/>
          <p:nvPr/>
        </p:nvSpPr>
        <p:spPr>
          <a:xfrm>
            <a:off x="4337919" y="3301865"/>
            <a:ext cx="771300" cy="3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000</a:t>
            </a:r>
            <a:r>
              <a:rPr lang="en-CA" sz="1400" b="1" i="0" u="none" strike="noStrike" cap="none">
                <a:solidFill>
                  <a:srgbClr val="000000"/>
                </a:solidFill>
                <a:latin typeface="Arial"/>
                <a:ea typeface="Arial"/>
                <a:cs typeface="Arial"/>
                <a:sym typeface="Arial"/>
              </a:rPr>
              <a:t>1</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84" name="Google Shape;1684;p51"/>
          <p:cNvCxnSpPr/>
          <p:nvPr/>
        </p:nvCxnSpPr>
        <p:spPr>
          <a:xfrm>
            <a:off x="3357219" y="3476500"/>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685" name="Google Shape;1685;p51"/>
          <p:cNvSpPr txBox="1"/>
          <p:nvPr/>
        </p:nvSpPr>
        <p:spPr>
          <a:xfrm>
            <a:off x="3436746" y="3795828"/>
            <a:ext cx="179400" cy="89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rgbClr val="000000"/>
                </a:solidFill>
                <a:latin typeface="Arial"/>
                <a:ea typeface="Arial"/>
                <a:cs typeface="Arial"/>
                <a:sym typeface="Arial"/>
              </a:rPr>
              <a:t>.</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rgbClr val="000000"/>
                </a:solidFill>
                <a:latin typeface="Arial"/>
                <a:ea typeface="Arial"/>
                <a:cs typeface="Arial"/>
                <a:sym typeface="Arial"/>
              </a:rPr>
              <a:t>.</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rgbClr val="000000"/>
                </a:solidFill>
                <a:latin typeface="Arial"/>
                <a:ea typeface="Arial"/>
                <a:cs typeface="Arial"/>
                <a:sym typeface="Arial"/>
              </a:rPr>
              <a:t>.</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rgbClr val="000000"/>
                </a:solidFill>
                <a:latin typeface="Arial"/>
                <a:ea typeface="Arial"/>
                <a:cs typeface="Arial"/>
                <a:sym typeface="Arial"/>
              </a:rPr>
              <a:t>.</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p:txBody>
      </p:sp>
      <p:sp>
        <p:nvSpPr>
          <p:cNvPr id="1686" name="Google Shape;1686;p51"/>
          <p:cNvSpPr txBox="1"/>
          <p:nvPr/>
        </p:nvSpPr>
        <p:spPr>
          <a:xfrm>
            <a:off x="4348946" y="5000703"/>
            <a:ext cx="7605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0</a:t>
            </a:r>
            <a:r>
              <a:rPr lang="en-CA" sz="1400" b="1" i="0" u="none" strike="noStrike" cap="none">
                <a:solidFill>
                  <a:srgbClr val="000000"/>
                </a:solidFill>
                <a:latin typeface="Arial"/>
                <a:ea typeface="Arial"/>
                <a:cs typeface="Arial"/>
                <a:sym typeface="Arial"/>
              </a:rPr>
              <a:t>1</a:t>
            </a:r>
            <a:r>
              <a:rPr lang="en-CA" sz="1400" b="0" i="0" u="none" strike="noStrike" cap="none">
                <a:solidFill>
                  <a:srgbClr val="000000"/>
                </a:solidFill>
                <a:latin typeface="Arial"/>
                <a:ea typeface="Arial"/>
                <a:cs typeface="Arial"/>
                <a:sym typeface="Arial"/>
              </a:rPr>
              <a:t>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87" name="Google Shape;1687;p51"/>
          <p:cNvCxnSpPr/>
          <p:nvPr/>
        </p:nvCxnSpPr>
        <p:spPr>
          <a:xfrm>
            <a:off x="3405300" y="5173203"/>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688" name="Google Shape;1688;p51"/>
          <p:cNvSpPr txBox="1"/>
          <p:nvPr/>
        </p:nvSpPr>
        <p:spPr>
          <a:xfrm>
            <a:off x="4439824" y="1815738"/>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0</a:t>
            </a:r>
            <a:r>
              <a:rPr lang="en-CA" sz="1400" b="1" i="0" u="none" strike="noStrike" cap="none">
                <a:solidFill>
                  <a:srgbClr val="000000"/>
                </a:solidFill>
                <a:latin typeface="Arial"/>
                <a:ea typeface="Arial"/>
                <a:cs typeface="Arial"/>
                <a:sym typeface="Arial"/>
              </a:rPr>
              <a:t>1</a:t>
            </a:r>
            <a:r>
              <a:rPr lang="en-CA" sz="1400" b="0" i="0" u="none" strike="noStrike" cap="none">
                <a:solidFill>
                  <a:srgbClr val="000000"/>
                </a:solidFill>
                <a:latin typeface="Arial"/>
                <a:ea typeface="Arial"/>
                <a:cs typeface="Arial"/>
                <a:sym typeface="Arial"/>
              </a:rPr>
              <a:t>00</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89" name="Google Shape;1689;p51"/>
          <p:cNvCxnSpPr/>
          <p:nvPr/>
        </p:nvCxnSpPr>
        <p:spPr>
          <a:xfrm>
            <a:off x="3395183" y="2007907"/>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690" name="Google Shape;1690;p51"/>
          <p:cNvSpPr txBox="1"/>
          <p:nvPr/>
        </p:nvSpPr>
        <p:spPr>
          <a:xfrm>
            <a:off x="4437717" y="2054675"/>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00</a:t>
            </a:r>
            <a:r>
              <a:rPr lang="en-CA" sz="1400" b="1" i="0" u="none" strike="noStrike" cap="none">
                <a:solidFill>
                  <a:srgbClr val="000000"/>
                </a:solidFill>
                <a:latin typeface="Arial"/>
                <a:ea typeface="Arial"/>
                <a:cs typeface="Arial"/>
                <a:sym typeface="Arial"/>
              </a:rPr>
              <a:t>1</a:t>
            </a:r>
            <a:r>
              <a:rPr lang="en-CA" sz="1400" b="0" i="0" u="none" strike="noStrike" cap="none">
                <a:solidFill>
                  <a:srgbClr val="000000"/>
                </a:solidFill>
                <a:latin typeface="Arial"/>
                <a:ea typeface="Arial"/>
                <a:cs typeface="Arial"/>
                <a:sym typeface="Arial"/>
              </a:rPr>
              <a:t>0</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91" name="Google Shape;1691;p51"/>
          <p:cNvCxnSpPr/>
          <p:nvPr/>
        </p:nvCxnSpPr>
        <p:spPr>
          <a:xfrm>
            <a:off x="3393076" y="2246844"/>
            <a:ext cx="980700" cy="7200"/>
          </a:xfrm>
          <a:prstGeom prst="straightConnector1">
            <a:avLst/>
          </a:prstGeom>
          <a:noFill/>
          <a:ln w="12700" cap="flat" cmpd="sng">
            <a:solidFill>
              <a:schemeClr val="dk1"/>
            </a:solidFill>
            <a:prstDash val="solid"/>
            <a:round/>
            <a:headEnd type="none" w="sm" len="sm"/>
            <a:tailEnd type="triangle" w="med" len="med"/>
          </a:ln>
        </p:spPr>
      </p:cxnSp>
      <p:cxnSp>
        <p:nvCxnSpPr>
          <p:cNvPr id="1692" name="Google Shape;1692;p51"/>
          <p:cNvCxnSpPr/>
          <p:nvPr/>
        </p:nvCxnSpPr>
        <p:spPr>
          <a:xfrm>
            <a:off x="2623325" y="3462082"/>
            <a:ext cx="289200" cy="0"/>
          </a:xfrm>
          <a:prstGeom prst="straightConnector1">
            <a:avLst/>
          </a:prstGeom>
          <a:noFill/>
          <a:ln w="9525" cap="flat" cmpd="sng">
            <a:solidFill>
              <a:schemeClr val="dk1"/>
            </a:solidFill>
            <a:prstDash val="solid"/>
            <a:round/>
            <a:headEnd type="none" w="sm" len="sm"/>
            <a:tailEnd type="triangle" w="med" len="med"/>
          </a:ln>
        </p:spPr>
      </p:cxnSp>
      <p:sp>
        <p:nvSpPr>
          <p:cNvPr id="1693" name="Google Shape;1693;p51"/>
          <p:cNvSpPr txBox="1"/>
          <p:nvPr/>
        </p:nvSpPr>
        <p:spPr>
          <a:xfrm>
            <a:off x="1981325" y="3221790"/>
            <a:ext cx="642000" cy="40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Start</a:t>
            </a:r>
            <a:endParaRPr sz="1600" b="0" i="0" u="none" strike="noStrike" cap="none">
              <a:solidFill>
                <a:srgbClr val="000000"/>
              </a:solidFill>
              <a:latin typeface="Arial"/>
              <a:ea typeface="Arial"/>
              <a:cs typeface="Arial"/>
              <a:sym typeface="Arial"/>
            </a:endParaRPr>
          </a:p>
        </p:txBody>
      </p:sp>
      <p:sp>
        <p:nvSpPr>
          <p:cNvPr id="1694" name="Google Shape;1694;p51"/>
          <p:cNvSpPr txBox="1">
            <a:spLocks noGrp="1"/>
          </p:cNvSpPr>
          <p:nvPr>
            <p:ph type="body" idx="1"/>
          </p:nvPr>
        </p:nvSpPr>
        <p:spPr>
          <a:xfrm>
            <a:off x="6096000" y="1185903"/>
            <a:ext cx="4341900" cy="41148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2600"/>
              <a:buChar char="•"/>
            </a:pPr>
            <a:r>
              <a:rPr lang="en-CA" sz="2600" dirty="0"/>
              <a:t>Nucleotides in a window are grouped and placed into one row of an array (flattening)</a:t>
            </a:r>
            <a:endParaRPr dirty="0"/>
          </a:p>
          <a:p>
            <a:pPr marL="457200" lvl="0" indent="-342900" algn="l" rtl="0">
              <a:lnSpc>
                <a:spcPct val="100000"/>
              </a:lnSpc>
              <a:spcBef>
                <a:spcPts val="360"/>
              </a:spcBef>
              <a:spcAft>
                <a:spcPts val="0"/>
              </a:spcAft>
              <a:buSzPts val="2600"/>
              <a:buChar char="•"/>
            </a:pPr>
            <a:r>
              <a:rPr lang="en-CA" sz="2600" dirty="0"/>
              <a:t>With a window size of 17, rows will be 68 bits long (17x4) </a:t>
            </a:r>
          </a:p>
          <a:p>
            <a:pPr marL="457200" lvl="0" indent="-342900" algn="l" rtl="0">
              <a:lnSpc>
                <a:spcPct val="100000"/>
              </a:lnSpc>
              <a:spcBef>
                <a:spcPts val="360"/>
              </a:spcBef>
              <a:spcAft>
                <a:spcPts val="0"/>
              </a:spcAft>
              <a:buSzPts val="2600"/>
              <a:buChar char="•"/>
            </a:pPr>
            <a:r>
              <a:rPr lang="en-CA" sz="2600" dirty="0"/>
              <a:t>Much smaller than the 357 bit window for protein secondary structure prediction</a:t>
            </a:r>
            <a:endParaRPr sz="2600" dirty="0"/>
          </a:p>
        </p:txBody>
      </p:sp>
      <p:sp>
        <p:nvSpPr>
          <p:cNvPr id="1695" name="Google Shape;1695;p51"/>
          <p:cNvSpPr/>
          <p:nvPr/>
        </p:nvSpPr>
        <p:spPr>
          <a:xfrm>
            <a:off x="2922988" y="1666652"/>
            <a:ext cx="404700" cy="3634200"/>
          </a:xfrm>
          <a:prstGeom prst="rect">
            <a:avLst/>
          </a:prstGeom>
          <a:noFill/>
          <a:ln w="12700" cap="flat" cmpd="sng">
            <a:solidFill>
              <a:schemeClr val="dk1"/>
            </a:solidFill>
            <a:prstDash val="solid"/>
            <a:round/>
            <a:headEnd type="none" w="sm" len="sm"/>
            <a:tailEnd type="none" w="sm" len="sm"/>
          </a:ln>
          <a:effectLst>
            <a:outerShdw blurRad="57150" dist="19050" dir="5400000" algn="bl" rotWithShape="0">
              <a:srgbClr val="FFFFFF">
                <a:alpha val="4509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51"/>
          <p:cNvSpPr txBox="1">
            <a:spLocks noGrp="1"/>
          </p:cNvSpPr>
          <p:nvPr>
            <p:ph type="title"/>
          </p:nvPr>
        </p:nvSpPr>
        <p:spPr>
          <a:xfrm>
            <a:off x="1981325" y="-387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Input Coding</a:t>
            </a:r>
            <a:endParaRPr>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52"/>
          <p:cNvSpPr txBox="1"/>
          <p:nvPr/>
        </p:nvSpPr>
        <p:spPr>
          <a:xfrm>
            <a:off x="2866961" y="1734420"/>
            <a:ext cx="585600" cy="333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cxnSp>
        <p:nvCxnSpPr>
          <p:cNvPr id="1703" name="Google Shape;1703;p52"/>
          <p:cNvCxnSpPr/>
          <p:nvPr/>
        </p:nvCxnSpPr>
        <p:spPr>
          <a:xfrm>
            <a:off x="3405603" y="2141257"/>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704" name="Google Shape;1704;p52"/>
          <p:cNvSpPr txBox="1"/>
          <p:nvPr/>
        </p:nvSpPr>
        <p:spPr>
          <a:xfrm>
            <a:off x="4346232" y="3674152"/>
            <a:ext cx="771300" cy="3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000</a:t>
            </a:r>
            <a:r>
              <a:rPr lang="en-CA" sz="1400" b="1" i="0" u="none" strike="noStrike" cap="none">
                <a:solidFill>
                  <a:srgbClr val="000000"/>
                </a:solidFill>
                <a:latin typeface="Arial"/>
                <a:ea typeface="Arial"/>
                <a:cs typeface="Arial"/>
                <a:sym typeface="Arial"/>
              </a:rPr>
              <a:t>1</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705" name="Google Shape;1705;p52"/>
          <p:cNvCxnSpPr/>
          <p:nvPr/>
        </p:nvCxnSpPr>
        <p:spPr>
          <a:xfrm>
            <a:off x="3365532" y="3848787"/>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706" name="Google Shape;1706;p52"/>
          <p:cNvSpPr txBox="1"/>
          <p:nvPr/>
        </p:nvSpPr>
        <p:spPr>
          <a:xfrm>
            <a:off x="3445059" y="4168115"/>
            <a:ext cx="179400" cy="89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rgbClr val="000000"/>
                </a:solidFill>
                <a:latin typeface="Arial"/>
                <a:ea typeface="Arial"/>
                <a:cs typeface="Arial"/>
                <a:sym typeface="Arial"/>
              </a:rPr>
              <a:t>.</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rgbClr val="000000"/>
                </a:solidFill>
                <a:latin typeface="Arial"/>
                <a:ea typeface="Arial"/>
                <a:cs typeface="Arial"/>
                <a:sym typeface="Arial"/>
              </a:rPr>
              <a:t>.</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rgbClr val="000000"/>
                </a:solidFill>
                <a:latin typeface="Arial"/>
                <a:ea typeface="Arial"/>
                <a:cs typeface="Arial"/>
                <a:sym typeface="Arial"/>
              </a:rPr>
              <a:t>.</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CA" sz="1100" b="1" i="0" u="none" strike="noStrike" cap="none">
                <a:solidFill>
                  <a:srgbClr val="000000"/>
                </a:solidFill>
                <a:latin typeface="Arial"/>
                <a:ea typeface="Arial"/>
                <a:cs typeface="Arial"/>
                <a:sym typeface="Arial"/>
              </a:rPr>
              <a:t>.</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p:txBody>
      </p:sp>
      <p:sp>
        <p:nvSpPr>
          <p:cNvPr id="1707" name="Google Shape;1707;p52"/>
          <p:cNvSpPr txBox="1"/>
          <p:nvPr/>
        </p:nvSpPr>
        <p:spPr>
          <a:xfrm>
            <a:off x="4357259" y="5372990"/>
            <a:ext cx="7605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000</a:t>
            </a:r>
            <a:r>
              <a:rPr lang="en-CA" sz="1400" b="1" i="0" u="none" strike="noStrike" cap="none">
                <a:solidFill>
                  <a:srgbClr val="000000"/>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708" name="Google Shape;1708;p52"/>
          <p:cNvCxnSpPr/>
          <p:nvPr/>
        </p:nvCxnSpPr>
        <p:spPr>
          <a:xfrm>
            <a:off x="3413613" y="5545490"/>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709" name="Google Shape;1709;p52"/>
          <p:cNvSpPr txBox="1"/>
          <p:nvPr/>
        </p:nvSpPr>
        <p:spPr>
          <a:xfrm>
            <a:off x="4448137" y="1946954"/>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0</a:t>
            </a:r>
            <a:r>
              <a:rPr lang="en-CA" sz="1400" b="1" i="0" u="none" strike="noStrike" cap="none">
                <a:solidFill>
                  <a:srgbClr val="000000"/>
                </a:solidFill>
                <a:latin typeface="Arial"/>
                <a:ea typeface="Arial"/>
                <a:cs typeface="Arial"/>
                <a:sym typeface="Arial"/>
              </a:rPr>
              <a:t>1</a:t>
            </a:r>
            <a:r>
              <a:rPr lang="en-CA" sz="1400" b="0" i="0" u="none" strike="noStrike" cap="none">
                <a:solidFill>
                  <a:srgbClr val="000000"/>
                </a:solidFill>
                <a:latin typeface="Arial"/>
                <a:ea typeface="Arial"/>
                <a:cs typeface="Arial"/>
                <a:sym typeface="Arial"/>
              </a:rPr>
              <a:t>00</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710" name="Google Shape;1710;p52"/>
          <p:cNvCxnSpPr/>
          <p:nvPr/>
        </p:nvCxnSpPr>
        <p:spPr>
          <a:xfrm>
            <a:off x="3403496" y="2380194"/>
            <a:ext cx="980700" cy="7200"/>
          </a:xfrm>
          <a:prstGeom prst="straightConnector1">
            <a:avLst/>
          </a:prstGeom>
          <a:noFill/>
          <a:ln w="12700" cap="flat" cmpd="sng">
            <a:solidFill>
              <a:schemeClr val="dk1"/>
            </a:solidFill>
            <a:prstDash val="solid"/>
            <a:round/>
            <a:headEnd type="none" w="sm" len="sm"/>
            <a:tailEnd type="triangle" w="med" len="med"/>
          </a:ln>
        </p:spPr>
      </p:cxnSp>
      <p:sp>
        <p:nvSpPr>
          <p:cNvPr id="1711" name="Google Shape;1711;p52"/>
          <p:cNvSpPr txBox="1"/>
          <p:nvPr/>
        </p:nvSpPr>
        <p:spPr>
          <a:xfrm>
            <a:off x="4446030" y="2185891"/>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00</a:t>
            </a:r>
            <a:r>
              <a:rPr lang="en-CA" sz="1400" b="1" i="0" u="none" strike="noStrike" cap="none">
                <a:solidFill>
                  <a:srgbClr val="000000"/>
                </a:solidFill>
                <a:latin typeface="Arial"/>
                <a:ea typeface="Arial"/>
                <a:cs typeface="Arial"/>
                <a:sym typeface="Arial"/>
              </a:rPr>
              <a:t>1</a:t>
            </a:r>
            <a:r>
              <a:rPr lang="en-CA" sz="1400" b="0" i="0" u="none" strike="noStrike" cap="none">
                <a:solidFill>
                  <a:srgbClr val="000000"/>
                </a:solidFill>
                <a:latin typeface="Arial"/>
                <a:ea typeface="Arial"/>
                <a:cs typeface="Arial"/>
                <a:sym typeface="Arial"/>
              </a:rPr>
              <a:t>0</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712" name="Google Shape;1712;p52"/>
          <p:cNvCxnSpPr/>
          <p:nvPr/>
        </p:nvCxnSpPr>
        <p:spPr>
          <a:xfrm>
            <a:off x="3401389" y="2619131"/>
            <a:ext cx="980700" cy="7200"/>
          </a:xfrm>
          <a:prstGeom prst="straightConnector1">
            <a:avLst/>
          </a:prstGeom>
          <a:noFill/>
          <a:ln w="12700" cap="flat" cmpd="sng">
            <a:solidFill>
              <a:schemeClr val="dk1"/>
            </a:solidFill>
            <a:prstDash val="solid"/>
            <a:round/>
            <a:headEnd type="none" w="sm" len="sm"/>
            <a:tailEnd type="triangle" w="med" len="med"/>
          </a:ln>
        </p:spPr>
      </p:cxnSp>
      <p:cxnSp>
        <p:nvCxnSpPr>
          <p:cNvPr id="1713" name="Google Shape;1713;p52"/>
          <p:cNvCxnSpPr/>
          <p:nvPr/>
        </p:nvCxnSpPr>
        <p:spPr>
          <a:xfrm>
            <a:off x="2631638" y="3834369"/>
            <a:ext cx="289200" cy="0"/>
          </a:xfrm>
          <a:prstGeom prst="straightConnector1">
            <a:avLst/>
          </a:prstGeom>
          <a:noFill/>
          <a:ln w="9525" cap="flat" cmpd="sng">
            <a:solidFill>
              <a:schemeClr val="dk1"/>
            </a:solidFill>
            <a:prstDash val="solid"/>
            <a:round/>
            <a:headEnd type="none" w="sm" len="sm"/>
            <a:tailEnd type="triangle" w="med" len="med"/>
          </a:ln>
        </p:spPr>
      </p:cxnSp>
      <p:sp>
        <p:nvSpPr>
          <p:cNvPr id="1714" name="Google Shape;1714;p52"/>
          <p:cNvSpPr txBox="1"/>
          <p:nvPr/>
        </p:nvSpPr>
        <p:spPr>
          <a:xfrm>
            <a:off x="1989638" y="3594077"/>
            <a:ext cx="799800" cy="40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New Centre</a:t>
            </a:r>
            <a:endParaRPr sz="1600" b="0" i="0" u="none" strike="noStrike" cap="none">
              <a:solidFill>
                <a:srgbClr val="000000"/>
              </a:solidFill>
              <a:latin typeface="Arial"/>
              <a:ea typeface="Arial"/>
              <a:cs typeface="Arial"/>
              <a:sym typeface="Arial"/>
            </a:endParaRPr>
          </a:p>
        </p:txBody>
      </p:sp>
      <p:sp>
        <p:nvSpPr>
          <p:cNvPr id="1715" name="Google Shape;1715;p52"/>
          <p:cNvSpPr txBox="1">
            <a:spLocks noGrp="1"/>
          </p:cNvSpPr>
          <p:nvPr>
            <p:ph type="body" idx="1"/>
          </p:nvPr>
        </p:nvSpPr>
        <p:spPr>
          <a:xfrm>
            <a:off x="6026959" y="1886820"/>
            <a:ext cx="4341900" cy="41148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2600"/>
              <a:buChar char="•"/>
            </a:pPr>
            <a:r>
              <a:rPr lang="en-CA" sz="2600" dirty="0"/>
              <a:t>The window is shifted by one nucleotide and the process is repeated until the end of the sequence (genome)</a:t>
            </a:r>
          </a:p>
          <a:p>
            <a:pPr marL="457200" lvl="0" indent="-342900" algn="l" rtl="0">
              <a:lnSpc>
                <a:spcPct val="100000"/>
              </a:lnSpc>
              <a:spcBef>
                <a:spcPts val="360"/>
              </a:spcBef>
              <a:spcAft>
                <a:spcPts val="0"/>
              </a:spcAft>
              <a:buSzPts val="2600"/>
              <a:buChar char="•"/>
            </a:pPr>
            <a:r>
              <a:rPr lang="en-CA" sz="2600" dirty="0"/>
              <a:t>Same thing is done for reverse complement</a:t>
            </a:r>
            <a:endParaRPr sz="2600" dirty="0"/>
          </a:p>
        </p:txBody>
      </p:sp>
      <p:sp>
        <p:nvSpPr>
          <p:cNvPr id="1716" name="Google Shape;1716;p52"/>
          <p:cNvSpPr/>
          <p:nvPr/>
        </p:nvSpPr>
        <p:spPr>
          <a:xfrm>
            <a:off x="2931301" y="2038939"/>
            <a:ext cx="404700" cy="3634200"/>
          </a:xfrm>
          <a:prstGeom prst="rect">
            <a:avLst/>
          </a:prstGeom>
          <a:noFill/>
          <a:ln w="12700" cap="flat" cmpd="sng">
            <a:solidFill>
              <a:schemeClr val="dk1"/>
            </a:solidFill>
            <a:prstDash val="solid"/>
            <a:round/>
            <a:headEnd type="none" w="sm" len="sm"/>
            <a:tailEnd type="none" w="sm" len="sm"/>
          </a:ln>
          <a:effectLst>
            <a:outerShdw blurRad="57150" dist="19050" dir="5400000" algn="bl" rotWithShape="0">
              <a:srgbClr val="FFFFFF">
                <a:alpha val="45098"/>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52"/>
          <p:cNvSpPr txBox="1"/>
          <p:nvPr/>
        </p:nvSpPr>
        <p:spPr>
          <a:xfrm>
            <a:off x="4457116" y="2421421"/>
            <a:ext cx="24795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00</a:t>
            </a:r>
            <a:r>
              <a:rPr lang="en-CA" sz="1400" b="1" i="0" u="none" strike="noStrike" cap="none">
                <a:solidFill>
                  <a:srgbClr val="000000"/>
                </a:solidFill>
                <a:latin typeface="Arial"/>
                <a:ea typeface="Arial"/>
                <a:cs typeface="Arial"/>
                <a:sym typeface="Arial"/>
              </a:rPr>
              <a:t>1</a:t>
            </a:r>
            <a:r>
              <a:rPr lang="en-CA" sz="1400" b="0" i="0" u="none" strike="noStrike" cap="none">
                <a:solidFill>
                  <a:srgbClr val="000000"/>
                </a:solidFill>
                <a:latin typeface="Arial"/>
                <a:ea typeface="Arial"/>
                <a:cs typeface="Arial"/>
                <a:sym typeface="Arial"/>
              </a:rPr>
              <a:t>0</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52"/>
          <p:cNvSpPr txBox="1">
            <a:spLocks noGrp="1"/>
          </p:cNvSpPr>
          <p:nvPr>
            <p:ph type="title"/>
          </p:nvPr>
        </p:nvSpPr>
        <p:spPr>
          <a:xfrm>
            <a:off x="1981325" y="-387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Input Coding </a:t>
            </a:r>
            <a:r>
              <a:rPr lang="en-CA" sz="2400" i="1"/>
              <a:t>cont...</a:t>
            </a:r>
            <a:endParaRPr sz="2400" i="1">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p53"/>
          <p:cNvSpPr txBox="1">
            <a:spLocks noGrp="1"/>
          </p:cNvSpPr>
          <p:nvPr>
            <p:ph type="title"/>
          </p:nvPr>
        </p:nvSpPr>
        <p:spPr>
          <a:xfrm>
            <a:off x="1981325" y="-387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Output Coding</a:t>
            </a:r>
            <a:endParaRPr>
              <a:latin typeface="Arial"/>
              <a:ea typeface="Arial"/>
              <a:cs typeface="Arial"/>
              <a:sym typeface="Arial"/>
            </a:endParaRPr>
          </a:p>
        </p:txBody>
      </p:sp>
      <p:sp>
        <p:nvSpPr>
          <p:cNvPr id="1725" name="Google Shape;1725;p53"/>
          <p:cNvSpPr txBox="1">
            <a:spLocks noGrp="1"/>
          </p:cNvSpPr>
          <p:nvPr>
            <p:ph type="body" idx="2"/>
          </p:nvPr>
        </p:nvSpPr>
        <p:spPr>
          <a:xfrm>
            <a:off x="2164836" y="672944"/>
            <a:ext cx="7580400" cy="33546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SzPts val="2400"/>
              <a:buFont typeface="Arial"/>
              <a:buNone/>
            </a:pPr>
            <a:endParaRPr sz="2400" dirty="0"/>
          </a:p>
          <a:p>
            <a:pPr marL="342900" lvl="0" indent="-342900" algn="l" rtl="0">
              <a:lnSpc>
                <a:spcPct val="100000"/>
              </a:lnSpc>
              <a:spcBef>
                <a:spcPts val="480"/>
              </a:spcBef>
              <a:spcAft>
                <a:spcPts val="0"/>
              </a:spcAft>
              <a:buSzPts val="2800"/>
              <a:buFont typeface="Arial"/>
              <a:buChar char="•"/>
            </a:pPr>
            <a:r>
              <a:rPr lang="en-CA" sz="2400" dirty="0"/>
              <a:t>To create the output data (0 or 1 for the entire length of the genome) we make a string of ‘1’s (non-coding) the length of the genome</a:t>
            </a:r>
            <a:endParaRPr dirty="0"/>
          </a:p>
          <a:p>
            <a:pPr marL="342900" lvl="0" indent="-342900" algn="l" rtl="0">
              <a:lnSpc>
                <a:spcPct val="100000"/>
              </a:lnSpc>
              <a:spcBef>
                <a:spcPts val="480"/>
              </a:spcBef>
              <a:spcAft>
                <a:spcPts val="0"/>
              </a:spcAft>
              <a:buSzPts val="2800"/>
              <a:buFont typeface="Arial"/>
              <a:buChar char="•"/>
            </a:pPr>
            <a:r>
              <a:rPr lang="en-CA" sz="2400" dirty="0"/>
              <a:t>We replace coding locations with ‘0’s</a:t>
            </a:r>
            <a:endParaRPr sz="2400" dirty="0"/>
          </a:p>
        </p:txBody>
      </p:sp>
      <p:graphicFrame>
        <p:nvGraphicFramePr>
          <p:cNvPr id="1726" name="Google Shape;1726;p53"/>
          <p:cNvGraphicFramePr/>
          <p:nvPr>
            <p:extLst>
              <p:ext uri="{D42A27DB-BD31-4B8C-83A1-F6EECF244321}">
                <p14:modId xmlns:p14="http://schemas.microsoft.com/office/powerpoint/2010/main" val="2833464049"/>
              </p:ext>
            </p:extLst>
          </p:nvPr>
        </p:nvGraphicFramePr>
        <p:xfrm>
          <a:off x="257692" y="4318873"/>
          <a:ext cx="1843200" cy="2001570"/>
        </p:xfrm>
        <a:graphic>
          <a:graphicData uri="http://schemas.openxmlformats.org/drawingml/2006/table">
            <a:tbl>
              <a:tblPr firstRow="1" bandRow="1">
                <a:noFill/>
                <a:tableStyleId>{D5F3CFC1-CEAA-40FE-8C7F-51722B0244F5}</a:tableStyleId>
              </a:tblPr>
              <a:tblGrid>
                <a:gridCol w="921600">
                  <a:extLst>
                    <a:ext uri="{9D8B030D-6E8A-4147-A177-3AD203B41FA5}">
                      <a16:colId xmlns:a16="http://schemas.microsoft.com/office/drawing/2014/main" val="20000"/>
                    </a:ext>
                  </a:extLst>
                </a:gridCol>
                <a:gridCol w="9216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Start</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End</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337</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2799</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3734</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5020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5234</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5530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1727" name="Google Shape;1727;p53"/>
          <p:cNvSpPr/>
          <p:nvPr/>
        </p:nvSpPr>
        <p:spPr>
          <a:xfrm>
            <a:off x="3156065" y="3908174"/>
            <a:ext cx="7554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…11111100000…000000111111…110000000….0000000000001111111111…</a:t>
            </a:r>
            <a:endParaRPr sz="1400" b="0" i="0" u="none" strike="noStrike" cap="none">
              <a:solidFill>
                <a:srgbClr val="000000"/>
              </a:solidFill>
              <a:latin typeface="Arial"/>
              <a:ea typeface="Arial"/>
              <a:cs typeface="Arial"/>
              <a:sym typeface="Arial"/>
            </a:endParaRPr>
          </a:p>
        </p:txBody>
      </p:sp>
      <p:sp>
        <p:nvSpPr>
          <p:cNvPr id="1728" name="Google Shape;1728;p53"/>
          <p:cNvSpPr txBox="1"/>
          <p:nvPr/>
        </p:nvSpPr>
        <p:spPr>
          <a:xfrm>
            <a:off x="3887588" y="4591710"/>
            <a:ext cx="515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337</a:t>
            </a:r>
            <a:endParaRPr sz="1400" b="0" i="0" u="none" strike="noStrike" cap="none">
              <a:solidFill>
                <a:srgbClr val="000000"/>
              </a:solidFill>
              <a:latin typeface="Arial"/>
              <a:ea typeface="Arial"/>
              <a:cs typeface="Arial"/>
              <a:sym typeface="Arial"/>
            </a:endParaRPr>
          </a:p>
        </p:txBody>
      </p:sp>
      <p:sp>
        <p:nvSpPr>
          <p:cNvPr id="1729" name="Google Shape;1729;p53"/>
          <p:cNvSpPr txBox="1"/>
          <p:nvPr/>
        </p:nvSpPr>
        <p:spPr>
          <a:xfrm>
            <a:off x="5300119" y="4591709"/>
            <a:ext cx="677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2799</a:t>
            </a:r>
            <a:endParaRPr sz="1400" b="0" i="0" u="none" strike="noStrike" cap="none">
              <a:solidFill>
                <a:srgbClr val="000000"/>
              </a:solidFill>
              <a:latin typeface="Arial"/>
              <a:ea typeface="Arial"/>
              <a:cs typeface="Arial"/>
              <a:sym typeface="Arial"/>
            </a:endParaRPr>
          </a:p>
        </p:txBody>
      </p:sp>
      <p:cxnSp>
        <p:nvCxnSpPr>
          <p:cNvPr id="1730" name="Google Shape;1730;p53"/>
          <p:cNvCxnSpPr/>
          <p:nvPr/>
        </p:nvCxnSpPr>
        <p:spPr>
          <a:xfrm rot="10800000">
            <a:off x="4120344" y="4229795"/>
            <a:ext cx="0" cy="287100"/>
          </a:xfrm>
          <a:prstGeom prst="straightConnector1">
            <a:avLst/>
          </a:prstGeom>
          <a:noFill/>
          <a:ln w="19050" cap="flat" cmpd="sng">
            <a:solidFill>
              <a:schemeClr val="dk1"/>
            </a:solidFill>
            <a:prstDash val="solid"/>
            <a:round/>
            <a:headEnd type="none" w="sm" len="sm"/>
            <a:tailEnd type="triangle" w="med" len="med"/>
          </a:ln>
        </p:spPr>
      </p:cxnSp>
      <p:cxnSp>
        <p:nvCxnSpPr>
          <p:cNvPr id="1731" name="Google Shape;1731;p53"/>
          <p:cNvCxnSpPr/>
          <p:nvPr/>
        </p:nvCxnSpPr>
        <p:spPr>
          <a:xfrm rot="10800000">
            <a:off x="5638800" y="4215898"/>
            <a:ext cx="0" cy="287100"/>
          </a:xfrm>
          <a:prstGeom prst="straightConnector1">
            <a:avLst/>
          </a:prstGeom>
          <a:noFill/>
          <a:ln w="19050" cap="flat" cmpd="sng">
            <a:solidFill>
              <a:schemeClr val="dk1"/>
            </a:solidFill>
            <a:prstDash val="solid"/>
            <a:round/>
            <a:headEnd type="none" w="sm" len="sm"/>
            <a:tailEnd type="triangle" w="med" len="med"/>
          </a:ln>
        </p:spPr>
      </p:cxnSp>
      <p:sp>
        <p:nvSpPr>
          <p:cNvPr id="1732" name="Google Shape;1732;p53"/>
          <p:cNvSpPr/>
          <p:nvPr/>
        </p:nvSpPr>
        <p:spPr>
          <a:xfrm>
            <a:off x="3156065" y="3061003"/>
            <a:ext cx="7554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..111111111111111111111111111111111111111111111111111111111111…</a:t>
            </a:r>
            <a:endParaRPr sz="1400" b="0" i="0" u="none" strike="noStrike" cap="none">
              <a:solidFill>
                <a:srgbClr val="000000"/>
              </a:solidFill>
              <a:latin typeface="Arial"/>
              <a:ea typeface="Arial"/>
              <a:cs typeface="Arial"/>
              <a:sym typeface="Arial"/>
            </a:endParaRPr>
          </a:p>
        </p:txBody>
      </p:sp>
      <p:cxnSp>
        <p:nvCxnSpPr>
          <p:cNvPr id="1733" name="Google Shape;1733;p53"/>
          <p:cNvCxnSpPr/>
          <p:nvPr/>
        </p:nvCxnSpPr>
        <p:spPr>
          <a:xfrm>
            <a:off x="7344095" y="3451907"/>
            <a:ext cx="0" cy="287100"/>
          </a:xfrm>
          <a:prstGeom prst="straightConnector1">
            <a:avLst/>
          </a:prstGeom>
          <a:noFill/>
          <a:ln w="19050" cap="flat" cmpd="sng">
            <a:solidFill>
              <a:schemeClr val="dk1"/>
            </a:solidFill>
            <a:prstDash val="solid"/>
            <a:round/>
            <a:headEnd type="none" w="sm" len="sm"/>
            <a:tailEnd type="triangle" w="med" len="med"/>
          </a:ln>
        </p:spPr>
      </p:cxnSp>
      <p:sp>
        <p:nvSpPr>
          <p:cNvPr id="1734" name="Google Shape;1734;p53"/>
          <p:cNvSpPr txBox="1"/>
          <p:nvPr/>
        </p:nvSpPr>
        <p:spPr>
          <a:xfrm>
            <a:off x="6475613" y="4591710"/>
            <a:ext cx="62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3734</a:t>
            </a:r>
            <a:endParaRPr sz="1400" b="0" i="0" u="none" strike="noStrike" cap="none">
              <a:solidFill>
                <a:srgbClr val="000000"/>
              </a:solidFill>
              <a:latin typeface="Arial"/>
              <a:ea typeface="Arial"/>
              <a:cs typeface="Arial"/>
              <a:sym typeface="Arial"/>
            </a:endParaRPr>
          </a:p>
        </p:txBody>
      </p:sp>
      <p:sp>
        <p:nvSpPr>
          <p:cNvPr id="1735" name="Google Shape;1735;p53"/>
          <p:cNvSpPr txBox="1"/>
          <p:nvPr/>
        </p:nvSpPr>
        <p:spPr>
          <a:xfrm>
            <a:off x="8780756" y="4591710"/>
            <a:ext cx="74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5020</a:t>
            </a:r>
            <a:endParaRPr sz="1400" b="0" i="0" u="none" strike="noStrike" cap="none">
              <a:solidFill>
                <a:srgbClr val="000000"/>
              </a:solidFill>
              <a:latin typeface="Arial"/>
              <a:ea typeface="Arial"/>
              <a:cs typeface="Arial"/>
              <a:sym typeface="Arial"/>
            </a:endParaRPr>
          </a:p>
        </p:txBody>
      </p:sp>
      <p:cxnSp>
        <p:nvCxnSpPr>
          <p:cNvPr id="1736" name="Google Shape;1736;p53"/>
          <p:cNvCxnSpPr/>
          <p:nvPr/>
        </p:nvCxnSpPr>
        <p:spPr>
          <a:xfrm rot="10800000">
            <a:off x="6708370" y="4229795"/>
            <a:ext cx="0" cy="287100"/>
          </a:xfrm>
          <a:prstGeom prst="straightConnector1">
            <a:avLst/>
          </a:prstGeom>
          <a:noFill/>
          <a:ln w="19050" cap="flat" cmpd="sng">
            <a:solidFill>
              <a:schemeClr val="dk1"/>
            </a:solidFill>
            <a:prstDash val="solid"/>
            <a:round/>
            <a:headEnd type="none" w="sm" len="sm"/>
            <a:tailEnd type="triangle" w="med" len="med"/>
          </a:ln>
        </p:spPr>
      </p:cxnSp>
      <p:cxnSp>
        <p:nvCxnSpPr>
          <p:cNvPr id="1737" name="Google Shape;1737;p53"/>
          <p:cNvCxnSpPr/>
          <p:nvPr/>
        </p:nvCxnSpPr>
        <p:spPr>
          <a:xfrm rot="10800000">
            <a:off x="9119437" y="4215899"/>
            <a:ext cx="0" cy="287100"/>
          </a:xfrm>
          <a:prstGeom prst="straightConnector1">
            <a:avLst/>
          </a:prstGeom>
          <a:noFill/>
          <a:ln w="19050" cap="flat" cmpd="sng">
            <a:solidFill>
              <a:schemeClr val="dk1"/>
            </a:solidFill>
            <a:prstDash val="solid"/>
            <a:round/>
            <a:headEnd type="none" w="sm" len="sm"/>
            <a:tailEnd type="triangle" w="med" len="med"/>
          </a:ln>
        </p:spPr>
      </p:cxnSp>
      <p:sp>
        <p:nvSpPr>
          <p:cNvPr id="1738" name="Google Shape;1738;p53"/>
          <p:cNvSpPr txBox="1"/>
          <p:nvPr/>
        </p:nvSpPr>
        <p:spPr>
          <a:xfrm>
            <a:off x="7520247" y="3469178"/>
            <a:ext cx="2926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Replace coding regions with ‘0’s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53229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54"/>
          <p:cNvSpPr txBox="1">
            <a:spLocks noGrp="1"/>
          </p:cNvSpPr>
          <p:nvPr>
            <p:ph type="title"/>
          </p:nvPr>
        </p:nvSpPr>
        <p:spPr>
          <a:xfrm>
            <a:off x="1981325" y="-387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Training and Test Data</a:t>
            </a:r>
            <a:endParaRPr>
              <a:latin typeface="Arial"/>
              <a:ea typeface="Arial"/>
              <a:cs typeface="Arial"/>
              <a:sym typeface="Arial"/>
            </a:endParaRPr>
          </a:p>
        </p:txBody>
      </p:sp>
      <p:sp>
        <p:nvSpPr>
          <p:cNvPr id="1745" name="Google Shape;1745;p54"/>
          <p:cNvSpPr txBox="1">
            <a:spLocks noGrp="1"/>
          </p:cNvSpPr>
          <p:nvPr>
            <p:ph type="body" idx="2"/>
          </p:nvPr>
        </p:nvSpPr>
        <p:spPr>
          <a:xfrm>
            <a:off x="1157670" y="660373"/>
            <a:ext cx="3786300" cy="30228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SzPts val="2400"/>
              <a:buFont typeface="Arial"/>
              <a:buNone/>
            </a:pPr>
            <a:endParaRPr sz="2400" dirty="0"/>
          </a:p>
          <a:p>
            <a:pPr marL="342900" lvl="0" indent="-336550" algn="l" rtl="0">
              <a:lnSpc>
                <a:spcPct val="100000"/>
              </a:lnSpc>
              <a:spcBef>
                <a:spcPts val="480"/>
              </a:spcBef>
              <a:spcAft>
                <a:spcPts val="0"/>
              </a:spcAft>
              <a:buSzPts val="2700"/>
              <a:buFont typeface="Arial"/>
              <a:buChar char="•"/>
            </a:pPr>
            <a:r>
              <a:rPr lang="en-CA" sz="2400" dirty="0"/>
              <a:t>The training data will be 70% of the genome</a:t>
            </a:r>
            <a:endParaRPr sz="2400" dirty="0"/>
          </a:p>
          <a:p>
            <a:pPr marL="342900" lvl="0" indent="-336550" algn="l" rtl="0">
              <a:lnSpc>
                <a:spcPct val="100000"/>
              </a:lnSpc>
              <a:spcBef>
                <a:spcPts val="480"/>
              </a:spcBef>
              <a:spcAft>
                <a:spcPts val="0"/>
              </a:spcAft>
              <a:buSzPts val="2700"/>
              <a:buFont typeface="Arial"/>
              <a:buChar char="•"/>
            </a:pPr>
            <a:r>
              <a:rPr lang="en-CA" sz="2400" dirty="0"/>
              <a:t>The test data will be 30% of the genome</a:t>
            </a:r>
            <a:endParaRPr sz="2400" dirty="0"/>
          </a:p>
          <a:p>
            <a:pPr marL="342900" lvl="0" indent="-336550" algn="l" rtl="0">
              <a:lnSpc>
                <a:spcPct val="100000"/>
              </a:lnSpc>
              <a:spcBef>
                <a:spcPts val="480"/>
              </a:spcBef>
              <a:spcAft>
                <a:spcPts val="0"/>
              </a:spcAft>
              <a:buSzPts val="2700"/>
              <a:buFont typeface="Arial"/>
              <a:buChar char="•"/>
            </a:pPr>
            <a:r>
              <a:rPr lang="en-CA" sz="2400" dirty="0"/>
              <a:t>4,641,652 total nucleotides:</a:t>
            </a:r>
            <a:endParaRPr sz="2400" dirty="0"/>
          </a:p>
          <a:p>
            <a:pPr marL="800100" lvl="1" indent="-361950" algn="l" rtl="0">
              <a:lnSpc>
                <a:spcPct val="100000"/>
              </a:lnSpc>
              <a:spcBef>
                <a:spcPts val="480"/>
              </a:spcBef>
              <a:spcAft>
                <a:spcPts val="0"/>
              </a:spcAft>
              <a:buSzPts val="2700"/>
              <a:buFont typeface="Arial"/>
              <a:buChar char="•"/>
            </a:pPr>
            <a:r>
              <a:rPr lang="en-CA" dirty="0"/>
              <a:t>3,249,156 training samples (rows)</a:t>
            </a:r>
            <a:endParaRPr dirty="0"/>
          </a:p>
          <a:p>
            <a:pPr marL="800100" lvl="1" indent="-361950" algn="l" rtl="0">
              <a:lnSpc>
                <a:spcPct val="100000"/>
              </a:lnSpc>
              <a:spcBef>
                <a:spcPts val="480"/>
              </a:spcBef>
              <a:spcAft>
                <a:spcPts val="0"/>
              </a:spcAft>
              <a:buSzPts val="2700"/>
              <a:buFont typeface="Arial"/>
              <a:buChar char="•"/>
            </a:pPr>
            <a:r>
              <a:rPr lang="en-CA" dirty="0"/>
              <a:t>1,392,496 test samples (rows) </a:t>
            </a:r>
            <a:endParaRPr dirty="0"/>
          </a:p>
          <a:p>
            <a:pPr marL="342900" lvl="0" indent="-336550" algn="l" rtl="0">
              <a:lnSpc>
                <a:spcPct val="100000"/>
              </a:lnSpc>
              <a:spcBef>
                <a:spcPts val="560"/>
              </a:spcBef>
              <a:spcAft>
                <a:spcPts val="0"/>
              </a:spcAft>
              <a:buSzPts val="2700"/>
              <a:buChar char="•"/>
            </a:pPr>
            <a:r>
              <a:rPr lang="en-CA" sz="2400" dirty="0"/>
              <a:t>For each input row, there is an associated coding/non-coding bit</a:t>
            </a:r>
            <a:endParaRPr sz="2400" dirty="0"/>
          </a:p>
          <a:p>
            <a:pPr marL="800100" lvl="1" indent="-190500" algn="l" rtl="0">
              <a:lnSpc>
                <a:spcPct val="100000"/>
              </a:lnSpc>
              <a:spcBef>
                <a:spcPts val="480"/>
              </a:spcBef>
              <a:spcAft>
                <a:spcPts val="0"/>
              </a:spcAft>
              <a:buSzPts val="2800"/>
              <a:buFont typeface="Arial"/>
              <a:buNone/>
            </a:pPr>
            <a:endParaRPr sz="2100" dirty="0"/>
          </a:p>
        </p:txBody>
      </p:sp>
      <p:graphicFrame>
        <p:nvGraphicFramePr>
          <p:cNvPr id="1746" name="Google Shape;1746;p54"/>
          <p:cNvGraphicFramePr/>
          <p:nvPr>
            <p:extLst>
              <p:ext uri="{D42A27DB-BD31-4B8C-83A1-F6EECF244321}">
                <p14:modId xmlns:p14="http://schemas.microsoft.com/office/powerpoint/2010/main" val="772516573"/>
              </p:ext>
            </p:extLst>
          </p:nvPr>
        </p:nvGraphicFramePr>
        <p:xfrm>
          <a:off x="6967939" y="2560323"/>
          <a:ext cx="3507975" cy="2233875"/>
        </p:xfrm>
        <a:graphic>
          <a:graphicData uri="http://schemas.openxmlformats.org/drawingml/2006/table">
            <a:tbl>
              <a:tblPr firstRow="1" bandRow="1">
                <a:noFill/>
                <a:tableStyleId>{D5F3CFC1-CEAA-40FE-8C7F-51722B0244F5}</a:tableStyleId>
              </a:tblPr>
              <a:tblGrid>
                <a:gridCol w="3141325">
                  <a:extLst>
                    <a:ext uri="{9D8B030D-6E8A-4147-A177-3AD203B41FA5}">
                      <a16:colId xmlns:a16="http://schemas.microsoft.com/office/drawing/2014/main" val="20000"/>
                    </a:ext>
                  </a:extLst>
                </a:gridCol>
                <a:gridCol w="366650">
                  <a:extLst>
                    <a:ext uri="{9D8B030D-6E8A-4147-A177-3AD203B41FA5}">
                      <a16:colId xmlns:a16="http://schemas.microsoft.com/office/drawing/2014/main" val="20001"/>
                    </a:ext>
                  </a:extLst>
                </a:gridCol>
              </a:tblGrid>
              <a:tr h="379625">
                <a:tc>
                  <a:txBody>
                    <a:bodyPr/>
                    <a:lstStyle/>
                    <a:p>
                      <a:pPr marL="0" marR="0" lvl="0" indent="0" algn="l" rtl="0">
                        <a:lnSpc>
                          <a:spcPct val="100000"/>
                        </a:lnSpc>
                        <a:spcBef>
                          <a:spcPts val="0"/>
                        </a:spcBef>
                        <a:spcAft>
                          <a:spcPts val="0"/>
                        </a:spcAft>
                        <a:buClr>
                          <a:srgbClr val="000000"/>
                        </a:buClr>
                        <a:buSzPts val="1400"/>
                        <a:buFont typeface="Arial"/>
                        <a:buNone/>
                      </a:pPr>
                      <a:r>
                        <a:rPr lang="en-CA" sz="1400" b="0" u="none" strike="noStrike" cap="none">
                          <a:solidFill>
                            <a:srgbClr val="000000"/>
                          </a:solidFill>
                        </a:rPr>
                        <a:t>0100…1000…0001…0100…1000…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b="0" u="none" strike="noStrike" cap="none">
                          <a:solidFill>
                            <a:srgbClr val="000000"/>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0010…0100…0001…0010…0001…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1000…1000…0001…0100…0100…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0100…1000…0010…0010…0100…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1000…1000…0100…0100…1000…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rgbClr val="000000"/>
                          </a:solidFill>
                        </a:rPr>
                        <a:t>1000…0010…0001…0100…0100…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dirty="0"/>
                        <a:t>1</a:t>
                      </a:r>
                      <a:endParaRPr sz="1400" u="none" strike="noStrike" cap="none"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
        <p:nvSpPr>
          <p:cNvPr id="1747" name="Google Shape;1747;p54"/>
          <p:cNvSpPr txBox="1"/>
          <p:nvPr/>
        </p:nvSpPr>
        <p:spPr>
          <a:xfrm>
            <a:off x="7606522" y="1238625"/>
            <a:ext cx="1877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rgbClr val="000000"/>
                </a:solidFill>
                <a:latin typeface="Arial"/>
                <a:ea typeface="Arial"/>
                <a:cs typeface="Arial"/>
                <a:sym typeface="Arial"/>
              </a:rPr>
              <a:t>Training Data</a:t>
            </a:r>
            <a:endParaRPr sz="1800" b="0" i="0" u="none" strike="noStrike" cap="none">
              <a:solidFill>
                <a:srgbClr val="000000"/>
              </a:solidFill>
              <a:latin typeface="Arial"/>
              <a:ea typeface="Arial"/>
              <a:cs typeface="Arial"/>
              <a:sym typeface="Arial"/>
            </a:endParaRPr>
          </a:p>
        </p:txBody>
      </p:sp>
      <p:sp>
        <p:nvSpPr>
          <p:cNvPr id="1748" name="Google Shape;1748;p54"/>
          <p:cNvSpPr/>
          <p:nvPr/>
        </p:nvSpPr>
        <p:spPr>
          <a:xfrm rot="-5400000" flipH="1">
            <a:off x="8409015" y="942641"/>
            <a:ext cx="272100" cy="2846700"/>
          </a:xfrm>
          <a:prstGeom prst="leftBrace">
            <a:avLst>
              <a:gd name="adj1" fmla="val 8333"/>
              <a:gd name="adj2" fmla="val 50000"/>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749" name="Google Shape;1749;p54"/>
          <p:cNvSpPr txBox="1"/>
          <p:nvPr/>
        </p:nvSpPr>
        <p:spPr>
          <a:xfrm>
            <a:off x="7672191" y="1863973"/>
            <a:ext cx="2171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Window size x 4 bits</a:t>
            </a:r>
            <a:endParaRPr sz="1400" b="0" i="0" u="none" strike="noStrike" cap="none">
              <a:solidFill>
                <a:srgbClr val="000000"/>
              </a:solidFill>
              <a:latin typeface="Arial"/>
              <a:ea typeface="Arial"/>
              <a:cs typeface="Arial"/>
              <a:sym typeface="Arial"/>
            </a:endParaRPr>
          </a:p>
        </p:txBody>
      </p:sp>
      <p:sp>
        <p:nvSpPr>
          <p:cNvPr id="1750" name="Google Shape;1750;p54"/>
          <p:cNvSpPr/>
          <p:nvPr/>
        </p:nvSpPr>
        <p:spPr>
          <a:xfrm rot="10800000" flipH="1">
            <a:off x="6645571" y="2560215"/>
            <a:ext cx="255300" cy="2153100"/>
          </a:xfrm>
          <a:prstGeom prst="leftBrace">
            <a:avLst>
              <a:gd name="adj1" fmla="val 8333"/>
              <a:gd name="adj2" fmla="val 50000"/>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751" name="Google Shape;1751;p54"/>
          <p:cNvSpPr txBox="1"/>
          <p:nvPr/>
        </p:nvSpPr>
        <p:spPr>
          <a:xfrm>
            <a:off x="5276969" y="3384842"/>
            <a:ext cx="1496400" cy="5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3,249,156 rows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2029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55"/>
          <p:cNvSpPr txBox="1">
            <a:spLocks noGrp="1"/>
          </p:cNvSpPr>
          <p:nvPr>
            <p:ph type="ctrTitle"/>
          </p:nvPr>
        </p:nvSpPr>
        <p:spPr>
          <a:xfrm>
            <a:off x="1492899" y="2130425"/>
            <a:ext cx="9218644"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Let’s Try Programming a Simple ANN to Identify Bacterial Genes</a:t>
            </a:r>
            <a:br>
              <a:rPr lang="en-CA" dirty="0"/>
            </a:br>
            <a:endParaRPr dirty="0"/>
          </a:p>
        </p:txBody>
      </p:sp>
      <p:sp>
        <p:nvSpPr>
          <p:cNvPr id="1758" name="Google Shape;1758;p55"/>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Autofit/>
          </a:bodyPr>
          <a:lstStyle/>
          <a:p>
            <a:pPr marL="457200" lvl="0" indent="-431800" algn="ctr" rtl="0">
              <a:lnSpc>
                <a:spcPct val="100000"/>
              </a:lnSpc>
              <a:spcBef>
                <a:spcPts val="640"/>
              </a:spcBef>
              <a:spcAft>
                <a:spcPts val="0"/>
              </a:spcAft>
              <a:buSzPts val="3200"/>
              <a:buFont typeface="Arial"/>
              <a:buNone/>
            </a:pPr>
            <a:r>
              <a:rPr lang="en-CA">
                <a:solidFill>
                  <a:srgbClr val="000090"/>
                </a:solidFill>
              </a:rPr>
              <a:t>GSANN.ipynb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63"/>
        <p:cNvGrpSpPr/>
        <p:nvPr/>
      </p:nvGrpSpPr>
      <p:grpSpPr>
        <a:xfrm>
          <a:off x="0" y="0"/>
          <a:ext cx="0" cy="0"/>
          <a:chOff x="0" y="0"/>
          <a:chExt cx="0" cy="0"/>
        </a:xfrm>
      </p:grpSpPr>
      <p:sp>
        <p:nvSpPr>
          <p:cNvPr id="1764" name="Google Shape;1764;p18"/>
          <p:cNvSpPr txBox="1">
            <a:spLocks noGrp="1"/>
          </p:cNvSpPr>
          <p:nvPr>
            <p:ph type="title"/>
          </p:nvPr>
        </p:nvSpPr>
        <p:spPr>
          <a:xfrm>
            <a:off x="1828800" y="1031489"/>
            <a:ext cx="8839200" cy="1143300"/>
          </a:xfrm>
          <a:prstGeom prst="rect">
            <a:avLst/>
          </a:prstGeom>
          <a:noFill/>
          <a:ln>
            <a:noFill/>
          </a:ln>
        </p:spPr>
        <p:txBody>
          <a:bodyPr spcFirstLastPara="1" wrap="square" lIns="91425" tIns="45700" rIns="91425" bIns="45700" anchor="ctr" anchorCtr="0">
            <a:noAutofit/>
          </a:bodyPr>
          <a:lstStyle/>
          <a:p>
            <a:pPr marL="457200" lvl="0" indent="-419100" algn="l" rtl="0">
              <a:lnSpc>
                <a:spcPct val="100000"/>
              </a:lnSpc>
              <a:spcBef>
                <a:spcPts val="640"/>
              </a:spcBef>
              <a:spcAft>
                <a:spcPts val="0"/>
              </a:spcAft>
              <a:buClr>
                <a:srgbClr val="FF0000"/>
              </a:buClr>
              <a:buSzPts val="3000"/>
              <a:buFont typeface="Arial"/>
              <a:buChar char="•"/>
            </a:pPr>
            <a:r>
              <a:rPr lang="en-CA" sz="2400">
                <a:solidFill>
                  <a:srgbClr val="000090"/>
                </a:solidFill>
              </a:rPr>
              <a:t>Step 1: Go to Colab (Google Colab)</a:t>
            </a:r>
            <a:endParaRPr sz="2400">
              <a:solidFill>
                <a:srgbClr val="000090"/>
              </a:solidFill>
            </a:endParaRPr>
          </a:p>
        </p:txBody>
      </p:sp>
      <p:pic>
        <p:nvPicPr>
          <p:cNvPr id="1765" name="Google Shape;1765;p18" descr="A screenshot of a cell phone&#10;&#10;Description automatically generated"/>
          <p:cNvPicPr preferRelativeResize="0"/>
          <p:nvPr/>
        </p:nvPicPr>
        <p:blipFill rotWithShape="1">
          <a:blip r:embed="rId3">
            <a:alphaModFix/>
          </a:blip>
          <a:srcRect/>
          <a:stretch/>
        </p:blipFill>
        <p:spPr>
          <a:xfrm>
            <a:off x="2158899" y="2174789"/>
            <a:ext cx="7670901" cy="4099011"/>
          </a:xfrm>
          <a:prstGeom prst="rect">
            <a:avLst/>
          </a:prstGeom>
          <a:noFill/>
          <a:ln w="9525" cap="flat" cmpd="sng">
            <a:solidFill>
              <a:srgbClr val="000000"/>
            </a:solidFill>
            <a:prstDash val="solid"/>
            <a:round/>
            <a:headEnd type="none" w="sm" len="sm"/>
            <a:tailEnd type="none" w="sm" len="sm"/>
          </a:ln>
        </p:spPr>
      </p:pic>
      <p:sp>
        <p:nvSpPr>
          <p:cNvPr id="1766" name="Google Shape;1766;p18"/>
          <p:cNvSpPr txBox="1"/>
          <p:nvPr/>
        </p:nvSpPr>
        <p:spPr>
          <a:xfrm>
            <a:off x="1775254" y="-135544"/>
            <a:ext cx="8587946"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2400"/>
              </a:spcBef>
              <a:spcAft>
                <a:spcPts val="0"/>
              </a:spcAft>
              <a:buClr>
                <a:srgbClr val="000000"/>
              </a:buClr>
              <a:buSzPts val="1100"/>
              <a:buFont typeface="Arial"/>
              <a:buNone/>
            </a:pPr>
            <a:endParaRPr sz="2300" b="1"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400"/>
              <a:buFont typeface="Arial"/>
              <a:buNone/>
            </a:pPr>
            <a:r>
              <a:rPr lang="en-CA" sz="4000" b="1" i="0" u="none" strike="noStrike" cap="none">
                <a:solidFill>
                  <a:srgbClr val="000000"/>
                </a:solidFill>
                <a:latin typeface="Arial"/>
                <a:ea typeface="Arial"/>
                <a:cs typeface="Arial"/>
                <a:sym typeface="Arial"/>
              </a:rPr>
              <a:t>Create A Google Colab Notebook</a:t>
            </a:r>
            <a:endParaRPr/>
          </a:p>
        </p:txBody>
      </p:sp>
      <p:sp>
        <p:nvSpPr>
          <p:cNvPr id="1767" name="Google Shape;1767;p18"/>
          <p:cNvSpPr/>
          <p:nvPr/>
        </p:nvSpPr>
        <p:spPr>
          <a:xfrm>
            <a:off x="2158898" y="2354137"/>
            <a:ext cx="775891" cy="401100"/>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sp>
        <p:nvSpPr>
          <p:cNvPr id="1773" name="Google Shape;1773;p19"/>
          <p:cNvSpPr txBox="1">
            <a:spLocks noGrp="1"/>
          </p:cNvSpPr>
          <p:nvPr>
            <p:ph type="title"/>
          </p:nvPr>
        </p:nvSpPr>
        <p:spPr>
          <a:xfrm>
            <a:off x="1676400" y="1"/>
            <a:ext cx="8839200" cy="1060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Open a New Notebook</a:t>
            </a:r>
            <a:endParaRPr/>
          </a:p>
        </p:txBody>
      </p:sp>
      <p:sp>
        <p:nvSpPr>
          <p:cNvPr id="1774" name="Google Shape;1774;p19"/>
          <p:cNvSpPr txBox="1">
            <a:spLocks noGrp="1"/>
          </p:cNvSpPr>
          <p:nvPr>
            <p:ph type="body" idx="1"/>
          </p:nvPr>
        </p:nvSpPr>
        <p:spPr>
          <a:xfrm>
            <a:off x="1853950" y="954475"/>
            <a:ext cx="8661600" cy="25923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Char char="•"/>
            </a:pPr>
            <a:r>
              <a:rPr lang="en-CA"/>
              <a:t>Step 2: Go to File and Select “New notebook”</a:t>
            </a:r>
            <a:endParaRPr/>
          </a:p>
        </p:txBody>
      </p:sp>
      <p:pic>
        <p:nvPicPr>
          <p:cNvPr id="1775" name="Google Shape;1775;p19" descr="A screenshot of a cell phone&#10;&#10;Description automatically generated"/>
          <p:cNvPicPr preferRelativeResize="0"/>
          <p:nvPr/>
        </p:nvPicPr>
        <p:blipFill rotWithShape="1">
          <a:blip r:embed="rId3">
            <a:alphaModFix/>
          </a:blip>
          <a:srcRect/>
          <a:stretch/>
        </p:blipFill>
        <p:spPr>
          <a:xfrm>
            <a:off x="2082800" y="2210920"/>
            <a:ext cx="7264400" cy="4180457"/>
          </a:xfrm>
          <a:prstGeom prst="rect">
            <a:avLst/>
          </a:prstGeom>
          <a:noFill/>
          <a:ln w="9525" cap="flat" cmpd="sng">
            <a:solidFill>
              <a:schemeClr val="dk1"/>
            </a:solidFill>
            <a:prstDash val="solid"/>
            <a:round/>
            <a:headEnd type="none" w="sm" len="sm"/>
            <a:tailEnd type="none" w="sm" len="sm"/>
          </a:ln>
        </p:spPr>
      </p:pic>
      <p:sp>
        <p:nvSpPr>
          <p:cNvPr id="1776" name="Google Shape;1776;p19"/>
          <p:cNvSpPr/>
          <p:nvPr/>
        </p:nvSpPr>
        <p:spPr>
          <a:xfrm>
            <a:off x="2190206" y="2864677"/>
            <a:ext cx="1476104" cy="401100"/>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
          <p:cNvSpPr txBox="1">
            <a:spLocks noGrp="1"/>
          </p:cNvSpPr>
          <p:nvPr>
            <p:ph type="title"/>
          </p:nvPr>
        </p:nvSpPr>
        <p:spPr>
          <a:xfrm>
            <a:off x="2208213" y="11113"/>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Learning Objectives</a:t>
            </a:r>
            <a:endParaRPr/>
          </a:p>
        </p:txBody>
      </p:sp>
      <p:sp>
        <p:nvSpPr>
          <p:cNvPr id="959" name="Google Shape;959;p5"/>
          <p:cNvSpPr txBox="1">
            <a:spLocks noGrp="1"/>
          </p:cNvSpPr>
          <p:nvPr>
            <p:ph type="body" idx="4294967295"/>
          </p:nvPr>
        </p:nvSpPr>
        <p:spPr>
          <a:xfrm>
            <a:off x="1402080" y="1154114"/>
            <a:ext cx="9408160" cy="5429566"/>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00"/>
              <a:buFont typeface="Arial"/>
              <a:buChar char="•"/>
            </a:pPr>
            <a:r>
              <a:rPr lang="en-CA" sz="2800" dirty="0"/>
              <a:t>To review the structure of prokaryotic genes</a:t>
            </a:r>
            <a:endParaRPr dirty="0"/>
          </a:p>
          <a:p>
            <a:pPr marL="342900" lvl="0" indent="-342900" algn="l" rtl="0">
              <a:lnSpc>
                <a:spcPct val="100000"/>
              </a:lnSpc>
              <a:spcBef>
                <a:spcPts val="560"/>
              </a:spcBef>
              <a:spcAft>
                <a:spcPts val="0"/>
              </a:spcAft>
              <a:buSzPts val="2800"/>
              <a:buFont typeface="Arial"/>
              <a:buChar char="•"/>
            </a:pPr>
            <a:r>
              <a:rPr lang="en-CA" sz="2800" dirty="0"/>
              <a:t>To explain how prokaryotic gene prediction or identification can be done</a:t>
            </a:r>
            <a:endParaRPr dirty="0"/>
          </a:p>
          <a:p>
            <a:pPr marL="342900" lvl="0" indent="-342900" algn="l" rtl="0">
              <a:lnSpc>
                <a:spcPct val="100000"/>
              </a:lnSpc>
              <a:spcBef>
                <a:spcPts val="560"/>
              </a:spcBef>
              <a:spcAft>
                <a:spcPts val="0"/>
              </a:spcAft>
              <a:buSzPts val="2800"/>
              <a:buFont typeface="Arial"/>
              <a:buChar char="•"/>
            </a:pPr>
            <a:r>
              <a:rPr lang="en-CA" sz="2800" dirty="0"/>
              <a:t>To explain how gene prediction is assessed</a:t>
            </a:r>
            <a:endParaRPr dirty="0"/>
          </a:p>
          <a:p>
            <a:pPr marL="342900" lvl="0" indent="-342900" algn="l" rtl="0">
              <a:lnSpc>
                <a:spcPct val="100000"/>
              </a:lnSpc>
              <a:spcBef>
                <a:spcPts val="560"/>
              </a:spcBef>
              <a:spcAft>
                <a:spcPts val="0"/>
              </a:spcAft>
              <a:buSzPts val="2800"/>
              <a:buFont typeface="Arial"/>
              <a:buChar char="•"/>
            </a:pPr>
            <a:r>
              <a:rPr lang="en-CA" sz="2800" dirty="0"/>
              <a:t>To review and explain the python code for different ANNs to predict prokaryotic genes</a:t>
            </a:r>
            <a:endParaRPr dirty="0"/>
          </a:p>
          <a:p>
            <a:pPr marL="342900" lvl="0" indent="-342900" algn="l" rtl="0">
              <a:lnSpc>
                <a:spcPct val="100000"/>
              </a:lnSpc>
              <a:spcBef>
                <a:spcPts val="560"/>
              </a:spcBef>
              <a:spcAft>
                <a:spcPts val="0"/>
              </a:spcAft>
              <a:buSzPts val="2800"/>
              <a:buFont typeface="Arial"/>
              <a:buChar char="•"/>
            </a:pPr>
            <a:r>
              <a:rPr lang="en-CA" sz="2800" dirty="0"/>
              <a:t>To show how the addition of an HMM helps with an ANN gene predictor</a:t>
            </a:r>
            <a:endParaRPr dirty="0"/>
          </a:p>
          <a:p>
            <a:pPr marL="342900" lvl="0" indent="-342900" algn="l" rtl="0">
              <a:lnSpc>
                <a:spcPct val="100000"/>
              </a:lnSpc>
              <a:spcBef>
                <a:spcPts val="560"/>
              </a:spcBef>
              <a:spcAft>
                <a:spcPts val="0"/>
              </a:spcAft>
              <a:buSzPts val="2800"/>
              <a:buFont typeface="Arial"/>
              <a:buChar char="•"/>
            </a:pPr>
            <a:r>
              <a:rPr lang="en-CA" sz="2800" dirty="0">
                <a:solidFill>
                  <a:srgbClr val="FF0000"/>
                </a:solidFill>
              </a:rPr>
              <a:t>To use </a:t>
            </a:r>
            <a:r>
              <a:rPr lang="en-CA" sz="2800" dirty="0" err="1">
                <a:solidFill>
                  <a:srgbClr val="FF0000"/>
                </a:solidFill>
              </a:rPr>
              <a:t>Colab</a:t>
            </a:r>
            <a:r>
              <a:rPr lang="en-CA" sz="2800" dirty="0">
                <a:solidFill>
                  <a:srgbClr val="FF0000"/>
                </a:solidFill>
              </a:rPr>
              <a:t> to explore gene prediction code</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782" name="Google Shape;1782;p20"/>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Rename the Notebook</a:t>
            </a:r>
            <a:endParaRPr/>
          </a:p>
        </p:txBody>
      </p:sp>
      <p:sp>
        <p:nvSpPr>
          <p:cNvPr id="1783" name="Google Shape;1783;p20"/>
          <p:cNvSpPr txBox="1">
            <a:spLocks noGrp="1"/>
          </p:cNvSpPr>
          <p:nvPr>
            <p:ph type="body" idx="1"/>
          </p:nvPr>
        </p:nvSpPr>
        <p:spPr>
          <a:xfrm>
            <a:off x="1981200" y="1433940"/>
            <a:ext cx="8229600" cy="4525963"/>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600"/>
              <a:buChar char="●"/>
            </a:pPr>
            <a:r>
              <a:rPr lang="en-CA" sz="2600"/>
              <a:t>Rename the notebook by clicking on the name and type in </a:t>
            </a:r>
            <a:r>
              <a:rPr lang="en-CA" sz="2600">
                <a:solidFill>
                  <a:srgbClr val="FF0000"/>
                </a:solidFill>
              </a:rPr>
              <a:t>GSANN.ipynb </a:t>
            </a:r>
            <a:r>
              <a:rPr lang="en-CA" sz="2600"/>
              <a:t>in the red circle as shown below</a:t>
            </a:r>
            <a:endParaRPr sz="2600"/>
          </a:p>
        </p:txBody>
      </p:sp>
      <p:pic>
        <p:nvPicPr>
          <p:cNvPr id="1784" name="Google Shape;1784;p20" descr="A screenshot of a cell phone&#10;&#10;Description automatically generated"/>
          <p:cNvPicPr preferRelativeResize="0"/>
          <p:nvPr/>
        </p:nvPicPr>
        <p:blipFill rotWithShape="1">
          <a:blip r:embed="rId3">
            <a:alphaModFix/>
          </a:blip>
          <a:srcRect/>
          <a:stretch/>
        </p:blipFill>
        <p:spPr>
          <a:xfrm>
            <a:off x="1798320" y="3063104"/>
            <a:ext cx="8595360" cy="3059365"/>
          </a:xfrm>
          <a:prstGeom prst="rect">
            <a:avLst/>
          </a:prstGeom>
          <a:noFill/>
          <a:ln w="9525" cap="flat" cmpd="sng">
            <a:solidFill>
              <a:schemeClr val="dk1"/>
            </a:solidFill>
            <a:prstDash val="solid"/>
            <a:round/>
            <a:headEnd type="none" w="sm" len="sm"/>
            <a:tailEnd type="none" w="sm" len="sm"/>
          </a:ln>
        </p:spPr>
      </p:pic>
      <p:sp>
        <p:nvSpPr>
          <p:cNvPr id="1785" name="Google Shape;1785;p20"/>
          <p:cNvSpPr/>
          <p:nvPr/>
        </p:nvSpPr>
        <p:spPr>
          <a:xfrm>
            <a:off x="2138501" y="2962581"/>
            <a:ext cx="1637700" cy="4830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86" name="Google Shape;1786;p20"/>
          <p:cNvSpPr txBox="1"/>
          <p:nvPr/>
        </p:nvSpPr>
        <p:spPr>
          <a:xfrm>
            <a:off x="4172197" y="4916384"/>
            <a:ext cx="326243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3600" b="1" i="0" u="none" strike="noStrike" cap="none">
                <a:solidFill>
                  <a:srgbClr val="FF0000"/>
                </a:solidFill>
                <a:latin typeface="Arial"/>
                <a:ea typeface="Arial"/>
                <a:cs typeface="Arial"/>
                <a:sym typeface="Arial"/>
              </a:rPr>
              <a:t>Start Coding!!</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p59"/>
          <p:cNvSpPr txBox="1">
            <a:spLocks noGrp="1"/>
          </p:cNvSpPr>
          <p:nvPr>
            <p:ph type="title"/>
          </p:nvPr>
        </p:nvSpPr>
        <p:spPr>
          <a:xfrm>
            <a:off x="1835700" y="86495"/>
            <a:ext cx="8520600" cy="110885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CA"/>
              <a:t>Import Functions for </a:t>
            </a:r>
            <a:br>
              <a:rPr lang="en-CA"/>
            </a:br>
            <a:r>
              <a:rPr lang="en-CA"/>
              <a:t>Python Math</a:t>
            </a:r>
            <a:endParaRPr/>
          </a:p>
        </p:txBody>
      </p:sp>
      <p:sp>
        <p:nvSpPr>
          <p:cNvPr id="1793" name="Google Shape;1793;p59"/>
          <p:cNvSpPr txBox="1">
            <a:spLocks noGrp="1"/>
          </p:cNvSpPr>
          <p:nvPr>
            <p:ph type="body" idx="1"/>
          </p:nvPr>
        </p:nvSpPr>
        <p:spPr>
          <a:xfrm>
            <a:off x="1511559" y="1610519"/>
            <a:ext cx="10077061" cy="1419300"/>
          </a:xfrm>
          <a:prstGeom prst="rect">
            <a:avLst/>
          </a:prstGeom>
          <a:noFill/>
          <a:ln>
            <a:noFill/>
          </a:ln>
        </p:spPr>
        <p:txBody>
          <a:bodyPr spcFirstLastPara="1" wrap="square" lIns="91425" tIns="91425" rIns="91425" bIns="91425" anchor="t" anchorCtr="0">
            <a:noAutofit/>
          </a:bodyPr>
          <a:lstStyle/>
          <a:p>
            <a:pPr marL="533400" marR="38100" lvl="0" indent="-317500" algn="l" rtl="0">
              <a:lnSpc>
                <a:spcPct val="100000"/>
              </a:lnSpc>
              <a:spcBef>
                <a:spcPts val="600"/>
              </a:spcBef>
              <a:spcAft>
                <a:spcPts val="0"/>
              </a:spcAft>
              <a:buSzPts val="1400"/>
              <a:buFont typeface="Roboto"/>
              <a:buChar char="●"/>
            </a:pPr>
            <a:r>
              <a:rPr lang="en-CA" sz="2400" dirty="0" err="1"/>
              <a:t>Numpy</a:t>
            </a:r>
            <a:r>
              <a:rPr lang="en-CA" sz="2400" dirty="0"/>
              <a:t> allows for mathematical operations and array handling</a:t>
            </a:r>
            <a:endParaRPr sz="2400" dirty="0"/>
          </a:p>
          <a:p>
            <a:pPr marL="533400" marR="38100" lvl="0" indent="-317500" algn="l" rtl="0">
              <a:lnSpc>
                <a:spcPct val="100000"/>
              </a:lnSpc>
              <a:spcBef>
                <a:spcPts val="0"/>
              </a:spcBef>
              <a:spcAft>
                <a:spcPts val="0"/>
              </a:spcAft>
              <a:buSzPts val="1400"/>
              <a:buFont typeface="Roboto"/>
              <a:buChar char="●"/>
            </a:pPr>
            <a:r>
              <a:rPr lang="en-CA" sz="2400" dirty="0"/>
              <a:t>Pandas is used to read data and for </a:t>
            </a:r>
            <a:r>
              <a:rPr lang="en-CA" sz="2400" dirty="0" err="1"/>
              <a:t>dataframe</a:t>
            </a:r>
            <a:r>
              <a:rPr lang="en-CA" sz="2400" dirty="0"/>
              <a:t> capabilities</a:t>
            </a:r>
            <a:endParaRPr sz="2400" dirty="0"/>
          </a:p>
          <a:p>
            <a:pPr marL="533400" marR="38100" lvl="0" indent="-317500" algn="l" rtl="0">
              <a:lnSpc>
                <a:spcPct val="100000"/>
              </a:lnSpc>
              <a:spcBef>
                <a:spcPts val="0"/>
              </a:spcBef>
              <a:spcAft>
                <a:spcPts val="0"/>
              </a:spcAft>
              <a:buSzPts val="1400"/>
              <a:buFont typeface="Roboto"/>
              <a:buChar char="●"/>
            </a:pPr>
            <a:r>
              <a:rPr lang="en-CA" sz="2400" dirty="0"/>
              <a:t>Seaborn and matplotlib are used for data visualization (later in the code)</a:t>
            </a:r>
            <a:endParaRPr sz="2400" dirty="0"/>
          </a:p>
          <a:p>
            <a:pPr marL="0" marR="38100" lvl="0" indent="0" algn="l" rtl="0">
              <a:lnSpc>
                <a:spcPct val="100000"/>
              </a:lnSpc>
              <a:spcBef>
                <a:spcPts val="600"/>
              </a:spcBef>
              <a:spcAft>
                <a:spcPts val="0"/>
              </a:spcAft>
              <a:buSzPts val="1800"/>
              <a:buNone/>
            </a:pPr>
            <a:endParaRPr sz="1200" dirty="0">
              <a:solidFill>
                <a:schemeClr val="accent2"/>
              </a:solidFill>
              <a:highlight>
                <a:srgbClr val="FFFFFF"/>
              </a:highlight>
              <a:latin typeface="Roboto"/>
              <a:ea typeface="Roboto"/>
              <a:cs typeface="Roboto"/>
              <a:sym typeface="Roboto"/>
            </a:endParaRPr>
          </a:p>
          <a:p>
            <a:pPr marL="0" lvl="0" indent="0" algn="l" rtl="0">
              <a:lnSpc>
                <a:spcPct val="135714"/>
              </a:lnSpc>
              <a:spcBef>
                <a:spcPts val="500"/>
              </a:spcBef>
              <a:spcAft>
                <a:spcPts val="0"/>
              </a:spcAft>
              <a:buSzPts val="1800"/>
              <a:buNone/>
            </a:pPr>
            <a:endParaRPr sz="12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1600"/>
              </a:spcAft>
              <a:buSzPts val="1800"/>
              <a:buNone/>
            </a:pPr>
            <a:endParaRPr dirty="0"/>
          </a:p>
        </p:txBody>
      </p:sp>
      <p:sp>
        <p:nvSpPr>
          <p:cNvPr id="2" name="Google Shape;1420;p66">
            <a:extLst>
              <a:ext uri="{FF2B5EF4-FFF2-40B4-BE49-F238E27FC236}">
                <a16:creationId xmlns:a16="http://schemas.microsoft.com/office/drawing/2014/main" id="{0D6F8873-24AC-1BAD-5924-CE90FB5EF859}"/>
              </a:ext>
            </a:extLst>
          </p:cNvPr>
          <p:cNvSpPr txBox="1"/>
          <p:nvPr/>
        </p:nvSpPr>
        <p:spPr>
          <a:xfrm>
            <a:off x="3802850" y="3429000"/>
            <a:ext cx="4789500" cy="2910000"/>
          </a:xfrm>
          <a:prstGeom prst="rect">
            <a:avLst/>
          </a:prstGeom>
          <a:noFill/>
          <a:ln>
            <a:noFill/>
          </a:ln>
        </p:spPr>
        <p:txBody>
          <a:bodyPr spcFirstLastPara="1" wrap="square" lIns="91425" tIns="91425" rIns="91425" bIns="91425" anchor="t" anchorCtr="0">
            <a:noAutofit/>
          </a:bodyPr>
          <a:lstStyle/>
          <a:p>
            <a:pPr marL="0" marR="0" lvl="0" indent="0" algn="l" rtl="0">
              <a:lnSpc>
                <a:spcPct val="135714"/>
              </a:lnSpc>
              <a:spcBef>
                <a:spcPts val="0"/>
              </a:spcBef>
              <a:spcAft>
                <a:spcPts val="0"/>
              </a:spcAft>
              <a:buClr>
                <a:srgbClr val="000000"/>
              </a:buClr>
              <a:buSzPts val="1800"/>
              <a:buFont typeface="Arial"/>
              <a:buNone/>
            </a:pPr>
            <a:r>
              <a:rPr lang="en-US" sz="1800" b="1" i="0" u="none" strike="noStrike" cap="none" dirty="0">
                <a:solidFill>
                  <a:srgbClr val="AF00DB"/>
                </a:solidFill>
                <a:highlight>
                  <a:srgbClr val="FFFFFE"/>
                </a:highlight>
                <a:latin typeface="Courier New"/>
                <a:ea typeface="Courier New"/>
                <a:cs typeface="Courier New"/>
                <a:sym typeface="Courier New"/>
              </a:rPr>
              <a:t>import</a:t>
            </a:r>
            <a:r>
              <a:rPr lang="en-US" sz="1800" b="1" i="0" u="none" strike="noStrike" cap="none" dirty="0">
                <a:solidFill>
                  <a:schemeClr val="dk1"/>
                </a:solidFill>
                <a:highlight>
                  <a:srgbClr val="FFFFFE"/>
                </a:highlight>
                <a:latin typeface="Courier New"/>
                <a:ea typeface="Courier New"/>
                <a:cs typeface="Courier New"/>
                <a:sym typeface="Courier New"/>
              </a:rPr>
              <a:t> </a:t>
            </a:r>
            <a:r>
              <a:rPr lang="en-US" sz="1800" b="1" i="0" u="none" strike="noStrike" cap="none" dirty="0" err="1">
                <a:solidFill>
                  <a:schemeClr val="dk1"/>
                </a:solidFill>
                <a:highlight>
                  <a:srgbClr val="FFFFFE"/>
                </a:highlight>
                <a:latin typeface="Courier New"/>
                <a:ea typeface="Courier New"/>
                <a:cs typeface="Courier New"/>
                <a:sym typeface="Courier New"/>
              </a:rPr>
              <a:t>numpy</a:t>
            </a:r>
            <a:r>
              <a:rPr lang="en-US" sz="1800" b="1" i="0" u="none" strike="noStrike" cap="none" dirty="0">
                <a:solidFill>
                  <a:schemeClr val="dk1"/>
                </a:solidFill>
                <a:highlight>
                  <a:srgbClr val="FFFFFE"/>
                </a:highlight>
                <a:latin typeface="Courier New"/>
                <a:ea typeface="Courier New"/>
                <a:cs typeface="Courier New"/>
                <a:sym typeface="Courier New"/>
              </a:rPr>
              <a:t> </a:t>
            </a:r>
            <a:r>
              <a:rPr lang="en-US" sz="1800" b="1" i="0" u="none" strike="noStrike" cap="none" dirty="0">
                <a:solidFill>
                  <a:srgbClr val="AF00DB"/>
                </a:solidFill>
                <a:highlight>
                  <a:srgbClr val="FFFFFE"/>
                </a:highlight>
                <a:latin typeface="Courier New"/>
                <a:ea typeface="Courier New"/>
                <a:cs typeface="Courier New"/>
                <a:sym typeface="Courier New"/>
              </a:rPr>
              <a:t>as</a:t>
            </a:r>
            <a:r>
              <a:rPr lang="en-US" sz="1800" b="1" i="0" u="none" strike="noStrike" cap="none" dirty="0">
                <a:solidFill>
                  <a:schemeClr val="dk1"/>
                </a:solidFill>
                <a:highlight>
                  <a:srgbClr val="FFFFFE"/>
                </a:highlight>
                <a:latin typeface="Courier New"/>
                <a:ea typeface="Courier New"/>
                <a:cs typeface="Courier New"/>
                <a:sym typeface="Courier New"/>
              </a:rPr>
              <a:t> np</a:t>
            </a:r>
            <a:endParaRPr sz="18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r>
              <a:rPr lang="en-US" sz="1800" b="1" i="0" u="none" strike="noStrike" cap="none" dirty="0">
                <a:solidFill>
                  <a:srgbClr val="AF00DB"/>
                </a:solidFill>
                <a:highlight>
                  <a:srgbClr val="FFFFFE"/>
                </a:highlight>
                <a:latin typeface="Courier New"/>
                <a:ea typeface="Courier New"/>
                <a:cs typeface="Courier New"/>
                <a:sym typeface="Courier New"/>
              </a:rPr>
              <a:t>import</a:t>
            </a:r>
            <a:r>
              <a:rPr lang="en-US" sz="1800" b="1" i="0" u="none" strike="noStrike" cap="none" dirty="0">
                <a:solidFill>
                  <a:schemeClr val="dk1"/>
                </a:solidFill>
                <a:highlight>
                  <a:srgbClr val="FFFFFE"/>
                </a:highlight>
                <a:latin typeface="Courier New"/>
                <a:ea typeface="Courier New"/>
                <a:cs typeface="Courier New"/>
                <a:sym typeface="Courier New"/>
              </a:rPr>
              <a:t> pandas </a:t>
            </a:r>
            <a:r>
              <a:rPr lang="en-US" sz="1800" b="1" i="0" u="none" strike="noStrike" cap="none" dirty="0">
                <a:solidFill>
                  <a:srgbClr val="AF00DB"/>
                </a:solidFill>
                <a:highlight>
                  <a:srgbClr val="FFFFFE"/>
                </a:highlight>
                <a:latin typeface="Courier New"/>
                <a:ea typeface="Courier New"/>
                <a:cs typeface="Courier New"/>
                <a:sym typeface="Courier New"/>
              </a:rPr>
              <a:t>as</a:t>
            </a:r>
            <a:r>
              <a:rPr lang="en-US" sz="1800" b="1" i="0" u="none" strike="noStrike" cap="none" dirty="0">
                <a:solidFill>
                  <a:schemeClr val="dk1"/>
                </a:solidFill>
                <a:highlight>
                  <a:srgbClr val="FFFFFE"/>
                </a:highlight>
                <a:latin typeface="Courier New"/>
                <a:ea typeface="Courier New"/>
                <a:cs typeface="Courier New"/>
                <a:sym typeface="Courier New"/>
              </a:rPr>
              <a:t> pd</a:t>
            </a:r>
            <a:endParaRPr sz="18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r>
              <a:rPr lang="en-US" sz="1800" b="1" i="0" u="none" strike="noStrike" cap="none" dirty="0">
                <a:solidFill>
                  <a:srgbClr val="AF00DB"/>
                </a:solidFill>
                <a:highlight>
                  <a:srgbClr val="FFFFFE"/>
                </a:highlight>
                <a:latin typeface="Courier New"/>
                <a:ea typeface="Courier New"/>
                <a:cs typeface="Courier New"/>
                <a:sym typeface="Courier New"/>
              </a:rPr>
              <a:t>import</a:t>
            </a:r>
            <a:r>
              <a:rPr lang="en-US" sz="1800" b="1" i="0" u="none" strike="noStrike" cap="none" dirty="0">
                <a:solidFill>
                  <a:schemeClr val="dk1"/>
                </a:solidFill>
                <a:highlight>
                  <a:srgbClr val="FFFFFE"/>
                </a:highlight>
                <a:latin typeface="Courier New"/>
                <a:ea typeface="Courier New"/>
                <a:cs typeface="Courier New"/>
                <a:sym typeface="Courier New"/>
              </a:rPr>
              <a:t> seaborn </a:t>
            </a:r>
            <a:r>
              <a:rPr lang="en-US" sz="1800" b="1" i="0" u="none" strike="noStrike" cap="none" dirty="0">
                <a:solidFill>
                  <a:srgbClr val="AF00DB"/>
                </a:solidFill>
                <a:highlight>
                  <a:srgbClr val="FFFFFE"/>
                </a:highlight>
                <a:latin typeface="Courier New"/>
                <a:ea typeface="Courier New"/>
                <a:cs typeface="Courier New"/>
                <a:sym typeface="Courier New"/>
              </a:rPr>
              <a:t>as</a:t>
            </a:r>
            <a:r>
              <a:rPr lang="en-US" sz="1800" b="1" i="0" u="none" strike="noStrike" cap="none" dirty="0">
                <a:solidFill>
                  <a:schemeClr val="dk1"/>
                </a:solidFill>
                <a:highlight>
                  <a:srgbClr val="FFFFFE"/>
                </a:highlight>
                <a:latin typeface="Courier New"/>
                <a:ea typeface="Courier New"/>
                <a:cs typeface="Courier New"/>
                <a:sym typeface="Courier New"/>
              </a:rPr>
              <a:t> </a:t>
            </a:r>
            <a:r>
              <a:rPr lang="en-US" sz="1800" b="1" i="0" u="none" strike="noStrike" cap="none" dirty="0" err="1">
                <a:solidFill>
                  <a:schemeClr val="dk1"/>
                </a:solidFill>
                <a:highlight>
                  <a:srgbClr val="FFFFFE"/>
                </a:highlight>
                <a:latin typeface="Courier New"/>
                <a:ea typeface="Courier New"/>
                <a:cs typeface="Courier New"/>
                <a:sym typeface="Courier New"/>
              </a:rPr>
              <a:t>sns</a:t>
            </a:r>
            <a:endParaRPr sz="18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r>
              <a:rPr lang="en-US" sz="1800" b="1" i="0" u="none" strike="noStrike" cap="none" dirty="0">
                <a:solidFill>
                  <a:srgbClr val="AF00DB"/>
                </a:solidFill>
                <a:highlight>
                  <a:srgbClr val="FFFFFE"/>
                </a:highlight>
                <a:latin typeface="Courier New"/>
                <a:ea typeface="Courier New"/>
                <a:cs typeface="Courier New"/>
                <a:sym typeface="Courier New"/>
              </a:rPr>
              <a:t>import</a:t>
            </a:r>
            <a:r>
              <a:rPr lang="en-US" sz="1800" b="1" i="0" u="none" strike="noStrike" cap="none" dirty="0">
                <a:solidFill>
                  <a:schemeClr val="dk1"/>
                </a:solidFill>
                <a:highlight>
                  <a:srgbClr val="FFFFFE"/>
                </a:highlight>
                <a:latin typeface="Courier New"/>
                <a:ea typeface="Courier New"/>
                <a:cs typeface="Courier New"/>
                <a:sym typeface="Courier New"/>
              </a:rPr>
              <a:t> </a:t>
            </a:r>
            <a:r>
              <a:rPr lang="en-US" sz="1800" b="1" i="0" u="none" strike="noStrike" cap="none" dirty="0" err="1">
                <a:solidFill>
                  <a:schemeClr val="dk1"/>
                </a:solidFill>
                <a:highlight>
                  <a:srgbClr val="FFFFFE"/>
                </a:highlight>
                <a:latin typeface="Courier New"/>
                <a:ea typeface="Courier New"/>
                <a:cs typeface="Courier New"/>
                <a:sym typeface="Courier New"/>
              </a:rPr>
              <a:t>matplotlib.pyplot</a:t>
            </a:r>
            <a:r>
              <a:rPr lang="en-US" sz="1800" b="1" i="0" u="none" strike="noStrike" cap="none" dirty="0">
                <a:solidFill>
                  <a:schemeClr val="dk1"/>
                </a:solidFill>
                <a:highlight>
                  <a:srgbClr val="FFFFFE"/>
                </a:highlight>
                <a:latin typeface="Courier New"/>
                <a:ea typeface="Courier New"/>
                <a:cs typeface="Courier New"/>
                <a:sym typeface="Courier New"/>
              </a:rPr>
              <a:t> </a:t>
            </a:r>
            <a:r>
              <a:rPr lang="en-US" sz="1800" b="1" i="0" u="none" strike="noStrike" cap="none" dirty="0">
                <a:solidFill>
                  <a:srgbClr val="AF00DB"/>
                </a:solidFill>
                <a:highlight>
                  <a:srgbClr val="FFFFFE"/>
                </a:highlight>
                <a:latin typeface="Courier New"/>
                <a:ea typeface="Courier New"/>
                <a:cs typeface="Courier New"/>
                <a:sym typeface="Courier New"/>
              </a:rPr>
              <a:t>as</a:t>
            </a:r>
            <a:r>
              <a:rPr lang="en-US" sz="1800" b="1" i="0" u="none" strike="noStrike" cap="none" dirty="0">
                <a:solidFill>
                  <a:schemeClr val="dk1"/>
                </a:solidFill>
                <a:highlight>
                  <a:srgbClr val="FFFFFE"/>
                </a:highlight>
                <a:latin typeface="Courier New"/>
                <a:ea typeface="Courier New"/>
                <a:cs typeface="Courier New"/>
                <a:sym typeface="Courier New"/>
              </a:rPr>
              <a:t> </a:t>
            </a:r>
            <a:r>
              <a:rPr lang="en-US" sz="1800" b="1" i="0" u="none" strike="noStrike" cap="none" dirty="0" err="1">
                <a:solidFill>
                  <a:schemeClr val="dk1"/>
                </a:solidFill>
                <a:highlight>
                  <a:srgbClr val="FFFFFE"/>
                </a:highlight>
                <a:latin typeface="Courier New"/>
                <a:ea typeface="Courier New"/>
                <a:cs typeface="Courier New"/>
                <a:sym typeface="Courier New"/>
              </a:rPr>
              <a:t>plt</a:t>
            </a:r>
            <a:endParaRPr sz="18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endParaRPr sz="1800" b="1" i="0" u="none" strike="noStrike" cap="none" dirty="0">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1800"/>
              <a:buFont typeface="Arial"/>
              <a:buNone/>
            </a:pPr>
            <a:r>
              <a:rPr lang="en-US" sz="1800" b="1" i="0" u="none" strike="noStrike" cap="none" dirty="0">
                <a:solidFill>
                  <a:srgbClr val="0000FF"/>
                </a:solidFill>
                <a:highlight>
                  <a:srgbClr val="FFFFFE"/>
                </a:highlight>
                <a:latin typeface="Courier New"/>
                <a:ea typeface="Courier New"/>
                <a:cs typeface="Courier New"/>
                <a:sym typeface="Courier New"/>
              </a:rPr>
              <a:t>%matplotlib </a:t>
            </a:r>
            <a:r>
              <a:rPr lang="en-US" sz="1800" b="1" i="0" u="none" strike="noStrike" cap="none" dirty="0">
                <a:solidFill>
                  <a:schemeClr val="dk1"/>
                </a:solidFill>
                <a:highlight>
                  <a:srgbClr val="FFFFFE"/>
                </a:highlight>
                <a:latin typeface="Courier New"/>
                <a:ea typeface="Courier New"/>
                <a:cs typeface="Courier New"/>
                <a:sym typeface="Courier New"/>
              </a:rPr>
              <a:t>inline</a:t>
            </a:r>
            <a:endParaRPr sz="2800" b="1" i="0" u="none" strike="noStrike" cap="none" dirty="0">
              <a:solidFill>
                <a:schemeClr val="dk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60"/>
          <p:cNvSpPr txBox="1">
            <a:spLocks noGrp="1"/>
          </p:cNvSpPr>
          <p:nvPr>
            <p:ph type="title"/>
          </p:nvPr>
        </p:nvSpPr>
        <p:spPr>
          <a:xfrm>
            <a:off x="1835700" y="44496"/>
            <a:ext cx="8520600" cy="108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CA"/>
              <a:t>Read the Dataset</a:t>
            </a:r>
            <a:endParaRPr/>
          </a:p>
        </p:txBody>
      </p:sp>
      <p:sp>
        <p:nvSpPr>
          <p:cNvPr id="1801" name="Google Shape;1801;p60"/>
          <p:cNvSpPr txBox="1">
            <a:spLocks noGrp="1"/>
          </p:cNvSpPr>
          <p:nvPr>
            <p:ph type="body" idx="1"/>
          </p:nvPr>
        </p:nvSpPr>
        <p:spPr>
          <a:xfrm>
            <a:off x="1835700" y="1431875"/>
            <a:ext cx="8520600" cy="105363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3200"/>
              <a:buFont typeface="Arial"/>
              <a:buChar char="•"/>
            </a:pPr>
            <a:r>
              <a:rPr lang="en-CA">
                <a:highlight>
                  <a:srgbClr val="FFFFFF"/>
                </a:highlight>
              </a:rPr>
              <a:t>Importing the gene position data</a:t>
            </a:r>
            <a:endParaRPr sz="1200">
              <a:solidFill>
                <a:schemeClr val="accent2"/>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800"/>
              <a:buNone/>
            </a:pPr>
            <a:endParaRPr sz="1200">
              <a:solidFill>
                <a:schemeClr val="accent2"/>
              </a:solidFill>
              <a:highlight>
                <a:srgbClr val="FFFFFF"/>
              </a:highlight>
              <a:latin typeface="Roboto"/>
              <a:ea typeface="Roboto"/>
              <a:cs typeface="Roboto"/>
              <a:sym typeface="Roboto"/>
            </a:endParaRPr>
          </a:p>
        </p:txBody>
      </p:sp>
      <p:sp>
        <p:nvSpPr>
          <p:cNvPr id="1802" name="Google Shape;1802;p60"/>
          <p:cNvSpPr/>
          <p:nvPr/>
        </p:nvSpPr>
        <p:spPr>
          <a:xfrm>
            <a:off x="2042251" y="2487169"/>
            <a:ext cx="8313900" cy="738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Courier New"/>
                <a:ea typeface="Courier New"/>
                <a:cs typeface="Courier New"/>
                <a:sym typeface="Courier New"/>
              </a:rPr>
              <a:t>all_gene_data = pd.read_csv(</a:t>
            </a:r>
            <a:r>
              <a:rPr lang="en-CA" sz="1400" b="1" i="0" u="none" strike="noStrike" cap="none">
                <a:solidFill>
                  <a:srgbClr val="A31515"/>
                </a:solidFill>
                <a:latin typeface="Courier New"/>
                <a:ea typeface="Courier New"/>
                <a:cs typeface="Courier New"/>
                <a:sym typeface="Courier New"/>
              </a:rPr>
              <a:t>'all_gene_positions.txt'</a:t>
            </a:r>
            <a:r>
              <a:rPr lang="en-CA" sz="1400" b="1" i="0" u="none" strike="noStrike" cap="none">
                <a:solidFill>
                  <a:srgbClr val="000000"/>
                </a:solidFill>
                <a:latin typeface="Courier New"/>
                <a:ea typeface="Courier New"/>
                <a:cs typeface="Courier New"/>
                <a:sym typeface="Courier New"/>
              </a:rPr>
              <a:t>,header=</a:t>
            </a:r>
            <a:r>
              <a:rPr lang="en-CA" sz="1400" b="1" i="0" u="none" strike="noStrike" cap="none">
                <a:solidFill>
                  <a:srgbClr val="0000FF"/>
                </a:solidFill>
                <a:latin typeface="Courier New"/>
                <a:ea typeface="Courier New"/>
                <a:cs typeface="Courier New"/>
                <a:sym typeface="Courier New"/>
              </a:rPr>
              <a:t>None</a:t>
            </a:r>
            <a:r>
              <a:rPr lang="en-CA" sz="1400" b="1" i="0" u="none" strike="noStrike" cap="none">
                <a:solidFill>
                  <a:srgbClr val="000000"/>
                </a:solidFill>
                <a:latin typeface="Courier New"/>
                <a:ea typeface="Courier New"/>
                <a:cs typeface="Courier New"/>
                <a:sym typeface="Courier New"/>
              </a:rPr>
              <a:t>).to_numpy()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Courier New"/>
                <a:ea typeface="Courier New"/>
                <a:cs typeface="Courier New"/>
                <a:sym typeface="Courier New"/>
              </a:rPr>
              <a:t>gene_position = all_gene_data[</a:t>
            </a:r>
            <a:r>
              <a:rPr lang="en-CA" sz="1400" b="1" i="0" u="none" strike="noStrike" cap="none">
                <a:solidFill>
                  <a:srgbClr val="09885A"/>
                </a:solidFill>
                <a:latin typeface="Courier New"/>
                <a:ea typeface="Courier New"/>
                <a:cs typeface="Courier New"/>
                <a:sym typeface="Courier New"/>
              </a:rPr>
              <a:t>0</a:t>
            </a:r>
            <a:r>
              <a:rPr lang="en-CA" sz="1400" b="1" i="0" u="none" strike="noStrike" cap="none">
                <a:solidFill>
                  <a:srgbClr val="000000"/>
                </a:solidFill>
                <a:latin typeface="Courier New"/>
                <a:ea typeface="Courier New"/>
                <a:cs typeface="Courier New"/>
                <a:sym typeface="Courier New"/>
              </a:rPr>
              <a:t>:</a:t>
            </a:r>
            <a:r>
              <a:rPr lang="en-CA" sz="1400" b="1" i="0" u="none" strike="noStrike" cap="none">
                <a:solidFill>
                  <a:srgbClr val="09885A"/>
                </a:solidFill>
                <a:latin typeface="Courier New"/>
                <a:ea typeface="Courier New"/>
                <a:cs typeface="Courier New"/>
                <a:sym typeface="Courier New"/>
              </a:rPr>
              <a:t>2269</a:t>
            </a:r>
            <a:r>
              <a:rPr lang="en-CA" sz="14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Courier New"/>
                <a:ea typeface="Courier New"/>
                <a:cs typeface="Courier New"/>
                <a:sym typeface="Courier New"/>
              </a:rPr>
              <a:t>gene_position_r = all_gene_data[</a:t>
            </a:r>
            <a:r>
              <a:rPr lang="en-CA" sz="1400" b="1" i="0" u="none" strike="noStrike" cap="none">
                <a:solidFill>
                  <a:srgbClr val="09885A"/>
                </a:solidFill>
                <a:latin typeface="Courier New"/>
                <a:ea typeface="Courier New"/>
                <a:cs typeface="Courier New"/>
                <a:sym typeface="Courier New"/>
              </a:rPr>
              <a:t>2269</a:t>
            </a:r>
            <a:r>
              <a:rPr lang="en-CA" sz="14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p:txBody>
      </p:sp>
      <p:graphicFrame>
        <p:nvGraphicFramePr>
          <p:cNvPr id="1803" name="Google Shape;1803;p60"/>
          <p:cNvGraphicFramePr/>
          <p:nvPr>
            <p:extLst>
              <p:ext uri="{D42A27DB-BD31-4B8C-83A1-F6EECF244321}">
                <p14:modId xmlns:p14="http://schemas.microsoft.com/office/powerpoint/2010/main" val="3959663590"/>
              </p:ext>
            </p:extLst>
          </p:nvPr>
        </p:nvGraphicFramePr>
        <p:xfrm>
          <a:off x="3595941" y="4059387"/>
          <a:ext cx="1843200" cy="2001570"/>
        </p:xfrm>
        <a:graphic>
          <a:graphicData uri="http://schemas.openxmlformats.org/drawingml/2006/table">
            <a:tbl>
              <a:tblPr firstRow="1" bandRow="1">
                <a:noFill/>
                <a:tableStyleId>{D5F3CFC1-CEAA-40FE-8C7F-51722B0244F5}</a:tableStyleId>
              </a:tblPr>
              <a:tblGrid>
                <a:gridCol w="921600">
                  <a:extLst>
                    <a:ext uri="{9D8B030D-6E8A-4147-A177-3AD203B41FA5}">
                      <a16:colId xmlns:a16="http://schemas.microsoft.com/office/drawing/2014/main" val="20000"/>
                    </a:ext>
                  </a:extLst>
                </a:gridCol>
                <a:gridCol w="9216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Start</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End</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337</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2799</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2801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3733</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3734</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5020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5234</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5530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graphicFrame>
        <p:nvGraphicFramePr>
          <p:cNvPr id="1804" name="Google Shape;1804;p60"/>
          <p:cNvGraphicFramePr/>
          <p:nvPr>
            <p:extLst>
              <p:ext uri="{D42A27DB-BD31-4B8C-83A1-F6EECF244321}">
                <p14:modId xmlns:p14="http://schemas.microsoft.com/office/powerpoint/2010/main" val="1004612287"/>
              </p:ext>
            </p:extLst>
          </p:nvPr>
        </p:nvGraphicFramePr>
        <p:xfrm>
          <a:off x="6296469" y="4059387"/>
          <a:ext cx="1843200" cy="2001570"/>
        </p:xfrm>
        <a:graphic>
          <a:graphicData uri="http://schemas.openxmlformats.org/drawingml/2006/table">
            <a:tbl>
              <a:tblPr firstRow="1" bandRow="1">
                <a:noFill/>
                <a:tableStyleId>{D5F3CFC1-CEAA-40FE-8C7F-51722B0244F5}</a:tableStyleId>
              </a:tblPr>
              <a:tblGrid>
                <a:gridCol w="921600">
                  <a:extLst>
                    <a:ext uri="{9D8B030D-6E8A-4147-A177-3AD203B41FA5}">
                      <a16:colId xmlns:a16="http://schemas.microsoft.com/office/drawing/2014/main" val="20000"/>
                    </a:ext>
                  </a:extLst>
                </a:gridCol>
                <a:gridCol w="9216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Start</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End</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1346</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2063</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6342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7212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7907</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8420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11130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12798</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1805" name="Google Shape;1805;p60"/>
          <p:cNvSpPr txBox="1"/>
          <p:nvPr/>
        </p:nvSpPr>
        <p:spPr>
          <a:xfrm>
            <a:off x="3948701" y="3661370"/>
            <a:ext cx="157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gene_position </a:t>
            </a:r>
            <a:endParaRPr sz="1400" b="0" i="0" u="none" strike="noStrike" cap="none">
              <a:solidFill>
                <a:srgbClr val="000000"/>
              </a:solidFill>
              <a:latin typeface="Arial"/>
              <a:ea typeface="Arial"/>
              <a:cs typeface="Arial"/>
              <a:sym typeface="Arial"/>
            </a:endParaRPr>
          </a:p>
        </p:txBody>
      </p:sp>
      <p:sp>
        <p:nvSpPr>
          <p:cNvPr id="1806" name="Google Shape;1806;p60"/>
          <p:cNvSpPr txBox="1"/>
          <p:nvPr/>
        </p:nvSpPr>
        <p:spPr>
          <a:xfrm>
            <a:off x="6514185" y="3657198"/>
            <a:ext cx="1691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gene_position_r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004766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sp>
        <p:nvSpPr>
          <p:cNvPr id="1812" name="Google Shape;1812;p61"/>
          <p:cNvSpPr txBox="1">
            <a:spLocks noGrp="1"/>
          </p:cNvSpPr>
          <p:nvPr>
            <p:ph type="title"/>
          </p:nvPr>
        </p:nvSpPr>
        <p:spPr>
          <a:xfrm>
            <a:off x="1835700" y="44496"/>
            <a:ext cx="8520600" cy="108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CA"/>
              <a:t>Read the Dataset</a:t>
            </a:r>
            <a:endParaRPr/>
          </a:p>
        </p:txBody>
      </p:sp>
      <p:sp>
        <p:nvSpPr>
          <p:cNvPr id="1813" name="Google Shape;1813;p61"/>
          <p:cNvSpPr txBox="1">
            <a:spLocks noGrp="1"/>
          </p:cNvSpPr>
          <p:nvPr>
            <p:ph type="body" idx="1"/>
          </p:nvPr>
        </p:nvSpPr>
        <p:spPr>
          <a:xfrm>
            <a:off x="1101012" y="1279475"/>
            <a:ext cx="10487607" cy="105360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3200"/>
              <a:buFont typeface="Arial"/>
              <a:buChar char="•"/>
            </a:pPr>
            <a:r>
              <a:rPr lang="en-CA" dirty="0">
                <a:highlight>
                  <a:srgbClr val="FFFFFF"/>
                </a:highlight>
              </a:rPr>
              <a:t>Importing the genome (forward and reverse complement)</a:t>
            </a:r>
            <a:endParaRPr sz="1200" dirty="0">
              <a:solidFill>
                <a:schemeClr val="accent2"/>
              </a:solidFill>
              <a:highlight>
                <a:srgbClr val="FFFFFF"/>
              </a:highlight>
              <a:latin typeface="Roboto"/>
              <a:ea typeface="Roboto"/>
              <a:cs typeface="Roboto"/>
              <a:sym typeface="Roboto"/>
            </a:endParaRPr>
          </a:p>
        </p:txBody>
      </p:sp>
      <p:sp>
        <p:nvSpPr>
          <p:cNvPr id="1814" name="Google Shape;1814;p61"/>
          <p:cNvSpPr/>
          <p:nvPr/>
        </p:nvSpPr>
        <p:spPr>
          <a:xfrm>
            <a:off x="2230015" y="2068619"/>
            <a:ext cx="8229600" cy="409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8000"/>
                </a:solidFill>
                <a:latin typeface="Courier New"/>
                <a:ea typeface="Courier New"/>
                <a:cs typeface="Courier New"/>
                <a:sym typeface="Courier New"/>
              </a:rPr>
              <a:t>#Reading full forward direction genome</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AF00DB"/>
                </a:solidFill>
                <a:latin typeface="Courier New"/>
                <a:ea typeface="Courier New"/>
                <a:cs typeface="Courier New"/>
                <a:sym typeface="Courier New"/>
              </a:rPr>
              <a:t>with</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795E26"/>
                </a:solidFill>
                <a:latin typeface="Courier New"/>
                <a:ea typeface="Courier New"/>
                <a:cs typeface="Courier New"/>
                <a:sym typeface="Courier New"/>
              </a:rPr>
              <a:t>open</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a:solidFill>
                  <a:srgbClr val="A31515"/>
                </a:solidFill>
                <a:latin typeface="Courier New"/>
                <a:ea typeface="Courier New"/>
                <a:cs typeface="Courier New"/>
                <a:sym typeface="Courier New"/>
              </a:rPr>
              <a:t>'</a:t>
            </a:r>
            <a:r>
              <a:rPr lang="en-CA" sz="2000" b="1" i="0" u="none" strike="noStrike" cap="none" dirty="0" err="1">
                <a:solidFill>
                  <a:srgbClr val="A31515"/>
                </a:solidFill>
                <a:latin typeface="Courier New"/>
                <a:ea typeface="Courier New"/>
                <a:cs typeface="Courier New"/>
                <a:sym typeface="Courier New"/>
              </a:rPr>
              <a:t>full_sequence.fasta</a:t>
            </a:r>
            <a:r>
              <a:rPr lang="en-CA" sz="2000" b="1" i="0" u="none" strike="noStrike" cap="none" dirty="0">
                <a:solidFill>
                  <a:srgbClr val="A31515"/>
                </a:solidFill>
                <a:latin typeface="Courier New"/>
                <a:ea typeface="Courier New"/>
                <a:cs typeface="Courier New"/>
                <a:sym typeface="Courier New"/>
              </a:rPr>
              <a:t>'</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31515"/>
                </a:solidFill>
                <a:latin typeface="Courier New"/>
                <a:ea typeface="Courier New"/>
                <a:cs typeface="Courier New"/>
                <a:sym typeface="Courier New"/>
              </a:rPr>
              <a:t>'r'</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as</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01080"/>
                </a:solidFill>
                <a:latin typeface="Courier New"/>
                <a:ea typeface="Courier New"/>
                <a:cs typeface="Courier New"/>
                <a:sym typeface="Courier New"/>
              </a:rPr>
              <a:t>file</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full_seq</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err="1">
                <a:solidFill>
                  <a:srgbClr val="001080"/>
                </a:solidFill>
                <a:latin typeface="Courier New"/>
                <a:ea typeface="Courier New"/>
                <a:cs typeface="Courier New"/>
                <a:sym typeface="Courier New"/>
              </a:rPr>
              <a:t>file</a:t>
            </a:r>
            <a:r>
              <a:rPr lang="en-CA" sz="2000" b="1" i="0" u="none" strike="noStrike" cap="none" dirty="0" err="1">
                <a:solidFill>
                  <a:srgbClr val="000000"/>
                </a:solidFill>
                <a:latin typeface="Courier New"/>
                <a:ea typeface="Courier New"/>
                <a:cs typeface="Courier New"/>
                <a:sym typeface="Courier New"/>
              </a:rPr>
              <a:t>.read</a:t>
            </a:r>
            <a:r>
              <a:rPr lang="en-CA" sz="2000" b="1" i="0" u="none" strike="noStrike" cap="none" dirty="0">
                <a:solidFill>
                  <a:srgbClr val="000000"/>
                </a:solidFill>
                <a:latin typeface="Courier New"/>
                <a:ea typeface="Courier New"/>
                <a:cs typeface="Courier New"/>
                <a:sym typeface="Courier New"/>
              </a:rPr>
              <a:t>().replace(</a:t>
            </a:r>
            <a:r>
              <a:rPr lang="en-CA" sz="2000" b="1" i="0" u="none" strike="noStrike" cap="none" dirty="0">
                <a:solidFill>
                  <a:srgbClr val="A31515"/>
                </a:solidFill>
                <a:latin typeface="Courier New"/>
                <a:ea typeface="Courier New"/>
                <a:cs typeface="Courier New"/>
                <a:sym typeface="Courier New"/>
              </a:rPr>
              <a:t>'\n'</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31515"/>
                </a:solidFill>
                <a:latin typeface="Courier New"/>
                <a:ea typeface="Courier New"/>
                <a:cs typeface="Courier New"/>
                <a:sym typeface="Courier New"/>
              </a:rPr>
              <a:t>''</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CA" sz="2000" b="1" i="0" u="none" strike="noStrike" cap="none" dirty="0">
                <a:solidFill>
                  <a:srgbClr val="000000"/>
                </a:solidFill>
                <a:latin typeface="Courier New"/>
                <a:ea typeface="Courier New"/>
                <a:cs typeface="Courier New"/>
                <a:sym typeface="Courier New"/>
              </a:rPr>
            </a:br>
            <a:r>
              <a:rPr lang="en-CA" sz="2000" b="1" i="0" u="none" strike="noStrike" cap="none" dirty="0">
                <a:solidFill>
                  <a:srgbClr val="008000"/>
                </a:solidFill>
                <a:latin typeface="Courier New"/>
                <a:ea typeface="Courier New"/>
                <a:cs typeface="Courier New"/>
                <a:sym typeface="Courier New"/>
              </a:rPr>
              <a:t>#Remove first line (description of the data)</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err="1">
                <a:solidFill>
                  <a:srgbClr val="000000"/>
                </a:solidFill>
                <a:latin typeface="Courier New"/>
                <a:ea typeface="Courier New"/>
                <a:cs typeface="Courier New"/>
                <a:sym typeface="Courier New"/>
              </a:rPr>
              <a:t>full_seq</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err="1">
                <a:solidFill>
                  <a:srgbClr val="000000"/>
                </a:solidFill>
                <a:latin typeface="Courier New"/>
                <a:ea typeface="Courier New"/>
                <a:cs typeface="Courier New"/>
                <a:sym typeface="Courier New"/>
              </a:rPr>
              <a:t>full_seq</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a:solidFill>
                  <a:srgbClr val="09885A"/>
                </a:solidFill>
                <a:latin typeface="Courier New"/>
                <a:ea typeface="Courier New"/>
                <a:cs typeface="Courier New"/>
                <a:sym typeface="Courier New"/>
              </a:rPr>
              <a:t>71</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CA" sz="2000" b="1" i="0" u="none" strike="noStrike" cap="none" dirty="0">
                <a:solidFill>
                  <a:srgbClr val="000000"/>
                </a:solidFill>
                <a:latin typeface="Courier New"/>
                <a:ea typeface="Courier New"/>
                <a:cs typeface="Courier New"/>
                <a:sym typeface="Courier New"/>
              </a:rPr>
            </a:br>
            <a:r>
              <a:rPr lang="en-CA" sz="2000" b="1" i="0" u="none" strike="noStrike" cap="none" dirty="0">
                <a:solidFill>
                  <a:srgbClr val="008000"/>
                </a:solidFill>
                <a:latin typeface="Courier New"/>
                <a:ea typeface="Courier New"/>
                <a:cs typeface="Courier New"/>
                <a:sym typeface="Courier New"/>
              </a:rPr>
              <a:t>#Reading full reverse complement direction genome</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AF00DB"/>
                </a:solidFill>
                <a:latin typeface="Courier New"/>
                <a:ea typeface="Courier New"/>
                <a:cs typeface="Courier New"/>
                <a:sym typeface="Courier New"/>
              </a:rPr>
              <a:t>with</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795E26"/>
                </a:solidFill>
                <a:latin typeface="Courier New"/>
                <a:ea typeface="Courier New"/>
                <a:cs typeface="Courier New"/>
                <a:sym typeface="Courier New"/>
              </a:rPr>
              <a:t>open</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a:solidFill>
                  <a:srgbClr val="A31515"/>
                </a:solidFill>
                <a:latin typeface="Courier New"/>
                <a:ea typeface="Courier New"/>
                <a:cs typeface="Courier New"/>
                <a:sym typeface="Courier New"/>
              </a:rPr>
              <a:t>'</a:t>
            </a:r>
            <a:r>
              <a:rPr lang="en-CA" sz="2000" b="1" i="0" u="none" strike="noStrike" cap="none" dirty="0" err="1">
                <a:solidFill>
                  <a:srgbClr val="A31515"/>
                </a:solidFill>
                <a:latin typeface="Courier New"/>
                <a:ea typeface="Courier New"/>
                <a:cs typeface="Courier New"/>
                <a:sym typeface="Courier New"/>
              </a:rPr>
              <a:t>rev_comp.fasta</a:t>
            </a:r>
            <a:r>
              <a:rPr lang="en-CA" sz="2000" b="1" i="0" u="none" strike="noStrike" cap="none" dirty="0">
                <a:solidFill>
                  <a:srgbClr val="A31515"/>
                </a:solidFill>
                <a:latin typeface="Courier New"/>
                <a:ea typeface="Courier New"/>
                <a:cs typeface="Courier New"/>
                <a:sym typeface="Courier New"/>
              </a:rPr>
              <a:t>'</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31515"/>
                </a:solidFill>
                <a:latin typeface="Courier New"/>
                <a:ea typeface="Courier New"/>
                <a:cs typeface="Courier New"/>
                <a:sym typeface="Courier New"/>
              </a:rPr>
              <a:t>'r'</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F00DB"/>
                </a:solidFill>
                <a:latin typeface="Courier New"/>
                <a:ea typeface="Courier New"/>
                <a:cs typeface="Courier New"/>
                <a:sym typeface="Courier New"/>
              </a:rPr>
              <a:t>as</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001080"/>
                </a:solidFill>
                <a:latin typeface="Courier New"/>
                <a:ea typeface="Courier New"/>
                <a:cs typeface="Courier New"/>
                <a:sym typeface="Courier New"/>
              </a:rPr>
              <a:t>file</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err="1">
                <a:solidFill>
                  <a:srgbClr val="000000"/>
                </a:solidFill>
                <a:latin typeface="Courier New"/>
                <a:ea typeface="Courier New"/>
                <a:cs typeface="Courier New"/>
                <a:sym typeface="Courier New"/>
              </a:rPr>
              <a:t>full_rev</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err="1">
                <a:solidFill>
                  <a:srgbClr val="001080"/>
                </a:solidFill>
                <a:latin typeface="Courier New"/>
                <a:ea typeface="Courier New"/>
                <a:cs typeface="Courier New"/>
                <a:sym typeface="Courier New"/>
              </a:rPr>
              <a:t>file</a:t>
            </a:r>
            <a:r>
              <a:rPr lang="en-CA" sz="2000" b="1" i="0" u="none" strike="noStrike" cap="none" dirty="0" err="1">
                <a:solidFill>
                  <a:srgbClr val="000000"/>
                </a:solidFill>
                <a:latin typeface="Courier New"/>
                <a:ea typeface="Courier New"/>
                <a:cs typeface="Courier New"/>
                <a:sym typeface="Courier New"/>
              </a:rPr>
              <a:t>.read</a:t>
            </a:r>
            <a:r>
              <a:rPr lang="en-CA" sz="2000" b="1" i="0" u="none" strike="noStrike" cap="none" dirty="0">
                <a:solidFill>
                  <a:srgbClr val="000000"/>
                </a:solidFill>
                <a:latin typeface="Courier New"/>
                <a:ea typeface="Courier New"/>
                <a:cs typeface="Courier New"/>
                <a:sym typeface="Courier New"/>
              </a:rPr>
              <a:t>().replace(</a:t>
            </a:r>
            <a:r>
              <a:rPr lang="en-CA" sz="2000" b="1" i="0" u="none" strike="noStrike" cap="none" dirty="0">
                <a:solidFill>
                  <a:srgbClr val="A31515"/>
                </a:solidFill>
                <a:latin typeface="Courier New"/>
                <a:ea typeface="Courier New"/>
                <a:cs typeface="Courier New"/>
                <a:sym typeface="Courier New"/>
              </a:rPr>
              <a:t>'\n'</a:t>
            </a:r>
            <a:r>
              <a:rPr lang="en-CA" sz="2000" b="1" i="0" u="none" strike="noStrike" cap="none" dirty="0">
                <a:solidFill>
                  <a:srgbClr val="000000"/>
                </a:solidFill>
                <a:latin typeface="Courier New"/>
                <a:ea typeface="Courier New"/>
                <a:cs typeface="Courier New"/>
                <a:sym typeface="Courier New"/>
              </a:rPr>
              <a:t>, </a:t>
            </a:r>
            <a:r>
              <a:rPr lang="en-CA" sz="2000" b="1" i="0" u="none" strike="noStrike" cap="none" dirty="0">
                <a:solidFill>
                  <a:srgbClr val="A31515"/>
                </a:solidFill>
                <a:latin typeface="Courier New"/>
                <a:ea typeface="Courier New"/>
                <a:cs typeface="Courier New"/>
                <a:sym typeface="Courier New"/>
              </a:rPr>
              <a:t>''</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CA" sz="2000" b="1" i="0" u="none" strike="noStrike" cap="none" dirty="0">
                <a:solidFill>
                  <a:srgbClr val="000000"/>
                </a:solidFill>
                <a:latin typeface="Courier New"/>
                <a:ea typeface="Courier New"/>
                <a:cs typeface="Courier New"/>
                <a:sym typeface="Courier New"/>
              </a:rPr>
            </a:br>
            <a:r>
              <a:rPr lang="en-CA" sz="2000" b="1" i="0" u="none" strike="noStrike" cap="none" dirty="0">
                <a:solidFill>
                  <a:srgbClr val="008000"/>
                </a:solidFill>
                <a:latin typeface="Courier New"/>
                <a:ea typeface="Courier New"/>
                <a:cs typeface="Courier New"/>
                <a:sym typeface="Courier New"/>
              </a:rPr>
              <a:t>#Remove the first line</a:t>
            </a:r>
            <a:endParaRPr sz="2000" b="1" i="0" u="none" strike="noStrike" cap="none" dirty="0">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600"/>
              <a:buFont typeface="Arial"/>
              <a:buNone/>
            </a:pPr>
            <a:r>
              <a:rPr lang="en-CA" sz="2000" b="1" i="0" u="none" strike="noStrike" cap="none" dirty="0" err="1">
                <a:solidFill>
                  <a:srgbClr val="000000"/>
                </a:solidFill>
                <a:latin typeface="Courier New"/>
                <a:ea typeface="Courier New"/>
                <a:cs typeface="Courier New"/>
                <a:sym typeface="Courier New"/>
              </a:rPr>
              <a:t>full_rev</a:t>
            </a:r>
            <a:r>
              <a:rPr lang="en-CA" sz="2000" b="1" i="0" u="none" strike="noStrike" cap="none" dirty="0">
                <a:solidFill>
                  <a:srgbClr val="000000"/>
                </a:solidFill>
                <a:latin typeface="Courier New"/>
                <a:ea typeface="Courier New"/>
                <a:cs typeface="Courier New"/>
                <a:sym typeface="Courier New"/>
              </a:rPr>
              <a:t> = </a:t>
            </a:r>
            <a:r>
              <a:rPr lang="en-CA" sz="2000" b="1" i="0" u="none" strike="noStrike" cap="none" dirty="0" err="1">
                <a:solidFill>
                  <a:srgbClr val="000000"/>
                </a:solidFill>
                <a:latin typeface="Courier New"/>
                <a:ea typeface="Courier New"/>
                <a:cs typeface="Courier New"/>
                <a:sym typeface="Courier New"/>
              </a:rPr>
              <a:t>full_rev</a:t>
            </a:r>
            <a:r>
              <a:rPr lang="en-CA" sz="2000" b="1" i="0" u="none" strike="noStrike" cap="none" dirty="0">
                <a:solidFill>
                  <a:srgbClr val="000000"/>
                </a:solidFill>
                <a:latin typeface="Courier New"/>
                <a:ea typeface="Courier New"/>
                <a:cs typeface="Courier New"/>
                <a:sym typeface="Courier New"/>
              </a:rPr>
              <a:t>[</a:t>
            </a:r>
            <a:r>
              <a:rPr lang="en-CA" sz="2000" b="1" i="0" u="none" strike="noStrike" cap="none" dirty="0">
                <a:solidFill>
                  <a:srgbClr val="09885A"/>
                </a:solidFill>
                <a:latin typeface="Courier New"/>
                <a:ea typeface="Courier New"/>
                <a:cs typeface="Courier New"/>
                <a:sym typeface="Courier New"/>
              </a:rPr>
              <a:t>82</a:t>
            </a:r>
            <a:r>
              <a:rPr lang="en-CA" sz="2000" b="1" i="0" u="none" strike="noStrike" cap="none" dirty="0">
                <a:solidFill>
                  <a:srgbClr val="000000"/>
                </a:solidFill>
                <a:latin typeface="Courier New"/>
                <a:ea typeface="Courier New"/>
                <a:cs typeface="Courier New"/>
                <a:sym typeface="Courier New"/>
              </a:rPr>
              <a:t>:]</a:t>
            </a: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p62"/>
          <p:cNvSpPr txBox="1">
            <a:spLocks noGrp="1"/>
          </p:cNvSpPr>
          <p:nvPr>
            <p:ph type="title"/>
          </p:nvPr>
        </p:nvSpPr>
        <p:spPr>
          <a:xfrm>
            <a:off x="1835700" y="212367"/>
            <a:ext cx="8520600" cy="763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CA"/>
              <a:t>Remainder of Coding</a:t>
            </a:r>
            <a:endParaRPr/>
          </a:p>
        </p:txBody>
      </p:sp>
      <p:sp>
        <p:nvSpPr>
          <p:cNvPr id="1821" name="Google Shape;1821;p62"/>
          <p:cNvSpPr txBox="1">
            <a:spLocks noGrp="1"/>
          </p:cNvSpPr>
          <p:nvPr>
            <p:ph type="body" idx="1"/>
          </p:nvPr>
        </p:nvSpPr>
        <p:spPr>
          <a:xfrm>
            <a:off x="1324947" y="1536633"/>
            <a:ext cx="10319657" cy="45552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CA" sz="3200" dirty="0"/>
              <a:t>The remaining code is nearly identical to the SSANN program we developed in Module 4 </a:t>
            </a:r>
            <a:endParaRPr sz="3200" dirty="0"/>
          </a:p>
          <a:p>
            <a:pPr marL="457200" lvl="0" indent="-342900" algn="l" rtl="0">
              <a:lnSpc>
                <a:spcPct val="100000"/>
              </a:lnSpc>
              <a:spcBef>
                <a:spcPts val="0"/>
              </a:spcBef>
              <a:spcAft>
                <a:spcPts val="0"/>
              </a:spcAft>
              <a:buSzPts val="1800"/>
              <a:buChar char="●"/>
            </a:pPr>
            <a:r>
              <a:rPr lang="en-CA" sz="3200" dirty="0"/>
              <a:t>For now, let’s just jump to the results where we look at different window sizes and the GSANN performance</a:t>
            </a:r>
            <a:endParaRPr sz="32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63"/>
          <p:cNvSpPr txBox="1">
            <a:spLocks noGrp="1"/>
          </p:cNvSpPr>
          <p:nvPr>
            <p:ph type="title"/>
          </p:nvPr>
        </p:nvSpPr>
        <p:spPr>
          <a:xfrm>
            <a:off x="1981325" y="22472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Predictive Performance on Test Data</a:t>
            </a:r>
            <a:endParaRPr>
              <a:latin typeface="Arial"/>
              <a:ea typeface="Arial"/>
              <a:cs typeface="Arial"/>
              <a:sym typeface="Arial"/>
            </a:endParaRPr>
          </a:p>
        </p:txBody>
      </p:sp>
      <p:sp>
        <p:nvSpPr>
          <p:cNvPr id="1828" name="Google Shape;1828;p63"/>
          <p:cNvSpPr txBox="1">
            <a:spLocks noGrp="1"/>
          </p:cNvSpPr>
          <p:nvPr>
            <p:ph type="body" idx="2"/>
          </p:nvPr>
        </p:nvSpPr>
        <p:spPr>
          <a:xfrm>
            <a:off x="2164836" y="1296785"/>
            <a:ext cx="7580450" cy="16958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SzPts val="2400"/>
              <a:buFont typeface="Arial"/>
              <a:buNone/>
            </a:pPr>
            <a:endParaRPr sz="2400" dirty="0"/>
          </a:p>
          <a:p>
            <a:pPr marL="342900" lvl="0" indent="-342900" algn="l" rtl="0">
              <a:lnSpc>
                <a:spcPct val="100000"/>
              </a:lnSpc>
              <a:spcBef>
                <a:spcPts val="480"/>
              </a:spcBef>
              <a:spcAft>
                <a:spcPts val="0"/>
              </a:spcAft>
              <a:buSzPts val="2800"/>
              <a:buFont typeface="Arial"/>
              <a:buChar char="•"/>
            </a:pPr>
            <a:r>
              <a:rPr lang="en-CA" sz="2400" dirty="0"/>
              <a:t>For both window sizes tested, the model will predict non-coding the majority of the time</a:t>
            </a:r>
            <a:endParaRPr sz="2400" dirty="0"/>
          </a:p>
        </p:txBody>
      </p:sp>
      <p:graphicFrame>
        <p:nvGraphicFramePr>
          <p:cNvPr id="1829" name="Google Shape;1829;p63"/>
          <p:cNvGraphicFramePr/>
          <p:nvPr>
            <p:extLst>
              <p:ext uri="{D42A27DB-BD31-4B8C-83A1-F6EECF244321}">
                <p14:modId xmlns:p14="http://schemas.microsoft.com/office/powerpoint/2010/main" val="538626980"/>
              </p:ext>
            </p:extLst>
          </p:nvPr>
        </p:nvGraphicFramePr>
        <p:xfrm>
          <a:off x="2118174" y="3032763"/>
          <a:ext cx="3950775" cy="3291870"/>
        </p:xfrm>
        <a:graphic>
          <a:graphicData uri="http://schemas.openxmlformats.org/drawingml/2006/table">
            <a:tbl>
              <a:tblPr firstRow="1" bandRow="1">
                <a:noFill/>
                <a:tableStyleId>{D5F3CFC1-CEAA-40FE-8C7F-51722B0244F5}</a:tableStyleId>
              </a:tblPr>
              <a:tblGrid>
                <a:gridCol w="1316925">
                  <a:extLst>
                    <a:ext uri="{9D8B030D-6E8A-4147-A177-3AD203B41FA5}">
                      <a16:colId xmlns:a16="http://schemas.microsoft.com/office/drawing/2014/main" val="20000"/>
                    </a:ext>
                  </a:extLst>
                </a:gridCol>
                <a:gridCol w="1316925">
                  <a:extLst>
                    <a:ext uri="{9D8B030D-6E8A-4147-A177-3AD203B41FA5}">
                      <a16:colId xmlns:a16="http://schemas.microsoft.com/office/drawing/2014/main" val="20001"/>
                    </a:ext>
                  </a:extLst>
                </a:gridCol>
                <a:gridCol w="1316925">
                  <a:extLst>
                    <a:ext uri="{9D8B030D-6E8A-4147-A177-3AD203B41FA5}">
                      <a16:colId xmlns:a16="http://schemas.microsoft.com/office/drawing/2014/main" val="20002"/>
                    </a:ext>
                  </a:extLst>
                </a:gridCol>
              </a:tblGrid>
              <a:tr h="8343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6"/>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002060"/>
                          </a:solidFill>
                        </a:rPr>
                        <a:t>Predicted Coding</a:t>
                      </a:r>
                      <a:endParaRPr sz="1400" u="none" strike="noStrike" cap="none">
                        <a:solidFill>
                          <a:srgbClr val="002060"/>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206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u="none" strike="noStrike" cap="none" dirty="0">
                          <a:solidFill>
                            <a:srgbClr val="002060"/>
                          </a:solidFill>
                        </a:rPr>
                        <a:t>Predicted Non Coding </a:t>
                      </a:r>
                      <a:endParaRPr sz="1400" u="none" strike="noStrike" cap="none" dirty="0">
                        <a:solidFill>
                          <a:srgbClr val="00206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109250">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rgbClr val="002060"/>
                          </a:solidFill>
                        </a:rPr>
                        <a:t>Actual  Coding</a:t>
                      </a:r>
                      <a:endParaRPr sz="1400" u="none" strike="noStrike" cap="none">
                        <a:solidFill>
                          <a:srgbClr val="00206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endParaRPr sz="3600" u="none" strike="noStrike" cap="none">
                        <a:solidFill>
                          <a:schemeClr val="dk1"/>
                        </a:solidFill>
                      </a:endParaRPr>
                    </a:p>
                    <a:p>
                      <a:pPr marL="0" marR="0" lvl="0" indent="0" algn="ctr" rtl="0">
                        <a:lnSpc>
                          <a:spcPct val="100000"/>
                        </a:lnSpc>
                        <a:spcBef>
                          <a:spcPts val="0"/>
                        </a:spcBef>
                        <a:spcAft>
                          <a:spcPts val="0"/>
                        </a:spcAft>
                        <a:buClr>
                          <a:srgbClr val="000000"/>
                        </a:buClr>
                        <a:buSzPts val="4000"/>
                        <a:buFont typeface="Arial"/>
                        <a:buNone/>
                      </a:pPr>
                      <a:r>
                        <a:rPr lang="en-CA" sz="3600" u="none" strike="noStrike" cap="none">
                          <a:solidFill>
                            <a:schemeClr val="dk1"/>
                          </a:solidFill>
                        </a:rPr>
                        <a:t>0.33</a:t>
                      </a:r>
                      <a:endParaRPr sz="36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endParaRPr sz="3600" u="none" strike="noStrike" cap="none">
                        <a:solidFill>
                          <a:schemeClr val="accent6"/>
                        </a:solidFill>
                      </a:endParaRPr>
                    </a:p>
                    <a:p>
                      <a:pPr marL="0" marR="0" lvl="0" indent="0" algn="ctr" rtl="0">
                        <a:lnSpc>
                          <a:spcPct val="100000"/>
                        </a:lnSpc>
                        <a:spcBef>
                          <a:spcPts val="0"/>
                        </a:spcBef>
                        <a:spcAft>
                          <a:spcPts val="0"/>
                        </a:spcAft>
                        <a:buClr>
                          <a:srgbClr val="000000"/>
                        </a:buClr>
                        <a:buSzPts val="4000"/>
                        <a:buFont typeface="Arial"/>
                        <a:buNone/>
                      </a:pPr>
                      <a:r>
                        <a:rPr lang="en-CA" sz="3600" u="none" strike="noStrike" cap="none">
                          <a:solidFill>
                            <a:schemeClr val="dk1"/>
                          </a:solidFill>
                        </a:rPr>
                        <a:t>0.67</a:t>
                      </a:r>
                      <a:endParaRPr sz="36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109250">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dirty="0">
                          <a:solidFill>
                            <a:srgbClr val="002060"/>
                          </a:solidFill>
                        </a:rPr>
                        <a:t>Actual Non Coding (No)</a:t>
                      </a:r>
                      <a:endParaRPr sz="1400" u="none" strike="noStrike" cap="none" dirty="0">
                        <a:solidFill>
                          <a:srgbClr val="00206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endParaRPr sz="3600" u="none" strike="noStrike" cap="none">
                        <a:solidFill>
                          <a:schemeClr val="accent6"/>
                        </a:solidFill>
                      </a:endParaRPr>
                    </a:p>
                    <a:p>
                      <a:pPr marL="0" marR="0" lvl="0" indent="0" algn="ctr" rtl="0">
                        <a:lnSpc>
                          <a:spcPct val="100000"/>
                        </a:lnSpc>
                        <a:spcBef>
                          <a:spcPts val="0"/>
                        </a:spcBef>
                        <a:spcAft>
                          <a:spcPts val="0"/>
                        </a:spcAft>
                        <a:buClr>
                          <a:srgbClr val="000000"/>
                        </a:buClr>
                        <a:buSzPts val="4000"/>
                        <a:buFont typeface="Arial"/>
                        <a:buNone/>
                      </a:pPr>
                      <a:r>
                        <a:rPr lang="en-CA" sz="3600" u="none" strike="noStrike" cap="none">
                          <a:solidFill>
                            <a:schemeClr val="dk1"/>
                          </a:solidFill>
                        </a:rPr>
                        <a:t>0.25</a:t>
                      </a:r>
                      <a:endParaRPr sz="36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endParaRPr sz="3600" u="none" strike="noStrike" cap="none" dirty="0">
                        <a:solidFill>
                          <a:schemeClr val="accent6"/>
                        </a:solidFill>
                      </a:endParaRPr>
                    </a:p>
                    <a:p>
                      <a:pPr marL="0" marR="0" lvl="0" indent="0" algn="ctr" rtl="0">
                        <a:lnSpc>
                          <a:spcPct val="100000"/>
                        </a:lnSpc>
                        <a:spcBef>
                          <a:spcPts val="0"/>
                        </a:spcBef>
                        <a:spcAft>
                          <a:spcPts val="0"/>
                        </a:spcAft>
                        <a:buClr>
                          <a:srgbClr val="000000"/>
                        </a:buClr>
                        <a:buSzPts val="4000"/>
                        <a:buFont typeface="Arial"/>
                        <a:buNone/>
                      </a:pPr>
                      <a:r>
                        <a:rPr lang="en-CA" sz="3600" u="none" strike="noStrike" cap="none" dirty="0">
                          <a:solidFill>
                            <a:schemeClr val="dk1"/>
                          </a:solidFill>
                        </a:rPr>
                        <a:t>0.75</a:t>
                      </a:r>
                      <a:endParaRPr sz="3600" u="none" strike="noStrike" cap="none" dirty="0">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graphicFrame>
        <p:nvGraphicFramePr>
          <p:cNvPr id="1830" name="Google Shape;1830;p63"/>
          <p:cNvGraphicFramePr/>
          <p:nvPr>
            <p:extLst>
              <p:ext uri="{D42A27DB-BD31-4B8C-83A1-F6EECF244321}">
                <p14:modId xmlns:p14="http://schemas.microsoft.com/office/powerpoint/2010/main" val="2650899471"/>
              </p:ext>
            </p:extLst>
          </p:nvPr>
        </p:nvGraphicFramePr>
        <p:xfrm>
          <a:off x="6360421" y="3032763"/>
          <a:ext cx="4111950" cy="3306740"/>
        </p:xfrm>
        <a:graphic>
          <a:graphicData uri="http://schemas.openxmlformats.org/drawingml/2006/table">
            <a:tbl>
              <a:tblPr firstRow="1" bandRow="1">
                <a:noFill/>
                <a:tableStyleId>{D5F3CFC1-CEAA-40FE-8C7F-51722B0244F5}</a:tableStyleId>
              </a:tblPr>
              <a:tblGrid>
                <a:gridCol w="1370650">
                  <a:extLst>
                    <a:ext uri="{9D8B030D-6E8A-4147-A177-3AD203B41FA5}">
                      <a16:colId xmlns:a16="http://schemas.microsoft.com/office/drawing/2014/main" val="20000"/>
                    </a:ext>
                  </a:extLst>
                </a:gridCol>
                <a:gridCol w="1370650">
                  <a:extLst>
                    <a:ext uri="{9D8B030D-6E8A-4147-A177-3AD203B41FA5}">
                      <a16:colId xmlns:a16="http://schemas.microsoft.com/office/drawing/2014/main" val="20001"/>
                    </a:ext>
                  </a:extLst>
                </a:gridCol>
                <a:gridCol w="1370650">
                  <a:extLst>
                    <a:ext uri="{9D8B030D-6E8A-4147-A177-3AD203B41FA5}">
                      <a16:colId xmlns:a16="http://schemas.microsoft.com/office/drawing/2014/main" val="20002"/>
                    </a:ext>
                  </a:extLst>
                </a:gridCol>
              </a:tblGrid>
              <a:tr h="9097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6"/>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002060"/>
                          </a:solidFill>
                        </a:rPr>
                        <a:t>Predicted Coding</a:t>
                      </a:r>
                      <a:endParaRPr sz="1400" u="none" strike="noStrike" cap="none">
                        <a:solidFill>
                          <a:srgbClr val="002060"/>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206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CA" sz="1800" u="none" strike="noStrike" cap="none" dirty="0">
                          <a:solidFill>
                            <a:srgbClr val="002060"/>
                          </a:solidFill>
                        </a:rPr>
                        <a:t>Predicted Non Coding </a:t>
                      </a:r>
                      <a:endParaRPr sz="1400" u="none" strike="noStrike" cap="none" dirty="0">
                        <a:solidFill>
                          <a:srgbClr val="00206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203600">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rgbClr val="002060"/>
                          </a:solidFill>
                        </a:rPr>
                        <a:t>Actual  Coding</a:t>
                      </a:r>
                      <a:endParaRPr sz="1400" u="none" strike="noStrike" cap="none">
                        <a:solidFill>
                          <a:srgbClr val="00206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endParaRPr sz="3600" u="none" strike="noStrike" cap="none">
                        <a:solidFill>
                          <a:schemeClr val="dk1"/>
                        </a:solidFill>
                      </a:endParaRPr>
                    </a:p>
                    <a:p>
                      <a:pPr marL="0" marR="0" lvl="0" indent="0" algn="ctr" rtl="0">
                        <a:lnSpc>
                          <a:spcPct val="100000"/>
                        </a:lnSpc>
                        <a:spcBef>
                          <a:spcPts val="0"/>
                        </a:spcBef>
                        <a:spcAft>
                          <a:spcPts val="0"/>
                        </a:spcAft>
                        <a:buClr>
                          <a:srgbClr val="000000"/>
                        </a:buClr>
                        <a:buSzPts val="4000"/>
                        <a:buFont typeface="Arial"/>
                        <a:buNone/>
                      </a:pPr>
                      <a:r>
                        <a:rPr lang="en-CA" sz="3600" u="none" strike="noStrike" cap="none">
                          <a:solidFill>
                            <a:schemeClr val="dk1"/>
                          </a:solidFill>
                        </a:rPr>
                        <a:t>0.4</a:t>
                      </a:r>
                      <a:endParaRPr sz="36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endParaRPr sz="3600" u="none" strike="noStrike" cap="none">
                        <a:solidFill>
                          <a:schemeClr val="accent6"/>
                        </a:solidFill>
                      </a:endParaRPr>
                    </a:p>
                    <a:p>
                      <a:pPr marL="0" marR="0" lvl="0" indent="0" algn="ctr" rtl="0">
                        <a:lnSpc>
                          <a:spcPct val="100000"/>
                        </a:lnSpc>
                        <a:spcBef>
                          <a:spcPts val="0"/>
                        </a:spcBef>
                        <a:spcAft>
                          <a:spcPts val="0"/>
                        </a:spcAft>
                        <a:buClr>
                          <a:srgbClr val="000000"/>
                        </a:buClr>
                        <a:buSzPts val="4000"/>
                        <a:buFont typeface="Arial"/>
                        <a:buNone/>
                      </a:pPr>
                      <a:r>
                        <a:rPr lang="en-CA" sz="3600" u="none" strike="noStrike" cap="none">
                          <a:solidFill>
                            <a:schemeClr val="dk1"/>
                          </a:solidFill>
                        </a:rPr>
                        <a:t>0.6</a:t>
                      </a:r>
                      <a:endParaRPr sz="36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178500">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dirty="0">
                          <a:solidFill>
                            <a:srgbClr val="002060"/>
                          </a:solidFill>
                        </a:rPr>
                        <a:t>Actual Non Coding (No)</a:t>
                      </a:r>
                      <a:endParaRPr sz="1400" u="none" strike="noStrike" cap="none" dirty="0">
                        <a:solidFill>
                          <a:srgbClr val="002060"/>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endParaRPr sz="3600" u="none" strike="noStrike" cap="none">
                        <a:solidFill>
                          <a:schemeClr val="accent6"/>
                        </a:solidFill>
                      </a:endParaRPr>
                    </a:p>
                    <a:p>
                      <a:pPr marL="0" marR="0" lvl="0" indent="0" algn="ctr" rtl="0">
                        <a:lnSpc>
                          <a:spcPct val="100000"/>
                        </a:lnSpc>
                        <a:spcBef>
                          <a:spcPts val="0"/>
                        </a:spcBef>
                        <a:spcAft>
                          <a:spcPts val="0"/>
                        </a:spcAft>
                        <a:buClr>
                          <a:srgbClr val="000000"/>
                        </a:buClr>
                        <a:buSzPts val="4000"/>
                        <a:buFont typeface="Arial"/>
                        <a:buNone/>
                      </a:pPr>
                      <a:r>
                        <a:rPr lang="en-CA" sz="3600" u="none" strike="noStrike" cap="none">
                          <a:solidFill>
                            <a:schemeClr val="dk1"/>
                          </a:solidFill>
                        </a:rPr>
                        <a:t>0.27</a:t>
                      </a:r>
                      <a:endParaRPr sz="36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endParaRPr sz="3600" u="none" strike="noStrike" cap="none" dirty="0">
                        <a:solidFill>
                          <a:schemeClr val="accent6"/>
                        </a:solidFill>
                      </a:endParaRPr>
                    </a:p>
                    <a:p>
                      <a:pPr marL="0" marR="0" lvl="0" indent="0" algn="ctr" rtl="0">
                        <a:lnSpc>
                          <a:spcPct val="100000"/>
                        </a:lnSpc>
                        <a:spcBef>
                          <a:spcPts val="0"/>
                        </a:spcBef>
                        <a:spcAft>
                          <a:spcPts val="0"/>
                        </a:spcAft>
                        <a:buClr>
                          <a:srgbClr val="000000"/>
                        </a:buClr>
                        <a:buSzPts val="4000"/>
                        <a:buFont typeface="Arial"/>
                        <a:buNone/>
                      </a:pPr>
                      <a:r>
                        <a:rPr lang="en-CA" sz="3600" u="none" strike="noStrike" cap="none" dirty="0">
                          <a:solidFill>
                            <a:schemeClr val="dk1"/>
                          </a:solidFill>
                        </a:rPr>
                        <a:t>0.73</a:t>
                      </a:r>
                      <a:endParaRPr sz="3600" u="none" strike="noStrike" cap="none" dirty="0">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1831" name="Google Shape;1831;p63"/>
          <p:cNvSpPr txBox="1"/>
          <p:nvPr/>
        </p:nvSpPr>
        <p:spPr>
          <a:xfrm>
            <a:off x="3194860" y="2679475"/>
            <a:ext cx="1737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Window Size: 7</a:t>
            </a:r>
            <a:endParaRPr sz="1400" b="0" i="0" u="none" strike="noStrike" cap="none">
              <a:solidFill>
                <a:srgbClr val="000000"/>
              </a:solidFill>
              <a:latin typeface="Arial"/>
              <a:ea typeface="Arial"/>
              <a:cs typeface="Arial"/>
              <a:sym typeface="Arial"/>
            </a:endParaRPr>
          </a:p>
        </p:txBody>
      </p:sp>
      <p:sp>
        <p:nvSpPr>
          <p:cNvPr id="1832" name="Google Shape;1832;p63"/>
          <p:cNvSpPr txBox="1"/>
          <p:nvPr/>
        </p:nvSpPr>
        <p:spPr>
          <a:xfrm>
            <a:off x="7525324" y="2666254"/>
            <a:ext cx="1737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Window Size: 9</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629947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sp>
        <p:nvSpPr>
          <p:cNvPr id="1838" name="Google Shape;1838;p64"/>
          <p:cNvSpPr txBox="1">
            <a:spLocks noGrp="1"/>
          </p:cNvSpPr>
          <p:nvPr>
            <p:ph type="title"/>
          </p:nvPr>
        </p:nvSpPr>
        <p:spPr>
          <a:xfrm>
            <a:off x="1981325" y="-387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Prediction Usefulness</a:t>
            </a:r>
            <a:endParaRPr>
              <a:latin typeface="Arial"/>
              <a:ea typeface="Arial"/>
              <a:cs typeface="Arial"/>
              <a:sym typeface="Arial"/>
            </a:endParaRPr>
          </a:p>
        </p:txBody>
      </p:sp>
      <p:sp>
        <p:nvSpPr>
          <p:cNvPr id="1839" name="Google Shape;1839;p64"/>
          <p:cNvSpPr txBox="1">
            <a:spLocks noGrp="1"/>
          </p:cNvSpPr>
          <p:nvPr>
            <p:ph type="body" idx="2"/>
          </p:nvPr>
        </p:nvSpPr>
        <p:spPr>
          <a:xfrm>
            <a:off x="1474237" y="687185"/>
            <a:ext cx="9106677" cy="1695900"/>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SzPts val="2400"/>
              <a:buFont typeface="Arial"/>
              <a:buNone/>
            </a:pPr>
            <a:endParaRPr sz="2600" dirty="0"/>
          </a:p>
          <a:p>
            <a:pPr marL="342900" lvl="0" indent="-342900" algn="l" rtl="0">
              <a:lnSpc>
                <a:spcPct val="100000"/>
              </a:lnSpc>
              <a:spcBef>
                <a:spcPts val="480"/>
              </a:spcBef>
              <a:spcAft>
                <a:spcPts val="0"/>
              </a:spcAft>
              <a:buSzPts val="3000"/>
              <a:buFont typeface="Arial"/>
              <a:buChar char="•"/>
            </a:pPr>
            <a:r>
              <a:rPr lang="en-CA" sz="2600" dirty="0"/>
              <a:t>Because this model makes a coding/non-coding prediction on every window of nucleotides (1 prediction per nucleotide)</a:t>
            </a:r>
            <a:endParaRPr sz="3000" dirty="0"/>
          </a:p>
          <a:p>
            <a:pPr marL="342900" lvl="0" indent="-342900" algn="l" rtl="0">
              <a:lnSpc>
                <a:spcPct val="100000"/>
              </a:lnSpc>
              <a:spcBef>
                <a:spcPts val="480"/>
              </a:spcBef>
              <a:spcAft>
                <a:spcPts val="0"/>
              </a:spcAft>
              <a:buSzPts val="3000"/>
              <a:buFont typeface="Arial"/>
              <a:buChar char="•"/>
            </a:pPr>
            <a:r>
              <a:rPr lang="en-CA" sz="2600" dirty="0"/>
              <a:t>This causes flip-flopping in the output, which does not give very useful gene predictions</a:t>
            </a:r>
            <a:endParaRPr sz="3000" dirty="0"/>
          </a:p>
          <a:p>
            <a:pPr marL="342900" lvl="0" indent="-342900" algn="l" rtl="0">
              <a:lnSpc>
                <a:spcPct val="100000"/>
              </a:lnSpc>
              <a:spcBef>
                <a:spcPts val="480"/>
              </a:spcBef>
              <a:spcAft>
                <a:spcPts val="0"/>
              </a:spcAft>
              <a:buSzPts val="3000"/>
              <a:buFont typeface="Arial"/>
              <a:buChar char="•"/>
            </a:pPr>
            <a:r>
              <a:rPr lang="en-CA" sz="2600" dirty="0">
                <a:solidFill>
                  <a:srgbClr val="FF0000"/>
                </a:solidFill>
              </a:rPr>
              <a:t>Need to do a re-think: How about looking for other gene-specific features?</a:t>
            </a:r>
            <a:endParaRPr sz="2600" dirty="0">
              <a:solidFill>
                <a:srgbClr val="FF0000"/>
              </a:solidFill>
            </a:endParaRPr>
          </a:p>
        </p:txBody>
      </p:sp>
      <p:sp>
        <p:nvSpPr>
          <p:cNvPr id="1840" name="Google Shape;1840;p64"/>
          <p:cNvSpPr txBox="1"/>
          <p:nvPr/>
        </p:nvSpPr>
        <p:spPr>
          <a:xfrm>
            <a:off x="3343353" y="4889718"/>
            <a:ext cx="69342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…AACGTTGACACATGACTCGATTTAGCCTAGCTAGGCATTAGTCA…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…NNNNNNNNNNNCCCCCCCCCCCCCCCCCCCCCCCCCCNNNNN…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…NCNNNNCNCCNNCCCNCCCNCCCNNCNCCCNNCCCCCNNNCN…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cxnSp>
        <p:nvCxnSpPr>
          <p:cNvPr id="1841" name="Google Shape;1841;p64"/>
          <p:cNvCxnSpPr/>
          <p:nvPr/>
        </p:nvCxnSpPr>
        <p:spPr>
          <a:xfrm>
            <a:off x="2963359" y="5058297"/>
            <a:ext cx="457200" cy="0"/>
          </a:xfrm>
          <a:prstGeom prst="straightConnector1">
            <a:avLst/>
          </a:prstGeom>
          <a:noFill/>
          <a:ln w="19050" cap="flat" cmpd="sng">
            <a:solidFill>
              <a:schemeClr val="dk2"/>
            </a:solidFill>
            <a:prstDash val="solid"/>
            <a:round/>
            <a:headEnd type="none" w="sm" len="sm"/>
            <a:tailEnd type="triangle" w="med" len="med"/>
          </a:ln>
        </p:spPr>
      </p:cxnSp>
      <p:cxnSp>
        <p:nvCxnSpPr>
          <p:cNvPr id="1842" name="Google Shape;1842;p64"/>
          <p:cNvCxnSpPr/>
          <p:nvPr/>
        </p:nvCxnSpPr>
        <p:spPr>
          <a:xfrm>
            <a:off x="2954225" y="5556845"/>
            <a:ext cx="457200" cy="0"/>
          </a:xfrm>
          <a:prstGeom prst="straightConnector1">
            <a:avLst/>
          </a:prstGeom>
          <a:noFill/>
          <a:ln w="19050" cap="flat" cmpd="sng">
            <a:solidFill>
              <a:schemeClr val="dk2"/>
            </a:solidFill>
            <a:prstDash val="solid"/>
            <a:round/>
            <a:headEnd type="none" w="sm" len="sm"/>
            <a:tailEnd type="triangle" w="med" len="med"/>
          </a:ln>
        </p:spPr>
      </p:cxnSp>
      <p:sp>
        <p:nvSpPr>
          <p:cNvPr id="1843" name="Google Shape;1843;p64"/>
          <p:cNvSpPr txBox="1"/>
          <p:nvPr/>
        </p:nvSpPr>
        <p:spPr>
          <a:xfrm>
            <a:off x="2309935" y="4882939"/>
            <a:ext cx="773100" cy="31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Input</a:t>
            </a:r>
            <a:endParaRPr sz="1400" b="0" i="0" u="none" strike="noStrike" cap="none">
              <a:solidFill>
                <a:srgbClr val="000000"/>
              </a:solidFill>
              <a:latin typeface="Arial"/>
              <a:ea typeface="Arial"/>
              <a:cs typeface="Arial"/>
              <a:sym typeface="Arial"/>
            </a:endParaRPr>
          </a:p>
        </p:txBody>
      </p:sp>
      <p:sp>
        <p:nvSpPr>
          <p:cNvPr id="1844" name="Google Shape;1844;p64"/>
          <p:cNvSpPr txBox="1"/>
          <p:nvPr/>
        </p:nvSpPr>
        <p:spPr>
          <a:xfrm>
            <a:off x="1864826" y="5374972"/>
            <a:ext cx="1414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True Output</a:t>
            </a:r>
            <a:endParaRPr sz="1400" b="0" i="0" u="none" strike="noStrike" cap="none">
              <a:solidFill>
                <a:srgbClr val="000000"/>
              </a:solidFill>
              <a:latin typeface="Arial"/>
              <a:ea typeface="Arial"/>
              <a:cs typeface="Arial"/>
              <a:sym typeface="Arial"/>
            </a:endParaRPr>
          </a:p>
        </p:txBody>
      </p:sp>
      <p:sp>
        <p:nvSpPr>
          <p:cNvPr id="1845" name="Google Shape;1845;p64"/>
          <p:cNvSpPr txBox="1"/>
          <p:nvPr/>
        </p:nvSpPr>
        <p:spPr>
          <a:xfrm>
            <a:off x="1865263" y="5901504"/>
            <a:ext cx="1414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Predicted Sequence</a:t>
            </a:r>
            <a:endParaRPr sz="1400" b="0" i="0" u="none" strike="noStrike" cap="none">
              <a:solidFill>
                <a:srgbClr val="000000"/>
              </a:solidFill>
              <a:latin typeface="Arial"/>
              <a:ea typeface="Arial"/>
              <a:cs typeface="Arial"/>
              <a:sym typeface="Arial"/>
            </a:endParaRPr>
          </a:p>
        </p:txBody>
      </p:sp>
      <p:cxnSp>
        <p:nvCxnSpPr>
          <p:cNvPr id="1846" name="Google Shape;1846;p64"/>
          <p:cNvCxnSpPr/>
          <p:nvPr/>
        </p:nvCxnSpPr>
        <p:spPr>
          <a:xfrm>
            <a:off x="2963359" y="6055392"/>
            <a:ext cx="457200" cy="0"/>
          </a:xfrm>
          <a:prstGeom prst="straightConnector1">
            <a:avLst/>
          </a:prstGeom>
          <a:noFill/>
          <a:ln w="19050" cap="flat" cmpd="sng">
            <a:solidFill>
              <a:schemeClr val="dk2"/>
            </a:solidFill>
            <a:prstDash val="solid"/>
            <a:round/>
            <a:headEnd type="none" w="sm" len="sm"/>
            <a:tailEnd type="triangle" w="med" len="med"/>
          </a:ln>
        </p:spPr>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65"/>
          <p:cNvSpPr txBox="1">
            <a:spLocks noGrp="1"/>
          </p:cNvSpPr>
          <p:nvPr>
            <p:ph type="title"/>
          </p:nvPr>
        </p:nvSpPr>
        <p:spPr>
          <a:xfrm>
            <a:off x="1380931" y="274638"/>
            <a:ext cx="9722497"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Improving Gene Prediction Performance</a:t>
            </a:r>
            <a:endParaRPr dirty="0"/>
          </a:p>
        </p:txBody>
      </p:sp>
      <p:sp>
        <p:nvSpPr>
          <p:cNvPr id="1853" name="Google Shape;1853;p65"/>
          <p:cNvSpPr txBox="1">
            <a:spLocks noGrp="1"/>
          </p:cNvSpPr>
          <p:nvPr>
            <p:ph type="body" idx="1"/>
          </p:nvPr>
        </p:nvSpPr>
        <p:spPr>
          <a:xfrm>
            <a:off x="1138335" y="1524000"/>
            <a:ext cx="10133045" cy="4724400"/>
          </a:xfrm>
          <a:prstGeom prst="rect">
            <a:avLst/>
          </a:prstGeom>
          <a:noFill/>
          <a:ln>
            <a:noFill/>
          </a:ln>
        </p:spPr>
        <p:txBody>
          <a:bodyPr spcFirstLastPara="1" wrap="square" lIns="91425" tIns="45700" rIns="91425" bIns="45700" anchor="t" anchorCtr="0">
            <a:noAutofit/>
          </a:bodyPr>
          <a:lstStyle/>
          <a:p>
            <a:pPr marL="342900" lvl="0" indent="-330200" algn="l" rtl="0">
              <a:lnSpc>
                <a:spcPct val="100000"/>
              </a:lnSpc>
              <a:spcBef>
                <a:spcPts val="0"/>
              </a:spcBef>
              <a:spcAft>
                <a:spcPts val="0"/>
              </a:spcAft>
              <a:buSzPts val="3000"/>
              <a:buFont typeface="Arial"/>
              <a:buChar char="•"/>
            </a:pPr>
            <a:r>
              <a:rPr lang="en-CA" sz="2600" dirty="0">
                <a:solidFill>
                  <a:srgbClr val="FF0000"/>
                </a:solidFill>
              </a:rPr>
              <a:t>Include more information than just standard start and stop codons</a:t>
            </a:r>
            <a:endParaRPr sz="2600" dirty="0">
              <a:solidFill>
                <a:srgbClr val="FF0000"/>
              </a:solidFill>
            </a:endParaRPr>
          </a:p>
          <a:p>
            <a:pPr marL="342900" lvl="0" indent="-330200" algn="l" rtl="0">
              <a:lnSpc>
                <a:spcPct val="100000"/>
              </a:lnSpc>
              <a:spcBef>
                <a:spcPts val="640"/>
              </a:spcBef>
              <a:spcAft>
                <a:spcPts val="0"/>
              </a:spcAft>
              <a:buSzPts val="3000"/>
              <a:buFont typeface="Arial"/>
              <a:buChar char="•"/>
            </a:pPr>
            <a:r>
              <a:rPr lang="en-CA" sz="2600" dirty="0"/>
              <a:t>Include alternate start codons</a:t>
            </a:r>
            <a:endParaRPr sz="3000" dirty="0"/>
          </a:p>
          <a:p>
            <a:pPr marL="342900" lvl="0" indent="-330200" algn="l" rtl="0">
              <a:lnSpc>
                <a:spcPct val="100000"/>
              </a:lnSpc>
              <a:spcBef>
                <a:spcPts val="640"/>
              </a:spcBef>
              <a:spcAft>
                <a:spcPts val="0"/>
              </a:spcAft>
              <a:buSzPts val="3000"/>
              <a:buFont typeface="Arial"/>
              <a:buChar char="•"/>
            </a:pPr>
            <a:r>
              <a:rPr lang="en-CA" sz="2600" dirty="0"/>
              <a:t>Include codon frequency information</a:t>
            </a:r>
            <a:endParaRPr sz="3000" dirty="0"/>
          </a:p>
          <a:p>
            <a:pPr marL="342900" lvl="0" indent="-330200" algn="l" rtl="0">
              <a:lnSpc>
                <a:spcPct val="100000"/>
              </a:lnSpc>
              <a:spcBef>
                <a:spcPts val="640"/>
              </a:spcBef>
              <a:spcAft>
                <a:spcPts val="0"/>
              </a:spcAft>
              <a:buSzPts val="3000"/>
              <a:buFont typeface="Arial"/>
              <a:buChar char="•"/>
            </a:pPr>
            <a:r>
              <a:rPr lang="en-CA" sz="2600" dirty="0"/>
              <a:t>Include hexamer data on genes &amp; promoters and terminator regions</a:t>
            </a:r>
            <a:endParaRPr sz="2600" dirty="0"/>
          </a:p>
          <a:p>
            <a:pPr marL="342900" lvl="0" indent="-330200" algn="l" rtl="0">
              <a:lnSpc>
                <a:spcPct val="100000"/>
              </a:lnSpc>
              <a:spcBef>
                <a:spcPts val="640"/>
              </a:spcBef>
              <a:spcAft>
                <a:spcPts val="0"/>
              </a:spcAft>
              <a:buSzPts val="3000"/>
              <a:buFont typeface="Arial"/>
              <a:buChar char="•"/>
            </a:pPr>
            <a:r>
              <a:rPr lang="en-CA" sz="2600" dirty="0"/>
              <a:t>Include information on RNA polymerase promoter site (-10,-35 site or Pribnow box)</a:t>
            </a:r>
            <a:endParaRPr sz="2600" dirty="0"/>
          </a:p>
          <a:p>
            <a:pPr marL="342900" lvl="0" indent="-330200" algn="l" rtl="0">
              <a:lnSpc>
                <a:spcPct val="100000"/>
              </a:lnSpc>
              <a:spcBef>
                <a:spcPts val="640"/>
              </a:spcBef>
              <a:spcAft>
                <a:spcPts val="0"/>
              </a:spcAft>
              <a:buSzPts val="3000"/>
              <a:buFont typeface="Arial"/>
              <a:buChar char="•"/>
            </a:pPr>
            <a:r>
              <a:rPr lang="en-CA" sz="2600" dirty="0"/>
              <a:t>Include Shine-Dalgarno sequence (Ribosome binding site-RBS)</a:t>
            </a:r>
            <a:endParaRPr sz="26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25"/>
          <p:cNvSpPr txBox="1">
            <a:spLocks noGrp="1"/>
          </p:cNvSpPr>
          <p:nvPr>
            <p:ph type="title"/>
          </p:nvPr>
        </p:nvSpPr>
        <p:spPr>
          <a:xfrm>
            <a:off x="1828800" y="-30162"/>
            <a:ext cx="8686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solidFill>
                  <a:schemeClr val="dk1"/>
                </a:solidFill>
                <a:latin typeface="Arial"/>
                <a:ea typeface="Arial"/>
                <a:cs typeface="Arial"/>
                <a:sym typeface="Arial"/>
              </a:rPr>
              <a:t>Alternate Start Codons (</a:t>
            </a:r>
            <a:r>
              <a:rPr lang="en-CA" sz="4400" i="1">
                <a:solidFill>
                  <a:schemeClr val="dk1"/>
                </a:solidFill>
                <a:latin typeface="Arial"/>
                <a:ea typeface="Arial"/>
                <a:cs typeface="Arial"/>
                <a:sym typeface="Arial"/>
              </a:rPr>
              <a:t>E. coli</a:t>
            </a:r>
            <a:r>
              <a:rPr lang="en-CA" sz="4400">
                <a:solidFill>
                  <a:schemeClr val="dk1"/>
                </a:solidFill>
                <a:latin typeface="Arial"/>
                <a:ea typeface="Arial"/>
                <a:cs typeface="Arial"/>
                <a:sym typeface="Arial"/>
              </a:rPr>
              <a:t>)</a:t>
            </a:r>
            <a:endParaRPr>
              <a:solidFill>
                <a:schemeClr val="dk1"/>
              </a:solidFill>
            </a:endParaRPr>
          </a:p>
        </p:txBody>
      </p:sp>
      <p:sp>
        <p:nvSpPr>
          <p:cNvPr id="1117" name="Google Shape;1117;p25"/>
          <p:cNvSpPr/>
          <p:nvPr/>
        </p:nvSpPr>
        <p:spPr>
          <a:xfrm>
            <a:off x="3352800" y="1676400"/>
            <a:ext cx="5181600" cy="4114800"/>
          </a:xfrm>
          <a:prstGeom prst="rect">
            <a:avLst/>
          </a:prstGeom>
          <a:solidFill>
            <a:schemeClr val="accen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cxnSp>
        <p:nvCxnSpPr>
          <p:cNvPr id="1118" name="Google Shape;1118;p25"/>
          <p:cNvCxnSpPr/>
          <p:nvPr/>
        </p:nvCxnSpPr>
        <p:spPr>
          <a:xfrm>
            <a:off x="5867400" y="1676400"/>
            <a:ext cx="0" cy="4114800"/>
          </a:xfrm>
          <a:prstGeom prst="straightConnector1">
            <a:avLst/>
          </a:prstGeom>
          <a:noFill/>
          <a:ln w="9525" cap="flat" cmpd="sng">
            <a:solidFill>
              <a:schemeClr val="dk1"/>
            </a:solidFill>
            <a:prstDash val="solid"/>
            <a:round/>
            <a:headEnd type="none" w="sm" len="sm"/>
            <a:tailEnd type="none" w="sm" len="sm"/>
          </a:ln>
        </p:spPr>
      </p:cxnSp>
      <p:cxnSp>
        <p:nvCxnSpPr>
          <p:cNvPr id="1119" name="Google Shape;1119;p25"/>
          <p:cNvCxnSpPr/>
          <p:nvPr/>
        </p:nvCxnSpPr>
        <p:spPr>
          <a:xfrm>
            <a:off x="7239000" y="1676400"/>
            <a:ext cx="0" cy="4114800"/>
          </a:xfrm>
          <a:prstGeom prst="straightConnector1">
            <a:avLst/>
          </a:prstGeom>
          <a:noFill/>
          <a:ln w="9525" cap="flat" cmpd="sng">
            <a:solidFill>
              <a:schemeClr val="dk1"/>
            </a:solidFill>
            <a:prstDash val="solid"/>
            <a:round/>
            <a:headEnd type="none" w="sm" len="sm"/>
            <a:tailEnd type="none" w="sm" len="sm"/>
          </a:ln>
        </p:spPr>
      </p:cxnSp>
      <p:cxnSp>
        <p:nvCxnSpPr>
          <p:cNvPr id="1120" name="Google Shape;1120;p25"/>
          <p:cNvCxnSpPr/>
          <p:nvPr/>
        </p:nvCxnSpPr>
        <p:spPr>
          <a:xfrm>
            <a:off x="3352800" y="3429000"/>
            <a:ext cx="5181600" cy="0"/>
          </a:xfrm>
          <a:prstGeom prst="straightConnector1">
            <a:avLst/>
          </a:prstGeom>
          <a:noFill/>
          <a:ln w="76200" cap="flat" cmpd="sng">
            <a:solidFill>
              <a:schemeClr val="dk1"/>
            </a:solidFill>
            <a:prstDash val="solid"/>
            <a:round/>
            <a:headEnd type="none" w="sm" len="sm"/>
            <a:tailEnd type="none" w="sm" len="sm"/>
          </a:ln>
        </p:spPr>
      </p:cxnSp>
      <p:cxnSp>
        <p:nvCxnSpPr>
          <p:cNvPr id="1121" name="Google Shape;1121;p25"/>
          <p:cNvCxnSpPr/>
          <p:nvPr/>
        </p:nvCxnSpPr>
        <p:spPr>
          <a:xfrm>
            <a:off x="5867400" y="4038600"/>
            <a:ext cx="2667000" cy="0"/>
          </a:xfrm>
          <a:prstGeom prst="straightConnector1">
            <a:avLst/>
          </a:prstGeom>
          <a:noFill/>
          <a:ln w="9525" cap="flat" cmpd="sng">
            <a:solidFill>
              <a:schemeClr val="dk1"/>
            </a:solidFill>
            <a:prstDash val="solid"/>
            <a:round/>
            <a:headEnd type="none" w="sm" len="sm"/>
            <a:tailEnd type="none" w="sm" len="sm"/>
          </a:ln>
        </p:spPr>
      </p:cxnSp>
      <p:cxnSp>
        <p:nvCxnSpPr>
          <p:cNvPr id="1122" name="Google Shape;1122;p25"/>
          <p:cNvCxnSpPr/>
          <p:nvPr/>
        </p:nvCxnSpPr>
        <p:spPr>
          <a:xfrm>
            <a:off x="5867400" y="4648200"/>
            <a:ext cx="2667000" cy="0"/>
          </a:xfrm>
          <a:prstGeom prst="straightConnector1">
            <a:avLst/>
          </a:prstGeom>
          <a:noFill/>
          <a:ln w="9525" cap="flat" cmpd="sng">
            <a:solidFill>
              <a:schemeClr val="dk1"/>
            </a:solidFill>
            <a:prstDash val="solid"/>
            <a:round/>
            <a:headEnd type="none" w="sm" len="sm"/>
            <a:tailEnd type="none" w="sm" len="sm"/>
          </a:ln>
        </p:spPr>
      </p:cxnSp>
      <p:cxnSp>
        <p:nvCxnSpPr>
          <p:cNvPr id="1123" name="Google Shape;1123;p25"/>
          <p:cNvCxnSpPr/>
          <p:nvPr/>
        </p:nvCxnSpPr>
        <p:spPr>
          <a:xfrm>
            <a:off x="5867400" y="5257800"/>
            <a:ext cx="2667000" cy="0"/>
          </a:xfrm>
          <a:prstGeom prst="straightConnector1">
            <a:avLst/>
          </a:prstGeom>
          <a:noFill/>
          <a:ln w="9525" cap="flat" cmpd="sng">
            <a:solidFill>
              <a:schemeClr val="dk1"/>
            </a:solidFill>
            <a:prstDash val="solid"/>
            <a:round/>
            <a:headEnd type="none" w="sm" len="sm"/>
            <a:tailEnd type="none" w="sm" len="sm"/>
          </a:ln>
        </p:spPr>
      </p:cxnSp>
      <p:cxnSp>
        <p:nvCxnSpPr>
          <p:cNvPr id="1124" name="Google Shape;1124;p25"/>
          <p:cNvCxnSpPr/>
          <p:nvPr/>
        </p:nvCxnSpPr>
        <p:spPr>
          <a:xfrm>
            <a:off x="5867400" y="2895600"/>
            <a:ext cx="2667000" cy="0"/>
          </a:xfrm>
          <a:prstGeom prst="straightConnector1">
            <a:avLst/>
          </a:prstGeom>
          <a:noFill/>
          <a:ln w="9525" cap="flat" cmpd="sng">
            <a:solidFill>
              <a:schemeClr val="dk1"/>
            </a:solidFill>
            <a:prstDash val="solid"/>
            <a:round/>
            <a:headEnd type="none" w="sm" len="sm"/>
            <a:tailEnd type="none" w="sm" len="sm"/>
          </a:ln>
        </p:spPr>
      </p:cxnSp>
      <p:cxnSp>
        <p:nvCxnSpPr>
          <p:cNvPr id="1125" name="Google Shape;1125;p25"/>
          <p:cNvCxnSpPr/>
          <p:nvPr/>
        </p:nvCxnSpPr>
        <p:spPr>
          <a:xfrm>
            <a:off x="5867400" y="2286000"/>
            <a:ext cx="2667000" cy="0"/>
          </a:xfrm>
          <a:prstGeom prst="straightConnector1">
            <a:avLst/>
          </a:prstGeom>
          <a:noFill/>
          <a:ln w="9525" cap="flat" cmpd="sng">
            <a:solidFill>
              <a:schemeClr val="dk1"/>
            </a:solidFill>
            <a:prstDash val="solid"/>
            <a:round/>
            <a:headEnd type="none" w="sm" len="sm"/>
            <a:tailEnd type="none" w="sm" len="sm"/>
          </a:ln>
        </p:spPr>
      </p:cxnSp>
      <p:sp>
        <p:nvSpPr>
          <p:cNvPr id="1126" name="Google Shape;1126;p25"/>
          <p:cNvSpPr txBox="1"/>
          <p:nvPr/>
        </p:nvSpPr>
        <p:spPr>
          <a:xfrm>
            <a:off x="3581400" y="1828800"/>
            <a:ext cx="1627200" cy="222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CA" sz="2800" b="1" i="0" u="none" strike="noStrike" cap="none">
                <a:solidFill>
                  <a:schemeClr val="dk1"/>
                </a:solidFill>
                <a:latin typeface="Arial"/>
                <a:ea typeface="Arial"/>
                <a:cs typeface="Arial"/>
                <a:sym typeface="Arial"/>
              </a:rPr>
              <a:t>Class 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CA" sz="2800" b="1" i="0" u="none" strike="noStrike" cap="none">
                <a:solidFill>
                  <a:schemeClr val="dk1"/>
                </a:solidFill>
                <a:latin typeface="Arial"/>
                <a:ea typeface="Arial"/>
                <a:cs typeface="Arial"/>
                <a:sym typeface="Arial"/>
              </a:rPr>
              <a:t>Class IIa</a:t>
            </a:r>
            <a:endParaRPr sz="1400" b="0" i="0" u="none" strike="noStrike" cap="none">
              <a:solidFill>
                <a:srgbClr val="000000"/>
              </a:solidFill>
              <a:latin typeface="Arial"/>
              <a:ea typeface="Arial"/>
              <a:cs typeface="Arial"/>
              <a:sym typeface="Arial"/>
            </a:endParaRPr>
          </a:p>
        </p:txBody>
      </p:sp>
      <p:sp>
        <p:nvSpPr>
          <p:cNvPr id="1127" name="Google Shape;1127;p25"/>
          <p:cNvSpPr/>
          <p:nvPr/>
        </p:nvSpPr>
        <p:spPr>
          <a:xfrm>
            <a:off x="6248400" y="1676400"/>
            <a:ext cx="1943100" cy="1758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000000"/>
              </a:buClr>
              <a:buSzPts val="2800"/>
              <a:buFont typeface="Arial"/>
              <a:buNone/>
            </a:pPr>
            <a:r>
              <a:rPr lang="en-CA" sz="2800" b="1" i="0" u="none" strike="noStrike" cap="none">
                <a:solidFill>
                  <a:schemeClr val="dk1"/>
                </a:solidFill>
                <a:latin typeface="Arial"/>
                <a:ea typeface="Arial"/>
                <a:cs typeface="Arial"/>
                <a:sym typeface="Arial"/>
              </a:rPr>
              <a:t>ATG    </a:t>
            </a:r>
            <a:r>
              <a:rPr lang="en-CA" sz="2800" b="1" i="0" u="none" strike="noStrike" cap="none">
                <a:solidFill>
                  <a:srgbClr val="FF0000"/>
                </a:solidFill>
                <a:latin typeface="Arial"/>
                <a:ea typeface="Arial"/>
                <a:cs typeface="Arial"/>
                <a:sym typeface="Arial"/>
              </a:rPr>
              <a:t>Met</a:t>
            </a:r>
            <a:endParaRPr sz="1400" b="0" i="0" u="none" strike="noStrike" cap="none">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2800"/>
              <a:buFont typeface="Arial"/>
              <a:buNone/>
            </a:pPr>
            <a:r>
              <a:rPr lang="en-CA" sz="2800" b="1" i="0" u="none" strike="noStrike" cap="none">
                <a:solidFill>
                  <a:schemeClr val="dk1"/>
                </a:solidFill>
                <a:latin typeface="Arial"/>
                <a:ea typeface="Arial"/>
                <a:cs typeface="Arial"/>
                <a:sym typeface="Arial"/>
              </a:rPr>
              <a:t>GTG   Val</a:t>
            </a:r>
            <a:endParaRPr sz="1400" b="0" i="0" u="none" strike="noStrike" cap="none">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2800"/>
              <a:buFont typeface="Arial"/>
              <a:buNone/>
            </a:pPr>
            <a:r>
              <a:rPr lang="en-CA" sz="2800" b="1" i="0" u="none" strike="noStrike" cap="none">
                <a:solidFill>
                  <a:schemeClr val="dk1"/>
                </a:solidFill>
                <a:latin typeface="Arial"/>
                <a:ea typeface="Arial"/>
                <a:cs typeface="Arial"/>
                <a:sym typeface="Arial"/>
              </a:rPr>
              <a:t>TTG    Leu</a:t>
            </a:r>
            <a:endParaRPr sz="1400" b="0" i="0" u="none" strike="noStrike" cap="none">
              <a:solidFill>
                <a:srgbClr val="000000"/>
              </a:solidFill>
              <a:latin typeface="Arial"/>
              <a:ea typeface="Arial"/>
              <a:cs typeface="Arial"/>
              <a:sym typeface="Arial"/>
            </a:endParaRPr>
          </a:p>
        </p:txBody>
      </p:sp>
      <p:sp>
        <p:nvSpPr>
          <p:cNvPr id="1128" name="Google Shape;1128;p25"/>
          <p:cNvSpPr/>
          <p:nvPr/>
        </p:nvSpPr>
        <p:spPr>
          <a:xfrm>
            <a:off x="6248400" y="3352800"/>
            <a:ext cx="1943100" cy="2486100"/>
          </a:xfrm>
          <a:prstGeom prst="rect">
            <a:avLst/>
          </a:prstGeom>
          <a:noFill/>
          <a:ln>
            <a:noFill/>
          </a:ln>
        </p:spPr>
        <p:txBody>
          <a:bodyPr spcFirstLastPara="1" wrap="square" lIns="91425" tIns="45700" rIns="91425" bIns="45700" anchor="t" anchorCtr="0">
            <a:noAutofit/>
          </a:bodyPr>
          <a:lstStyle/>
          <a:p>
            <a:pPr marL="0" marR="0" lvl="0" indent="0" algn="l" rtl="0">
              <a:lnSpc>
                <a:spcPct val="140000"/>
              </a:lnSpc>
              <a:spcBef>
                <a:spcPts val="0"/>
              </a:spcBef>
              <a:spcAft>
                <a:spcPts val="0"/>
              </a:spcAft>
              <a:buClr>
                <a:srgbClr val="000000"/>
              </a:buClr>
              <a:buSzPts val="2800"/>
              <a:buFont typeface="Arial"/>
              <a:buNone/>
            </a:pPr>
            <a:r>
              <a:rPr lang="en-CA" sz="2800" b="1" i="0" u="none" strike="noStrike" cap="none" dirty="0">
                <a:solidFill>
                  <a:schemeClr val="dk1"/>
                </a:solidFill>
                <a:latin typeface="Arial"/>
                <a:ea typeface="Arial"/>
                <a:cs typeface="Arial"/>
                <a:sym typeface="Arial"/>
              </a:rPr>
              <a:t>CTG    Met</a:t>
            </a:r>
            <a:endParaRPr sz="1400" b="0" i="0" u="none" strike="noStrike" cap="none" dirty="0">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2800"/>
              <a:buFont typeface="Arial"/>
              <a:buNone/>
            </a:pPr>
            <a:r>
              <a:rPr lang="en-CA" sz="2800" b="1" i="0" u="none" strike="noStrike" cap="none" dirty="0">
                <a:solidFill>
                  <a:schemeClr val="dk1"/>
                </a:solidFill>
                <a:latin typeface="Arial"/>
                <a:ea typeface="Arial"/>
                <a:cs typeface="Arial"/>
                <a:sym typeface="Arial"/>
              </a:rPr>
              <a:t>ATT    Val</a:t>
            </a:r>
            <a:endParaRPr sz="1400" b="0" i="0" u="none" strike="noStrike" cap="none" dirty="0">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2800"/>
              <a:buFont typeface="Arial"/>
              <a:buNone/>
            </a:pPr>
            <a:r>
              <a:rPr lang="en-CA" sz="2800" b="1" i="0" u="none" strike="noStrike" cap="none" dirty="0">
                <a:solidFill>
                  <a:schemeClr val="dk1"/>
                </a:solidFill>
                <a:latin typeface="Arial"/>
                <a:ea typeface="Arial"/>
                <a:cs typeface="Arial"/>
                <a:sym typeface="Arial"/>
              </a:rPr>
              <a:t>ATA    Leu</a:t>
            </a:r>
            <a:endParaRPr sz="1400" b="0" i="0" u="none" strike="noStrike" cap="none" dirty="0">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2800"/>
              <a:buFont typeface="Arial"/>
              <a:buNone/>
            </a:pPr>
            <a:r>
              <a:rPr lang="en-CA" sz="2800" b="1" i="0" u="none" strike="noStrike" cap="none" dirty="0">
                <a:solidFill>
                  <a:schemeClr val="dk1"/>
                </a:solidFill>
                <a:latin typeface="Arial"/>
                <a:ea typeface="Arial"/>
                <a:cs typeface="Arial"/>
                <a:sym typeface="Arial"/>
              </a:rPr>
              <a:t>ACG   </a:t>
            </a:r>
            <a:r>
              <a:rPr lang="en-CA" sz="2800" b="1" i="0" u="none" strike="noStrike" cap="none" dirty="0" err="1">
                <a:solidFill>
                  <a:schemeClr val="dk1"/>
                </a:solidFill>
                <a:latin typeface="Arial"/>
                <a:ea typeface="Arial"/>
                <a:cs typeface="Arial"/>
                <a:sym typeface="Arial"/>
              </a:rPr>
              <a:t>Thr</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66"/>
          <p:cNvSpPr txBox="1">
            <a:spLocks noGrp="1"/>
          </p:cNvSpPr>
          <p:nvPr>
            <p:ph type="title"/>
          </p:nvPr>
        </p:nvSpPr>
        <p:spPr>
          <a:xfrm>
            <a:off x="1828800" y="-30162"/>
            <a:ext cx="8686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-10, -35 Site (RNA pol Promoter)</a:t>
            </a:r>
            <a:endParaRPr/>
          </a:p>
        </p:txBody>
      </p:sp>
      <p:pic>
        <p:nvPicPr>
          <p:cNvPr id="1861" name="Google Shape;1861;p66" descr="7_9"/>
          <p:cNvPicPr preferRelativeResize="0"/>
          <p:nvPr/>
        </p:nvPicPr>
        <p:blipFill rotWithShape="1">
          <a:blip r:embed="rId3">
            <a:alphaModFix/>
          </a:blip>
          <a:srcRect r="7594" b="35398"/>
          <a:stretch/>
        </p:blipFill>
        <p:spPr>
          <a:xfrm>
            <a:off x="2971800" y="2300288"/>
            <a:ext cx="6248401" cy="3786187"/>
          </a:xfrm>
          <a:prstGeom prst="rect">
            <a:avLst/>
          </a:prstGeom>
          <a:noFill/>
          <a:ln>
            <a:noFill/>
          </a:ln>
        </p:spPr>
      </p:pic>
      <p:sp>
        <p:nvSpPr>
          <p:cNvPr id="1862" name="Google Shape;1862;p66"/>
          <p:cNvSpPr txBox="1"/>
          <p:nvPr/>
        </p:nvSpPr>
        <p:spPr>
          <a:xfrm>
            <a:off x="1905000" y="1295400"/>
            <a:ext cx="8232900" cy="82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Courier New"/>
                <a:ea typeface="Courier New"/>
                <a:cs typeface="Courier New"/>
                <a:sym typeface="Courier New"/>
              </a:rPr>
              <a:t>-36 -35 -34 -33 -32 …. -12 -11 -10 -9  -8 -7</a:t>
            </a:r>
            <a:endParaRPr sz="14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Courier New"/>
                <a:ea typeface="Courier New"/>
                <a:cs typeface="Courier New"/>
                <a:sym typeface="Courier New"/>
              </a:rPr>
              <a:t> T   T   G   A   C      T   A   t   A   A  T</a:t>
            </a:r>
            <a:endParaRPr sz="1400" b="0" i="0" u="none" strike="noStrike" cap="none">
              <a:solidFill>
                <a:srgbClr val="000000"/>
              </a:solidFill>
              <a:latin typeface="Courier New"/>
              <a:ea typeface="Courier New"/>
              <a:cs typeface="Courier New"/>
              <a:sym typeface="Courier New"/>
            </a:endParaRPr>
          </a:p>
        </p:txBody>
      </p:sp>
      <p:sp>
        <p:nvSpPr>
          <p:cNvPr id="1863" name="Google Shape;1863;p66"/>
          <p:cNvSpPr txBox="1"/>
          <p:nvPr/>
        </p:nvSpPr>
        <p:spPr>
          <a:xfrm>
            <a:off x="3287713" y="5991225"/>
            <a:ext cx="56229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dk1"/>
                </a:solidFill>
                <a:latin typeface="Arial"/>
                <a:ea typeface="Arial"/>
                <a:cs typeface="Arial"/>
                <a:sym typeface="Arial"/>
              </a:rPr>
              <a:t>Pribnow Box – transcript initiation at nucleotide 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6"/>
          <p:cNvSpPr txBox="1">
            <a:spLocks noGrp="1"/>
          </p:cNvSpPr>
          <p:nvPr>
            <p:ph type="title"/>
          </p:nvPr>
        </p:nvSpPr>
        <p:spPr>
          <a:xfrm>
            <a:off x="1676400" y="-30162"/>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The Genetic Code</a:t>
            </a:r>
            <a:endParaRPr/>
          </a:p>
        </p:txBody>
      </p:sp>
      <p:pic>
        <p:nvPicPr>
          <p:cNvPr id="967" name="Google Shape;967;p6"/>
          <p:cNvPicPr preferRelativeResize="0"/>
          <p:nvPr/>
        </p:nvPicPr>
        <p:blipFill rotWithShape="1">
          <a:blip r:embed="rId3">
            <a:alphaModFix/>
          </a:blip>
          <a:srcRect r="1602"/>
          <a:stretch/>
        </p:blipFill>
        <p:spPr>
          <a:xfrm>
            <a:off x="2819400" y="838200"/>
            <a:ext cx="6148400" cy="54102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sp>
        <p:nvSpPr>
          <p:cNvPr id="1870" name="Google Shape;1870;p67"/>
          <p:cNvSpPr txBox="1">
            <a:spLocks noGrp="1"/>
          </p:cNvSpPr>
          <p:nvPr>
            <p:ph type="title"/>
          </p:nvPr>
        </p:nvSpPr>
        <p:spPr>
          <a:xfrm>
            <a:off x="1752600" y="-30162"/>
            <a:ext cx="8686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RBS (Shine Dalgarno Seq)</a:t>
            </a:r>
            <a:endParaRPr/>
          </a:p>
        </p:txBody>
      </p:sp>
      <p:sp>
        <p:nvSpPr>
          <p:cNvPr id="1871" name="Google Shape;1871;p67"/>
          <p:cNvSpPr txBox="1"/>
          <p:nvPr/>
        </p:nvSpPr>
        <p:spPr>
          <a:xfrm>
            <a:off x="2054225" y="1295400"/>
            <a:ext cx="8310600" cy="83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Courier New"/>
                <a:ea typeface="Courier New"/>
                <a:cs typeface="Courier New"/>
                <a:sym typeface="Courier New"/>
              </a:rPr>
              <a:t>-13  -12 -11 -10 -9 -8 …   -1  0  1  2  3  4</a:t>
            </a:r>
            <a:endParaRPr sz="14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Courier New"/>
                <a:ea typeface="Courier New"/>
                <a:cs typeface="Courier New"/>
                <a:sym typeface="Courier New"/>
              </a:rPr>
              <a:t>  A   G   G   A   G  G      n  </a:t>
            </a:r>
            <a:r>
              <a:rPr lang="en-CA" sz="2400" b="1" i="0" u="none" strike="noStrike" cap="none">
                <a:solidFill>
                  <a:srgbClr val="FF0000"/>
                </a:solidFill>
                <a:latin typeface="Courier New"/>
                <a:ea typeface="Courier New"/>
                <a:cs typeface="Courier New"/>
                <a:sym typeface="Courier New"/>
              </a:rPr>
              <a:t>A  T  G</a:t>
            </a:r>
            <a:r>
              <a:rPr lang="en-CA" sz="2400" b="1" i="0" u="none" strike="noStrike" cap="none">
                <a:solidFill>
                  <a:schemeClr val="dk1"/>
                </a:solidFill>
                <a:latin typeface="Courier New"/>
                <a:ea typeface="Courier New"/>
                <a:cs typeface="Courier New"/>
                <a:sym typeface="Courier New"/>
              </a:rPr>
              <a:t>  n  C</a:t>
            </a:r>
            <a:endParaRPr sz="1400" b="0" i="0" u="none" strike="noStrike" cap="none">
              <a:solidFill>
                <a:srgbClr val="000000"/>
              </a:solidFill>
              <a:latin typeface="Courier New"/>
              <a:ea typeface="Courier New"/>
              <a:cs typeface="Courier New"/>
              <a:sym typeface="Courier New"/>
            </a:endParaRPr>
          </a:p>
        </p:txBody>
      </p:sp>
      <p:pic>
        <p:nvPicPr>
          <p:cNvPr id="1872" name="Google Shape;1872;p67" descr="0901whitesides_ribo"/>
          <p:cNvPicPr preferRelativeResize="0"/>
          <p:nvPr/>
        </p:nvPicPr>
        <p:blipFill rotWithShape="1">
          <a:blip r:embed="rId3">
            <a:alphaModFix/>
          </a:blip>
          <a:srcRect/>
          <a:stretch/>
        </p:blipFill>
        <p:spPr>
          <a:xfrm>
            <a:off x="4114800" y="2286000"/>
            <a:ext cx="3886200" cy="3543300"/>
          </a:xfrm>
          <a:prstGeom prst="rect">
            <a:avLst/>
          </a:prstGeom>
          <a:noFill/>
          <a:ln>
            <a:noFill/>
          </a:ln>
        </p:spPr>
      </p:pic>
      <p:sp>
        <p:nvSpPr>
          <p:cNvPr id="1873" name="Google Shape;1873;p67"/>
          <p:cNvSpPr txBox="1"/>
          <p:nvPr/>
        </p:nvSpPr>
        <p:spPr>
          <a:xfrm>
            <a:off x="3200400" y="6019800"/>
            <a:ext cx="59991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a:solidFill>
                  <a:schemeClr val="dk1"/>
                </a:solidFill>
                <a:latin typeface="Arial"/>
                <a:ea typeface="Arial"/>
                <a:cs typeface="Arial"/>
                <a:sym typeface="Arial"/>
              </a:rPr>
              <a:t>Recruits bacterial ribosome to bind the mRNA strand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68"/>
          <p:cNvSpPr txBox="1">
            <a:spLocks noGrp="1"/>
          </p:cNvSpPr>
          <p:nvPr>
            <p:ph type="title"/>
          </p:nvPr>
        </p:nvSpPr>
        <p:spPr>
          <a:xfrm>
            <a:off x="1676400" y="-30162"/>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Terminator Stem-loops</a:t>
            </a:r>
            <a:endParaRPr/>
          </a:p>
        </p:txBody>
      </p:sp>
      <p:pic>
        <p:nvPicPr>
          <p:cNvPr id="1881" name="Google Shape;1881;p68" descr="img022"/>
          <p:cNvPicPr preferRelativeResize="0"/>
          <p:nvPr/>
        </p:nvPicPr>
        <p:blipFill rotWithShape="1">
          <a:blip r:embed="rId3">
            <a:alphaModFix/>
          </a:blip>
          <a:srcRect/>
          <a:stretch/>
        </p:blipFill>
        <p:spPr>
          <a:xfrm>
            <a:off x="2743200" y="1246875"/>
            <a:ext cx="6705601" cy="502761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sp>
        <p:nvSpPr>
          <p:cNvPr id="1887" name="Google Shape;1887;p69"/>
          <p:cNvSpPr txBox="1">
            <a:spLocks noGrp="1"/>
          </p:cNvSpPr>
          <p:nvPr>
            <p:ph type="subTitle" idx="1"/>
          </p:nvPr>
        </p:nvSpPr>
        <p:spPr>
          <a:xfrm>
            <a:off x="1343609" y="2784475"/>
            <a:ext cx="9125338"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200"/>
              <a:buFont typeface="Arial"/>
              <a:buNone/>
            </a:pPr>
            <a:r>
              <a:rPr lang="en-CA" sz="4400" dirty="0">
                <a:solidFill>
                  <a:srgbClr val="000000"/>
                </a:solidFill>
              </a:rPr>
              <a:t>Feature Extraction in Machine Learning</a:t>
            </a:r>
            <a:endParaRPr sz="4400" dirty="0">
              <a:solidFill>
                <a:srgbClr val="0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70"/>
          <p:cNvSpPr/>
          <p:nvPr/>
        </p:nvSpPr>
        <p:spPr>
          <a:xfrm>
            <a:off x="7290147" y="2210170"/>
            <a:ext cx="2396951" cy="90710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94" name="Google Shape;1894;p70"/>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What is Feature Extraction?</a:t>
            </a:r>
            <a:endParaRPr>
              <a:latin typeface="Arial"/>
              <a:ea typeface="Arial"/>
              <a:cs typeface="Arial"/>
              <a:sym typeface="Arial"/>
            </a:endParaRPr>
          </a:p>
        </p:txBody>
      </p:sp>
      <p:sp>
        <p:nvSpPr>
          <p:cNvPr id="1895" name="Google Shape;1895;p70"/>
          <p:cNvSpPr txBox="1">
            <a:spLocks noGrp="1"/>
          </p:cNvSpPr>
          <p:nvPr>
            <p:ph type="body" idx="2"/>
          </p:nvPr>
        </p:nvSpPr>
        <p:spPr>
          <a:xfrm>
            <a:off x="914400" y="1189050"/>
            <a:ext cx="5561100" cy="4858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00"/>
              <a:buFont typeface="Arial"/>
              <a:buChar char="•"/>
            </a:pPr>
            <a:r>
              <a:rPr lang="en-CA" dirty="0"/>
              <a:t>Feature extraction is the use of statistical methods to accurately describe data</a:t>
            </a:r>
            <a:endParaRPr dirty="0"/>
          </a:p>
          <a:p>
            <a:pPr marL="342900" lvl="0" indent="-342900" algn="l" rtl="0">
              <a:lnSpc>
                <a:spcPct val="100000"/>
              </a:lnSpc>
              <a:spcBef>
                <a:spcPts val="480"/>
              </a:spcBef>
              <a:spcAft>
                <a:spcPts val="0"/>
              </a:spcAft>
              <a:buSzPts val="2800"/>
              <a:buFont typeface="Arial"/>
              <a:buChar char="•"/>
            </a:pPr>
            <a:r>
              <a:rPr lang="en-CA" dirty="0"/>
              <a:t>We can intelligently select what data will be used for our model</a:t>
            </a:r>
            <a:endParaRPr dirty="0"/>
          </a:p>
          <a:p>
            <a:pPr marL="342900" lvl="0" indent="-342900" algn="l" rtl="0">
              <a:lnSpc>
                <a:spcPct val="100000"/>
              </a:lnSpc>
              <a:spcBef>
                <a:spcPts val="480"/>
              </a:spcBef>
              <a:spcAft>
                <a:spcPts val="0"/>
              </a:spcAft>
              <a:buSzPts val="2800"/>
              <a:buFont typeface="Arial"/>
              <a:buChar char="•"/>
            </a:pPr>
            <a:r>
              <a:rPr lang="en-CA" dirty="0"/>
              <a:t>Allows us to collapse sequences to the same length of features -- a necessary step for ANN</a:t>
            </a:r>
            <a:endParaRPr dirty="0">
              <a:solidFill>
                <a:srgbClr val="000090"/>
              </a:solidFill>
            </a:endParaRPr>
          </a:p>
        </p:txBody>
      </p:sp>
      <p:sp>
        <p:nvSpPr>
          <p:cNvPr id="1896" name="Google Shape;1896;p70"/>
          <p:cNvSpPr txBox="1"/>
          <p:nvPr/>
        </p:nvSpPr>
        <p:spPr>
          <a:xfrm>
            <a:off x="7298460" y="2235109"/>
            <a:ext cx="2554892" cy="8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dirty="0">
                <a:solidFill>
                  <a:schemeClr val="dk1"/>
                </a:solidFill>
                <a:latin typeface="Arial"/>
                <a:ea typeface="Arial"/>
                <a:cs typeface="Arial"/>
                <a:sym typeface="Arial"/>
              </a:rPr>
              <a:t>TTGTTGTTT…</a:t>
            </a: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0" i="0" u="none" strike="noStrike" cap="none" dirty="0">
                <a:solidFill>
                  <a:schemeClr val="dk1"/>
                </a:solidFill>
                <a:latin typeface="Arial"/>
                <a:ea typeface="Arial"/>
                <a:cs typeface="Arial"/>
                <a:sym typeface="Arial"/>
              </a:rPr>
              <a:t>AACTCCTGGTGCTA…</a:t>
            </a: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CA" sz="1600" b="0" i="0" u="none" strike="noStrike" cap="none" dirty="0">
                <a:solidFill>
                  <a:schemeClr val="dk1"/>
                </a:solidFill>
                <a:latin typeface="Arial"/>
                <a:ea typeface="Arial"/>
                <a:cs typeface="Arial"/>
                <a:sym typeface="Arial"/>
              </a:rPr>
              <a:t>GCACCATTACCC…</a:t>
            </a: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p:txBody>
      </p:sp>
      <p:sp>
        <p:nvSpPr>
          <p:cNvPr id="1897" name="Google Shape;1897;p70"/>
          <p:cNvSpPr txBox="1"/>
          <p:nvPr/>
        </p:nvSpPr>
        <p:spPr>
          <a:xfrm>
            <a:off x="7414838" y="1705865"/>
            <a:ext cx="2089380" cy="3473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Raw sequence data</a:t>
            </a:r>
            <a:endParaRPr sz="1600" b="0" i="0" u="none" strike="noStrike" cap="none">
              <a:solidFill>
                <a:schemeClr val="dk1"/>
              </a:solidFill>
              <a:latin typeface="Arial"/>
              <a:ea typeface="Arial"/>
              <a:cs typeface="Arial"/>
              <a:sym typeface="Arial"/>
            </a:endParaRPr>
          </a:p>
        </p:txBody>
      </p:sp>
      <p:sp>
        <p:nvSpPr>
          <p:cNvPr id="1898" name="Google Shape;1898;p70"/>
          <p:cNvSpPr/>
          <p:nvPr/>
        </p:nvSpPr>
        <p:spPr>
          <a:xfrm>
            <a:off x="8174182" y="3192087"/>
            <a:ext cx="623454" cy="1047404"/>
          </a:xfrm>
          <a:prstGeom prst="downArrow">
            <a:avLst>
              <a:gd name="adj1" fmla="val 50000"/>
              <a:gd name="adj2"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99" name="Google Shape;1899;p70"/>
          <p:cNvSpPr txBox="1"/>
          <p:nvPr/>
        </p:nvSpPr>
        <p:spPr>
          <a:xfrm>
            <a:off x="8797636" y="3324952"/>
            <a:ext cx="1122219" cy="3473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Feature Extraction</a:t>
            </a:r>
            <a:endParaRPr sz="1600" b="0" i="0" u="none" strike="noStrike" cap="none">
              <a:solidFill>
                <a:schemeClr val="dk1"/>
              </a:solidFill>
              <a:latin typeface="Arial"/>
              <a:ea typeface="Arial"/>
              <a:cs typeface="Arial"/>
              <a:sym typeface="Arial"/>
            </a:endParaRPr>
          </a:p>
        </p:txBody>
      </p:sp>
      <p:graphicFrame>
        <p:nvGraphicFramePr>
          <p:cNvPr id="1900" name="Google Shape;1900;p70"/>
          <p:cNvGraphicFramePr/>
          <p:nvPr>
            <p:extLst>
              <p:ext uri="{D42A27DB-BD31-4B8C-83A1-F6EECF244321}">
                <p14:modId xmlns:p14="http://schemas.microsoft.com/office/powerpoint/2010/main" val="314852974"/>
              </p:ext>
            </p:extLst>
          </p:nvPr>
        </p:nvGraphicFramePr>
        <p:xfrm>
          <a:off x="7772738" y="4447171"/>
          <a:ext cx="2593625" cy="1112550"/>
        </p:xfrm>
        <a:graphic>
          <a:graphicData uri="http://schemas.openxmlformats.org/drawingml/2006/table">
            <a:tbl>
              <a:tblPr firstRow="1" bandRow="1">
                <a:noFill/>
                <a:tableStyleId>{D5F3CFC1-CEAA-40FE-8C7F-51722B0244F5}</a:tableStyleId>
              </a:tblPr>
              <a:tblGrid>
                <a:gridCol w="518725">
                  <a:extLst>
                    <a:ext uri="{9D8B030D-6E8A-4147-A177-3AD203B41FA5}">
                      <a16:colId xmlns:a16="http://schemas.microsoft.com/office/drawing/2014/main" val="20000"/>
                    </a:ext>
                  </a:extLst>
                </a:gridCol>
                <a:gridCol w="518725">
                  <a:extLst>
                    <a:ext uri="{9D8B030D-6E8A-4147-A177-3AD203B41FA5}">
                      <a16:colId xmlns:a16="http://schemas.microsoft.com/office/drawing/2014/main" val="20001"/>
                    </a:ext>
                  </a:extLst>
                </a:gridCol>
                <a:gridCol w="518725">
                  <a:extLst>
                    <a:ext uri="{9D8B030D-6E8A-4147-A177-3AD203B41FA5}">
                      <a16:colId xmlns:a16="http://schemas.microsoft.com/office/drawing/2014/main" val="20002"/>
                    </a:ext>
                  </a:extLst>
                </a:gridCol>
                <a:gridCol w="518725">
                  <a:extLst>
                    <a:ext uri="{9D8B030D-6E8A-4147-A177-3AD203B41FA5}">
                      <a16:colId xmlns:a16="http://schemas.microsoft.com/office/drawing/2014/main" val="20003"/>
                    </a:ext>
                  </a:extLst>
                </a:gridCol>
                <a:gridCol w="518725">
                  <a:extLst>
                    <a:ext uri="{9D8B030D-6E8A-4147-A177-3AD203B41FA5}">
                      <a16:colId xmlns:a16="http://schemas.microsoft.com/office/drawing/2014/main" val="20004"/>
                    </a:ext>
                  </a:extLst>
                </a:gridCol>
              </a:tblGrid>
              <a:tr h="370850">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a:solidFill>
                            <a:schemeClr val="dk2"/>
                          </a:solidFill>
                        </a:rPr>
                        <a:t>0.12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a:solidFill>
                            <a:schemeClr val="dk2"/>
                          </a:solidFill>
                        </a:rPr>
                        <a:t>0.23</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a:solidFill>
                            <a:schemeClr val="dk2"/>
                          </a:solidFill>
                        </a:rPr>
                        <a:t>0.19</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a:solidFill>
                            <a:schemeClr val="dk2"/>
                          </a:solidFill>
                        </a:rPr>
                        <a:t>1.2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a:solidFill>
                            <a:schemeClr val="dk2"/>
                          </a:solidFill>
                        </a:rPr>
                        <a:t>3.2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a:solidFill>
                            <a:schemeClr val="dk2"/>
                          </a:solidFill>
                        </a:rPr>
                        <a:t>0.93</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a:solidFill>
                            <a:schemeClr val="dk2"/>
                          </a:solidFill>
                        </a:rPr>
                        <a:t>0.44</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a:solidFill>
                            <a:schemeClr val="dk2"/>
                          </a:solidFill>
                        </a:rPr>
                        <a:t>0.8</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a:solidFill>
                            <a:schemeClr val="dk2"/>
                          </a:solidFill>
                        </a:rPr>
                        <a:t>1.1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a:solidFill>
                            <a:schemeClr val="dk2"/>
                          </a:solidFill>
                        </a:rPr>
                        <a:t>2.4</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a:solidFill>
                            <a:schemeClr val="dk2"/>
                          </a:solidFill>
                        </a:rPr>
                        <a:t>1.1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a:solidFill>
                            <a:schemeClr val="dk2"/>
                          </a:solidFill>
                        </a:rPr>
                        <a:t>2.1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dirty="0">
                          <a:solidFill>
                            <a:schemeClr val="dk2"/>
                          </a:solidFill>
                        </a:rPr>
                        <a:t>0.32</a:t>
                      </a:r>
                      <a:endParaRPr sz="1400" u="none" strike="noStrike" cap="none"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a:solidFill>
                            <a:schemeClr val="dk2"/>
                          </a:solidFill>
                        </a:rPr>
                        <a:t>0.22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CA" sz="1200" b="1" u="none" strike="noStrike" cap="none" dirty="0">
                          <a:solidFill>
                            <a:schemeClr val="dk2"/>
                          </a:solidFill>
                        </a:rPr>
                        <a:t>0.19</a:t>
                      </a:r>
                      <a:endParaRPr sz="1400" u="none" strike="noStrike" cap="none"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1901" name="Google Shape;1901;p70"/>
          <p:cNvSpPr txBox="1"/>
          <p:nvPr/>
        </p:nvSpPr>
        <p:spPr>
          <a:xfrm>
            <a:off x="6884208" y="4447171"/>
            <a:ext cx="811877" cy="3473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Seq 1:</a:t>
            </a:r>
            <a:endParaRPr sz="1600" b="0" i="0" u="none" strike="noStrike" cap="none">
              <a:solidFill>
                <a:schemeClr val="dk1"/>
              </a:solidFill>
              <a:latin typeface="Arial"/>
              <a:ea typeface="Arial"/>
              <a:cs typeface="Arial"/>
              <a:sym typeface="Arial"/>
            </a:endParaRPr>
          </a:p>
        </p:txBody>
      </p:sp>
      <p:sp>
        <p:nvSpPr>
          <p:cNvPr id="1902" name="Google Shape;1902;p70"/>
          <p:cNvSpPr txBox="1"/>
          <p:nvPr/>
        </p:nvSpPr>
        <p:spPr>
          <a:xfrm>
            <a:off x="6884209" y="4836250"/>
            <a:ext cx="811877" cy="3473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Seq 2:</a:t>
            </a:r>
            <a:endParaRPr sz="1600" b="0" i="0" u="none" strike="noStrike" cap="none">
              <a:solidFill>
                <a:schemeClr val="dk1"/>
              </a:solidFill>
              <a:latin typeface="Arial"/>
              <a:ea typeface="Arial"/>
              <a:cs typeface="Arial"/>
              <a:sym typeface="Arial"/>
            </a:endParaRPr>
          </a:p>
        </p:txBody>
      </p:sp>
      <p:sp>
        <p:nvSpPr>
          <p:cNvPr id="1903" name="Google Shape;1903;p70"/>
          <p:cNvSpPr txBox="1"/>
          <p:nvPr/>
        </p:nvSpPr>
        <p:spPr>
          <a:xfrm>
            <a:off x="6881321" y="5230551"/>
            <a:ext cx="811877" cy="3473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Seq 3:</a:t>
            </a:r>
            <a:endParaRPr sz="1600" b="0" i="0" u="none" strike="noStrike" cap="none">
              <a:solidFill>
                <a:schemeClr val="dk1"/>
              </a:solidFill>
              <a:latin typeface="Arial"/>
              <a:ea typeface="Arial"/>
              <a:cs typeface="Arial"/>
              <a:sym typeface="Arial"/>
            </a:endParaRPr>
          </a:p>
        </p:txBody>
      </p:sp>
      <p:sp>
        <p:nvSpPr>
          <p:cNvPr id="1904" name="Google Shape;1904;p70"/>
          <p:cNvSpPr txBox="1"/>
          <p:nvPr/>
        </p:nvSpPr>
        <p:spPr>
          <a:xfrm>
            <a:off x="6480810" y="2201890"/>
            <a:ext cx="811877" cy="3473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Seq 1:</a:t>
            </a:r>
            <a:endParaRPr sz="1600" b="0" i="0" u="none" strike="noStrike" cap="none">
              <a:solidFill>
                <a:schemeClr val="dk1"/>
              </a:solidFill>
              <a:latin typeface="Arial"/>
              <a:ea typeface="Arial"/>
              <a:cs typeface="Arial"/>
              <a:sym typeface="Arial"/>
            </a:endParaRPr>
          </a:p>
        </p:txBody>
      </p:sp>
      <p:sp>
        <p:nvSpPr>
          <p:cNvPr id="1905" name="Google Shape;1905;p70"/>
          <p:cNvSpPr txBox="1"/>
          <p:nvPr/>
        </p:nvSpPr>
        <p:spPr>
          <a:xfrm>
            <a:off x="6480810" y="2485891"/>
            <a:ext cx="811877" cy="3473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Seq 2:</a:t>
            </a:r>
            <a:endParaRPr sz="1600" b="0" i="0" u="none" strike="noStrike" cap="none">
              <a:solidFill>
                <a:schemeClr val="dk1"/>
              </a:solidFill>
              <a:latin typeface="Arial"/>
              <a:ea typeface="Arial"/>
              <a:cs typeface="Arial"/>
              <a:sym typeface="Arial"/>
            </a:endParaRPr>
          </a:p>
        </p:txBody>
      </p:sp>
      <p:sp>
        <p:nvSpPr>
          <p:cNvPr id="1906" name="Google Shape;1906;p70"/>
          <p:cNvSpPr txBox="1"/>
          <p:nvPr/>
        </p:nvSpPr>
        <p:spPr>
          <a:xfrm>
            <a:off x="6475037" y="2741593"/>
            <a:ext cx="811877" cy="3473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dk1"/>
                </a:solidFill>
                <a:latin typeface="Arial"/>
                <a:ea typeface="Arial"/>
                <a:cs typeface="Arial"/>
                <a:sym typeface="Arial"/>
              </a:rPr>
              <a:t>Seq 3:</a:t>
            </a:r>
            <a:endParaRPr sz="16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70106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71"/>
          <p:cNvSpPr txBox="1">
            <a:spLocks noGrp="1"/>
          </p:cNvSpPr>
          <p:nvPr>
            <p:ph type="title"/>
          </p:nvPr>
        </p:nvSpPr>
        <p:spPr>
          <a:xfrm>
            <a:off x="1981200" y="-124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Codon Usage Frequency</a:t>
            </a:r>
            <a:endParaRPr>
              <a:latin typeface="Arial"/>
              <a:ea typeface="Arial"/>
              <a:cs typeface="Arial"/>
              <a:sym typeface="Arial"/>
            </a:endParaRPr>
          </a:p>
        </p:txBody>
      </p:sp>
      <p:sp>
        <p:nvSpPr>
          <p:cNvPr id="1913" name="Google Shape;1913;p71"/>
          <p:cNvSpPr txBox="1">
            <a:spLocks noGrp="1"/>
          </p:cNvSpPr>
          <p:nvPr>
            <p:ph type="body" idx="2"/>
          </p:nvPr>
        </p:nvSpPr>
        <p:spPr>
          <a:xfrm>
            <a:off x="419100" y="978175"/>
            <a:ext cx="11404600" cy="3282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600"/>
              <a:buFont typeface="Arial"/>
              <a:buChar char="•"/>
            </a:pPr>
            <a:r>
              <a:rPr lang="en-CA" sz="2400" dirty="0"/>
              <a:t>The first feature considered is codon usage frequency</a:t>
            </a:r>
            <a:endParaRPr dirty="0"/>
          </a:p>
          <a:p>
            <a:pPr marL="342900" lvl="0" indent="-342900" algn="l" rtl="0">
              <a:lnSpc>
                <a:spcPct val="100000"/>
              </a:lnSpc>
              <a:spcBef>
                <a:spcPts val="0"/>
              </a:spcBef>
              <a:spcAft>
                <a:spcPts val="0"/>
              </a:spcAft>
              <a:buSzPts val="2600"/>
              <a:buFont typeface="Arial"/>
              <a:buChar char="•"/>
            </a:pPr>
            <a:r>
              <a:rPr lang="en-CA" sz="2400" dirty="0"/>
              <a:t>The use of this feature assumes that there is a difference in codon usage in coding versus non-coding DNA</a:t>
            </a:r>
            <a:endParaRPr dirty="0"/>
          </a:p>
          <a:p>
            <a:pPr marL="342900" lvl="0" indent="-342900" algn="l" rtl="0">
              <a:lnSpc>
                <a:spcPct val="100000"/>
              </a:lnSpc>
              <a:spcBef>
                <a:spcPts val="0"/>
              </a:spcBef>
              <a:spcAft>
                <a:spcPts val="0"/>
              </a:spcAft>
              <a:buSzPts val="2600"/>
              <a:buFont typeface="Arial"/>
              <a:buChar char="•"/>
            </a:pPr>
            <a:r>
              <a:rPr lang="en-CA" sz="2400" dirty="0"/>
              <a:t>For example, ‘GGG’ may be found very infrequently in coding DNA compared to non-coding</a:t>
            </a:r>
            <a:endParaRPr sz="2400" dirty="0"/>
          </a:p>
        </p:txBody>
      </p:sp>
      <p:pic>
        <p:nvPicPr>
          <p:cNvPr id="1914" name="Google Shape;1914;p71"/>
          <p:cNvPicPr preferRelativeResize="0"/>
          <p:nvPr/>
        </p:nvPicPr>
        <p:blipFill rotWithShape="1">
          <a:blip r:embed="rId3">
            <a:alphaModFix/>
          </a:blip>
          <a:srcRect l="6158" t="12180" r="3692" b="6737"/>
          <a:stretch/>
        </p:blipFill>
        <p:spPr>
          <a:xfrm>
            <a:off x="2770906" y="3065654"/>
            <a:ext cx="6633557" cy="326389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72"/>
          <p:cNvSpPr txBox="1">
            <a:spLocks noGrp="1"/>
          </p:cNvSpPr>
          <p:nvPr>
            <p:ph type="title"/>
          </p:nvPr>
        </p:nvSpPr>
        <p:spPr>
          <a:xfrm>
            <a:off x="1981200" y="-12437"/>
            <a:ext cx="8431614"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latin typeface="Arial"/>
                <a:ea typeface="Arial"/>
                <a:cs typeface="Arial"/>
                <a:sym typeface="Arial"/>
              </a:rPr>
              <a:t>Codon/Base Usage Frequency</a:t>
            </a:r>
            <a:endParaRPr dirty="0">
              <a:latin typeface="Arial"/>
              <a:ea typeface="Arial"/>
              <a:cs typeface="Arial"/>
              <a:sym typeface="Arial"/>
            </a:endParaRPr>
          </a:p>
        </p:txBody>
      </p:sp>
      <p:sp>
        <p:nvSpPr>
          <p:cNvPr id="1921" name="Google Shape;1921;p72"/>
          <p:cNvSpPr txBox="1">
            <a:spLocks noGrp="1"/>
          </p:cNvSpPr>
          <p:nvPr>
            <p:ph type="body" idx="2"/>
          </p:nvPr>
        </p:nvSpPr>
        <p:spPr>
          <a:xfrm>
            <a:off x="1728125" y="1816375"/>
            <a:ext cx="4368000" cy="3225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440"/>
              </a:spcBef>
              <a:spcAft>
                <a:spcPts val="0"/>
              </a:spcAft>
              <a:buSzPts val="2600"/>
              <a:buFont typeface="Arial"/>
              <a:buChar char="•"/>
            </a:pPr>
            <a:r>
              <a:rPr lang="en-CA" sz="2600" dirty="0">
                <a:solidFill>
                  <a:srgbClr val="000090"/>
                </a:solidFill>
              </a:rPr>
              <a:t>Count occurrence of each base at each codon position</a:t>
            </a:r>
            <a:endParaRPr sz="2600" dirty="0"/>
          </a:p>
          <a:p>
            <a:pPr marL="342900" lvl="0" indent="-342900" algn="l" rtl="0">
              <a:lnSpc>
                <a:spcPct val="100000"/>
              </a:lnSpc>
              <a:spcBef>
                <a:spcPts val="440"/>
              </a:spcBef>
              <a:spcAft>
                <a:spcPts val="0"/>
              </a:spcAft>
              <a:buSzPts val="2600"/>
              <a:buFont typeface="Arial"/>
              <a:buChar char="•"/>
            </a:pPr>
            <a:r>
              <a:rPr lang="en-CA" sz="2600" dirty="0">
                <a:solidFill>
                  <a:srgbClr val="000090"/>
                </a:solidFill>
              </a:rPr>
              <a:t>Divide by total bases in the sequence</a:t>
            </a:r>
            <a:endParaRPr sz="2600" dirty="0"/>
          </a:p>
          <a:p>
            <a:pPr marL="342900" lvl="0" indent="-342900" algn="l" rtl="0">
              <a:lnSpc>
                <a:spcPct val="100000"/>
              </a:lnSpc>
              <a:spcBef>
                <a:spcPts val="440"/>
              </a:spcBef>
              <a:spcAft>
                <a:spcPts val="0"/>
              </a:spcAft>
              <a:buSzPts val="2600"/>
              <a:buFont typeface="Arial"/>
              <a:buChar char="•"/>
            </a:pPr>
            <a:r>
              <a:rPr lang="en-CA" sz="2600" dirty="0">
                <a:solidFill>
                  <a:srgbClr val="000090"/>
                </a:solidFill>
              </a:rPr>
              <a:t>Results in a vector of length 12</a:t>
            </a:r>
            <a:endParaRPr sz="2600" dirty="0"/>
          </a:p>
        </p:txBody>
      </p:sp>
      <p:sp>
        <p:nvSpPr>
          <p:cNvPr id="1922" name="Google Shape;1922;p72"/>
          <p:cNvSpPr txBox="1"/>
          <p:nvPr/>
        </p:nvSpPr>
        <p:spPr>
          <a:xfrm>
            <a:off x="2135560" y="5983954"/>
            <a:ext cx="8518500" cy="369300"/>
          </a:xfrm>
          <a:prstGeom prst="rect">
            <a:avLst/>
          </a:prstGeom>
          <a:blipFill rotWithShape="1">
            <a:blip r:embed="rId3">
              <a:alphaModFix/>
            </a:blip>
            <a:stretch>
              <a:fillRect b="-1832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1923" name="Google Shape;1923;p72"/>
          <p:cNvGrpSpPr/>
          <p:nvPr/>
        </p:nvGrpSpPr>
        <p:grpSpPr>
          <a:xfrm>
            <a:off x="4657871" y="1068019"/>
            <a:ext cx="4230943" cy="5569735"/>
            <a:chOff x="77621" y="1583694"/>
            <a:chExt cx="4230943" cy="5569735"/>
          </a:xfrm>
        </p:grpSpPr>
        <p:sp>
          <p:nvSpPr>
            <p:cNvPr id="1924" name="Google Shape;1924;p72"/>
            <p:cNvSpPr/>
            <p:nvPr/>
          </p:nvSpPr>
          <p:spPr>
            <a:xfrm>
              <a:off x="1601621" y="1890450"/>
              <a:ext cx="1166191" cy="52629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['ATG']</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['AAA']</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['CGC']</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['ATT']</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['AGC']</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['ACC']</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['ACC']</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['ATT']</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['ACC']</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['ACC']</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['ACC']</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['ATC']</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['ACC']</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['ATT']</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['ACC']</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['ACA']</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['GGT']</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['AAC']</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['GGT']</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['GCG']</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['GGC']</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dirty="0">
                  <a:solidFill>
                    <a:srgbClr val="212121"/>
                  </a:solidFill>
                  <a:latin typeface="Courier New"/>
                  <a:ea typeface="Courier New"/>
                  <a:cs typeface="Courier New"/>
                  <a:sym typeface="Courier New"/>
                </a:rPr>
                <a:t>['TGA']</a:t>
              </a:r>
              <a:endParaRPr sz="1350" b="0" i="0" u="none" strike="noStrike" cap="none" dirty="0">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400"/>
                <a:buFont typeface="Arial"/>
                <a:buNone/>
              </a:pPr>
              <a:br>
                <a:rPr lang="en-CA" sz="1400" b="0" i="0" u="none" strike="noStrike" cap="none" dirty="0">
                  <a:solidFill>
                    <a:schemeClr val="dk1"/>
                  </a:solidFill>
                  <a:latin typeface="Courier New"/>
                  <a:ea typeface="Courier New"/>
                  <a:cs typeface="Courier New"/>
                  <a:sym typeface="Courier New"/>
                </a:rPr>
              </a:br>
              <a:endParaRPr sz="1400" b="0" i="0" u="none" strike="noStrike" cap="none" dirty="0">
                <a:solidFill>
                  <a:schemeClr val="dk1"/>
                </a:solidFill>
                <a:latin typeface="Courier New"/>
                <a:ea typeface="Courier New"/>
                <a:cs typeface="Courier New"/>
                <a:sym typeface="Courier New"/>
              </a:endParaRPr>
            </a:p>
          </p:txBody>
        </p:sp>
        <p:sp>
          <p:nvSpPr>
            <p:cNvPr id="1925" name="Google Shape;1925;p72"/>
            <p:cNvSpPr txBox="1"/>
            <p:nvPr/>
          </p:nvSpPr>
          <p:spPr>
            <a:xfrm>
              <a:off x="2711624" y="2996952"/>
              <a:ext cx="3096344" cy="1293624"/>
            </a:xfrm>
            <a:prstGeom prst="rect">
              <a:avLst/>
            </a:prstGeom>
            <a:blipFill rotWithShape="1">
              <a:blip r:embed="rId4">
                <a:alphaModFix/>
              </a:blip>
              <a:stretch>
                <a:fillRect l="-1177" t="-141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926" name="Google Shape;1926;p72"/>
            <p:cNvSpPr txBox="1"/>
            <p:nvPr/>
          </p:nvSpPr>
          <p:spPr>
            <a:xfrm>
              <a:off x="1709172" y="1583694"/>
              <a:ext cx="720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dirty="0">
                  <a:solidFill>
                    <a:schemeClr val="dk1"/>
                  </a:solidFill>
                  <a:latin typeface="Arial"/>
                  <a:ea typeface="Arial"/>
                  <a:cs typeface="Arial"/>
                  <a:sym typeface="Arial"/>
                </a:rPr>
                <a:t>ORF</a:t>
              </a:r>
              <a:endParaRPr sz="1800" b="0" i="0" u="none" strike="noStrike" cap="none" dirty="0">
                <a:solidFill>
                  <a:schemeClr val="dk1"/>
                </a:solidFill>
                <a:latin typeface="Arial"/>
                <a:ea typeface="Arial"/>
                <a:cs typeface="Arial"/>
                <a:sym typeface="Arial"/>
              </a:endParaRPr>
            </a:p>
          </p:txBody>
        </p:sp>
        <p:pic>
          <p:nvPicPr>
            <p:cNvPr id="1927" name="Google Shape;1927;p72" descr="https://lh4.googleusercontent.com/zCjXo3BfJEC9ka9uGXlHNka6ZMawfmq6f8QMXvGIR5gyHhKeKb7y16jCXMmbG9ZN5ITD3CCxzbcQJrLMKHynkJhJ1xi63qQYSGzugQPBWOBcVXOBE_tiir55Z8spGjjpd8VcUoBiwL4"/>
            <p:cNvPicPr preferRelativeResize="0"/>
            <p:nvPr/>
          </p:nvPicPr>
          <p:blipFill rotWithShape="1">
            <a:blip r:embed="rId5">
              <a:alphaModFix/>
            </a:blip>
            <a:srcRect l="1" t="2" r="58851" b="2871"/>
            <a:stretch/>
          </p:blipFill>
          <p:spPr>
            <a:xfrm>
              <a:off x="2767812" y="2339393"/>
              <a:ext cx="3064752" cy="340429"/>
            </a:xfrm>
            <a:prstGeom prst="rect">
              <a:avLst/>
            </a:prstGeom>
            <a:noFill/>
            <a:ln>
              <a:noFill/>
            </a:ln>
          </p:spPr>
        </p:pic>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p73"/>
          <p:cNvSpPr txBox="1">
            <a:spLocks noGrp="1"/>
          </p:cNvSpPr>
          <p:nvPr>
            <p:ph type="title"/>
          </p:nvPr>
        </p:nvSpPr>
        <p:spPr>
          <a:xfrm>
            <a:off x="1981199" y="-12"/>
            <a:ext cx="8422105"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latin typeface="Arial"/>
                <a:ea typeface="Arial"/>
                <a:cs typeface="Arial"/>
                <a:sym typeface="Arial"/>
              </a:rPr>
              <a:t>Codon/Base Usage Frequency</a:t>
            </a:r>
            <a:endParaRPr dirty="0">
              <a:latin typeface="Arial"/>
              <a:ea typeface="Arial"/>
              <a:cs typeface="Arial"/>
              <a:sym typeface="Arial"/>
            </a:endParaRPr>
          </a:p>
        </p:txBody>
      </p:sp>
      <p:sp>
        <p:nvSpPr>
          <p:cNvPr id="1934" name="Google Shape;1934;p73"/>
          <p:cNvSpPr txBox="1"/>
          <p:nvPr/>
        </p:nvSpPr>
        <p:spPr>
          <a:xfrm>
            <a:off x="1991544" y="4715852"/>
            <a:ext cx="8518357" cy="369332"/>
          </a:xfrm>
          <a:prstGeom prst="rect">
            <a:avLst/>
          </a:prstGeom>
          <a:blipFill rotWithShape="1">
            <a:blip r:embed="rId3">
              <a:alphaModFix/>
            </a:blip>
            <a:stretch>
              <a:fillRect b="-1832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935" name="Google Shape;1935;p73" descr="https://lh6.googleusercontent.com/ISqNyXGqjyQXLnlW3KohKtQGj73TTWRxrNBfOVFs6m_sxb6GMl9WzkyxrQk23SYkYbBfGLt-KetQlZ2Um-_QW5KeSDT7BNenImyTg5I52O07G46fxPQmEvOZWV7kpwwEweD-DnQcdhE"/>
          <p:cNvPicPr preferRelativeResize="0"/>
          <p:nvPr/>
        </p:nvPicPr>
        <p:blipFill rotWithShape="1">
          <a:blip r:embed="rId4">
            <a:alphaModFix/>
          </a:blip>
          <a:srcRect l="27474" r="33527"/>
          <a:stretch/>
        </p:blipFill>
        <p:spPr>
          <a:xfrm>
            <a:off x="5063887" y="3658604"/>
            <a:ext cx="1941633" cy="773914"/>
          </a:xfrm>
          <a:prstGeom prst="rect">
            <a:avLst/>
          </a:prstGeom>
          <a:noFill/>
          <a:ln>
            <a:noFill/>
          </a:ln>
        </p:spPr>
      </p:pic>
      <p:sp>
        <p:nvSpPr>
          <p:cNvPr id="1936" name="Google Shape;1936;p73"/>
          <p:cNvSpPr txBox="1"/>
          <p:nvPr/>
        </p:nvSpPr>
        <p:spPr>
          <a:xfrm>
            <a:off x="1775520" y="5388499"/>
            <a:ext cx="8518500" cy="3693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937" name="Google Shape;1937;p73"/>
          <p:cNvSpPr txBox="1">
            <a:spLocks noGrp="1"/>
          </p:cNvSpPr>
          <p:nvPr>
            <p:ph type="body" idx="2"/>
          </p:nvPr>
        </p:nvSpPr>
        <p:spPr>
          <a:xfrm>
            <a:off x="1156996" y="1081475"/>
            <a:ext cx="10356980" cy="2293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Arial"/>
              <a:buChar char="•"/>
            </a:pPr>
            <a:r>
              <a:rPr lang="en-CA" sz="2400" dirty="0"/>
              <a:t>Since the sum of the elements is equal to 1, we can remove one element (to avoid redundancy)</a:t>
            </a:r>
            <a:endParaRPr sz="3000" dirty="0"/>
          </a:p>
          <a:p>
            <a:pPr marL="342900" lvl="0" indent="-342900" algn="l" rtl="0">
              <a:lnSpc>
                <a:spcPct val="100000"/>
              </a:lnSpc>
              <a:spcBef>
                <a:spcPts val="440"/>
              </a:spcBef>
              <a:spcAft>
                <a:spcPts val="0"/>
              </a:spcAft>
              <a:buSzPts val="2400"/>
              <a:buFont typeface="Arial"/>
              <a:buChar char="•"/>
            </a:pPr>
            <a:r>
              <a:rPr lang="en-CA" sz="2400" dirty="0"/>
              <a:t>This element can be replaced by a Shannon entropy parameter (a measure of the randomness or bias of codon usage)</a:t>
            </a:r>
            <a:endParaRPr sz="3000" dirty="0"/>
          </a:p>
          <a:p>
            <a:pPr marL="342900" lvl="0" indent="-342900" algn="l" rtl="0">
              <a:lnSpc>
                <a:spcPct val="100000"/>
              </a:lnSpc>
              <a:spcBef>
                <a:spcPts val="440"/>
              </a:spcBef>
              <a:spcAft>
                <a:spcPts val="0"/>
              </a:spcAft>
              <a:buSzPts val="2400"/>
              <a:buFont typeface="Arial"/>
              <a:buChar char="•"/>
            </a:pPr>
            <a:r>
              <a:rPr lang="en-CA" sz="2400" dirty="0"/>
              <a:t>First, the total Shannon entropy of the vector, H, is found according to the formula:</a:t>
            </a:r>
            <a:endParaRPr sz="3000" dirty="0"/>
          </a:p>
          <a:p>
            <a:pPr marL="342900" lvl="0" indent="-203200" algn="l" rtl="0">
              <a:lnSpc>
                <a:spcPct val="100000"/>
              </a:lnSpc>
              <a:spcBef>
                <a:spcPts val="440"/>
              </a:spcBef>
              <a:spcAft>
                <a:spcPts val="0"/>
              </a:spcAft>
              <a:buSzPts val="2200"/>
              <a:buFont typeface="Arial"/>
              <a:buNone/>
            </a:pPr>
            <a:endParaRPr sz="2200" dirty="0">
              <a:solidFill>
                <a:srgbClr val="00009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p74"/>
          <p:cNvSpPr txBox="1">
            <a:spLocks noGrp="1"/>
          </p:cNvSpPr>
          <p:nvPr>
            <p:ph type="title"/>
          </p:nvPr>
        </p:nvSpPr>
        <p:spPr>
          <a:xfrm>
            <a:off x="1981200" y="-120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Codon Usage Frequency</a:t>
            </a:r>
            <a:endParaRPr>
              <a:latin typeface="Arial"/>
              <a:ea typeface="Arial"/>
              <a:cs typeface="Arial"/>
              <a:sym typeface="Arial"/>
            </a:endParaRPr>
          </a:p>
        </p:txBody>
      </p:sp>
      <p:sp>
        <p:nvSpPr>
          <p:cNvPr id="1944" name="Google Shape;1944;p74"/>
          <p:cNvSpPr txBox="1"/>
          <p:nvPr/>
        </p:nvSpPr>
        <p:spPr>
          <a:xfrm>
            <a:off x="1919536" y="3851756"/>
            <a:ext cx="8518357" cy="369332"/>
          </a:xfrm>
          <a:prstGeom prst="rect">
            <a:avLst/>
          </a:prstGeom>
          <a:blipFill rotWithShape="1">
            <a:blip r:embed="rId3">
              <a:alphaModFix/>
            </a:blip>
            <a:stretch>
              <a:fillRect b="-1832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945" name="Google Shape;1945;p74" descr="https://lh6.googleusercontent.com/ISqNyXGqjyQXLnlW3KohKtQGj73TTWRxrNBfOVFs6m_sxb6GMl9WzkyxrQk23SYkYbBfGLt-KetQlZ2Um-_QW5KeSDT7BNenImyTg5I52O07G46fxPQmEvOZWV7kpwwEweD-DnQcdhE"/>
          <p:cNvPicPr preferRelativeResize="0"/>
          <p:nvPr/>
        </p:nvPicPr>
        <p:blipFill rotWithShape="1">
          <a:blip r:embed="rId4">
            <a:alphaModFix/>
          </a:blip>
          <a:srcRect l="70578"/>
          <a:stretch/>
        </p:blipFill>
        <p:spPr>
          <a:xfrm>
            <a:off x="4403764" y="2315773"/>
            <a:ext cx="1557936" cy="959843"/>
          </a:xfrm>
          <a:prstGeom prst="rect">
            <a:avLst/>
          </a:prstGeom>
          <a:noFill/>
          <a:ln>
            <a:noFill/>
          </a:ln>
        </p:spPr>
      </p:pic>
      <p:sp>
        <p:nvSpPr>
          <p:cNvPr id="1946" name="Google Shape;1946;p74"/>
          <p:cNvSpPr txBox="1"/>
          <p:nvPr/>
        </p:nvSpPr>
        <p:spPr>
          <a:xfrm>
            <a:off x="1898123" y="4769398"/>
            <a:ext cx="8518357" cy="675826"/>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947" name="Google Shape;1947;p74"/>
          <p:cNvSpPr txBox="1"/>
          <p:nvPr/>
        </p:nvSpPr>
        <p:spPr>
          <a:xfrm>
            <a:off x="2042139" y="5972229"/>
            <a:ext cx="8518357" cy="369332"/>
          </a:xfrm>
          <a:prstGeom prst="rect">
            <a:avLst/>
          </a:prstGeom>
          <a:blipFill rotWithShape="1">
            <a:blip r:embed="rId6">
              <a:alphaModFix/>
            </a:blip>
            <a:stretch>
              <a:fillRect b="-1832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948" name="Google Shape;1948;p74" descr="https://lh6.googleusercontent.com/ISqNyXGqjyQXLnlW3KohKtQGj73TTWRxrNBfOVFs6m_sxb6GMl9WzkyxrQk23SYkYbBfGLt-KetQlZ2Um-_QW5KeSDT7BNenImyTg5I52O07G46fxPQmEvOZWV7kpwwEweD-DnQcdhE"/>
          <p:cNvPicPr preferRelativeResize="0"/>
          <p:nvPr/>
        </p:nvPicPr>
        <p:blipFill rotWithShape="1">
          <a:blip r:embed="rId4">
            <a:alphaModFix/>
          </a:blip>
          <a:srcRect r="75370"/>
          <a:stretch/>
        </p:blipFill>
        <p:spPr>
          <a:xfrm>
            <a:off x="6321739" y="2315774"/>
            <a:ext cx="1466493" cy="965054"/>
          </a:xfrm>
          <a:prstGeom prst="rect">
            <a:avLst/>
          </a:prstGeom>
          <a:noFill/>
          <a:ln>
            <a:noFill/>
          </a:ln>
        </p:spPr>
      </p:pic>
      <p:sp>
        <p:nvSpPr>
          <p:cNvPr id="1949" name="Google Shape;1949;p74"/>
          <p:cNvSpPr/>
          <p:nvPr/>
        </p:nvSpPr>
        <p:spPr>
          <a:xfrm>
            <a:off x="7248128" y="4941168"/>
            <a:ext cx="504056" cy="288032"/>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50" name="Google Shape;1950;p74"/>
          <p:cNvSpPr/>
          <p:nvPr/>
        </p:nvSpPr>
        <p:spPr>
          <a:xfrm>
            <a:off x="2711624" y="6021288"/>
            <a:ext cx="504056" cy="288032"/>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51" name="Google Shape;1951;p74"/>
          <p:cNvSpPr txBox="1">
            <a:spLocks noGrp="1"/>
          </p:cNvSpPr>
          <p:nvPr>
            <p:ph type="body" idx="2"/>
          </p:nvPr>
        </p:nvSpPr>
        <p:spPr>
          <a:xfrm>
            <a:off x="1836900" y="1172775"/>
            <a:ext cx="8518200" cy="1143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Arial"/>
              <a:buChar char="•"/>
            </a:pPr>
            <a:r>
              <a:rPr lang="en-CA" sz="2400"/>
              <a:t>The first element of the original vector is then replaced by the entropy parameter 𝛾</a:t>
            </a:r>
            <a:endParaRPr sz="3000"/>
          </a:p>
          <a:p>
            <a:pPr marL="342900" lvl="0" indent="-203200" algn="l" rtl="0">
              <a:lnSpc>
                <a:spcPct val="100000"/>
              </a:lnSpc>
              <a:spcBef>
                <a:spcPts val="440"/>
              </a:spcBef>
              <a:spcAft>
                <a:spcPts val="0"/>
              </a:spcAft>
              <a:buSzPts val="2200"/>
              <a:buFont typeface="Arial"/>
              <a:buNone/>
            </a:pPr>
            <a:endParaRPr sz="2200">
              <a:solidFill>
                <a:srgbClr val="00009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sp>
        <p:nvSpPr>
          <p:cNvPr id="1957" name="Google Shape;1957;p75"/>
          <p:cNvSpPr txBox="1">
            <a:spLocks noGrp="1"/>
          </p:cNvSpPr>
          <p:nvPr>
            <p:ph type="title"/>
          </p:nvPr>
        </p:nvSpPr>
        <p:spPr>
          <a:xfrm>
            <a:off x="1981200" y="-224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Hexamer Scoring</a:t>
            </a:r>
            <a:endParaRPr>
              <a:latin typeface="Arial"/>
              <a:ea typeface="Arial"/>
              <a:cs typeface="Arial"/>
              <a:sym typeface="Arial"/>
            </a:endParaRPr>
          </a:p>
        </p:txBody>
      </p:sp>
      <p:sp>
        <p:nvSpPr>
          <p:cNvPr id="1958" name="Google Shape;1958;p75"/>
          <p:cNvSpPr txBox="1">
            <a:spLocks noGrp="1"/>
          </p:cNvSpPr>
          <p:nvPr>
            <p:ph type="body" idx="2"/>
          </p:nvPr>
        </p:nvSpPr>
        <p:spPr>
          <a:xfrm>
            <a:off x="2042875" y="1196748"/>
            <a:ext cx="8229600" cy="2715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Arial"/>
              <a:buChar char="•"/>
            </a:pPr>
            <a:r>
              <a:rPr lang="en-CA" sz="2400" dirty="0"/>
              <a:t>The next feature to consider is hexamer usage</a:t>
            </a:r>
            <a:endParaRPr dirty="0"/>
          </a:p>
          <a:p>
            <a:pPr marL="342900" lvl="0" indent="-342900" algn="l" rtl="0">
              <a:lnSpc>
                <a:spcPct val="100000"/>
              </a:lnSpc>
              <a:spcBef>
                <a:spcPts val="0"/>
              </a:spcBef>
              <a:spcAft>
                <a:spcPts val="0"/>
              </a:spcAft>
              <a:buSzPts val="2400"/>
              <a:buFont typeface="Arial"/>
              <a:buChar char="•"/>
            </a:pPr>
            <a:r>
              <a:rPr lang="en-CA" sz="2400" dirty="0"/>
              <a:t>Each hexamer (4**6=4096) is given three scores based on its appearance in the promoter, terminator, and ORF regions of coding DNA vs non-coding DNA</a:t>
            </a:r>
            <a:endParaRPr dirty="0"/>
          </a:p>
          <a:p>
            <a:pPr marL="342900" lvl="0" indent="-342900" algn="l" rtl="0">
              <a:lnSpc>
                <a:spcPct val="100000"/>
              </a:lnSpc>
              <a:spcBef>
                <a:spcPts val="0"/>
              </a:spcBef>
              <a:spcAft>
                <a:spcPts val="0"/>
              </a:spcAft>
              <a:buSzPts val="2400"/>
              <a:buFont typeface="Arial"/>
              <a:buChar char="•"/>
            </a:pPr>
            <a:r>
              <a:rPr lang="en-CA" sz="2400" dirty="0"/>
              <a:t>These scores are logarithmic ratios</a:t>
            </a:r>
            <a:endParaRPr dirty="0"/>
          </a:p>
          <a:p>
            <a:pPr marL="342900" lvl="0" indent="-342900" algn="l" rtl="0">
              <a:lnSpc>
                <a:spcPct val="100000"/>
              </a:lnSpc>
              <a:spcBef>
                <a:spcPts val="0"/>
              </a:spcBef>
              <a:spcAft>
                <a:spcPts val="0"/>
              </a:spcAft>
              <a:buSzPts val="2400"/>
              <a:buFont typeface="Arial"/>
              <a:buChar char="•"/>
            </a:pPr>
            <a:r>
              <a:rPr lang="en-CA" sz="2400" dirty="0"/>
              <a:t>A positive score indicates higher usage in coding DNA sequences </a:t>
            </a:r>
            <a:endParaRPr sz="2200" dirty="0">
              <a:solidFill>
                <a:srgbClr val="000090"/>
              </a:solidFill>
            </a:endParaRPr>
          </a:p>
        </p:txBody>
      </p:sp>
      <p:graphicFrame>
        <p:nvGraphicFramePr>
          <p:cNvPr id="1959" name="Google Shape;1959;p75"/>
          <p:cNvGraphicFramePr/>
          <p:nvPr>
            <p:extLst>
              <p:ext uri="{D42A27DB-BD31-4B8C-83A1-F6EECF244321}">
                <p14:modId xmlns:p14="http://schemas.microsoft.com/office/powerpoint/2010/main" val="1334942155"/>
              </p:ext>
            </p:extLst>
          </p:nvPr>
        </p:nvGraphicFramePr>
        <p:xfrm>
          <a:off x="2347675" y="4548702"/>
          <a:ext cx="8128000" cy="1112550"/>
        </p:xfrm>
        <a:graphic>
          <a:graphicData uri="http://schemas.openxmlformats.org/drawingml/2006/table">
            <a:tbl>
              <a:tblPr firstRow="1" bandRow="1">
                <a:noFill/>
                <a:tableStyleId>{6905B36A-27E5-43E6-B04D-5D47608A9E66}</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1"/>
                          </a:solidFill>
                        </a:rPr>
                        <a:t>Hexamer</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1"/>
                          </a:solidFill>
                        </a:rPr>
                        <a:t>Promoter</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1"/>
                          </a:solidFill>
                        </a:rPr>
                        <a:t>Terminator</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1"/>
                          </a:solidFill>
                        </a:rPr>
                        <a:t>In-ORF</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ATTAGC</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-0.32</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-0.25</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0.07</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TAAAAA</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0.45</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0.62</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dirty="0"/>
                        <a:t>-0.09</a:t>
                      </a: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964"/>
        <p:cNvGrpSpPr/>
        <p:nvPr/>
      </p:nvGrpSpPr>
      <p:grpSpPr>
        <a:xfrm>
          <a:off x="0" y="0"/>
          <a:ext cx="0" cy="0"/>
          <a:chOff x="0" y="0"/>
          <a:chExt cx="0" cy="0"/>
        </a:xfrm>
      </p:grpSpPr>
      <p:sp>
        <p:nvSpPr>
          <p:cNvPr id="1965" name="Google Shape;1965;p76"/>
          <p:cNvSpPr txBox="1">
            <a:spLocks noGrp="1"/>
          </p:cNvSpPr>
          <p:nvPr>
            <p:ph type="title"/>
          </p:nvPr>
        </p:nvSpPr>
        <p:spPr>
          <a:xfrm>
            <a:off x="1981200" y="-224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latin typeface="Arial"/>
                <a:ea typeface="Arial"/>
                <a:cs typeface="Arial"/>
                <a:sym typeface="Arial"/>
              </a:rPr>
              <a:t>Hexamer Scoring</a:t>
            </a:r>
            <a:endParaRPr>
              <a:latin typeface="Arial"/>
              <a:ea typeface="Arial"/>
              <a:cs typeface="Arial"/>
              <a:sym typeface="Arial"/>
            </a:endParaRPr>
          </a:p>
        </p:txBody>
      </p:sp>
      <p:sp>
        <p:nvSpPr>
          <p:cNvPr id="1966" name="Google Shape;1966;p76"/>
          <p:cNvSpPr/>
          <p:nvPr/>
        </p:nvSpPr>
        <p:spPr>
          <a:xfrm>
            <a:off x="5311656" y="4582244"/>
            <a:ext cx="1410300" cy="14274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67" name="Google Shape;1967;p76"/>
          <p:cNvSpPr/>
          <p:nvPr/>
        </p:nvSpPr>
        <p:spPr>
          <a:xfrm>
            <a:off x="5318279" y="3078120"/>
            <a:ext cx="1410300" cy="14274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68" name="Google Shape;1968;p76"/>
          <p:cNvSpPr/>
          <p:nvPr/>
        </p:nvSpPr>
        <p:spPr>
          <a:xfrm>
            <a:off x="5316954" y="1605803"/>
            <a:ext cx="1410300" cy="14274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69" name="Google Shape;1969;p76"/>
          <p:cNvSpPr/>
          <p:nvPr/>
        </p:nvSpPr>
        <p:spPr>
          <a:xfrm>
            <a:off x="1591520" y="1522314"/>
            <a:ext cx="1166100" cy="52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['ATG']</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['AAA']</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['CGC']</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['ATT']</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['AGC']</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['ATT']</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['ATC']</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['ATT']</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['ACC']</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['ACA']</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['GGT']</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['AAC']</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['GGT']</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['GCG']</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['GGC']</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['TGA']</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en-CA"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1970" name="Google Shape;1970;p76"/>
          <p:cNvSpPr/>
          <p:nvPr/>
        </p:nvSpPr>
        <p:spPr>
          <a:xfrm>
            <a:off x="5367314" y="1659043"/>
            <a:ext cx="1897800" cy="175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['ATGAAA']       ['TGAAAC']</a:t>
            </a:r>
            <a:endParaRPr sz="135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000000"/>
                </a:solidFill>
                <a:latin typeface="Courier New"/>
                <a:ea typeface="Courier New"/>
                <a:cs typeface="Courier New"/>
                <a:sym typeface="Courier New"/>
              </a:rPr>
              <a:t>.</a:t>
            </a:r>
            <a:br>
              <a:rPr lang="en-CA" sz="1350" b="0" i="0" u="none" strike="noStrike" cap="none">
                <a:solidFill>
                  <a:srgbClr val="000000"/>
                </a:solidFill>
                <a:latin typeface="Courier New"/>
                <a:ea typeface="Courier New"/>
                <a:cs typeface="Courier New"/>
                <a:sym typeface="Courier New"/>
              </a:rPr>
            </a:br>
            <a:r>
              <a:rPr lang="en-CA" sz="1350" b="0" i="0" u="none" strike="noStrike" cap="none">
                <a:solidFill>
                  <a:srgbClr val="212121"/>
                </a:solidFill>
                <a:latin typeface="Courier New"/>
                <a:ea typeface="Courier New"/>
                <a:cs typeface="Courier New"/>
                <a:sym typeface="Courier New"/>
              </a:rPr>
              <a:t>['GGGCTG']</a:t>
            </a:r>
            <a:endParaRPr sz="135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['GGCTGA']</a:t>
            </a:r>
            <a:endParaRPr sz="135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350"/>
              <a:buFont typeface="Arial"/>
              <a:buNone/>
            </a:pPr>
            <a:br>
              <a:rPr lang="en-CA" sz="1350" b="0" i="0" u="none" strike="noStrike" cap="none">
                <a:solidFill>
                  <a:srgbClr val="000000"/>
                </a:solidFill>
                <a:latin typeface="Courier New"/>
                <a:ea typeface="Courier New"/>
                <a:cs typeface="Courier New"/>
                <a:sym typeface="Courier New"/>
              </a:rPr>
            </a:br>
            <a:endParaRPr sz="1350" b="0" i="0" u="none" strike="noStrike" cap="none">
              <a:solidFill>
                <a:srgbClr val="000000"/>
              </a:solidFill>
              <a:latin typeface="Courier New"/>
              <a:ea typeface="Courier New"/>
              <a:cs typeface="Courier New"/>
              <a:sym typeface="Courier New"/>
            </a:endParaRPr>
          </a:p>
        </p:txBody>
      </p:sp>
      <p:sp>
        <p:nvSpPr>
          <p:cNvPr id="1971" name="Google Shape;1971;p76"/>
          <p:cNvSpPr/>
          <p:nvPr/>
        </p:nvSpPr>
        <p:spPr>
          <a:xfrm>
            <a:off x="5367314" y="3145935"/>
            <a:ext cx="1857900" cy="175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['CAGATA']      ['AGATAA']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['CCATGA']</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['CATGAA']</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br>
              <a:rPr lang="en-CA" sz="1350" b="0" i="0" u="none" strike="noStrike" cap="none">
                <a:solidFill>
                  <a:srgbClr val="000000"/>
                </a:solidFill>
                <a:latin typeface="Arial"/>
                <a:ea typeface="Arial"/>
                <a:cs typeface="Arial"/>
                <a:sym typeface="Arial"/>
              </a:rPr>
            </a:br>
            <a:endParaRPr sz="1350" b="0" i="0" u="none" strike="noStrike" cap="none">
              <a:solidFill>
                <a:srgbClr val="000000"/>
              </a:solidFill>
              <a:latin typeface="Arial"/>
              <a:ea typeface="Arial"/>
              <a:cs typeface="Arial"/>
              <a:sym typeface="Arial"/>
            </a:endParaRPr>
          </a:p>
        </p:txBody>
      </p:sp>
      <p:sp>
        <p:nvSpPr>
          <p:cNvPr id="1972" name="Google Shape;1972;p76"/>
          <p:cNvSpPr/>
          <p:nvPr/>
        </p:nvSpPr>
        <p:spPr>
          <a:xfrm>
            <a:off x="5367314" y="4695563"/>
            <a:ext cx="1770600" cy="175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['GCTGAC'] ['CTGACG']</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CA" sz="1350" b="0" i="0" u="none" strike="noStrike" cap="none">
                <a:solidFill>
                  <a:srgbClr val="212121"/>
                </a:solidFill>
                <a:latin typeface="Courier New"/>
                <a:ea typeface="Courier New"/>
                <a:cs typeface="Courier New"/>
                <a:sym typeface="Courier New"/>
              </a:rPr>
              <a:t>['AGCCCG']      ['GCCCGC']</a:t>
            </a:r>
            <a:endParaRPr sz="13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br>
              <a:rPr lang="en-CA" sz="1350" b="0" i="0" u="none" strike="noStrike" cap="none">
                <a:solidFill>
                  <a:srgbClr val="000000"/>
                </a:solidFill>
                <a:latin typeface="Arial"/>
                <a:ea typeface="Arial"/>
                <a:cs typeface="Arial"/>
                <a:sym typeface="Arial"/>
              </a:rPr>
            </a:br>
            <a:endParaRPr sz="1350" b="0" i="0" u="none" strike="noStrike" cap="none">
              <a:solidFill>
                <a:srgbClr val="000000"/>
              </a:solidFill>
              <a:latin typeface="Arial"/>
              <a:ea typeface="Arial"/>
              <a:cs typeface="Arial"/>
              <a:sym typeface="Arial"/>
            </a:endParaRPr>
          </a:p>
        </p:txBody>
      </p:sp>
      <p:grpSp>
        <p:nvGrpSpPr>
          <p:cNvPr id="1973" name="Google Shape;1973;p76"/>
          <p:cNvGrpSpPr/>
          <p:nvPr/>
        </p:nvGrpSpPr>
        <p:grpSpPr>
          <a:xfrm>
            <a:off x="2582340" y="1884109"/>
            <a:ext cx="2569106" cy="3983560"/>
            <a:chOff x="8297803" y="1391478"/>
            <a:chExt cx="3386195" cy="4746854"/>
          </a:xfrm>
        </p:grpSpPr>
        <p:sp>
          <p:nvSpPr>
            <p:cNvPr id="1974" name="Google Shape;1974;p76"/>
            <p:cNvSpPr/>
            <p:nvPr/>
          </p:nvSpPr>
          <p:spPr>
            <a:xfrm>
              <a:off x="8297803" y="1391478"/>
              <a:ext cx="3386195" cy="1483392"/>
            </a:xfrm>
            <a:custGeom>
              <a:avLst/>
              <a:gdLst/>
              <a:ahLst/>
              <a:cxnLst/>
              <a:rect l="l" t="t" r="r" b="b"/>
              <a:pathLst>
                <a:path w="3386195" h="1483392" extrusionOk="0">
                  <a:moveTo>
                    <a:pt x="0" y="185424"/>
                  </a:moveTo>
                  <a:lnTo>
                    <a:pt x="2644499" y="185424"/>
                  </a:lnTo>
                  <a:lnTo>
                    <a:pt x="2644499" y="0"/>
                  </a:lnTo>
                  <a:lnTo>
                    <a:pt x="3386195" y="741696"/>
                  </a:lnTo>
                  <a:lnTo>
                    <a:pt x="2644499" y="1483392"/>
                  </a:lnTo>
                  <a:lnTo>
                    <a:pt x="2644499" y="1297968"/>
                  </a:lnTo>
                  <a:lnTo>
                    <a:pt x="0" y="1297968"/>
                  </a:lnTo>
                  <a:lnTo>
                    <a:pt x="0" y="185424"/>
                  </a:lnTo>
                  <a:close/>
                </a:path>
              </a:pathLst>
            </a:custGeom>
            <a:noFill/>
            <a:ln w="25400" cap="flat" cmpd="sng">
              <a:solidFill>
                <a:schemeClr val="dk1">
                  <a:alpha val="89019"/>
                </a:schemeClr>
              </a:solidFill>
              <a:prstDash val="solid"/>
              <a:round/>
              <a:headEnd type="none" w="sm" len="sm"/>
              <a:tailEnd type="none" w="sm" len="sm"/>
            </a:ln>
          </p:spPr>
          <p:txBody>
            <a:bodyPr spcFirstLastPara="1" wrap="square" lIns="16500" tIns="201925" rIns="572775" bIns="201925" anchor="t" anchorCtr="0">
              <a:noAutofit/>
            </a:bodyPr>
            <a:lstStyle/>
            <a:p>
              <a:pPr marL="0" marR="0" lvl="1" indent="0" algn="ctr" rtl="0">
                <a:lnSpc>
                  <a:spcPct val="90000"/>
                </a:lnSpc>
                <a:spcBef>
                  <a:spcPts val="0"/>
                </a:spcBef>
                <a:spcAft>
                  <a:spcPts val="0"/>
                </a:spcAft>
                <a:buClr>
                  <a:srgbClr val="000000"/>
                </a:buClr>
                <a:buSzPts val="2000"/>
                <a:buFont typeface="Arial"/>
                <a:buNone/>
              </a:pPr>
              <a:r>
                <a:rPr lang="en-CA" sz="2000" b="0" i="0" u="none" strike="noStrike" cap="none" dirty="0">
                  <a:solidFill>
                    <a:schemeClr val="dk1"/>
                  </a:solidFill>
                  <a:latin typeface="Arial"/>
                  <a:ea typeface="Arial"/>
                  <a:cs typeface="Arial"/>
                  <a:sym typeface="Arial"/>
                </a:rPr>
                <a:t>Extract ORF Hexamers</a:t>
              </a:r>
              <a:endParaRPr sz="1400" b="0" i="0" u="none" strike="noStrike" cap="none" dirty="0">
                <a:solidFill>
                  <a:srgbClr val="000000"/>
                </a:solidFill>
                <a:latin typeface="Arial"/>
                <a:ea typeface="Arial"/>
                <a:cs typeface="Arial"/>
                <a:sym typeface="Arial"/>
              </a:endParaRPr>
            </a:p>
          </p:txBody>
        </p:sp>
        <p:sp>
          <p:nvSpPr>
            <p:cNvPr id="1975" name="Google Shape;1975;p76"/>
            <p:cNvSpPr/>
            <p:nvPr/>
          </p:nvSpPr>
          <p:spPr>
            <a:xfrm>
              <a:off x="8297803" y="3023209"/>
              <a:ext cx="3386195" cy="1483392"/>
            </a:xfrm>
            <a:custGeom>
              <a:avLst/>
              <a:gdLst/>
              <a:ahLst/>
              <a:cxnLst/>
              <a:rect l="l" t="t" r="r" b="b"/>
              <a:pathLst>
                <a:path w="3386195" h="1483392" extrusionOk="0">
                  <a:moveTo>
                    <a:pt x="0" y="185424"/>
                  </a:moveTo>
                  <a:lnTo>
                    <a:pt x="2644499" y="185424"/>
                  </a:lnTo>
                  <a:lnTo>
                    <a:pt x="2644499" y="0"/>
                  </a:lnTo>
                  <a:lnTo>
                    <a:pt x="3386195" y="741696"/>
                  </a:lnTo>
                  <a:lnTo>
                    <a:pt x="2644499" y="1483392"/>
                  </a:lnTo>
                  <a:lnTo>
                    <a:pt x="2644499" y="1297968"/>
                  </a:lnTo>
                  <a:lnTo>
                    <a:pt x="0" y="1297968"/>
                  </a:lnTo>
                  <a:lnTo>
                    <a:pt x="0" y="185424"/>
                  </a:lnTo>
                  <a:close/>
                </a:path>
              </a:pathLst>
            </a:custGeom>
            <a:noFill/>
            <a:ln w="25400" cap="flat" cmpd="sng">
              <a:solidFill>
                <a:schemeClr val="dk1">
                  <a:alpha val="89019"/>
                </a:schemeClr>
              </a:solidFill>
              <a:prstDash val="solid"/>
              <a:round/>
              <a:headEnd type="none" w="sm" len="sm"/>
              <a:tailEnd type="none" w="sm" len="sm"/>
            </a:ln>
          </p:spPr>
          <p:txBody>
            <a:bodyPr spcFirstLastPara="1" wrap="square" lIns="16500" tIns="201925" rIns="572775" bIns="201925" anchor="t" anchorCtr="0">
              <a:noAutofit/>
            </a:bodyPr>
            <a:lstStyle/>
            <a:p>
              <a:pPr marL="0" marR="0" lvl="1" indent="0" algn="ctr" rtl="0">
                <a:lnSpc>
                  <a:spcPct val="90000"/>
                </a:lnSpc>
                <a:spcBef>
                  <a:spcPts val="0"/>
                </a:spcBef>
                <a:spcAft>
                  <a:spcPts val="0"/>
                </a:spcAft>
                <a:buClr>
                  <a:srgbClr val="000000"/>
                </a:buClr>
                <a:buSzPts val="2000"/>
                <a:buFont typeface="Arial"/>
                <a:buNone/>
              </a:pPr>
              <a:r>
                <a:rPr lang="en-CA" sz="2000" b="0" i="0" u="none" strike="noStrike" cap="none">
                  <a:solidFill>
                    <a:schemeClr val="dk1"/>
                  </a:solidFill>
                  <a:latin typeface="Arial"/>
                  <a:ea typeface="Arial"/>
                  <a:cs typeface="Arial"/>
                  <a:sym typeface="Arial"/>
                </a:rPr>
                <a:t>Extract Promoter Region Hexamers</a:t>
              </a:r>
              <a:endParaRPr sz="1400" b="0" i="0" u="none" strike="noStrike" cap="none">
                <a:solidFill>
                  <a:srgbClr val="000000"/>
                </a:solidFill>
                <a:latin typeface="Arial"/>
                <a:ea typeface="Arial"/>
                <a:cs typeface="Arial"/>
                <a:sym typeface="Arial"/>
              </a:endParaRPr>
            </a:p>
          </p:txBody>
        </p:sp>
        <p:sp>
          <p:nvSpPr>
            <p:cNvPr id="1976" name="Google Shape;1976;p76"/>
            <p:cNvSpPr/>
            <p:nvPr/>
          </p:nvSpPr>
          <p:spPr>
            <a:xfrm>
              <a:off x="8297803" y="4654940"/>
              <a:ext cx="3386195" cy="1483392"/>
            </a:xfrm>
            <a:custGeom>
              <a:avLst/>
              <a:gdLst/>
              <a:ahLst/>
              <a:cxnLst/>
              <a:rect l="l" t="t" r="r" b="b"/>
              <a:pathLst>
                <a:path w="3386195" h="1483392" extrusionOk="0">
                  <a:moveTo>
                    <a:pt x="0" y="185424"/>
                  </a:moveTo>
                  <a:lnTo>
                    <a:pt x="2644499" y="185424"/>
                  </a:lnTo>
                  <a:lnTo>
                    <a:pt x="2644499" y="0"/>
                  </a:lnTo>
                  <a:lnTo>
                    <a:pt x="3386195" y="741696"/>
                  </a:lnTo>
                  <a:lnTo>
                    <a:pt x="2644499" y="1483392"/>
                  </a:lnTo>
                  <a:lnTo>
                    <a:pt x="2644499" y="1297968"/>
                  </a:lnTo>
                  <a:lnTo>
                    <a:pt x="0" y="1297968"/>
                  </a:lnTo>
                  <a:lnTo>
                    <a:pt x="0" y="185424"/>
                  </a:lnTo>
                  <a:close/>
                </a:path>
              </a:pathLst>
            </a:custGeom>
            <a:noFill/>
            <a:ln w="25400" cap="flat" cmpd="sng">
              <a:solidFill>
                <a:schemeClr val="dk1">
                  <a:alpha val="89019"/>
                </a:schemeClr>
              </a:solidFill>
              <a:prstDash val="solid"/>
              <a:round/>
              <a:headEnd type="none" w="sm" len="sm"/>
              <a:tailEnd type="none" w="sm" len="sm"/>
            </a:ln>
          </p:spPr>
          <p:txBody>
            <a:bodyPr spcFirstLastPara="1" wrap="square" lIns="16500" tIns="201925" rIns="572775" bIns="201925" anchor="t" anchorCtr="0">
              <a:noAutofit/>
            </a:bodyPr>
            <a:lstStyle/>
            <a:p>
              <a:pPr marL="0" marR="0" lvl="1" indent="0" algn="ctr" rtl="0">
                <a:lnSpc>
                  <a:spcPct val="90000"/>
                </a:lnSpc>
                <a:spcBef>
                  <a:spcPts val="0"/>
                </a:spcBef>
                <a:spcAft>
                  <a:spcPts val="0"/>
                </a:spcAft>
                <a:buClr>
                  <a:srgbClr val="000000"/>
                </a:buClr>
                <a:buSzPts val="1900"/>
                <a:buFont typeface="Arial"/>
                <a:buNone/>
              </a:pPr>
              <a:r>
                <a:rPr lang="en-CA" sz="1900" b="0" i="0" u="none" strike="noStrike" cap="none" dirty="0">
                  <a:solidFill>
                    <a:schemeClr val="dk1"/>
                  </a:solidFill>
                  <a:latin typeface="Arial"/>
                  <a:ea typeface="Arial"/>
                  <a:cs typeface="Arial"/>
                  <a:sym typeface="Arial"/>
                </a:rPr>
                <a:t>Extract Terminator Region Hexamers</a:t>
              </a:r>
              <a:endParaRPr sz="1400" b="0" i="0" u="none" strike="noStrike" cap="none" dirty="0">
                <a:solidFill>
                  <a:srgbClr val="000000"/>
                </a:solidFill>
                <a:latin typeface="Arial"/>
                <a:ea typeface="Arial"/>
                <a:cs typeface="Arial"/>
                <a:sym typeface="Arial"/>
              </a:endParaRPr>
            </a:p>
          </p:txBody>
        </p:sp>
      </p:grpSp>
      <p:sp>
        <p:nvSpPr>
          <p:cNvPr id="1977" name="Google Shape;1977;p76"/>
          <p:cNvSpPr/>
          <p:nvPr/>
        </p:nvSpPr>
        <p:spPr>
          <a:xfrm>
            <a:off x="6812777" y="1750260"/>
            <a:ext cx="1464529" cy="1246049"/>
          </a:xfrm>
          <a:custGeom>
            <a:avLst/>
            <a:gdLst/>
            <a:ahLst/>
            <a:cxnLst/>
            <a:rect l="l" t="t" r="r" b="b"/>
            <a:pathLst>
              <a:path w="3386195" h="1483392" extrusionOk="0">
                <a:moveTo>
                  <a:pt x="0" y="185424"/>
                </a:moveTo>
                <a:lnTo>
                  <a:pt x="2644499" y="185424"/>
                </a:lnTo>
                <a:lnTo>
                  <a:pt x="2644499" y="0"/>
                </a:lnTo>
                <a:lnTo>
                  <a:pt x="3386195" y="741696"/>
                </a:lnTo>
                <a:lnTo>
                  <a:pt x="2644499" y="1483392"/>
                </a:lnTo>
                <a:lnTo>
                  <a:pt x="2644499" y="1297968"/>
                </a:lnTo>
                <a:lnTo>
                  <a:pt x="0" y="1297968"/>
                </a:lnTo>
                <a:lnTo>
                  <a:pt x="0" y="185424"/>
                </a:lnTo>
                <a:close/>
              </a:path>
            </a:pathLst>
          </a:custGeom>
          <a:noFill/>
          <a:ln w="25400" cap="flat" cmpd="sng">
            <a:solidFill>
              <a:schemeClr val="dk1">
                <a:alpha val="89019"/>
              </a:schemeClr>
            </a:solidFill>
            <a:prstDash val="solid"/>
            <a:round/>
            <a:headEnd type="none" w="sm" len="sm"/>
            <a:tailEnd type="none" w="sm" len="sm"/>
          </a:ln>
        </p:spPr>
        <p:txBody>
          <a:bodyPr spcFirstLastPara="1" wrap="square" lIns="16500" tIns="201925" rIns="572775" bIns="201925" anchor="t" anchorCtr="0">
            <a:noAutofit/>
          </a:bodyPr>
          <a:lstStyle/>
          <a:p>
            <a:pPr marL="0" marR="0" lvl="1" indent="0" algn="l" rtl="0">
              <a:lnSpc>
                <a:spcPct val="90000"/>
              </a:lnSpc>
              <a:spcBef>
                <a:spcPts val="0"/>
              </a:spcBef>
              <a:spcAft>
                <a:spcPts val="0"/>
              </a:spcAft>
              <a:buClr>
                <a:srgbClr val="000000"/>
              </a:buClr>
              <a:buSzPts val="2200"/>
              <a:buFont typeface="Arial"/>
              <a:buNone/>
            </a:pPr>
            <a:r>
              <a:rPr lang="en-CA" sz="2200" b="0" i="0" u="none" strike="noStrike" cap="none">
                <a:solidFill>
                  <a:schemeClr val="dk1"/>
                </a:solidFill>
                <a:latin typeface="Arial"/>
                <a:ea typeface="Arial"/>
                <a:cs typeface="Arial"/>
                <a:sym typeface="Arial"/>
              </a:rPr>
              <a:t>Sum  Scores</a:t>
            </a:r>
            <a:endParaRPr sz="1400" b="0" i="0" u="none" strike="noStrike" cap="none">
              <a:solidFill>
                <a:srgbClr val="000000"/>
              </a:solidFill>
              <a:latin typeface="Arial"/>
              <a:ea typeface="Arial"/>
              <a:cs typeface="Arial"/>
              <a:sym typeface="Arial"/>
            </a:endParaRPr>
          </a:p>
        </p:txBody>
      </p:sp>
      <p:sp>
        <p:nvSpPr>
          <p:cNvPr id="1978" name="Google Shape;1978;p76"/>
          <p:cNvSpPr/>
          <p:nvPr/>
        </p:nvSpPr>
        <p:spPr>
          <a:xfrm>
            <a:off x="6822057" y="3174868"/>
            <a:ext cx="1515322" cy="1246049"/>
          </a:xfrm>
          <a:custGeom>
            <a:avLst/>
            <a:gdLst/>
            <a:ahLst/>
            <a:cxnLst/>
            <a:rect l="l" t="t" r="r" b="b"/>
            <a:pathLst>
              <a:path w="3386195" h="1483392" extrusionOk="0">
                <a:moveTo>
                  <a:pt x="0" y="185424"/>
                </a:moveTo>
                <a:lnTo>
                  <a:pt x="2644499" y="185424"/>
                </a:lnTo>
                <a:lnTo>
                  <a:pt x="2644499" y="0"/>
                </a:lnTo>
                <a:lnTo>
                  <a:pt x="3386195" y="741696"/>
                </a:lnTo>
                <a:lnTo>
                  <a:pt x="2644499" y="1483392"/>
                </a:lnTo>
                <a:lnTo>
                  <a:pt x="2644499" y="1297968"/>
                </a:lnTo>
                <a:lnTo>
                  <a:pt x="0" y="1297968"/>
                </a:lnTo>
                <a:lnTo>
                  <a:pt x="0" y="185424"/>
                </a:lnTo>
                <a:close/>
              </a:path>
            </a:pathLst>
          </a:custGeom>
          <a:noFill/>
          <a:ln w="25400" cap="flat" cmpd="sng">
            <a:solidFill>
              <a:schemeClr val="dk1">
                <a:alpha val="89019"/>
              </a:schemeClr>
            </a:solidFill>
            <a:prstDash val="solid"/>
            <a:round/>
            <a:headEnd type="none" w="sm" len="sm"/>
            <a:tailEnd type="none" w="sm" len="sm"/>
          </a:ln>
        </p:spPr>
        <p:txBody>
          <a:bodyPr spcFirstLastPara="1" wrap="square" lIns="16500" tIns="201925" rIns="572775" bIns="201925" anchor="t" anchorCtr="0">
            <a:noAutofit/>
          </a:bodyPr>
          <a:lstStyle/>
          <a:p>
            <a:pPr marL="0" marR="0" lvl="1" indent="0" algn="l" rtl="0">
              <a:lnSpc>
                <a:spcPct val="90000"/>
              </a:lnSpc>
              <a:spcBef>
                <a:spcPts val="0"/>
              </a:spcBef>
              <a:spcAft>
                <a:spcPts val="0"/>
              </a:spcAft>
              <a:buClr>
                <a:srgbClr val="000000"/>
              </a:buClr>
              <a:buSzPts val="2200"/>
              <a:buFont typeface="Arial"/>
              <a:buNone/>
            </a:pPr>
            <a:r>
              <a:rPr lang="en-CA" sz="2200" b="0" i="0" u="none" strike="noStrike" cap="none">
                <a:solidFill>
                  <a:schemeClr val="dk1"/>
                </a:solidFill>
                <a:latin typeface="Arial"/>
                <a:ea typeface="Arial"/>
                <a:cs typeface="Arial"/>
                <a:sym typeface="Arial"/>
              </a:rPr>
              <a:t>Sum  Scores</a:t>
            </a:r>
            <a:endParaRPr sz="1400" b="0" i="0" u="none" strike="noStrike" cap="none">
              <a:solidFill>
                <a:srgbClr val="000000"/>
              </a:solidFill>
              <a:latin typeface="Arial"/>
              <a:ea typeface="Arial"/>
              <a:cs typeface="Arial"/>
              <a:sym typeface="Arial"/>
            </a:endParaRPr>
          </a:p>
        </p:txBody>
      </p:sp>
      <p:sp>
        <p:nvSpPr>
          <p:cNvPr id="1979" name="Google Shape;1979;p76"/>
          <p:cNvSpPr/>
          <p:nvPr/>
        </p:nvSpPr>
        <p:spPr>
          <a:xfrm>
            <a:off x="6799526" y="4710796"/>
            <a:ext cx="1481460" cy="1246049"/>
          </a:xfrm>
          <a:custGeom>
            <a:avLst/>
            <a:gdLst/>
            <a:ahLst/>
            <a:cxnLst/>
            <a:rect l="l" t="t" r="r" b="b"/>
            <a:pathLst>
              <a:path w="3386195" h="1483392" extrusionOk="0">
                <a:moveTo>
                  <a:pt x="0" y="185424"/>
                </a:moveTo>
                <a:lnTo>
                  <a:pt x="2644499" y="185424"/>
                </a:lnTo>
                <a:lnTo>
                  <a:pt x="2644499" y="0"/>
                </a:lnTo>
                <a:lnTo>
                  <a:pt x="3386195" y="741696"/>
                </a:lnTo>
                <a:lnTo>
                  <a:pt x="2644499" y="1483392"/>
                </a:lnTo>
                <a:lnTo>
                  <a:pt x="2644499" y="1297968"/>
                </a:lnTo>
                <a:lnTo>
                  <a:pt x="0" y="1297968"/>
                </a:lnTo>
                <a:lnTo>
                  <a:pt x="0" y="185424"/>
                </a:lnTo>
                <a:close/>
              </a:path>
            </a:pathLst>
          </a:custGeom>
          <a:noFill/>
          <a:ln w="25400" cap="flat" cmpd="sng">
            <a:solidFill>
              <a:schemeClr val="dk1">
                <a:alpha val="89019"/>
              </a:schemeClr>
            </a:solidFill>
            <a:prstDash val="solid"/>
            <a:round/>
            <a:headEnd type="none" w="sm" len="sm"/>
            <a:tailEnd type="none" w="sm" len="sm"/>
          </a:ln>
        </p:spPr>
        <p:txBody>
          <a:bodyPr spcFirstLastPara="1" wrap="square" lIns="16500" tIns="201925" rIns="572775" bIns="201925" anchor="t" anchorCtr="0">
            <a:noAutofit/>
          </a:bodyPr>
          <a:lstStyle/>
          <a:p>
            <a:pPr marL="0" marR="0" lvl="1" indent="0" algn="l" rtl="0">
              <a:lnSpc>
                <a:spcPct val="90000"/>
              </a:lnSpc>
              <a:spcBef>
                <a:spcPts val="0"/>
              </a:spcBef>
              <a:spcAft>
                <a:spcPts val="0"/>
              </a:spcAft>
              <a:buClr>
                <a:srgbClr val="000000"/>
              </a:buClr>
              <a:buSzPts val="2200"/>
              <a:buFont typeface="Arial"/>
              <a:buNone/>
            </a:pPr>
            <a:r>
              <a:rPr lang="en-CA" sz="2200" b="0" i="0" u="none" strike="noStrike" cap="none">
                <a:solidFill>
                  <a:schemeClr val="dk1"/>
                </a:solidFill>
                <a:latin typeface="Arial"/>
                <a:ea typeface="Arial"/>
                <a:cs typeface="Arial"/>
                <a:sym typeface="Arial"/>
              </a:rPr>
              <a:t>Sum  Scores</a:t>
            </a:r>
            <a:endParaRPr sz="1400" b="0" i="0" u="none" strike="noStrike" cap="none">
              <a:solidFill>
                <a:srgbClr val="000000"/>
              </a:solidFill>
              <a:latin typeface="Arial"/>
              <a:ea typeface="Arial"/>
              <a:cs typeface="Arial"/>
              <a:sym typeface="Arial"/>
            </a:endParaRPr>
          </a:p>
        </p:txBody>
      </p:sp>
      <p:sp>
        <p:nvSpPr>
          <p:cNvPr id="1980" name="Google Shape;1980;p76"/>
          <p:cNvSpPr/>
          <p:nvPr/>
        </p:nvSpPr>
        <p:spPr>
          <a:xfrm>
            <a:off x="8410848" y="2162741"/>
            <a:ext cx="108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212121"/>
                </a:solidFill>
                <a:latin typeface="Courier New"/>
                <a:ea typeface="Courier New"/>
                <a:cs typeface="Courier New"/>
                <a:sym typeface="Courier New"/>
              </a:rPr>
              <a:t>-5.947</a:t>
            </a:r>
            <a:endParaRPr sz="1400" b="0" i="0" u="none" strike="noStrike" cap="none">
              <a:solidFill>
                <a:srgbClr val="000000"/>
              </a:solidFill>
              <a:latin typeface="Arial"/>
              <a:ea typeface="Arial"/>
              <a:cs typeface="Arial"/>
              <a:sym typeface="Arial"/>
            </a:endParaRPr>
          </a:p>
        </p:txBody>
      </p:sp>
      <p:sp>
        <p:nvSpPr>
          <p:cNvPr id="1981" name="Google Shape;1981;p76"/>
          <p:cNvSpPr/>
          <p:nvPr/>
        </p:nvSpPr>
        <p:spPr>
          <a:xfrm>
            <a:off x="8412176" y="3635058"/>
            <a:ext cx="108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212121"/>
                </a:solidFill>
                <a:latin typeface="Courier New"/>
                <a:ea typeface="Courier New"/>
                <a:cs typeface="Courier New"/>
                <a:sym typeface="Courier New"/>
              </a:rPr>
              <a:t>10.180</a:t>
            </a:r>
            <a:endParaRPr sz="1400" b="0" i="0" u="none" strike="noStrike" cap="none">
              <a:solidFill>
                <a:srgbClr val="000000"/>
              </a:solidFill>
              <a:latin typeface="Arial"/>
              <a:ea typeface="Arial"/>
              <a:cs typeface="Arial"/>
              <a:sym typeface="Arial"/>
            </a:endParaRPr>
          </a:p>
        </p:txBody>
      </p:sp>
      <p:sp>
        <p:nvSpPr>
          <p:cNvPr id="1982" name="Google Shape;1982;p76"/>
          <p:cNvSpPr/>
          <p:nvPr/>
        </p:nvSpPr>
        <p:spPr>
          <a:xfrm>
            <a:off x="8428075" y="5145805"/>
            <a:ext cx="108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212121"/>
                </a:solidFill>
                <a:latin typeface="Courier New"/>
                <a:ea typeface="Courier New"/>
                <a:cs typeface="Courier New"/>
                <a:sym typeface="Courier New"/>
              </a:rPr>
              <a:t>2.529</a:t>
            </a:r>
            <a:endParaRPr sz="1400" b="0" i="0" u="none" strike="noStrike" cap="none">
              <a:solidFill>
                <a:srgbClr val="000000"/>
              </a:solidFill>
              <a:latin typeface="Arial"/>
              <a:ea typeface="Arial"/>
              <a:cs typeface="Arial"/>
              <a:sym typeface="Arial"/>
            </a:endParaRPr>
          </a:p>
        </p:txBody>
      </p:sp>
      <p:sp>
        <p:nvSpPr>
          <p:cNvPr id="1983" name="Google Shape;1983;p76"/>
          <p:cNvSpPr/>
          <p:nvPr/>
        </p:nvSpPr>
        <p:spPr>
          <a:xfrm>
            <a:off x="9189411" y="2209095"/>
            <a:ext cx="650700" cy="3259800"/>
          </a:xfrm>
          <a:prstGeom prst="rightBrace">
            <a:avLst>
              <a:gd name="adj1" fmla="val 8333"/>
              <a:gd name="adj2" fmla="val 50000"/>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84" name="Google Shape;1984;p76"/>
          <p:cNvSpPr txBox="1"/>
          <p:nvPr/>
        </p:nvSpPr>
        <p:spPr>
          <a:xfrm>
            <a:off x="9590777" y="2995127"/>
            <a:ext cx="1161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Arial"/>
                <a:ea typeface="Arial"/>
                <a:cs typeface="Arial"/>
                <a:sym typeface="Arial"/>
              </a:rPr>
              <a:t>Features</a:t>
            </a:r>
            <a:endParaRPr sz="1800" b="0" i="0" u="none" strike="noStrike" cap="none">
              <a:solidFill>
                <a:srgbClr val="000000"/>
              </a:solidFill>
              <a:latin typeface="Arial"/>
              <a:ea typeface="Arial"/>
              <a:cs typeface="Arial"/>
              <a:sym typeface="Arial"/>
            </a:endParaRPr>
          </a:p>
        </p:txBody>
      </p:sp>
      <p:sp>
        <p:nvSpPr>
          <p:cNvPr id="1985" name="Google Shape;1985;p76"/>
          <p:cNvSpPr txBox="1"/>
          <p:nvPr/>
        </p:nvSpPr>
        <p:spPr>
          <a:xfrm>
            <a:off x="1752600" y="1196738"/>
            <a:ext cx="698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ORF</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7"/>
          <p:cNvSpPr txBox="1">
            <a:spLocks noGrp="1"/>
          </p:cNvSpPr>
          <p:nvPr>
            <p:ph type="title"/>
          </p:nvPr>
        </p:nvSpPr>
        <p:spPr>
          <a:xfrm>
            <a:off x="1676400" y="-30162"/>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Translating DNA/RNA</a:t>
            </a:r>
            <a:endParaRPr/>
          </a:p>
        </p:txBody>
      </p:sp>
      <p:sp>
        <p:nvSpPr>
          <p:cNvPr id="975" name="Google Shape;975;p7"/>
          <p:cNvSpPr txBox="1"/>
          <p:nvPr/>
        </p:nvSpPr>
        <p:spPr>
          <a:xfrm>
            <a:off x="3657600" y="3021013"/>
            <a:ext cx="6211800" cy="106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CA" sz="3200" b="1" i="0" u="none" strike="noStrike" cap="none">
                <a:solidFill>
                  <a:schemeClr val="dk1"/>
                </a:solidFill>
                <a:latin typeface="Arial"/>
                <a:ea typeface="Arial"/>
                <a:cs typeface="Arial"/>
                <a:sym typeface="Arial"/>
              </a:rPr>
              <a:t>ATGCGTATAGCGATGCGCATT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CA" sz="3200" b="1" i="0" u="none" strike="noStrike" cap="none">
                <a:solidFill>
                  <a:schemeClr val="accent2"/>
                </a:solidFill>
                <a:latin typeface="Arial"/>
                <a:ea typeface="Arial"/>
                <a:cs typeface="Arial"/>
                <a:sym typeface="Arial"/>
              </a:rPr>
              <a:t>TACGCATATCGCTACGCGTAA</a:t>
            </a:r>
            <a:endParaRPr sz="3200" b="1" i="0" u="none" strike="noStrike" cap="none">
              <a:solidFill>
                <a:schemeClr val="dk1"/>
              </a:solidFill>
              <a:latin typeface="Arial"/>
              <a:ea typeface="Arial"/>
              <a:cs typeface="Arial"/>
              <a:sym typeface="Arial"/>
            </a:endParaRPr>
          </a:p>
        </p:txBody>
      </p:sp>
      <p:sp>
        <p:nvSpPr>
          <p:cNvPr id="976" name="Google Shape;976;p7"/>
          <p:cNvSpPr txBox="1"/>
          <p:nvPr/>
        </p:nvSpPr>
        <p:spPr>
          <a:xfrm>
            <a:off x="2286000" y="1905000"/>
            <a:ext cx="72246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Arial"/>
                <a:ea typeface="Arial"/>
                <a:cs typeface="Arial"/>
                <a:sym typeface="Arial"/>
              </a:rPr>
              <a:t>Frame3               A       Y       S        D       A       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Arial"/>
                <a:ea typeface="Arial"/>
                <a:cs typeface="Arial"/>
                <a:sym typeface="Arial"/>
              </a:rPr>
              <a:t>Frame2           C       V       *         R       C        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Arial"/>
                <a:ea typeface="Arial"/>
                <a:cs typeface="Arial"/>
                <a:sym typeface="Arial"/>
              </a:rPr>
              <a:t>Frame1       M       R       I         A       M        R        I</a:t>
            </a:r>
            <a:endParaRPr sz="1400" b="0" i="0" u="none" strike="noStrike" cap="none">
              <a:solidFill>
                <a:srgbClr val="000000"/>
              </a:solidFill>
              <a:latin typeface="Arial"/>
              <a:ea typeface="Arial"/>
              <a:cs typeface="Arial"/>
              <a:sym typeface="Arial"/>
            </a:endParaRPr>
          </a:p>
        </p:txBody>
      </p:sp>
      <p:sp>
        <p:nvSpPr>
          <p:cNvPr id="977" name="Google Shape;977;p7"/>
          <p:cNvSpPr txBox="1"/>
          <p:nvPr/>
        </p:nvSpPr>
        <p:spPr>
          <a:xfrm>
            <a:off x="2362200" y="4038600"/>
            <a:ext cx="72993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accent2"/>
                </a:solidFill>
                <a:latin typeface="Arial"/>
                <a:ea typeface="Arial"/>
                <a:cs typeface="Arial"/>
                <a:sym typeface="Arial"/>
              </a:rPr>
              <a:t>Frame-1    H         T       Y       R       H         A       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accent2"/>
                </a:solidFill>
                <a:latin typeface="Arial"/>
                <a:ea typeface="Arial"/>
                <a:cs typeface="Arial"/>
                <a:sym typeface="Arial"/>
              </a:rPr>
              <a:t>Frame-2           R         I        A        I         R       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accent2"/>
                </a:solidFill>
                <a:latin typeface="Arial"/>
                <a:ea typeface="Arial"/>
                <a:cs typeface="Arial"/>
                <a:sym typeface="Arial"/>
              </a:rPr>
              <a:t>Frame-3        A        Y       L        S        A        C</a:t>
            </a:r>
            <a:r>
              <a:rPr lang="en-CA" sz="24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cxnSp>
        <p:nvCxnSpPr>
          <p:cNvPr id="978" name="Google Shape;978;p7"/>
          <p:cNvCxnSpPr/>
          <p:nvPr/>
        </p:nvCxnSpPr>
        <p:spPr>
          <a:xfrm>
            <a:off x="4191000" y="1600200"/>
            <a:ext cx="4800600" cy="0"/>
          </a:xfrm>
          <a:prstGeom prst="straightConnector1">
            <a:avLst/>
          </a:prstGeom>
          <a:noFill/>
          <a:ln w="76200" cap="flat" cmpd="sng">
            <a:solidFill>
              <a:srgbClr val="0066FF"/>
            </a:solidFill>
            <a:prstDash val="solid"/>
            <a:round/>
            <a:headEnd type="none" w="sm" len="sm"/>
            <a:tailEnd type="triangle" w="med" len="med"/>
          </a:ln>
        </p:spPr>
      </p:cxnSp>
      <p:cxnSp>
        <p:nvCxnSpPr>
          <p:cNvPr id="979" name="Google Shape;979;p7"/>
          <p:cNvCxnSpPr/>
          <p:nvPr/>
        </p:nvCxnSpPr>
        <p:spPr>
          <a:xfrm>
            <a:off x="4191000" y="5562600"/>
            <a:ext cx="4800600" cy="0"/>
          </a:xfrm>
          <a:prstGeom prst="straightConnector1">
            <a:avLst/>
          </a:prstGeom>
          <a:noFill/>
          <a:ln w="76200" cap="flat" cmpd="sng">
            <a:solidFill>
              <a:srgbClr val="0066FF"/>
            </a:solidFill>
            <a:prstDash val="solid"/>
            <a:round/>
            <a:headEnd type="triangle" w="med" len="med"/>
            <a:tailEnd type="none" w="sm" len="sm"/>
          </a:ln>
        </p:spPr>
      </p:cxn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28">
            <a:extLst>
              <a:ext uri="{FF2B5EF4-FFF2-40B4-BE49-F238E27FC236}">
                <a16:creationId xmlns:a16="http://schemas.microsoft.com/office/drawing/2014/main" id="{0654FEE8-7A0D-8848-B755-9E4CE1CFE546}"/>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PSSMs</a:t>
            </a:r>
          </a:p>
        </p:txBody>
      </p:sp>
      <p:sp>
        <p:nvSpPr>
          <p:cNvPr id="95234" name="Rectangle 1030">
            <a:extLst>
              <a:ext uri="{FF2B5EF4-FFF2-40B4-BE49-F238E27FC236}">
                <a16:creationId xmlns:a16="http://schemas.microsoft.com/office/drawing/2014/main" id="{049E27F4-208F-D742-901C-C464F18C3260}"/>
              </a:ext>
            </a:extLst>
          </p:cNvPr>
          <p:cNvSpPr>
            <a:spLocks noGrp="1" noChangeArrowheads="1"/>
          </p:cNvSpPr>
          <p:nvPr>
            <p:ph type="body" sz="half" idx="2"/>
          </p:nvPr>
        </p:nvSpPr>
        <p:spPr>
          <a:xfrm>
            <a:off x="5943600" y="1600201"/>
            <a:ext cx="4864100" cy="4525963"/>
          </a:xfrm>
        </p:spPr>
        <p:txBody>
          <a:bodyPr/>
          <a:lstStyle/>
          <a:p>
            <a:pPr eaLnBrk="1" hangingPunct="1"/>
            <a:r>
              <a:rPr lang="en-US" altLang="en-US" dirty="0" err="1">
                <a:ea typeface="ＭＳ Ｐゴシック" panose="020B0600070205080204" pitchFamily="34" charset="-128"/>
              </a:rPr>
              <a:t>Avcustom</a:t>
            </a:r>
            <a:r>
              <a:rPr lang="en-US" altLang="en-US" dirty="0">
                <a:ea typeface="ＭＳ Ｐゴシック" panose="020B0600070205080204" pitchFamily="34" charset="-128"/>
              </a:rPr>
              <a:t> scoring matrix called a position specific scoring matrix (PSSM) built from multiple sequence alignments</a:t>
            </a:r>
          </a:p>
        </p:txBody>
      </p:sp>
      <p:sp>
        <p:nvSpPr>
          <p:cNvPr id="95235" name="Text Box 1031">
            <a:extLst>
              <a:ext uri="{FF2B5EF4-FFF2-40B4-BE49-F238E27FC236}">
                <a16:creationId xmlns:a16="http://schemas.microsoft.com/office/drawing/2014/main" id="{03639819-18D5-E949-9ADC-7F20A54216A1}"/>
              </a:ext>
            </a:extLst>
          </p:cNvPr>
          <p:cNvSpPr txBox="1">
            <a:spLocks noChangeArrowheads="1"/>
          </p:cNvSpPr>
          <p:nvPr/>
        </p:nvSpPr>
        <p:spPr bwMode="auto">
          <a:xfrm>
            <a:off x="2727325" y="5170488"/>
            <a:ext cx="1646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FF0000"/>
                </a:solidFill>
              </a:rPr>
              <a:t>A  PSSM</a:t>
            </a:r>
          </a:p>
        </p:txBody>
      </p:sp>
      <p:pic>
        <p:nvPicPr>
          <p:cNvPr id="95236" name="Picture 8">
            <a:extLst>
              <a:ext uri="{FF2B5EF4-FFF2-40B4-BE49-F238E27FC236}">
                <a16:creationId xmlns:a16="http://schemas.microsoft.com/office/drawing/2014/main" id="{E647B062-341C-B249-BFB3-9AF14C85D5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593041"/>
            <a:ext cx="4864100" cy="342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16296EAD-3EC9-EF42-B067-7E5BDF01EBCA}"/>
              </a:ext>
            </a:extLst>
          </p:cNvPr>
          <p:cNvSpPr>
            <a:spLocks noGrp="1" noChangeArrowheads="1"/>
          </p:cNvSpPr>
          <p:nvPr>
            <p:ph type="title"/>
          </p:nvPr>
        </p:nvSpPr>
        <p:spPr>
          <a:xfrm>
            <a:off x="2209800" y="381000"/>
            <a:ext cx="7772400" cy="1143000"/>
          </a:xfrm>
        </p:spPr>
        <p:txBody>
          <a:bodyPr/>
          <a:lstStyle/>
          <a:p>
            <a:pPr eaLnBrk="1" hangingPunct="1"/>
            <a:r>
              <a:rPr lang="en-US" altLang="en-US" dirty="0">
                <a:ea typeface="ＭＳ Ｐゴシック" panose="020B0600070205080204" pitchFamily="34" charset="-128"/>
              </a:rPr>
              <a:t>Building a PSSM - Step 1</a:t>
            </a:r>
          </a:p>
        </p:txBody>
      </p:sp>
      <p:sp>
        <p:nvSpPr>
          <p:cNvPr id="97282" name="Text Box 3">
            <a:extLst>
              <a:ext uri="{FF2B5EF4-FFF2-40B4-BE49-F238E27FC236}">
                <a16:creationId xmlns:a16="http://schemas.microsoft.com/office/drawing/2014/main" id="{E6D24CDA-69D2-2B49-BCE7-E7FAE9F41DA9}"/>
              </a:ext>
            </a:extLst>
          </p:cNvPr>
          <p:cNvSpPr txBox="1">
            <a:spLocks noChangeArrowheads="1"/>
          </p:cNvSpPr>
          <p:nvPr/>
        </p:nvSpPr>
        <p:spPr bwMode="auto">
          <a:xfrm>
            <a:off x="3276600" y="1752600"/>
            <a:ext cx="368722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Courier" pitchFamily="2" charset="0"/>
              </a:rPr>
              <a:t>A T T T A G T A T C</a:t>
            </a:r>
          </a:p>
          <a:p>
            <a:r>
              <a:rPr lang="en-US" altLang="en-US" dirty="0">
                <a:latin typeface="Courier" pitchFamily="2" charset="0"/>
              </a:rPr>
              <a:t>G T T C T G T A A C</a:t>
            </a:r>
          </a:p>
          <a:p>
            <a:r>
              <a:rPr lang="en-US" altLang="en-US" dirty="0">
                <a:latin typeface="Courier" pitchFamily="2" charset="0"/>
              </a:rPr>
              <a:t>A T T T T G T A G C</a:t>
            </a:r>
          </a:p>
          <a:p>
            <a:r>
              <a:rPr lang="en-US" altLang="en-US" dirty="0">
                <a:latin typeface="Courier" pitchFamily="2" charset="0"/>
              </a:rPr>
              <a:t>A A G C T G T A A C</a:t>
            </a:r>
          </a:p>
          <a:p>
            <a:r>
              <a:rPr lang="en-US" altLang="en-US" dirty="0">
                <a:latin typeface="Courier" pitchFamily="2" charset="0"/>
              </a:rPr>
              <a:t>C A T T T G T A C A</a:t>
            </a:r>
          </a:p>
        </p:txBody>
      </p:sp>
      <p:sp>
        <p:nvSpPr>
          <p:cNvPr id="97283" name="Text Box 4">
            <a:extLst>
              <a:ext uri="{FF2B5EF4-FFF2-40B4-BE49-F238E27FC236}">
                <a16:creationId xmlns:a16="http://schemas.microsoft.com/office/drawing/2014/main" id="{C03F77F7-501C-7546-B8C1-BFC5C2586F0C}"/>
              </a:ext>
            </a:extLst>
          </p:cNvPr>
          <p:cNvSpPr txBox="1">
            <a:spLocks noChangeArrowheads="1"/>
          </p:cNvSpPr>
          <p:nvPr/>
        </p:nvSpPr>
        <p:spPr bwMode="auto">
          <a:xfrm>
            <a:off x="2895601" y="4419600"/>
            <a:ext cx="405591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0000"/>
                </a:solidFill>
                <a:latin typeface="Courier" pitchFamily="2" charset="0"/>
              </a:rPr>
              <a:t>A</a:t>
            </a:r>
            <a:r>
              <a:rPr lang="en-US" altLang="en-US">
                <a:latin typeface="Courier" pitchFamily="2" charset="0"/>
              </a:rPr>
              <a:t> 3 2 0 0 1 0 0 5 2 1</a:t>
            </a:r>
          </a:p>
          <a:p>
            <a:r>
              <a:rPr lang="en-US" altLang="en-US">
                <a:solidFill>
                  <a:srgbClr val="FF0000"/>
                </a:solidFill>
                <a:latin typeface="Courier" pitchFamily="2" charset="0"/>
              </a:rPr>
              <a:t>C </a:t>
            </a:r>
            <a:r>
              <a:rPr lang="en-US" altLang="en-US">
                <a:latin typeface="Courier" pitchFamily="2" charset="0"/>
              </a:rPr>
              <a:t>1 0 0 2 0 0 0 0 1 4</a:t>
            </a:r>
          </a:p>
          <a:p>
            <a:r>
              <a:rPr lang="en-US" altLang="en-US">
                <a:solidFill>
                  <a:srgbClr val="FF0000"/>
                </a:solidFill>
                <a:latin typeface="Courier" pitchFamily="2" charset="0"/>
              </a:rPr>
              <a:t>G</a:t>
            </a:r>
            <a:r>
              <a:rPr lang="en-US" altLang="en-US">
                <a:latin typeface="Courier" pitchFamily="2" charset="0"/>
              </a:rPr>
              <a:t> 1 0 1 0 0 5 0 0 1 0</a:t>
            </a:r>
          </a:p>
          <a:p>
            <a:r>
              <a:rPr lang="en-US" altLang="en-US">
                <a:solidFill>
                  <a:srgbClr val="FF0000"/>
                </a:solidFill>
                <a:latin typeface="Courier" pitchFamily="2" charset="0"/>
              </a:rPr>
              <a:t>T </a:t>
            </a:r>
            <a:r>
              <a:rPr lang="en-US" altLang="en-US">
                <a:latin typeface="Courier" pitchFamily="2" charset="0"/>
              </a:rPr>
              <a:t>0 3 4 3 4 0 5 0 1 0</a:t>
            </a:r>
          </a:p>
        </p:txBody>
      </p:sp>
      <p:sp>
        <p:nvSpPr>
          <p:cNvPr id="97284" name="AutoShape 5">
            <a:extLst>
              <a:ext uri="{FF2B5EF4-FFF2-40B4-BE49-F238E27FC236}">
                <a16:creationId xmlns:a16="http://schemas.microsoft.com/office/drawing/2014/main" id="{970722A2-4FF4-274B-8DC2-5011E3FAF74C}"/>
              </a:ext>
            </a:extLst>
          </p:cNvPr>
          <p:cNvSpPr>
            <a:spLocks noChangeArrowheads="1"/>
          </p:cNvSpPr>
          <p:nvPr/>
        </p:nvSpPr>
        <p:spPr bwMode="auto">
          <a:xfrm>
            <a:off x="4953000" y="3810000"/>
            <a:ext cx="304800" cy="609600"/>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97285" name="Text Box 6">
            <a:extLst>
              <a:ext uri="{FF2B5EF4-FFF2-40B4-BE49-F238E27FC236}">
                <a16:creationId xmlns:a16="http://schemas.microsoft.com/office/drawing/2014/main" id="{22B6935C-7512-6541-85E5-DDA2367ABCD8}"/>
              </a:ext>
            </a:extLst>
          </p:cNvPr>
          <p:cNvSpPr txBox="1">
            <a:spLocks noChangeArrowheads="1"/>
          </p:cNvSpPr>
          <p:nvPr/>
        </p:nvSpPr>
        <p:spPr bwMode="auto">
          <a:xfrm>
            <a:off x="7546954" y="1970089"/>
            <a:ext cx="19415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i="1">
                <a:solidFill>
                  <a:srgbClr val="FF0000"/>
                </a:solidFill>
              </a:rPr>
              <a:t>Multiple</a:t>
            </a:r>
          </a:p>
          <a:p>
            <a:pPr algn="ctr"/>
            <a:r>
              <a:rPr lang="en-US" altLang="en-US" sz="2800" i="1">
                <a:solidFill>
                  <a:srgbClr val="FF0000"/>
                </a:solidFill>
              </a:rPr>
              <a:t>Alignment</a:t>
            </a:r>
          </a:p>
        </p:txBody>
      </p:sp>
      <p:sp>
        <p:nvSpPr>
          <p:cNvPr id="97286" name="Text Box 7">
            <a:extLst>
              <a:ext uri="{FF2B5EF4-FFF2-40B4-BE49-F238E27FC236}">
                <a16:creationId xmlns:a16="http://schemas.microsoft.com/office/drawing/2014/main" id="{B4962745-17C1-4244-A0D1-84478EA69859}"/>
              </a:ext>
            </a:extLst>
          </p:cNvPr>
          <p:cNvSpPr txBox="1">
            <a:spLocks noChangeArrowheads="1"/>
          </p:cNvSpPr>
          <p:nvPr/>
        </p:nvSpPr>
        <p:spPr bwMode="auto">
          <a:xfrm>
            <a:off x="7243983" y="4768851"/>
            <a:ext cx="23839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i="1">
                <a:solidFill>
                  <a:srgbClr val="FF0000"/>
                </a:solidFill>
              </a:rPr>
              <a:t>Table of </a:t>
            </a:r>
          </a:p>
          <a:p>
            <a:pPr algn="ctr"/>
            <a:r>
              <a:rPr lang="en-US" altLang="en-US" sz="2800" i="1">
                <a:solidFill>
                  <a:srgbClr val="FF0000"/>
                </a:solidFill>
              </a:rPr>
              <a:t>Occurrences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90689410-458F-6945-80E9-A1EF119048E5}"/>
              </a:ext>
            </a:extLst>
          </p:cNvPr>
          <p:cNvSpPr>
            <a:spLocks noGrp="1" noChangeArrowheads="1"/>
          </p:cNvSpPr>
          <p:nvPr>
            <p:ph type="title"/>
          </p:nvPr>
        </p:nvSpPr>
        <p:spPr>
          <a:xfrm>
            <a:off x="2209800" y="381000"/>
            <a:ext cx="7772400" cy="1143000"/>
          </a:xfrm>
        </p:spPr>
        <p:txBody>
          <a:bodyPr/>
          <a:lstStyle/>
          <a:p>
            <a:pPr eaLnBrk="1" hangingPunct="1"/>
            <a:r>
              <a:rPr lang="en-US" altLang="en-US" dirty="0">
                <a:ea typeface="ＭＳ Ｐゴシック" panose="020B0600070205080204" pitchFamily="34" charset="-128"/>
              </a:rPr>
              <a:t>Building a PSSM - Step 2</a:t>
            </a:r>
          </a:p>
        </p:txBody>
      </p:sp>
      <p:sp>
        <p:nvSpPr>
          <p:cNvPr id="99330" name="Text Box 3">
            <a:extLst>
              <a:ext uri="{FF2B5EF4-FFF2-40B4-BE49-F238E27FC236}">
                <a16:creationId xmlns:a16="http://schemas.microsoft.com/office/drawing/2014/main" id="{0E392F3E-0B6A-944E-B0AB-AF0FD7B595A8}"/>
              </a:ext>
            </a:extLst>
          </p:cNvPr>
          <p:cNvSpPr txBox="1">
            <a:spLocks noChangeArrowheads="1"/>
          </p:cNvSpPr>
          <p:nvPr/>
        </p:nvSpPr>
        <p:spPr bwMode="auto">
          <a:xfrm>
            <a:off x="2895601" y="1876425"/>
            <a:ext cx="405591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0000"/>
                </a:solidFill>
                <a:latin typeface="Courier" pitchFamily="2" charset="0"/>
              </a:rPr>
              <a:t>A</a:t>
            </a:r>
            <a:r>
              <a:rPr lang="en-US" altLang="en-US">
                <a:latin typeface="Courier" pitchFamily="2" charset="0"/>
              </a:rPr>
              <a:t> 3 2 0 0 1 0 0 5 2 1</a:t>
            </a:r>
          </a:p>
          <a:p>
            <a:r>
              <a:rPr lang="en-US" altLang="en-US">
                <a:solidFill>
                  <a:srgbClr val="FF0000"/>
                </a:solidFill>
                <a:latin typeface="Courier" pitchFamily="2" charset="0"/>
              </a:rPr>
              <a:t>C </a:t>
            </a:r>
            <a:r>
              <a:rPr lang="en-US" altLang="en-US">
                <a:latin typeface="Courier" pitchFamily="2" charset="0"/>
              </a:rPr>
              <a:t>1 0 0 2 0 0 0 0 1 4</a:t>
            </a:r>
          </a:p>
          <a:p>
            <a:r>
              <a:rPr lang="en-US" altLang="en-US">
                <a:solidFill>
                  <a:srgbClr val="FF0000"/>
                </a:solidFill>
                <a:latin typeface="Courier" pitchFamily="2" charset="0"/>
              </a:rPr>
              <a:t>G</a:t>
            </a:r>
            <a:r>
              <a:rPr lang="en-US" altLang="en-US">
                <a:latin typeface="Courier" pitchFamily="2" charset="0"/>
              </a:rPr>
              <a:t> 1 0 1 0 0 5 0 0 1 0</a:t>
            </a:r>
          </a:p>
          <a:p>
            <a:r>
              <a:rPr lang="en-US" altLang="en-US">
                <a:solidFill>
                  <a:srgbClr val="FF0000"/>
                </a:solidFill>
                <a:latin typeface="Courier" pitchFamily="2" charset="0"/>
              </a:rPr>
              <a:t>T </a:t>
            </a:r>
            <a:r>
              <a:rPr lang="en-US" altLang="en-US">
                <a:latin typeface="Courier" pitchFamily="2" charset="0"/>
              </a:rPr>
              <a:t>0 3 4 3 4 0 5 0 1 0</a:t>
            </a:r>
          </a:p>
        </p:txBody>
      </p:sp>
      <p:sp>
        <p:nvSpPr>
          <p:cNvPr id="99331" name="AutoShape 4">
            <a:extLst>
              <a:ext uri="{FF2B5EF4-FFF2-40B4-BE49-F238E27FC236}">
                <a16:creationId xmlns:a16="http://schemas.microsoft.com/office/drawing/2014/main" id="{0B0927F4-BEB0-894D-9127-2F00B3DEC425}"/>
              </a:ext>
            </a:extLst>
          </p:cNvPr>
          <p:cNvSpPr>
            <a:spLocks noChangeArrowheads="1"/>
          </p:cNvSpPr>
          <p:nvPr/>
        </p:nvSpPr>
        <p:spPr bwMode="auto">
          <a:xfrm>
            <a:off x="4953000" y="3733800"/>
            <a:ext cx="304800" cy="609600"/>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99332" name="Text Box 5">
            <a:extLst>
              <a:ext uri="{FF2B5EF4-FFF2-40B4-BE49-F238E27FC236}">
                <a16:creationId xmlns:a16="http://schemas.microsoft.com/office/drawing/2014/main" id="{13B55677-C98B-2248-AC79-DAA699585AC5}"/>
              </a:ext>
            </a:extLst>
          </p:cNvPr>
          <p:cNvSpPr txBox="1">
            <a:spLocks noChangeArrowheads="1"/>
          </p:cNvSpPr>
          <p:nvPr/>
        </p:nvSpPr>
        <p:spPr bwMode="auto">
          <a:xfrm>
            <a:off x="7243983" y="2225676"/>
            <a:ext cx="23839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i="1">
                <a:solidFill>
                  <a:srgbClr val="FF0000"/>
                </a:solidFill>
              </a:rPr>
              <a:t>Table of </a:t>
            </a:r>
          </a:p>
          <a:p>
            <a:pPr algn="ctr"/>
            <a:r>
              <a:rPr lang="en-US" altLang="en-US" sz="2800" i="1">
                <a:solidFill>
                  <a:srgbClr val="FF0000"/>
                </a:solidFill>
              </a:rPr>
              <a:t>Occurrences</a:t>
            </a:r>
          </a:p>
        </p:txBody>
      </p:sp>
      <p:sp>
        <p:nvSpPr>
          <p:cNvPr id="99333" name="Text Box 6">
            <a:extLst>
              <a:ext uri="{FF2B5EF4-FFF2-40B4-BE49-F238E27FC236}">
                <a16:creationId xmlns:a16="http://schemas.microsoft.com/office/drawing/2014/main" id="{88EEA998-2F84-4543-A8A2-CE01A84F787D}"/>
              </a:ext>
            </a:extLst>
          </p:cNvPr>
          <p:cNvSpPr txBox="1">
            <a:spLocks noChangeArrowheads="1"/>
          </p:cNvSpPr>
          <p:nvPr/>
        </p:nvSpPr>
        <p:spPr bwMode="auto">
          <a:xfrm>
            <a:off x="1752600" y="4495800"/>
            <a:ext cx="58993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0000"/>
                </a:solidFill>
                <a:latin typeface="Courier" pitchFamily="2" charset="0"/>
              </a:rPr>
              <a:t>A</a:t>
            </a:r>
            <a:r>
              <a:rPr lang="en-US" altLang="en-US" dirty="0">
                <a:latin typeface="Courier" pitchFamily="2" charset="0"/>
              </a:rPr>
              <a:t> .6 .4  0  0 .2  0  0  1 .4 .2</a:t>
            </a:r>
          </a:p>
          <a:p>
            <a:r>
              <a:rPr lang="en-US" altLang="en-US" dirty="0">
                <a:solidFill>
                  <a:srgbClr val="FF0000"/>
                </a:solidFill>
                <a:latin typeface="Courier" pitchFamily="2" charset="0"/>
              </a:rPr>
              <a:t>C </a:t>
            </a:r>
            <a:r>
              <a:rPr lang="en-US" altLang="en-US" dirty="0">
                <a:latin typeface="Courier" pitchFamily="2" charset="0"/>
              </a:rPr>
              <a:t>.2  0  0 .4  0  0  0  0 .2 .8</a:t>
            </a:r>
          </a:p>
          <a:p>
            <a:r>
              <a:rPr lang="en-US" altLang="en-US" dirty="0">
                <a:solidFill>
                  <a:srgbClr val="FF0000"/>
                </a:solidFill>
                <a:latin typeface="Courier" pitchFamily="2" charset="0"/>
              </a:rPr>
              <a:t>G</a:t>
            </a:r>
            <a:r>
              <a:rPr lang="en-US" altLang="en-US" dirty="0">
                <a:latin typeface="Courier" pitchFamily="2" charset="0"/>
              </a:rPr>
              <a:t> .2  0 .2  0  0  1  0  0 .2  0</a:t>
            </a:r>
          </a:p>
          <a:p>
            <a:r>
              <a:rPr lang="en-US" altLang="en-US" dirty="0">
                <a:solidFill>
                  <a:srgbClr val="FF0000"/>
                </a:solidFill>
                <a:latin typeface="Courier" pitchFamily="2" charset="0"/>
              </a:rPr>
              <a:t>T  </a:t>
            </a:r>
            <a:r>
              <a:rPr lang="en-US" altLang="en-US" dirty="0">
                <a:latin typeface="Courier" pitchFamily="2" charset="0"/>
              </a:rPr>
              <a:t>0 .6 .8 .6 .8  0  1  0 .2  0</a:t>
            </a:r>
          </a:p>
        </p:txBody>
      </p:sp>
      <p:sp>
        <p:nvSpPr>
          <p:cNvPr id="99334" name="Text Box 7">
            <a:extLst>
              <a:ext uri="{FF2B5EF4-FFF2-40B4-BE49-F238E27FC236}">
                <a16:creationId xmlns:a16="http://schemas.microsoft.com/office/drawing/2014/main" id="{0242E32D-E2EF-8F47-A7B5-63CDC87947B9}"/>
              </a:ext>
            </a:extLst>
          </p:cNvPr>
          <p:cNvSpPr txBox="1">
            <a:spLocks noChangeArrowheads="1"/>
          </p:cNvSpPr>
          <p:nvPr/>
        </p:nvSpPr>
        <p:spPr bwMode="auto">
          <a:xfrm>
            <a:off x="7732471" y="4845051"/>
            <a:ext cx="26436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i="1">
                <a:solidFill>
                  <a:srgbClr val="FF0000"/>
                </a:solidFill>
              </a:rPr>
              <a:t>PSSM with no</a:t>
            </a:r>
          </a:p>
          <a:p>
            <a:pPr algn="ctr"/>
            <a:r>
              <a:rPr lang="en-US" altLang="en-US" sz="2800" i="1">
                <a:solidFill>
                  <a:srgbClr val="FF0000"/>
                </a:solidFill>
              </a:rPr>
              <a:t>pseudocounts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E327E2D1-4841-F54D-8531-040515CC8AE2}"/>
              </a:ext>
            </a:extLst>
          </p:cNvPr>
          <p:cNvSpPr>
            <a:spLocks noGrp="1" noChangeArrowheads="1"/>
          </p:cNvSpPr>
          <p:nvPr>
            <p:ph type="title"/>
          </p:nvPr>
        </p:nvSpPr>
        <p:spPr>
          <a:xfrm>
            <a:off x="1809750" y="254001"/>
            <a:ext cx="8229600" cy="1143000"/>
          </a:xfrm>
        </p:spPr>
        <p:txBody>
          <a:bodyPr/>
          <a:lstStyle/>
          <a:p>
            <a:pPr eaLnBrk="1" hangingPunct="1"/>
            <a:r>
              <a:rPr lang="en-US" altLang="en-US" dirty="0" err="1">
                <a:ea typeface="ＭＳ Ｐゴシック" panose="020B0600070205080204" pitchFamily="34" charset="-128"/>
              </a:rPr>
              <a:t>Pseudocounts</a:t>
            </a:r>
            <a:endParaRPr lang="en-US" altLang="en-US" dirty="0">
              <a:ea typeface="ＭＳ Ｐゴシック" panose="020B0600070205080204" pitchFamily="34" charset="-128"/>
            </a:endParaRPr>
          </a:p>
        </p:txBody>
      </p:sp>
      <p:sp>
        <p:nvSpPr>
          <p:cNvPr id="101378" name="Rectangle 3">
            <a:extLst>
              <a:ext uri="{FF2B5EF4-FFF2-40B4-BE49-F238E27FC236}">
                <a16:creationId xmlns:a16="http://schemas.microsoft.com/office/drawing/2014/main" id="{5A0100C4-38B0-8346-8E3A-9762BDBBA15F}"/>
              </a:ext>
            </a:extLst>
          </p:cNvPr>
          <p:cNvSpPr>
            <a:spLocks noGrp="1" noChangeArrowheads="1"/>
          </p:cNvSpPr>
          <p:nvPr>
            <p:ph type="body" idx="1"/>
          </p:nvPr>
        </p:nvSpPr>
        <p:spPr>
          <a:xfrm>
            <a:off x="889000" y="1524000"/>
            <a:ext cx="10071100" cy="4114800"/>
          </a:xfrm>
        </p:spPr>
        <p:txBody>
          <a:bodyPr/>
          <a:lstStyle/>
          <a:p>
            <a:pPr eaLnBrk="1" hangingPunct="1"/>
            <a:r>
              <a:rPr lang="en-US" altLang="en-US" dirty="0">
                <a:ea typeface="ＭＳ Ｐゴシック" panose="020B0600070205080204" pitchFamily="34" charset="-128"/>
              </a:rPr>
              <a:t>Method to account for small sample size of multi-sequence alignment</a:t>
            </a:r>
          </a:p>
          <a:p>
            <a:pPr eaLnBrk="1" hangingPunct="1"/>
            <a:r>
              <a:rPr lang="en-US" altLang="en-US" dirty="0">
                <a:ea typeface="ＭＳ Ｐゴシック" panose="020B0600070205080204" pitchFamily="34" charset="-128"/>
              </a:rPr>
              <a:t>Gets around problem of having </a:t>
            </a:r>
            <a:r>
              <a:rPr lang="ja-JP" altLang="en-US">
                <a:ea typeface="ＭＳ Ｐゴシック" panose="020B0600070205080204" pitchFamily="34" charset="-128"/>
              </a:rPr>
              <a:t>“</a:t>
            </a:r>
            <a:r>
              <a:rPr lang="en-US" altLang="ja-JP" dirty="0">
                <a:ea typeface="ＭＳ Ｐゴシック" panose="020B0600070205080204" pitchFamily="34" charset="-128"/>
              </a:rPr>
              <a:t>0</a:t>
            </a:r>
            <a:r>
              <a:rPr lang="ja-JP" altLang="en-US">
                <a:ea typeface="ＭＳ Ｐゴシック" panose="020B0600070205080204" pitchFamily="34" charset="-128"/>
              </a:rPr>
              <a:t>”</a:t>
            </a:r>
            <a:r>
              <a:rPr lang="en-US" altLang="ja-JP" dirty="0">
                <a:ea typeface="ＭＳ Ｐゴシック" panose="020B0600070205080204" pitchFamily="34" charset="-128"/>
              </a:rPr>
              <a:t> score in PSSM or profile</a:t>
            </a:r>
          </a:p>
          <a:p>
            <a:pPr eaLnBrk="1" hangingPunct="1"/>
            <a:r>
              <a:rPr lang="en-US" altLang="en-US" dirty="0">
                <a:ea typeface="ＭＳ Ｐゴシック" panose="020B0600070205080204" pitchFamily="34" charset="-128"/>
              </a:rPr>
              <a:t>Defined by a correction factor </a:t>
            </a:r>
            <a:r>
              <a:rPr lang="ja-JP" altLang="en-US">
                <a:ea typeface="ＭＳ Ｐゴシック" panose="020B0600070205080204" pitchFamily="34" charset="-128"/>
              </a:rPr>
              <a:t>“</a:t>
            </a:r>
            <a:r>
              <a:rPr lang="en-US" altLang="ja-JP" dirty="0">
                <a:ea typeface="ＭＳ Ｐゴシック" panose="020B0600070205080204" pitchFamily="34" charset="-128"/>
              </a:rPr>
              <a:t>B</a:t>
            </a:r>
            <a:r>
              <a:rPr lang="ja-JP" altLang="en-US">
                <a:ea typeface="ＭＳ Ｐゴシック" panose="020B0600070205080204" pitchFamily="34" charset="-128"/>
              </a:rPr>
              <a:t>”</a:t>
            </a:r>
            <a:r>
              <a:rPr lang="en-US" altLang="ja-JP" dirty="0">
                <a:ea typeface="ＭＳ Ｐゴシック" panose="020B0600070205080204" pitchFamily="34" charset="-128"/>
              </a:rPr>
              <a:t> which reflects overall composition of sequences under consideration</a:t>
            </a:r>
          </a:p>
          <a:p>
            <a:pPr eaLnBrk="1" hangingPunct="1"/>
            <a:r>
              <a:rPr lang="en-US" altLang="en-US" dirty="0">
                <a:ea typeface="ＭＳ Ｐゴシック" panose="020B0600070205080204" pitchFamily="34" charset="-128"/>
              </a:rPr>
              <a:t>B = </a:t>
            </a:r>
            <a:r>
              <a:rPr lang="en-US" altLang="en-US" dirty="0">
                <a:ea typeface="ＭＳ Ｐゴシック" panose="020B0600070205080204" pitchFamily="34" charset="-128"/>
                <a:sym typeface="Symbol" pitchFamily="2" charset="2"/>
              </a:rPr>
              <a:t></a:t>
            </a:r>
            <a:r>
              <a:rPr lang="en-US" altLang="en-US" dirty="0">
                <a:ea typeface="ＭＳ Ｐゴシック" panose="020B0600070205080204" pitchFamily="34" charset="-128"/>
              </a:rPr>
              <a:t> N  or B = 0.1 which falls off with N where N = # sequences</a:t>
            </a:r>
            <a:endParaRPr lang="en-US" altLang="en-US" dirty="0">
              <a:ea typeface="ＭＳ Ｐゴシック" panose="020B0600070205080204" pitchFamily="34" charset="-128"/>
              <a:sym typeface="Symbol" pitchFamily="2" charset="2"/>
            </a:endParaRPr>
          </a:p>
        </p:txBody>
      </p:sp>
      <p:sp>
        <p:nvSpPr>
          <p:cNvPr id="101379" name="Line 4">
            <a:extLst>
              <a:ext uri="{FF2B5EF4-FFF2-40B4-BE49-F238E27FC236}">
                <a16:creationId xmlns:a16="http://schemas.microsoft.com/office/drawing/2014/main" id="{7BFEA498-4634-1844-81BE-7D0D48FDC07F}"/>
              </a:ext>
            </a:extLst>
          </p:cNvPr>
          <p:cNvSpPr>
            <a:spLocks noChangeShapeType="1"/>
          </p:cNvSpPr>
          <p:nvPr/>
        </p:nvSpPr>
        <p:spPr bwMode="auto">
          <a:xfrm>
            <a:off x="2273300" y="4368800"/>
            <a:ext cx="381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AE132795-4B67-B147-B74C-63533E28B254}"/>
              </a:ext>
            </a:extLst>
          </p:cNvPr>
          <p:cNvSpPr>
            <a:spLocks noGrp="1" noChangeArrowheads="1"/>
          </p:cNvSpPr>
          <p:nvPr>
            <p:ph type="title"/>
          </p:nvPr>
        </p:nvSpPr>
        <p:spPr>
          <a:xfrm>
            <a:off x="1981200" y="234055"/>
            <a:ext cx="8229600" cy="1143000"/>
          </a:xfrm>
        </p:spPr>
        <p:txBody>
          <a:bodyPr/>
          <a:lstStyle/>
          <a:p>
            <a:pPr eaLnBrk="1" hangingPunct="1"/>
            <a:r>
              <a:rPr lang="en-US" altLang="en-US" dirty="0" err="1">
                <a:ea typeface="ＭＳ Ｐゴシック" panose="020B0600070205080204" pitchFamily="34" charset="-128"/>
              </a:rPr>
              <a:t>Pseudocounts</a:t>
            </a:r>
            <a:endParaRPr lang="en-US" altLang="en-US" dirty="0">
              <a:ea typeface="ＭＳ Ｐゴシック" panose="020B0600070205080204" pitchFamily="34" charset="-128"/>
            </a:endParaRPr>
          </a:p>
        </p:txBody>
      </p:sp>
      <p:sp>
        <p:nvSpPr>
          <p:cNvPr id="103426" name="Rectangle 3">
            <a:extLst>
              <a:ext uri="{FF2B5EF4-FFF2-40B4-BE49-F238E27FC236}">
                <a16:creationId xmlns:a16="http://schemas.microsoft.com/office/drawing/2014/main" id="{3E971007-D454-A74F-9D34-CE314BC73FE8}"/>
              </a:ext>
            </a:extLst>
          </p:cNvPr>
          <p:cNvSpPr>
            <a:spLocks noGrp="1" noChangeArrowheads="1"/>
          </p:cNvSpPr>
          <p:nvPr>
            <p:ph type="body" idx="1"/>
          </p:nvPr>
        </p:nvSpPr>
        <p:spPr>
          <a:xfrm>
            <a:off x="2184400" y="1600200"/>
            <a:ext cx="8229600" cy="4526100"/>
          </a:xfrm>
        </p:spPr>
        <p:txBody>
          <a:bodyPr/>
          <a:lstStyle/>
          <a:p>
            <a:pPr eaLnBrk="1" hangingPunct="1"/>
            <a:r>
              <a:rPr lang="en-US" altLang="en-US" dirty="0">
                <a:ea typeface="ＭＳ Ｐゴシック" panose="020B0600070205080204" pitchFamily="34" charset="-128"/>
              </a:rPr>
              <a:t>Score(X</a:t>
            </a:r>
            <a:r>
              <a:rPr lang="en-US" altLang="en-US" baseline="-25000" dirty="0">
                <a:ea typeface="ＭＳ Ｐゴシック" panose="020B0600070205080204" pitchFamily="34" charset="-128"/>
              </a:rPr>
              <a:t>i</a:t>
            </a:r>
            <a:r>
              <a:rPr lang="en-US" altLang="en-US" dirty="0">
                <a:ea typeface="ＭＳ Ｐゴシック" panose="020B0600070205080204" pitchFamily="34" charset="-128"/>
              </a:rPr>
              <a:t>) = (</a:t>
            </a:r>
            <a:r>
              <a:rPr lang="en-US" altLang="en-US" dirty="0" err="1">
                <a:ea typeface="ＭＳ Ｐゴシック" panose="020B0600070205080204" pitchFamily="34" charset="-128"/>
              </a:rPr>
              <a:t>q</a:t>
            </a:r>
            <a:r>
              <a:rPr lang="en-US" altLang="en-US" baseline="-25000" dirty="0" err="1">
                <a:ea typeface="ＭＳ Ｐゴシック" panose="020B0600070205080204" pitchFamily="34" charset="-128"/>
              </a:rPr>
              <a:t>x</a:t>
            </a:r>
            <a:r>
              <a:rPr lang="en-US" altLang="en-US" dirty="0">
                <a:ea typeface="ＭＳ Ｐゴシック" panose="020B0600070205080204" pitchFamily="34" charset="-128"/>
              </a:rPr>
              <a:t> + </a:t>
            </a:r>
            <a:r>
              <a:rPr lang="en-US" altLang="en-US" dirty="0" err="1">
                <a:ea typeface="ＭＳ Ｐゴシック" panose="020B0600070205080204" pitchFamily="34" charset="-128"/>
              </a:rPr>
              <a:t>p</a:t>
            </a:r>
            <a:r>
              <a:rPr lang="en-US" altLang="en-US" baseline="-25000" dirty="0" err="1">
                <a:ea typeface="ＭＳ Ｐゴシック" panose="020B0600070205080204" pitchFamily="34" charset="-128"/>
              </a:rPr>
              <a:t>x</a:t>
            </a:r>
            <a:r>
              <a:rPr lang="en-US" altLang="en-US" dirty="0">
                <a:ea typeface="ＭＳ Ｐゴシック" panose="020B0600070205080204" pitchFamily="34" charset="-128"/>
              </a:rPr>
              <a:t>)/(N + B)</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q = observed counts of residue X at pos. </a:t>
            </a:r>
            <a:r>
              <a:rPr lang="en-US" altLang="en-US" dirty="0" err="1">
                <a:ea typeface="ＭＳ Ｐゴシック" panose="020B0600070205080204" pitchFamily="34" charset="-128"/>
              </a:rPr>
              <a:t>i</a:t>
            </a:r>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p = </a:t>
            </a:r>
            <a:r>
              <a:rPr lang="en-US" altLang="en-US" dirty="0" err="1">
                <a:ea typeface="ＭＳ Ｐゴシック" panose="020B0600070205080204" pitchFamily="34" charset="-128"/>
              </a:rPr>
              <a:t>pseudocounts</a:t>
            </a:r>
            <a:r>
              <a:rPr lang="en-US" altLang="en-US" dirty="0">
                <a:ea typeface="ＭＳ Ｐゴシック" panose="020B0600070205080204" pitchFamily="34" charset="-128"/>
              </a:rPr>
              <a:t> of X = B*frequency(X)</a:t>
            </a:r>
          </a:p>
          <a:p>
            <a:pPr eaLnBrk="1" hangingPunct="1"/>
            <a:r>
              <a:rPr lang="en-US" altLang="en-US" dirty="0">
                <a:ea typeface="ＭＳ Ｐゴシック" panose="020B0600070205080204" pitchFamily="34" charset="-128"/>
              </a:rPr>
              <a:t>N = total number of sequences in MSA</a:t>
            </a:r>
          </a:p>
          <a:p>
            <a:pPr eaLnBrk="1" hangingPunct="1"/>
            <a:r>
              <a:rPr lang="en-US" altLang="en-US" dirty="0">
                <a:ea typeface="ＭＳ Ｐゴシック" panose="020B0600070205080204" pitchFamily="34" charset="-128"/>
              </a:rPr>
              <a:t>B = number of </a:t>
            </a:r>
            <a:r>
              <a:rPr lang="en-US" altLang="en-US" dirty="0" err="1">
                <a:ea typeface="ＭＳ Ｐゴシック" panose="020B0600070205080204" pitchFamily="34" charset="-128"/>
              </a:rPr>
              <a:t>pseudocounts</a:t>
            </a:r>
            <a:r>
              <a:rPr lang="en-US" altLang="en-US" dirty="0">
                <a:ea typeface="ＭＳ Ｐゴシック" panose="020B0600070205080204" pitchFamily="34" charset="-128"/>
              </a:rPr>
              <a:t> (assume </a:t>
            </a:r>
            <a:r>
              <a:rPr lang="en-US" altLang="en-US" dirty="0">
                <a:ea typeface="ＭＳ Ｐゴシック" panose="020B0600070205080204" pitchFamily="34" charset="-128"/>
                <a:sym typeface="Symbol" pitchFamily="2" charset="2"/>
              </a:rPr>
              <a:t></a:t>
            </a:r>
            <a:r>
              <a:rPr lang="en-US" altLang="en-US" dirty="0">
                <a:ea typeface="ＭＳ Ｐゴシック" panose="020B0600070205080204" pitchFamily="34" charset="-128"/>
              </a:rPr>
              <a:t> N)</a:t>
            </a:r>
            <a:endParaRPr lang="en-US" altLang="en-US" sz="3600" b="0" dirty="0">
              <a:ea typeface="ＭＳ Ｐゴシック" panose="020B0600070205080204" pitchFamily="34" charset="-128"/>
            </a:endParaRPr>
          </a:p>
        </p:txBody>
      </p:sp>
      <p:sp>
        <p:nvSpPr>
          <p:cNvPr id="103427" name="Rectangle 4">
            <a:extLst>
              <a:ext uri="{FF2B5EF4-FFF2-40B4-BE49-F238E27FC236}">
                <a16:creationId xmlns:a16="http://schemas.microsoft.com/office/drawing/2014/main" id="{697A400F-2E87-594A-ADEE-6BE8B9E0BE78}"/>
              </a:ext>
            </a:extLst>
          </p:cNvPr>
          <p:cNvSpPr>
            <a:spLocks noChangeArrowheads="1"/>
          </p:cNvSpPr>
          <p:nvPr/>
        </p:nvSpPr>
        <p:spPr bwMode="auto">
          <a:xfrm>
            <a:off x="2514601" y="5105400"/>
            <a:ext cx="7858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3200"/>
              <a:t>Score(A</a:t>
            </a:r>
            <a:r>
              <a:rPr lang="en-US" altLang="en-US" sz="3200" baseline="-25000"/>
              <a:t>1</a:t>
            </a:r>
            <a:r>
              <a:rPr lang="en-US" altLang="en-US" sz="3200"/>
              <a:t>) = (3 + </a:t>
            </a:r>
            <a:r>
              <a:rPr lang="en-US" altLang="en-US" sz="2800">
                <a:sym typeface="Symbol" pitchFamily="2" charset="2"/>
              </a:rPr>
              <a:t></a:t>
            </a:r>
            <a:r>
              <a:rPr lang="en-US" altLang="en-US" sz="2800"/>
              <a:t> 5(0.32</a:t>
            </a:r>
            <a:r>
              <a:rPr lang="en-US" altLang="en-US" b="0">
                <a:latin typeface="Times New Roman" panose="02020603050405020304" pitchFamily="18" charset="0"/>
              </a:rPr>
              <a:t> </a:t>
            </a:r>
            <a:r>
              <a:rPr lang="en-US" altLang="en-US" sz="3200"/>
              <a:t>))/(5 + </a:t>
            </a:r>
            <a:r>
              <a:rPr lang="en-US" altLang="en-US" sz="2800">
                <a:sym typeface="Symbol" pitchFamily="2" charset="2"/>
              </a:rPr>
              <a:t></a:t>
            </a:r>
            <a:r>
              <a:rPr lang="en-US" altLang="en-US" sz="2800"/>
              <a:t> 5</a:t>
            </a:r>
            <a:r>
              <a:rPr lang="en-US" altLang="en-US" sz="3200"/>
              <a:t>) = 0.51</a:t>
            </a:r>
          </a:p>
        </p:txBody>
      </p:sp>
      <p:sp>
        <p:nvSpPr>
          <p:cNvPr id="103428" name="Line 5">
            <a:extLst>
              <a:ext uri="{FF2B5EF4-FFF2-40B4-BE49-F238E27FC236}">
                <a16:creationId xmlns:a16="http://schemas.microsoft.com/office/drawing/2014/main" id="{9D8B8EA2-0328-934F-82F3-31D14BF4568C}"/>
              </a:ext>
            </a:extLst>
          </p:cNvPr>
          <p:cNvSpPr>
            <a:spLocks noChangeShapeType="1"/>
          </p:cNvSpPr>
          <p:nvPr/>
        </p:nvSpPr>
        <p:spPr bwMode="auto">
          <a:xfrm>
            <a:off x="9486900" y="4098404"/>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29" name="Line 6">
            <a:extLst>
              <a:ext uri="{FF2B5EF4-FFF2-40B4-BE49-F238E27FC236}">
                <a16:creationId xmlns:a16="http://schemas.microsoft.com/office/drawing/2014/main" id="{46249F75-FB86-2441-8B52-BA014AF28E30}"/>
              </a:ext>
            </a:extLst>
          </p:cNvPr>
          <p:cNvSpPr>
            <a:spLocks noChangeShapeType="1"/>
          </p:cNvSpPr>
          <p:nvPr/>
        </p:nvSpPr>
        <p:spPr bwMode="auto">
          <a:xfrm>
            <a:off x="8534400" y="52578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0" name="Line 7">
            <a:extLst>
              <a:ext uri="{FF2B5EF4-FFF2-40B4-BE49-F238E27FC236}">
                <a16:creationId xmlns:a16="http://schemas.microsoft.com/office/drawing/2014/main" id="{873CD876-3701-F34B-942F-76BA39ACBD6C}"/>
              </a:ext>
            </a:extLst>
          </p:cNvPr>
          <p:cNvSpPr>
            <a:spLocks noChangeShapeType="1"/>
          </p:cNvSpPr>
          <p:nvPr/>
        </p:nvSpPr>
        <p:spPr bwMode="auto">
          <a:xfrm>
            <a:off x="5943600" y="52292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1" name="Text Box 8">
            <a:extLst>
              <a:ext uri="{FF2B5EF4-FFF2-40B4-BE49-F238E27FC236}">
                <a16:creationId xmlns:a16="http://schemas.microsoft.com/office/drawing/2014/main" id="{1E423429-5D09-A142-982F-1EE48B28F0FE}"/>
              </a:ext>
            </a:extLst>
          </p:cNvPr>
          <p:cNvSpPr txBox="1">
            <a:spLocks noChangeArrowheads="1"/>
          </p:cNvSpPr>
          <p:nvPr/>
        </p:nvSpPr>
        <p:spPr bwMode="auto">
          <a:xfrm>
            <a:off x="2533650" y="5980113"/>
            <a:ext cx="6957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0.32 is the frequency of A</a:t>
            </a:r>
            <a:r>
              <a:rPr lang="ja-JP" altLang="en-US" sz="1800"/>
              <a:t>’</a:t>
            </a:r>
            <a:r>
              <a:rPr lang="en-US" altLang="ja-JP" sz="1800"/>
              <a:t>s over the entire genome sequence</a:t>
            </a:r>
            <a:endParaRPr lang="en-US" altLang="en-US" sz="18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DFA11B83-E41C-864E-98FB-F2585C5E5EA7}"/>
              </a:ext>
            </a:extLst>
          </p:cNvPr>
          <p:cNvSpPr>
            <a:spLocks noGrp="1" noChangeArrowheads="1"/>
          </p:cNvSpPr>
          <p:nvPr>
            <p:ph type="title"/>
          </p:nvPr>
        </p:nvSpPr>
        <p:spPr>
          <a:xfrm>
            <a:off x="2209800" y="381000"/>
            <a:ext cx="7772400" cy="1143000"/>
          </a:xfrm>
        </p:spPr>
        <p:txBody>
          <a:bodyPr/>
          <a:lstStyle/>
          <a:p>
            <a:pPr eaLnBrk="1" hangingPunct="1"/>
            <a:r>
              <a:rPr lang="en-US" altLang="en-US" dirty="0">
                <a:ea typeface="ＭＳ Ｐゴシック" panose="020B0600070205080204" pitchFamily="34" charset="-128"/>
              </a:rPr>
              <a:t>Including </a:t>
            </a:r>
            <a:r>
              <a:rPr lang="en-US" altLang="en-US" dirty="0" err="1">
                <a:ea typeface="ＭＳ Ｐゴシック" panose="020B0600070205080204" pitchFamily="34" charset="-128"/>
              </a:rPr>
              <a:t>Pseudocounts</a:t>
            </a:r>
            <a:r>
              <a:rPr lang="en-US" altLang="en-US" dirty="0">
                <a:ea typeface="ＭＳ Ｐゴシック" panose="020B0600070205080204" pitchFamily="34" charset="-128"/>
              </a:rPr>
              <a:t> - Step 2</a:t>
            </a:r>
          </a:p>
        </p:txBody>
      </p:sp>
      <p:sp>
        <p:nvSpPr>
          <p:cNvPr id="105475" name="AutoShape 4">
            <a:extLst>
              <a:ext uri="{FF2B5EF4-FFF2-40B4-BE49-F238E27FC236}">
                <a16:creationId xmlns:a16="http://schemas.microsoft.com/office/drawing/2014/main" id="{43425ED1-9951-DD4B-B009-CBCB423D1ECF}"/>
              </a:ext>
            </a:extLst>
          </p:cNvPr>
          <p:cNvSpPr>
            <a:spLocks noChangeArrowheads="1"/>
          </p:cNvSpPr>
          <p:nvPr/>
        </p:nvSpPr>
        <p:spPr bwMode="auto">
          <a:xfrm>
            <a:off x="4953000" y="3657600"/>
            <a:ext cx="304800" cy="609600"/>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5476" name="Text Box 5">
            <a:extLst>
              <a:ext uri="{FF2B5EF4-FFF2-40B4-BE49-F238E27FC236}">
                <a16:creationId xmlns:a16="http://schemas.microsoft.com/office/drawing/2014/main" id="{2A12A6F7-6B5A-AB41-8744-70BB399E1E19}"/>
              </a:ext>
            </a:extLst>
          </p:cNvPr>
          <p:cNvSpPr txBox="1">
            <a:spLocks noChangeArrowheads="1"/>
          </p:cNvSpPr>
          <p:nvPr/>
        </p:nvSpPr>
        <p:spPr bwMode="auto">
          <a:xfrm>
            <a:off x="7985394" y="2230418"/>
            <a:ext cx="26564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i="1" dirty="0">
                <a:solidFill>
                  <a:srgbClr val="FF0000"/>
                </a:solidFill>
              </a:rPr>
              <a:t>PSSM with no </a:t>
            </a:r>
          </a:p>
          <a:p>
            <a:pPr algn="ctr"/>
            <a:r>
              <a:rPr lang="en-US" altLang="en-US" sz="2800" i="1" dirty="0" err="1">
                <a:solidFill>
                  <a:srgbClr val="FF0000"/>
                </a:solidFill>
              </a:rPr>
              <a:t>pseudocounts</a:t>
            </a:r>
            <a:endParaRPr lang="en-US" altLang="en-US" sz="2800" i="1" dirty="0">
              <a:solidFill>
                <a:srgbClr val="FF0000"/>
              </a:solidFill>
            </a:endParaRPr>
          </a:p>
        </p:txBody>
      </p:sp>
      <p:sp>
        <p:nvSpPr>
          <p:cNvPr id="105477" name="Text Box 6">
            <a:extLst>
              <a:ext uri="{FF2B5EF4-FFF2-40B4-BE49-F238E27FC236}">
                <a16:creationId xmlns:a16="http://schemas.microsoft.com/office/drawing/2014/main" id="{EAC5DA4E-A118-7B42-8E7E-F63575E65267}"/>
              </a:ext>
            </a:extLst>
          </p:cNvPr>
          <p:cNvSpPr txBox="1">
            <a:spLocks noChangeArrowheads="1"/>
          </p:cNvSpPr>
          <p:nvPr/>
        </p:nvSpPr>
        <p:spPr bwMode="auto">
          <a:xfrm>
            <a:off x="2590801" y="4572000"/>
            <a:ext cx="50930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0000"/>
                </a:solidFill>
                <a:latin typeface="Courier" pitchFamily="2" charset="0"/>
              </a:rPr>
              <a:t>A</a:t>
            </a:r>
            <a:r>
              <a:rPr lang="en-US" altLang="en-US">
                <a:latin typeface="Courier" pitchFamily="2" charset="0"/>
              </a:rPr>
              <a:t> </a:t>
            </a:r>
            <a:r>
              <a:rPr lang="en-US" altLang="en-US">
                <a:latin typeface="Times New Roman" panose="02020603050405020304" pitchFamily="18" charset="0"/>
              </a:rPr>
              <a:t>.51 .38 .09 .09 .24 .09 .09 .79 .38 .24</a:t>
            </a:r>
          </a:p>
          <a:p>
            <a:r>
              <a:rPr lang="en-US" altLang="en-US">
                <a:solidFill>
                  <a:srgbClr val="FF0000"/>
                </a:solidFill>
                <a:latin typeface="Courier" pitchFamily="2" charset="0"/>
              </a:rPr>
              <a:t>C</a:t>
            </a:r>
            <a:r>
              <a:rPr lang="en-US" altLang="en-US">
                <a:solidFill>
                  <a:srgbClr val="FF0000"/>
                </a:solidFill>
                <a:latin typeface="Times New Roman" panose="02020603050405020304" pitchFamily="18" charset="0"/>
              </a:rPr>
              <a:t>  </a:t>
            </a:r>
            <a:r>
              <a:rPr lang="en-US" altLang="en-US">
                <a:latin typeface="Times New Roman" panose="02020603050405020304" pitchFamily="18" charset="0"/>
              </a:rPr>
              <a:t>.19 .06 .06 .33 .06 .06 .06 .06 .19 .61</a:t>
            </a:r>
          </a:p>
          <a:p>
            <a:r>
              <a:rPr lang="en-US" altLang="en-US">
                <a:solidFill>
                  <a:srgbClr val="FF0000"/>
                </a:solidFill>
                <a:latin typeface="Courier" pitchFamily="2" charset="0"/>
              </a:rPr>
              <a:t>G</a:t>
            </a:r>
            <a:r>
              <a:rPr lang="en-US" altLang="en-US">
                <a:latin typeface="Times New Roman" panose="02020603050405020304" pitchFamily="18" charset="0"/>
              </a:rPr>
              <a:t>  .19 .06 .19 .06 .06 .75 .06 .06 .19 .06</a:t>
            </a:r>
          </a:p>
          <a:p>
            <a:r>
              <a:rPr lang="en-US" altLang="en-US">
                <a:solidFill>
                  <a:srgbClr val="FF0000"/>
                </a:solidFill>
                <a:latin typeface="Courier" pitchFamily="2" charset="0"/>
              </a:rPr>
              <a:t>T </a:t>
            </a:r>
            <a:r>
              <a:rPr lang="en-US" altLang="en-US">
                <a:latin typeface="Times New Roman" panose="02020603050405020304" pitchFamily="18" charset="0"/>
              </a:rPr>
              <a:t>.09 .51 .65 .51 .65 .09 .79 .09 .24 .09</a:t>
            </a:r>
            <a:endParaRPr lang="en-US" altLang="en-US">
              <a:latin typeface="Courier" pitchFamily="2" charset="0"/>
            </a:endParaRPr>
          </a:p>
        </p:txBody>
      </p:sp>
      <p:sp>
        <p:nvSpPr>
          <p:cNvPr id="105478" name="Text Box 7">
            <a:extLst>
              <a:ext uri="{FF2B5EF4-FFF2-40B4-BE49-F238E27FC236}">
                <a16:creationId xmlns:a16="http://schemas.microsoft.com/office/drawing/2014/main" id="{52F82576-D85C-AF4C-8D69-9B81C5588844}"/>
              </a:ext>
            </a:extLst>
          </p:cNvPr>
          <p:cNvSpPr txBox="1">
            <a:spLocks noChangeArrowheads="1"/>
          </p:cNvSpPr>
          <p:nvPr/>
        </p:nvSpPr>
        <p:spPr bwMode="auto">
          <a:xfrm>
            <a:off x="7743826" y="4845050"/>
            <a:ext cx="26193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i="1">
                <a:solidFill>
                  <a:srgbClr val="FF0000"/>
                </a:solidFill>
              </a:rPr>
              <a:t>PSSM with</a:t>
            </a:r>
          </a:p>
          <a:p>
            <a:pPr algn="ctr"/>
            <a:r>
              <a:rPr lang="en-US" altLang="en-US" sz="2800" i="1">
                <a:solidFill>
                  <a:srgbClr val="FF0000"/>
                </a:solidFill>
              </a:rPr>
              <a:t>pseudocounts</a:t>
            </a:r>
          </a:p>
        </p:txBody>
      </p:sp>
      <p:sp>
        <p:nvSpPr>
          <p:cNvPr id="10" name="Text Box 6">
            <a:extLst>
              <a:ext uri="{FF2B5EF4-FFF2-40B4-BE49-F238E27FC236}">
                <a16:creationId xmlns:a16="http://schemas.microsoft.com/office/drawing/2014/main" id="{305159B6-F433-1B4C-AF79-03ED8490E581}"/>
              </a:ext>
            </a:extLst>
          </p:cNvPr>
          <p:cNvSpPr txBox="1">
            <a:spLocks noChangeArrowheads="1"/>
          </p:cNvSpPr>
          <p:nvPr/>
        </p:nvSpPr>
        <p:spPr bwMode="auto">
          <a:xfrm>
            <a:off x="2185516" y="1988840"/>
            <a:ext cx="58993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0000"/>
                </a:solidFill>
                <a:latin typeface="Courier" pitchFamily="2" charset="0"/>
              </a:rPr>
              <a:t>A</a:t>
            </a:r>
            <a:r>
              <a:rPr lang="en-US" altLang="en-US" dirty="0">
                <a:latin typeface="Courier" pitchFamily="2" charset="0"/>
              </a:rPr>
              <a:t> .6 .4  0  0 .2  0  0  1 .4 .2</a:t>
            </a:r>
          </a:p>
          <a:p>
            <a:r>
              <a:rPr lang="en-US" altLang="en-US" dirty="0">
                <a:solidFill>
                  <a:srgbClr val="FF0000"/>
                </a:solidFill>
                <a:latin typeface="Courier" pitchFamily="2" charset="0"/>
              </a:rPr>
              <a:t>C </a:t>
            </a:r>
            <a:r>
              <a:rPr lang="en-US" altLang="en-US" dirty="0">
                <a:latin typeface="Courier" pitchFamily="2" charset="0"/>
              </a:rPr>
              <a:t>.2  0  0 .4  0  0  0  0 .2 .8</a:t>
            </a:r>
          </a:p>
          <a:p>
            <a:r>
              <a:rPr lang="en-US" altLang="en-US" dirty="0">
                <a:solidFill>
                  <a:srgbClr val="FF0000"/>
                </a:solidFill>
                <a:latin typeface="Courier" pitchFamily="2" charset="0"/>
              </a:rPr>
              <a:t>G</a:t>
            </a:r>
            <a:r>
              <a:rPr lang="en-US" altLang="en-US" dirty="0">
                <a:latin typeface="Courier" pitchFamily="2" charset="0"/>
              </a:rPr>
              <a:t> .2  0 .2  0  0  1  0  0 .2  0</a:t>
            </a:r>
          </a:p>
          <a:p>
            <a:r>
              <a:rPr lang="en-US" altLang="en-US" dirty="0">
                <a:solidFill>
                  <a:srgbClr val="FF0000"/>
                </a:solidFill>
                <a:latin typeface="Courier" pitchFamily="2" charset="0"/>
              </a:rPr>
              <a:t>T  </a:t>
            </a:r>
            <a:r>
              <a:rPr lang="en-US" altLang="en-US" dirty="0">
                <a:latin typeface="Courier" pitchFamily="2" charset="0"/>
              </a:rPr>
              <a:t>0 .6 .8 .6 .8  0  1  0 .2  0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97D22849-7DA7-9F40-8546-02DABBBB1B04}"/>
              </a:ext>
            </a:extLst>
          </p:cNvPr>
          <p:cNvSpPr>
            <a:spLocks noGrp="1" noChangeArrowheads="1"/>
          </p:cNvSpPr>
          <p:nvPr>
            <p:ph type="title"/>
          </p:nvPr>
        </p:nvSpPr>
        <p:spPr>
          <a:xfrm>
            <a:off x="1905000" y="381000"/>
            <a:ext cx="8305800" cy="1143000"/>
          </a:xfrm>
        </p:spPr>
        <p:txBody>
          <a:bodyPr/>
          <a:lstStyle/>
          <a:p>
            <a:pPr eaLnBrk="1" hangingPunct="1"/>
            <a:r>
              <a:rPr lang="en-US" altLang="en-US" dirty="0">
                <a:ea typeface="ＭＳ Ｐゴシック" panose="020B0600070205080204" pitchFamily="34" charset="-128"/>
              </a:rPr>
              <a:t>Calculating Log-odds - Step 3</a:t>
            </a:r>
          </a:p>
        </p:txBody>
      </p:sp>
      <p:sp>
        <p:nvSpPr>
          <p:cNvPr id="107522" name="AutoShape 3">
            <a:extLst>
              <a:ext uri="{FF2B5EF4-FFF2-40B4-BE49-F238E27FC236}">
                <a16:creationId xmlns:a16="http://schemas.microsoft.com/office/drawing/2014/main" id="{D642A42C-AC09-DC4D-A019-4BDD84FA84FA}"/>
              </a:ext>
            </a:extLst>
          </p:cNvPr>
          <p:cNvSpPr>
            <a:spLocks noChangeArrowheads="1"/>
          </p:cNvSpPr>
          <p:nvPr/>
        </p:nvSpPr>
        <p:spPr bwMode="auto">
          <a:xfrm>
            <a:off x="4953000" y="3657600"/>
            <a:ext cx="304800" cy="609600"/>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7523" name="Text Box 4">
            <a:extLst>
              <a:ext uri="{FF2B5EF4-FFF2-40B4-BE49-F238E27FC236}">
                <a16:creationId xmlns:a16="http://schemas.microsoft.com/office/drawing/2014/main" id="{5C74D526-13D8-3E4F-AB7B-DC9ED9A1F302}"/>
              </a:ext>
            </a:extLst>
          </p:cNvPr>
          <p:cNvSpPr txBox="1">
            <a:spLocks noChangeArrowheads="1"/>
          </p:cNvSpPr>
          <p:nvPr/>
        </p:nvSpPr>
        <p:spPr bwMode="auto">
          <a:xfrm>
            <a:off x="2362200" y="4572000"/>
            <a:ext cx="596990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0000"/>
                </a:solidFill>
                <a:latin typeface="Courier" pitchFamily="2" charset="0"/>
              </a:rPr>
              <a:t>A</a:t>
            </a:r>
            <a:r>
              <a:rPr lang="en-US" altLang="en-US">
                <a:latin typeface="Courier" pitchFamily="2" charset="0"/>
              </a:rPr>
              <a:t> </a:t>
            </a:r>
            <a:r>
              <a:rPr lang="en-US" altLang="en-US">
                <a:latin typeface="Times New Roman" panose="02020603050405020304" pitchFamily="18" charset="0"/>
              </a:rPr>
              <a:t>0.2  0.4  1.1  1.1  0.7  1.1  1.1  0.1  0.4  0.7</a:t>
            </a:r>
          </a:p>
          <a:p>
            <a:r>
              <a:rPr lang="en-US" altLang="en-US">
                <a:solidFill>
                  <a:srgbClr val="FF0000"/>
                </a:solidFill>
                <a:latin typeface="Courier" pitchFamily="2" charset="0"/>
              </a:rPr>
              <a:t>C </a:t>
            </a:r>
            <a:r>
              <a:rPr lang="en-US" altLang="en-US">
                <a:latin typeface="Times New Roman" panose="02020603050405020304" pitchFamily="18" charset="0"/>
              </a:rPr>
              <a:t>0.7  1.2  1.2  0.4  1.2  1.2  1.2  1.2  0.7  0.1</a:t>
            </a:r>
            <a:r>
              <a:rPr lang="en-US" altLang="en-US">
                <a:solidFill>
                  <a:srgbClr val="FF0000"/>
                </a:solidFill>
                <a:latin typeface="Courier" pitchFamily="2" charset="0"/>
              </a:rPr>
              <a:t> </a:t>
            </a:r>
          </a:p>
          <a:p>
            <a:r>
              <a:rPr lang="en-US" altLang="en-US">
                <a:solidFill>
                  <a:srgbClr val="FF0000"/>
                </a:solidFill>
                <a:latin typeface="Courier" pitchFamily="2" charset="0"/>
              </a:rPr>
              <a:t>G</a:t>
            </a:r>
            <a:r>
              <a:rPr lang="en-US" altLang="en-US">
                <a:latin typeface="Times New Roman" panose="02020603050405020304" pitchFamily="18" charset="0"/>
              </a:rPr>
              <a:t>  0.7  1.2  0.7  1.2  1.2  0.1  1.2  1.2  0.7  1.2</a:t>
            </a:r>
            <a:r>
              <a:rPr lang="en-US" altLang="en-US">
                <a:solidFill>
                  <a:srgbClr val="FF0000"/>
                </a:solidFill>
                <a:latin typeface="Courier" pitchFamily="2" charset="0"/>
              </a:rPr>
              <a:t> </a:t>
            </a:r>
          </a:p>
          <a:p>
            <a:r>
              <a:rPr lang="en-US" altLang="en-US">
                <a:solidFill>
                  <a:srgbClr val="FF0000"/>
                </a:solidFill>
                <a:latin typeface="Courier" pitchFamily="2" charset="0"/>
              </a:rPr>
              <a:t>T </a:t>
            </a:r>
            <a:r>
              <a:rPr lang="en-US" altLang="en-US">
                <a:latin typeface="Times New Roman" panose="02020603050405020304" pitchFamily="18" charset="0"/>
              </a:rPr>
              <a:t>1.1  0.2  0.1  0.2  0.1  1.1  0.1  1.1  0.7  1.1</a:t>
            </a:r>
          </a:p>
        </p:txBody>
      </p:sp>
      <p:sp>
        <p:nvSpPr>
          <p:cNvPr id="107524" name="Text Box 5">
            <a:extLst>
              <a:ext uri="{FF2B5EF4-FFF2-40B4-BE49-F238E27FC236}">
                <a16:creationId xmlns:a16="http://schemas.microsoft.com/office/drawing/2014/main" id="{01B7ECB4-1A17-9740-B005-498BEF300A27}"/>
              </a:ext>
            </a:extLst>
          </p:cNvPr>
          <p:cNvSpPr txBox="1">
            <a:spLocks noChangeArrowheads="1"/>
          </p:cNvSpPr>
          <p:nvPr/>
        </p:nvSpPr>
        <p:spPr bwMode="auto">
          <a:xfrm>
            <a:off x="8154989" y="4845050"/>
            <a:ext cx="18065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i="1">
                <a:solidFill>
                  <a:srgbClr val="FF0000"/>
                </a:solidFill>
              </a:rPr>
              <a:t>Log-odds</a:t>
            </a:r>
          </a:p>
          <a:p>
            <a:pPr algn="ctr"/>
            <a:r>
              <a:rPr lang="en-US" altLang="en-US" sz="2800" i="1">
                <a:solidFill>
                  <a:srgbClr val="FF0000"/>
                </a:solidFill>
              </a:rPr>
              <a:t>PSSM</a:t>
            </a:r>
          </a:p>
        </p:txBody>
      </p:sp>
      <p:sp>
        <p:nvSpPr>
          <p:cNvPr id="107525" name="Text Box 6">
            <a:extLst>
              <a:ext uri="{FF2B5EF4-FFF2-40B4-BE49-F238E27FC236}">
                <a16:creationId xmlns:a16="http://schemas.microsoft.com/office/drawing/2014/main" id="{50763693-85E0-2E44-8062-F8C5E50D7715}"/>
              </a:ext>
            </a:extLst>
          </p:cNvPr>
          <p:cNvSpPr txBox="1">
            <a:spLocks noChangeArrowheads="1"/>
          </p:cNvSpPr>
          <p:nvPr/>
        </p:nvSpPr>
        <p:spPr bwMode="auto">
          <a:xfrm>
            <a:off x="2590801" y="1752600"/>
            <a:ext cx="50930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0000"/>
                </a:solidFill>
                <a:latin typeface="Courier" pitchFamily="2" charset="0"/>
              </a:rPr>
              <a:t>A</a:t>
            </a:r>
            <a:r>
              <a:rPr lang="en-US" altLang="en-US">
                <a:latin typeface="Courier" pitchFamily="2" charset="0"/>
              </a:rPr>
              <a:t> </a:t>
            </a:r>
            <a:r>
              <a:rPr lang="en-US" altLang="en-US">
                <a:latin typeface="Times New Roman" panose="02020603050405020304" pitchFamily="18" charset="0"/>
              </a:rPr>
              <a:t>.51 .38 .09 .09 .24 .09 .09 .79 .38 .24</a:t>
            </a:r>
          </a:p>
          <a:p>
            <a:r>
              <a:rPr lang="en-US" altLang="en-US">
                <a:solidFill>
                  <a:srgbClr val="FF0000"/>
                </a:solidFill>
                <a:latin typeface="Courier" pitchFamily="2" charset="0"/>
              </a:rPr>
              <a:t>C</a:t>
            </a:r>
            <a:r>
              <a:rPr lang="en-US" altLang="en-US">
                <a:solidFill>
                  <a:srgbClr val="FF0000"/>
                </a:solidFill>
                <a:latin typeface="Times New Roman" panose="02020603050405020304" pitchFamily="18" charset="0"/>
              </a:rPr>
              <a:t>  </a:t>
            </a:r>
            <a:r>
              <a:rPr lang="en-US" altLang="en-US">
                <a:latin typeface="Times New Roman" panose="02020603050405020304" pitchFamily="18" charset="0"/>
              </a:rPr>
              <a:t>.19 .06 .06 .33 .06 .06 .06 .06 .19 .61</a:t>
            </a:r>
          </a:p>
          <a:p>
            <a:r>
              <a:rPr lang="en-US" altLang="en-US">
                <a:solidFill>
                  <a:srgbClr val="FF0000"/>
                </a:solidFill>
                <a:latin typeface="Courier" pitchFamily="2" charset="0"/>
              </a:rPr>
              <a:t>G</a:t>
            </a:r>
            <a:r>
              <a:rPr lang="en-US" altLang="en-US">
                <a:latin typeface="Times New Roman" panose="02020603050405020304" pitchFamily="18" charset="0"/>
              </a:rPr>
              <a:t>  .19 .06 .19 .06 .06 .75 .06 .06 .19 .06</a:t>
            </a:r>
          </a:p>
          <a:p>
            <a:r>
              <a:rPr lang="en-US" altLang="en-US">
                <a:solidFill>
                  <a:srgbClr val="FF0000"/>
                </a:solidFill>
                <a:latin typeface="Courier" pitchFamily="2" charset="0"/>
              </a:rPr>
              <a:t>T </a:t>
            </a:r>
            <a:r>
              <a:rPr lang="en-US" altLang="en-US">
                <a:latin typeface="Times New Roman" panose="02020603050405020304" pitchFamily="18" charset="0"/>
              </a:rPr>
              <a:t>.09 .51 .65 .51 .65 .09 .79 .09 .24 .09</a:t>
            </a:r>
            <a:endParaRPr lang="en-US" altLang="en-US">
              <a:latin typeface="Courier" pitchFamily="2" charset="0"/>
            </a:endParaRPr>
          </a:p>
        </p:txBody>
      </p:sp>
      <p:sp>
        <p:nvSpPr>
          <p:cNvPr id="107526" name="Text Box 7">
            <a:extLst>
              <a:ext uri="{FF2B5EF4-FFF2-40B4-BE49-F238E27FC236}">
                <a16:creationId xmlns:a16="http://schemas.microsoft.com/office/drawing/2014/main" id="{090D1352-C86C-8042-8B2E-1729F97CDA60}"/>
              </a:ext>
            </a:extLst>
          </p:cNvPr>
          <p:cNvSpPr txBox="1">
            <a:spLocks noChangeArrowheads="1"/>
          </p:cNvSpPr>
          <p:nvPr/>
        </p:nvSpPr>
        <p:spPr bwMode="auto">
          <a:xfrm>
            <a:off x="7743826" y="2025650"/>
            <a:ext cx="26193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i="1">
                <a:solidFill>
                  <a:srgbClr val="FF0000"/>
                </a:solidFill>
              </a:rPr>
              <a:t>PSSM with</a:t>
            </a:r>
          </a:p>
          <a:p>
            <a:pPr algn="ctr"/>
            <a:r>
              <a:rPr lang="en-US" altLang="en-US" sz="2800" i="1">
                <a:solidFill>
                  <a:srgbClr val="FF0000"/>
                </a:solidFill>
              </a:rPr>
              <a:t>pseudocounts</a:t>
            </a:r>
          </a:p>
        </p:txBody>
      </p:sp>
      <p:sp>
        <p:nvSpPr>
          <p:cNvPr id="107527" name="Text Box 8">
            <a:extLst>
              <a:ext uri="{FF2B5EF4-FFF2-40B4-BE49-F238E27FC236}">
                <a16:creationId xmlns:a16="http://schemas.microsoft.com/office/drawing/2014/main" id="{D2E83817-16F1-5B48-8D12-76EF159C352F}"/>
              </a:ext>
            </a:extLst>
          </p:cNvPr>
          <p:cNvSpPr txBox="1">
            <a:spLocks noChangeArrowheads="1"/>
          </p:cNvSpPr>
          <p:nvPr/>
        </p:nvSpPr>
        <p:spPr bwMode="auto">
          <a:xfrm>
            <a:off x="5546725" y="3773488"/>
            <a:ext cx="1068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a:t>-Log</a:t>
            </a:r>
            <a:r>
              <a:rPr lang="en-US" altLang="en-US" baseline="-25000"/>
              <a:t>10</a:t>
            </a:r>
            <a:endParaRPr lang="en-US"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9B569228-9D32-4848-9DCA-9B90B180F6C4}"/>
              </a:ext>
            </a:extLst>
          </p:cNvPr>
          <p:cNvSpPr>
            <a:spLocks noGrp="1" noChangeArrowheads="1"/>
          </p:cNvSpPr>
          <p:nvPr>
            <p:ph type="title"/>
          </p:nvPr>
        </p:nvSpPr>
        <p:spPr>
          <a:xfrm>
            <a:off x="1905000" y="381000"/>
            <a:ext cx="8305800" cy="1143000"/>
          </a:xfrm>
        </p:spPr>
        <p:txBody>
          <a:bodyPr/>
          <a:lstStyle/>
          <a:p>
            <a:pPr eaLnBrk="1" hangingPunct="1"/>
            <a:r>
              <a:rPr lang="en-US" altLang="en-US" dirty="0">
                <a:ea typeface="ＭＳ Ｐゴシック" panose="020B0600070205080204" pitchFamily="34" charset="-128"/>
              </a:rPr>
              <a:t>Scoring a Sequence - Step 4</a:t>
            </a:r>
          </a:p>
        </p:txBody>
      </p:sp>
      <p:sp>
        <p:nvSpPr>
          <p:cNvPr id="109571" name="Rectangle 9">
            <a:extLst>
              <a:ext uri="{FF2B5EF4-FFF2-40B4-BE49-F238E27FC236}">
                <a16:creationId xmlns:a16="http://schemas.microsoft.com/office/drawing/2014/main" id="{12AC5509-12D1-1849-B10C-13F2E1668043}"/>
              </a:ext>
            </a:extLst>
          </p:cNvPr>
          <p:cNvSpPr>
            <a:spLocks noChangeArrowheads="1"/>
          </p:cNvSpPr>
          <p:nvPr/>
        </p:nvSpPr>
        <p:spPr bwMode="auto">
          <a:xfrm>
            <a:off x="2999656" y="2492896"/>
            <a:ext cx="68643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2800" dirty="0"/>
              <a:t>….C G A </a:t>
            </a:r>
            <a:r>
              <a:rPr lang="en-US" altLang="en-US" sz="2800" dirty="0">
                <a:solidFill>
                  <a:srgbClr val="FF0000"/>
                </a:solidFill>
              </a:rPr>
              <a:t>A T T T A G T A A C </a:t>
            </a:r>
            <a:r>
              <a:rPr lang="en-US" altLang="en-US" sz="2800" dirty="0"/>
              <a:t>T A G C…</a:t>
            </a:r>
          </a:p>
        </p:txBody>
      </p:sp>
      <p:sp>
        <p:nvSpPr>
          <p:cNvPr id="2" name="Rectangle 1">
            <a:extLst>
              <a:ext uri="{FF2B5EF4-FFF2-40B4-BE49-F238E27FC236}">
                <a16:creationId xmlns:a16="http://schemas.microsoft.com/office/drawing/2014/main" id="{7C0229AE-634E-5242-B051-9E9075807C15}"/>
              </a:ext>
            </a:extLst>
          </p:cNvPr>
          <p:cNvSpPr/>
          <p:nvPr/>
        </p:nvSpPr>
        <p:spPr bwMode="auto">
          <a:xfrm>
            <a:off x="4511824" y="2348880"/>
            <a:ext cx="3384376" cy="792088"/>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buClrTx/>
            </a:pPr>
            <a:endParaRPr lang="en-US" sz="1800" b="1">
              <a:solidFill>
                <a:schemeClr val="tx1"/>
              </a:solidFill>
              <a:latin typeface="Arial" charset="0"/>
            </a:endParaRPr>
          </a:p>
        </p:txBody>
      </p:sp>
      <p:sp>
        <p:nvSpPr>
          <p:cNvPr id="3" name="Right Arrow 2">
            <a:extLst>
              <a:ext uri="{FF2B5EF4-FFF2-40B4-BE49-F238E27FC236}">
                <a16:creationId xmlns:a16="http://schemas.microsoft.com/office/drawing/2014/main" id="{5780E26B-9328-0147-8F83-3A4A30AA2E94}"/>
              </a:ext>
            </a:extLst>
          </p:cNvPr>
          <p:cNvSpPr/>
          <p:nvPr/>
        </p:nvSpPr>
        <p:spPr bwMode="auto">
          <a:xfrm>
            <a:off x="5447928" y="1844824"/>
            <a:ext cx="1296144" cy="2160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buClrTx/>
            </a:pPr>
            <a:endParaRPr lang="en-US" sz="1800" b="1">
              <a:solidFill>
                <a:schemeClr val="tx1"/>
              </a:solidFill>
              <a:latin typeface="Arial" charset="0"/>
            </a:endParaRPr>
          </a:p>
        </p:txBody>
      </p:sp>
      <p:sp>
        <p:nvSpPr>
          <p:cNvPr id="4" name="TextBox 3">
            <a:extLst>
              <a:ext uri="{FF2B5EF4-FFF2-40B4-BE49-F238E27FC236}">
                <a16:creationId xmlns:a16="http://schemas.microsoft.com/office/drawing/2014/main" id="{FC173311-ECD7-5143-9B4A-714E58428B18}"/>
              </a:ext>
            </a:extLst>
          </p:cNvPr>
          <p:cNvSpPr txBox="1"/>
          <p:nvPr/>
        </p:nvSpPr>
        <p:spPr>
          <a:xfrm>
            <a:off x="6816080" y="1763525"/>
            <a:ext cx="1529586" cy="307777"/>
          </a:xfrm>
          <a:prstGeom prst="rect">
            <a:avLst/>
          </a:prstGeom>
          <a:noFill/>
        </p:spPr>
        <p:txBody>
          <a:bodyPr wrap="none" rtlCol="0">
            <a:spAutoFit/>
          </a:bodyPr>
          <a:lstStyle/>
          <a:p>
            <a:r>
              <a:rPr lang="en-US" dirty="0"/>
              <a:t>Slide the window</a:t>
            </a:r>
          </a:p>
        </p:txBody>
      </p:sp>
      <p:sp>
        <p:nvSpPr>
          <p:cNvPr id="22" name="Text Box 3">
            <a:extLst>
              <a:ext uri="{FF2B5EF4-FFF2-40B4-BE49-F238E27FC236}">
                <a16:creationId xmlns:a16="http://schemas.microsoft.com/office/drawing/2014/main" id="{1E98896E-07FD-8D4B-A888-8EDC328AB4B5}"/>
              </a:ext>
            </a:extLst>
          </p:cNvPr>
          <p:cNvSpPr txBox="1">
            <a:spLocks noChangeArrowheads="1"/>
          </p:cNvSpPr>
          <p:nvPr/>
        </p:nvSpPr>
        <p:spPr bwMode="auto">
          <a:xfrm>
            <a:off x="2351584" y="4031580"/>
            <a:ext cx="368722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Courier" pitchFamily="2" charset="0"/>
              </a:rPr>
              <a:t>A T T T A G T A T C</a:t>
            </a:r>
          </a:p>
          <a:p>
            <a:r>
              <a:rPr lang="en-US" altLang="en-US" dirty="0">
                <a:latin typeface="Courier" pitchFamily="2" charset="0"/>
              </a:rPr>
              <a:t>G T T C T G T A A C</a:t>
            </a:r>
          </a:p>
          <a:p>
            <a:r>
              <a:rPr lang="en-US" altLang="en-US" dirty="0">
                <a:latin typeface="Courier" pitchFamily="2" charset="0"/>
              </a:rPr>
              <a:t>A T T T T G T A G C</a:t>
            </a:r>
          </a:p>
          <a:p>
            <a:r>
              <a:rPr lang="en-US" altLang="en-US" dirty="0">
                <a:latin typeface="Courier" pitchFamily="2" charset="0"/>
              </a:rPr>
              <a:t>A A G C T G T A A C</a:t>
            </a:r>
          </a:p>
          <a:p>
            <a:r>
              <a:rPr lang="en-US" altLang="en-US" dirty="0">
                <a:latin typeface="Courier" pitchFamily="2" charset="0"/>
              </a:rPr>
              <a:t>C A T T T G T A C A</a:t>
            </a:r>
          </a:p>
        </p:txBody>
      </p:sp>
      <p:sp>
        <p:nvSpPr>
          <p:cNvPr id="6" name="TextBox 5">
            <a:extLst>
              <a:ext uri="{FF2B5EF4-FFF2-40B4-BE49-F238E27FC236}">
                <a16:creationId xmlns:a16="http://schemas.microsoft.com/office/drawing/2014/main" id="{1D372EB7-EF79-3F40-9CB7-0506E3714215}"/>
              </a:ext>
            </a:extLst>
          </p:cNvPr>
          <p:cNvSpPr txBox="1"/>
          <p:nvPr/>
        </p:nvSpPr>
        <p:spPr>
          <a:xfrm>
            <a:off x="6885225" y="4049301"/>
            <a:ext cx="2542684" cy="1169551"/>
          </a:xfrm>
          <a:prstGeom prst="rect">
            <a:avLst/>
          </a:prstGeom>
          <a:noFill/>
        </p:spPr>
        <p:txBody>
          <a:bodyPr wrap="none" rtlCol="0">
            <a:spAutoFit/>
          </a:bodyPr>
          <a:lstStyle/>
          <a:p>
            <a:r>
              <a:rPr lang="en-US" dirty="0"/>
              <a:t>How good a match is this</a:t>
            </a:r>
          </a:p>
          <a:p>
            <a:r>
              <a:rPr lang="en-US" dirty="0"/>
              <a:t>sequence?</a:t>
            </a:r>
          </a:p>
          <a:p>
            <a:endParaRPr lang="en-US" dirty="0"/>
          </a:p>
          <a:p>
            <a:r>
              <a:rPr lang="en-US" dirty="0"/>
              <a:t>How good a match is the next</a:t>
            </a:r>
          </a:p>
          <a:p>
            <a:r>
              <a:rPr lang="en-US" dirty="0"/>
              <a:t>sequence?</a:t>
            </a:r>
          </a:p>
        </p:txBody>
      </p:sp>
      <p:cxnSp>
        <p:nvCxnSpPr>
          <p:cNvPr id="8" name="Straight Arrow Connector 7">
            <a:extLst>
              <a:ext uri="{FF2B5EF4-FFF2-40B4-BE49-F238E27FC236}">
                <a16:creationId xmlns:a16="http://schemas.microsoft.com/office/drawing/2014/main" id="{1D267716-1005-E444-8A2F-909CCD81C566}"/>
              </a:ext>
            </a:extLst>
          </p:cNvPr>
          <p:cNvCxnSpPr/>
          <p:nvPr/>
        </p:nvCxnSpPr>
        <p:spPr bwMode="auto">
          <a:xfrm flipH="1" flipV="1">
            <a:off x="6885226" y="3212976"/>
            <a:ext cx="722943" cy="8186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9B569228-9D32-4848-9DCA-9B90B180F6C4}"/>
              </a:ext>
            </a:extLst>
          </p:cNvPr>
          <p:cNvSpPr>
            <a:spLocks noGrp="1" noChangeArrowheads="1"/>
          </p:cNvSpPr>
          <p:nvPr>
            <p:ph type="title"/>
          </p:nvPr>
        </p:nvSpPr>
        <p:spPr>
          <a:xfrm>
            <a:off x="1905000" y="381000"/>
            <a:ext cx="8305800" cy="1143000"/>
          </a:xfrm>
        </p:spPr>
        <p:txBody>
          <a:bodyPr/>
          <a:lstStyle/>
          <a:p>
            <a:pPr eaLnBrk="1" hangingPunct="1"/>
            <a:r>
              <a:rPr lang="en-US" altLang="en-US" dirty="0">
                <a:ea typeface="ＭＳ Ｐゴシック" panose="020B0600070205080204" pitchFamily="34" charset="-128"/>
              </a:rPr>
              <a:t>Scoring a Sequence - Step 4</a:t>
            </a:r>
          </a:p>
        </p:txBody>
      </p:sp>
      <p:sp>
        <p:nvSpPr>
          <p:cNvPr id="109570" name="Text Box 5">
            <a:extLst>
              <a:ext uri="{FF2B5EF4-FFF2-40B4-BE49-F238E27FC236}">
                <a16:creationId xmlns:a16="http://schemas.microsoft.com/office/drawing/2014/main" id="{864B0A99-F948-6047-96F0-571399872A3A}"/>
              </a:ext>
            </a:extLst>
          </p:cNvPr>
          <p:cNvSpPr txBox="1">
            <a:spLocks noChangeArrowheads="1"/>
          </p:cNvSpPr>
          <p:nvPr/>
        </p:nvSpPr>
        <p:spPr bwMode="auto">
          <a:xfrm>
            <a:off x="8251826" y="2178050"/>
            <a:ext cx="18065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2800" i="1">
                <a:solidFill>
                  <a:srgbClr val="FF0000"/>
                </a:solidFill>
              </a:rPr>
              <a:t>Log-odds</a:t>
            </a:r>
          </a:p>
          <a:p>
            <a:pPr algn="ctr"/>
            <a:r>
              <a:rPr lang="en-US" altLang="en-US" sz="2800" i="1">
                <a:solidFill>
                  <a:srgbClr val="FF0000"/>
                </a:solidFill>
              </a:rPr>
              <a:t>PSSM</a:t>
            </a:r>
          </a:p>
        </p:txBody>
      </p:sp>
      <p:sp>
        <p:nvSpPr>
          <p:cNvPr id="109571" name="Rectangle 9">
            <a:extLst>
              <a:ext uri="{FF2B5EF4-FFF2-40B4-BE49-F238E27FC236}">
                <a16:creationId xmlns:a16="http://schemas.microsoft.com/office/drawing/2014/main" id="{12AC5509-12D1-1849-B10C-13F2E1668043}"/>
              </a:ext>
            </a:extLst>
          </p:cNvPr>
          <p:cNvSpPr>
            <a:spLocks noChangeArrowheads="1"/>
          </p:cNvSpPr>
          <p:nvPr/>
        </p:nvSpPr>
        <p:spPr bwMode="auto">
          <a:xfrm>
            <a:off x="3810000" y="3733800"/>
            <a:ext cx="35349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2800" dirty="0"/>
              <a:t>A T T T A G T A A C</a:t>
            </a:r>
          </a:p>
        </p:txBody>
      </p:sp>
      <p:sp>
        <p:nvSpPr>
          <p:cNvPr id="109572" name="Oval 11">
            <a:extLst>
              <a:ext uri="{FF2B5EF4-FFF2-40B4-BE49-F238E27FC236}">
                <a16:creationId xmlns:a16="http://schemas.microsoft.com/office/drawing/2014/main" id="{91B12CCF-02DB-1B43-94B2-64F496FC01C7}"/>
              </a:ext>
            </a:extLst>
          </p:cNvPr>
          <p:cNvSpPr>
            <a:spLocks noChangeArrowheads="1"/>
          </p:cNvSpPr>
          <p:nvPr/>
        </p:nvSpPr>
        <p:spPr bwMode="auto">
          <a:xfrm>
            <a:off x="2743200" y="4648200"/>
            <a:ext cx="533400" cy="533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9573" name="Oval 12">
            <a:extLst>
              <a:ext uri="{FF2B5EF4-FFF2-40B4-BE49-F238E27FC236}">
                <a16:creationId xmlns:a16="http://schemas.microsoft.com/office/drawing/2014/main" id="{02F22C51-5ECD-DF4F-9357-4E8A43957385}"/>
              </a:ext>
            </a:extLst>
          </p:cNvPr>
          <p:cNvSpPr>
            <a:spLocks noChangeArrowheads="1"/>
          </p:cNvSpPr>
          <p:nvPr/>
        </p:nvSpPr>
        <p:spPr bwMode="auto">
          <a:xfrm>
            <a:off x="3276600" y="5791200"/>
            <a:ext cx="533400" cy="533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9574" name="Oval 13">
            <a:extLst>
              <a:ext uri="{FF2B5EF4-FFF2-40B4-BE49-F238E27FC236}">
                <a16:creationId xmlns:a16="http://schemas.microsoft.com/office/drawing/2014/main" id="{DCD8DD60-EE49-6D4B-A822-0781D76936BE}"/>
              </a:ext>
            </a:extLst>
          </p:cNvPr>
          <p:cNvSpPr>
            <a:spLocks noChangeArrowheads="1"/>
          </p:cNvSpPr>
          <p:nvPr/>
        </p:nvSpPr>
        <p:spPr bwMode="auto">
          <a:xfrm>
            <a:off x="3810000" y="5791200"/>
            <a:ext cx="533400" cy="533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9575" name="Oval 14">
            <a:extLst>
              <a:ext uri="{FF2B5EF4-FFF2-40B4-BE49-F238E27FC236}">
                <a16:creationId xmlns:a16="http://schemas.microsoft.com/office/drawing/2014/main" id="{26C871A9-526F-E947-A03A-DC665F624667}"/>
              </a:ext>
            </a:extLst>
          </p:cNvPr>
          <p:cNvSpPr>
            <a:spLocks noChangeArrowheads="1"/>
          </p:cNvSpPr>
          <p:nvPr/>
        </p:nvSpPr>
        <p:spPr bwMode="auto">
          <a:xfrm>
            <a:off x="4343400" y="5791200"/>
            <a:ext cx="533400" cy="533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9576" name="Oval 15">
            <a:extLst>
              <a:ext uri="{FF2B5EF4-FFF2-40B4-BE49-F238E27FC236}">
                <a16:creationId xmlns:a16="http://schemas.microsoft.com/office/drawing/2014/main" id="{AA1A9401-85AB-B74A-9175-0248720DBB7C}"/>
              </a:ext>
            </a:extLst>
          </p:cNvPr>
          <p:cNvSpPr>
            <a:spLocks noChangeArrowheads="1"/>
          </p:cNvSpPr>
          <p:nvPr/>
        </p:nvSpPr>
        <p:spPr bwMode="auto">
          <a:xfrm>
            <a:off x="4876800" y="4648200"/>
            <a:ext cx="533400" cy="533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9577" name="Oval 16">
            <a:extLst>
              <a:ext uri="{FF2B5EF4-FFF2-40B4-BE49-F238E27FC236}">
                <a16:creationId xmlns:a16="http://schemas.microsoft.com/office/drawing/2014/main" id="{7F760B6D-7979-C847-845C-B0DED6CF9394}"/>
              </a:ext>
            </a:extLst>
          </p:cNvPr>
          <p:cNvSpPr>
            <a:spLocks noChangeArrowheads="1"/>
          </p:cNvSpPr>
          <p:nvPr/>
        </p:nvSpPr>
        <p:spPr bwMode="auto">
          <a:xfrm>
            <a:off x="5410200" y="5410200"/>
            <a:ext cx="533400" cy="533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9578" name="Oval 17">
            <a:extLst>
              <a:ext uri="{FF2B5EF4-FFF2-40B4-BE49-F238E27FC236}">
                <a16:creationId xmlns:a16="http://schemas.microsoft.com/office/drawing/2014/main" id="{EA2EBCDF-EBAC-9A45-89AB-1F33C5B564A4}"/>
              </a:ext>
            </a:extLst>
          </p:cNvPr>
          <p:cNvSpPr>
            <a:spLocks noChangeArrowheads="1"/>
          </p:cNvSpPr>
          <p:nvPr/>
        </p:nvSpPr>
        <p:spPr bwMode="auto">
          <a:xfrm>
            <a:off x="5943600" y="5791200"/>
            <a:ext cx="533400" cy="533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9579" name="Oval 18">
            <a:extLst>
              <a:ext uri="{FF2B5EF4-FFF2-40B4-BE49-F238E27FC236}">
                <a16:creationId xmlns:a16="http://schemas.microsoft.com/office/drawing/2014/main" id="{8C8ACB1C-FF18-DC4A-99B5-46129A525AA7}"/>
              </a:ext>
            </a:extLst>
          </p:cNvPr>
          <p:cNvSpPr>
            <a:spLocks noChangeArrowheads="1"/>
          </p:cNvSpPr>
          <p:nvPr/>
        </p:nvSpPr>
        <p:spPr bwMode="auto">
          <a:xfrm>
            <a:off x="6477000" y="4648200"/>
            <a:ext cx="533400" cy="533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9580" name="Oval 19">
            <a:extLst>
              <a:ext uri="{FF2B5EF4-FFF2-40B4-BE49-F238E27FC236}">
                <a16:creationId xmlns:a16="http://schemas.microsoft.com/office/drawing/2014/main" id="{D676EDC9-6A07-9143-86C2-8E3841D14CCC}"/>
              </a:ext>
            </a:extLst>
          </p:cNvPr>
          <p:cNvSpPr>
            <a:spLocks noChangeArrowheads="1"/>
          </p:cNvSpPr>
          <p:nvPr/>
        </p:nvSpPr>
        <p:spPr bwMode="auto">
          <a:xfrm>
            <a:off x="7010400" y="4653136"/>
            <a:ext cx="533400" cy="533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9581" name="Oval 20">
            <a:extLst>
              <a:ext uri="{FF2B5EF4-FFF2-40B4-BE49-F238E27FC236}">
                <a16:creationId xmlns:a16="http://schemas.microsoft.com/office/drawing/2014/main" id="{522433D9-A489-8647-9B81-5ACFA8ECEF7B}"/>
              </a:ext>
            </a:extLst>
          </p:cNvPr>
          <p:cNvSpPr>
            <a:spLocks noChangeArrowheads="1"/>
          </p:cNvSpPr>
          <p:nvPr/>
        </p:nvSpPr>
        <p:spPr bwMode="auto">
          <a:xfrm>
            <a:off x="7543800" y="5029200"/>
            <a:ext cx="533400" cy="533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09582" name="Text Box 21">
            <a:extLst>
              <a:ext uri="{FF2B5EF4-FFF2-40B4-BE49-F238E27FC236}">
                <a16:creationId xmlns:a16="http://schemas.microsoft.com/office/drawing/2014/main" id="{6B19FE50-0B5F-F147-B5D1-79D7CE2C22BD}"/>
              </a:ext>
            </a:extLst>
          </p:cNvPr>
          <p:cNvSpPr txBox="1">
            <a:spLocks noChangeArrowheads="1"/>
          </p:cNvSpPr>
          <p:nvPr/>
        </p:nvSpPr>
        <p:spPr bwMode="auto">
          <a:xfrm>
            <a:off x="2362200" y="4695825"/>
            <a:ext cx="596990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0000"/>
                </a:solidFill>
                <a:latin typeface="Courier" pitchFamily="2" charset="0"/>
              </a:rPr>
              <a:t>A</a:t>
            </a:r>
            <a:r>
              <a:rPr lang="en-US" altLang="en-US" dirty="0">
                <a:latin typeface="Courier" pitchFamily="2" charset="0"/>
              </a:rPr>
              <a:t> </a:t>
            </a:r>
            <a:r>
              <a:rPr lang="en-US" altLang="en-US" dirty="0">
                <a:latin typeface="Times New Roman" panose="02020603050405020304" pitchFamily="18" charset="0"/>
              </a:rPr>
              <a:t>0.2  0.4  1.1  1.1  0.7  1.1  1.1  0.1  0.4  0.7</a:t>
            </a:r>
          </a:p>
          <a:p>
            <a:r>
              <a:rPr lang="en-US" altLang="en-US" dirty="0">
                <a:solidFill>
                  <a:srgbClr val="FF0000"/>
                </a:solidFill>
                <a:latin typeface="Courier" pitchFamily="2" charset="0"/>
              </a:rPr>
              <a:t>C </a:t>
            </a:r>
            <a:r>
              <a:rPr lang="en-US" altLang="en-US" dirty="0">
                <a:latin typeface="Times New Roman" panose="02020603050405020304" pitchFamily="18" charset="0"/>
              </a:rPr>
              <a:t>0.7  1.2  1.2  0.4  1.2  1.2  1.2  1.2  0.7  0.1</a:t>
            </a:r>
            <a:r>
              <a:rPr lang="en-US" altLang="en-US" dirty="0">
                <a:solidFill>
                  <a:srgbClr val="FF0000"/>
                </a:solidFill>
                <a:latin typeface="Courier" pitchFamily="2" charset="0"/>
              </a:rPr>
              <a:t> </a:t>
            </a:r>
          </a:p>
          <a:p>
            <a:r>
              <a:rPr lang="en-US" altLang="en-US" dirty="0">
                <a:solidFill>
                  <a:srgbClr val="FF0000"/>
                </a:solidFill>
                <a:latin typeface="Courier" pitchFamily="2" charset="0"/>
              </a:rPr>
              <a:t>G</a:t>
            </a:r>
            <a:r>
              <a:rPr lang="en-US" altLang="en-US" dirty="0">
                <a:latin typeface="Times New Roman" panose="02020603050405020304" pitchFamily="18" charset="0"/>
              </a:rPr>
              <a:t>  0.7  1.2  0.7  1.2  1.2  0.1  1.2  1.2  0.7  1.2</a:t>
            </a:r>
            <a:r>
              <a:rPr lang="en-US" altLang="en-US" dirty="0">
                <a:solidFill>
                  <a:srgbClr val="FF0000"/>
                </a:solidFill>
                <a:latin typeface="Courier" pitchFamily="2" charset="0"/>
              </a:rPr>
              <a:t> </a:t>
            </a:r>
          </a:p>
          <a:p>
            <a:r>
              <a:rPr lang="en-US" altLang="en-US" dirty="0">
                <a:solidFill>
                  <a:srgbClr val="FF0000"/>
                </a:solidFill>
                <a:latin typeface="Courier" pitchFamily="2" charset="0"/>
              </a:rPr>
              <a:t>T </a:t>
            </a:r>
            <a:r>
              <a:rPr lang="en-US" altLang="en-US" dirty="0">
                <a:latin typeface="Times New Roman" panose="02020603050405020304" pitchFamily="18" charset="0"/>
              </a:rPr>
              <a:t>1.1  0.2  0.1  0.2  0.1  1.1  0.1  1.1  0.7  1.1</a:t>
            </a:r>
          </a:p>
        </p:txBody>
      </p:sp>
      <p:sp>
        <p:nvSpPr>
          <p:cNvPr id="109583" name="Text Box 22">
            <a:extLst>
              <a:ext uri="{FF2B5EF4-FFF2-40B4-BE49-F238E27FC236}">
                <a16:creationId xmlns:a16="http://schemas.microsoft.com/office/drawing/2014/main" id="{62496FD4-E1A7-AB4D-B931-7456A3A228D8}"/>
              </a:ext>
            </a:extLst>
          </p:cNvPr>
          <p:cNvSpPr txBox="1">
            <a:spLocks noChangeArrowheads="1"/>
          </p:cNvSpPr>
          <p:nvPr/>
        </p:nvSpPr>
        <p:spPr bwMode="auto">
          <a:xfrm>
            <a:off x="2392363" y="1828800"/>
            <a:ext cx="596990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0000"/>
                </a:solidFill>
                <a:latin typeface="Courier" pitchFamily="2" charset="0"/>
              </a:rPr>
              <a:t>A</a:t>
            </a:r>
            <a:r>
              <a:rPr lang="en-US" altLang="en-US">
                <a:latin typeface="Courier" pitchFamily="2" charset="0"/>
              </a:rPr>
              <a:t> </a:t>
            </a:r>
            <a:r>
              <a:rPr lang="en-US" altLang="en-US">
                <a:latin typeface="Times New Roman" panose="02020603050405020304" pitchFamily="18" charset="0"/>
              </a:rPr>
              <a:t>0.2  0.4  1.1  1.1  0.7  1.1  1.1  0.1  0.4  0.7</a:t>
            </a:r>
          </a:p>
          <a:p>
            <a:r>
              <a:rPr lang="en-US" altLang="en-US">
                <a:solidFill>
                  <a:srgbClr val="FF0000"/>
                </a:solidFill>
                <a:latin typeface="Courier" pitchFamily="2" charset="0"/>
              </a:rPr>
              <a:t>C </a:t>
            </a:r>
            <a:r>
              <a:rPr lang="en-US" altLang="en-US">
                <a:latin typeface="Times New Roman" panose="02020603050405020304" pitchFamily="18" charset="0"/>
              </a:rPr>
              <a:t>0.7  1.2  1.2  0.4  1.2  1.2  1.2  1.2  0.7  0.1</a:t>
            </a:r>
            <a:r>
              <a:rPr lang="en-US" altLang="en-US">
                <a:solidFill>
                  <a:srgbClr val="FF0000"/>
                </a:solidFill>
                <a:latin typeface="Courier" pitchFamily="2" charset="0"/>
              </a:rPr>
              <a:t> </a:t>
            </a:r>
          </a:p>
          <a:p>
            <a:r>
              <a:rPr lang="en-US" altLang="en-US">
                <a:solidFill>
                  <a:srgbClr val="FF0000"/>
                </a:solidFill>
                <a:latin typeface="Courier" pitchFamily="2" charset="0"/>
              </a:rPr>
              <a:t>G</a:t>
            </a:r>
            <a:r>
              <a:rPr lang="en-US" altLang="en-US">
                <a:latin typeface="Times New Roman" panose="02020603050405020304" pitchFamily="18" charset="0"/>
              </a:rPr>
              <a:t>  0.7  1.2  0.7  1.2  1.2  0.1  1.2  1.2  0.7  1.2</a:t>
            </a:r>
            <a:r>
              <a:rPr lang="en-US" altLang="en-US">
                <a:solidFill>
                  <a:srgbClr val="FF0000"/>
                </a:solidFill>
                <a:latin typeface="Courier" pitchFamily="2" charset="0"/>
              </a:rPr>
              <a:t> </a:t>
            </a:r>
          </a:p>
          <a:p>
            <a:r>
              <a:rPr lang="en-US" altLang="en-US">
                <a:solidFill>
                  <a:srgbClr val="FF0000"/>
                </a:solidFill>
                <a:latin typeface="Courier" pitchFamily="2" charset="0"/>
              </a:rPr>
              <a:t>T </a:t>
            </a:r>
            <a:r>
              <a:rPr lang="en-US" altLang="en-US">
                <a:latin typeface="Times New Roman" panose="02020603050405020304" pitchFamily="18" charset="0"/>
              </a:rPr>
              <a:t>1.1  0.2  0.1  0.2  0.1  1.1  0.1  1.1  0.7  1.1</a:t>
            </a:r>
          </a:p>
        </p:txBody>
      </p:sp>
      <p:sp>
        <p:nvSpPr>
          <p:cNvPr id="109584" name="Rectangle 23">
            <a:extLst>
              <a:ext uri="{FF2B5EF4-FFF2-40B4-BE49-F238E27FC236}">
                <a16:creationId xmlns:a16="http://schemas.microsoft.com/office/drawing/2014/main" id="{0B109FCE-ACD0-654B-97B8-F2C7166D32FE}"/>
              </a:ext>
            </a:extLst>
          </p:cNvPr>
          <p:cNvSpPr>
            <a:spLocks noChangeArrowheads="1"/>
          </p:cNvSpPr>
          <p:nvPr/>
        </p:nvSpPr>
        <p:spPr bwMode="auto">
          <a:xfrm>
            <a:off x="7924800" y="3733801"/>
            <a:ext cx="2743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i="1" dirty="0">
                <a:solidFill>
                  <a:srgbClr val="FF0000"/>
                </a:solidFill>
              </a:rPr>
              <a:t>Score = 2.2</a:t>
            </a:r>
          </a:p>
          <a:p>
            <a:pPr eaLnBrk="1" hangingPunct="1"/>
            <a:r>
              <a:rPr lang="en-US" altLang="en-US" sz="2000" i="1" dirty="0">
                <a:solidFill>
                  <a:srgbClr val="FF0000"/>
                </a:solidFill>
              </a:rPr>
              <a:t>(Lowest score wins)</a:t>
            </a:r>
          </a:p>
        </p:txBody>
      </p:sp>
    </p:spTree>
    <p:extLst>
      <p:ext uri="{BB962C8B-B14F-4D97-AF65-F5344CB8AC3E}">
        <p14:creationId xmlns:p14="http://schemas.microsoft.com/office/powerpoint/2010/main" val="1765465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pic>
        <p:nvPicPr>
          <p:cNvPr id="1991" name="Google Shape;1991;p77"/>
          <p:cNvPicPr preferRelativeResize="0"/>
          <p:nvPr/>
        </p:nvPicPr>
        <p:blipFill rotWithShape="1">
          <a:blip r:embed="rId3">
            <a:alphaModFix/>
          </a:blip>
          <a:srcRect l="23614" r="4152"/>
          <a:stretch/>
        </p:blipFill>
        <p:spPr>
          <a:xfrm>
            <a:off x="2141113" y="3908207"/>
            <a:ext cx="7967165" cy="992671"/>
          </a:xfrm>
          <a:prstGeom prst="rect">
            <a:avLst/>
          </a:prstGeom>
          <a:noFill/>
          <a:ln>
            <a:noFill/>
          </a:ln>
        </p:spPr>
      </p:pic>
      <p:sp>
        <p:nvSpPr>
          <p:cNvPr id="1992" name="Google Shape;1992;p77"/>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Promoter PSSMs</a:t>
            </a:r>
            <a:endParaRPr>
              <a:latin typeface="Arial"/>
              <a:ea typeface="Arial"/>
              <a:cs typeface="Arial"/>
              <a:sym typeface="Arial"/>
            </a:endParaRPr>
          </a:p>
        </p:txBody>
      </p:sp>
      <p:sp>
        <p:nvSpPr>
          <p:cNvPr id="1993" name="Google Shape;1993;p77"/>
          <p:cNvSpPr txBox="1">
            <a:spLocks noGrp="1"/>
          </p:cNvSpPr>
          <p:nvPr>
            <p:ph type="body" idx="2"/>
          </p:nvPr>
        </p:nvSpPr>
        <p:spPr>
          <a:xfrm>
            <a:off x="1212980" y="1180112"/>
            <a:ext cx="10282333" cy="26004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200"/>
              <a:buFont typeface="Arial"/>
              <a:buChar char="•"/>
            </a:pPr>
            <a:r>
              <a:rPr lang="en-CA" sz="2400" dirty="0"/>
              <a:t>PSSMs will be used to look for the -35 and -10 box regions in the promoter regions of ORFs</a:t>
            </a:r>
            <a:endParaRPr dirty="0"/>
          </a:p>
          <a:p>
            <a:pPr marL="342900" lvl="0" indent="-342900" algn="l" rtl="0">
              <a:lnSpc>
                <a:spcPct val="100000"/>
              </a:lnSpc>
              <a:spcBef>
                <a:spcPts val="0"/>
              </a:spcBef>
              <a:spcAft>
                <a:spcPts val="0"/>
              </a:spcAft>
              <a:buSzPts val="2200"/>
              <a:buFont typeface="Arial"/>
              <a:buChar char="•"/>
            </a:pPr>
            <a:r>
              <a:rPr lang="en-CA" sz="2400" dirty="0"/>
              <a:t>Promoter regions are grouped by the distance between the two boxes</a:t>
            </a:r>
            <a:endParaRPr dirty="0"/>
          </a:p>
          <a:p>
            <a:pPr marL="342900" lvl="0" indent="-342900" algn="l" rtl="0">
              <a:lnSpc>
                <a:spcPct val="100000"/>
              </a:lnSpc>
              <a:spcBef>
                <a:spcPts val="0"/>
              </a:spcBef>
              <a:spcAft>
                <a:spcPts val="0"/>
              </a:spcAft>
              <a:buSzPts val="2200"/>
              <a:buFont typeface="Arial"/>
              <a:buChar char="•"/>
            </a:pPr>
            <a:r>
              <a:rPr lang="en-CA" sz="2400" dirty="0"/>
              <a:t>Five PSSMs will be constructed for box distances of 15,16,17,18, and 19 nucleotides</a:t>
            </a:r>
            <a:endParaRPr dirty="0"/>
          </a:p>
        </p:txBody>
      </p:sp>
      <p:sp>
        <p:nvSpPr>
          <p:cNvPr id="1994" name="Google Shape;1994;p77"/>
          <p:cNvSpPr txBox="1"/>
          <p:nvPr/>
        </p:nvSpPr>
        <p:spPr>
          <a:xfrm>
            <a:off x="1551112" y="3342253"/>
            <a:ext cx="89289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ourier New"/>
              <a:ea typeface="Courier New"/>
              <a:cs typeface="Courier New"/>
              <a:sym typeface="Courier New"/>
            </a:endParaRPr>
          </a:p>
        </p:txBody>
      </p:sp>
      <p:pic>
        <p:nvPicPr>
          <p:cNvPr id="1995" name="Google Shape;1995;p77"/>
          <p:cNvPicPr preferRelativeResize="0"/>
          <p:nvPr/>
        </p:nvPicPr>
        <p:blipFill rotWithShape="1">
          <a:blip r:embed="rId4">
            <a:alphaModFix/>
          </a:blip>
          <a:srcRect l="21441" r="5035"/>
          <a:stretch/>
        </p:blipFill>
        <p:spPr>
          <a:xfrm>
            <a:off x="2051179" y="5288535"/>
            <a:ext cx="8007220" cy="966695"/>
          </a:xfrm>
          <a:prstGeom prst="rect">
            <a:avLst/>
          </a:prstGeom>
          <a:noFill/>
          <a:ln>
            <a:noFill/>
          </a:ln>
        </p:spPr>
      </p:pic>
      <p:sp>
        <p:nvSpPr>
          <p:cNvPr id="1996" name="Google Shape;1996;p77"/>
          <p:cNvSpPr/>
          <p:nvPr/>
        </p:nvSpPr>
        <p:spPr>
          <a:xfrm rot="5400000">
            <a:off x="4611632" y="3318221"/>
            <a:ext cx="248700" cy="1866600"/>
          </a:xfrm>
          <a:prstGeom prst="leftBrace">
            <a:avLst>
              <a:gd name="adj1" fmla="val 8333"/>
              <a:gd name="adj2" fmla="val 50367"/>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97" name="Google Shape;1997;p77"/>
          <p:cNvSpPr txBox="1"/>
          <p:nvPr/>
        </p:nvSpPr>
        <p:spPr>
          <a:xfrm>
            <a:off x="4535758" y="3812922"/>
            <a:ext cx="545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16</a:t>
            </a:r>
            <a:endParaRPr sz="1400" b="0" i="0" u="none" strike="noStrike" cap="none">
              <a:solidFill>
                <a:srgbClr val="000000"/>
              </a:solidFill>
              <a:latin typeface="Arial"/>
              <a:ea typeface="Arial"/>
              <a:cs typeface="Arial"/>
              <a:sym typeface="Arial"/>
            </a:endParaRPr>
          </a:p>
        </p:txBody>
      </p:sp>
      <p:sp>
        <p:nvSpPr>
          <p:cNvPr id="1998" name="Google Shape;1998;p77"/>
          <p:cNvSpPr/>
          <p:nvPr/>
        </p:nvSpPr>
        <p:spPr>
          <a:xfrm rot="5400000">
            <a:off x="4590031" y="4578508"/>
            <a:ext cx="198600" cy="1959900"/>
          </a:xfrm>
          <a:prstGeom prst="leftBrace">
            <a:avLst>
              <a:gd name="adj1" fmla="val 8333"/>
              <a:gd name="adj2" fmla="val 50367"/>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99" name="Google Shape;1999;p77"/>
          <p:cNvSpPr txBox="1"/>
          <p:nvPr/>
        </p:nvSpPr>
        <p:spPr>
          <a:xfrm>
            <a:off x="4463314" y="5103869"/>
            <a:ext cx="545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17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8"/>
          <p:cNvSpPr/>
          <p:nvPr/>
        </p:nvSpPr>
        <p:spPr>
          <a:xfrm>
            <a:off x="9296400" y="4114800"/>
            <a:ext cx="609600" cy="533400"/>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sp>
        <p:nvSpPr>
          <p:cNvPr id="987" name="Google Shape;987;p8"/>
          <p:cNvSpPr/>
          <p:nvPr/>
        </p:nvSpPr>
        <p:spPr>
          <a:xfrm>
            <a:off x="2819400" y="4114800"/>
            <a:ext cx="762000" cy="533400"/>
          </a:xfrm>
          <a:prstGeom prst="rect">
            <a:avLst/>
          </a:prstGeom>
          <a:solidFill>
            <a:srgbClr val="00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sp>
        <p:nvSpPr>
          <p:cNvPr id="988" name="Google Shape;988;p8"/>
          <p:cNvSpPr txBox="1">
            <a:spLocks noGrp="1"/>
          </p:cNvSpPr>
          <p:nvPr>
            <p:ph type="title"/>
          </p:nvPr>
        </p:nvSpPr>
        <p:spPr>
          <a:xfrm>
            <a:off x="1676400" y="-30162"/>
            <a:ext cx="8839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sz="4400">
                <a:latin typeface="Arial"/>
                <a:ea typeface="Arial"/>
                <a:cs typeface="Arial"/>
                <a:sym typeface="Arial"/>
              </a:rPr>
              <a:t>Prokaryotic Gene Structure</a:t>
            </a:r>
            <a:endParaRPr/>
          </a:p>
        </p:txBody>
      </p:sp>
      <p:sp>
        <p:nvSpPr>
          <p:cNvPr id="989" name="Google Shape;989;p8"/>
          <p:cNvSpPr/>
          <p:nvPr/>
        </p:nvSpPr>
        <p:spPr>
          <a:xfrm>
            <a:off x="3657600" y="1752600"/>
            <a:ext cx="5638800" cy="425450"/>
          </a:xfrm>
          <a:prstGeom prst="rect">
            <a:avLst/>
          </a:prstGeom>
          <a:no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sp>
        <p:nvSpPr>
          <p:cNvPr id="990" name="Google Shape;990;p8"/>
          <p:cNvSpPr/>
          <p:nvPr/>
        </p:nvSpPr>
        <p:spPr>
          <a:xfrm>
            <a:off x="6240463" y="1752600"/>
            <a:ext cx="1074737" cy="422275"/>
          </a:xfrm>
          <a:prstGeom prst="rect">
            <a:avLst/>
          </a:prstGeom>
          <a:gradFill>
            <a:gsLst>
              <a:gs pos="0">
                <a:srgbClr val="006B6B"/>
              </a:gs>
              <a:gs pos="50000">
                <a:schemeClr val="hlink"/>
              </a:gs>
              <a:gs pos="100000">
                <a:srgbClr val="006B6B"/>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1" name="Google Shape;991;p8"/>
          <p:cNvSpPr/>
          <p:nvPr/>
        </p:nvSpPr>
        <p:spPr>
          <a:xfrm>
            <a:off x="4800600" y="2378075"/>
            <a:ext cx="3314700" cy="393700"/>
          </a:xfrm>
          <a:prstGeom prst="rect">
            <a:avLst/>
          </a:prstGeom>
          <a:noFill/>
          <a:ln>
            <a:noFill/>
          </a:ln>
        </p:spPr>
        <p:txBody>
          <a:bodyPr spcFirstLastPara="1" wrap="square" lIns="90475" tIns="44450" rIns="90475" bIns="4445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000" b="1" i="0" u="none" strike="noStrike" cap="none">
                <a:solidFill>
                  <a:schemeClr val="accent2"/>
                </a:solidFill>
                <a:latin typeface="Arial"/>
                <a:ea typeface="Arial"/>
                <a:cs typeface="Arial"/>
                <a:sym typeface="Arial"/>
              </a:rPr>
              <a:t>ORF (open reading frame)</a:t>
            </a:r>
            <a:endParaRPr sz="1400" b="0" i="0" u="none" strike="noStrike" cap="none">
              <a:solidFill>
                <a:srgbClr val="000000"/>
              </a:solidFill>
              <a:latin typeface="Arial"/>
              <a:ea typeface="Arial"/>
              <a:cs typeface="Arial"/>
              <a:sym typeface="Arial"/>
            </a:endParaRPr>
          </a:p>
        </p:txBody>
      </p:sp>
      <p:sp>
        <p:nvSpPr>
          <p:cNvPr id="992" name="Google Shape;992;p8"/>
          <p:cNvSpPr/>
          <p:nvPr/>
        </p:nvSpPr>
        <p:spPr>
          <a:xfrm>
            <a:off x="4748213" y="1758950"/>
            <a:ext cx="1539875" cy="396875"/>
          </a:xfrm>
          <a:prstGeom prst="rect">
            <a:avLst/>
          </a:prstGeom>
          <a:gradFill>
            <a:gsLst>
              <a:gs pos="0">
                <a:srgbClr val="839D9F"/>
              </a:gs>
              <a:gs pos="50000">
                <a:schemeClr val="accent1"/>
              </a:gs>
              <a:gs pos="100000">
                <a:srgbClr val="839D9F"/>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3" name="Google Shape;993;p8"/>
          <p:cNvSpPr/>
          <p:nvPr/>
        </p:nvSpPr>
        <p:spPr>
          <a:xfrm>
            <a:off x="7315200" y="1752600"/>
            <a:ext cx="914400" cy="457200"/>
          </a:xfrm>
          <a:prstGeom prst="rect">
            <a:avLst/>
          </a:prstGeom>
          <a:gradFill>
            <a:gsLst>
              <a:gs pos="0">
                <a:srgbClr val="839D9F"/>
              </a:gs>
              <a:gs pos="50000">
                <a:schemeClr val="accent1"/>
              </a:gs>
              <a:gs pos="100000">
                <a:srgbClr val="839D9F"/>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4" name="Google Shape;994;p8"/>
          <p:cNvSpPr/>
          <p:nvPr/>
        </p:nvSpPr>
        <p:spPr>
          <a:xfrm>
            <a:off x="3581400" y="1752600"/>
            <a:ext cx="152400" cy="457200"/>
          </a:xfrm>
          <a:prstGeom prst="rect">
            <a:avLst/>
          </a:prstGeom>
          <a:solidFill>
            <a:srgbClr val="00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sp>
        <p:nvSpPr>
          <p:cNvPr id="995" name="Google Shape;995;p8"/>
          <p:cNvSpPr/>
          <p:nvPr/>
        </p:nvSpPr>
        <p:spPr>
          <a:xfrm>
            <a:off x="9296400" y="1752600"/>
            <a:ext cx="152400" cy="457200"/>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sp>
        <p:nvSpPr>
          <p:cNvPr id="996" name="Google Shape;996;p8"/>
          <p:cNvSpPr/>
          <p:nvPr/>
        </p:nvSpPr>
        <p:spPr>
          <a:xfrm>
            <a:off x="2209800" y="1920875"/>
            <a:ext cx="1371600" cy="7620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997" name="Google Shape;997;p8"/>
          <p:cNvSpPr/>
          <p:nvPr/>
        </p:nvSpPr>
        <p:spPr>
          <a:xfrm>
            <a:off x="9448800" y="1920875"/>
            <a:ext cx="685800" cy="7620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998" name="Google Shape;998;p8"/>
          <p:cNvSpPr/>
          <p:nvPr/>
        </p:nvSpPr>
        <p:spPr>
          <a:xfrm>
            <a:off x="8229600" y="1752600"/>
            <a:ext cx="1074738" cy="422275"/>
          </a:xfrm>
          <a:prstGeom prst="rect">
            <a:avLst/>
          </a:prstGeom>
          <a:gradFill>
            <a:gsLst>
              <a:gs pos="0">
                <a:srgbClr val="006B6B"/>
              </a:gs>
              <a:gs pos="50000">
                <a:schemeClr val="hlink"/>
              </a:gs>
              <a:gs pos="100000">
                <a:srgbClr val="006B6B"/>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999" name="Google Shape;999;p8"/>
          <p:cNvCxnSpPr/>
          <p:nvPr/>
        </p:nvCxnSpPr>
        <p:spPr>
          <a:xfrm rot="-5411784">
            <a:off x="3190875" y="2751138"/>
            <a:ext cx="930275" cy="0"/>
          </a:xfrm>
          <a:prstGeom prst="straightConnector1">
            <a:avLst/>
          </a:prstGeom>
          <a:noFill/>
          <a:ln w="57150" cap="flat" cmpd="sng">
            <a:solidFill>
              <a:srgbClr val="0066FF"/>
            </a:solidFill>
            <a:prstDash val="solid"/>
            <a:round/>
            <a:headEnd type="none" w="sm" len="sm"/>
            <a:tailEnd type="stealth" w="med" len="med"/>
          </a:ln>
        </p:spPr>
      </p:cxnSp>
      <p:cxnSp>
        <p:nvCxnSpPr>
          <p:cNvPr id="1000" name="Google Shape;1000;p8"/>
          <p:cNvCxnSpPr/>
          <p:nvPr/>
        </p:nvCxnSpPr>
        <p:spPr>
          <a:xfrm rot="-5411784">
            <a:off x="8913813" y="2667000"/>
            <a:ext cx="914400" cy="0"/>
          </a:xfrm>
          <a:prstGeom prst="straightConnector1">
            <a:avLst/>
          </a:prstGeom>
          <a:noFill/>
          <a:ln w="57150" cap="flat" cmpd="sng">
            <a:solidFill>
              <a:srgbClr val="0066FF"/>
            </a:solidFill>
            <a:prstDash val="solid"/>
            <a:round/>
            <a:headEnd type="none" w="sm" len="sm"/>
            <a:tailEnd type="stealth" w="med" len="med"/>
          </a:ln>
        </p:spPr>
      </p:cxnSp>
      <p:sp>
        <p:nvSpPr>
          <p:cNvPr id="1001" name="Google Shape;1001;p8"/>
          <p:cNvSpPr/>
          <p:nvPr/>
        </p:nvSpPr>
        <p:spPr>
          <a:xfrm>
            <a:off x="3429000" y="3216275"/>
            <a:ext cx="1595438" cy="396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chemeClr val="accent2"/>
                </a:solidFill>
                <a:latin typeface="Arial"/>
                <a:ea typeface="Arial"/>
                <a:cs typeface="Arial"/>
                <a:sym typeface="Arial"/>
              </a:rPr>
              <a:t>Start codon</a:t>
            </a:r>
            <a:endParaRPr sz="2000" b="0" i="0" u="none" strike="noStrike" cap="none">
              <a:solidFill>
                <a:srgbClr val="0066FF"/>
              </a:solidFill>
              <a:latin typeface="Arial"/>
              <a:ea typeface="Arial"/>
              <a:cs typeface="Arial"/>
              <a:sym typeface="Arial"/>
            </a:endParaRPr>
          </a:p>
        </p:txBody>
      </p:sp>
      <p:sp>
        <p:nvSpPr>
          <p:cNvPr id="1002" name="Google Shape;1002;p8"/>
          <p:cNvSpPr/>
          <p:nvPr/>
        </p:nvSpPr>
        <p:spPr>
          <a:xfrm>
            <a:off x="8018463" y="3124200"/>
            <a:ext cx="1581150" cy="396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chemeClr val="accent2"/>
                </a:solidFill>
                <a:latin typeface="Arial"/>
                <a:ea typeface="Arial"/>
                <a:cs typeface="Arial"/>
                <a:sym typeface="Arial"/>
              </a:rPr>
              <a:t>Stop codon</a:t>
            </a:r>
            <a:endParaRPr sz="2000" b="0" i="0" u="none" strike="noStrike" cap="none">
              <a:solidFill>
                <a:srgbClr val="0066FF"/>
              </a:solidFill>
              <a:latin typeface="Arial"/>
              <a:ea typeface="Arial"/>
              <a:cs typeface="Arial"/>
              <a:sym typeface="Arial"/>
            </a:endParaRPr>
          </a:p>
        </p:txBody>
      </p:sp>
      <p:sp>
        <p:nvSpPr>
          <p:cNvPr id="1003" name="Google Shape;1003;p8"/>
          <p:cNvSpPr/>
          <p:nvPr/>
        </p:nvSpPr>
        <p:spPr>
          <a:xfrm>
            <a:off x="3733800" y="1768475"/>
            <a:ext cx="5562600" cy="457200"/>
          </a:xfrm>
          <a:prstGeom prst="rect">
            <a:avLst/>
          </a:prstGeom>
          <a:gradFill>
            <a:gsLst>
              <a:gs pos="0">
                <a:srgbClr val="006B6B"/>
              </a:gs>
              <a:gs pos="50000">
                <a:schemeClr val="hlink"/>
              </a:gs>
              <a:gs pos="100000">
                <a:srgbClr val="006B6B"/>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4" name="Google Shape;1004;p8"/>
          <p:cNvSpPr/>
          <p:nvPr/>
        </p:nvSpPr>
        <p:spPr>
          <a:xfrm>
            <a:off x="2565400" y="1844675"/>
            <a:ext cx="533400" cy="304800"/>
          </a:xfrm>
          <a:prstGeom prst="rect">
            <a:avLst/>
          </a:prstGeom>
          <a:gradFill>
            <a:gsLst>
              <a:gs pos="0">
                <a:srgbClr val="5E5E00"/>
              </a:gs>
              <a:gs pos="50000">
                <a:srgbClr val="CCCC00"/>
              </a:gs>
              <a:gs pos="100000">
                <a:srgbClr val="5E5E00"/>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cxnSp>
        <p:nvCxnSpPr>
          <p:cNvPr id="1005" name="Google Shape;1005;p8"/>
          <p:cNvCxnSpPr/>
          <p:nvPr/>
        </p:nvCxnSpPr>
        <p:spPr>
          <a:xfrm rot="-5411784">
            <a:off x="2538413" y="2530475"/>
            <a:ext cx="609600" cy="0"/>
          </a:xfrm>
          <a:prstGeom prst="straightConnector1">
            <a:avLst/>
          </a:prstGeom>
          <a:noFill/>
          <a:ln w="57150" cap="flat" cmpd="sng">
            <a:solidFill>
              <a:srgbClr val="0066FF"/>
            </a:solidFill>
            <a:prstDash val="solid"/>
            <a:round/>
            <a:headEnd type="none" w="sm" len="sm"/>
            <a:tailEnd type="stealth" w="med" len="med"/>
          </a:ln>
        </p:spPr>
      </p:cxnSp>
      <p:sp>
        <p:nvSpPr>
          <p:cNvPr id="1006" name="Google Shape;1006;p8"/>
          <p:cNvSpPr/>
          <p:nvPr/>
        </p:nvSpPr>
        <p:spPr>
          <a:xfrm>
            <a:off x="2133600" y="2835275"/>
            <a:ext cx="1382713" cy="396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chemeClr val="accent2"/>
                </a:solidFill>
                <a:latin typeface="Arial"/>
                <a:ea typeface="Arial"/>
                <a:cs typeface="Arial"/>
                <a:sym typeface="Arial"/>
              </a:rPr>
              <a:t>TATA box</a:t>
            </a:r>
            <a:endParaRPr sz="2000" b="0" i="0" u="none" strike="noStrike" cap="none">
              <a:solidFill>
                <a:srgbClr val="0066FF"/>
              </a:solidFill>
              <a:latin typeface="Arial"/>
              <a:ea typeface="Arial"/>
              <a:cs typeface="Arial"/>
              <a:sym typeface="Arial"/>
            </a:endParaRPr>
          </a:p>
        </p:txBody>
      </p:sp>
      <p:sp>
        <p:nvSpPr>
          <p:cNvPr id="1007" name="Google Shape;1007;p8"/>
          <p:cNvSpPr/>
          <p:nvPr/>
        </p:nvSpPr>
        <p:spPr>
          <a:xfrm>
            <a:off x="2819400" y="4114800"/>
            <a:ext cx="7226300" cy="5191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CA" sz="2800" b="1" i="0" u="none" strike="noStrike" cap="none">
                <a:solidFill>
                  <a:schemeClr val="dk1"/>
                </a:solidFill>
                <a:latin typeface="Courier"/>
                <a:ea typeface="Courier"/>
                <a:cs typeface="Courier"/>
                <a:sym typeface="Courier"/>
              </a:rPr>
              <a:t>ATGACAGATTACAGATTACAGATTACAGGATAG</a:t>
            </a:r>
            <a:endParaRPr sz="1400" b="0" i="0" u="none" strike="noStrike" cap="none">
              <a:solidFill>
                <a:srgbClr val="000000"/>
              </a:solidFill>
              <a:latin typeface="Arial"/>
              <a:ea typeface="Arial"/>
              <a:cs typeface="Arial"/>
              <a:sym typeface="Arial"/>
            </a:endParaRPr>
          </a:p>
        </p:txBody>
      </p:sp>
      <p:sp>
        <p:nvSpPr>
          <p:cNvPr id="1008" name="Google Shape;1008;p8"/>
          <p:cNvSpPr/>
          <p:nvPr/>
        </p:nvSpPr>
        <p:spPr>
          <a:xfrm>
            <a:off x="2895600" y="47244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9" name="Google Shape;1009;p8"/>
          <p:cNvSpPr/>
          <p:nvPr/>
        </p:nvSpPr>
        <p:spPr>
          <a:xfrm>
            <a:off x="3554413" y="4724400"/>
            <a:ext cx="587375"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0" name="Google Shape;1010;p8"/>
          <p:cNvSpPr/>
          <p:nvPr/>
        </p:nvSpPr>
        <p:spPr>
          <a:xfrm>
            <a:off x="4214813" y="4724400"/>
            <a:ext cx="585787"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1" name="Google Shape;1011;p8"/>
          <p:cNvSpPr/>
          <p:nvPr/>
        </p:nvSpPr>
        <p:spPr>
          <a:xfrm>
            <a:off x="4876800" y="47244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2" name="Google Shape;1012;p8"/>
          <p:cNvSpPr/>
          <p:nvPr/>
        </p:nvSpPr>
        <p:spPr>
          <a:xfrm>
            <a:off x="5510213" y="4724400"/>
            <a:ext cx="585787"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3" name="Google Shape;1013;p8"/>
          <p:cNvSpPr/>
          <p:nvPr/>
        </p:nvSpPr>
        <p:spPr>
          <a:xfrm>
            <a:off x="6172200" y="47244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4" name="Google Shape;1014;p8"/>
          <p:cNvSpPr/>
          <p:nvPr/>
        </p:nvSpPr>
        <p:spPr>
          <a:xfrm>
            <a:off x="6805613" y="4724400"/>
            <a:ext cx="585787"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5" name="Google Shape;1015;p8"/>
          <p:cNvSpPr/>
          <p:nvPr/>
        </p:nvSpPr>
        <p:spPr>
          <a:xfrm>
            <a:off x="7439025" y="47244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6" name="Google Shape;1016;p8"/>
          <p:cNvSpPr/>
          <p:nvPr/>
        </p:nvSpPr>
        <p:spPr>
          <a:xfrm>
            <a:off x="8101013" y="4724400"/>
            <a:ext cx="585787"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7" name="Google Shape;1017;p8"/>
          <p:cNvSpPr/>
          <p:nvPr/>
        </p:nvSpPr>
        <p:spPr>
          <a:xfrm>
            <a:off x="8734425" y="47244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8" name="Google Shape;1018;p8"/>
          <p:cNvSpPr/>
          <p:nvPr/>
        </p:nvSpPr>
        <p:spPr>
          <a:xfrm>
            <a:off x="9396413" y="4724400"/>
            <a:ext cx="585787"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9" name="Google Shape;1019;p8"/>
          <p:cNvSpPr/>
          <p:nvPr/>
        </p:nvSpPr>
        <p:spPr>
          <a:xfrm>
            <a:off x="3124200" y="51816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0" name="Google Shape;1020;p8"/>
          <p:cNvSpPr/>
          <p:nvPr/>
        </p:nvSpPr>
        <p:spPr>
          <a:xfrm>
            <a:off x="3783013" y="5181600"/>
            <a:ext cx="587375"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1" name="Google Shape;1021;p8"/>
          <p:cNvSpPr/>
          <p:nvPr/>
        </p:nvSpPr>
        <p:spPr>
          <a:xfrm>
            <a:off x="4443413" y="5181600"/>
            <a:ext cx="585787"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2" name="Google Shape;1022;p8"/>
          <p:cNvSpPr/>
          <p:nvPr/>
        </p:nvSpPr>
        <p:spPr>
          <a:xfrm>
            <a:off x="5105400" y="51816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3" name="Google Shape;1023;p8"/>
          <p:cNvSpPr/>
          <p:nvPr/>
        </p:nvSpPr>
        <p:spPr>
          <a:xfrm>
            <a:off x="5738813" y="5181600"/>
            <a:ext cx="585787"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4" name="Google Shape;1024;p8"/>
          <p:cNvSpPr/>
          <p:nvPr/>
        </p:nvSpPr>
        <p:spPr>
          <a:xfrm>
            <a:off x="6400800" y="51816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5" name="Google Shape;1025;p8"/>
          <p:cNvSpPr/>
          <p:nvPr/>
        </p:nvSpPr>
        <p:spPr>
          <a:xfrm>
            <a:off x="7034213" y="5181600"/>
            <a:ext cx="585787"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6" name="Google Shape;1026;p8"/>
          <p:cNvSpPr/>
          <p:nvPr/>
        </p:nvSpPr>
        <p:spPr>
          <a:xfrm>
            <a:off x="7667625" y="51816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7" name="Google Shape;1027;p8"/>
          <p:cNvSpPr/>
          <p:nvPr/>
        </p:nvSpPr>
        <p:spPr>
          <a:xfrm>
            <a:off x="8329613" y="5181600"/>
            <a:ext cx="585787"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8" name="Google Shape;1028;p8"/>
          <p:cNvSpPr/>
          <p:nvPr/>
        </p:nvSpPr>
        <p:spPr>
          <a:xfrm>
            <a:off x="8963025" y="51816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9" name="Google Shape;1029;p8"/>
          <p:cNvSpPr/>
          <p:nvPr/>
        </p:nvSpPr>
        <p:spPr>
          <a:xfrm>
            <a:off x="3429000" y="56388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0" name="Google Shape;1030;p8"/>
          <p:cNvSpPr/>
          <p:nvPr/>
        </p:nvSpPr>
        <p:spPr>
          <a:xfrm>
            <a:off x="4087813" y="5638800"/>
            <a:ext cx="587375"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1" name="Google Shape;1031;p8"/>
          <p:cNvSpPr/>
          <p:nvPr/>
        </p:nvSpPr>
        <p:spPr>
          <a:xfrm>
            <a:off x="4748213" y="5638800"/>
            <a:ext cx="585787"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2" name="Google Shape;1032;p8"/>
          <p:cNvSpPr/>
          <p:nvPr/>
        </p:nvSpPr>
        <p:spPr>
          <a:xfrm>
            <a:off x="5410200" y="56388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3" name="Google Shape;1033;p8"/>
          <p:cNvSpPr/>
          <p:nvPr/>
        </p:nvSpPr>
        <p:spPr>
          <a:xfrm>
            <a:off x="6043613" y="5638800"/>
            <a:ext cx="585787"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4" name="Google Shape;1034;p8"/>
          <p:cNvSpPr/>
          <p:nvPr/>
        </p:nvSpPr>
        <p:spPr>
          <a:xfrm>
            <a:off x="6705600" y="56388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5" name="Google Shape;1035;p8"/>
          <p:cNvSpPr/>
          <p:nvPr/>
        </p:nvSpPr>
        <p:spPr>
          <a:xfrm>
            <a:off x="7339013" y="5638800"/>
            <a:ext cx="585787"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6" name="Google Shape;1036;p8"/>
          <p:cNvSpPr/>
          <p:nvPr/>
        </p:nvSpPr>
        <p:spPr>
          <a:xfrm>
            <a:off x="7972425" y="56388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7" name="Google Shape;1037;p8"/>
          <p:cNvSpPr/>
          <p:nvPr/>
        </p:nvSpPr>
        <p:spPr>
          <a:xfrm>
            <a:off x="8634413" y="5638800"/>
            <a:ext cx="585787"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8" name="Google Shape;1038;p8"/>
          <p:cNvSpPr/>
          <p:nvPr/>
        </p:nvSpPr>
        <p:spPr>
          <a:xfrm>
            <a:off x="9267825" y="5638800"/>
            <a:ext cx="585788" cy="152400"/>
          </a:xfrm>
          <a:custGeom>
            <a:avLst/>
            <a:gdLst/>
            <a:ahLst/>
            <a:cxnLst/>
            <a:rect l="l" t="t" r="r" b="b"/>
            <a:pathLst>
              <a:path w="384" h="96" extrusionOk="0">
                <a:moveTo>
                  <a:pt x="0" y="0"/>
                </a:moveTo>
                <a:lnTo>
                  <a:pt x="0" y="96"/>
                </a:lnTo>
                <a:lnTo>
                  <a:pt x="384" y="96"/>
                </a:lnTo>
                <a:lnTo>
                  <a:pt x="384" y="0"/>
                </a:lnTo>
              </a:path>
            </a:pathLst>
          </a:custGeom>
          <a:noFill/>
          <a:ln w="38100" cap="flat" cmpd="sng">
            <a:solidFill>
              <a:schemeClr va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9" name="Google Shape;1039;p8"/>
          <p:cNvSpPr txBox="1"/>
          <p:nvPr/>
        </p:nvSpPr>
        <p:spPr>
          <a:xfrm>
            <a:off x="1584325" y="4583113"/>
            <a:ext cx="1158875" cy="396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000" b="1" i="0" u="none" strike="noStrike" cap="none">
                <a:solidFill>
                  <a:schemeClr val="dk1"/>
                </a:solidFill>
                <a:latin typeface="Arial"/>
                <a:ea typeface="Arial"/>
                <a:cs typeface="Arial"/>
                <a:sym typeface="Arial"/>
              </a:rPr>
              <a:t>Frame 1</a:t>
            </a:r>
            <a:endParaRPr sz="2400" b="0" i="0" u="none" strike="noStrike" cap="none">
              <a:solidFill>
                <a:schemeClr val="dk1"/>
              </a:solidFill>
              <a:latin typeface="Times New Roman"/>
              <a:ea typeface="Times New Roman"/>
              <a:cs typeface="Times New Roman"/>
              <a:sym typeface="Times New Roman"/>
            </a:endParaRPr>
          </a:p>
        </p:txBody>
      </p:sp>
      <p:sp>
        <p:nvSpPr>
          <p:cNvPr id="1040" name="Google Shape;1040;p8"/>
          <p:cNvSpPr txBox="1"/>
          <p:nvPr/>
        </p:nvSpPr>
        <p:spPr>
          <a:xfrm>
            <a:off x="1814513" y="5029200"/>
            <a:ext cx="1158875" cy="396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000" b="1" i="0" u="none" strike="noStrike" cap="none">
                <a:solidFill>
                  <a:schemeClr val="dk1"/>
                </a:solidFill>
                <a:latin typeface="Arial"/>
                <a:ea typeface="Arial"/>
                <a:cs typeface="Arial"/>
                <a:sym typeface="Arial"/>
              </a:rPr>
              <a:t>Frame 2</a:t>
            </a:r>
            <a:endParaRPr sz="2400" b="0" i="0" u="none" strike="noStrike" cap="none">
              <a:solidFill>
                <a:schemeClr val="dk1"/>
              </a:solidFill>
              <a:latin typeface="Times New Roman"/>
              <a:ea typeface="Times New Roman"/>
              <a:cs typeface="Times New Roman"/>
              <a:sym typeface="Times New Roman"/>
            </a:endParaRPr>
          </a:p>
        </p:txBody>
      </p:sp>
      <p:sp>
        <p:nvSpPr>
          <p:cNvPr id="1041" name="Google Shape;1041;p8"/>
          <p:cNvSpPr txBox="1"/>
          <p:nvPr/>
        </p:nvSpPr>
        <p:spPr>
          <a:xfrm>
            <a:off x="2119313" y="5486400"/>
            <a:ext cx="1158875" cy="396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CA" sz="2000" b="1" i="0" u="none" strike="noStrike" cap="none">
                <a:solidFill>
                  <a:schemeClr val="dk1"/>
                </a:solidFill>
                <a:latin typeface="Arial"/>
                <a:ea typeface="Arial"/>
                <a:cs typeface="Arial"/>
                <a:sym typeface="Arial"/>
              </a:rPr>
              <a:t>Frame 3</a:t>
            </a:r>
            <a:endParaRPr sz="2400" b="0" i="0" u="none" strike="noStrike" cap="none">
              <a:solidFill>
                <a:schemeClr val="dk1"/>
              </a:solidFill>
              <a:latin typeface="Times New Roman"/>
              <a:ea typeface="Times New Roman"/>
              <a:cs typeface="Times New Roman"/>
              <a:sym typeface="Times New Roman"/>
            </a:endParaRPr>
          </a:p>
        </p:txBody>
      </p:sp>
      <p:cxnSp>
        <p:nvCxnSpPr>
          <p:cNvPr id="1042" name="Google Shape;1042;p8"/>
          <p:cNvCxnSpPr/>
          <p:nvPr/>
        </p:nvCxnSpPr>
        <p:spPr>
          <a:xfrm flipH="1">
            <a:off x="3276600" y="3581400"/>
            <a:ext cx="381000" cy="457200"/>
          </a:xfrm>
          <a:prstGeom prst="straightConnector1">
            <a:avLst/>
          </a:prstGeom>
          <a:noFill/>
          <a:ln w="57150" cap="flat" cmpd="sng">
            <a:solidFill>
              <a:schemeClr val="hlink"/>
            </a:solidFill>
            <a:prstDash val="solid"/>
            <a:round/>
            <a:headEnd type="none" w="sm" len="sm"/>
            <a:tailEnd type="triangle" w="med" len="med"/>
          </a:ln>
        </p:spPr>
      </p:cxnSp>
      <p:cxnSp>
        <p:nvCxnSpPr>
          <p:cNvPr id="1043" name="Google Shape;1043;p8"/>
          <p:cNvCxnSpPr/>
          <p:nvPr/>
        </p:nvCxnSpPr>
        <p:spPr>
          <a:xfrm>
            <a:off x="9372600" y="3505200"/>
            <a:ext cx="304800" cy="533400"/>
          </a:xfrm>
          <a:prstGeom prst="straightConnector1">
            <a:avLst/>
          </a:prstGeom>
          <a:noFill/>
          <a:ln w="57150" cap="flat" cmpd="sng">
            <a:solidFill>
              <a:schemeClr val="hlink"/>
            </a:solidFill>
            <a:prstDash val="solid"/>
            <a:round/>
            <a:headEnd type="none" w="sm" len="sm"/>
            <a:tailEnd type="triangle" w="med" len="med"/>
          </a:ln>
        </p:spPr>
      </p:cxnSp>
      <p:sp>
        <p:nvSpPr>
          <p:cNvPr id="1044" name="Google Shape;1044;p8"/>
          <p:cNvSpPr txBox="1"/>
          <p:nvPr/>
        </p:nvSpPr>
        <p:spPr>
          <a:xfrm>
            <a:off x="2270626" y="1227823"/>
            <a:ext cx="1146468"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100 bp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upstream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p78"/>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Promoter PSSMs</a:t>
            </a:r>
            <a:endParaRPr>
              <a:latin typeface="Arial"/>
              <a:ea typeface="Arial"/>
              <a:cs typeface="Arial"/>
              <a:sym typeface="Arial"/>
            </a:endParaRPr>
          </a:p>
        </p:txBody>
      </p:sp>
      <p:sp>
        <p:nvSpPr>
          <p:cNvPr id="2006" name="Google Shape;2006;p78"/>
          <p:cNvSpPr txBox="1">
            <a:spLocks noGrp="1"/>
          </p:cNvSpPr>
          <p:nvPr>
            <p:ph type="body" idx="2"/>
          </p:nvPr>
        </p:nvSpPr>
        <p:spPr>
          <a:xfrm>
            <a:off x="1548883" y="1339429"/>
            <a:ext cx="9587584" cy="16743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200"/>
              <a:buFont typeface="Arial"/>
              <a:buChar char="•"/>
            </a:pPr>
            <a:r>
              <a:rPr lang="en-CA" sz="2400" dirty="0"/>
              <a:t>Using the PSSMs, we score the promoter region of an ORF at every location</a:t>
            </a:r>
            <a:endParaRPr dirty="0"/>
          </a:p>
          <a:p>
            <a:pPr marL="342900" lvl="0" indent="-342900" algn="l" rtl="0">
              <a:lnSpc>
                <a:spcPct val="100000"/>
              </a:lnSpc>
              <a:spcBef>
                <a:spcPts val="0"/>
              </a:spcBef>
              <a:spcAft>
                <a:spcPts val="0"/>
              </a:spcAft>
              <a:buSzPts val="2200"/>
              <a:buFont typeface="Arial"/>
              <a:buChar char="•"/>
            </a:pPr>
            <a:r>
              <a:rPr lang="en-CA" sz="2400" dirty="0"/>
              <a:t>Using logarithmic PSSMs, a low score produced by a PSSM indicates the presence of a -35 and -10 box</a:t>
            </a:r>
            <a:endParaRPr dirty="0"/>
          </a:p>
        </p:txBody>
      </p:sp>
      <p:sp>
        <p:nvSpPr>
          <p:cNvPr id="2007" name="Google Shape;2007;p78"/>
          <p:cNvSpPr txBox="1"/>
          <p:nvPr/>
        </p:nvSpPr>
        <p:spPr>
          <a:xfrm>
            <a:off x="1855912" y="3428151"/>
            <a:ext cx="89289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ourier New"/>
              <a:ea typeface="Courier New"/>
              <a:cs typeface="Courier New"/>
              <a:sym typeface="Courier New"/>
            </a:endParaRPr>
          </a:p>
        </p:txBody>
      </p:sp>
      <p:sp>
        <p:nvSpPr>
          <p:cNvPr id="2008" name="Google Shape;2008;p78"/>
          <p:cNvSpPr txBox="1"/>
          <p:nvPr/>
        </p:nvSpPr>
        <p:spPr>
          <a:xfrm>
            <a:off x="2229196" y="3762203"/>
            <a:ext cx="80385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CA" sz="1700" b="0" i="0" u="none" strike="noStrike" cap="none" dirty="0">
                <a:solidFill>
                  <a:srgbClr val="000000"/>
                </a:solidFill>
                <a:latin typeface="Arial"/>
                <a:ea typeface="Arial"/>
                <a:cs typeface="Arial"/>
                <a:sym typeface="Arial"/>
              </a:rPr>
              <a:t>GCGGATTAC</a:t>
            </a:r>
            <a:r>
              <a:rPr lang="en-CA" sz="1700" b="1" i="0" u="none" strike="noStrike" cap="none" dirty="0">
                <a:solidFill>
                  <a:srgbClr val="000000"/>
                </a:solidFill>
                <a:latin typeface="Arial"/>
                <a:ea typeface="Arial"/>
                <a:cs typeface="Arial"/>
                <a:sym typeface="Arial"/>
              </a:rPr>
              <a:t>TTACCA</a:t>
            </a:r>
            <a:r>
              <a:rPr lang="en-CA" sz="1700" b="0" i="0" u="none" strike="noStrike" cap="none" dirty="0">
                <a:solidFill>
                  <a:srgbClr val="000000"/>
                </a:solidFill>
                <a:latin typeface="Arial"/>
                <a:ea typeface="Arial"/>
                <a:cs typeface="Arial"/>
                <a:sym typeface="Arial"/>
              </a:rPr>
              <a:t>GTTCAAGCAGGGTTTGTA</a:t>
            </a:r>
            <a:r>
              <a:rPr lang="en-CA" sz="1700" b="1" i="0" u="none" strike="noStrike" cap="none" dirty="0">
                <a:solidFill>
                  <a:srgbClr val="000000"/>
                </a:solidFill>
                <a:latin typeface="Arial"/>
                <a:ea typeface="Arial"/>
                <a:cs typeface="Arial"/>
                <a:sym typeface="Arial"/>
              </a:rPr>
              <a:t>TATTAT</a:t>
            </a:r>
            <a:r>
              <a:rPr lang="en-CA" sz="1700" b="0" i="0" u="none" strike="noStrike" cap="none" dirty="0">
                <a:solidFill>
                  <a:srgbClr val="000000"/>
                </a:solidFill>
                <a:latin typeface="Arial"/>
                <a:ea typeface="Arial"/>
                <a:cs typeface="Arial"/>
                <a:sym typeface="Arial"/>
              </a:rPr>
              <a:t>GCACAAGCCGA</a:t>
            </a:r>
            <a:endParaRPr sz="1700" b="1" i="0" u="none" strike="noStrike" cap="none" dirty="0">
              <a:solidFill>
                <a:srgbClr val="000000"/>
              </a:solidFill>
              <a:latin typeface="Arial"/>
              <a:ea typeface="Arial"/>
              <a:cs typeface="Arial"/>
              <a:sym typeface="Arial"/>
            </a:endParaRPr>
          </a:p>
        </p:txBody>
      </p:sp>
      <p:sp>
        <p:nvSpPr>
          <p:cNvPr id="2009" name="Google Shape;2009;p78"/>
          <p:cNvSpPr/>
          <p:nvPr/>
        </p:nvSpPr>
        <p:spPr>
          <a:xfrm>
            <a:off x="3679767" y="3762203"/>
            <a:ext cx="4439100" cy="354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10" name="Google Shape;2010;p78"/>
          <p:cNvSpPr/>
          <p:nvPr/>
        </p:nvSpPr>
        <p:spPr>
          <a:xfrm rot="5400000">
            <a:off x="5793540" y="2227238"/>
            <a:ext cx="248700" cy="2672700"/>
          </a:xfrm>
          <a:prstGeom prst="leftBrace">
            <a:avLst>
              <a:gd name="adj1" fmla="val 8333"/>
              <a:gd name="adj2" fmla="val 50367"/>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11" name="Google Shape;2011;p78"/>
          <p:cNvSpPr txBox="1"/>
          <p:nvPr/>
        </p:nvSpPr>
        <p:spPr>
          <a:xfrm>
            <a:off x="5663518" y="3058228"/>
            <a:ext cx="5454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CA" sz="2100" b="0" i="0" u="none" strike="noStrike" cap="none">
                <a:solidFill>
                  <a:srgbClr val="000000"/>
                </a:solidFill>
                <a:latin typeface="Arial"/>
                <a:ea typeface="Arial"/>
                <a:cs typeface="Arial"/>
                <a:sym typeface="Arial"/>
              </a:rPr>
              <a:t>18</a:t>
            </a:r>
            <a:endParaRPr sz="1400" b="0" i="0" u="none" strike="noStrike" cap="none">
              <a:solidFill>
                <a:srgbClr val="000000"/>
              </a:solidFill>
              <a:latin typeface="Arial"/>
              <a:ea typeface="Arial"/>
              <a:cs typeface="Arial"/>
              <a:sym typeface="Arial"/>
            </a:endParaRPr>
          </a:p>
        </p:txBody>
      </p:sp>
      <p:graphicFrame>
        <p:nvGraphicFramePr>
          <p:cNvPr id="2012" name="Google Shape;2012;p78"/>
          <p:cNvGraphicFramePr/>
          <p:nvPr>
            <p:extLst>
              <p:ext uri="{D42A27DB-BD31-4B8C-83A1-F6EECF244321}">
                <p14:modId xmlns:p14="http://schemas.microsoft.com/office/powerpoint/2010/main" val="328065389"/>
              </p:ext>
            </p:extLst>
          </p:nvPr>
        </p:nvGraphicFramePr>
        <p:xfrm>
          <a:off x="4339246" y="4450255"/>
          <a:ext cx="3818400" cy="1483400"/>
        </p:xfrm>
        <a:graphic>
          <a:graphicData uri="http://schemas.openxmlformats.org/drawingml/2006/table">
            <a:tbl>
              <a:tblPr firstRow="1" bandRow="1">
                <a:noFill/>
                <a:tableStyleId>{D5F3CFC1-CEAA-40FE-8C7F-51722B0244F5}</a:tableStyleId>
              </a:tblPr>
              <a:tblGrid>
                <a:gridCol w="1909200">
                  <a:extLst>
                    <a:ext uri="{9D8B030D-6E8A-4147-A177-3AD203B41FA5}">
                      <a16:colId xmlns:a16="http://schemas.microsoft.com/office/drawing/2014/main" val="20000"/>
                    </a:ext>
                  </a:extLst>
                </a:gridCol>
                <a:gridCol w="1909200">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chemeClr val="dk1"/>
                          </a:solidFill>
                        </a:rPr>
                        <a:t>PSSM box distance</a:t>
                      </a:r>
                      <a:endParaRPr sz="14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chemeClr val="dk1"/>
                          </a:solidFill>
                        </a:rPr>
                        <a:t>Score</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17</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6.49</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18</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4.97</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19</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dirty="0"/>
                        <a:t>5.54</a:t>
                      </a:r>
                      <a:endParaRPr sz="1400" u="none" strike="noStrike" cap="none"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520181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017"/>
        <p:cNvGrpSpPr/>
        <p:nvPr/>
      </p:nvGrpSpPr>
      <p:grpSpPr>
        <a:xfrm>
          <a:off x="0" y="0"/>
          <a:ext cx="0" cy="0"/>
          <a:chOff x="0" y="0"/>
          <a:chExt cx="0" cy="0"/>
        </a:xfrm>
      </p:grpSpPr>
      <p:sp>
        <p:nvSpPr>
          <p:cNvPr id="2018" name="Google Shape;2018;p79"/>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Promoter PSSMs</a:t>
            </a:r>
            <a:endParaRPr>
              <a:latin typeface="Arial"/>
              <a:ea typeface="Arial"/>
              <a:cs typeface="Arial"/>
              <a:sym typeface="Arial"/>
            </a:endParaRPr>
          </a:p>
        </p:txBody>
      </p:sp>
      <p:sp>
        <p:nvSpPr>
          <p:cNvPr id="2019" name="Google Shape;2019;p79"/>
          <p:cNvSpPr txBox="1">
            <a:spLocks noGrp="1"/>
          </p:cNvSpPr>
          <p:nvPr>
            <p:ph type="body" idx="2"/>
          </p:nvPr>
        </p:nvSpPr>
        <p:spPr>
          <a:xfrm>
            <a:off x="2131368" y="1396010"/>
            <a:ext cx="8064900" cy="16743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200"/>
              <a:buFont typeface="Arial"/>
              <a:buChar char="•"/>
            </a:pPr>
            <a:r>
              <a:rPr lang="en-CA" sz="2400"/>
              <a:t>To get the most information, the minimum score for each PSSM along the promoter is found</a:t>
            </a:r>
            <a:endParaRPr/>
          </a:p>
          <a:p>
            <a:pPr marL="342900" lvl="0" indent="-342900" algn="l" rtl="0">
              <a:lnSpc>
                <a:spcPct val="100000"/>
              </a:lnSpc>
              <a:spcBef>
                <a:spcPts val="0"/>
              </a:spcBef>
              <a:spcAft>
                <a:spcPts val="0"/>
              </a:spcAft>
              <a:buSzPts val="2200"/>
              <a:buFont typeface="Arial"/>
              <a:buChar char="•"/>
            </a:pPr>
            <a:r>
              <a:rPr lang="en-CA" sz="2400"/>
              <a:t>The locations of these minimums on the promoter sequence are also found</a:t>
            </a:r>
            <a:endParaRPr/>
          </a:p>
        </p:txBody>
      </p:sp>
      <p:sp>
        <p:nvSpPr>
          <p:cNvPr id="2020" name="Google Shape;2020;p79"/>
          <p:cNvSpPr txBox="1"/>
          <p:nvPr/>
        </p:nvSpPr>
        <p:spPr>
          <a:xfrm>
            <a:off x="1739008" y="3516360"/>
            <a:ext cx="89289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ourier New"/>
              <a:ea typeface="Courier New"/>
              <a:cs typeface="Courier New"/>
              <a:sym typeface="Courier New"/>
            </a:endParaRPr>
          </a:p>
        </p:txBody>
      </p:sp>
      <p:sp>
        <p:nvSpPr>
          <p:cNvPr id="2021" name="Google Shape;2021;p79"/>
          <p:cNvSpPr txBox="1"/>
          <p:nvPr/>
        </p:nvSpPr>
        <p:spPr>
          <a:xfrm>
            <a:off x="2112292" y="3850412"/>
            <a:ext cx="8038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ATTGAGCTTAGCGGATTAC</a:t>
            </a:r>
            <a:r>
              <a:rPr lang="en-CA" sz="1400" b="1" i="0" u="none" strike="noStrike" cap="none">
                <a:solidFill>
                  <a:srgbClr val="000000"/>
                </a:solidFill>
                <a:latin typeface="Arial"/>
                <a:ea typeface="Arial"/>
                <a:cs typeface="Arial"/>
                <a:sym typeface="Arial"/>
              </a:rPr>
              <a:t>TTACCA</a:t>
            </a:r>
            <a:r>
              <a:rPr lang="en-CA" sz="1400" b="0" i="0" u="none" strike="noStrike" cap="none">
                <a:solidFill>
                  <a:srgbClr val="000000"/>
                </a:solidFill>
                <a:latin typeface="Arial"/>
                <a:ea typeface="Arial"/>
                <a:cs typeface="Arial"/>
                <a:sym typeface="Arial"/>
              </a:rPr>
              <a:t>GTTCAAGCAGGGTTTGTA</a:t>
            </a:r>
            <a:r>
              <a:rPr lang="en-CA" sz="1400" b="1" i="0" u="none" strike="noStrike" cap="none">
                <a:solidFill>
                  <a:srgbClr val="000000"/>
                </a:solidFill>
                <a:latin typeface="Arial"/>
                <a:ea typeface="Arial"/>
                <a:cs typeface="Arial"/>
                <a:sym typeface="Arial"/>
              </a:rPr>
              <a:t>TATTAT</a:t>
            </a:r>
            <a:r>
              <a:rPr lang="en-CA" sz="1400" b="0" i="0" u="none" strike="noStrike" cap="none">
                <a:solidFill>
                  <a:srgbClr val="000000"/>
                </a:solidFill>
                <a:latin typeface="Arial"/>
                <a:ea typeface="Arial"/>
                <a:cs typeface="Arial"/>
                <a:sym typeface="Arial"/>
              </a:rPr>
              <a:t>GCACAAGCCGA…</a:t>
            </a:r>
            <a:endParaRPr sz="1400" b="1" i="0" u="none" strike="noStrike" cap="none">
              <a:solidFill>
                <a:srgbClr val="000000"/>
              </a:solidFill>
              <a:latin typeface="Arial"/>
              <a:ea typeface="Arial"/>
              <a:cs typeface="Arial"/>
              <a:sym typeface="Arial"/>
            </a:endParaRPr>
          </a:p>
        </p:txBody>
      </p:sp>
      <p:graphicFrame>
        <p:nvGraphicFramePr>
          <p:cNvPr id="2022" name="Google Shape;2022;p79"/>
          <p:cNvGraphicFramePr/>
          <p:nvPr>
            <p:extLst>
              <p:ext uri="{D42A27DB-BD31-4B8C-83A1-F6EECF244321}">
                <p14:modId xmlns:p14="http://schemas.microsoft.com/office/powerpoint/2010/main" val="738028246"/>
              </p:ext>
            </p:extLst>
          </p:nvPr>
        </p:nvGraphicFramePr>
        <p:xfrm>
          <a:off x="4685159" y="4301110"/>
          <a:ext cx="3687600" cy="2042220"/>
        </p:xfrm>
        <a:graphic>
          <a:graphicData uri="http://schemas.openxmlformats.org/drawingml/2006/table">
            <a:tbl>
              <a:tblPr firstRow="1" bandRow="1">
                <a:noFill/>
                <a:tableStyleId>{D5F3CFC1-CEAA-40FE-8C7F-51722B0244F5}</a:tableStyleId>
              </a:tblPr>
              <a:tblGrid>
                <a:gridCol w="1229200">
                  <a:extLst>
                    <a:ext uri="{9D8B030D-6E8A-4147-A177-3AD203B41FA5}">
                      <a16:colId xmlns:a16="http://schemas.microsoft.com/office/drawing/2014/main" val="20000"/>
                    </a:ext>
                  </a:extLst>
                </a:gridCol>
                <a:gridCol w="1229200">
                  <a:extLst>
                    <a:ext uri="{9D8B030D-6E8A-4147-A177-3AD203B41FA5}">
                      <a16:colId xmlns:a16="http://schemas.microsoft.com/office/drawing/2014/main" val="20001"/>
                    </a:ext>
                  </a:extLst>
                </a:gridCol>
                <a:gridCol w="1229200">
                  <a:extLst>
                    <a:ext uri="{9D8B030D-6E8A-4147-A177-3AD203B41FA5}">
                      <a16:colId xmlns:a16="http://schemas.microsoft.com/office/drawing/2014/main" val="20002"/>
                    </a:ext>
                  </a:extLst>
                </a:gridCol>
              </a:tblGrid>
              <a:tr h="508475">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chemeClr val="dk1"/>
                          </a:solidFill>
                        </a:rPr>
                        <a:t>PSSM box distance</a:t>
                      </a:r>
                      <a:endParaRPr sz="14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chemeClr val="dk1"/>
                          </a:solidFill>
                        </a:rPr>
                        <a:t>Minimum Score</a:t>
                      </a:r>
                      <a:endParaRPr sz="1400" u="none" strike="noStrike" cap="none">
                        <a:solidFill>
                          <a:schemeClr val="dk1"/>
                        </a:solidFill>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solidFill>
                            <a:schemeClr val="dk1"/>
                          </a:solidFill>
                        </a:rPr>
                        <a:t>Location</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9910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15</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5.33</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90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9910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16</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5.41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65</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9910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17</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6.49</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65</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9910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18</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4.97</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58</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99100">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19</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t>5.54</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dirty="0"/>
                        <a:t>95</a:t>
                      </a:r>
                      <a:endParaRPr sz="1400" u="none" strike="noStrike" cap="none"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cxnSp>
        <p:nvCxnSpPr>
          <p:cNvPr id="2023" name="Google Shape;2023;p79"/>
          <p:cNvCxnSpPr/>
          <p:nvPr/>
        </p:nvCxnSpPr>
        <p:spPr>
          <a:xfrm>
            <a:off x="3820559" y="3524673"/>
            <a:ext cx="864600" cy="0"/>
          </a:xfrm>
          <a:prstGeom prst="straightConnector1">
            <a:avLst/>
          </a:prstGeom>
          <a:noFill/>
          <a:ln w="28575" cap="flat" cmpd="sng">
            <a:solidFill>
              <a:schemeClr val="dk2"/>
            </a:solidFill>
            <a:prstDash val="solid"/>
            <a:round/>
            <a:headEnd type="none" w="sm" len="sm"/>
            <a:tailEnd type="triangle" w="med" len="med"/>
          </a:ln>
        </p:spPr>
      </p:cxnSp>
      <p:sp>
        <p:nvSpPr>
          <p:cNvPr id="2024" name="Google Shape;2024;p79"/>
          <p:cNvSpPr txBox="1"/>
          <p:nvPr/>
        </p:nvSpPr>
        <p:spPr>
          <a:xfrm>
            <a:off x="2112292" y="3221722"/>
            <a:ext cx="1916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Scanning the region with all PSSMs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379629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2030" name="Google Shape;2030;p80"/>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Shine Dalgarno Scoring</a:t>
            </a:r>
            <a:endParaRPr>
              <a:latin typeface="Arial"/>
              <a:ea typeface="Arial"/>
              <a:cs typeface="Arial"/>
              <a:sym typeface="Arial"/>
            </a:endParaRPr>
          </a:p>
        </p:txBody>
      </p:sp>
      <p:sp>
        <p:nvSpPr>
          <p:cNvPr id="2031" name="Google Shape;2031;p80"/>
          <p:cNvSpPr txBox="1">
            <a:spLocks noGrp="1"/>
          </p:cNvSpPr>
          <p:nvPr>
            <p:ph type="body" idx="2"/>
          </p:nvPr>
        </p:nvSpPr>
        <p:spPr>
          <a:xfrm>
            <a:off x="2207568" y="1204817"/>
            <a:ext cx="8064900" cy="16743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200"/>
              <a:buFont typeface="Arial"/>
              <a:buChar char="•"/>
            </a:pPr>
            <a:r>
              <a:rPr lang="en-CA" sz="2200"/>
              <a:t>The last feature used is the Shine Dalgarno score for each promoter region sequence</a:t>
            </a:r>
            <a:endParaRPr/>
          </a:p>
          <a:p>
            <a:pPr marL="342900" lvl="0" indent="-342900" algn="l" rtl="0">
              <a:lnSpc>
                <a:spcPct val="100000"/>
              </a:lnSpc>
              <a:spcBef>
                <a:spcPts val="0"/>
              </a:spcBef>
              <a:spcAft>
                <a:spcPts val="0"/>
              </a:spcAft>
              <a:buSzPts val="2200"/>
              <a:buFont typeface="Arial"/>
              <a:buChar char="•"/>
            </a:pPr>
            <a:r>
              <a:rPr lang="en-CA" sz="2200"/>
              <a:t>This uses one PSSM based on the consensus sequence ‘AGGAGG’</a:t>
            </a:r>
            <a:endParaRPr/>
          </a:p>
          <a:p>
            <a:pPr marL="342900" lvl="0" indent="-342900" algn="l" rtl="0">
              <a:lnSpc>
                <a:spcPct val="100000"/>
              </a:lnSpc>
              <a:spcBef>
                <a:spcPts val="0"/>
              </a:spcBef>
              <a:spcAft>
                <a:spcPts val="0"/>
              </a:spcAft>
              <a:buSzPts val="2200"/>
              <a:buFont typeface="Arial"/>
              <a:buChar char="•"/>
            </a:pPr>
            <a:r>
              <a:rPr lang="en-CA" sz="2200"/>
              <a:t>These scores are found for the region location 3-14 nucleotides before the start codon (7 scores)</a:t>
            </a:r>
            <a:endParaRPr/>
          </a:p>
        </p:txBody>
      </p:sp>
      <p:graphicFrame>
        <p:nvGraphicFramePr>
          <p:cNvPr id="2032" name="Google Shape;2032;p80"/>
          <p:cNvGraphicFramePr/>
          <p:nvPr>
            <p:extLst>
              <p:ext uri="{D42A27DB-BD31-4B8C-83A1-F6EECF244321}">
                <p14:modId xmlns:p14="http://schemas.microsoft.com/office/powerpoint/2010/main" val="252191488"/>
              </p:ext>
            </p:extLst>
          </p:nvPr>
        </p:nvGraphicFramePr>
        <p:xfrm>
          <a:off x="3134403" y="4564556"/>
          <a:ext cx="2485500" cy="1585000"/>
        </p:xfrm>
        <a:graphic>
          <a:graphicData uri="http://schemas.openxmlformats.org/drawingml/2006/table">
            <a:tbl>
              <a:tblPr firstRow="1" bandRow="1">
                <a:noFill/>
                <a:tableStyleId>{D5F3CFC1-CEAA-40FE-8C7F-51722B0244F5}</a:tableStyleId>
              </a:tblPr>
              <a:tblGrid>
                <a:gridCol w="414250">
                  <a:extLst>
                    <a:ext uri="{9D8B030D-6E8A-4147-A177-3AD203B41FA5}">
                      <a16:colId xmlns:a16="http://schemas.microsoft.com/office/drawing/2014/main" val="20000"/>
                    </a:ext>
                  </a:extLst>
                </a:gridCol>
                <a:gridCol w="414250">
                  <a:extLst>
                    <a:ext uri="{9D8B030D-6E8A-4147-A177-3AD203B41FA5}">
                      <a16:colId xmlns:a16="http://schemas.microsoft.com/office/drawing/2014/main" val="20001"/>
                    </a:ext>
                  </a:extLst>
                </a:gridCol>
                <a:gridCol w="414250">
                  <a:extLst>
                    <a:ext uri="{9D8B030D-6E8A-4147-A177-3AD203B41FA5}">
                      <a16:colId xmlns:a16="http://schemas.microsoft.com/office/drawing/2014/main" val="20002"/>
                    </a:ext>
                  </a:extLst>
                </a:gridCol>
                <a:gridCol w="414250">
                  <a:extLst>
                    <a:ext uri="{9D8B030D-6E8A-4147-A177-3AD203B41FA5}">
                      <a16:colId xmlns:a16="http://schemas.microsoft.com/office/drawing/2014/main" val="20003"/>
                    </a:ext>
                  </a:extLst>
                </a:gridCol>
                <a:gridCol w="414250">
                  <a:extLst>
                    <a:ext uri="{9D8B030D-6E8A-4147-A177-3AD203B41FA5}">
                      <a16:colId xmlns:a16="http://schemas.microsoft.com/office/drawing/2014/main" val="20004"/>
                    </a:ext>
                  </a:extLst>
                </a:gridCol>
                <a:gridCol w="414250">
                  <a:extLst>
                    <a:ext uri="{9D8B030D-6E8A-4147-A177-3AD203B41FA5}">
                      <a16:colId xmlns:a16="http://schemas.microsoft.com/office/drawing/2014/main" val="20005"/>
                    </a:ext>
                  </a:extLst>
                </a:gridCol>
              </a:tblGrid>
              <a:tr h="295650">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b="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b="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b="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b="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95650">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95650">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b="1" u="none" strike="noStrike" cap="none">
                          <a:solidFill>
                            <a:schemeClr val="dk2"/>
                          </a:solidFill>
                        </a:rPr>
                        <a:t>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b="1" u="none" strike="noStrike" cap="none">
                          <a:solidFill>
                            <a:schemeClr val="dk2"/>
                          </a:solidFill>
                        </a:rPr>
                        <a:t>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b="1" u="none" strike="noStrike" cap="none">
                          <a:solidFill>
                            <a:schemeClr val="dk2"/>
                          </a:solidFill>
                        </a:rPr>
                        <a:t>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b="1" u="none" strike="noStrike" cap="none">
                          <a:solidFill>
                            <a:schemeClr val="dk2"/>
                          </a:solidFill>
                        </a:rPr>
                        <a:t>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95650">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a:solidFill>
                            <a:schemeClr val="dk2"/>
                          </a:solidFill>
                        </a:rPr>
                        <a:t>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CA" sz="2000" u="none" strike="noStrike" cap="none" dirty="0">
                          <a:solidFill>
                            <a:schemeClr val="dk2"/>
                          </a:solidFill>
                        </a:rPr>
                        <a:t>0</a:t>
                      </a:r>
                      <a:endParaRPr sz="1400" u="none" strike="noStrike" cap="none"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2033" name="Google Shape;2033;p80"/>
          <p:cNvSpPr txBox="1"/>
          <p:nvPr/>
        </p:nvSpPr>
        <p:spPr>
          <a:xfrm>
            <a:off x="2687781" y="4577893"/>
            <a:ext cx="3657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CA" sz="17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2034" name="Google Shape;2034;p80"/>
          <p:cNvSpPr txBox="1"/>
          <p:nvPr/>
        </p:nvSpPr>
        <p:spPr>
          <a:xfrm>
            <a:off x="2698867" y="4987987"/>
            <a:ext cx="3657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CA" sz="17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2035" name="Google Shape;2035;p80"/>
          <p:cNvSpPr txBox="1"/>
          <p:nvPr/>
        </p:nvSpPr>
        <p:spPr>
          <a:xfrm>
            <a:off x="2709953" y="5398081"/>
            <a:ext cx="3657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CA" sz="1700" b="0" i="0" u="none" strike="noStrike" cap="none">
                <a:solidFill>
                  <a:srgbClr val="000000"/>
                </a:solidFill>
                <a:latin typeface="Arial"/>
                <a:ea typeface="Arial"/>
                <a:cs typeface="Arial"/>
                <a:sym typeface="Arial"/>
              </a:rPr>
              <a:t>G</a:t>
            </a:r>
            <a:endParaRPr sz="1400" b="0" i="0" u="none" strike="noStrike" cap="none">
              <a:solidFill>
                <a:srgbClr val="000000"/>
              </a:solidFill>
              <a:latin typeface="Arial"/>
              <a:ea typeface="Arial"/>
              <a:cs typeface="Arial"/>
              <a:sym typeface="Arial"/>
            </a:endParaRPr>
          </a:p>
        </p:txBody>
      </p:sp>
      <p:sp>
        <p:nvSpPr>
          <p:cNvPr id="2036" name="Google Shape;2036;p80"/>
          <p:cNvSpPr txBox="1"/>
          <p:nvPr/>
        </p:nvSpPr>
        <p:spPr>
          <a:xfrm>
            <a:off x="2721039" y="5808175"/>
            <a:ext cx="3657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CA" sz="1700" b="0" i="0" u="none" strike="noStrike" cap="none">
                <a:solidFill>
                  <a:srgbClr val="00000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p:txBody>
      </p:sp>
      <p:sp>
        <p:nvSpPr>
          <p:cNvPr id="2037" name="Google Shape;2037;p80"/>
          <p:cNvSpPr txBox="1"/>
          <p:nvPr/>
        </p:nvSpPr>
        <p:spPr>
          <a:xfrm>
            <a:off x="3086799" y="3773470"/>
            <a:ext cx="6365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000000"/>
                </a:solidFill>
                <a:latin typeface="Arial"/>
                <a:ea typeface="Arial"/>
                <a:cs typeface="Arial"/>
                <a:sym typeface="Arial"/>
              </a:rPr>
              <a:t>TTACCAGTTCAAGCAGGGTTTGATT</a:t>
            </a:r>
            <a:r>
              <a:rPr lang="en-CA" sz="1600" b="1" i="0" u="none" strike="noStrike" cap="none">
                <a:solidFill>
                  <a:srgbClr val="000000"/>
                </a:solidFill>
                <a:latin typeface="Arial"/>
                <a:ea typeface="Arial"/>
                <a:cs typeface="Arial"/>
                <a:sym typeface="Arial"/>
              </a:rPr>
              <a:t>GAGGCACAAGCC</a:t>
            </a:r>
            <a:r>
              <a:rPr lang="en-CA" sz="1600" b="0" i="0" u="none" strike="noStrike" cap="none">
                <a:solidFill>
                  <a:srgbClr val="000000"/>
                </a:solidFill>
                <a:latin typeface="Arial"/>
                <a:ea typeface="Arial"/>
                <a:cs typeface="Arial"/>
                <a:sym typeface="Arial"/>
              </a:rPr>
              <a:t>GA</a:t>
            </a:r>
            <a:r>
              <a:rPr lang="en-CA" sz="1600" b="1" i="0" u="none" strike="noStrike" cap="none">
                <a:solidFill>
                  <a:srgbClr val="000000"/>
                </a:solidFill>
                <a:latin typeface="Arial"/>
                <a:ea typeface="Arial"/>
                <a:cs typeface="Arial"/>
                <a:sym typeface="Arial"/>
              </a:rPr>
              <a:t>ATG</a:t>
            </a:r>
            <a:endParaRPr sz="1400" b="0" i="0" u="none" strike="noStrike" cap="none">
              <a:solidFill>
                <a:srgbClr val="000000"/>
              </a:solidFill>
              <a:latin typeface="Arial"/>
              <a:ea typeface="Arial"/>
              <a:cs typeface="Arial"/>
              <a:sym typeface="Arial"/>
            </a:endParaRPr>
          </a:p>
        </p:txBody>
      </p:sp>
      <p:sp>
        <p:nvSpPr>
          <p:cNvPr id="2038" name="Google Shape;2038;p80"/>
          <p:cNvSpPr/>
          <p:nvPr/>
        </p:nvSpPr>
        <p:spPr>
          <a:xfrm>
            <a:off x="6619701" y="3773470"/>
            <a:ext cx="1820400" cy="338700"/>
          </a:xfrm>
          <a:prstGeom prst="rect">
            <a:avLst/>
          </a:prstGeom>
          <a:no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39" name="Google Shape;2039;p80"/>
          <p:cNvSpPr txBox="1"/>
          <p:nvPr/>
        </p:nvSpPr>
        <p:spPr>
          <a:xfrm>
            <a:off x="5946371" y="4987987"/>
            <a:ext cx="3506100" cy="384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CA" sz="1900" b="1" i="0" u="none" strike="noStrike" cap="none">
                <a:solidFill>
                  <a:srgbClr val="000000"/>
                </a:solidFill>
                <a:latin typeface="Arial"/>
                <a:ea typeface="Arial"/>
                <a:cs typeface="Arial"/>
                <a:sym typeface="Arial"/>
              </a:rPr>
              <a:t>Scores: [1, 3, 2, 0, 2, 3, 0]</a:t>
            </a:r>
            <a:endParaRPr sz="1400" b="0" i="0" u="none" strike="noStrike" cap="none">
              <a:solidFill>
                <a:srgbClr val="000000"/>
              </a:solidFill>
              <a:latin typeface="Arial"/>
              <a:ea typeface="Arial"/>
              <a:cs typeface="Arial"/>
              <a:sym typeface="Arial"/>
            </a:endParaRPr>
          </a:p>
        </p:txBody>
      </p:sp>
      <p:cxnSp>
        <p:nvCxnSpPr>
          <p:cNvPr id="2040" name="Google Shape;2040;p80"/>
          <p:cNvCxnSpPr/>
          <p:nvPr/>
        </p:nvCxnSpPr>
        <p:spPr>
          <a:xfrm>
            <a:off x="7500851" y="4112024"/>
            <a:ext cx="0" cy="819900"/>
          </a:xfrm>
          <a:prstGeom prst="straightConnector1">
            <a:avLst/>
          </a:prstGeom>
          <a:noFill/>
          <a:ln w="19050" cap="flat" cmpd="sng">
            <a:solidFill>
              <a:schemeClr val="dk2"/>
            </a:solidFill>
            <a:prstDash val="solid"/>
            <a:round/>
            <a:headEnd type="none" w="sm" len="sm"/>
            <a:tailEnd type="triangle" w="med" len="med"/>
          </a:ln>
        </p:spPr>
      </p:cxnSp>
    </p:spTree>
    <p:extLst>
      <p:ext uri="{BB962C8B-B14F-4D97-AF65-F5344CB8AC3E}">
        <p14:creationId xmlns:p14="http://schemas.microsoft.com/office/powerpoint/2010/main" val="13265341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p81"/>
          <p:cNvSpPr txBox="1">
            <a:spLocks noGrp="1"/>
          </p:cNvSpPr>
          <p:nvPr>
            <p:ph type="title"/>
          </p:nvPr>
        </p:nvSpPr>
        <p:spPr>
          <a:xfrm>
            <a:off x="1981200" y="-301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Model Input and Output</a:t>
            </a:r>
            <a:endParaRPr>
              <a:latin typeface="Arial"/>
              <a:ea typeface="Arial"/>
              <a:cs typeface="Arial"/>
              <a:sym typeface="Arial"/>
            </a:endParaRPr>
          </a:p>
        </p:txBody>
      </p:sp>
      <p:pic>
        <p:nvPicPr>
          <p:cNvPr id="2047" name="Google Shape;2047;p81"/>
          <p:cNvPicPr preferRelativeResize="0"/>
          <p:nvPr/>
        </p:nvPicPr>
        <p:blipFill rotWithShape="1">
          <a:blip r:embed="rId3">
            <a:alphaModFix/>
          </a:blip>
          <a:srcRect/>
          <a:stretch/>
        </p:blipFill>
        <p:spPr>
          <a:xfrm>
            <a:off x="1866900" y="2048308"/>
            <a:ext cx="8458200" cy="33432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sp>
        <p:nvSpPr>
          <p:cNvPr id="2053" name="Google Shape;2053;p82"/>
          <p:cNvSpPr txBox="1">
            <a:spLocks noGrp="1"/>
          </p:cNvSpPr>
          <p:nvPr>
            <p:ph type="ctrTitle"/>
          </p:nvPr>
        </p:nvSpPr>
        <p:spPr>
          <a:xfrm>
            <a:off x="1548881" y="2130425"/>
            <a:ext cx="9405258"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dirty="0"/>
              <a:t>Let’s Try Programming a Feature-Based ANN to Identify Bacterial Genes</a:t>
            </a:r>
            <a:br>
              <a:rPr lang="en-CA" dirty="0"/>
            </a:br>
            <a:endParaRPr dirty="0"/>
          </a:p>
        </p:txBody>
      </p:sp>
      <p:sp>
        <p:nvSpPr>
          <p:cNvPr id="2054" name="Google Shape;2054;p82"/>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Autofit/>
          </a:bodyPr>
          <a:lstStyle/>
          <a:p>
            <a:pPr marL="457200" lvl="0" indent="-409956" algn="ctr" rtl="0">
              <a:lnSpc>
                <a:spcPct val="100000"/>
              </a:lnSpc>
              <a:spcBef>
                <a:spcPts val="560"/>
              </a:spcBef>
              <a:spcAft>
                <a:spcPts val="0"/>
              </a:spcAft>
              <a:buSzPts val="2856"/>
              <a:buNone/>
            </a:pPr>
            <a:r>
              <a:rPr lang="en-CA">
                <a:solidFill>
                  <a:srgbClr val="FF0000"/>
                </a:solidFill>
              </a:rPr>
              <a:t> </a:t>
            </a:r>
            <a:r>
              <a:rPr lang="en-CA">
                <a:solidFill>
                  <a:srgbClr val="000090"/>
                </a:solidFill>
              </a:rPr>
              <a:t>GPANN.ipynb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gdc35d56f2a_0_1408"/>
          <p:cNvSpPr txBox="1">
            <a:spLocks noGrp="1"/>
          </p:cNvSpPr>
          <p:nvPr>
            <p:ph type="body" idx="1"/>
          </p:nvPr>
        </p:nvSpPr>
        <p:spPr>
          <a:xfrm>
            <a:off x="1652600" y="1143000"/>
            <a:ext cx="8939100" cy="4526100"/>
          </a:xfrm>
          <a:prstGeom prst="rect">
            <a:avLst/>
          </a:prstGeom>
          <a:noFill/>
          <a:ln>
            <a:noFill/>
          </a:ln>
        </p:spPr>
        <p:txBody>
          <a:bodyPr spcFirstLastPara="1" wrap="square" lIns="91425" tIns="45700" rIns="91425" bIns="45700" anchor="t" anchorCtr="0">
            <a:noAutofit/>
          </a:bodyPr>
          <a:lstStyle/>
          <a:p>
            <a:pPr marL="285750" lvl="0" indent="-260350" algn="l" rtl="0">
              <a:lnSpc>
                <a:spcPct val="100000"/>
              </a:lnSpc>
              <a:spcBef>
                <a:spcPts val="0"/>
              </a:spcBef>
              <a:spcAft>
                <a:spcPts val="0"/>
              </a:spcAft>
              <a:buSzPts val="2800"/>
              <a:buChar char="•"/>
            </a:pPr>
            <a:r>
              <a:rPr lang="en-CA" sz="2800" dirty="0">
                <a:solidFill>
                  <a:srgbClr val="001080"/>
                </a:solidFill>
              </a:rPr>
              <a:t>Find the </a:t>
            </a:r>
            <a:r>
              <a:rPr lang="en-CA" sz="2800" dirty="0">
                <a:solidFill>
                  <a:srgbClr val="FF0000"/>
                </a:solidFill>
              </a:rPr>
              <a:t>Module 5</a:t>
            </a:r>
            <a:r>
              <a:rPr lang="en-CA" sz="2800" dirty="0">
                <a:solidFill>
                  <a:srgbClr val="001080"/>
                </a:solidFill>
              </a:rPr>
              <a:t> folder under </a:t>
            </a:r>
            <a:r>
              <a:rPr lang="en-CA" sz="2800" dirty="0">
                <a:solidFill>
                  <a:srgbClr val="FF0000"/>
                </a:solidFill>
              </a:rPr>
              <a:t>Python Code</a:t>
            </a:r>
            <a:r>
              <a:rPr lang="en-CA" sz="2800" dirty="0">
                <a:solidFill>
                  <a:srgbClr val="001080"/>
                </a:solidFill>
              </a:rPr>
              <a:t> in folder </a:t>
            </a:r>
            <a:r>
              <a:rPr lang="en-CA" sz="2800" dirty="0">
                <a:solidFill>
                  <a:srgbClr val="FF0000"/>
                </a:solidFill>
              </a:rPr>
              <a:t>CBW-MachineLearning-2026</a:t>
            </a:r>
            <a:r>
              <a:rPr lang="en-CA" sz="2800" dirty="0">
                <a:solidFill>
                  <a:srgbClr val="001080"/>
                </a:solidFill>
              </a:rPr>
              <a:t> in your Google Drive</a:t>
            </a:r>
            <a:endParaRPr sz="2800" dirty="0">
              <a:solidFill>
                <a:srgbClr val="001080"/>
              </a:solidFill>
            </a:endParaRPr>
          </a:p>
          <a:p>
            <a:pPr marL="0" lvl="0" indent="0" algn="l" rtl="0">
              <a:lnSpc>
                <a:spcPct val="100000"/>
              </a:lnSpc>
              <a:spcBef>
                <a:spcPts val="0"/>
              </a:spcBef>
              <a:spcAft>
                <a:spcPts val="0"/>
              </a:spcAft>
              <a:buSzPts val="1800"/>
              <a:buNone/>
            </a:pPr>
            <a:endParaRPr sz="2800" dirty="0"/>
          </a:p>
        </p:txBody>
      </p:sp>
      <p:pic>
        <p:nvPicPr>
          <p:cNvPr id="2061" name="Google Shape;2061;gdc35d56f2a_0_1408"/>
          <p:cNvPicPr preferRelativeResize="0"/>
          <p:nvPr/>
        </p:nvPicPr>
        <p:blipFill rotWithShape="1">
          <a:blip r:embed="rId3">
            <a:alphaModFix/>
          </a:blip>
          <a:srcRect l="14943" t="6630" r="9690" b="7809"/>
          <a:stretch/>
        </p:blipFill>
        <p:spPr>
          <a:xfrm>
            <a:off x="1881200" y="2700500"/>
            <a:ext cx="6376450" cy="3038326"/>
          </a:xfrm>
          <a:prstGeom prst="rect">
            <a:avLst/>
          </a:prstGeom>
          <a:noFill/>
          <a:ln w="9525" cap="flat" cmpd="sng">
            <a:solidFill>
              <a:schemeClr val="dk2"/>
            </a:solidFill>
            <a:prstDash val="solid"/>
            <a:round/>
            <a:headEnd type="none" w="sm" len="sm"/>
            <a:tailEnd type="none" w="sm" len="sm"/>
          </a:ln>
        </p:spPr>
      </p:pic>
      <p:sp>
        <p:nvSpPr>
          <p:cNvPr id="2062" name="Google Shape;2062;gdc35d56f2a_0_1408"/>
          <p:cNvSpPr/>
          <p:nvPr/>
        </p:nvSpPr>
        <p:spPr>
          <a:xfrm>
            <a:off x="5881925" y="3319625"/>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63" name="Google Shape;2063;gdc35d56f2a_0_1408"/>
          <p:cNvSpPr/>
          <p:nvPr/>
        </p:nvSpPr>
        <p:spPr>
          <a:xfrm>
            <a:off x="1938575" y="2700500"/>
            <a:ext cx="23811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64" name="Google Shape;2064;gdc35d56f2a_0_1408"/>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rPr>
              <a:t>Open the Colab File</a:t>
            </a:r>
            <a:endParaRPr>
              <a:solidFill>
                <a:schemeClr val="dk1"/>
              </a:solidFill>
            </a:endParaRPr>
          </a:p>
        </p:txBody>
      </p:sp>
      <p:pic>
        <p:nvPicPr>
          <p:cNvPr id="2065" name="Google Shape;2065;gdc35d56f2a_0_1408"/>
          <p:cNvPicPr preferRelativeResize="0"/>
          <p:nvPr/>
        </p:nvPicPr>
        <p:blipFill rotWithShape="1">
          <a:blip r:embed="rId4">
            <a:alphaModFix/>
          </a:blip>
          <a:srcRect r="27350" b="23294"/>
          <a:stretch/>
        </p:blipFill>
        <p:spPr>
          <a:xfrm>
            <a:off x="7928994" y="2929100"/>
            <a:ext cx="2524707" cy="3308175"/>
          </a:xfrm>
          <a:prstGeom prst="rect">
            <a:avLst/>
          </a:prstGeom>
          <a:noFill/>
          <a:ln w="9525" cap="flat" cmpd="sng">
            <a:solidFill>
              <a:srgbClr val="000000"/>
            </a:solidFill>
            <a:prstDash val="solid"/>
            <a:round/>
            <a:headEnd type="none" w="sm" len="sm"/>
            <a:tailEnd type="none" w="sm" len="sm"/>
          </a:ln>
        </p:spPr>
      </p:pic>
      <p:sp>
        <p:nvSpPr>
          <p:cNvPr id="2066" name="Google Shape;2066;gdc35d56f2a_0_1408"/>
          <p:cNvSpPr/>
          <p:nvPr/>
        </p:nvSpPr>
        <p:spPr>
          <a:xfrm>
            <a:off x="7767626" y="5430674"/>
            <a:ext cx="1743900" cy="405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 name="Picture 1">
            <a:extLst>
              <a:ext uri="{FF2B5EF4-FFF2-40B4-BE49-F238E27FC236}">
                <a16:creationId xmlns:a16="http://schemas.microsoft.com/office/drawing/2014/main" id="{D7A3B57E-41A6-081F-7689-36734915DEA5}"/>
              </a:ext>
            </a:extLst>
          </p:cNvPr>
          <p:cNvPicPr>
            <a:picLocks noChangeAspect="1"/>
          </p:cNvPicPr>
          <p:nvPr/>
        </p:nvPicPr>
        <p:blipFill>
          <a:blip r:embed="rId5"/>
          <a:stretch>
            <a:fillRect/>
          </a:stretch>
        </p:blipFill>
        <p:spPr>
          <a:xfrm>
            <a:off x="3816037" y="2846761"/>
            <a:ext cx="285416" cy="110484"/>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pic>
        <p:nvPicPr>
          <p:cNvPr id="2073" name="Google Shape;2073;gdc35d56f2a_0_2012"/>
          <p:cNvPicPr preferRelativeResize="0"/>
          <p:nvPr/>
        </p:nvPicPr>
        <p:blipFill rotWithShape="1">
          <a:blip r:embed="rId3">
            <a:alphaModFix/>
          </a:blip>
          <a:srcRect/>
          <a:stretch/>
        </p:blipFill>
        <p:spPr>
          <a:xfrm>
            <a:off x="2963375" y="3034125"/>
            <a:ext cx="6196950" cy="2866725"/>
          </a:xfrm>
          <a:prstGeom prst="rect">
            <a:avLst/>
          </a:prstGeom>
          <a:noFill/>
          <a:ln>
            <a:noFill/>
          </a:ln>
        </p:spPr>
      </p:pic>
      <p:sp>
        <p:nvSpPr>
          <p:cNvPr id="2074" name="Google Shape;2074;gdc35d56f2a_0_2012"/>
          <p:cNvSpPr txBox="1">
            <a:spLocks noGrp="1"/>
          </p:cNvSpPr>
          <p:nvPr>
            <p:ph type="title"/>
          </p:nvPr>
        </p:nvSpPr>
        <p:spPr>
          <a:xfrm>
            <a:off x="0" y="-301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t>Open the Colab File</a:t>
            </a:r>
            <a:r>
              <a:rPr lang="en-CA" sz="3600"/>
              <a:t> </a:t>
            </a:r>
            <a:r>
              <a:rPr lang="en-CA" sz="2700" i="1"/>
              <a:t>cont...</a:t>
            </a:r>
            <a:endParaRPr/>
          </a:p>
        </p:txBody>
      </p:sp>
      <p:sp>
        <p:nvSpPr>
          <p:cNvPr id="2075" name="Google Shape;2075;gdc35d56f2a_0_2012"/>
          <p:cNvSpPr txBox="1"/>
          <p:nvPr/>
        </p:nvSpPr>
        <p:spPr>
          <a:xfrm>
            <a:off x="2261992" y="1553467"/>
            <a:ext cx="7872600" cy="954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2800"/>
              <a:buFont typeface="Arial"/>
              <a:buChar char="•"/>
            </a:pPr>
            <a:r>
              <a:rPr lang="en-CA" sz="2800" b="1" i="0" u="none" strike="noStrike" cap="none">
                <a:solidFill>
                  <a:srgbClr val="000090"/>
                </a:solidFill>
                <a:latin typeface="Arial"/>
                <a:ea typeface="Arial"/>
                <a:cs typeface="Arial"/>
                <a:sym typeface="Arial"/>
              </a:rPr>
              <a:t>Right click on ‘</a:t>
            </a:r>
            <a:r>
              <a:rPr lang="en-CA" sz="2800" b="1" i="0" u="none" strike="noStrike" cap="none">
                <a:solidFill>
                  <a:srgbClr val="FF0000"/>
                </a:solidFill>
                <a:latin typeface="Arial"/>
                <a:ea typeface="Arial"/>
                <a:cs typeface="Arial"/>
                <a:sym typeface="Arial"/>
              </a:rPr>
              <a:t>GPANN.ipynb</a:t>
            </a:r>
            <a:r>
              <a:rPr lang="en-CA" sz="2800" b="1" i="0" u="none" strike="noStrike" cap="none">
                <a:solidFill>
                  <a:srgbClr val="000090"/>
                </a:solidFill>
                <a:latin typeface="Arial"/>
                <a:ea typeface="Arial"/>
                <a:cs typeface="Arial"/>
                <a:sym typeface="Arial"/>
              </a:rPr>
              <a:t>’ and select open with Google Colaboratory</a:t>
            </a:r>
            <a:endParaRPr sz="2800" b="1" i="0" u="none" strike="noStrike" cap="none">
              <a:solidFill>
                <a:srgbClr val="000090"/>
              </a:solidFill>
              <a:latin typeface="Arial"/>
              <a:ea typeface="Arial"/>
              <a:cs typeface="Arial"/>
              <a:sym typeface="Arial"/>
            </a:endParaRPr>
          </a:p>
        </p:txBody>
      </p:sp>
      <p:pic>
        <p:nvPicPr>
          <p:cNvPr id="2076" name="Google Shape;2076;gdc35d56f2a_0_2012"/>
          <p:cNvPicPr preferRelativeResize="0"/>
          <p:nvPr/>
        </p:nvPicPr>
        <p:blipFill rotWithShape="1">
          <a:blip r:embed="rId4">
            <a:alphaModFix/>
          </a:blip>
          <a:srcRect/>
          <a:stretch/>
        </p:blipFill>
        <p:spPr>
          <a:xfrm>
            <a:off x="3652375" y="3071500"/>
            <a:ext cx="570600" cy="232000"/>
          </a:xfrm>
          <a:prstGeom prst="rect">
            <a:avLst/>
          </a:prstGeom>
          <a:noFill/>
          <a:ln>
            <a:noFill/>
          </a:ln>
        </p:spPr>
      </p:pic>
      <p:sp>
        <p:nvSpPr>
          <p:cNvPr id="2077" name="Google Shape;2077;gdc35d56f2a_0_2012"/>
          <p:cNvSpPr/>
          <p:nvPr/>
        </p:nvSpPr>
        <p:spPr>
          <a:xfrm>
            <a:off x="3124700" y="3124450"/>
            <a:ext cx="542400" cy="150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8" name="Google Shape;2078;gdc35d56f2a_0_2012"/>
          <p:cNvSpPr/>
          <p:nvPr/>
        </p:nvSpPr>
        <p:spPr>
          <a:xfrm>
            <a:off x="3067300" y="4102150"/>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79" name="Google Shape;2079;gdc35d56f2a_0_2012"/>
          <p:cNvSpPr/>
          <p:nvPr/>
        </p:nvSpPr>
        <p:spPr>
          <a:xfrm>
            <a:off x="7254050" y="4553050"/>
            <a:ext cx="1981800" cy="450900"/>
          </a:xfrm>
          <a:prstGeom prst="ellipse">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80" name="Google Shape;2080;gdc35d56f2a_0_2012"/>
          <p:cNvSpPr txBox="1"/>
          <p:nvPr/>
        </p:nvSpPr>
        <p:spPr>
          <a:xfrm>
            <a:off x="8321150" y="3030116"/>
            <a:ext cx="269626"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200" b="0" i="0" u="none" strike="noStrike" cap="none">
                <a:solidFill>
                  <a:srgbClr val="000000"/>
                </a:solidFill>
                <a:latin typeface="Arial"/>
                <a:ea typeface="Arial"/>
                <a:cs typeface="Arial"/>
                <a:sym typeface="Arial"/>
              </a:rPr>
              <a:t>5</a:t>
            </a:r>
            <a:endParaRPr/>
          </a:p>
        </p:txBody>
      </p:sp>
      <p:pic>
        <p:nvPicPr>
          <p:cNvPr id="2082" name="Google Shape;2082;gdc35d56f2a_0_2012"/>
          <p:cNvPicPr preferRelativeResize="0"/>
          <p:nvPr/>
        </p:nvPicPr>
        <p:blipFill>
          <a:blip r:embed="rId5">
            <a:alphaModFix/>
          </a:blip>
          <a:stretch>
            <a:fillRect/>
          </a:stretch>
        </p:blipFill>
        <p:spPr>
          <a:xfrm>
            <a:off x="6042113" y="3112203"/>
            <a:ext cx="312383" cy="150600"/>
          </a:xfrm>
          <a:prstGeom prst="rect">
            <a:avLst/>
          </a:prstGeom>
          <a:noFill/>
          <a:ln>
            <a:noFill/>
          </a:ln>
        </p:spPr>
      </p:pic>
      <p:pic>
        <p:nvPicPr>
          <p:cNvPr id="2" name="Picture 1">
            <a:extLst>
              <a:ext uri="{FF2B5EF4-FFF2-40B4-BE49-F238E27FC236}">
                <a16:creationId xmlns:a16="http://schemas.microsoft.com/office/drawing/2014/main" id="{676B3C2C-05F8-B9F2-9848-E35A379B7A3A}"/>
              </a:ext>
            </a:extLst>
          </p:cNvPr>
          <p:cNvPicPr>
            <a:picLocks noChangeAspect="1"/>
          </p:cNvPicPr>
          <p:nvPr/>
        </p:nvPicPr>
        <p:blipFill>
          <a:blip r:embed="rId6"/>
          <a:stretch>
            <a:fillRect/>
          </a:stretch>
        </p:blipFill>
        <p:spPr>
          <a:xfrm>
            <a:off x="6053911" y="3135523"/>
            <a:ext cx="285416" cy="110484"/>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086"/>
        <p:cNvGrpSpPr/>
        <p:nvPr/>
      </p:nvGrpSpPr>
      <p:grpSpPr>
        <a:xfrm>
          <a:off x="0" y="0"/>
          <a:ext cx="0" cy="0"/>
          <a:chOff x="0" y="0"/>
          <a:chExt cx="0" cy="0"/>
        </a:xfrm>
      </p:grpSpPr>
      <p:sp>
        <p:nvSpPr>
          <p:cNvPr id="2087" name="Google Shape;2087;p56"/>
          <p:cNvSpPr txBox="1">
            <a:spLocks noGrp="1"/>
          </p:cNvSpPr>
          <p:nvPr>
            <p:ph type="title"/>
          </p:nvPr>
        </p:nvSpPr>
        <p:spPr>
          <a:xfrm>
            <a:off x="1981200" y="150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CA">
                <a:solidFill>
                  <a:schemeClr val="dk1"/>
                </a:solidFill>
              </a:rPr>
              <a:t>General Algorithm</a:t>
            </a:r>
            <a:endParaRPr/>
          </a:p>
        </p:txBody>
      </p:sp>
      <p:sp>
        <p:nvSpPr>
          <p:cNvPr id="2088" name="Google Shape;2088;p56"/>
          <p:cNvSpPr txBox="1">
            <a:spLocks noGrp="1"/>
          </p:cNvSpPr>
          <p:nvPr>
            <p:ph type="body" idx="1"/>
          </p:nvPr>
        </p:nvSpPr>
        <p:spPr>
          <a:xfrm>
            <a:off x="1636816" y="954191"/>
            <a:ext cx="9983684" cy="531598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200"/>
              <a:buChar char="•"/>
            </a:pPr>
            <a:r>
              <a:rPr lang="en-CA" sz="1800" dirty="0">
                <a:solidFill>
                  <a:srgbClr val="000090"/>
                </a:solidFill>
              </a:rPr>
              <a:t>Read data, import gene position data and read forward and reverse complement </a:t>
            </a:r>
            <a:r>
              <a:rPr lang="en-CA" sz="1800" dirty="0" err="1">
                <a:solidFill>
                  <a:srgbClr val="000090"/>
                </a:solidFill>
              </a:rPr>
              <a:t>fasta</a:t>
            </a:r>
            <a:r>
              <a:rPr lang="en-CA" sz="1800" dirty="0">
                <a:solidFill>
                  <a:srgbClr val="000090"/>
                </a:solidFill>
              </a:rPr>
              <a:t> sequence</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Create verify data set function (</a:t>
            </a:r>
            <a:r>
              <a:rPr lang="en-CA" sz="1800" dirty="0" err="1">
                <a:solidFill>
                  <a:srgbClr val="FF0000"/>
                </a:solidFill>
              </a:rPr>
              <a:t>verify_dataset</a:t>
            </a:r>
            <a:r>
              <a:rPr lang="en-CA" sz="1800" dirty="0">
                <a:solidFill>
                  <a:srgbClr val="000090"/>
                </a:solidFill>
              </a:rPr>
              <a:t>) and call it to check for missing data</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Create codon function (</a:t>
            </a:r>
            <a:r>
              <a:rPr lang="en-CA" sz="1800" dirty="0">
                <a:solidFill>
                  <a:srgbClr val="FF0000"/>
                </a:solidFill>
              </a:rPr>
              <a:t>codons</a:t>
            </a:r>
            <a:r>
              <a:rPr lang="en-CA" sz="1800" dirty="0">
                <a:solidFill>
                  <a:srgbClr val="000090"/>
                </a:solidFill>
              </a:rPr>
              <a:t>) and create list of stop/start points</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Identify start and stop codon pairs in all 3 reading frames and create start/stop codon lists</a:t>
            </a:r>
            <a:endParaRPr sz="1800" dirty="0"/>
          </a:p>
          <a:p>
            <a:pPr marL="457200" lvl="0" indent="-342900" algn="l" rtl="0">
              <a:lnSpc>
                <a:spcPct val="100000"/>
              </a:lnSpc>
              <a:spcBef>
                <a:spcPts val="360"/>
              </a:spcBef>
              <a:spcAft>
                <a:spcPts val="0"/>
              </a:spcAft>
              <a:buSzPts val="1200"/>
              <a:buChar char="•"/>
            </a:pPr>
            <a:r>
              <a:rPr lang="en-CA" sz="1800" dirty="0"/>
              <a:t>Create ORF function (</a:t>
            </a:r>
            <a:r>
              <a:rPr lang="en-CA" sz="1800" dirty="0">
                <a:solidFill>
                  <a:srgbClr val="FF0000"/>
                </a:solidFill>
              </a:rPr>
              <a:t>ORF</a:t>
            </a:r>
            <a:r>
              <a:rPr lang="en-CA" sz="1800" dirty="0"/>
              <a:t>), set minimum ORF length to 40 bases</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Pair start and stop codons to define ORFs in same reading frame</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Identify start codons + up to 3 stop codons in same reading frame</a:t>
            </a:r>
            <a:endParaRPr sz="1800" dirty="0"/>
          </a:p>
          <a:p>
            <a:pPr marL="457200" lvl="0" indent="-342900" algn="l" rtl="0">
              <a:lnSpc>
                <a:spcPct val="100000"/>
              </a:lnSpc>
              <a:spcBef>
                <a:spcPts val="360"/>
              </a:spcBef>
              <a:spcAft>
                <a:spcPts val="0"/>
              </a:spcAft>
              <a:buSzPts val="1200"/>
              <a:buChar char="•"/>
            </a:pPr>
            <a:r>
              <a:rPr lang="en-CA" sz="1800" dirty="0"/>
              <a:t>Determine codon usage frequency and entropy parameter for ORFs</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Create</a:t>
            </a:r>
            <a:r>
              <a:rPr lang="en-CA" sz="1800" dirty="0"/>
              <a:t> hexamer counting function (</a:t>
            </a:r>
            <a:r>
              <a:rPr lang="en-CA" sz="1800" dirty="0" err="1">
                <a:solidFill>
                  <a:srgbClr val="FF0000"/>
                </a:solidFill>
              </a:rPr>
              <a:t>hex_count</a:t>
            </a:r>
            <a:r>
              <a:rPr lang="en-CA" sz="1800" dirty="0"/>
              <a:t>), run on coding and non-coding data</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Create hexamer scoring function (</a:t>
            </a:r>
            <a:r>
              <a:rPr lang="en-CA" sz="1800" dirty="0" err="1">
                <a:solidFill>
                  <a:srgbClr val="FF0000"/>
                </a:solidFill>
              </a:rPr>
              <a:t>affix_scorer</a:t>
            </a:r>
            <a:r>
              <a:rPr lang="en-CA" sz="1800" dirty="0"/>
              <a:t>), run on coding and non-coding data</a:t>
            </a:r>
            <a:endParaRPr sz="1800" dirty="0">
              <a:solidFill>
                <a:srgbClr val="000090"/>
              </a:solidFill>
            </a:endParaRPr>
          </a:p>
          <a:p>
            <a:pPr marL="457200" lvl="0" indent="-342900" algn="l" rtl="0">
              <a:lnSpc>
                <a:spcPct val="100000"/>
              </a:lnSpc>
              <a:spcBef>
                <a:spcPts val="360"/>
              </a:spcBef>
              <a:spcAft>
                <a:spcPts val="0"/>
              </a:spcAft>
              <a:buSzPts val="1200"/>
              <a:buChar char="•"/>
            </a:pPr>
            <a:r>
              <a:rPr lang="en-CA" sz="1800" dirty="0">
                <a:solidFill>
                  <a:srgbClr val="000090"/>
                </a:solidFill>
              </a:rPr>
              <a:t>Run PSSM scoring functions on promoter sequences</a:t>
            </a:r>
            <a:endParaRPr sz="1800" dirty="0"/>
          </a:p>
          <a:p>
            <a:pPr marL="457200" lvl="0" indent="-342900" algn="l" rtl="0">
              <a:lnSpc>
                <a:spcPct val="100000"/>
              </a:lnSpc>
              <a:spcBef>
                <a:spcPts val="360"/>
              </a:spcBef>
              <a:spcAft>
                <a:spcPts val="0"/>
              </a:spcAft>
              <a:buSzPts val="1200"/>
              <a:buChar char="•"/>
            </a:pPr>
            <a:r>
              <a:rPr lang="en-CA" sz="1800" dirty="0"/>
              <a:t>Create Shine Dalgarno scoring function (</a:t>
            </a:r>
            <a:r>
              <a:rPr lang="en-CA" sz="1800" dirty="0" err="1">
                <a:solidFill>
                  <a:srgbClr val="FF0000"/>
                </a:solidFill>
              </a:rPr>
              <a:t>SD_dict</a:t>
            </a:r>
            <a:r>
              <a:rPr lang="en-CA" sz="1800" dirty="0"/>
              <a:t>) relative to SD hexamers</a:t>
            </a:r>
            <a:endParaRPr sz="1800" dirty="0"/>
          </a:p>
          <a:p>
            <a:pPr marL="457200" lvl="0" indent="-342900" algn="l" rtl="0">
              <a:lnSpc>
                <a:spcPct val="100000"/>
              </a:lnSpc>
              <a:spcBef>
                <a:spcPts val="360"/>
              </a:spcBef>
              <a:spcAft>
                <a:spcPts val="0"/>
              </a:spcAft>
              <a:buSzPts val="1200"/>
              <a:buChar char="•"/>
            </a:pPr>
            <a:r>
              <a:rPr lang="en-CA" sz="1800" dirty="0">
                <a:solidFill>
                  <a:srgbClr val="000090"/>
                </a:solidFill>
              </a:rPr>
              <a:t>Create Shine Dalgarno scorer (</a:t>
            </a:r>
            <a:r>
              <a:rPr lang="en-CA" sz="1800" dirty="0" err="1">
                <a:solidFill>
                  <a:srgbClr val="FF0000"/>
                </a:solidFill>
              </a:rPr>
              <a:t>SDscorer</a:t>
            </a:r>
            <a:r>
              <a:rPr lang="en-CA" sz="1800" dirty="0">
                <a:solidFill>
                  <a:srgbClr val="000090"/>
                </a:solidFill>
              </a:rPr>
              <a:t>) and evaluate SD scores</a:t>
            </a:r>
            <a:endParaRPr sz="1800" dirty="0"/>
          </a:p>
          <a:p>
            <a:pPr marL="457200" lvl="0" indent="-342900" algn="l" rtl="0">
              <a:lnSpc>
                <a:spcPct val="100000"/>
              </a:lnSpc>
              <a:spcBef>
                <a:spcPts val="360"/>
              </a:spcBef>
              <a:spcAft>
                <a:spcPts val="0"/>
              </a:spcAft>
              <a:buSzPts val="1200"/>
              <a:buChar char="•"/>
            </a:pPr>
            <a:r>
              <a:rPr lang="en-CA" sz="1800" dirty="0"/>
              <a:t>Take all inputs into an ANN with 32 input units and 5 hidden units and train/test</a:t>
            </a:r>
            <a:endParaRPr sz="1800" dirty="0">
              <a:solidFill>
                <a:srgbClr val="00009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sp>
        <p:nvSpPr>
          <p:cNvPr id="2094" name="Google Shape;2094;p86"/>
          <p:cNvSpPr txBox="1">
            <a:spLocks noGrp="1"/>
          </p:cNvSpPr>
          <p:nvPr>
            <p:ph type="title"/>
          </p:nvPr>
        </p:nvSpPr>
        <p:spPr>
          <a:xfrm>
            <a:off x="1835700" y="86495"/>
            <a:ext cx="8520600" cy="110885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CA"/>
              <a:t>Import Functions for </a:t>
            </a:r>
            <a:br>
              <a:rPr lang="en-CA"/>
            </a:br>
            <a:r>
              <a:rPr lang="en-CA"/>
              <a:t>Python Math</a:t>
            </a:r>
            <a:endParaRPr/>
          </a:p>
        </p:txBody>
      </p:sp>
      <p:sp>
        <p:nvSpPr>
          <p:cNvPr id="2095" name="Google Shape;2095;p86"/>
          <p:cNvSpPr txBox="1">
            <a:spLocks noGrp="1"/>
          </p:cNvSpPr>
          <p:nvPr>
            <p:ph type="body" idx="1"/>
          </p:nvPr>
        </p:nvSpPr>
        <p:spPr>
          <a:xfrm>
            <a:off x="1001740" y="2009700"/>
            <a:ext cx="10934699" cy="1419300"/>
          </a:xfrm>
          <a:prstGeom prst="rect">
            <a:avLst/>
          </a:prstGeom>
          <a:noFill/>
          <a:ln>
            <a:noFill/>
          </a:ln>
        </p:spPr>
        <p:txBody>
          <a:bodyPr spcFirstLastPara="1" wrap="square" lIns="91425" tIns="91425" rIns="91425" bIns="91425" anchor="t" anchorCtr="0">
            <a:noAutofit/>
          </a:bodyPr>
          <a:lstStyle/>
          <a:p>
            <a:pPr marL="533400" marR="38100" lvl="0" indent="-317500" algn="l" rtl="0">
              <a:lnSpc>
                <a:spcPct val="100000"/>
              </a:lnSpc>
              <a:spcBef>
                <a:spcPts val="600"/>
              </a:spcBef>
              <a:spcAft>
                <a:spcPts val="0"/>
              </a:spcAft>
              <a:buSzPts val="1400"/>
              <a:buFont typeface="Roboto"/>
              <a:buChar char="●"/>
            </a:pPr>
            <a:r>
              <a:rPr lang="en-CA" sz="2400" dirty="0" err="1"/>
              <a:t>Numpy</a:t>
            </a:r>
            <a:r>
              <a:rPr lang="en-CA" sz="2400" dirty="0"/>
              <a:t> allows for mathematical operations and array handling</a:t>
            </a:r>
            <a:endParaRPr sz="2400" dirty="0"/>
          </a:p>
          <a:p>
            <a:pPr marL="533400" marR="38100" lvl="0" indent="-317500" algn="l" rtl="0">
              <a:lnSpc>
                <a:spcPct val="100000"/>
              </a:lnSpc>
              <a:spcBef>
                <a:spcPts val="0"/>
              </a:spcBef>
              <a:spcAft>
                <a:spcPts val="0"/>
              </a:spcAft>
              <a:buSzPts val="1400"/>
              <a:buFont typeface="Roboto"/>
              <a:buChar char="●"/>
            </a:pPr>
            <a:r>
              <a:rPr lang="en-CA" sz="2400" dirty="0"/>
              <a:t>Pandas is used to read data and for </a:t>
            </a:r>
            <a:r>
              <a:rPr lang="en-CA" sz="2400" dirty="0" err="1"/>
              <a:t>dataframe</a:t>
            </a:r>
            <a:r>
              <a:rPr lang="en-CA" sz="2400" dirty="0"/>
              <a:t> capabilities</a:t>
            </a:r>
            <a:endParaRPr sz="2400" dirty="0"/>
          </a:p>
          <a:p>
            <a:pPr marL="533400" marR="38100" lvl="0" indent="-317500" algn="l" rtl="0">
              <a:lnSpc>
                <a:spcPct val="100000"/>
              </a:lnSpc>
              <a:spcBef>
                <a:spcPts val="0"/>
              </a:spcBef>
              <a:spcAft>
                <a:spcPts val="0"/>
              </a:spcAft>
              <a:buSzPts val="1400"/>
              <a:buFont typeface="Roboto"/>
              <a:buChar char="●"/>
            </a:pPr>
            <a:r>
              <a:rPr lang="en-CA" sz="2400" dirty="0"/>
              <a:t>Seaborn and matplotlib are used for data visualization</a:t>
            </a:r>
            <a:endParaRPr sz="2400" dirty="0"/>
          </a:p>
          <a:p>
            <a:pPr marL="0" marR="38100" lvl="0" indent="0" algn="l" rtl="0">
              <a:lnSpc>
                <a:spcPct val="100000"/>
              </a:lnSpc>
              <a:spcBef>
                <a:spcPts val="600"/>
              </a:spcBef>
              <a:spcAft>
                <a:spcPts val="0"/>
              </a:spcAft>
              <a:buSzPts val="1800"/>
              <a:buNone/>
            </a:pPr>
            <a:endParaRPr sz="1200" dirty="0">
              <a:solidFill>
                <a:schemeClr val="accent2"/>
              </a:solidFill>
              <a:highlight>
                <a:srgbClr val="FFFFFF"/>
              </a:highlight>
              <a:latin typeface="Roboto"/>
              <a:ea typeface="Roboto"/>
              <a:cs typeface="Roboto"/>
              <a:sym typeface="Roboto"/>
            </a:endParaRPr>
          </a:p>
          <a:p>
            <a:pPr marL="0" lvl="0" indent="0" algn="l" rtl="0">
              <a:lnSpc>
                <a:spcPct val="135714"/>
              </a:lnSpc>
              <a:spcBef>
                <a:spcPts val="500"/>
              </a:spcBef>
              <a:spcAft>
                <a:spcPts val="0"/>
              </a:spcAft>
              <a:buSzPts val="1800"/>
              <a:buNone/>
            </a:pPr>
            <a:endParaRPr sz="1200" dirty="0">
              <a:solidFill>
                <a:schemeClr val="dk1"/>
              </a:solidFill>
              <a:highlight>
                <a:srgbClr val="FFFFFE"/>
              </a:highlight>
              <a:latin typeface="Courier New"/>
              <a:ea typeface="Courier New"/>
              <a:cs typeface="Courier New"/>
              <a:sym typeface="Courier New"/>
            </a:endParaRPr>
          </a:p>
          <a:p>
            <a:pPr marL="0" lvl="0" indent="0" algn="l" rtl="0">
              <a:lnSpc>
                <a:spcPct val="100000"/>
              </a:lnSpc>
              <a:spcBef>
                <a:spcPts val="0"/>
              </a:spcBef>
              <a:spcAft>
                <a:spcPts val="1600"/>
              </a:spcAft>
              <a:buSzPts val="1800"/>
              <a:buNone/>
            </a:pPr>
            <a:endParaRPr dirty="0"/>
          </a:p>
        </p:txBody>
      </p:sp>
      <p:sp>
        <p:nvSpPr>
          <p:cNvPr id="2096" name="Google Shape;2096;p86"/>
          <p:cNvSpPr txBox="1"/>
          <p:nvPr/>
        </p:nvSpPr>
        <p:spPr>
          <a:xfrm>
            <a:off x="4074268" y="3948010"/>
            <a:ext cx="4789645" cy="856746"/>
          </a:xfrm>
          <a:prstGeom prst="rect">
            <a:avLst/>
          </a:prstGeom>
          <a:noFill/>
          <a:ln>
            <a:noFill/>
          </a:ln>
        </p:spPr>
        <p:txBody>
          <a:bodyPr spcFirstLastPara="1" wrap="square" lIns="91425" tIns="91425" rIns="91425" bIns="91425" anchor="t" anchorCtr="0">
            <a:noAutofit/>
          </a:bodyPr>
          <a:lstStyle/>
          <a:p>
            <a:pPr marL="0" marR="0" lvl="0" indent="0" algn="l" rtl="0">
              <a:lnSpc>
                <a:spcPct val="135714"/>
              </a:lnSpc>
              <a:spcBef>
                <a:spcPts val="0"/>
              </a:spcBef>
              <a:spcAft>
                <a:spcPts val="0"/>
              </a:spcAft>
              <a:buClr>
                <a:srgbClr val="000000"/>
              </a:buClr>
              <a:buSzPts val="2000"/>
              <a:buFont typeface="Arial"/>
              <a:buNone/>
            </a:pPr>
            <a:r>
              <a:rPr lang="en-CA" sz="2000" b="1" i="0" u="none" strike="noStrike" cap="none">
                <a:solidFill>
                  <a:srgbClr val="AF00DB"/>
                </a:solidFill>
                <a:highlight>
                  <a:srgbClr val="FFFFFE"/>
                </a:highlight>
                <a:latin typeface="Courier New"/>
                <a:ea typeface="Courier New"/>
                <a:cs typeface="Courier New"/>
                <a:sym typeface="Courier New"/>
              </a:rPr>
              <a:t>import</a:t>
            </a:r>
            <a:r>
              <a:rPr lang="en-CA" sz="2000" b="1" i="0" u="none" strike="noStrike" cap="none">
                <a:solidFill>
                  <a:schemeClr val="dk1"/>
                </a:solidFill>
                <a:highlight>
                  <a:srgbClr val="FFFFFE"/>
                </a:highlight>
                <a:latin typeface="Courier New"/>
                <a:ea typeface="Courier New"/>
                <a:cs typeface="Courier New"/>
                <a:sym typeface="Courier New"/>
              </a:rPr>
              <a:t> numpy </a:t>
            </a:r>
            <a:r>
              <a:rPr lang="en-CA" sz="2000" b="1" i="0" u="none" strike="noStrike" cap="none">
                <a:solidFill>
                  <a:srgbClr val="AF00DB"/>
                </a:solidFill>
                <a:highlight>
                  <a:srgbClr val="FFFFFE"/>
                </a:highlight>
                <a:latin typeface="Courier New"/>
                <a:ea typeface="Courier New"/>
                <a:cs typeface="Courier New"/>
                <a:sym typeface="Courier New"/>
              </a:rPr>
              <a:t>as</a:t>
            </a:r>
            <a:r>
              <a:rPr lang="en-CA" sz="2000" b="1" i="0" u="none" strike="noStrike" cap="none">
                <a:solidFill>
                  <a:schemeClr val="dk1"/>
                </a:solidFill>
                <a:highlight>
                  <a:srgbClr val="FFFFFE"/>
                </a:highlight>
                <a:latin typeface="Courier New"/>
                <a:ea typeface="Courier New"/>
                <a:cs typeface="Courier New"/>
                <a:sym typeface="Courier New"/>
              </a:rPr>
              <a:t> np</a:t>
            </a:r>
            <a:endParaRPr sz="2000" b="1" i="0" u="none" strike="noStrike" cap="none">
              <a:solidFill>
                <a:schemeClr val="dk1"/>
              </a:solidFill>
              <a:highlight>
                <a:srgbClr val="FFFFFE"/>
              </a:highlight>
              <a:latin typeface="Courier New"/>
              <a:ea typeface="Courier New"/>
              <a:cs typeface="Courier New"/>
              <a:sym typeface="Courier New"/>
            </a:endParaRPr>
          </a:p>
          <a:p>
            <a:pPr marL="0" marR="0" lvl="0" indent="0" algn="l" rtl="0">
              <a:lnSpc>
                <a:spcPct val="135714"/>
              </a:lnSpc>
              <a:spcBef>
                <a:spcPts val="0"/>
              </a:spcBef>
              <a:spcAft>
                <a:spcPts val="0"/>
              </a:spcAft>
              <a:buClr>
                <a:srgbClr val="000000"/>
              </a:buClr>
              <a:buSzPts val="2000"/>
              <a:buFont typeface="Arial"/>
              <a:buNone/>
            </a:pPr>
            <a:r>
              <a:rPr lang="en-CA" sz="2000" b="1" i="0" u="none" strike="noStrike" cap="none">
                <a:solidFill>
                  <a:srgbClr val="AF00DB"/>
                </a:solidFill>
                <a:highlight>
                  <a:srgbClr val="FFFFFE"/>
                </a:highlight>
                <a:latin typeface="Courier New"/>
                <a:ea typeface="Courier New"/>
                <a:cs typeface="Courier New"/>
                <a:sym typeface="Courier New"/>
              </a:rPr>
              <a:t>import</a:t>
            </a:r>
            <a:r>
              <a:rPr lang="en-CA" sz="2000" b="1" i="0" u="none" strike="noStrike" cap="none">
                <a:solidFill>
                  <a:schemeClr val="dk1"/>
                </a:solidFill>
                <a:highlight>
                  <a:srgbClr val="FFFFFE"/>
                </a:highlight>
                <a:latin typeface="Courier New"/>
                <a:ea typeface="Courier New"/>
                <a:cs typeface="Courier New"/>
                <a:sym typeface="Courier New"/>
              </a:rPr>
              <a:t> pandas </a:t>
            </a:r>
            <a:r>
              <a:rPr lang="en-CA" sz="2000" b="1" i="0" u="none" strike="noStrike" cap="none">
                <a:solidFill>
                  <a:srgbClr val="AF00DB"/>
                </a:solidFill>
                <a:highlight>
                  <a:srgbClr val="FFFFFE"/>
                </a:highlight>
                <a:latin typeface="Courier New"/>
                <a:ea typeface="Courier New"/>
                <a:cs typeface="Courier New"/>
                <a:sym typeface="Courier New"/>
              </a:rPr>
              <a:t>as</a:t>
            </a:r>
            <a:r>
              <a:rPr lang="en-CA" sz="2000" b="1" i="0" u="none" strike="noStrike" cap="none">
                <a:solidFill>
                  <a:schemeClr val="dk1"/>
                </a:solidFill>
                <a:highlight>
                  <a:srgbClr val="FFFFFE"/>
                </a:highlight>
                <a:latin typeface="Courier New"/>
                <a:ea typeface="Courier New"/>
                <a:cs typeface="Courier New"/>
                <a:sym typeface="Courier New"/>
              </a:rPr>
              <a:t> pd</a:t>
            </a:r>
            <a:endParaRPr sz="2000" b="1" i="0" u="none" strike="noStrike" cap="none">
              <a:solidFill>
                <a:schemeClr val="dk1"/>
              </a:solidFill>
              <a:highlight>
                <a:srgbClr val="FFFFFE"/>
              </a:highlight>
              <a:latin typeface="Courier New"/>
              <a:ea typeface="Courier New"/>
              <a:cs typeface="Courier New"/>
              <a:sym typeface="Courier New"/>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101"/>
        <p:cNvGrpSpPr/>
        <p:nvPr/>
      </p:nvGrpSpPr>
      <p:grpSpPr>
        <a:xfrm>
          <a:off x="0" y="0"/>
          <a:ext cx="0" cy="0"/>
          <a:chOff x="0" y="0"/>
          <a:chExt cx="0" cy="0"/>
        </a:xfrm>
      </p:grpSpPr>
      <p:sp>
        <p:nvSpPr>
          <p:cNvPr id="2102" name="Google Shape;2102;p87"/>
          <p:cNvSpPr txBox="1">
            <a:spLocks noGrp="1"/>
          </p:cNvSpPr>
          <p:nvPr>
            <p:ph type="title"/>
          </p:nvPr>
        </p:nvSpPr>
        <p:spPr>
          <a:xfrm>
            <a:off x="1835700" y="44496"/>
            <a:ext cx="8520600" cy="108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CA"/>
              <a:t>Read the Dataset</a:t>
            </a:r>
            <a:endParaRPr/>
          </a:p>
        </p:txBody>
      </p:sp>
      <p:sp>
        <p:nvSpPr>
          <p:cNvPr id="2103" name="Google Shape;2103;p87"/>
          <p:cNvSpPr txBox="1">
            <a:spLocks noGrp="1"/>
          </p:cNvSpPr>
          <p:nvPr>
            <p:ph type="body" idx="1"/>
          </p:nvPr>
        </p:nvSpPr>
        <p:spPr>
          <a:xfrm>
            <a:off x="1835700" y="1355675"/>
            <a:ext cx="8520600" cy="105360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3200"/>
              <a:buFont typeface="Arial"/>
              <a:buChar char="•"/>
            </a:pPr>
            <a:r>
              <a:rPr lang="en-CA">
                <a:highlight>
                  <a:srgbClr val="FFFFFF"/>
                </a:highlight>
              </a:rPr>
              <a:t>Importing the gene position data</a:t>
            </a:r>
            <a:endParaRPr sz="1200">
              <a:solidFill>
                <a:schemeClr val="accent2"/>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800"/>
              <a:buNone/>
            </a:pPr>
            <a:endParaRPr sz="1200">
              <a:solidFill>
                <a:schemeClr val="accent2"/>
              </a:solidFill>
              <a:highlight>
                <a:srgbClr val="FFFFFF"/>
              </a:highlight>
              <a:latin typeface="Roboto"/>
              <a:ea typeface="Roboto"/>
              <a:cs typeface="Roboto"/>
              <a:sym typeface="Roboto"/>
            </a:endParaRPr>
          </a:p>
        </p:txBody>
      </p:sp>
      <p:sp>
        <p:nvSpPr>
          <p:cNvPr id="2104" name="Google Shape;2104;p87"/>
          <p:cNvSpPr/>
          <p:nvPr/>
        </p:nvSpPr>
        <p:spPr>
          <a:xfrm>
            <a:off x="2042251" y="2563369"/>
            <a:ext cx="8313900" cy="738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Courier New"/>
                <a:ea typeface="Courier New"/>
                <a:cs typeface="Courier New"/>
                <a:sym typeface="Courier New"/>
              </a:rPr>
              <a:t>all_gene_data = pd.read_csv(</a:t>
            </a:r>
            <a:r>
              <a:rPr lang="en-CA" sz="1400" b="1" i="0" u="none" strike="noStrike" cap="none">
                <a:solidFill>
                  <a:srgbClr val="A31515"/>
                </a:solidFill>
                <a:latin typeface="Courier New"/>
                <a:ea typeface="Courier New"/>
                <a:cs typeface="Courier New"/>
                <a:sym typeface="Courier New"/>
              </a:rPr>
              <a:t>'all_gene_positions.txt'</a:t>
            </a:r>
            <a:r>
              <a:rPr lang="en-CA" sz="1400" b="1" i="0" u="none" strike="noStrike" cap="none">
                <a:solidFill>
                  <a:srgbClr val="000000"/>
                </a:solidFill>
                <a:latin typeface="Courier New"/>
                <a:ea typeface="Courier New"/>
                <a:cs typeface="Courier New"/>
                <a:sym typeface="Courier New"/>
              </a:rPr>
              <a:t>,header=</a:t>
            </a:r>
            <a:r>
              <a:rPr lang="en-CA" sz="1400" b="1" i="0" u="none" strike="noStrike" cap="none">
                <a:solidFill>
                  <a:srgbClr val="0000FF"/>
                </a:solidFill>
                <a:latin typeface="Courier New"/>
                <a:ea typeface="Courier New"/>
                <a:cs typeface="Courier New"/>
                <a:sym typeface="Courier New"/>
              </a:rPr>
              <a:t>None</a:t>
            </a:r>
            <a:r>
              <a:rPr lang="en-CA" sz="1400" b="1" i="0" u="none" strike="noStrike" cap="none">
                <a:solidFill>
                  <a:srgbClr val="000000"/>
                </a:solidFill>
                <a:latin typeface="Courier New"/>
                <a:ea typeface="Courier New"/>
                <a:cs typeface="Courier New"/>
                <a:sym typeface="Courier New"/>
              </a:rPr>
              <a:t>).to_numpy()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Courier New"/>
                <a:ea typeface="Courier New"/>
                <a:cs typeface="Courier New"/>
                <a:sym typeface="Courier New"/>
              </a:rPr>
              <a:t>gene_position = all_gene_data[</a:t>
            </a:r>
            <a:r>
              <a:rPr lang="en-CA" sz="1400" b="1" i="0" u="none" strike="noStrike" cap="none">
                <a:solidFill>
                  <a:srgbClr val="09885A"/>
                </a:solidFill>
                <a:latin typeface="Courier New"/>
                <a:ea typeface="Courier New"/>
                <a:cs typeface="Courier New"/>
                <a:sym typeface="Courier New"/>
              </a:rPr>
              <a:t>0</a:t>
            </a:r>
            <a:r>
              <a:rPr lang="en-CA" sz="1400" b="1" i="0" u="none" strike="noStrike" cap="none">
                <a:solidFill>
                  <a:srgbClr val="000000"/>
                </a:solidFill>
                <a:latin typeface="Courier New"/>
                <a:ea typeface="Courier New"/>
                <a:cs typeface="Courier New"/>
                <a:sym typeface="Courier New"/>
              </a:rPr>
              <a:t>:</a:t>
            </a:r>
            <a:r>
              <a:rPr lang="en-CA" sz="1400" b="1" i="0" u="none" strike="noStrike" cap="none">
                <a:solidFill>
                  <a:srgbClr val="09885A"/>
                </a:solidFill>
                <a:latin typeface="Courier New"/>
                <a:ea typeface="Courier New"/>
                <a:cs typeface="Courier New"/>
                <a:sym typeface="Courier New"/>
              </a:rPr>
              <a:t>2269</a:t>
            </a:r>
            <a:r>
              <a:rPr lang="en-CA" sz="14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Courier New"/>
                <a:ea typeface="Courier New"/>
                <a:cs typeface="Courier New"/>
                <a:sym typeface="Courier New"/>
              </a:rPr>
              <a:t>gene_position_r = all_gene_data[</a:t>
            </a:r>
            <a:r>
              <a:rPr lang="en-CA" sz="1400" b="1" i="0" u="none" strike="noStrike" cap="none">
                <a:solidFill>
                  <a:srgbClr val="09885A"/>
                </a:solidFill>
                <a:latin typeface="Courier New"/>
                <a:ea typeface="Courier New"/>
                <a:cs typeface="Courier New"/>
                <a:sym typeface="Courier New"/>
              </a:rPr>
              <a:t>2269</a:t>
            </a:r>
            <a:r>
              <a:rPr lang="en-CA" sz="1400" b="1" i="0" u="none" strike="noStrike" cap="none">
                <a:solidFill>
                  <a:srgbClr val="000000"/>
                </a:solidFill>
                <a:latin typeface="Courier New"/>
                <a:ea typeface="Courier New"/>
                <a:cs typeface="Courier New"/>
                <a:sym typeface="Courier New"/>
              </a:rPr>
              <a:t>:,:]</a:t>
            </a:r>
            <a:endParaRPr sz="1400" b="0" i="0" u="none" strike="noStrike" cap="none">
              <a:solidFill>
                <a:srgbClr val="000000"/>
              </a:solidFill>
              <a:latin typeface="Arial"/>
              <a:ea typeface="Arial"/>
              <a:cs typeface="Arial"/>
              <a:sym typeface="Arial"/>
            </a:endParaRPr>
          </a:p>
        </p:txBody>
      </p:sp>
      <p:graphicFrame>
        <p:nvGraphicFramePr>
          <p:cNvPr id="2105" name="Google Shape;2105;p87"/>
          <p:cNvGraphicFramePr/>
          <p:nvPr>
            <p:extLst>
              <p:ext uri="{D42A27DB-BD31-4B8C-83A1-F6EECF244321}">
                <p14:modId xmlns:p14="http://schemas.microsoft.com/office/powerpoint/2010/main" val="3021710070"/>
              </p:ext>
            </p:extLst>
          </p:nvPr>
        </p:nvGraphicFramePr>
        <p:xfrm>
          <a:off x="3775557" y="4135587"/>
          <a:ext cx="1843200" cy="2001570"/>
        </p:xfrm>
        <a:graphic>
          <a:graphicData uri="http://schemas.openxmlformats.org/drawingml/2006/table">
            <a:tbl>
              <a:tblPr firstRow="1" bandRow="1">
                <a:noFill/>
                <a:tableStyleId>{D5F3CFC1-CEAA-40FE-8C7F-51722B0244F5}</a:tableStyleId>
              </a:tblPr>
              <a:tblGrid>
                <a:gridCol w="921600">
                  <a:extLst>
                    <a:ext uri="{9D8B030D-6E8A-4147-A177-3AD203B41FA5}">
                      <a16:colId xmlns:a16="http://schemas.microsoft.com/office/drawing/2014/main" val="20000"/>
                    </a:ext>
                  </a:extLst>
                </a:gridCol>
                <a:gridCol w="9216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Start</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End</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337</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2799</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2801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3733</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3734</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5020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5234</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5530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graphicFrame>
        <p:nvGraphicFramePr>
          <p:cNvPr id="2106" name="Google Shape;2106;p87"/>
          <p:cNvGraphicFramePr/>
          <p:nvPr>
            <p:extLst>
              <p:ext uri="{D42A27DB-BD31-4B8C-83A1-F6EECF244321}">
                <p14:modId xmlns:p14="http://schemas.microsoft.com/office/powerpoint/2010/main" val="3924471256"/>
              </p:ext>
            </p:extLst>
          </p:nvPr>
        </p:nvGraphicFramePr>
        <p:xfrm>
          <a:off x="6476085" y="4135587"/>
          <a:ext cx="1843200" cy="2001570"/>
        </p:xfrm>
        <a:graphic>
          <a:graphicData uri="http://schemas.openxmlformats.org/drawingml/2006/table">
            <a:tbl>
              <a:tblPr firstRow="1" bandRow="1">
                <a:noFill/>
                <a:tableStyleId>{D5F3CFC1-CEAA-40FE-8C7F-51722B0244F5}</a:tableStyleId>
              </a:tblPr>
              <a:tblGrid>
                <a:gridCol w="921600">
                  <a:extLst>
                    <a:ext uri="{9D8B030D-6E8A-4147-A177-3AD203B41FA5}">
                      <a16:colId xmlns:a16="http://schemas.microsoft.com/office/drawing/2014/main" val="20000"/>
                    </a:ext>
                  </a:extLst>
                </a:gridCol>
                <a:gridCol w="9216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Start</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2"/>
                          </a:solidFill>
                        </a:rPr>
                        <a:t>Gene End</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1346</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2063</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6342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7212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7907</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8420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11130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t>12798</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2107" name="Google Shape;2107;p87"/>
          <p:cNvSpPr txBox="1"/>
          <p:nvPr/>
        </p:nvSpPr>
        <p:spPr>
          <a:xfrm>
            <a:off x="3948701" y="3737570"/>
            <a:ext cx="157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gene_position </a:t>
            </a:r>
            <a:endParaRPr sz="1400" b="0" i="0" u="none" strike="noStrike" cap="none">
              <a:solidFill>
                <a:srgbClr val="000000"/>
              </a:solidFill>
              <a:latin typeface="Arial"/>
              <a:ea typeface="Arial"/>
              <a:cs typeface="Arial"/>
              <a:sym typeface="Arial"/>
            </a:endParaRPr>
          </a:p>
        </p:txBody>
      </p:sp>
      <p:sp>
        <p:nvSpPr>
          <p:cNvPr id="2108" name="Google Shape;2108;p87"/>
          <p:cNvSpPr txBox="1"/>
          <p:nvPr/>
        </p:nvSpPr>
        <p:spPr>
          <a:xfrm>
            <a:off x="6514185" y="3733398"/>
            <a:ext cx="1691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Arial"/>
                <a:ea typeface="Arial"/>
                <a:cs typeface="Arial"/>
                <a:sym typeface="Arial"/>
              </a:rPr>
              <a:t>gene_position_r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52274635"/>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1776558627277]">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429D384-2D4A-E94D-B76C-75AC5644518B}">
  <we:reference id="wa200010001" version="1.0.0.1" store="en-US" storeType="OMEX"/>
  <we:alternateReferences>
    <we:reference id="WA200010001" version="1.0.0.1" store="" storeType="OMEX"/>
  </we:alternateReferences>
  <we:properties>
    <we:property name="claude.fileId" value="&quot;1d4f88c6-d3f4-47ad-90a7-cbe44c2be62a&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1013</TotalTime>
  <Words>10655</Words>
  <Application>Microsoft Macintosh PowerPoint</Application>
  <PresentationFormat>Widescreen</PresentationFormat>
  <Paragraphs>1807</Paragraphs>
  <Slides>146</Slides>
  <Notes>145</Notes>
  <HiddenSlides>1</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146</vt:i4>
      </vt:variant>
    </vt:vector>
  </HeadingPairs>
  <TitlesOfParts>
    <vt:vector size="164" baseType="lpstr">
      <vt:lpstr>Courier New</vt:lpstr>
      <vt:lpstr>Courier</vt:lpstr>
      <vt:lpstr>Times New Roman</vt:lpstr>
      <vt:lpstr>Roboto</vt:lpstr>
      <vt:lpstr>Consolas</vt:lpstr>
      <vt:lpstr>Arial</vt:lpstr>
      <vt:lpstr>Helvetica Neue</vt:lpstr>
      <vt:lpstr>ＭＳ Ｐゴシック</vt:lpstr>
      <vt:lpstr>Calibri</vt:lpstr>
      <vt:lpstr>Helvetica Neue Light</vt:lpstr>
      <vt:lpstr>Symbol</vt:lpstr>
      <vt:lpstr>Verdana</vt:lpstr>
      <vt:lpstr>1_Office Theme</vt:lpstr>
      <vt:lpstr>1_Blank Presentation</vt:lpstr>
      <vt:lpstr>Office Theme</vt:lpstr>
      <vt:lpstr>Office Theme</vt:lpstr>
      <vt:lpstr>Custom Design</vt:lpstr>
      <vt:lpstr>1_Custom Design [1776558627277]</vt:lpstr>
      <vt:lpstr>PowerPoint Presentation</vt:lpstr>
      <vt:lpstr>PowerPoint Presentation</vt:lpstr>
      <vt:lpstr>Module 5: Gene Finding with ANNs</vt:lpstr>
      <vt:lpstr>Schedule (MT)</vt:lpstr>
      <vt:lpstr>Schedule (PT)</vt:lpstr>
      <vt:lpstr>Learning Objectives</vt:lpstr>
      <vt:lpstr>The Genetic Code</vt:lpstr>
      <vt:lpstr>Translating DNA/RNA</vt:lpstr>
      <vt:lpstr>Prokaryotic Gene Structure</vt:lpstr>
      <vt:lpstr>Gene Finding In Prokaryotes</vt:lpstr>
      <vt:lpstr>Prokaryotic Gene Finding</vt:lpstr>
      <vt:lpstr>Gene Prediction (Evaluation)</vt:lpstr>
      <vt:lpstr>Gene Prediction (Evaluation) cont...</vt:lpstr>
      <vt:lpstr>Finding Open Reading Frames (ORFs)</vt:lpstr>
      <vt:lpstr>ORF Finder</vt:lpstr>
      <vt:lpstr>ORF Finder cont...</vt:lpstr>
      <vt:lpstr>Let’s Try Programming an ORF Finder </vt:lpstr>
      <vt:lpstr>Open the Colab File</vt:lpstr>
      <vt:lpstr>Open the Colab File cont...</vt:lpstr>
      <vt:lpstr>General Algorithm</vt:lpstr>
      <vt:lpstr>Import Functions for  Python Math</vt:lpstr>
      <vt:lpstr>Read the Dataset</vt:lpstr>
      <vt:lpstr>Code For Data Check (Missing Values, Label Check)</vt:lpstr>
      <vt:lpstr>ORF Finder Code</vt:lpstr>
      <vt:lpstr>ORF Finder</vt:lpstr>
      <vt:lpstr>ORF Finder</vt:lpstr>
      <vt:lpstr>ORF Finder cont...</vt:lpstr>
      <vt:lpstr>ORF Finder cont...</vt:lpstr>
      <vt:lpstr>ORF Finder cont...</vt:lpstr>
      <vt:lpstr>Let’s Assess our ORF Finder on E. coli </vt:lpstr>
      <vt:lpstr>E. Coli K12 Genome</vt:lpstr>
      <vt:lpstr>Data Used</vt:lpstr>
      <vt:lpstr>E. Coli Genome Data</vt:lpstr>
      <vt:lpstr>Simple ORF Finder - Performance</vt:lpstr>
      <vt:lpstr>Let’s Program an ANN to Find Prokaryotic Genes</vt:lpstr>
      <vt:lpstr>Machine Learning Workflow</vt:lpstr>
      <vt:lpstr>Rationale</vt:lpstr>
      <vt:lpstr>Machine Learning Workflow</vt:lpstr>
      <vt:lpstr>E. Coli Genome Data</vt:lpstr>
      <vt:lpstr>E. Coli Genome Data</vt:lpstr>
      <vt:lpstr>Machine Learning Workflow</vt:lpstr>
      <vt:lpstr>Encoding Data</vt:lpstr>
      <vt:lpstr>Encoding Data cont...</vt:lpstr>
      <vt:lpstr>Neural Network For Gene Finding</vt:lpstr>
      <vt:lpstr>Neural Network Training</vt:lpstr>
      <vt:lpstr>Back Propagation</vt:lpstr>
      <vt:lpstr>Calculate New Output</vt:lpstr>
      <vt:lpstr>Train on Second Input Vector</vt:lpstr>
      <vt:lpstr>Back Propagation</vt:lpstr>
      <vt:lpstr>After Many Iterations….</vt:lpstr>
      <vt:lpstr>Windowing Method</vt:lpstr>
      <vt:lpstr>Windowing Method cont...</vt:lpstr>
      <vt:lpstr>Input Coding</vt:lpstr>
      <vt:lpstr>Input Coding cont...</vt:lpstr>
      <vt:lpstr>Output Coding</vt:lpstr>
      <vt:lpstr>Training and Test Data</vt:lpstr>
      <vt:lpstr>Let’s Try Programming a Simple ANN to Identify Bacterial Genes </vt:lpstr>
      <vt:lpstr>Step 1: Go to Colab (Google Colab)</vt:lpstr>
      <vt:lpstr>Open a New Notebook</vt:lpstr>
      <vt:lpstr>Rename the Notebook</vt:lpstr>
      <vt:lpstr>Import Functions for  Python Math</vt:lpstr>
      <vt:lpstr>Read the Dataset</vt:lpstr>
      <vt:lpstr>Read the Dataset</vt:lpstr>
      <vt:lpstr>Remainder of Coding</vt:lpstr>
      <vt:lpstr>Predictive Performance on Test Data</vt:lpstr>
      <vt:lpstr>Prediction Usefulness</vt:lpstr>
      <vt:lpstr>Improving Gene Prediction Performance</vt:lpstr>
      <vt:lpstr>Alternate Start Codons (E. coli)</vt:lpstr>
      <vt:lpstr>-10, -35 Site (RNA pol Promoter)</vt:lpstr>
      <vt:lpstr>RBS (Shine Dalgarno Seq)</vt:lpstr>
      <vt:lpstr>Terminator Stem-loops</vt:lpstr>
      <vt:lpstr>PowerPoint Presentation</vt:lpstr>
      <vt:lpstr>What is Feature Extraction?</vt:lpstr>
      <vt:lpstr>Codon Usage Frequency</vt:lpstr>
      <vt:lpstr>Codon/Base Usage Frequency</vt:lpstr>
      <vt:lpstr>Codon/Base Usage Frequency</vt:lpstr>
      <vt:lpstr>Codon Usage Frequency</vt:lpstr>
      <vt:lpstr>Hexamer Scoring</vt:lpstr>
      <vt:lpstr>Hexamer Scoring</vt:lpstr>
      <vt:lpstr>PSSMs</vt:lpstr>
      <vt:lpstr>Building a PSSM - Step 1</vt:lpstr>
      <vt:lpstr>Building a PSSM - Step 2</vt:lpstr>
      <vt:lpstr>Pseudocounts</vt:lpstr>
      <vt:lpstr>Pseudocounts</vt:lpstr>
      <vt:lpstr>Including Pseudocounts - Step 2</vt:lpstr>
      <vt:lpstr>Calculating Log-odds - Step 3</vt:lpstr>
      <vt:lpstr>Scoring a Sequence - Step 4</vt:lpstr>
      <vt:lpstr>Scoring a Sequence - Step 4</vt:lpstr>
      <vt:lpstr>Promoter PSSMs</vt:lpstr>
      <vt:lpstr>Promoter PSSMs</vt:lpstr>
      <vt:lpstr>Promoter PSSMs</vt:lpstr>
      <vt:lpstr>Shine Dalgarno Scoring</vt:lpstr>
      <vt:lpstr>Model Input and Output</vt:lpstr>
      <vt:lpstr>Let’s Try Programming a Feature-Based ANN to Identify Bacterial Genes </vt:lpstr>
      <vt:lpstr>Open the Colab File</vt:lpstr>
      <vt:lpstr>Open the Colab File cont...</vt:lpstr>
      <vt:lpstr>General Algorithm</vt:lpstr>
      <vt:lpstr>Import Functions for  Python Math</vt:lpstr>
      <vt:lpstr>Read the Dataset</vt:lpstr>
      <vt:lpstr>Read the Dataset</vt:lpstr>
      <vt:lpstr>Data Check (Missing Values, Label Check)</vt:lpstr>
      <vt:lpstr>ORF Finder</vt:lpstr>
      <vt:lpstr>ORF Finder</vt:lpstr>
      <vt:lpstr>ORF Finder</vt:lpstr>
      <vt:lpstr>ORF Finder</vt:lpstr>
      <vt:lpstr>ORF Finder</vt:lpstr>
      <vt:lpstr>General Algorithm</vt:lpstr>
      <vt:lpstr>Codon Usage Frequency</vt:lpstr>
      <vt:lpstr>Codon Usage Frequency</vt:lpstr>
      <vt:lpstr>Hexamer Scoring</vt:lpstr>
      <vt:lpstr>Hexamer Scoring</vt:lpstr>
      <vt:lpstr>PSSM Scoring</vt:lpstr>
      <vt:lpstr>PSSM Scoring</vt:lpstr>
      <vt:lpstr>Shine Dalgarno Scoring</vt:lpstr>
      <vt:lpstr>Shine Dalgarno Scoring</vt:lpstr>
      <vt:lpstr>ANN Model</vt:lpstr>
      <vt:lpstr>Program Statistics</vt:lpstr>
      <vt:lpstr>Machine Learning Workflow</vt:lpstr>
      <vt:lpstr>How Well Do We Do? </vt:lpstr>
      <vt:lpstr>Performance – Naïve Algorithm (Version 1.0) Simple ORF Finder</vt:lpstr>
      <vt:lpstr>Performance  Simple Neural Net (GSANN)</vt:lpstr>
      <vt:lpstr>Performance – Feature Based ANN (Version 1.0)</vt:lpstr>
      <vt:lpstr>Performance – Improved Algorithm (Version 2.0)</vt:lpstr>
      <vt:lpstr>Performance – Improved Algorithm (Version 3.0)</vt:lpstr>
      <vt:lpstr>Performance – Improved Algorithm (Version 4.0)</vt:lpstr>
      <vt:lpstr>Can We Do Better?</vt:lpstr>
      <vt:lpstr>PowerPoint Presentation</vt:lpstr>
      <vt:lpstr>PowerPoint Presentation</vt:lpstr>
      <vt:lpstr>PowerPoint Presentation</vt:lpstr>
      <vt:lpstr>PowerPoint Presentation</vt:lpstr>
      <vt:lpstr>PowerPoint Presentation</vt:lpstr>
      <vt:lpstr>PowerPoint Presentation</vt:lpstr>
      <vt:lpstr>Performance – DNABert Model</vt:lpstr>
      <vt:lpstr>Summary</vt:lpstr>
      <vt:lpstr>Module 5 - Lab</vt:lpstr>
      <vt:lpstr>Open the Colab File in the Language of Your Choosing</vt:lpstr>
      <vt:lpstr>Open the Colab File in the Language of Your Choosing cont...</vt:lpstr>
      <vt:lpstr>Study the Program</vt:lpstr>
      <vt:lpstr>Upload the Data</vt:lpstr>
      <vt:lpstr>Run The Program</vt:lpstr>
      <vt:lpstr>Exercise 5.1</vt:lpstr>
      <vt:lpstr>Exercise 5.1</vt:lpstr>
      <vt:lpstr>Exercise 5.1 numpy installation</vt:lpstr>
      <vt:lpstr>Exercise 5.2</vt:lpstr>
      <vt:lpstr>Exercise 5.3</vt:lpstr>
      <vt:lpstr>Coffee Break &amp; Networking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ishu jain</dc:creator>
  <cp:lastModifiedBy>David Wishart</cp:lastModifiedBy>
  <cp:revision>97</cp:revision>
  <dcterms:modified xsi:type="dcterms:W3CDTF">2026-04-23T14:37:55Z</dcterms:modified>
</cp:coreProperties>
</file>