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6" r:id="rId2"/>
    <p:sldMasterId id="2147483717" r:id="rId3"/>
    <p:sldMasterId id="2147483787" r:id="rId4"/>
    <p:sldMasterId id="2147483801" r:id="rId5"/>
    <p:sldMasterId id="2147483803" r:id="rId6"/>
    <p:sldMasterId id="2147483815" r:id="rId7"/>
  </p:sldMasterIdLst>
  <p:notesMasterIdLst>
    <p:notesMasterId r:id="rId102"/>
  </p:notesMasterIdLst>
  <p:sldIdLst>
    <p:sldId id="256" r:id="rId8"/>
    <p:sldId id="257" r:id="rId9"/>
    <p:sldId id="258" r:id="rId10"/>
    <p:sldId id="259" r:id="rId11"/>
    <p:sldId id="350" r:id="rId12"/>
    <p:sldId id="355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68" r:id="rId26"/>
    <p:sldId id="369" r:id="rId27"/>
    <p:sldId id="370" r:id="rId28"/>
    <p:sldId id="371" r:id="rId29"/>
    <p:sldId id="372" r:id="rId30"/>
    <p:sldId id="373" r:id="rId31"/>
    <p:sldId id="374" r:id="rId32"/>
    <p:sldId id="375" r:id="rId33"/>
    <p:sldId id="376" r:id="rId34"/>
    <p:sldId id="377" r:id="rId35"/>
    <p:sldId id="378" r:id="rId36"/>
    <p:sldId id="379" r:id="rId37"/>
    <p:sldId id="380" r:id="rId38"/>
    <p:sldId id="381" r:id="rId39"/>
    <p:sldId id="382" r:id="rId40"/>
    <p:sldId id="383" r:id="rId41"/>
    <p:sldId id="384" r:id="rId42"/>
    <p:sldId id="385" r:id="rId43"/>
    <p:sldId id="386" r:id="rId44"/>
    <p:sldId id="387" r:id="rId45"/>
    <p:sldId id="388" r:id="rId46"/>
    <p:sldId id="389" r:id="rId47"/>
    <p:sldId id="390" r:id="rId48"/>
    <p:sldId id="391" r:id="rId49"/>
    <p:sldId id="392" r:id="rId50"/>
    <p:sldId id="393" r:id="rId51"/>
    <p:sldId id="394" r:id="rId52"/>
    <p:sldId id="395" r:id="rId53"/>
    <p:sldId id="396" r:id="rId54"/>
    <p:sldId id="397" r:id="rId55"/>
    <p:sldId id="398" r:id="rId56"/>
    <p:sldId id="399" r:id="rId57"/>
    <p:sldId id="400" r:id="rId58"/>
    <p:sldId id="401" r:id="rId59"/>
    <p:sldId id="402" r:id="rId60"/>
    <p:sldId id="403" r:id="rId61"/>
    <p:sldId id="404" r:id="rId62"/>
    <p:sldId id="405" r:id="rId63"/>
    <p:sldId id="406" r:id="rId64"/>
    <p:sldId id="407" r:id="rId65"/>
    <p:sldId id="408" r:id="rId66"/>
    <p:sldId id="409" r:id="rId67"/>
    <p:sldId id="410" r:id="rId68"/>
    <p:sldId id="411" r:id="rId69"/>
    <p:sldId id="412" r:id="rId70"/>
    <p:sldId id="413" r:id="rId71"/>
    <p:sldId id="414" r:id="rId72"/>
    <p:sldId id="415" r:id="rId73"/>
    <p:sldId id="416" r:id="rId74"/>
    <p:sldId id="417" r:id="rId75"/>
    <p:sldId id="418" r:id="rId76"/>
    <p:sldId id="419" r:id="rId77"/>
    <p:sldId id="420" r:id="rId78"/>
    <p:sldId id="421" r:id="rId79"/>
    <p:sldId id="422" r:id="rId80"/>
    <p:sldId id="423" r:id="rId81"/>
    <p:sldId id="424" r:id="rId82"/>
    <p:sldId id="425" r:id="rId83"/>
    <p:sldId id="426" r:id="rId84"/>
    <p:sldId id="427" r:id="rId85"/>
    <p:sldId id="428" r:id="rId86"/>
    <p:sldId id="429" r:id="rId87"/>
    <p:sldId id="430" r:id="rId88"/>
    <p:sldId id="431" r:id="rId89"/>
    <p:sldId id="432" r:id="rId90"/>
    <p:sldId id="433" r:id="rId91"/>
    <p:sldId id="434" r:id="rId92"/>
    <p:sldId id="435" r:id="rId93"/>
    <p:sldId id="436" r:id="rId94"/>
    <p:sldId id="437" r:id="rId95"/>
    <p:sldId id="438" r:id="rId96"/>
    <p:sldId id="439" r:id="rId97"/>
    <p:sldId id="440" r:id="rId98"/>
    <p:sldId id="441" r:id="rId99"/>
    <p:sldId id="442" r:id="rId100"/>
    <p:sldId id="338" r:id="rId101"/>
  </p:sldIdLst>
  <p:sldSz cx="12192000" cy="6858000"/>
  <p:notesSz cx="6858000" cy="9144000"/>
  <p:embeddedFontLst>
    <p:embeddedFont>
      <p:font typeface="Consolas" panose="020B0609020204030204" pitchFamily="49" charset="0"/>
      <p:regular r:id="rId103"/>
      <p:bold r:id="rId104"/>
      <p:italic r:id="rId105"/>
      <p:boldItalic r:id="rId106"/>
    </p:embeddedFont>
    <p:embeddedFont>
      <p:font typeface="Courier" panose="02070309020205020404" pitchFamily="49" charset="0"/>
      <p:regular r:id="rId107"/>
      <p:bold r:id="rId108"/>
      <p:italic r:id="rId109"/>
      <p:boldItalic r:id="rId110"/>
    </p:embeddedFont>
    <p:embeddedFont>
      <p:font typeface="Roboto" panose="02000000000000000000" pitchFamily="2" charset="0"/>
      <p:regular r:id="rId111"/>
      <p:bold r:id="rId112"/>
      <p:italic r:id="rId113"/>
      <p:boldItalic r:id="rId114"/>
    </p:embeddedFont>
    <p:embeddedFont>
      <p:font typeface="Verdana" panose="020B0604030504040204" pitchFamily="34" charset="0"/>
      <p:regular r:id="rId115"/>
      <p:bold r:id="rId116"/>
      <p:italic r:id="rId117"/>
      <p:boldItalic r:id="rId1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1" roundtripDataSignature="AMtx7mijaDa41FavS5Wt82Q9oPyearGS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37AE"/>
    <a:srgbClr val="4B43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A95105-98A7-4AB0-8015-1A7E691C3D1A}">
  <a:tblStyle styleId="{93A95105-98A7-4AB0-8015-1A7E691C3D1A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A46F264-5B6D-4A1A-A949-14FEE483542A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5D103308-CE16-4811-8F37-7FB4EE00A26C}" styleName="Table_2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rgbClr val="FFFFFF"/>
      </a:tcTxStyle>
      <a:tcStyle>
        <a:tcBdr/>
        <a:fill>
          <a:solidFill>
            <a:srgbClr val="4F81BD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/>
        <a:fill>
          <a:solidFill>
            <a:srgbClr val="4F81BD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4F81BD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4F81BD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831"/>
    <p:restoredTop sz="94643"/>
  </p:normalViewPr>
  <p:slideViewPr>
    <p:cSldViewPr snapToGrid="0">
      <p:cViewPr>
        <p:scale>
          <a:sx n="110" d="100"/>
          <a:sy n="110" d="100"/>
        </p:scale>
        <p:origin x="16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117" Type="http://schemas.openxmlformats.org/officeDocument/2006/relationships/font" Target="fonts/font15.fntdata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84" Type="http://schemas.openxmlformats.org/officeDocument/2006/relationships/slide" Target="slides/slide77.xml"/><Relationship Id="rId89" Type="http://schemas.openxmlformats.org/officeDocument/2006/relationships/slide" Target="slides/slide82.xml"/><Relationship Id="rId112" Type="http://schemas.openxmlformats.org/officeDocument/2006/relationships/font" Target="fonts/font10.fntdata"/><Relationship Id="rId16" Type="http://schemas.openxmlformats.org/officeDocument/2006/relationships/slide" Target="slides/slide9.xml"/><Relationship Id="rId107" Type="http://schemas.openxmlformats.org/officeDocument/2006/relationships/font" Target="fonts/font5.fntdata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102" Type="http://schemas.openxmlformats.org/officeDocument/2006/relationships/notesMaster" Target="notesMasters/notesMaster1.xml"/><Relationship Id="rId12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3.xml"/><Relationship Id="rId95" Type="http://schemas.openxmlformats.org/officeDocument/2006/relationships/slide" Target="slides/slide88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113" Type="http://schemas.openxmlformats.org/officeDocument/2006/relationships/font" Target="fonts/font11.fntdata"/><Relationship Id="rId118" Type="http://schemas.openxmlformats.org/officeDocument/2006/relationships/font" Target="fonts/font16.fntdata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59" Type="http://schemas.openxmlformats.org/officeDocument/2006/relationships/slide" Target="slides/slide52.xml"/><Relationship Id="rId103" Type="http://schemas.openxmlformats.org/officeDocument/2006/relationships/font" Target="fonts/font1.fntdata"/><Relationship Id="rId108" Type="http://schemas.openxmlformats.org/officeDocument/2006/relationships/font" Target="fonts/font6.fntdata"/><Relationship Id="rId124" Type="http://schemas.openxmlformats.org/officeDocument/2006/relationships/theme" Target="theme/theme1.xml"/><Relationship Id="rId54" Type="http://schemas.openxmlformats.org/officeDocument/2006/relationships/slide" Target="slides/slide47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91" Type="http://schemas.openxmlformats.org/officeDocument/2006/relationships/slide" Target="slides/slide84.xml"/><Relationship Id="rId96" Type="http://schemas.openxmlformats.org/officeDocument/2006/relationships/slide" Target="slides/slide8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49" Type="http://schemas.openxmlformats.org/officeDocument/2006/relationships/slide" Target="slides/slide42.xml"/><Relationship Id="rId114" Type="http://schemas.openxmlformats.org/officeDocument/2006/relationships/font" Target="fonts/font12.fntdata"/><Relationship Id="rId44" Type="http://schemas.openxmlformats.org/officeDocument/2006/relationships/slide" Target="slides/slide37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109" Type="http://schemas.openxmlformats.org/officeDocument/2006/relationships/font" Target="fonts/font7.fntdata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97" Type="http://schemas.openxmlformats.org/officeDocument/2006/relationships/slide" Target="slides/slide90.xml"/><Relationship Id="rId104" Type="http://schemas.openxmlformats.org/officeDocument/2006/relationships/font" Target="fonts/font2.fntdata"/><Relationship Id="rId12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92" Type="http://schemas.openxmlformats.org/officeDocument/2006/relationships/slide" Target="slides/slide8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slide" Target="slides/slide59.xml"/><Relationship Id="rId87" Type="http://schemas.openxmlformats.org/officeDocument/2006/relationships/slide" Target="slides/slide80.xml"/><Relationship Id="rId110" Type="http://schemas.openxmlformats.org/officeDocument/2006/relationships/font" Target="fonts/font8.fntdata"/><Relationship Id="rId115" Type="http://schemas.openxmlformats.org/officeDocument/2006/relationships/font" Target="fonts/font13.fntdata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56" Type="http://schemas.openxmlformats.org/officeDocument/2006/relationships/slide" Target="slides/slide49.xml"/><Relationship Id="rId77" Type="http://schemas.openxmlformats.org/officeDocument/2006/relationships/slide" Target="slides/slide70.xml"/><Relationship Id="rId100" Type="http://schemas.openxmlformats.org/officeDocument/2006/relationships/slide" Target="slides/slide93.xml"/><Relationship Id="rId105" Type="http://schemas.openxmlformats.org/officeDocument/2006/relationships/font" Target="fonts/font3.fntdata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93" Type="http://schemas.openxmlformats.org/officeDocument/2006/relationships/slide" Target="slides/slide86.xml"/><Relationship Id="rId98" Type="http://schemas.openxmlformats.org/officeDocument/2006/relationships/slide" Target="slides/slide91.xml"/><Relationship Id="rId121" Type="http://customschemas.google.com/relationships/presentationmetadata" Target="metadata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8.xml"/><Relationship Id="rId46" Type="http://schemas.openxmlformats.org/officeDocument/2006/relationships/slide" Target="slides/slide39.xml"/><Relationship Id="rId67" Type="http://schemas.openxmlformats.org/officeDocument/2006/relationships/slide" Target="slides/slide60.xml"/><Relationship Id="rId116" Type="http://schemas.openxmlformats.org/officeDocument/2006/relationships/font" Target="fonts/font14.fntdata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62" Type="http://schemas.openxmlformats.org/officeDocument/2006/relationships/slide" Target="slides/slide55.xml"/><Relationship Id="rId83" Type="http://schemas.openxmlformats.org/officeDocument/2006/relationships/slide" Target="slides/slide76.xml"/><Relationship Id="rId88" Type="http://schemas.openxmlformats.org/officeDocument/2006/relationships/slide" Target="slides/slide81.xml"/><Relationship Id="rId111" Type="http://schemas.openxmlformats.org/officeDocument/2006/relationships/font" Target="fonts/font9.fntdata"/><Relationship Id="rId15" Type="http://schemas.openxmlformats.org/officeDocument/2006/relationships/slide" Target="slides/slide8.xml"/><Relationship Id="rId36" Type="http://schemas.openxmlformats.org/officeDocument/2006/relationships/slide" Target="slides/slide29.xml"/><Relationship Id="rId57" Type="http://schemas.openxmlformats.org/officeDocument/2006/relationships/slide" Target="slides/slide50.xml"/><Relationship Id="rId106" Type="http://schemas.openxmlformats.org/officeDocument/2006/relationships/font" Target="fonts/font4.fntdata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52" Type="http://schemas.openxmlformats.org/officeDocument/2006/relationships/slide" Target="slides/slide45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94" Type="http://schemas.openxmlformats.org/officeDocument/2006/relationships/slide" Target="slides/slide87.xml"/><Relationship Id="rId99" Type="http://schemas.openxmlformats.org/officeDocument/2006/relationships/slide" Target="slides/slide92.xml"/><Relationship Id="rId101" Type="http://schemas.openxmlformats.org/officeDocument/2006/relationships/slide" Target="slides/slide94.xml"/><Relationship Id="rId1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9" name="Google Shape;94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g96d491f9e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6" name="Google Shape;956;g96d491f9e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3" name="Google Shape;96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2" name="Google Shape;97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9" name="Google Shape;97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6" name="Google Shape;98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gd96e4d0e41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05" name="Google Shape;1005;gd96e4d0e41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4" name="Google Shape;102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32" name="Google Shape;103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39" name="Google Shape;103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8" name="Google Shape;8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57" name="Google Shape;105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gd96e4d0e41_0_1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64" name="Google Shape;1064;gd96e4d0e41_0_1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gd96e4d0e41_0_1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077" name="Google Shape;1077;gd96e4d0e41_0_1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gd96e4d0e41_0_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5" name="Google Shape;1105;gd96e4d0e41_0_3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13" name="Google Shape;111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p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2" name="Google Shape;1122;p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33" name="Google Shape;1133;p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2" name="Google Shape;1152;p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p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61" name="Google Shape;1161;p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71" name="Google Shape;1171;p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dc48ca317c_0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6" name="Google Shape;1026;gdc48ca317c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78" name="Google Shape;117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97" name="Google Shape;1197;p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p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05" name="Google Shape;1205;p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2" name="Google Shape;1212;p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9" name="Google Shape;1219;p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2" name="Google Shape;1062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33" name="Google Shape;1233;p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4" name="Google Shape;9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gd96e4d0e41_0_18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40" name="Google Shape;1240;gd96e4d0e41_0_18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d96e4d0e41_0_18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53" name="Google Shape;1253;gd96e4d0e41_0_18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gd96e4d0e41_0_18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67" name="Google Shape;1267;gd96e4d0e41_0_18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p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274" name="Google Shape;1274;p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p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93" name="Google Shape;1293;p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p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03" name="Google Shape;1303;p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p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03" name="Google Shape;1303;p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3904633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p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03" name="Google Shape;1303;p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1716852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p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03" name="Google Shape;1303;p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3753777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p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0" name="Google Shape;1310;p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11" name="Google Shape;9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g96af935874_1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317" name="Google Shape;1317;g96af935874_1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g96af935874_1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36" name="Google Shape;1336;g96af935874_1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gd96e4d0e41_0_2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55" name="Google Shape;1355;gd96e4d0e41_0_2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gd96e4d0e41_0_2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68" name="Google Shape;1368;gd96e4d0e41_0_2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g96af935874_1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2" name="Google Shape;1382;g96af935874_1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gd96e4d0e41_0_7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90" name="Google Shape;1390;gd96e4d0e41_0_7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g96af935874_1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08" name="Google Shape;1408;g96af935874_1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17" name="Google Shape;1417;p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g96af935874_1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5" name="Google Shape;1425;g96af935874_1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g96af935874_1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3" name="Google Shape;1433;g96af935874_1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8" name="Google Shape;91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g96af935874_1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1" name="Google Shape;1441;g96af935874_1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Google Shape;1448;g96af935874_1_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9" name="Google Shape;1449;g96af935874_1_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g96af935874_1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7" name="Google Shape;1457;g96af935874_1_4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g96af935874_1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5" name="Google Shape;1465;g96af935874_1_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gd96e4d0e41_0_8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6" name="Google Shape;1476;gd96e4d0e41_0_8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g96af935874_1_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5" name="Google Shape;1495;g96af935874_1_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g96af935874_1_4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3" name="Google Shape;1503;g96af935874_1_4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p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1" name="Google Shape;1511;p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gd96e4d0e41_0_1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20" name="Google Shape;1520;gd96e4d0e41_0_1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g96af935874_1_4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9" name="Google Shape;1539;g96af935874_1_4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6" name="Google Shape;9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p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7" name="Google Shape;1547;p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57" name="Google Shape;1557;p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Google Shape;1563;p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64" name="Google Shape;1564;p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gd96e4d0e41_0_1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3" name="Google Shape;1573;gd96e4d0e41_0_1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Google Shape;1579;gd7e7df9f4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0" name="Google Shape;1580;gd7e7df9f4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gd96e4d0e41_0_1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90" name="Google Shape;1590;gd96e4d0e41_0_1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gd96e4d0e41_0_2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97" name="Google Shape;1597;gd96e4d0e41_0_2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gd96e4d0e41_0_2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10" name="Google Shape;1610;gd96e4d0e41_0_2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Google Shape;1623;gd96e4d0e41_0_2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24" name="Google Shape;1624;gd96e4d0e41_0_2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gd96e4d0e41_0_2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31" name="Google Shape;1631;gd96e4d0e41_0_2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4" name="Google Shape;9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p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93" name="Google Shape;1293;p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5383832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p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03" name="Google Shape;1303;p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94888057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p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03" name="Google Shape;1303;p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7111857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p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03" name="Google Shape;1303;p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2164205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p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03" name="Google Shape;1303;p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89224019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" name="Google Shape;1651;p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52" name="Google Shape;1652;p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" name="Google Shape;1662;p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63" name="Google Shape;1663;p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2" name="Google Shape;167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" name="Google Shape;167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9" name="Google Shape;167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5" name="Google Shape;168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1" name="Google Shape;94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98" name="Google Shape;169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" name="Google Shape;170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5" name="Google Shape;170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Google Shape;1711;gdc8eb93209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2" name="Google Shape;1712;gdc8eb93209_0_1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3" name="Google Shape;1713;gdc8eb93209_0_1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2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" name="Google Shape;13;p42" descr="bioinformatics.ca-logo-white-tex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3525" y="1649413"/>
            <a:ext cx="1644650" cy="72866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42"/>
          <p:cNvSpPr txBox="1">
            <a:spLocks noGrp="1"/>
          </p:cNvSpPr>
          <p:nvPr>
            <p:ph type="ctrTitle"/>
          </p:nvPr>
        </p:nvSpPr>
        <p:spPr>
          <a:xfrm>
            <a:off x="1143000" y="2059623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onsolas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2"/>
          <p:cNvSpPr txBox="1">
            <a:spLocks noGrp="1"/>
          </p:cNvSpPr>
          <p:nvPr>
            <p:ph type="subTitle" idx="1"/>
          </p:nvPr>
        </p:nvSpPr>
        <p:spPr>
          <a:xfrm>
            <a:off x="1143000" y="453929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6"/>
          <p:cNvSpPr txBox="1">
            <a:spLocks noGrp="1"/>
          </p:cNvSpPr>
          <p:nvPr>
            <p:ph type="sldNum" idx="12"/>
          </p:nvPr>
        </p:nvSpPr>
        <p:spPr>
          <a:xfrm>
            <a:off x="7086600" y="6065838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7"/>
          <p:cNvSpPr txBox="1">
            <a:spLocks noGrp="1"/>
          </p:cNvSpPr>
          <p:nvPr>
            <p:ph type="sldNum" idx="12"/>
          </p:nvPr>
        </p:nvSpPr>
        <p:spPr>
          <a:xfrm>
            <a:off x="7086600" y="6065838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8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onsolas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8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78"/>
          <p:cNvSpPr txBox="1">
            <a:spLocks noGrp="1"/>
          </p:cNvSpPr>
          <p:nvPr>
            <p:ph type="sldNum" idx="12"/>
          </p:nvPr>
        </p:nvSpPr>
        <p:spPr>
          <a:xfrm>
            <a:off x="7086600" y="6065838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9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9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6" name="Google Shape;56;p79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79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8" name="Google Shape;58;p7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79"/>
          <p:cNvSpPr txBox="1">
            <a:spLocks noGrp="1"/>
          </p:cNvSpPr>
          <p:nvPr>
            <p:ph type="sldNum" idx="12"/>
          </p:nvPr>
        </p:nvSpPr>
        <p:spPr>
          <a:xfrm>
            <a:off x="7086600" y="6065838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nsolas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0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3" name="Google Shape;63;p80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4" name="Google Shape;64;p80"/>
          <p:cNvSpPr txBox="1">
            <a:spLocks noGrp="1"/>
          </p:cNvSpPr>
          <p:nvPr>
            <p:ph type="sldNum" idx="12"/>
          </p:nvPr>
        </p:nvSpPr>
        <p:spPr>
          <a:xfrm>
            <a:off x="7086600" y="6065838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nsolas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81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81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81"/>
          <p:cNvSpPr txBox="1">
            <a:spLocks noGrp="1"/>
          </p:cNvSpPr>
          <p:nvPr>
            <p:ph type="sldNum" idx="12"/>
          </p:nvPr>
        </p:nvSpPr>
        <p:spPr>
          <a:xfrm>
            <a:off x="7086600" y="6065838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82"/>
          <p:cNvSpPr txBox="1">
            <a:spLocks noGrp="1"/>
          </p:cNvSpPr>
          <p:nvPr>
            <p:ph type="body" idx="1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82"/>
          <p:cNvSpPr txBox="1">
            <a:spLocks noGrp="1"/>
          </p:cNvSpPr>
          <p:nvPr>
            <p:ph type="sldNum" idx="12"/>
          </p:nvPr>
        </p:nvSpPr>
        <p:spPr>
          <a:xfrm>
            <a:off x="7086600" y="6065838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3"/>
          <p:cNvSpPr txBox="1">
            <a:spLocks noGrp="1"/>
          </p:cNvSpPr>
          <p:nvPr>
            <p:ph type="title"/>
          </p:nvPr>
        </p:nvSpPr>
        <p:spPr>
          <a:xfrm rot="5400000">
            <a:off x="4623599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83"/>
          <p:cNvSpPr txBox="1">
            <a:spLocks noGrp="1"/>
          </p:cNvSpPr>
          <p:nvPr>
            <p:ph type="body" idx="1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83"/>
          <p:cNvSpPr txBox="1">
            <a:spLocks noGrp="1"/>
          </p:cNvSpPr>
          <p:nvPr>
            <p:ph type="sldNum" idx="12"/>
          </p:nvPr>
        </p:nvSpPr>
        <p:spPr>
          <a:xfrm>
            <a:off x="7086600" y="6065838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7"/>
          <p:cNvSpPr txBox="1"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7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8"/>
          <p:cNvSpPr txBox="1"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8"/>
          <p:cNvSpPr txBox="1">
            <a:spLocks noGrp="1"/>
          </p:cNvSpPr>
          <p:nvPr>
            <p:ph type="body" idx="1"/>
          </p:nvPr>
        </p:nvSpPr>
        <p:spPr>
          <a:xfrm>
            <a:off x="152400" y="1600200"/>
            <a:ext cx="88392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3" name="Google Shape;93;p28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3"/>
          <p:cNvSpPr txBox="1">
            <a:spLocks noGrp="1"/>
          </p:cNvSpPr>
          <p:nvPr>
            <p:ph type="sldNum" idx="12"/>
          </p:nvPr>
        </p:nvSpPr>
        <p:spPr>
          <a:xfrm>
            <a:off x="7086600" y="6065838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9pPr>
          </a:lstStyle>
          <a:p>
            <a:endParaRPr/>
          </a:p>
        </p:txBody>
      </p:sp>
      <p:sp>
        <p:nvSpPr>
          <p:cNvPr id="103" name="Google Shape;103;p3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107" name="Google Shape;107;p3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2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2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113" name="Google Shape;113;p32"/>
          <p:cNvSpPr txBox="1">
            <a:spLocks noGrp="1"/>
          </p:cNvSpPr>
          <p:nvPr>
            <p:ph type="body" idx="2"/>
          </p:nvPr>
        </p:nvSpPr>
        <p:spPr>
          <a:xfrm>
            <a:off x="4648200" y="16764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114" name="Google Shape;114;p3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4"/>
          <p:cNvSpPr txBox="1"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4"/>
          <p:cNvSpPr txBox="1">
            <a:spLocks noGrp="1"/>
          </p:cNvSpPr>
          <p:nvPr>
            <p:ph type="body" idx="1"/>
          </p:nvPr>
        </p:nvSpPr>
        <p:spPr>
          <a:xfrm>
            <a:off x="152400" y="1600200"/>
            <a:ext cx="4343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Calibri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Char char="–"/>
              <a:defRPr sz="24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Char char="–"/>
              <a:defRPr sz="18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Char char="»"/>
              <a:defRPr sz="18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20" name="Google Shape;120;p3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343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Calibri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Char char="–"/>
              <a:defRPr sz="24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Char char="–"/>
              <a:defRPr sz="18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Char char="»"/>
              <a:defRPr sz="18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21" name="Google Shape;121;p34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5"/>
          <p:cNvSpPr txBox="1">
            <a:spLocks noGrp="1"/>
          </p:cNvSpPr>
          <p:nvPr>
            <p:ph type="body" idx="1"/>
          </p:nvPr>
        </p:nvSpPr>
        <p:spPr>
          <a:xfrm>
            <a:off x="152400" y="152400"/>
            <a:ext cx="8839200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Calibri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Char char="–"/>
              <a:defRPr sz="24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Char char="–"/>
              <a:defRPr sz="18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Char char="»"/>
              <a:defRPr sz="18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24" name="Google Shape;124;p35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»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»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»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128" name="Google Shape;128;p3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29" name="Google Shape;129;p3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35" name="Google Shape;135;p3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36" name="Google Shape;136;p3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8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8"/>
          <p:cNvSpPr txBox="1">
            <a:spLocks noGrp="1"/>
          </p:cNvSpPr>
          <p:nvPr>
            <p:ph type="body" idx="1"/>
          </p:nvPr>
        </p:nvSpPr>
        <p:spPr>
          <a:xfrm rot="5400000">
            <a:off x="2514600" y="-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42" name="Google Shape;142;p3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9"/>
          <p:cNvSpPr txBox="1">
            <a:spLocks noGrp="1"/>
          </p:cNvSpPr>
          <p:nvPr>
            <p:ph type="title"/>
          </p:nvPr>
        </p:nvSpPr>
        <p:spPr>
          <a:xfrm rot="5400000">
            <a:off x="4705350" y="2038350"/>
            <a:ext cx="55626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9"/>
          <p:cNvSpPr txBox="1">
            <a:spLocks noGrp="1"/>
          </p:cNvSpPr>
          <p:nvPr>
            <p:ph type="body" idx="1"/>
          </p:nvPr>
        </p:nvSpPr>
        <p:spPr>
          <a:xfrm rot="5400000">
            <a:off x="742950" y="171450"/>
            <a:ext cx="55626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48" name="Google Shape;148;p3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4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44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54" name="Google Shape;154;p44"/>
          <p:cNvSpPr txBox="1">
            <a:spLocks noGrp="1"/>
          </p:cNvSpPr>
          <p:nvPr>
            <p:ph type="body" idx="2"/>
          </p:nvPr>
        </p:nvSpPr>
        <p:spPr>
          <a:xfrm>
            <a:off x="4648200" y="16764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55" name="Google Shape;155;p4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4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4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and Text" type="objAndTx">
  <p:cSld name="OBJECT_AND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5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45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61" name="Google Shape;161;p45"/>
          <p:cNvSpPr txBox="1">
            <a:spLocks noGrp="1"/>
          </p:cNvSpPr>
          <p:nvPr>
            <p:ph type="body" idx="2"/>
          </p:nvPr>
        </p:nvSpPr>
        <p:spPr>
          <a:xfrm>
            <a:off x="4648200" y="16764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62" name="Google Shape;162;p4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4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4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lip Art and Text" type="clipArtAndTx">
  <p:cSld name="CLIPART_AND_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6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46"/>
          <p:cNvSpPr>
            <a:spLocks noGrp="1"/>
          </p:cNvSpPr>
          <p:nvPr>
            <p:ph type="clipArt" idx="2"/>
          </p:nvPr>
        </p:nvSpPr>
        <p:spPr>
          <a:xfrm>
            <a:off x="685800" y="1676400"/>
            <a:ext cx="38100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68" name="Google Shape;168;p46"/>
          <p:cNvSpPr txBox="1">
            <a:spLocks noGrp="1"/>
          </p:cNvSpPr>
          <p:nvPr>
            <p:ph type="body" idx="1"/>
          </p:nvPr>
        </p:nvSpPr>
        <p:spPr>
          <a:xfrm>
            <a:off x="4648200" y="16764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69" name="Google Shape;169;p4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4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4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Clip Art" type="txAndClipArt">
  <p:cSld name="TEXT_AND_CLIPAR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7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47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75" name="Google Shape;175;p47"/>
          <p:cNvSpPr>
            <a:spLocks noGrp="1"/>
          </p:cNvSpPr>
          <p:nvPr>
            <p:ph type="clipArt" idx="2"/>
          </p:nvPr>
        </p:nvSpPr>
        <p:spPr>
          <a:xfrm>
            <a:off x="4648200" y="1676400"/>
            <a:ext cx="38100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76" name="Google Shape;176;p4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4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4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>
  <p:cSld name="Conten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8"/>
          <p:cNvSpPr txBox="1">
            <a:spLocks noGrp="1"/>
          </p:cNvSpPr>
          <p:nvPr>
            <p:ph type="body" idx="1"/>
          </p:nvPr>
        </p:nvSpPr>
        <p:spPr>
          <a:xfrm>
            <a:off x="152400" y="152400"/>
            <a:ext cx="8839200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Calibri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Char char="–"/>
              <a:defRPr sz="24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Char char="–"/>
              <a:defRPr sz="18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Char char="»"/>
              <a:defRPr sz="18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81" name="Google Shape;181;p48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_1">
  <p:cSld name="SECTION_HEADER_1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9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4" name="Google Shape;184;p4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d96e4d0e41_0_199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gd96e4d0e41_0_199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gd96e4d0e41_0_199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gd96e4d0e41_0_199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d96e4d0e41_0_199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gd96e4d0e41_0_199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3" name="Google Shape;383;gd96e4d0e41_0_199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d96e4d0e41_0_198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gd96e4d0e41_0_198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56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56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7" name="Google Shape;387;gd96e4d0e41_0_198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gd96e4d0e41_0_198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gd96e4d0e41_0_198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d96e4d0e41_0_200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gd96e4d0e41_0_200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518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Char char="•"/>
              <a:defRPr/>
            </a:lvl1pPr>
            <a:lvl2pPr marL="914400" lvl="1" indent="-34518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3" name="Google Shape;393;gd96e4d0e41_0_200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gd96e4d0e41_0_200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gd96e4d0e41_0_200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 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70"/>
          <p:cNvSpPr txBox="1"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4000" b="1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0"/>
          <p:cNvSpPr txBox="1">
            <a:spLocks noGrp="1"/>
          </p:cNvSpPr>
          <p:nvPr>
            <p:ph type="body" idx="1"/>
          </p:nvPr>
        </p:nvSpPr>
        <p:spPr>
          <a:xfrm>
            <a:off x="152400" y="1600200"/>
            <a:ext cx="88392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640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810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d96e4d0e41_0_200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gd96e4d0e41_0_200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4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9" name="Google Shape;399;gd96e4d0e41_0_200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gd96e4d0e41_0_200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gd96e4d0e41_0_200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d96e4d0e41_0_20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gd96e4d0e41_0_20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9956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56"/>
              <a:buChar char="•"/>
              <a:defRPr sz="2800"/>
            </a:lvl1pPr>
            <a:lvl2pPr marL="914400" lvl="1" indent="-384047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48"/>
              <a:buChar char="•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5" name="Google Shape;405;gd96e4d0e41_0_201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9956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56"/>
              <a:buChar char="•"/>
              <a:defRPr sz="2800"/>
            </a:lvl1pPr>
            <a:lvl2pPr marL="914400" lvl="1" indent="-384047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48"/>
              <a:buChar char="•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6" name="Google Shape;406;gd96e4d0e41_0_20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gd96e4d0e41_0_20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gd96e4d0e41_0_20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d96e4d0e41_0_20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gd96e4d0e41_0_202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48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4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2" name="Google Shape;412;gd96e4d0e41_0_202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4048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48"/>
              <a:buChar char="•"/>
              <a:defRPr sz="2400"/>
            </a:lvl1pPr>
            <a:lvl2pPr marL="914400" lvl="1" indent="-35814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40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13" name="Google Shape;413;gd96e4d0e41_0_202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48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4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4" name="Google Shape;414;gd96e4d0e41_0_202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4048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48"/>
              <a:buChar char="•"/>
              <a:defRPr sz="2400"/>
            </a:lvl1pPr>
            <a:lvl2pPr marL="914400" lvl="1" indent="-35814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40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15" name="Google Shape;415;gd96e4d0e41_0_20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gd96e4d0e41_0_20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gd96e4d0e41_0_20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d96e4d0e41_0_20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gd96e4d0e41_0_20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gd96e4d0e41_0_20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d96e4d0e41_0_203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gd96e4d0e41_0_203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5864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64"/>
              <a:buChar char="•"/>
              <a:defRPr sz="3200"/>
            </a:lvl1pPr>
            <a:lvl2pPr marL="914400" lvl="1" indent="-409956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56"/>
              <a:buChar char="•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25" name="Google Shape;425;gd96e4d0e41_0_203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28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24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26" name="Google Shape;426;gd96e4d0e41_0_20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gd96e4d0e41_0_20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gd96e4d0e41_0_20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d96e4d0e41_0_204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gd96e4d0e41_0_204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32" name="Google Shape;432;gd96e4d0e41_0_204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28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24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33" name="Google Shape;433;gd96e4d0e41_0_20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gd96e4d0e41_0_20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gd96e4d0e41_0_20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d96e4d0e41_0_204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gd96e4d0e41_0_2047"/>
          <p:cNvSpPr txBox="1">
            <a:spLocks noGrp="1"/>
          </p:cNvSpPr>
          <p:nvPr>
            <p:ph type="body" idx="1"/>
          </p:nvPr>
        </p:nvSpPr>
        <p:spPr>
          <a:xfrm rot="5400000">
            <a:off x="2308949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518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Char char="•"/>
              <a:defRPr/>
            </a:lvl1pPr>
            <a:lvl2pPr marL="914400" lvl="1" indent="-34518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9" name="Google Shape;439;gd96e4d0e41_0_20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gd96e4d0e41_0_20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gd96e4d0e41_0_20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d96e4d0e41_0_2053"/>
          <p:cNvSpPr txBox="1">
            <a:spLocks noGrp="1"/>
          </p:cNvSpPr>
          <p:nvPr>
            <p:ph type="title"/>
          </p:nvPr>
        </p:nvSpPr>
        <p:spPr>
          <a:xfrm rot="5400000">
            <a:off x="4732349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gd96e4d0e41_0_2053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518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Char char="•"/>
              <a:defRPr/>
            </a:lvl1pPr>
            <a:lvl2pPr marL="914400" lvl="1" indent="-34518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5" name="Google Shape;445;gd96e4d0e41_0_20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gd96e4d0e41_0_20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gd96e4d0e41_0_20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1_Title and Content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d96e4d0e41_0_2059"/>
          <p:cNvSpPr txBox="1">
            <a:spLocks noGrp="1"/>
          </p:cNvSpPr>
          <p:nvPr>
            <p:ph type="title"/>
          </p:nvPr>
        </p:nvSpPr>
        <p:spPr>
          <a:xfrm>
            <a:off x="152400" y="274638"/>
            <a:ext cx="88392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000" b="1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gd96e4d0e41_0_2059"/>
          <p:cNvSpPr txBox="1">
            <a:spLocks noGrp="1"/>
          </p:cNvSpPr>
          <p:nvPr>
            <p:ph type="body" idx="1"/>
          </p:nvPr>
        </p:nvSpPr>
        <p:spPr>
          <a:xfrm>
            <a:off x="152400" y="1600200"/>
            <a:ext cx="88392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dc8eb93209_0_1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5" name="Google Shape;805;gdc8eb93209_0_1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6" name="Google Shape;806;gdc8eb93209_0_1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7" name="Google Shape;807;gdc8eb93209_0_1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1"/>
          <p:cNvSpPr txBox="1"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4000" b="1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gdc8eb93209_0_14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0" name="Google Shape;810;gdc8eb93209_0_14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56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56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11" name="Google Shape;811;gdc8eb93209_0_1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2" name="Google Shape;812;gdc8eb93209_0_1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3" name="Google Shape;813;gdc8eb93209_0_1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gdc8eb93209_0_1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6" name="Google Shape;816;gdc8eb93209_0_1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518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Char char="•"/>
              <a:defRPr/>
            </a:lvl1pPr>
            <a:lvl2pPr marL="914400" lvl="1" indent="-34518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7" name="Google Shape;817;gdc8eb93209_0_1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8" name="Google Shape;818;gdc8eb93209_0_1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9" name="Google Shape;819;gdc8eb93209_0_1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dc8eb93209_0_15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22" name="Google Shape;822;gdc8eb93209_0_15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23" name="Google Shape;823;gdc8eb93209_0_15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dc8eb93209_0_16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6" name="Google Shape;826;gdc8eb93209_0_16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4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27" name="Google Shape;827;gdc8eb93209_0_1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8" name="Google Shape;828;gdc8eb93209_0_1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9" name="Google Shape;829;gdc8eb93209_0_1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dc8eb93209_0_1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2" name="Google Shape;832;gdc8eb93209_0_16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9956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56"/>
              <a:buChar char="•"/>
              <a:defRPr sz="2800"/>
            </a:lvl1pPr>
            <a:lvl2pPr marL="914400" lvl="1" indent="-384047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48"/>
              <a:buChar char="•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33" name="Google Shape;833;gdc8eb93209_0_16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9956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56"/>
              <a:buChar char="•"/>
              <a:defRPr sz="2800"/>
            </a:lvl1pPr>
            <a:lvl2pPr marL="914400" lvl="1" indent="-384047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48"/>
              <a:buChar char="•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34" name="Google Shape;834;gdc8eb93209_0_1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gdc8eb93209_0_1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gdc8eb93209_0_1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dc8eb93209_0_17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9" name="Google Shape;839;gdc8eb93209_0_17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48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4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40" name="Google Shape;840;gdc8eb93209_0_17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4048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48"/>
              <a:buChar char="•"/>
              <a:defRPr sz="2400"/>
            </a:lvl1pPr>
            <a:lvl2pPr marL="914400" lvl="1" indent="-35814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40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41" name="Google Shape;841;gdc8eb93209_0_17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48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4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42" name="Google Shape;842;gdc8eb93209_0_17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4048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48"/>
              <a:buChar char="•"/>
              <a:defRPr sz="2400"/>
            </a:lvl1pPr>
            <a:lvl2pPr marL="914400" lvl="1" indent="-35814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40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43" name="Google Shape;843;gdc8eb93209_0_1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4" name="Google Shape;844;gdc8eb93209_0_1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5" name="Google Shape;845;gdc8eb93209_0_1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dc8eb93209_0_18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8" name="Google Shape;848;gdc8eb93209_0_18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9" name="Google Shape;849;gdc8eb93209_0_18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dc8eb93209_0_18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2" name="Google Shape;852;gdc8eb93209_0_18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5864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64"/>
              <a:buChar char="•"/>
              <a:defRPr sz="3200"/>
            </a:lvl1pPr>
            <a:lvl2pPr marL="914400" lvl="1" indent="-409956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56"/>
              <a:buChar char="•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53" name="Google Shape;853;gdc8eb93209_0_18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28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24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54" name="Google Shape;854;gdc8eb93209_0_18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5" name="Google Shape;855;gdc8eb93209_0_18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6" name="Google Shape;856;gdc8eb93209_0_18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dc8eb93209_0_19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9" name="Google Shape;859;gdc8eb93209_0_19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60" name="Google Shape;860;gdc8eb93209_0_19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28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24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61" name="Google Shape;861;gdc8eb93209_0_19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2" name="Google Shape;862;gdc8eb93209_0_19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3" name="Google Shape;863;gdc8eb93209_0_19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dc8eb93209_0_20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6" name="Google Shape;866;gdc8eb93209_0_203"/>
          <p:cNvSpPr txBox="1">
            <a:spLocks noGrp="1"/>
          </p:cNvSpPr>
          <p:nvPr>
            <p:ph type="body" idx="1"/>
          </p:nvPr>
        </p:nvSpPr>
        <p:spPr>
          <a:xfrm rot="5400000">
            <a:off x="2308949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518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Char char="•"/>
              <a:defRPr/>
            </a:lvl1pPr>
            <a:lvl2pPr marL="914400" lvl="1" indent="-34518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7" name="Google Shape;867;gdc8eb93209_0_20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8" name="Google Shape;868;gdc8eb93209_0_20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9" name="Google Shape;869;gdc8eb93209_0_20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1">
  <p:cSld name="Comparison 1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2"/>
          <p:cNvSpPr txBox="1"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4000" b="1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2"/>
          <p:cNvSpPr txBox="1">
            <a:spLocks noGrp="1"/>
          </p:cNvSpPr>
          <p:nvPr>
            <p:ph type="body" idx="1"/>
          </p:nvPr>
        </p:nvSpPr>
        <p:spPr>
          <a:xfrm>
            <a:off x="152400" y="1600200"/>
            <a:ext cx="4343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Calibri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Char char="•"/>
              <a:defRPr sz="18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Char char="•"/>
              <a:defRPr sz="18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7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343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Calibri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Char char="•"/>
              <a:defRPr sz="18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Char char="•"/>
              <a:defRPr sz="18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dc8eb93209_0_209"/>
          <p:cNvSpPr txBox="1">
            <a:spLocks noGrp="1"/>
          </p:cNvSpPr>
          <p:nvPr>
            <p:ph type="title"/>
          </p:nvPr>
        </p:nvSpPr>
        <p:spPr>
          <a:xfrm rot="5400000">
            <a:off x="4732349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2" name="Google Shape;872;gdc8eb93209_0_209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518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Char char="•"/>
              <a:defRPr/>
            </a:lvl1pPr>
            <a:lvl2pPr marL="914400" lvl="1" indent="-34518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3" name="Google Shape;873;gdc8eb93209_0_20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4" name="Google Shape;874;gdc8eb93209_0_20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5" name="Google Shape;875;gdc8eb93209_0_20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1_Title and Content"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dc8eb93209_0_215"/>
          <p:cNvSpPr txBox="1">
            <a:spLocks noGrp="1"/>
          </p:cNvSpPr>
          <p:nvPr>
            <p:ph type="title"/>
          </p:nvPr>
        </p:nvSpPr>
        <p:spPr>
          <a:xfrm>
            <a:off x="152400" y="274638"/>
            <a:ext cx="88392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000" b="1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78" name="Google Shape;878;gdc8eb93209_0_215"/>
          <p:cNvSpPr txBox="1">
            <a:spLocks noGrp="1"/>
          </p:cNvSpPr>
          <p:nvPr>
            <p:ph type="body" idx="1"/>
          </p:nvPr>
        </p:nvSpPr>
        <p:spPr>
          <a:xfrm>
            <a:off x="152400" y="1600200"/>
            <a:ext cx="88392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8"/>
          <p:cNvSpPr txBox="1">
            <a:spLocks noGrp="1"/>
          </p:cNvSpPr>
          <p:nvPr>
            <p:ph type="ctrTitle"/>
          </p:nvPr>
        </p:nvSpPr>
        <p:spPr>
          <a:xfrm>
            <a:off x="2548581" y="2505673"/>
            <a:ext cx="7094838" cy="1026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Helvetica Neue Light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ubTitle" idx="1"/>
          </p:nvPr>
        </p:nvSpPr>
        <p:spPr>
          <a:xfrm>
            <a:off x="3690730" y="3532213"/>
            <a:ext cx="4810539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 Light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lip Art and Text" type="clipArtAndTx">
  <p:cSld name="CLIPART_AND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3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3"/>
          <p:cNvSpPr>
            <a:spLocks noGrp="1"/>
          </p:cNvSpPr>
          <p:nvPr>
            <p:ph type="clipArt" idx="2"/>
          </p:nvPr>
        </p:nvSpPr>
        <p:spPr>
          <a:xfrm>
            <a:off x="685800" y="1676400"/>
            <a:ext cx="38100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73"/>
          <p:cNvSpPr txBox="1">
            <a:spLocks noGrp="1"/>
          </p:cNvSpPr>
          <p:nvPr>
            <p:ph type="body" idx="1"/>
          </p:nvPr>
        </p:nvSpPr>
        <p:spPr>
          <a:xfrm>
            <a:off x="4648200" y="16764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7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7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 Light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 Light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kshop title slide">
  <p:cSld name="Workshop title slid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ctrTitle"/>
          </p:nvPr>
        </p:nvSpPr>
        <p:spPr>
          <a:xfrm>
            <a:off x="640492" y="2250180"/>
            <a:ext cx="7094838" cy="1026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Helvetica Neue Light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3" name="Google Shape;63;p12" descr="A logo with white dots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80843" y="236128"/>
            <a:ext cx="2653569" cy="132678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2"/>
          <p:cNvSpPr txBox="1"/>
          <p:nvPr/>
        </p:nvSpPr>
        <p:spPr>
          <a:xfrm>
            <a:off x="0" y="6521547"/>
            <a:ext cx="481053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Canadian Bioinformatics Workshops | bioinformatics.ca</a:t>
            </a:r>
            <a:endParaRPr sz="14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5" name="Google Shape;65;p12"/>
          <p:cNvSpPr txBox="1">
            <a:spLocks noGrp="1"/>
          </p:cNvSpPr>
          <p:nvPr>
            <p:ph type="subTitle" idx="1"/>
          </p:nvPr>
        </p:nvSpPr>
        <p:spPr>
          <a:xfrm>
            <a:off x="1782641" y="3276720"/>
            <a:ext cx="4810539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74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74"/>
          <p:cNvSpPr txBox="1">
            <a:spLocks noGrp="1"/>
          </p:cNvSpPr>
          <p:nvPr>
            <p:ph type="sldNum" idx="12"/>
          </p:nvPr>
        </p:nvSpPr>
        <p:spPr>
          <a:xfrm>
            <a:off x="7086600" y="6065838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5"/>
          <p:cNvSpPr txBox="1">
            <a:spLocks noGrp="1"/>
          </p:cNvSpPr>
          <p:nvPr>
            <p:ph type="body" idx="1"/>
          </p:nvPr>
        </p:nvSpPr>
        <p:spPr>
          <a:xfrm>
            <a:off x="152400" y="152400"/>
            <a:ext cx="8839200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Calibri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Char char="•"/>
              <a:defRPr sz="18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Char char="•"/>
              <a:defRPr sz="18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41"/>
          <p:cNvSpPr/>
          <p:nvPr/>
        </p:nvSpPr>
        <p:spPr>
          <a:xfrm>
            <a:off x="0" y="6492874"/>
            <a:ext cx="12192000" cy="365126"/>
          </a:xfrm>
          <a:prstGeom prst="rect">
            <a:avLst/>
          </a:prstGeom>
          <a:solidFill>
            <a:srgbClr val="7024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70247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" name="Google Shape;9;p41"/>
          <p:cNvSpPr txBox="1"/>
          <p:nvPr/>
        </p:nvSpPr>
        <p:spPr>
          <a:xfrm>
            <a:off x="0" y="6521547"/>
            <a:ext cx="481053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indent="0" algn="l">
              <a:buNone/>
            </a:pPr>
            <a:r>
              <a:rPr lang="en-US" sz="1400">
                <a:solidFill>
                  <a:srgbClr val="FFFFFF"/>
                </a:solidFill>
                <a:latin typeface="Arial"/>
              </a:rPr>
              <a:t>Canadian Bioinformatics Workshops | bioinformatics.ca</a:t>
            </a:r>
            <a:endParaRPr lang="en-US" sz="1400"/>
          </a:p>
        </p:txBody>
      </p:sp>
      <p:pic>
        <p:nvPicPr>
          <p:cNvPr id="10" name="Codex Corner Mark" descr="Purple circles on a black background&#10;&#10;AI-generated content may be incorrect.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1352340" y="0"/>
            <a:ext cx="839659" cy="83965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C110E"/>
              </a:buClr>
              <a:buSzPts val="3200"/>
              <a:buFont typeface="Arial"/>
              <a:buChar char="•"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C110E"/>
              </a:buClr>
              <a:buSzPts val="2800"/>
              <a:buFont typeface="Arial"/>
              <a:buChar char="–"/>
              <a:defRPr sz="28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C110E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C110E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C110E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C110E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C110E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C110E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C110E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" name="Google Shape;84;p25"/>
          <p:cNvSpPr/>
          <p:nvPr/>
        </p:nvSpPr>
        <p:spPr>
          <a:xfrm>
            <a:off x="0" y="6492874"/>
            <a:ext cx="12192000" cy="365126"/>
          </a:xfrm>
          <a:prstGeom prst="rect">
            <a:avLst/>
          </a:prstGeom>
          <a:solidFill>
            <a:srgbClr val="7024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70247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5" name="Google Shape;85;p25"/>
          <p:cNvSpPr txBox="1"/>
          <p:nvPr/>
        </p:nvSpPr>
        <p:spPr>
          <a:xfrm>
            <a:off x="0" y="6521547"/>
            <a:ext cx="481053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indent="0" algn="l">
              <a:buNone/>
            </a:pPr>
            <a:r>
              <a:rPr lang="en-US" sz="1400">
                <a:solidFill>
                  <a:srgbClr val="FFFFFF"/>
                </a:solidFill>
                <a:latin typeface="Arial"/>
              </a:rPr>
              <a:t>Canadian Bioinformatics Workshops | bioinformatics.ca</a:t>
            </a:r>
            <a:endParaRPr lang="en-US" sz="1400"/>
          </a:p>
        </p:txBody>
      </p:sp>
      <p:pic>
        <p:nvPicPr>
          <p:cNvPr id="86" name="Codex Corner Mark" descr="Purple circles on a black background&#10;&#10;AI-generated content may be incorrect.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1352340" y="0"/>
            <a:ext cx="839659" cy="83965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d96e4d0e41_0_198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8" name="Google Shape;368;gd96e4d0e41_0_198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9956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56"/>
              <a:buFont typeface="Arial"/>
              <a:buChar char="•"/>
              <a:defRPr sz="2800" b="1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9956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56"/>
              <a:buFont typeface="Arial"/>
              <a:buChar char="•"/>
              <a:defRPr sz="2800" b="1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9" name="Google Shape;369;gd96e4d0e41_0_19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0" name="Google Shape;370;gd96e4d0e41_0_198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1" name="Google Shape;371;gd96e4d0e41_0_198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2" name="Google Shape;372;gd96e4d0e41_0_1980"/>
          <p:cNvSpPr/>
          <p:nvPr/>
        </p:nvSpPr>
        <p:spPr>
          <a:xfrm>
            <a:off x="0" y="6492874"/>
            <a:ext cx="12192000" cy="365126"/>
          </a:xfrm>
          <a:prstGeom prst="rect">
            <a:avLst/>
          </a:prstGeom>
          <a:solidFill>
            <a:srgbClr val="7024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70247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3" name="Google Shape;373;gd96e4d0e41_0_1980"/>
          <p:cNvSpPr txBox="1"/>
          <p:nvPr/>
        </p:nvSpPr>
        <p:spPr>
          <a:xfrm>
            <a:off x="0" y="6521547"/>
            <a:ext cx="481053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indent="0" algn="l">
              <a:buNone/>
            </a:pPr>
            <a:r>
              <a:rPr lang="en-US" sz="1400">
                <a:solidFill>
                  <a:srgbClr val="FFFFFF"/>
                </a:solidFill>
                <a:latin typeface="Arial"/>
              </a:rPr>
              <a:t>Canadian Bioinformatics Workshops | bioinformatics.ca</a:t>
            </a:r>
            <a:endParaRPr lang="en-US" sz="1400"/>
          </a:p>
        </p:txBody>
      </p:sp>
      <p:pic>
        <p:nvPicPr>
          <p:cNvPr id="374" name="Codex Corner Mark" descr="Purple circles on a black background&#10;&#10;AI-generated content may be incorrect.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1352340" y="0"/>
            <a:ext cx="839659" cy="83965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dc8eb93209_0_1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6" name="Google Shape;796;gdc8eb93209_0_1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9956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56"/>
              <a:buFont typeface="Arial"/>
              <a:buChar char="•"/>
              <a:defRPr sz="2800" b="1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9956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56"/>
              <a:buFont typeface="Arial"/>
              <a:buChar char="•"/>
              <a:defRPr sz="2800" b="1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7" name="Google Shape;797;gdc8eb93209_0_1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8" name="Google Shape;798;gdc8eb93209_0_1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9" name="Google Shape;799;gdc8eb93209_0_1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0" name="Google Shape;800;gdc8eb93209_0_133"/>
          <p:cNvSpPr/>
          <p:nvPr/>
        </p:nvSpPr>
        <p:spPr>
          <a:xfrm>
            <a:off x="0" y="6492874"/>
            <a:ext cx="12192000" cy="365126"/>
          </a:xfrm>
          <a:prstGeom prst="rect">
            <a:avLst/>
          </a:prstGeom>
          <a:solidFill>
            <a:srgbClr val="7024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70247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01" name="Google Shape;801;gdc8eb93209_0_133"/>
          <p:cNvSpPr txBox="1"/>
          <p:nvPr/>
        </p:nvSpPr>
        <p:spPr>
          <a:xfrm>
            <a:off x="0" y="6521547"/>
            <a:ext cx="481053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indent="0" algn="l">
              <a:buNone/>
            </a:pPr>
            <a:r>
              <a:rPr lang="en-US" sz="1400">
                <a:solidFill>
                  <a:srgbClr val="FFFFFF"/>
                </a:solidFill>
                <a:latin typeface="Arial"/>
              </a:rPr>
              <a:t>Canadian Bioinformatics Workshops | bioinformatics.ca</a:t>
            </a:r>
            <a:endParaRPr lang="en-US" sz="1400"/>
          </a:p>
        </p:txBody>
      </p:sp>
      <p:pic>
        <p:nvPicPr>
          <p:cNvPr id="802" name="Codex Corner Mark" descr="Purple circles on a black background&#10;&#10;AI-generated content may be incorrect.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1352340" y="0"/>
            <a:ext cx="839659" cy="83965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393F"/>
            </a:gs>
            <a:gs pos="45000">
              <a:srgbClr val="70247F"/>
            </a:gs>
            <a:gs pos="100000">
              <a:srgbClr val="B40805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Helvetica Neue Light"/>
              <a:buNone/>
              <a:defRPr sz="44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02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/>
          <p:nvPr/>
        </p:nvSpPr>
        <p:spPr>
          <a:xfrm>
            <a:off x="0" y="6492874"/>
            <a:ext cx="12192000" cy="365126"/>
          </a:xfrm>
          <a:prstGeom prst="rect">
            <a:avLst/>
          </a:prstGeom>
          <a:solidFill>
            <a:srgbClr val="7024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 Light"/>
              <a:buNone/>
              <a:defRPr sz="4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9"/>
          <p:cNvSpPr txBox="1"/>
          <p:nvPr/>
        </p:nvSpPr>
        <p:spPr>
          <a:xfrm>
            <a:off x="0" y="6521547"/>
            <a:ext cx="481053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Canadian Bioinformatics Workshops | bioinformatics.ca</a:t>
            </a:r>
            <a:endParaRPr sz="1400" b="0" i="0" u="none" strike="noStrike" cap="non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0" name="Google Shape;20;p9" descr="Purple circles on a black background&#10;&#10;AI-generated content may be incorrect.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352340" y="0"/>
            <a:ext cx="839659" cy="83965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/>
          <p:nvPr/>
        </p:nvSpPr>
        <p:spPr>
          <a:xfrm>
            <a:off x="0" y="0"/>
            <a:ext cx="8610601" cy="6858000"/>
          </a:xfrm>
          <a:prstGeom prst="rect">
            <a:avLst/>
          </a:prstGeom>
          <a:gradFill>
            <a:gsLst>
              <a:gs pos="0">
                <a:srgbClr val="24393F"/>
              </a:gs>
              <a:gs pos="54000">
                <a:srgbClr val="70247F"/>
              </a:gs>
              <a:gs pos="100000">
                <a:srgbClr val="B40805"/>
              </a:gs>
            </a:gsLst>
            <a:path path="circle">
              <a:fillToRect l="100000" t="100000"/>
            </a:path>
            <a:tileRect r="-100000" b="-100000"/>
          </a:gra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Helvetica Neue Light"/>
              <a:buNone/>
              <a:defRPr sz="44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16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7.png"/><Relationship Id="rId5" Type="http://schemas.openxmlformats.org/officeDocument/2006/relationships/image" Target="../media/image27.png"/><Relationship Id="rId4" Type="http://schemas.openxmlformats.org/officeDocument/2006/relationships/image" Target="../media/image1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9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cikit-learn.org/stabl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nsorflow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8.jp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9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8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9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3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7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39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39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39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39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393F"/>
            </a:gs>
            <a:gs pos="24000">
              <a:srgbClr val="70247F"/>
            </a:gs>
            <a:gs pos="100000">
              <a:srgbClr val="B40805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"/>
          <p:cNvSpPr txBox="1">
            <a:spLocks noGrp="1"/>
          </p:cNvSpPr>
          <p:nvPr>
            <p:ph type="subTitle" idx="1"/>
          </p:nvPr>
        </p:nvSpPr>
        <p:spPr>
          <a:xfrm>
            <a:off x="6801238" y="3429000"/>
            <a:ext cx="4567235" cy="781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4400" b="1">
                <a:latin typeface="Helvetica Neue"/>
                <a:ea typeface="Helvetica Neue"/>
                <a:cs typeface="Helvetica Neue"/>
                <a:sym typeface="Helvetica Neue"/>
              </a:rPr>
              <a:t>bioinformatics.ca</a:t>
            </a:r>
            <a:endParaRPr/>
          </a:p>
        </p:txBody>
      </p:sp>
      <p:pic>
        <p:nvPicPr>
          <p:cNvPr id="72" name="Google Shape;72;p1" descr="A logo with white dots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 l="12297" r="12121"/>
          <a:stretch/>
        </p:blipFill>
        <p:spPr>
          <a:xfrm>
            <a:off x="670379" y="1341316"/>
            <a:ext cx="5766816" cy="3815097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"/>
          <p:cNvSpPr txBox="1"/>
          <p:nvPr/>
        </p:nvSpPr>
        <p:spPr>
          <a:xfrm>
            <a:off x="6648092" y="4210755"/>
            <a:ext cx="4873529" cy="416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bioinformaticsdotca.github.io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"/>
          <p:cNvSpPr txBox="1"/>
          <p:nvPr/>
        </p:nvSpPr>
        <p:spPr>
          <a:xfrm>
            <a:off x="10523913" y="465513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3" name="Google Shape;94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0743" y="843428"/>
            <a:ext cx="3432227" cy="5629022"/>
          </a:xfrm>
          <a:prstGeom prst="rect">
            <a:avLst/>
          </a:prstGeom>
          <a:noFill/>
          <a:ln>
            <a:noFill/>
          </a:ln>
        </p:spPr>
      </p:pic>
      <p:sp>
        <p:nvSpPr>
          <p:cNvPr id="944" name="Google Shape;944;p9"/>
          <p:cNvSpPr txBox="1"/>
          <p:nvPr/>
        </p:nvSpPr>
        <p:spPr>
          <a:xfrm>
            <a:off x="509953" y="965945"/>
            <a:ext cx="7170789" cy="59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" sz="3000" b="1" i="0" u="none" strike="noStrike" cap="none" dirty="0">
                <a:solidFill>
                  <a:srgbClr val="4B43AD"/>
                </a:solidFill>
                <a:latin typeface="Arial"/>
                <a:ea typeface="Arial"/>
                <a:cs typeface="Arial"/>
                <a:sym typeface="Arial"/>
              </a:rPr>
              <a:t>In TensorFlow, a computation is described by a Data Flow Graph</a:t>
            </a:r>
            <a:endParaRPr sz="3000" b="1" i="0" u="none" strike="noStrike" cap="none" dirty="0">
              <a:solidFill>
                <a:srgbClr val="4B43A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80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" sz="3000" b="1" i="0" u="none" strike="noStrike" cap="none" dirty="0">
                <a:solidFill>
                  <a:srgbClr val="4B43AD"/>
                </a:solidFill>
                <a:latin typeface="Arial"/>
                <a:ea typeface="Arial"/>
                <a:cs typeface="Arial"/>
                <a:sym typeface="Arial"/>
              </a:rPr>
              <a:t>Graphs are made of nodes that are connected by edges </a:t>
            </a:r>
            <a:endParaRPr sz="3000" b="1" i="0" u="none" strike="noStrike" cap="none" dirty="0">
              <a:solidFill>
                <a:srgbClr val="4B43A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80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" sz="3000" b="1" i="0" u="none" strike="noStrike" cap="none" dirty="0">
                <a:solidFill>
                  <a:srgbClr val="4B43AD"/>
                </a:solidFill>
                <a:latin typeface="Arial"/>
                <a:ea typeface="Arial"/>
                <a:cs typeface="Arial"/>
                <a:sym typeface="Arial"/>
              </a:rPr>
              <a:t>Each node in the graph represents an instance of a mathematical operation</a:t>
            </a:r>
            <a:endParaRPr sz="3000" b="1" i="0" u="none" strike="noStrike" cap="none" dirty="0">
              <a:solidFill>
                <a:srgbClr val="4B43A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80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" sz="3000" b="1" i="0" u="none" strike="noStrike" cap="none" dirty="0">
                <a:solidFill>
                  <a:srgbClr val="4B43AD"/>
                </a:solidFill>
                <a:latin typeface="Arial"/>
                <a:ea typeface="Arial"/>
                <a:cs typeface="Arial"/>
                <a:sym typeface="Arial"/>
              </a:rPr>
              <a:t>Each edge is a multi-dimensional data set (tensors) on which the operations are performed</a:t>
            </a:r>
            <a:endParaRPr sz="3000" b="1" i="0" u="none" strike="noStrike" cap="none" dirty="0">
              <a:solidFill>
                <a:srgbClr val="4B43A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9"/>
          <p:cNvSpPr txBox="1">
            <a:spLocks noGrp="1"/>
          </p:cNvSpPr>
          <p:nvPr>
            <p:ph type="title"/>
          </p:nvPr>
        </p:nvSpPr>
        <p:spPr>
          <a:xfrm>
            <a:off x="1794875" y="193079"/>
            <a:ext cx="8720700" cy="6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4400"/>
              <a:t>Data Flow Graph</a:t>
            </a:r>
            <a:endParaRPr sz="4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10"/>
          <p:cNvSpPr txBox="1">
            <a:spLocks noGrp="1"/>
          </p:cNvSpPr>
          <p:nvPr>
            <p:ph type="title"/>
          </p:nvPr>
        </p:nvSpPr>
        <p:spPr>
          <a:xfrm>
            <a:off x="1729500" y="-4"/>
            <a:ext cx="8733000" cy="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4400"/>
              <a:t>Graphs in TensorFlow</a:t>
            </a:r>
            <a:endParaRPr sz="4400"/>
          </a:p>
        </p:txBody>
      </p:sp>
      <p:pic>
        <p:nvPicPr>
          <p:cNvPr id="952" name="Google Shape;952;p10"/>
          <p:cNvPicPr preferRelativeResize="0"/>
          <p:nvPr/>
        </p:nvPicPr>
        <p:blipFill rotWithShape="1">
          <a:blip r:embed="rId3">
            <a:alphaModFix/>
          </a:blip>
          <a:srcRect l="4353" t="4483" r="3993" b="3989"/>
          <a:stretch/>
        </p:blipFill>
        <p:spPr>
          <a:xfrm>
            <a:off x="3844950" y="762000"/>
            <a:ext cx="4502100" cy="554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g96d491f9e2_0_5"/>
          <p:cNvSpPr txBox="1">
            <a:spLocks noGrp="1"/>
          </p:cNvSpPr>
          <p:nvPr>
            <p:ph type="title"/>
          </p:nvPr>
        </p:nvSpPr>
        <p:spPr>
          <a:xfrm>
            <a:off x="1803600" y="118250"/>
            <a:ext cx="8584800" cy="7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Keras and Sklearn</a:t>
            </a:r>
            <a:endParaRPr/>
          </a:p>
        </p:txBody>
      </p:sp>
      <p:sp>
        <p:nvSpPr>
          <p:cNvPr id="959" name="Google Shape;959;g96d491f9e2_0_5"/>
          <p:cNvSpPr txBox="1">
            <a:spLocks noGrp="1"/>
          </p:cNvSpPr>
          <p:nvPr>
            <p:ph type="body" idx="1"/>
          </p:nvPr>
        </p:nvSpPr>
        <p:spPr>
          <a:xfrm>
            <a:off x="650631" y="992826"/>
            <a:ext cx="10990383" cy="57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600"/>
              <a:buChar char="•"/>
            </a:pPr>
            <a:r>
              <a:rPr lang="en" sz="2600" dirty="0">
                <a:solidFill>
                  <a:srgbClr val="4B43AD"/>
                </a:solidFill>
                <a:highlight>
                  <a:srgbClr val="FFFFFF"/>
                </a:highlight>
              </a:rPr>
              <a:t>Modules in </a:t>
            </a:r>
            <a:r>
              <a:rPr lang="en" sz="2600" dirty="0">
                <a:solidFill>
                  <a:srgbClr val="FF0000"/>
                </a:solidFill>
                <a:highlight>
                  <a:srgbClr val="FFFFFF"/>
                </a:highlight>
              </a:rPr>
              <a:t>Python</a:t>
            </a:r>
            <a:r>
              <a:rPr lang="en" sz="2600" dirty="0">
                <a:solidFill>
                  <a:schemeClr val="accent2"/>
                </a:solidFill>
                <a:highlight>
                  <a:srgbClr val="FFFFFF"/>
                </a:highlight>
              </a:rPr>
              <a:t> </a:t>
            </a:r>
            <a:r>
              <a:rPr lang="en" sz="2600" dirty="0">
                <a:solidFill>
                  <a:srgbClr val="4B43AD"/>
                </a:solidFill>
                <a:highlight>
                  <a:srgbClr val="FFFFFF"/>
                </a:highlight>
              </a:rPr>
              <a:t>are simply pre-written Python files that contain classes, functions, and variables</a:t>
            </a:r>
            <a:endParaRPr sz="2600" dirty="0">
              <a:solidFill>
                <a:srgbClr val="4B43AD"/>
              </a:solidFill>
              <a:highlight>
                <a:srgbClr val="FFFFFF"/>
              </a:highlight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Char char="•"/>
            </a:pPr>
            <a:r>
              <a:rPr lang="en" sz="2600" dirty="0">
                <a:solidFill>
                  <a:srgbClr val="4B43AD"/>
                </a:solidFill>
                <a:highlight>
                  <a:srgbClr val="FFFFFF"/>
                </a:highlight>
              </a:rPr>
              <a:t>These can be called in your programs to simplify and abbreviate the amount of code you must write</a:t>
            </a:r>
            <a:endParaRPr sz="2600" dirty="0">
              <a:solidFill>
                <a:srgbClr val="4B43AD"/>
              </a:solidFill>
              <a:highlight>
                <a:srgbClr val="FFFFFF"/>
              </a:highlight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Char char="•"/>
            </a:pPr>
            <a:r>
              <a:rPr lang="en" sz="2600" dirty="0">
                <a:solidFill>
                  <a:srgbClr val="4B43AD"/>
                </a:solidFill>
                <a:highlight>
                  <a:srgbClr val="FFFFFF"/>
                </a:highlight>
              </a:rPr>
              <a:t>In the previous examples, the </a:t>
            </a:r>
            <a:r>
              <a:rPr lang="en" sz="2600" dirty="0" err="1">
                <a:solidFill>
                  <a:srgbClr val="FF0000"/>
                </a:solidFill>
                <a:highlight>
                  <a:srgbClr val="FFFFFF"/>
                </a:highlight>
              </a:rPr>
              <a:t>numpy</a:t>
            </a:r>
            <a:r>
              <a:rPr lang="en" sz="2600" dirty="0">
                <a:solidFill>
                  <a:srgbClr val="4B43AD"/>
                </a:solidFill>
                <a:highlight>
                  <a:srgbClr val="FFFFFF"/>
                </a:highlight>
              </a:rPr>
              <a:t> and </a:t>
            </a:r>
            <a:r>
              <a:rPr lang="en" sz="2600" dirty="0">
                <a:solidFill>
                  <a:srgbClr val="FF0000"/>
                </a:solidFill>
                <a:highlight>
                  <a:srgbClr val="FFFFFF"/>
                </a:highlight>
              </a:rPr>
              <a:t>pandas</a:t>
            </a:r>
            <a:r>
              <a:rPr lang="en" sz="2600" dirty="0">
                <a:solidFill>
                  <a:schemeClr val="accent2"/>
                </a:solidFill>
                <a:highlight>
                  <a:srgbClr val="FFFFFF"/>
                </a:highlight>
              </a:rPr>
              <a:t> </a:t>
            </a:r>
            <a:r>
              <a:rPr lang="en" sz="2600" dirty="0">
                <a:solidFill>
                  <a:srgbClr val="4B43AD"/>
                </a:solidFill>
                <a:highlight>
                  <a:srgbClr val="FFFFFF"/>
                </a:highlight>
              </a:rPr>
              <a:t>modules were used, which make mathematical operations and data handling simpler to code </a:t>
            </a:r>
            <a:endParaRPr sz="2600" dirty="0">
              <a:solidFill>
                <a:srgbClr val="4B43AD"/>
              </a:solidFill>
              <a:highlight>
                <a:srgbClr val="FFFFFF"/>
              </a:highlight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Char char="•"/>
            </a:pPr>
            <a:r>
              <a:rPr lang="en" sz="2600" dirty="0" err="1">
                <a:solidFill>
                  <a:srgbClr val="FF0000"/>
                </a:solidFill>
                <a:highlight>
                  <a:srgbClr val="FFFFFF"/>
                </a:highlight>
              </a:rPr>
              <a:t>Keras</a:t>
            </a:r>
            <a:r>
              <a:rPr lang="en" sz="2600" dirty="0">
                <a:solidFill>
                  <a:schemeClr val="accent2"/>
                </a:solidFill>
                <a:highlight>
                  <a:srgbClr val="FFFFFF"/>
                </a:highlight>
              </a:rPr>
              <a:t> </a:t>
            </a:r>
            <a:r>
              <a:rPr lang="en" sz="2600" dirty="0">
                <a:solidFill>
                  <a:srgbClr val="4B43AD"/>
                </a:solidFill>
                <a:highlight>
                  <a:srgbClr val="FFFFFF"/>
                </a:highlight>
              </a:rPr>
              <a:t>contains classes and functions that allow for efficient creation, training and testing of artificial neural networks (ANNs, DNNs) </a:t>
            </a:r>
            <a:endParaRPr sz="2600" dirty="0">
              <a:solidFill>
                <a:srgbClr val="4B43AD"/>
              </a:solidFill>
              <a:highlight>
                <a:srgbClr val="FFFFFF"/>
              </a:highlight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Char char="•"/>
            </a:pPr>
            <a:r>
              <a:rPr lang="en" sz="2600" dirty="0" err="1">
                <a:solidFill>
                  <a:srgbClr val="FF0000"/>
                </a:solidFill>
                <a:highlight>
                  <a:srgbClr val="FFFFFF"/>
                </a:highlight>
              </a:rPr>
              <a:t>Sklearn</a:t>
            </a:r>
            <a:r>
              <a:rPr lang="en" sz="2600" dirty="0">
                <a:solidFill>
                  <a:schemeClr val="accent2"/>
                </a:solidFill>
                <a:highlight>
                  <a:srgbClr val="FFFFFF"/>
                </a:highlight>
              </a:rPr>
              <a:t> </a:t>
            </a:r>
            <a:r>
              <a:rPr lang="en" sz="2600" dirty="0">
                <a:solidFill>
                  <a:srgbClr val="4B43AD"/>
                </a:solidFill>
                <a:highlight>
                  <a:srgbClr val="FFFFFF"/>
                </a:highlight>
              </a:rPr>
              <a:t>contains classes and functions that allow for preparatory operations on datasets as well as creating of ML models such as DTs and RFs</a:t>
            </a:r>
            <a:endParaRPr sz="2600" dirty="0">
              <a:solidFill>
                <a:srgbClr val="4B43AD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1"/>
          <p:cNvSpPr txBox="1">
            <a:spLocks noGrp="1"/>
          </p:cNvSpPr>
          <p:nvPr>
            <p:ph type="title"/>
          </p:nvPr>
        </p:nvSpPr>
        <p:spPr>
          <a:xfrm>
            <a:off x="1676400" y="-25512"/>
            <a:ext cx="88392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4400"/>
              <a:t>How To Install TensorFlow?</a:t>
            </a:r>
            <a:endParaRPr sz="4400"/>
          </a:p>
        </p:txBody>
      </p:sp>
      <p:sp>
        <p:nvSpPr>
          <p:cNvPr id="966" name="Google Shape;966;p11"/>
          <p:cNvSpPr txBox="1">
            <a:spLocks noGrp="1"/>
          </p:cNvSpPr>
          <p:nvPr>
            <p:ph type="body" idx="1"/>
          </p:nvPr>
        </p:nvSpPr>
        <p:spPr>
          <a:xfrm>
            <a:off x="1679400" y="1666825"/>
            <a:ext cx="87453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lang="en" sz="2800">
                <a:solidFill>
                  <a:srgbClr val="000090"/>
                </a:solidFill>
              </a:rPr>
              <a:t>In a Colab code cell write: </a:t>
            </a:r>
            <a:r>
              <a:rPr lang="en" sz="2800">
                <a:solidFill>
                  <a:srgbClr val="FF0000"/>
                </a:solidFill>
              </a:rPr>
              <a:t>pip install tensorflow</a:t>
            </a:r>
            <a:endParaRPr sz="2800">
              <a:solidFill>
                <a:srgbClr val="FF0000"/>
              </a:solidFill>
            </a:endParaRPr>
          </a:p>
          <a:p>
            <a:pPr marL="0" marR="38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>
              <a:solidFill>
                <a:srgbClr val="000090"/>
              </a:solidFill>
            </a:endParaRPr>
          </a:p>
        </p:txBody>
      </p:sp>
      <p:pic>
        <p:nvPicPr>
          <p:cNvPr id="967" name="Google Shape;96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1692" y="2528725"/>
            <a:ext cx="11500338" cy="2447721"/>
          </a:xfrm>
          <a:prstGeom prst="rect">
            <a:avLst/>
          </a:prstGeom>
          <a:noFill/>
          <a:ln>
            <a:noFill/>
          </a:ln>
        </p:spPr>
      </p:pic>
      <p:sp>
        <p:nvSpPr>
          <p:cNvPr id="968" name="Google Shape;968;p11"/>
          <p:cNvSpPr txBox="1"/>
          <p:nvPr/>
        </p:nvSpPr>
        <p:spPr>
          <a:xfrm>
            <a:off x="2387292" y="5583342"/>
            <a:ext cx="741741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Pip is a recursive acronym that stands for “Pip installs Packages”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26"/>
          <p:cNvSpPr txBox="1">
            <a:spLocks noGrp="1"/>
          </p:cNvSpPr>
          <p:nvPr>
            <p:ph type="ctrTitle"/>
          </p:nvPr>
        </p:nvSpPr>
        <p:spPr>
          <a:xfrm>
            <a:off x="2144700" y="1219201"/>
            <a:ext cx="7902600" cy="25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ctr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/>
              <a:t>Let’s Try Programming a Decision Tree to Classify Iris Flowers</a:t>
            </a:r>
            <a:br>
              <a:rPr lang="en"/>
            </a:br>
            <a:r>
              <a:rPr lang="en"/>
              <a:t>Using Scikit-Learn</a:t>
            </a:r>
            <a:endParaRPr/>
          </a:p>
          <a:p>
            <a:pPr marL="0" lvl="0" indent="0" algn="ctr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5" name="Google Shape;975;p26"/>
          <p:cNvSpPr txBox="1">
            <a:spLocks noGrp="1"/>
          </p:cNvSpPr>
          <p:nvPr>
            <p:ph type="subTitle" idx="1"/>
          </p:nvPr>
        </p:nvSpPr>
        <p:spPr>
          <a:xfrm>
            <a:off x="2895600" y="4401448"/>
            <a:ext cx="6400800" cy="123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56"/>
              <a:buNone/>
            </a:pPr>
            <a:r>
              <a:rPr lang="en"/>
              <a:t> </a:t>
            </a:r>
            <a:r>
              <a:rPr lang="en">
                <a:solidFill>
                  <a:srgbClr val="000090"/>
                </a:solidFill>
              </a:rPr>
              <a:t>IrisDT_sklearn.ipynb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5"/>
          <p:cNvSpPr txBox="1">
            <a:spLocks noGrp="1"/>
          </p:cNvSpPr>
          <p:nvPr>
            <p:ph type="title"/>
          </p:nvPr>
        </p:nvSpPr>
        <p:spPr>
          <a:xfrm>
            <a:off x="0" y="198438"/>
            <a:ext cx="11359662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4400" dirty="0"/>
              <a:t>Writing Python Code via Scikit-Learn</a:t>
            </a:r>
            <a:endParaRPr sz="4400" dirty="0"/>
          </a:p>
        </p:txBody>
      </p:sp>
      <p:sp>
        <p:nvSpPr>
          <p:cNvPr id="982" name="Google Shape;982;p15"/>
          <p:cNvSpPr txBox="1">
            <a:spLocks noGrp="1"/>
          </p:cNvSpPr>
          <p:nvPr>
            <p:ph type="body" idx="1"/>
          </p:nvPr>
        </p:nvSpPr>
        <p:spPr>
          <a:xfrm>
            <a:off x="486506" y="1341738"/>
            <a:ext cx="11359662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00"/>
              <a:buChar char="•"/>
            </a:pPr>
            <a:r>
              <a:rPr lang="en" sz="3200" dirty="0"/>
              <a:t>We learned how to write the Python code using standard “raw” Python with </a:t>
            </a:r>
            <a:r>
              <a:rPr lang="en" sz="3200" dirty="0" err="1">
                <a:solidFill>
                  <a:srgbClr val="FF0000"/>
                </a:solidFill>
              </a:rPr>
              <a:t>numpy</a:t>
            </a:r>
            <a:r>
              <a:rPr lang="en" sz="3200" dirty="0"/>
              <a:t> and </a:t>
            </a:r>
            <a:r>
              <a:rPr lang="en" sz="3200" dirty="0">
                <a:solidFill>
                  <a:srgbClr val="FF0000"/>
                </a:solidFill>
              </a:rPr>
              <a:t>pandas</a:t>
            </a:r>
            <a:r>
              <a:rPr lang="en" sz="3200" dirty="0"/>
              <a:t> as our function libraries</a:t>
            </a:r>
            <a:endParaRPr sz="3200" dirty="0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3200" dirty="0"/>
              <a:t>Our first </a:t>
            </a:r>
            <a:r>
              <a:rPr lang="en" sz="3200" dirty="0" err="1"/>
              <a:t>numpy</a:t>
            </a:r>
            <a:r>
              <a:rPr lang="en" sz="3200" dirty="0"/>
              <a:t>/pandas program was the Iris decision tree classifier IrisDT4.ipynb</a:t>
            </a:r>
            <a:endParaRPr sz="3200" dirty="0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3200" dirty="0"/>
              <a:t>Let’s make use of scikit-learn using its own function called: </a:t>
            </a:r>
            <a:r>
              <a:rPr lang="en" sz="3200" i="1" dirty="0" err="1">
                <a:solidFill>
                  <a:srgbClr val="FF0000"/>
                </a:solidFill>
              </a:rPr>
              <a:t>DecisionTreeClassifier</a:t>
            </a:r>
            <a:endParaRPr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14"/>
          <p:cNvSpPr txBox="1">
            <a:spLocks noGrp="1"/>
          </p:cNvSpPr>
          <p:nvPr>
            <p:ph type="title"/>
          </p:nvPr>
        </p:nvSpPr>
        <p:spPr>
          <a:xfrm>
            <a:off x="1981200" y="-301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Machine Learning Workflow</a:t>
            </a:r>
            <a:endParaRPr/>
          </a:p>
        </p:txBody>
      </p:sp>
      <p:sp>
        <p:nvSpPr>
          <p:cNvPr id="989" name="Google Shape;989;p14"/>
          <p:cNvSpPr/>
          <p:nvPr/>
        </p:nvSpPr>
        <p:spPr>
          <a:xfrm>
            <a:off x="2677887" y="1785256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Define an ML problem and propose a solution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14"/>
          <p:cNvSpPr/>
          <p:nvPr/>
        </p:nvSpPr>
        <p:spPr>
          <a:xfrm>
            <a:off x="4958936" y="1785256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25400" cap="flat" cmpd="sng">
            <a:solidFill>
              <a:srgbClr val="5D4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Construct your dataset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14"/>
          <p:cNvSpPr/>
          <p:nvPr/>
        </p:nvSpPr>
        <p:spPr>
          <a:xfrm>
            <a:off x="7220196" y="1785256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 cap="flat" cmpd="sng">
            <a:solidFill>
              <a:srgbClr val="8C3A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Transform your dataset &amp; select features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p14"/>
          <p:cNvSpPr/>
          <p:nvPr/>
        </p:nvSpPr>
        <p:spPr>
          <a:xfrm>
            <a:off x="7220197" y="3944586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25400" cap="flat" cmpd="sng">
            <a:solidFill>
              <a:srgbClr val="367D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Choose and train a model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p14"/>
          <p:cNvSpPr/>
          <p:nvPr/>
        </p:nvSpPr>
        <p:spPr>
          <a:xfrm>
            <a:off x="4958936" y="3944586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Test and validate your model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14"/>
          <p:cNvSpPr/>
          <p:nvPr/>
        </p:nvSpPr>
        <p:spPr>
          <a:xfrm>
            <a:off x="2677886" y="3954482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model to make predictions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p14"/>
          <p:cNvSpPr/>
          <p:nvPr/>
        </p:nvSpPr>
        <p:spPr>
          <a:xfrm>
            <a:off x="4482935" y="2444334"/>
            <a:ext cx="476100" cy="25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Google Shape;996;p14"/>
          <p:cNvSpPr/>
          <p:nvPr/>
        </p:nvSpPr>
        <p:spPr>
          <a:xfrm>
            <a:off x="6763984" y="2444335"/>
            <a:ext cx="476100" cy="25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7" name="Google Shape;997;p14"/>
          <p:cNvSpPr/>
          <p:nvPr/>
        </p:nvSpPr>
        <p:spPr>
          <a:xfrm flipH="1">
            <a:off x="6763884" y="4506165"/>
            <a:ext cx="476100" cy="25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p14"/>
          <p:cNvSpPr/>
          <p:nvPr/>
        </p:nvSpPr>
        <p:spPr>
          <a:xfrm flipH="1">
            <a:off x="4470459" y="4506162"/>
            <a:ext cx="476100" cy="25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p14"/>
          <p:cNvSpPr/>
          <p:nvPr/>
        </p:nvSpPr>
        <p:spPr>
          <a:xfrm>
            <a:off x="9126187" y="2607621"/>
            <a:ext cx="653100" cy="20772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0" name="Google Shape;1000;p14"/>
          <p:cNvSpPr/>
          <p:nvPr/>
        </p:nvSpPr>
        <p:spPr>
          <a:xfrm>
            <a:off x="2367641" y="1537122"/>
            <a:ext cx="2363100" cy="19833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1" name="Google Shape;1001;p14"/>
          <p:cNvSpPr txBox="1"/>
          <p:nvPr/>
        </p:nvSpPr>
        <p:spPr>
          <a:xfrm>
            <a:off x="2677886" y="5664592"/>
            <a:ext cx="693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do I classify Iris flowers in my area based on their floral dimensions?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d96e4d0e41_0_225"/>
          <p:cNvSpPr txBox="1">
            <a:spLocks noGrp="1"/>
          </p:cNvSpPr>
          <p:nvPr>
            <p:ph type="title"/>
          </p:nvPr>
        </p:nvSpPr>
        <p:spPr>
          <a:xfrm>
            <a:off x="1981200" y="-301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Machine Learning Workflow</a:t>
            </a:r>
            <a:endParaRPr/>
          </a:p>
        </p:txBody>
      </p:sp>
      <p:sp>
        <p:nvSpPr>
          <p:cNvPr id="1008" name="Google Shape;1008;gd96e4d0e41_0_225"/>
          <p:cNvSpPr/>
          <p:nvPr/>
        </p:nvSpPr>
        <p:spPr>
          <a:xfrm>
            <a:off x="2677887" y="1785256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Define an ML problem and propose a solution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Google Shape;1009;gd96e4d0e41_0_225"/>
          <p:cNvSpPr/>
          <p:nvPr/>
        </p:nvSpPr>
        <p:spPr>
          <a:xfrm>
            <a:off x="4958936" y="1785256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25400" cap="flat" cmpd="sng">
            <a:solidFill>
              <a:srgbClr val="5D4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Construct your dataset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Google Shape;1010;gd96e4d0e41_0_225"/>
          <p:cNvSpPr/>
          <p:nvPr/>
        </p:nvSpPr>
        <p:spPr>
          <a:xfrm>
            <a:off x="7220196" y="1785256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 cap="flat" cmpd="sng">
            <a:solidFill>
              <a:srgbClr val="8C3A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Transform your dataset &amp; select features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gd96e4d0e41_0_225"/>
          <p:cNvSpPr/>
          <p:nvPr/>
        </p:nvSpPr>
        <p:spPr>
          <a:xfrm>
            <a:off x="7220197" y="3944586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25400" cap="flat" cmpd="sng">
            <a:solidFill>
              <a:srgbClr val="367D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Choose and train a model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2" name="Google Shape;1012;gd96e4d0e41_0_225"/>
          <p:cNvSpPr/>
          <p:nvPr/>
        </p:nvSpPr>
        <p:spPr>
          <a:xfrm>
            <a:off x="4958936" y="3944586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Test and validate your model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gd96e4d0e41_0_225"/>
          <p:cNvSpPr/>
          <p:nvPr/>
        </p:nvSpPr>
        <p:spPr>
          <a:xfrm>
            <a:off x="2677886" y="3954482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model to make predictions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gd96e4d0e41_0_225"/>
          <p:cNvSpPr/>
          <p:nvPr/>
        </p:nvSpPr>
        <p:spPr>
          <a:xfrm>
            <a:off x="4482935" y="2444334"/>
            <a:ext cx="476100" cy="25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gd96e4d0e41_0_225"/>
          <p:cNvSpPr/>
          <p:nvPr/>
        </p:nvSpPr>
        <p:spPr>
          <a:xfrm>
            <a:off x="6763984" y="2444335"/>
            <a:ext cx="476100" cy="25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gd96e4d0e41_0_225"/>
          <p:cNvSpPr/>
          <p:nvPr/>
        </p:nvSpPr>
        <p:spPr>
          <a:xfrm flipH="1">
            <a:off x="6763884" y="4506165"/>
            <a:ext cx="476100" cy="25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gd96e4d0e41_0_225"/>
          <p:cNvSpPr/>
          <p:nvPr/>
        </p:nvSpPr>
        <p:spPr>
          <a:xfrm flipH="1">
            <a:off x="4470459" y="4506162"/>
            <a:ext cx="476100" cy="25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gd96e4d0e41_0_225"/>
          <p:cNvSpPr/>
          <p:nvPr/>
        </p:nvSpPr>
        <p:spPr>
          <a:xfrm>
            <a:off x="9126187" y="2607621"/>
            <a:ext cx="653100" cy="20772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gd96e4d0e41_0_225"/>
          <p:cNvSpPr/>
          <p:nvPr/>
        </p:nvSpPr>
        <p:spPr>
          <a:xfrm>
            <a:off x="4653641" y="1537122"/>
            <a:ext cx="2363100" cy="19833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gd96e4d0e41_0_225"/>
          <p:cNvSpPr txBox="1"/>
          <p:nvPr/>
        </p:nvSpPr>
        <p:spPr>
          <a:xfrm>
            <a:off x="4245833" y="5682550"/>
            <a:ext cx="3852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Find a good training/testing data set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7"/>
          <p:cNvSpPr txBox="1">
            <a:spLocks noGrp="1"/>
          </p:cNvSpPr>
          <p:nvPr>
            <p:ph type="title"/>
          </p:nvPr>
        </p:nvSpPr>
        <p:spPr>
          <a:xfrm>
            <a:off x="1981200" y="-3"/>
            <a:ext cx="8229600" cy="8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Iris Flower Data Set</a:t>
            </a:r>
            <a:endParaRPr/>
          </a:p>
        </p:txBody>
      </p:sp>
      <p:sp>
        <p:nvSpPr>
          <p:cNvPr id="1027" name="Google Shape;1027;p17"/>
          <p:cNvSpPr txBox="1">
            <a:spLocks noGrp="1"/>
          </p:cNvSpPr>
          <p:nvPr>
            <p:ph type="body" idx="1"/>
          </p:nvPr>
        </p:nvSpPr>
        <p:spPr>
          <a:xfrm>
            <a:off x="457199" y="942028"/>
            <a:ext cx="11517923" cy="3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700"/>
              <a:buChar char="•"/>
            </a:pPr>
            <a:r>
              <a:rPr lang="en" sz="2700" dirty="0"/>
              <a:t>Iris flower dataset consists of 50 samples each of the iris species: </a:t>
            </a:r>
            <a:r>
              <a:rPr lang="en" sz="2700" i="1" dirty="0"/>
              <a:t>Iris </a:t>
            </a:r>
            <a:r>
              <a:rPr lang="en" sz="2700" i="1" dirty="0" err="1"/>
              <a:t>setosa</a:t>
            </a:r>
            <a:r>
              <a:rPr lang="en" sz="2700" i="1" dirty="0"/>
              <a:t>, Iris virginica, Iris versicolor</a:t>
            </a:r>
            <a:endParaRPr sz="2700" dirty="0"/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700"/>
              <a:buChar char="•"/>
            </a:pPr>
            <a:r>
              <a:rPr lang="en" sz="2700" dirty="0"/>
              <a:t>Four features measured from each sample: length and width of sepals and petals (in cm)</a:t>
            </a:r>
            <a:endParaRPr sz="2700" dirty="0"/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700"/>
              <a:buChar char="•"/>
            </a:pPr>
            <a:r>
              <a:rPr lang="en" sz="2700" dirty="0"/>
              <a:t>Different iris species can be differentiated by their petal/sepal dimensions</a:t>
            </a:r>
            <a:endParaRPr sz="2700" dirty="0"/>
          </a:p>
        </p:txBody>
      </p:sp>
      <p:pic>
        <p:nvPicPr>
          <p:cNvPr id="1028" name="Google Shape;102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0238" y="3929075"/>
            <a:ext cx="7376225" cy="242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18"/>
          <p:cNvSpPr txBox="1">
            <a:spLocks noGrp="1"/>
          </p:cNvSpPr>
          <p:nvPr>
            <p:ph type="title"/>
          </p:nvPr>
        </p:nvSpPr>
        <p:spPr>
          <a:xfrm>
            <a:off x="1981200" y="-301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Iris Flower Data Set</a:t>
            </a:r>
            <a:endParaRPr/>
          </a:p>
        </p:txBody>
      </p:sp>
      <p:pic>
        <p:nvPicPr>
          <p:cNvPr id="1035" name="Google Shape;1035;p18"/>
          <p:cNvPicPr preferRelativeResize="0"/>
          <p:nvPr/>
        </p:nvPicPr>
        <p:blipFill rotWithShape="1">
          <a:blip r:embed="rId3">
            <a:alphaModFix/>
          </a:blip>
          <a:srcRect b="12072"/>
          <a:stretch/>
        </p:blipFill>
        <p:spPr>
          <a:xfrm>
            <a:off x="825453" y="1095252"/>
            <a:ext cx="10667348" cy="4848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5493" y="271515"/>
            <a:ext cx="4021014" cy="6033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19"/>
          <p:cNvSpPr txBox="1">
            <a:spLocks noGrp="1"/>
          </p:cNvSpPr>
          <p:nvPr>
            <p:ph type="title"/>
          </p:nvPr>
        </p:nvSpPr>
        <p:spPr>
          <a:xfrm>
            <a:off x="1981200" y="-301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Machine Learning Workflow</a:t>
            </a:r>
            <a:endParaRPr/>
          </a:p>
        </p:txBody>
      </p:sp>
      <p:sp>
        <p:nvSpPr>
          <p:cNvPr id="1042" name="Google Shape;1042;p19"/>
          <p:cNvSpPr/>
          <p:nvPr/>
        </p:nvSpPr>
        <p:spPr>
          <a:xfrm>
            <a:off x="2830287" y="2090056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Define an ML problem and propose a solution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19"/>
          <p:cNvSpPr/>
          <p:nvPr/>
        </p:nvSpPr>
        <p:spPr>
          <a:xfrm>
            <a:off x="5111336" y="2090056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25400" cap="flat" cmpd="sng">
            <a:solidFill>
              <a:srgbClr val="5D4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Construct your dataset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p19"/>
          <p:cNvSpPr/>
          <p:nvPr/>
        </p:nvSpPr>
        <p:spPr>
          <a:xfrm>
            <a:off x="7372596" y="2090056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 cap="flat" cmpd="sng">
            <a:solidFill>
              <a:srgbClr val="8C3A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Transform your dataset &amp; select features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Google Shape;1045;p19"/>
          <p:cNvSpPr/>
          <p:nvPr/>
        </p:nvSpPr>
        <p:spPr>
          <a:xfrm>
            <a:off x="7372597" y="4249386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25400" cap="flat" cmpd="sng">
            <a:solidFill>
              <a:srgbClr val="367D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Choose and train a model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19"/>
          <p:cNvSpPr/>
          <p:nvPr/>
        </p:nvSpPr>
        <p:spPr>
          <a:xfrm>
            <a:off x="5111336" y="4249386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Test and validate your model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p19"/>
          <p:cNvSpPr/>
          <p:nvPr/>
        </p:nvSpPr>
        <p:spPr>
          <a:xfrm>
            <a:off x="2830286" y="4259282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model to make predictions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p19"/>
          <p:cNvSpPr/>
          <p:nvPr/>
        </p:nvSpPr>
        <p:spPr>
          <a:xfrm>
            <a:off x="4635335" y="2749134"/>
            <a:ext cx="476100" cy="25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p19"/>
          <p:cNvSpPr/>
          <p:nvPr/>
        </p:nvSpPr>
        <p:spPr>
          <a:xfrm>
            <a:off x="6916384" y="2749135"/>
            <a:ext cx="476100" cy="25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19"/>
          <p:cNvSpPr/>
          <p:nvPr/>
        </p:nvSpPr>
        <p:spPr>
          <a:xfrm flipH="1">
            <a:off x="6916284" y="4810965"/>
            <a:ext cx="476100" cy="25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p19"/>
          <p:cNvSpPr/>
          <p:nvPr/>
        </p:nvSpPr>
        <p:spPr>
          <a:xfrm flipH="1">
            <a:off x="4622859" y="4810962"/>
            <a:ext cx="476100" cy="25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Google Shape;1052;p19"/>
          <p:cNvSpPr/>
          <p:nvPr/>
        </p:nvSpPr>
        <p:spPr>
          <a:xfrm>
            <a:off x="9278587" y="2912421"/>
            <a:ext cx="653100" cy="20772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p19"/>
          <p:cNvSpPr/>
          <p:nvPr/>
        </p:nvSpPr>
        <p:spPr>
          <a:xfrm>
            <a:off x="7093525" y="1841376"/>
            <a:ext cx="2363100" cy="19833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20"/>
          <p:cNvSpPr txBox="1">
            <a:spLocks noGrp="1"/>
          </p:cNvSpPr>
          <p:nvPr>
            <p:ph type="title"/>
          </p:nvPr>
        </p:nvSpPr>
        <p:spPr>
          <a:xfrm>
            <a:off x="1981200" y="-301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Format Data/Select Features</a:t>
            </a:r>
            <a:endParaRPr/>
          </a:p>
        </p:txBody>
      </p:sp>
      <p:pic>
        <p:nvPicPr>
          <p:cNvPr id="1060" name="Google Shape;106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8123" y="1112839"/>
            <a:ext cx="8985739" cy="5200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gd96e4d0e41_0_1358"/>
          <p:cNvSpPr txBox="1">
            <a:spLocks noGrp="1"/>
          </p:cNvSpPr>
          <p:nvPr>
            <p:ph type="body" idx="1"/>
          </p:nvPr>
        </p:nvSpPr>
        <p:spPr>
          <a:xfrm>
            <a:off x="1652600" y="1143000"/>
            <a:ext cx="8939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2800" dirty="0">
                <a:solidFill>
                  <a:srgbClr val="001080"/>
                </a:solidFill>
              </a:rPr>
              <a:t>Find the </a:t>
            </a:r>
            <a:r>
              <a:rPr lang="en" sz="2800" dirty="0">
                <a:solidFill>
                  <a:srgbClr val="FF0000"/>
                </a:solidFill>
              </a:rPr>
              <a:t>Module 6</a:t>
            </a:r>
            <a:r>
              <a:rPr lang="en" sz="2800" dirty="0">
                <a:solidFill>
                  <a:srgbClr val="001080"/>
                </a:solidFill>
              </a:rPr>
              <a:t> folder under </a:t>
            </a:r>
            <a:r>
              <a:rPr lang="en" sz="2800" dirty="0">
                <a:solidFill>
                  <a:srgbClr val="FF0000"/>
                </a:solidFill>
              </a:rPr>
              <a:t>Python Code</a:t>
            </a:r>
            <a:r>
              <a:rPr lang="en" sz="2800" dirty="0">
                <a:solidFill>
                  <a:srgbClr val="001080"/>
                </a:solidFill>
              </a:rPr>
              <a:t> in folder </a:t>
            </a:r>
            <a:r>
              <a:rPr lang="en" sz="2800" dirty="0">
                <a:solidFill>
                  <a:srgbClr val="FF0000"/>
                </a:solidFill>
              </a:rPr>
              <a:t>CBW-MachineLearning-2026</a:t>
            </a:r>
            <a:r>
              <a:rPr lang="en" sz="2800" dirty="0">
                <a:solidFill>
                  <a:srgbClr val="001080"/>
                </a:solidFill>
              </a:rPr>
              <a:t> in your Google Drive</a:t>
            </a:r>
            <a:endParaRPr sz="2800" dirty="0">
              <a:solidFill>
                <a:srgbClr val="00108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800" dirty="0"/>
          </a:p>
        </p:txBody>
      </p:sp>
      <p:sp>
        <p:nvSpPr>
          <p:cNvPr id="1070" name="Google Shape;1070;gd96e4d0e41_0_1358"/>
          <p:cNvSpPr txBox="1">
            <a:spLocks noGrp="1"/>
          </p:cNvSpPr>
          <p:nvPr>
            <p:ph type="title"/>
          </p:nvPr>
        </p:nvSpPr>
        <p:spPr>
          <a:xfrm>
            <a:off x="0" y="-3015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dirty="0">
                <a:solidFill>
                  <a:schemeClr val="dk1"/>
                </a:solidFill>
              </a:rPr>
              <a:t>Open the </a:t>
            </a:r>
            <a:r>
              <a:rPr lang="en" dirty="0" err="1">
                <a:solidFill>
                  <a:schemeClr val="dk1"/>
                </a:solidFill>
              </a:rPr>
              <a:t>Colab</a:t>
            </a:r>
            <a:r>
              <a:rPr lang="en" dirty="0">
                <a:solidFill>
                  <a:schemeClr val="dk1"/>
                </a:solidFill>
              </a:rPr>
              <a:t> File</a:t>
            </a:r>
            <a:endParaRPr dirty="0">
              <a:solidFill>
                <a:schemeClr val="dk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E3148A5-D2A4-FDEA-32A4-655C8DFA9536}"/>
              </a:ext>
            </a:extLst>
          </p:cNvPr>
          <p:cNvGrpSpPr/>
          <p:nvPr/>
        </p:nvGrpSpPr>
        <p:grpSpPr>
          <a:xfrm>
            <a:off x="1652600" y="2471900"/>
            <a:ext cx="8877301" cy="3838421"/>
            <a:chOff x="1652600" y="2471900"/>
            <a:chExt cx="8877301" cy="3838421"/>
          </a:xfrm>
        </p:grpSpPr>
        <p:pic>
          <p:nvPicPr>
            <p:cNvPr id="1067" name="Google Shape;1067;gd96e4d0e41_0_1358"/>
            <p:cNvPicPr preferRelativeResize="0"/>
            <p:nvPr/>
          </p:nvPicPr>
          <p:blipFill rotWithShape="1">
            <a:blip r:embed="rId3">
              <a:alphaModFix/>
            </a:blip>
            <a:srcRect l="14943" t="6630" r="9690" b="7809"/>
            <a:stretch/>
          </p:blipFill>
          <p:spPr>
            <a:xfrm>
              <a:off x="1652600" y="2776700"/>
              <a:ext cx="6376450" cy="3038326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1068" name="Google Shape;1068;gd96e4d0e41_0_1358"/>
            <p:cNvSpPr/>
            <p:nvPr/>
          </p:nvSpPr>
          <p:spPr>
            <a:xfrm>
              <a:off x="5653325" y="3395825"/>
              <a:ext cx="1981800" cy="450900"/>
            </a:xfrm>
            <a:prstGeom prst="ellipse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gd96e4d0e41_0_1358"/>
            <p:cNvSpPr/>
            <p:nvPr/>
          </p:nvSpPr>
          <p:spPr>
            <a:xfrm>
              <a:off x="1709975" y="2776700"/>
              <a:ext cx="2381100" cy="450900"/>
            </a:xfrm>
            <a:prstGeom prst="ellipse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71" name="Google Shape;1071;gd96e4d0e41_0_1358"/>
            <p:cNvPicPr preferRelativeResize="0"/>
            <p:nvPr/>
          </p:nvPicPr>
          <p:blipFill rotWithShape="1">
            <a:blip r:embed="rId4">
              <a:alphaModFix/>
            </a:blip>
            <a:srcRect r="27350" b="12722"/>
            <a:stretch/>
          </p:blipFill>
          <p:spPr>
            <a:xfrm>
              <a:off x="7790327" y="2471900"/>
              <a:ext cx="2739574" cy="3838421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1072" name="Google Shape;1072;gd96e4d0e41_0_1358"/>
            <p:cNvSpPr/>
            <p:nvPr/>
          </p:nvSpPr>
          <p:spPr>
            <a:xfrm>
              <a:off x="7615225" y="5433124"/>
              <a:ext cx="1892100" cy="414000"/>
            </a:xfrm>
            <a:prstGeom prst="ellipse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78CF2FD-A1C9-ACEE-47E1-E6723E83D8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00046" y="2910951"/>
              <a:ext cx="280670" cy="15171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9" name="Google Shape;1079;gd96e4d0e41_0_13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35550" y="3071500"/>
            <a:ext cx="5935425" cy="210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0" name="Google Shape;1080;gd96e4d0e41_0_1368"/>
          <p:cNvSpPr txBox="1">
            <a:spLocks noGrp="1"/>
          </p:cNvSpPr>
          <p:nvPr>
            <p:ph type="title"/>
          </p:nvPr>
        </p:nvSpPr>
        <p:spPr>
          <a:xfrm>
            <a:off x="0" y="-3015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Open the Colab File</a:t>
            </a:r>
            <a:r>
              <a:rPr lang="en" sz="3600"/>
              <a:t> </a:t>
            </a:r>
            <a:r>
              <a:rPr lang="en" sz="2700" i="1"/>
              <a:t>cont...</a:t>
            </a:r>
            <a:endParaRPr/>
          </a:p>
        </p:txBody>
      </p:sp>
      <p:sp>
        <p:nvSpPr>
          <p:cNvPr id="1081" name="Google Shape;1081;gd96e4d0e41_0_1368"/>
          <p:cNvSpPr txBox="1"/>
          <p:nvPr/>
        </p:nvSpPr>
        <p:spPr>
          <a:xfrm>
            <a:off x="440267" y="1553467"/>
            <a:ext cx="113792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" sz="2800" b="1" i="0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Right click on ‘</a:t>
            </a:r>
            <a:r>
              <a:rPr lang="en" sz="28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IrisDT_sklearn.ipynb</a:t>
            </a:r>
            <a:r>
              <a:rPr lang="en" sz="2800" b="1" i="0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’ and select open with Google </a:t>
            </a:r>
            <a:r>
              <a:rPr lang="en" sz="2800" b="1" i="0" u="none" strike="noStrike" cap="none" dirty="0" err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Colaboratory</a:t>
            </a:r>
            <a:endParaRPr sz="2800" b="1" i="0" u="none" strike="noStrike" cap="none" dirty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2" name="Google Shape;1082;gd96e4d0e41_0_13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43875" y="3019550"/>
            <a:ext cx="570600" cy="2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3" name="Google Shape;1083;gd96e4d0e41_0_1368"/>
          <p:cNvSpPr/>
          <p:nvPr/>
        </p:nvSpPr>
        <p:spPr>
          <a:xfrm>
            <a:off x="3008575" y="3084700"/>
            <a:ext cx="570600" cy="150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4" name="Google Shape;1084;gd96e4d0e41_0_1368"/>
          <p:cNvSpPr/>
          <p:nvPr/>
        </p:nvSpPr>
        <p:spPr>
          <a:xfrm>
            <a:off x="2991100" y="4483150"/>
            <a:ext cx="1981800" cy="4509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gd96e4d0e41_0_1368"/>
          <p:cNvSpPr/>
          <p:nvPr/>
        </p:nvSpPr>
        <p:spPr>
          <a:xfrm>
            <a:off x="7254050" y="4476850"/>
            <a:ext cx="1981800" cy="4509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6D180A-4A95-1D7F-CDE8-9A33D5339E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7430" y="3058800"/>
            <a:ext cx="356588" cy="192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A638E-F82B-FF65-F5B3-EA1F54BE9B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4979" y="3072816"/>
            <a:ext cx="119153" cy="16248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12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“Old” IrisDT4 Algorithm</a:t>
            </a:r>
            <a:endParaRPr/>
          </a:p>
        </p:txBody>
      </p:sp>
      <p:sp>
        <p:nvSpPr>
          <p:cNvPr id="1094" name="Google Shape;1094;p12"/>
          <p:cNvSpPr txBox="1">
            <a:spLocks noGrp="1"/>
          </p:cNvSpPr>
          <p:nvPr>
            <p:ph type="body" idx="1"/>
          </p:nvPr>
        </p:nvSpPr>
        <p:spPr>
          <a:xfrm>
            <a:off x="1253067" y="1012465"/>
            <a:ext cx="10312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100"/>
              <a:buChar char="•"/>
            </a:pPr>
            <a:r>
              <a:rPr lang="en" sz="3200" dirty="0"/>
              <a:t>Read data</a:t>
            </a:r>
            <a:endParaRPr sz="3200" dirty="0"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100"/>
              <a:buChar char="•"/>
            </a:pPr>
            <a:r>
              <a:rPr lang="en" sz="3200" dirty="0"/>
              <a:t>Check data</a:t>
            </a:r>
            <a:endParaRPr sz="3200" dirty="0"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100"/>
              <a:buChar char="•"/>
            </a:pPr>
            <a:r>
              <a:rPr lang="en" sz="3200" dirty="0"/>
              <a:t>Create training/testing data sets</a:t>
            </a:r>
            <a:endParaRPr sz="3200" dirty="0"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100"/>
              <a:buChar char="•"/>
            </a:pPr>
            <a:r>
              <a:rPr lang="en" sz="3200" dirty="0"/>
              <a:t>Create a test splitting function (</a:t>
            </a:r>
            <a:r>
              <a:rPr lang="en" sz="3200" dirty="0" err="1">
                <a:solidFill>
                  <a:srgbClr val="FF0000"/>
                </a:solidFill>
              </a:rPr>
              <a:t>test_split</a:t>
            </a:r>
            <a:r>
              <a:rPr lang="en" sz="3200" dirty="0"/>
              <a:t>)</a:t>
            </a:r>
            <a:endParaRPr sz="3200" dirty="0"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100"/>
              <a:buChar char="•"/>
            </a:pPr>
            <a:r>
              <a:rPr lang="en" sz="3200" dirty="0"/>
              <a:t>Create a Gini Index calculation function (</a:t>
            </a:r>
            <a:r>
              <a:rPr lang="en" sz="3200" dirty="0" err="1">
                <a:solidFill>
                  <a:srgbClr val="FF0000"/>
                </a:solidFill>
              </a:rPr>
              <a:t>gini_index</a:t>
            </a:r>
            <a:r>
              <a:rPr lang="en" sz="3200" dirty="0"/>
              <a:t>)</a:t>
            </a:r>
            <a:endParaRPr sz="3200" dirty="0"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100"/>
              <a:buChar char="•"/>
            </a:pPr>
            <a:r>
              <a:rPr lang="en" sz="3200" dirty="0"/>
              <a:t>Create optimal split function (</a:t>
            </a:r>
            <a:r>
              <a:rPr lang="en" sz="3200" dirty="0" err="1">
                <a:solidFill>
                  <a:srgbClr val="FF0000"/>
                </a:solidFill>
              </a:rPr>
              <a:t>get_split</a:t>
            </a:r>
            <a:r>
              <a:rPr lang="en" sz="3200" dirty="0"/>
              <a:t>)</a:t>
            </a:r>
            <a:endParaRPr sz="3200" dirty="0"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100"/>
              <a:buChar char="•"/>
            </a:pPr>
            <a:r>
              <a:rPr lang="en" sz="3200" dirty="0"/>
              <a:t>Create terminal node function (</a:t>
            </a:r>
            <a:r>
              <a:rPr lang="en" sz="3200" dirty="0" err="1">
                <a:solidFill>
                  <a:srgbClr val="FF0000"/>
                </a:solidFill>
              </a:rPr>
              <a:t>to_terminal</a:t>
            </a:r>
            <a:r>
              <a:rPr lang="en" sz="3200" dirty="0"/>
              <a:t>)</a:t>
            </a:r>
            <a:endParaRPr sz="3200" dirty="0"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100"/>
              <a:buChar char="•"/>
            </a:pPr>
            <a:r>
              <a:rPr lang="en" sz="3200" dirty="0"/>
              <a:t>Create a recursive splitting function (</a:t>
            </a:r>
            <a:r>
              <a:rPr lang="en" sz="3200" dirty="0">
                <a:solidFill>
                  <a:srgbClr val="FF0000"/>
                </a:solidFill>
              </a:rPr>
              <a:t>split</a:t>
            </a:r>
            <a:r>
              <a:rPr lang="en" sz="3200" dirty="0"/>
              <a:t>)</a:t>
            </a:r>
            <a:endParaRPr sz="3200" dirty="0"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100"/>
              <a:buChar char="•"/>
            </a:pPr>
            <a:r>
              <a:rPr lang="en" sz="3200" dirty="0"/>
              <a:t>Create a program to call the trained DT</a:t>
            </a:r>
            <a:endParaRPr sz="3200" dirty="0"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13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“New” IrisDT4 Algorithm</a:t>
            </a:r>
            <a:endParaRPr/>
          </a:p>
        </p:txBody>
      </p:sp>
      <p:sp>
        <p:nvSpPr>
          <p:cNvPr id="1101" name="Google Shape;1101;p13"/>
          <p:cNvSpPr txBox="1">
            <a:spLocks noGrp="1"/>
          </p:cNvSpPr>
          <p:nvPr>
            <p:ph type="body" idx="1"/>
          </p:nvPr>
        </p:nvSpPr>
        <p:spPr>
          <a:xfrm>
            <a:off x="609600" y="1412876"/>
            <a:ext cx="1070186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100"/>
              <a:buChar char="•"/>
            </a:pPr>
            <a:r>
              <a:rPr lang="en" sz="3200" dirty="0"/>
              <a:t>Read data via </a:t>
            </a:r>
            <a:r>
              <a:rPr lang="en" sz="3200" dirty="0" err="1"/>
              <a:t>sklearn.datasets</a:t>
            </a:r>
            <a:endParaRPr sz="3200" dirty="0"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100"/>
              <a:buChar char="•"/>
            </a:pPr>
            <a:r>
              <a:rPr lang="en" sz="3200" dirty="0"/>
              <a:t>Call a dataset split function via </a:t>
            </a:r>
            <a:r>
              <a:rPr lang="en" sz="3200" dirty="0" err="1"/>
              <a:t>sklearn’s</a:t>
            </a:r>
            <a:r>
              <a:rPr lang="en" sz="3200" dirty="0"/>
              <a:t> </a:t>
            </a:r>
            <a:r>
              <a:rPr lang="en" sz="3200" dirty="0" err="1"/>
              <a:t>train_test_split</a:t>
            </a:r>
            <a:endParaRPr sz="3200" dirty="0"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100"/>
              <a:buChar char="•"/>
            </a:pPr>
            <a:r>
              <a:rPr lang="en" sz="3200" dirty="0"/>
              <a:t>Call </a:t>
            </a:r>
            <a:r>
              <a:rPr lang="en" sz="3200" dirty="0" err="1"/>
              <a:t>sklearn’s</a:t>
            </a:r>
            <a:r>
              <a:rPr lang="en" sz="3200" dirty="0"/>
              <a:t> </a:t>
            </a:r>
            <a:r>
              <a:rPr lang="en" sz="3200" dirty="0" err="1"/>
              <a:t>DecisionTreeClassifier</a:t>
            </a:r>
            <a:endParaRPr sz="3200" dirty="0"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100"/>
              <a:buChar char="•"/>
            </a:pPr>
            <a:r>
              <a:rPr lang="en" sz="3200" dirty="0"/>
              <a:t>Repeat until max depth of 4 is reached</a:t>
            </a:r>
            <a:endParaRPr sz="3200" dirty="0"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3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gd96e4d0e41_0_376"/>
          <p:cNvSpPr txBox="1">
            <a:spLocks noGrp="1"/>
          </p:cNvSpPr>
          <p:nvPr>
            <p:ph type="title"/>
          </p:nvPr>
        </p:nvSpPr>
        <p:spPr>
          <a:xfrm>
            <a:off x="1835700" y="86495"/>
            <a:ext cx="8520600" cy="11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Import Functions for </a:t>
            </a:r>
            <a:br>
              <a:rPr lang="en"/>
            </a:br>
            <a:r>
              <a:rPr lang="en"/>
              <a:t>Python Math</a:t>
            </a:r>
            <a:endParaRPr/>
          </a:p>
        </p:txBody>
      </p:sp>
      <p:sp>
        <p:nvSpPr>
          <p:cNvPr id="1108" name="Google Shape;1108;gd96e4d0e41_0_376"/>
          <p:cNvSpPr txBox="1">
            <a:spLocks noGrp="1"/>
          </p:cNvSpPr>
          <p:nvPr>
            <p:ph type="body" idx="1"/>
          </p:nvPr>
        </p:nvSpPr>
        <p:spPr>
          <a:xfrm>
            <a:off x="406400" y="1862002"/>
            <a:ext cx="11311468" cy="14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33400" marR="3810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 sz="3200" dirty="0" err="1"/>
              <a:t>Numpy</a:t>
            </a:r>
            <a:r>
              <a:rPr lang="en" sz="3200" dirty="0"/>
              <a:t> allows for mathematical operations and array handling</a:t>
            </a:r>
            <a:endParaRPr sz="3200" dirty="0"/>
          </a:p>
          <a:p>
            <a:pPr marL="533400" marR="381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 sz="3200" dirty="0"/>
              <a:t>Pandas is used to read data and for </a:t>
            </a:r>
            <a:r>
              <a:rPr lang="en" sz="3200" dirty="0" err="1"/>
              <a:t>dataframe</a:t>
            </a:r>
            <a:r>
              <a:rPr lang="en" sz="3200" dirty="0"/>
              <a:t> capabilities</a:t>
            </a:r>
            <a:endParaRPr sz="3200" dirty="0"/>
          </a:p>
          <a:p>
            <a:pPr marL="0" marR="381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3200" dirty="0">
              <a:solidFill>
                <a:schemeClr val="accent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35714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 sz="3200" dirty="0">
              <a:solidFill>
                <a:schemeClr val="dk1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 sz="3200" dirty="0"/>
          </a:p>
        </p:txBody>
      </p:sp>
      <p:sp>
        <p:nvSpPr>
          <p:cNvPr id="1109" name="Google Shape;1109;gd96e4d0e41_0_376"/>
          <p:cNvSpPr txBox="1"/>
          <p:nvPr/>
        </p:nvSpPr>
        <p:spPr>
          <a:xfrm>
            <a:off x="4074268" y="3948010"/>
            <a:ext cx="478950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AF00DB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lang="en" sz="2000" b="1" i="0" u="none" strike="noStrike" cap="none">
                <a:solidFill>
                  <a:schemeClr val="dk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numpy </a:t>
            </a:r>
            <a:r>
              <a:rPr lang="en" sz="2000" b="1" i="0" u="none" strike="noStrike" cap="none">
                <a:solidFill>
                  <a:srgbClr val="AF00DB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as</a:t>
            </a:r>
            <a:r>
              <a:rPr lang="en" sz="2000" b="1" i="0" u="none" strike="noStrike" cap="none">
                <a:solidFill>
                  <a:schemeClr val="dk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np</a:t>
            </a:r>
            <a:endParaRPr sz="2000" b="1" i="0" u="none" strike="noStrike" cap="none">
              <a:solidFill>
                <a:schemeClr val="dk1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AF00DB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lang="en" sz="2000" b="1" i="0" u="none" strike="noStrike" cap="none">
                <a:solidFill>
                  <a:schemeClr val="dk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pandas </a:t>
            </a:r>
            <a:r>
              <a:rPr lang="en" sz="2000" b="1" i="0" u="none" strike="noStrike" cap="none">
                <a:solidFill>
                  <a:srgbClr val="AF00DB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as</a:t>
            </a:r>
            <a:r>
              <a:rPr lang="en" sz="2000" b="1" i="0" u="none" strike="noStrike" cap="none">
                <a:solidFill>
                  <a:schemeClr val="dk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pd</a:t>
            </a:r>
            <a:endParaRPr sz="2000" b="1" i="0" u="none" strike="noStrike" cap="none">
              <a:solidFill>
                <a:schemeClr val="dk1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40"/>
          <p:cNvSpPr txBox="1">
            <a:spLocks noGrp="1"/>
          </p:cNvSpPr>
          <p:nvPr>
            <p:ph type="title"/>
          </p:nvPr>
        </p:nvSpPr>
        <p:spPr>
          <a:xfrm>
            <a:off x="1981200" y="460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Code for Reading Data</a:t>
            </a:r>
            <a:endParaRPr/>
          </a:p>
        </p:txBody>
      </p:sp>
      <p:pic>
        <p:nvPicPr>
          <p:cNvPr id="1116" name="Google Shape;1116;p40"/>
          <p:cNvPicPr preferRelativeResize="0"/>
          <p:nvPr/>
        </p:nvPicPr>
        <p:blipFill rotWithShape="1">
          <a:blip r:embed="rId3">
            <a:alphaModFix/>
          </a:blip>
          <a:srcRect t="14829" b="23304"/>
          <a:stretch/>
        </p:blipFill>
        <p:spPr>
          <a:xfrm>
            <a:off x="1742071" y="2523066"/>
            <a:ext cx="8468729" cy="2063399"/>
          </a:xfrm>
          <a:prstGeom prst="rect">
            <a:avLst/>
          </a:prstGeom>
          <a:noFill/>
          <a:ln>
            <a:noFill/>
          </a:ln>
        </p:spPr>
      </p:pic>
      <p:sp>
        <p:nvSpPr>
          <p:cNvPr id="1117" name="Google Shape;1117;p40"/>
          <p:cNvSpPr txBox="1"/>
          <p:nvPr/>
        </p:nvSpPr>
        <p:spPr>
          <a:xfrm>
            <a:off x="402671" y="1220305"/>
            <a:ext cx="11633201" cy="1051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1435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2700"/>
              <a:buFont typeface="Arial"/>
              <a:buChar char="•"/>
            </a:pPr>
            <a:r>
              <a:rPr lang="en" sz="2800" b="1" i="0" u="none" strike="noStrike" cap="none" dirty="0">
                <a:solidFill>
                  <a:srgbClr val="33339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The iris data set is imported using the </a:t>
            </a:r>
            <a:r>
              <a:rPr lang="en" sz="2800" b="1" i="0" u="none" strike="noStrike" cap="none" dirty="0" err="1">
                <a:solidFill>
                  <a:srgbClr val="33339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sklearn.datasets</a:t>
            </a:r>
            <a:r>
              <a:rPr lang="en" sz="2800" b="1" i="0" u="none" strike="noStrike" cap="none" dirty="0">
                <a:solidFill>
                  <a:srgbClr val="33339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function</a:t>
            </a:r>
            <a:endParaRPr sz="2800" b="1" i="0" u="none" strike="noStrike" cap="none" dirty="0">
              <a:solidFill>
                <a:srgbClr val="333399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p40"/>
          <p:cNvSpPr txBox="1"/>
          <p:nvPr/>
        </p:nvSpPr>
        <p:spPr>
          <a:xfrm>
            <a:off x="1713725" y="5442000"/>
            <a:ext cx="8954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We are using the “datasets” function imported from </a:t>
            </a:r>
            <a:r>
              <a:rPr lang="en" sz="18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sklearn</a:t>
            </a:r>
            <a:r>
              <a:rPr lang="en" sz="1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to simplify data reading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p102"/>
          <p:cNvSpPr txBox="1">
            <a:spLocks noGrp="1"/>
          </p:cNvSpPr>
          <p:nvPr>
            <p:ph type="title"/>
          </p:nvPr>
        </p:nvSpPr>
        <p:spPr>
          <a:xfrm>
            <a:off x="1703173" y="38830"/>
            <a:ext cx="8520600" cy="1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/>
              <a:t>Create a Dataset Split Function</a:t>
            </a:r>
            <a:endParaRPr/>
          </a:p>
        </p:txBody>
      </p:sp>
      <p:sp>
        <p:nvSpPr>
          <p:cNvPr id="1125" name="Google Shape;1125;p102"/>
          <p:cNvSpPr txBox="1">
            <a:spLocks noGrp="1"/>
          </p:cNvSpPr>
          <p:nvPr>
            <p:ph type="body" idx="1"/>
          </p:nvPr>
        </p:nvSpPr>
        <p:spPr>
          <a:xfrm>
            <a:off x="536340" y="1387100"/>
            <a:ext cx="10854265" cy="9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dirty="0"/>
              <a:t>The dataset must be split into training and testing sets</a:t>
            </a:r>
            <a:endParaRPr dirty="0">
              <a:solidFill>
                <a:schemeClr val="dk1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26" name="Google Shape;1126;p102"/>
          <p:cNvSpPr/>
          <p:nvPr/>
        </p:nvSpPr>
        <p:spPr>
          <a:xfrm>
            <a:off x="536340" y="2100570"/>
            <a:ext cx="110744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" sz="2800" b="1" i="0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From the </a:t>
            </a:r>
            <a:r>
              <a:rPr lang="en" sz="2800" b="1" i="0" u="none" strike="noStrike" cap="none" dirty="0" err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sklearn</a:t>
            </a:r>
            <a:r>
              <a:rPr lang="en" sz="2800" b="1" i="0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 package we can import the </a:t>
            </a:r>
            <a:r>
              <a:rPr lang="en" sz="2800" b="1" i="0" u="none" strike="noStrike" cap="none" dirty="0" err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train_test_split</a:t>
            </a:r>
            <a:r>
              <a:rPr lang="en" sz="2800" b="1" i="0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  method</a:t>
            </a:r>
            <a:endParaRPr sz="2800" b="1" i="0" u="none" strike="noStrike" cap="none" dirty="0">
              <a:solidFill>
                <a:srgbClr val="00009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27" name="Google Shape;1127;p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2983" y="3147999"/>
            <a:ext cx="9186035" cy="489067"/>
          </a:xfrm>
          <a:prstGeom prst="rect">
            <a:avLst/>
          </a:prstGeom>
          <a:noFill/>
          <a:ln>
            <a:noFill/>
          </a:ln>
        </p:spPr>
      </p:pic>
      <p:sp>
        <p:nvSpPr>
          <p:cNvPr id="1128" name="Google Shape;1128;p102"/>
          <p:cNvSpPr/>
          <p:nvPr/>
        </p:nvSpPr>
        <p:spPr>
          <a:xfrm>
            <a:off x="1502982" y="3596793"/>
            <a:ext cx="9554483" cy="1308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000" b="1" i="0" u="none" strike="noStrike" cap="none" dirty="0" err="1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X_train</a:t>
            </a:r>
            <a:r>
              <a:rPr lang="en" sz="2000" b="1" i="0" u="none" strike="noStrike" cap="none" dirty="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, </a:t>
            </a:r>
            <a:r>
              <a:rPr lang="en" sz="2000" b="1" i="0" u="none" strike="noStrike" cap="none" dirty="0" err="1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X_test</a:t>
            </a:r>
            <a:r>
              <a:rPr lang="en" sz="2000" b="1" i="0" u="none" strike="noStrike" cap="none" dirty="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, </a:t>
            </a:r>
            <a:r>
              <a:rPr lang="en" sz="2000" b="1" i="0" u="none" strike="noStrike" cap="none" dirty="0" err="1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Y_train</a:t>
            </a:r>
            <a:r>
              <a:rPr lang="en" sz="2000" b="1" i="0" u="none" strike="noStrike" cap="none" dirty="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, </a:t>
            </a:r>
            <a:r>
              <a:rPr lang="en" sz="2000" b="1" i="0" u="none" strike="noStrike" cap="none" dirty="0" err="1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Y_test</a:t>
            </a:r>
            <a:r>
              <a:rPr lang="en" sz="2000" b="1" i="0" u="none" strike="noStrike" cap="none" dirty="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 =</a:t>
            </a:r>
            <a:r>
              <a:rPr lang="en" sz="2000" b="1" i="0" u="none" strike="noStrike" cap="none" dirty="0" err="1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train_test_split</a:t>
            </a:r>
            <a:r>
              <a:rPr lang="en" sz="2000" b="1" i="0" u="none" strike="noStrike" cap="none" dirty="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(</a:t>
            </a:r>
            <a:r>
              <a:rPr lang="en" sz="2000" b="1" i="0" u="none" strike="noStrike" cap="none" dirty="0" err="1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df</a:t>
            </a:r>
            <a:r>
              <a:rPr lang="en" sz="2000" b="1" i="0" u="none" strike="noStrike" cap="none" dirty="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[</a:t>
            </a:r>
            <a:r>
              <a:rPr lang="en" sz="2000" b="1" i="0" u="none" strike="noStrike" cap="none" dirty="0" err="1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data.feature_names</a:t>
            </a:r>
            <a:r>
              <a:rPr lang="en" sz="2000" b="1" i="0" u="none" strike="noStrike" cap="none" dirty="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], </a:t>
            </a:r>
            <a:r>
              <a:rPr lang="en" sz="2000" b="1" i="0" u="none" strike="noStrike" cap="none" dirty="0" err="1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df</a:t>
            </a:r>
            <a:r>
              <a:rPr lang="en" sz="2000" b="1" i="0" u="none" strike="noStrike" cap="none" dirty="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[</a:t>
            </a:r>
            <a:r>
              <a:rPr lang="en" sz="2000" b="1" i="0" u="none" strike="noStrike" cap="none" dirty="0">
                <a:solidFill>
                  <a:srgbClr val="A31515"/>
                </a:solidFill>
                <a:latin typeface="Courier"/>
                <a:ea typeface="Courier"/>
                <a:cs typeface="Courier"/>
                <a:sym typeface="Courier"/>
              </a:rPr>
              <a:t>'target'</a:t>
            </a:r>
            <a:r>
              <a:rPr lang="en" sz="2000" b="1" i="0" u="none" strike="noStrike" cap="none" dirty="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], </a:t>
            </a:r>
            <a:r>
              <a:rPr lang="en" sz="2000" b="1" i="0" u="none" strike="noStrike" cap="none" dirty="0" err="1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random_state</a:t>
            </a:r>
            <a:r>
              <a:rPr lang="en" sz="2000" b="1" i="0" u="none" strike="noStrike" cap="none" dirty="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=</a:t>
            </a:r>
            <a:r>
              <a:rPr lang="en" sz="2000" b="1" i="0" u="none" strike="noStrike" cap="none" dirty="0">
                <a:solidFill>
                  <a:srgbClr val="09885A"/>
                </a:solidFill>
                <a:latin typeface="Courier"/>
                <a:ea typeface="Courier"/>
                <a:cs typeface="Courier"/>
                <a:sym typeface="Courier"/>
              </a:rPr>
              <a:t>0</a:t>
            </a:r>
            <a:r>
              <a:rPr lang="en" sz="2000" b="1" i="0" u="none" strike="noStrike" cap="none" dirty="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)</a:t>
            </a:r>
            <a:endParaRPr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00009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9" name="Google Shape;1129;p102"/>
          <p:cNvSpPr txBox="1"/>
          <p:nvPr/>
        </p:nvSpPr>
        <p:spPr>
          <a:xfrm>
            <a:off x="1502981" y="4904803"/>
            <a:ext cx="935429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We are using the “</a:t>
            </a:r>
            <a:r>
              <a:rPr lang="en" sz="18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train_test_split</a:t>
            </a:r>
            <a:r>
              <a:rPr lang="en" sz="1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” function imported from </a:t>
            </a:r>
            <a:r>
              <a:rPr lang="en" sz="18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sklearn</a:t>
            </a:r>
            <a:r>
              <a:rPr lang="en" sz="1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to simplify data handling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p103"/>
          <p:cNvSpPr txBox="1">
            <a:spLocks noGrp="1"/>
          </p:cNvSpPr>
          <p:nvPr>
            <p:ph type="title"/>
          </p:nvPr>
        </p:nvSpPr>
        <p:spPr>
          <a:xfrm>
            <a:off x="1981200" y="460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Machine Learning Workflow</a:t>
            </a:r>
            <a:endParaRPr/>
          </a:p>
        </p:txBody>
      </p:sp>
      <p:sp>
        <p:nvSpPr>
          <p:cNvPr id="1136" name="Google Shape;1136;p103"/>
          <p:cNvSpPr/>
          <p:nvPr/>
        </p:nvSpPr>
        <p:spPr>
          <a:xfrm>
            <a:off x="2830287" y="1861456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Define an ML problem and propose a solution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7" name="Google Shape;1137;p103"/>
          <p:cNvSpPr/>
          <p:nvPr/>
        </p:nvSpPr>
        <p:spPr>
          <a:xfrm>
            <a:off x="5111336" y="1861456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25400" cap="flat" cmpd="sng">
            <a:solidFill>
              <a:srgbClr val="5D4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Construct your dataset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8" name="Google Shape;1138;p103"/>
          <p:cNvSpPr/>
          <p:nvPr/>
        </p:nvSpPr>
        <p:spPr>
          <a:xfrm>
            <a:off x="7372596" y="1861456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 cap="flat" cmpd="sng">
            <a:solidFill>
              <a:srgbClr val="8C3A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Transform your dataset &amp; select features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Google Shape;1139;p103"/>
          <p:cNvSpPr/>
          <p:nvPr/>
        </p:nvSpPr>
        <p:spPr>
          <a:xfrm>
            <a:off x="7372597" y="4020786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25400" cap="flat" cmpd="sng">
            <a:solidFill>
              <a:srgbClr val="367D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Choose and train a model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0" name="Google Shape;1140;p103"/>
          <p:cNvSpPr/>
          <p:nvPr/>
        </p:nvSpPr>
        <p:spPr>
          <a:xfrm>
            <a:off x="5111336" y="4020786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Test and validate your model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103"/>
          <p:cNvSpPr/>
          <p:nvPr/>
        </p:nvSpPr>
        <p:spPr>
          <a:xfrm>
            <a:off x="2830286" y="4030682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model to make predictions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p103"/>
          <p:cNvSpPr/>
          <p:nvPr/>
        </p:nvSpPr>
        <p:spPr>
          <a:xfrm>
            <a:off x="4635335" y="2520534"/>
            <a:ext cx="476100" cy="25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103"/>
          <p:cNvSpPr/>
          <p:nvPr/>
        </p:nvSpPr>
        <p:spPr>
          <a:xfrm>
            <a:off x="6916384" y="2520535"/>
            <a:ext cx="476100" cy="25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4" name="Google Shape;1144;p103"/>
          <p:cNvSpPr/>
          <p:nvPr/>
        </p:nvSpPr>
        <p:spPr>
          <a:xfrm flipH="1">
            <a:off x="6916284" y="4582365"/>
            <a:ext cx="476100" cy="25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5" name="Google Shape;1145;p103"/>
          <p:cNvSpPr/>
          <p:nvPr/>
        </p:nvSpPr>
        <p:spPr>
          <a:xfrm flipH="1">
            <a:off x="4622859" y="4582362"/>
            <a:ext cx="476100" cy="25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p103"/>
          <p:cNvSpPr/>
          <p:nvPr/>
        </p:nvSpPr>
        <p:spPr>
          <a:xfrm>
            <a:off x="9278587" y="2683821"/>
            <a:ext cx="653100" cy="20772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103"/>
          <p:cNvSpPr/>
          <p:nvPr/>
        </p:nvSpPr>
        <p:spPr>
          <a:xfrm>
            <a:off x="7154383" y="3779959"/>
            <a:ext cx="2363100" cy="19833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103"/>
          <p:cNvSpPr txBox="1"/>
          <p:nvPr/>
        </p:nvSpPr>
        <p:spPr>
          <a:xfrm>
            <a:off x="3762375" y="5842775"/>
            <a:ext cx="467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have chosen a decision tree model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"/>
          <p:cNvSpPr txBox="1">
            <a:spLocks noGrp="1"/>
          </p:cNvSpPr>
          <p:nvPr>
            <p:ph type="ctrTitle"/>
          </p:nvPr>
        </p:nvSpPr>
        <p:spPr>
          <a:xfrm>
            <a:off x="640492" y="2250180"/>
            <a:ext cx="7094838" cy="1026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Helvetica Neue Light"/>
              <a:buNone/>
            </a:pPr>
            <a:r>
              <a:rPr lang="en-US" sz="4400" b="1" dirty="0"/>
              <a:t>Module 6: Machine Learning with </a:t>
            </a:r>
            <a:r>
              <a:rPr lang="en-US" sz="4400" b="1" dirty="0" err="1"/>
              <a:t>Keras</a:t>
            </a:r>
            <a:r>
              <a:rPr lang="en-US" sz="4400" b="1" dirty="0"/>
              <a:t> &amp; Scikit-Learn</a:t>
            </a:r>
            <a:endParaRPr sz="4400" dirty="0"/>
          </a:p>
        </p:txBody>
      </p:sp>
      <p:sp>
        <p:nvSpPr>
          <p:cNvPr id="85" name="Google Shape;85;p3"/>
          <p:cNvSpPr txBox="1">
            <a:spLocks noGrp="1"/>
          </p:cNvSpPr>
          <p:nvPr>
            <p:ph type="subTitle" idx="1"/>
          </p:nvPr>
        </p:nvSpPr>
        <p:spPr>
          <a:xfrm>
            <a:off x="1782641" y="3276720"/>
            <a:ext cx="4810539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David Wishart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Machine Learning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Apr 22-23, 2026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  <p:pic>
        <p:nvPicPr>
          <p:cNvPr id="86" name="Google Shape;86;p3" descr="A black and pink squares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66654" y="492312"/>
            <a:ext cx="2547551" cy="254755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3"/>
          <p:cNvSpPr txBox="1"/>
          <p:nvPr/>
        </p:nvSpPr>
        <p:spPr>
          <a:xfrm>
            <a:off x="9397614" y="3818138"/>
            <a:ext cx="208563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University of Alberta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04"/>
          <p:cNvSpPr txBox="1">
            <a:spLocks noGrp="1"/>
          </p:cNvSpPr>
          <p:nvPr>
            <p:ph type="title"/>
          </p:nvPr>
        </p:nvSpPr>
        <p:spPr>
          <a:xfrm>
            <a:off x="1835700" y="246891"/>
            <a:ext cx="8520600" cy="1228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/>
              <a:t>Choose and Train a Model</a:t>
            </a:r>
            <a:endParaRPr/>
          </a:p>
        </p:txBody>
      </p:sp>
      <p:sp>
        <p:nvSpPr>
          <p:cNvPr id="1155" name="Google Shape;1155;p104"/>
          <p:cNvSpPr/>
          <p:nvPr/>
        </p:nvSpPr>
        <p:spPr>
          <a:xfrm>
            <a:off x="1930400" y="1267936"/>
            <a:ext cx="8318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104"/>
          <p:cNvSpPr txBox="1">
            <a:spLocks noGrp="1"/>
          </p:cNvSpPr>
          <p:nvPr>
            <p:ph type="body" idx="1"/>
          </p:nvPr>
        </p:nvSpPr>
        <p:spPr>
          <a:xfrm>
            <a:off x="220133" y="1013491"/>
            <a:ext cx="11819467" cy="17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We will be training our model with </a:t>
            </a:r>
            <a:r>
              <a:rPr lang="en" sz="2400" dirty="0" err="1"/>
              <a:t>sklearn’s</a:t>
            </a:r>
            <a:r>
              <a:rPr lang="en" sz="2400" dirty="0"/>
              <a:t> </a:t>
            </a:r>
            <a:r>
              <a:rPr lang="en" sz="2400" i="1" dirty="0" err="1"/>
              <a:t>DecisionTreeClassifier</a:t>
            </a:r>
            <a:r>
              <a:rPr lang="en" sz="2400" i="1" dirty="0"/>
              <a:t> </a:t>
            </a:r>
            <a:r>
              <a:rPr lang="en" sz="2400" dirty="0"/>
              <a:t>using a </a:t>
            </a:r>
            <a:r>
              <a:rPr lang="en" sz="2400" dirty="0" err="1"/>
              <a:t>max_depth</a:t>
            </a:r>
            <a:r>
              <a:rPr lang="en" sz="2400" dirty="0"/>
              <a:t> of 4</a:t>
            </a:r>
            <a:endParaRPr dirty="0"/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i="1" dirty="0"/>
          </a:p>
        </p:txBody>
      </p:sp>
      <p:sp>
        <p:nvSpPr>
          <p:cNvPr id="1157" name="Google Shape;1157;p104"/>
          <p:cNvSpPr txBox="1"/>
          <p:nvPr/>
        </p:nvSpPr>
        <p:spPr>
          <a:xfrm>
            <a:off x="1439794" y="2363833"/>
            <a:ext cx="10295006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000" b="1" i="0" u="none" strike="noStrike" cap="none" dirty="0">
                <a:solidFill>
                  <a:srgbClr val="AF00DB"/>
                </a:solidFill>
                <a:latin typeface="Courier New"/>
                <a:ea typeface="Courier New"/>
                <a:cs typeface="Courier New"/>
                <a:sym typeface="Courier New"/>
              </a:rPr>
              <a:t>from</a:t>
            </a:r>
            <a:r>
              <a:rPr lang="en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sklearn.tree</a:t>
            </a:r>
            <a:r>
              <a:rPr lang="en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2000" b="1" i="0" u="none" strike="noStrike" cap="none" dirty="0">
                <a:solidFill>
                  <a:srgbClr val="AF00DB"/>
                </a:solidFill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lang="en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DecisionTreeClassifier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clf</a:t>
            </a:r>
            <a:r>
              <a:rPr lang="en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DecisionTreeClassifier</a:t>
            </a:r>
            <a:r>
              <a:rPr lang="en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max_depth</a:t>
            </a:r>
            <a:r>
              <a:rPr lang="en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" sz="2000" b="1" i="0" u="none" strike="noStrike" cap="none" dirty="0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r>
              <a:rPr lang="en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random_state</a:t>
            </a:r>
            <a:r>
              <a:rPr lang="en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" sz="2000" b="1" i="0" u="none" strike="noStrike" cap="none" dirty="0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 </a:t>
            </a:r>
            <a:r>
              <a:rPr lang="en" sz="2000" b="1" i="0" u="none" strike="noStrike" cap="none" dirty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#Make an instance of the Model</a:t>
            </a:r>
            <a:endParaRPr sz="2000" b="1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clf.fit</a:t>
            </a:r>
            <a:r>
              <a:rPr lang="en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X_train</a:t>
            </a:r>
            <a:r>
              <a:rPr lang="en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Y_train</a:t>
            </a:r>
            <a:r>
              <a:rPr lang="en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 </a:t>
            </a:r>
            <a:r>
              <a:rPr lang="en" sz="2000" b="1" i="0" u="none" strike="noStrike" cap="none" dirty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#Train the model on the data</a:t>
            </a:r>
            <a:endParaRPr sz="2000" b="1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2000" b="1" i="0" u="none" strike="noStrike" cap="none" dirty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# Predict for 1 observation</a:t>
            </a:r>
            <a:endParaRPr sz="2000" b="1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clf.predict</a:t>
            </a:r>
            <a:r>
              <a:rPr lang="en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X_test.iloc</a:t>
            </a:r>
            <a:r>
              <a:rPr lang="en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" sz="2000" b="1" i="0" u="none" strike="noStrike" cap="none" dirty="0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].</a:t>
            </a:r>
            <a:r>
              <a:rPr lang="en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values.reshape</a:t>
            </a:r>
            <a:r>
              <a:rPr lang="en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2000" b="1" i="0" u="none" strike="noStrike" cap="none" dirty="0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2000" b="1" i="0" u="none" strike="noStrike" cap="none" dirty="0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-1</a:t>
            </a:r>
            <a:r>
              <a:rPr lang="en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))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000" b="1" i="0" u="none" strike="noStrike" cap="none" dirty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# Predict for multiple observations</a:t>
            </a:r>
            <a:endParaRPr sz="2000" b="1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clf.predict</a:t>
            </a:r>
            <a:r>
              <a:rPr lang="en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X_test</a:t>
            </a:r>
            <a:r>
              <a:rPr lang="en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" sz="2000" b="1" i="0" u="none" strike="noStrike" cap="none" dirty="0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" sz="2000" b="1" i="0" u="none" strike="noStrike" cap="none" dirty="0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10</a:t>
            </a:r>
            <a:r>
              <a:rPr lang="en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])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p105"/>
          <p:cNvSpPr txBox="1">
            <a:spLocks noGrp="1"/>
          </p:cNvSpPr>
          <p:nvPr>
            <p:ph type="title"/>
          </p:nvPr>
        </p:nvSpPr>
        <p:spPr>
          <a:xfrm>
            <a:off x="575733" y="183593"/>
            <a:ext cx="10668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4000" dirty="0"/>
              <a:t>Repeat Process Until Max Depth Reached</a:t>
            </a:r>
            <a:endParaRPr sz="4000" dirty="0"/>
          </a:p>
        </p:txBody>
      </p:sp>
      <p:sp>
        <p:nvSpPr>
          <p:cNvPr id="1164" name="Google Shape;1164;p105"/>
          <p:cNvSpPr txBox="1"/>
          <p:nvPr/>
        </p:nvSpPr>
        <p:spPr>
          <a:xfrm>
            <a:off x="101424" y="1182000"/>
            <a:ext cx="11853509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lang="en" sz="2000" b="1" i="0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This code is a decision tree model which will execute a decision tree graph with maximum depth of 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Google Shape;1165;p105"/>
          <p:cNvSpPr txBox="1"/>
          <p:nvPr/>
        </p:nvSpPr>
        <p:spPr>
          <a:xfrm>
            <a:off x="3199936" y="3731800"/>
            <a:ext cx="18466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p105"/>
          <p:cNvSpPr txBox="1"/>
          <p:nvPr/>
        </p:nvSpPr>
        <p:spPr>
          <a:xfrm>
            <a:off x="2951164" y="3928210"/>
            <a:ext cx="18466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105"/>
          <p:cNvSpPr txBox="1"/>
          <p:nvPr/>
        </p:nvSpPr>
        <p:spPr>
          <a:xfrm>
            <a:off x="1270352" y="1934873"/>
            <a:ext cx="10515599" cy="4755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# List of values to try for </a:t>
            </a:r>
            <a:r>
              <a:rPr lang="en" sz="1800" b="1" i="0" u="none" strike="noStrike" cap="none" dirty="0" err="1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max_depth</a:t>
            </a:r>
            <a:r>
              <a:rPr lang="en" sz="1800" b="1" i="0" u="none" strike="noStrike" cap="none" dirty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800" b="1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8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max_depth_range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= list(</a:t>
            </a:r>
            <a:r>
              <a:rPr lang="en" sz="1800" b="1" i="0" u="none" strike="noStrike" cap="none" dirty="0">
                <a:solidFill>
                  <a:srgbClr val="795E26"/>
                </a:solidFill>
                <a:latin typeface="Courier New"/>
                <a:ea typeface="Courier New"/>
                <a:cs typeface="Courier New"/>
                <a:sym typeface="Courier New"/>
              </a:rPr>
              <a:t>range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800" b="1" i="0" u="none" strike="noStrike" cap="none" dirty="0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800" b="1" i="0" u="none" strike="noStrike" cap="none" dirty="0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6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))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# List to store the average RMSE for each value of </a:t>
            </a:r>
            <a:r>
              <a:rPr lang="en" sz="1800" b="1" i="0" u="none" strike="noStrike" cap="none" dirty="0" err="1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max_depth</a:t>
            </a:r>
            <a:r>
              <a:rPr lang="en" sz="1800" b="1" i="0" u="none" strike="noStrike" cap="none" dirty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800" b="1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accuracy = []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AF00DB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depth </a:t>
            </a:r>
            <a:r>
              <a:rPr lang="en" sz="1800" b="1" i="0" u="none" strike="noStrike" cap="none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8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max_depth_range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8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clf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" sz="18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DecisionTreeClassifier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8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max_depth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= depth, </a:t>
            </a:r>
            <a:r>
              <a:rPr lang="en" sz="18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random_state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" sz="1800" b="1" i="0" u="none" strike="noStrike" cap="none" dirty="0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8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clf.fit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8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X_train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8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Y_train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score = </a:t>
            </a:r>
            <a:r>
              <a:rPr lang="en" sz="18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clf.score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8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X_test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8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Y_test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8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accuracy.append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(score)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795E26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(accuracy)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b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00" b="1" i="0" u="none" strike="noStrike" cap="none" dirty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#Feature Importance</a:t>
            </a:r>
            <a:endParaRPr sz="1800" b="1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importances = </a:t>
            </a:r>
            <a:r>
              <a:rPr lang="en" sz="18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pd.DataFrame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({</a:t>
            </a:r>
            <a:r>
              <a:rPr lang="en" sz="1800" b="1" i="0" u="none" strike="noStrike" cap="none" dirty="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'feature'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" sz="18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X_train.columns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'importance'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" sz="18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np.</a:t>
            </a:r>
            <a:r>
              <a:rPr lang="en" sz="1800" b="1" i="0" u="none" strike="noStrike" cap="none" dirty="0" err="1">
                <a:solidFill>
                  <a:srgbClr val="795E26"/>
                </a:solidFill>
                <a:latin typeface="Courier New"/>
                <a:ea typeface="Courier New"/>
                <a:cs typeface="Courier New"/>
                <a:sym typeface="Courier New"/>
              </a:rPr>
              <a:t>round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(clf.feature_importances_,</a:t>
            </a:r>
            <a:r>
              <a:rPr lang="en" sz="1800" b="1" i="0" u="none" strike="noStrike" cap="none" dirty="0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)})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importances = </a:t>
            </a:r>
            <a:r>
              <a:rPr lang="en" sz="18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importances.sort_values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800" b="1" i="0" u="none" strike="noStrike" cap="none" dirty="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</a:t>
            </a:r>
            <a:r>
              <a:rPr lang="en" sz="1800" b="1" i="0" u="none" strike="noStrike" cap="none" dirty="0" err="1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importance'</a:t>
            </a:r>
            <a:r>
              <a:rPr lang="en" sz="18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,ascending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800" b="1" i="0" u="none" strike="noStrike" cap="none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False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795E26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(importances)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p106"/>
          <p:cNvSpPr txBox="1">
            <a:spLocks noGrp="1"/>
          </p:cNvSpPr>
          <p:nvPr>
            <p:ph type="title"/>
          </p:nvPr>
        </p:nvSpPr>
        <p:spPr>
          <a:xfrm>
            <a:off x="1835700" y="108095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dirty="0"/>
              <a:t>Program Statistics</a:t>
            </a:r>
            <a:br>
              <a:rPr lang="en" dirty="0"/>
            </a:br>
            <a:r>
              <a:rPr lang="en" dirty="0"/>
              <a:t>(Using </a:t>
            </a:r>
            <a:r>
              <a:rPr lang="en" dirty="0" err="1"/>
              <a:t>Sklearn</a:t>
            </a:r>
            <a:r>
              <a:rPr lang="en" dirty="0"/>
              <a:t>)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174" name="Google Shape;1174;p106"/>
          <p:cNvSpPr txBox="1">
            <a:spLocks noGrp="1"/>
          </p:cNvSpPr>
          <p:nvPr>
            <p:ph type="body" idx="1"/>
          </p:nvPr>
        </p:nvSpPr>
        <p:spPr>
          <a:xfrm>
            <a:off x="406400" y="1714431"/>
            <a:ext cx="116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Total number of lines: 61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Total number of comment lines: 9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Total number of coding lines:  52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Time to train on training data: 1.5 sec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Typical time to train and perform test run with program: 2.5 sec</a:t>
            </a:r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gdc48ca317c_0_342"/>
          <p:cNvSpPr txBox="1">
            <a:spLocks noGrp="1"/>
          </p:cNvSpPr>
          <p:nvPr>
            <p:ph type="title"/>
          </p:nvPr>
        </p:nvSpPr>
        <p:spPr>
          <a:xfrm>
            <a:off x="1835700" y="2312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dirty="0"/>
              <a:t>“Old” Program Statistics</a:t>
            </a:r>
            <a:br>
              <a:rPr lang="en-US" dirty="0"/>
            </a:br>
            <a:r>
              <a:rPr lang="en-US" dirty="0"/>
              <a:t>(Everything in Python)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029" name="Google Shape;1029;gdc48ca317c_0_342"/>
          <p:cNvSpPr txBox="1">
            <a:spLocks noGrp="1"/>
          </p:cNvSpPr>
          <p:nvPr>
            <p:ph type="body" idx="1"/>
          </p:nvPr>
        </p:nvSpPr>
        <p:spPr>
          <a:xfrm>
            <a:off x="287867" y="2173131"/>
            <a:ext cx="11717866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Total number of lines: 123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Total number of comment lines: 32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Total number of coding lines:  91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Time to train on training data: 1.5 sec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Typical time to train and perform test run with program: 2.5 sec</a:t>
            </a:r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33"/>
          <p:cNvSpPr txBox="1">
            <a:spLocks noGrp="1"/>
          </p:cNvSpPr>
          <p:nvPr>
            <p:ph type="title"/>
          </p:nvPr>
        </p:nvSpPr>
        <p:spPr>
          <a:xfrm>
            <a:off x="1981200" y="-301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Machine Learning Workflow</a:t>
            </a:r>
            <a:endParaRPr/>
          </a:p>
        </p:txBody>
      </p:sp>
      <p:sp>
        <p:nvSpPr>
          <p:cNvPr id="1181" name="Google Shape;1181;p33"/>
          <p:cNvSpPr/>
          <p:nvPr/>
        </p:nvSpPr>
        <p:spPr>
          <a:xfrm>
            <a:off x="2601687" y="1785256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Define an ML problem and propose a solution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p33"/>
          <p:cNvSpPr/>
          <p:nvPr/>
        </p:nvSpPr>
        <p:spPr>
          <a:xfrm>
            <a:off x="4882736" y="1785256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25400" cap="flat" cmpd="sng">
            <a:solidFill>
              <a:srgbClr val="5D4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Construct your dataset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Google Shape;1183;p33"/>
          <p:cNvSpPr/>
          <p:nvPr/>
        </p:nvSpPr>
        <p:spPr>
          <a:xfrm>
            <a:off x="7143996" y="1785256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 cap="flat" cmpd="sng">
            <a:solidFill>
              <a:srgbClr val="8C3A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Transform your dataset &amp; select features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33"/>
          <p:cNvSpPr/>
          <p:nvPr/>
        </p:nvSpPr>
        <p:spPr>
          <a:xfrm>
            <a:off x="7143997" y="3944586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25400" cap="flat" cmpd="sng">
            <a:solidFill>
              <a:srgbClr val="367D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Choose and train a model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33"/>
          <p:cNvSpPr/>
          <p:nvPr/>
        </p:nvSpPr>
        <p:spPr>
          <a:xfrm>
            <a:off x="4882736" y="3944586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Test and validate your model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6" name="Google Shape;1186;p33"/>
          <p:cNvSpPr/>
          <p:nvPr/>
        </p:nvSpPr>
        <p:spPr>
          <a:xfrm>
            <a:off x="2601686" y="3954482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model to make predictions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7" name="Google Shape;1187;p33"/>
          <p:cNvSpPr/>
          <p:nvPr/>
        </p:nvSpPr>
        <p:spPr>
          <a:xfrm>
            <a:off x="4406735" y="2444334"/>
            <a:ext cx="476100" cy="25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8" name="Google Shape;1188;p33"/>
          <p:cNvSpPr/>
          <p:nvPr/>
        </p:nvSpPr>
        <p:spPr>
          <a:xfrm>
            <a:off x="6687784" y="2444335"/>
            <a:ext cx="476100" cy="25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33"/>
          <p:cNvSpPr/>
          <p:nvPr/>
        </p:nvSpPr>
        <p:spPr>
          <a:xfrm flipH="1">
            <a:off x="6687684" y="4506165"/>
            <a:ext cx="476100" cy="25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0" name="Google Shape;1190;p33"/>
          <p:cNvSpPr/>
          <p:nvPr/>
        </p:nvSpPr>
        <p:spPr>
          <a:xfrm flipH="1">
            <a:off x="4394259" y="4506162"/>
            <a:ext cx="476100" cy="25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1" name="Google Shape;1191;p33"/>
          <p:cNvSpPr/>
          <p:nvPr/>
        </p:nvSpPr>
        <p:spPr>
          <a:xfrm>
            <a:off x="9049987" y="2607621"/>
            <a:ext cx="653100" cy="20772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2" name="Google Shape;1192;p33"/>
          <p:cNvSpPr/>
          <p:nvPr/>
        </p:nvSpPr>
        <p:spPr>
          <a:xfrm>
            <a:off x="4603665" y="3693224"/>
            <a:ext cx="2363100" cy="19833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3" name="Google Shape;1193;p33"/>
          <p:cNvSpPr txBox="1"/>
          <p:nvPr/>
        </p:nvSpPr>
        <p:spPr>
          <a:xfrm>
            <a:off x="4397575" y="5860705"/>
            <a:ext cx="2775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 on Testing Data Set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107"/>
          <p:cNvSpPr txBox="1">
            <a:spLocks noGrp="1"/>
          </p:cNvSpPr>
          <p:nvPr>
            <p:ph type="title"/>
          </p:nvPr>
        </p:nvSpPr>
        <p:spPr>
          <a:xfrm>
            <a:off x="1981200" y="-301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Decision Tree Visualization</a:t>
            </a:r>
            <a:endParaRPr/>
          </a:p>
        </p:txBody>
      </p:sp>
      <p:sp>
        <p:nvSpPr>
          <p:cNvPr id="1200" name="Google Shape;1200;p107"/>
          <p:cNvSpPr/>
          <p:nvPr/>
        </p:nvSpPr>
        <p:spPr>
          <a:xfrm>
            <a:off x="1461670" y="1112838"/>
            <a:ext cx="1012073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●"/>
            </a:pPr>
            <a:r>
              <a:rPr lang="en" sz="2400" b="1" i="0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For visualization we will import the </a:t>
            </a:r>
            <a:r>
              <a:rPr lang="en" sz="2400" b="1" i="0" u="none" strike="noStrike" cap="none" dirty="0" err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graphviz</a:t>
            </a:r>
            <a:r>
              <a:rPr lang="en" sz="2400" b="1" i="0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 function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1" name="Google Shape;1201;p107"/>
          <p:cNvSpPr txBox="1"/>
          <p:nvPr/>
        </p:nvSpPr>
        <p:spPr>
          <a:xfrm>
            <a:off x="1461669" y="1597350"/>
            <a:ext cx="9985263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400" b="1" i="0" u="none" strike="noStrike" cap="none" dirty="0">
                <a:solidFill>
                  <a:srgbClr val="AF00DB"/>
                </a:solidFill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lang="en" sz="2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24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graphviz</a:t>
            </a:r>
            <a:r>
              <a:rPr lang="en" sz="2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iris = </a:t>
            </a:r>
            <a:r>
              <a:rPr lang="en" sz="24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datasets.load_iris</a:t>
            </a:r>
            <a:r>
              <a:rPr lang="en" sz="2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4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dot_data</a:t>
            </a:r>
            <a:r>
              <a:rPr lang="en" sz="2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" sz="24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tree.export_graphviz</a:t>
            </a:r>
            <a:r>
              <a:rPr lang="en" sz="2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24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clf</a:t>
            </a:r>
            <a:r>
              <a:rPr lang="en" sz="2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24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out_file</a:t>
            </a:r>
            <a:r>
              <a:rPr lang="en" sz="2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2400" b="1" i="0" u="none" strike="noStrike" cap="none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None</a:t>
            </a:r>
            <a:r>
              <a:rPr lang="en" sz="2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 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graph = </a:t>
            </a:r>
            <a:r>
              <a:rPr lang="en" sz="24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graphviz.Source</a:t>
            </a:r>
            <a:r>
              <a:rPr lang="en" sz="2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24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dot_data</a:t>
            </a:r>
            <a:r>
              <a:rPr lang="en" sz="2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 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4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graph.render</a:t>
            </a:r>
            <a:r>
              <a:rPr lang="en" sz="2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2400" b="1" i="0" u="none" strike="noStrike" cap="none" dirty="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"iris"</a:t>
            </a:r>
            <a:r>
              <a:rPr lang="en" sz="2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 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4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dot_data</a:t>
            </a:r>
            <a:r>
              <a:rPr lang="en" sz="2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" sz="24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tree.export_graphviz</a:t>
            </a:r>
            <a:r>
              <a:rPr lang="en" sz="2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24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clf</a:t>
            </a:r>
            <a:r>
              <a:rPr lang="en" sz="2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24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out_file</a:t>
            </a:r>
            <a:r>
              <a:rPr lang="en" sz="2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2400" b="1" i="0" u="none" strike="noStrike" cap="none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None</a:t>
            </a:r>
            <a:r>
              <a:rPr lang="en" sz="2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4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feature_names</a:t>
            </a:r>
            <a:r>
              <a:rPr lang="en" sz="2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24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iris.feature_names</a:t>
            </a:r>
            <a:r>
              <a:rPr lang="en" sz="2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4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class_names</a:t>
            </a:r>
            <a:r>
              <a:rPr lang="en" sz="2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24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iris.target_names</a:t>
            </a:r>
            <a:r>
              <a:rPr lang="en" sz="2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filled=</a:t>
            </a:r>
            <a:r>
              <a:rPr lang="en" sz="2400" b="1" i="0" u="none" strike="noStrike" cap="none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True</a:t>
            </a:r>
            <a:r>
              <a:rPr lang="en" sz="2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rounded=</a:t>
            </a:r>
            <a:r>
              <a:rPr lang="en" sz="2400" b="1" i="0" u="none" strike="noStrike" cap="none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True</a:t>
            </a:r>
            <a:r>
              <a:rPr lang="en" sz="2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4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special_characters</a:t>
            </a:r>
            <a:r>
              <a:rPr lang="en" sz="2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2400" b="1" i="0" u="none" strike="noStrike" cap="none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True</a:t>
            </a:r>
            <a:r>
              <a:rPr lang="en" sz="2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 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graph = </a:t>
            </a:r>
            <a:r>
              <a:rPr lang="en" sz="24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graphviz.Source</a:t>
            </a:r>
            <a:r>
              <a:rPr lang="en" sz="2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24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dot_data</a:t>
            </a:r>
            <a:r>
              <a:rPr lang="en" sz="2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 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graph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108"/>
          <p:cNvSpPr txBox="1">
            <a:spLocks noGrp="1"/>
          </p:cNvSpPr>
          <p:nvPr>
            <p:ph type="title"/>
          </p:nvPr>
        </p:nvSpPr>
        <p:spPr>
          <a:xfrm>
            <a:off x="1981200" y="2821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Resulting Decision Tree</a:t>
            </a:r>
            <a:endParaRPr/>
          </a:p>
        </p:txBody>
      </p:sp>
      <p:pic>
        <p:nvPicPr>
          <p:cNvPr id="1208" name="Google Shape;1208;p108" descr="Screen Shot 2020-09-20 at 10.46.46 PM.png"/>
          <p:cNvPicPr preferRelativeResize="0"/>
          <p:nvPr/>
        </p:nvPicPr>
        <p:blipFill rotWithShape="1">
          <a:blip r:embed="rId3">
            <a:alphaModFix/>
          </a:blip>
          <a:srcRect l="3605" b="1863"/>
          <a:stretch/>
        </p:blipFill>
        <p:spPr>
          <a:xfrm>
            <a:off x="2990850" y="1018825"/>
            <a:ext cx="6129600" cy="533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p109"/>
          <p:cNvSpPr txBox="1">
            <a:spLocks noGrp="1"/>
          </p:cNvSpPr>
          <p:nvPr>
            <p:ph type="title"/>
          </p:nvPr>
        </p:nvSpPr>
        <p:spPr>
          <a:xfrm>
            <a:off x="1981200" y="1222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Performance on Training Set</a:t>
            </a:r>
            <a:br>
              <a:rPr lang="en"/>
            </a:br>
            <a:r>
              <a:rPr lang="en"/>
              <a:t>(Confusion Matrix)</a:t>
            </a:r>
            <a:endParaRPr>
              <a:solidFill>
                <a:srgbClr val="FF0000"/>
              </a:solidFill>
            </a:endParaRPr>
          </a:p>
        </p:txBody>
      </p:sp>
      <p:graphicFrame>
        <p:nvGraphicFramePr>
          <p:cNvPr id="1215" name="Google Shape;1215;p109"/>
          <p:cNvGraphicFramePr/>
          <p:nvPr>
            <p:extLst>
              <p:ext uri="{D42A27DB-BD31-4B8C-83A1-F6EECF244321}">
                <p14:modId xmlns:p14="http://schemas.microsoft.com/office/powerpoint/2010/main" val="4204002859"/>
              </p:ext>
            </p:extLst>
          </p:nvPr>
        </p:nvGraphicFramePr>
        <p:xfrm>
          <a:off x="3512632" y="1571543"/>
          <a:ext cx="5032700" cy="4341525"/>
        </p:xfrm>
        <a:graphic>
          <a:graphicData uri="http://schemas.openxmlformats.org/drawingml/2006/table">
            <a:tbl>
              <a:tblPr firstRow="1" bandRow="1">
                <a:noFill/>
                <a:tableStyleId>{EA46F264-5B6D-4A1A-A949-14FEE483542A}</a:tableStyleId>
              </a:tblPr>
              <a:tblGrid>
                <a:gridCol w="125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8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8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88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endParaRPr sz="2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Setosa</a:t>
                      </a:r>
                      <a:r>
                        <a:rPr lang="en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(Observed)</a:t>
                      </a:r>
                      <a:endParaRPr sz="1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Virginica (Observed)</a:t>
                      </a:r>
                      <a:endParaRPr sz="1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Versicolor (Observed)</a:t>
                      </a:r>
                      <a:endParaRPr sz="1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7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Setosa (Predicted)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7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Virginica (Predicted)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7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Versicolor (Predicted)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p110"/>
          <p:cNvSpPr txBox="1">
            <a:spLocks noGrp="1"/>
          </p:cNvSpPr>
          <p:nvPr>
            <p:ph type="title"/>
          </p:nvPr>
        </p:nvSpPr>
        <p:spPr>
          <a:xfrm>
            <a:off x="1981200" y="1222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Performance on Testing Set</a:t>
            </a:r>
            <a:br>
              <a:rPr lang="en"/>
            </a:br>
            <a:r>
              <a:rPr lang="en"/>
              <a:t>(Confusion Matrix)</a:t>
            </a:r>
            <a:endParaRPr>
              <a:solidFill>
                <a:srgbClr val="FF0000"/>
              </a:solidFill>
            </a:endParaRPr>
          </a:p>
        </p:txBody>
      </p:sp>
      <p:graphicFrame>
        <p:nvGraphicFramePr>
          <p:cNvPr id="1222" name="Google Shape;1222;p110"/>
          <p:cNvGraphicFramePr/>
          <p:nvPr>
            <p:extLst>
              <p:ext uri="{D42A27DB-BD31-4B8C-83A1-F6EECF244321}">
                <p14:modId xmlns:p14="http://schemas.microsoft.com/office/powerpoint/2010/main" val="1999132388"/>
              </p:ext>
            </p:extLst>
          </p:nvPr>
        </p:nvGraphicFramePr>
        <p:xfrm>
          <a:off x="3495697" y="1690076"/>
          <a:ext cx="5032700" cy="4341525"/>
        </p:xfrm>
        <a:graphic>
          <a:graphicData uri="http://schemas.openxmlformats.org/drawingml/2006/table">
            <a:tbl>
              <a:tblPr firstRow="1" bandRow="1">
                <a:noFill/>
                <a:tableStyleId>{EA46F264-5B6D-4A1A-A949-14FEE483542A}</a:tableStyleId>
              </a:tblPr>
              <a:tblGrid>
                <a:gridCol w="125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8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8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88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endParaRPr sz="2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Setosa (Observed)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Virginica (Observed)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Versicolor (Observed)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7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Setosa (Predicted)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7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Virginica (Predicted)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0.94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0.062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7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Versicolor (Predicted)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67"/>
          <p:cNvSpPr txBox="1">
            <a:spLocks noGrp="1"/>
          </p:cNvSpPr>
          <p:nvPr>
            <p:ph type="title"/>
          </p:nvPr>
        </p:nvSpPr>
        <p:spPr>
          <a:xfrm>
            <a:off x="0" y="19845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Training &amp; Testing (Old Code)</a:t>
            </a:r>
            <a:endParaRPr dirty="0"/>
          </a:p>
        </p:txBody>
      </p:sp>
      <p:graphicFrame>
        <p:nvGraphicFramePr>
          <p:cNvPr id="1065" name="Google Shape;1065;p67"/>
          <p:cNvGraphicFramePr/>
          <p:nvPr>
            <p:extLst>
              <p:ext uri="{D42A27DB-BD31-4B8C-83A1-F6EECF244321}">
                <p14:modId xmlns:p14="http://schemas.microsoft.com/office/powerpoint/2010/main" val="863512862"/>
              </p:ext>
            </p:extLst>
          </p:nvPr>
        </p:nvGraphicFramePr>
        <p:xfrm>
          <a:off x="2042370" y="2165267"/>
          <a:ext cx="3811100" cy="34557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5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2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3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Setosa (Observed)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Virginica (Observed)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Versicolor (Observed)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Setosa (Predicted)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3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Virginica (Predicted)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3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Versicolor (Predicted)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66" name="Google Shape;1066;p67"/>
          <p:cNvGraphicFramePr/>
          <p:nvPr>
            <p:extLst>
              <p:ext uri="{D42A27DB-BD31-4B8C-83A1-F6EECF244321}">
                <p14:modId xmlns:p14="http://schemas.microsoft.com/office/powerpoint/2010/main" val="1594645125"/>
              </p:ext>
            </p:extLst>
          </p:nvPr>
        </p:nvGraphicFramePr>
        <p:xfrm>
          <a:off x="6381102" y="2165267"/>
          <a:ext cx="3896900" cy="34557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74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4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4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3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Setosa (Observed)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Virginica (Observed)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Versicolor (Observed)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Setosa (Predicted)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3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Virginica (Predicted)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3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Versicolor (Predicted)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0.07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0.93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67" name="Google Shape;1067;p67"/>
          <p:cNvSpPr txBox="1"/>
          <p:nvPr/>
        </p:nvSpPr>
        <p:spPr>
          <a:xfrm>
            <a:off x="3214254" y="1559628"/>
            <a:ext cx="1473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Training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67"/>
          <p:cNvSpPr txBox="1"/>
          <p:nvPr/>
        </p:nvSpPr>
        <p:spPr>
          <a:xfrm>
            <a:off x="7684110" y="1570795"/>
            <a:ext cx="1606351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Testing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4"/>
          <p:cNvSpPr txBox="1">
            <a:spLocks noGrp="1"/>
          </p:cNvSpPr>
          <p:nvPr>
            <p:ph type="title"/>
          </p:nvPr>
        </p:nvSpPr>
        <p:spPr>
          <a:xfrm>
            <a:off x="1524000" y="76200"/>
            <a:ext cx="9144000" cy="5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 sz="4400">
                <a:latin typeface="Arial"/>
                <a:ea typeface="Arial"/>
                <a:cs typeface="Arial"/>
                <a:sym typeface="Arial"/>
              </a:rPr>
              <a:t>Schedule (MT)</a:t>
            </a:r>
            <a:endParaRPr sz="4400"/>
          </a:p>
        </p:txBody>
      </p:sp>
      <p:graphicFrame>
        <p:nvGraphicFramePr>
          <p:cNvPr id="657" name="Google Shape;657;p4"/>
          <p:cNvGraphicFramePr/>
          <p:nvPr>
            <p:extLst>
              <p:ext uri="{D42A27DB-BD31-4B8C-83A1-F6EECF244321}">
                <p14:modId xmlns:p14="http://schemas.microsoft.com/office/powerpoint/2010/main" val="3137591604"/>
              </p:ext>
            </p:extLst>
          </p:nvPr>
        </p:nvGraphicFramePr>
        <p:xfrm>
          <a:off x="1425388" y="981635"/>
          <a:ext cx="9681883" cy="5339687"/>
        </p:xfrm>
        <a:graphic>
          <a:graphicData uri="http://schemas.openxmlformats.org/drawingml/2006/table">
            <a:tbl>
              <a:tblPr firstRow="1" bandRow="1">
                <a:gradFill>
                  <a:gsLst>
                    <a:gs pos="0">
                      <a:srgbClr val="A9A9E1"/>
                    </a:gs>
                    <a:gs pos="35000">
                      <a:srgbClr val="C4C4E7"/>
                    </a:gs>
                    <a:gs pos="100000">
                      <a:srgbClr val="E6E6F8"/>
                    </a:gs>
                  </a:gsLst>
                  <a:lin ang="16200000" scaled="0"/>
                </a:gradFill>
              </a:tblPr>
              <a:tblGrid>
                <a:gridCol w="1235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8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0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38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CA" sz="1500" u="none" strike="noStrike" cap="none" dirty="0">
                          <a:solidFill>
                            <a:srgbClr val="FFFFFF"/>
                          </a:solidFill>
                        </a:rPr>
                        <a:t>Day 1 (MT)</a:t>
                      </a:r>
                      <a:endParaRPr sz="1500" dirty="0"/>
                    </a:p>
                  </a:txBody>
                  <a:tcPr marL="91450" marR="91450" marT="45725" marB="45725"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CA" sz="1500" u="none" strike="noStrike" cap="none">
                          <a:solidFill>
                            <a:srgbClr val="FFFFFF"/>
                          </a:solidFill>
                        </a:rPr>
                        <a:t>Wednesday Apr. 22</a:t>
                      </a:r>
                      <a:endParaRPr sz="1500"/>
                    </a:p>
                  </a:txBody>
                  <a:tcPr marL="91450" marR="91450" marT="45725" marB="45725"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CA" sz="1500" u="none" strike="noStrike" cap="none" dirty="0">
                          <a:solidFill>
                            <a:srgbClr val="FFFFFF"/>
                          </a:solidFill>
                        </a:rPr>
                        <a:t>Day 2 (MT)</a:t>
                      </a:r>
                      <a:endParaRPr lang="en-CA" sz="1500" dirty="0"/>
                    </a:p>
                  </a:txBody>
                  <a:tcPr marL="91450" marR="91450" marT="45725" marB="45725"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CA" sz="1500" u="none" strike="noStrike" cap="none" dirty="0">
                          <a:solidFill>
                            <a:srgbClr val="FFFFFF"/>
                          </a:solidFill>
                        </a:rPr>
                        <a:t>Day 2</a:t>
                      </a:r>
                      <a:endParaRPr sz="1500" dirty="0"/>
                    </a:p>
                  </a:txBody>
                  <a:tcPr marL="91450" marR="91450" marT="45725" marB="45725">
                    <a:solidFill>
                      <a:srgbClr val="1F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91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9:00 AM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 dirty="0"/>
                        <a:t>Introductions and Technology Check </a:t>
                      </a:r>
                      <a:endParaRPr sz="1400" b="1" dirty="0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9:00 AM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Module 5: Gene Finding with NNs (Lecture and Lab)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91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9:45 AM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Module 1: Introduction to Machine Learning (Lecture)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11:00 AM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Break (30 min)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91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11:00 AM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Break (30 min)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11:30 AM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Module 6: Machine Learning with Keras and Scikit-Learn (Lecture/Lab) 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91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11:30 AM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 dirty="0"/>
                        <a:t>Module 2: Decision Trees (Lecture and Lab)</a:t>
                      </a:r>
                      <a:endParaRPr sz="1400" b="1" dirty="0"/>
                    </a:p>
                  </a:txBody>
                  <a:tcPr marL="91450" marR="91450" marT="45725" marB="45725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1:00 PM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Break (45 min)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591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1:00 PM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Break (1 hour)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2:00 PM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Module 7: Machine Learning with </a:t>
                      </a:r>
                      <a:r>
                        <a:rPr lang="en-CA" sz="1400" b="1" u="none" strike="noStrike" cap="none" dirty="0" err="1"/>
                        <a:t>Keras</a:t>
                      </a:r>
                      <a:r>
                        <a:rPr lang="en-CA" sz="1400" b="1" u="none" strike="noStrike" cap="none" dirty="0"/>
                        <a:t> and Scikit-Learn (Cont'd) </a:t>
                      </a:r>
                      <a:endParaRPr sz="1400" b="1" dirty="0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591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 dirty="0"/>
                        <a:t>2:00 PM</a:t>
                      </a:r>
                      <a:endParaRPr sz="1400" b="1" dirty="0"/>
                    </a:p>
                  </a:txBody>
                  <a:tcPr marL="91450" marR="91450" marT="45725" marB="45725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Module 3: Neural Networks (Lecture and Lab)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3:00 PM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Break (30 min)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591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3:00 PM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Break (30 min)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3:30 PM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Module 8: LLMs and agentic coding for bioinformatics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591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3:30 PM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 dirty="0"/>
                        <a:t>Module 4: Neural Networks for 2</a:t>
                      </a:r>
                      <a:r>
                        <a:rPr lang="en-CA" sz="1400" b="1" u="none" strike="noStrike" cap="none" baseline="30000" dirty="0"/>
                        <a:t>o</a:t>
                      </a:r>
                      <a:r>
                        <a:rPr lang="en-CA" sz="1400" b="1" u="none" strike="noStrike" cap="none" dirty="0"/>
                        <a:t> Structure (Lecture and Homework)</a:t>
                      </a:r>
                      <a:endParaRPr sz="1400" b="1" dirty="0"/>
                    </a:p>
                  </a:txBody>
                  <a:tcPr marL="91450" marR="91450" marT="45725" marB="45725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4:45 PM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Survey and Closing Remarks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095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5:00 PM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End of Day 1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 dirty="0"/>
                        <a:t>5:00 PM</a:t>
                      </a:r>
                      <a:endParaRPr sz="1400" b="1" dirty="0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 dirty="0"/>
                        <a:t>End of Day 2</a:t>
                      </a:r>
                      <a:endParaRPr sz="1400" b="1" dirty="0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658" name="Google Shape;658;p4" descr="A red sign with white letters  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7939" y="6440905"/>
            <a:ext cx="17653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01" name="Footer Cover Fix"/>
          <p:cNvSpPr/>
          <p:nvPr/>
        </p:nvSpPr>
        <p:spPr>
          <a:xfrm>
            <a:off x="0" y="6350000"/>
            <a:ext cx="12192000" cy="50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02" name="Footer Bar Fix"/>
          <p:cNvSpPr/>
          <p:nvPr/>
        </p:nvSpPr>
        <p:spPr>
          <a:xfrm>
            <a:off x="0" y="6492874"/>
            <a:ext cx="12192000" cy="365126"/>
          </a:xfrm>
          <a:prstGeom prst="rect">
            <a:avLst/>
          </a:prstGeom>
          <a:solidFill>
            <a:srgbClr val="70247F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03" name="Footer Text Fix"/>
          <p:cNvSpPr txBox="1"/>
          <p:nvPr/>
        </p:nvSpPr>
        <p:spPr>
          <a:xfrm>
            <a:off x="0" y="6521547"/>
            <a:ext cx="481053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Canadian Bioinformatics Workshops | bioinformatics.ca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77349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E2F0F-39B7-CCA0-E274-00E025FF1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628821"/>
            <a:ext cx="8229600" cy="1143000"/>
          </a:xfrm>
        </p:spPr>
        <p:txBody>
          <a:bodyPr/>
          <a:lstStyle/>
          <a:p>
            <a:r>
              <a:rPr lang="en-US" dirty="0"/>
              <a:t>Getting To The Top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0AF2C7-5B74-16C3-9967-10AE5F9834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26" t="-447" r="6628" b="447"/>
          <a:stretch/>
        </p:blipFill>
        <p:spPr>
          <a:xfrm>
            <a:off x="6324599" y="2237874"/>
            <a:ext cx="3886201" cy="26915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36E476-F144-13C0-0381-9B91F8724655}"/>
              </a:ext>
            </a:extLst>
          </p:cNvPr>
          <p:cNvSpPr txBox="1"/>
          <p:nvPr/>
        </p:nvSpPr>
        <p:spPr>
          <a:xfrm>
            <a:off x="7419474" y="5113421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Take a Helicopter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376B15-B787-E246-DBF5-F9751FC54A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98"/>
          <a:stretch/>
        </p:blipFill>
        <p:spPr>
          <a:xfrm>
            <a:off x="1840420" y="2237874"/>
            <a:ext cx="4221619" cy="26814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4FD6A0-3ADA-49A4-FD5E-641D42D9A001}"/>
              </a:ext>
            </a:extLst>
          </p:cNvPr>
          <p:cNvSpPr txBox="1"/>
          <p:nvPr/>
        </p:nvSpPr>
        <p:spPr>
          <a:xfrm>
            <a:off x="3442117" y="5113421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Walk up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33382E-0033-8E71-A7E4-D9CFEDD6F354}"/>
              </a:ext>
            </a:extLst>
          </p:cNvPr>
          <p:cNvSpPr txBox="1"/>
          <p:nvPr/>
        </p:nvSpPr>
        <p:spPr>
          <a:xfrm>
            <a:off x="2906739" y="1771821"/>
            <a:ext cx="1895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The Hard Way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004EF2-1FCD-3546-2ECB-E4F096E6825D}"/>
              </a:ext>
            </a:extLst>
          </p:cNvPr>
          <p:cNvSpPr txBox="1"/>
          <p:nvPr/>
        </p:nvSpPr>
        <p:spPr>
          <a:xfrm>
            <a:off x="7065655" y="1771821"/>
            <a:ext cx="1909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The Easy Way</a:t>
            </a:r>
          </a:p>
        </p:txBody>
      </p:sp>
    </p:spTree>
    <p:extLst>
      <p:ext uri="{BB962C8B-B14F-4D97-AF65-F5344CB8AC3E}">
        <p14:creationId xmlns:p14="http://schemas.microsoft.com/office/powerpoint/2010/main" val="42007279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112"/>
          <p:cNvSpPr txBox="1">
            <a:spLocks noGrp="1"/>
          </p:cNvSpPr>
          <p:nvPr>
            <p:ph type="ctrTitle"/>
          </p:nvPr>
        </p:nvSpPr>
        <p:spPr>
          <a:xfrm>
            <a:off x="2209800" y="15970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Module 6.1 - Lab</a:t>
            </a:r>
            <a:endParaRPr/>
          </a:p>
        </p:txBody>
      </p:sp>
      <p:sp>
        <p:nvSpPr>
          <p:cNvPr id="1236" name="Google Shape;1236;p112"/>
          <p:cNvSpPr txBox="1">
            <a:spLocks noGrp="1"/>
          </p:cNvSpPr>
          <p:nvPr>
            <p:ph type="subTitle" idx="1"/>
          </p:nvPr>
        </p:nvSpPr>
        <p:spPr>
          <a:xfrm>
            <a:off x="2895600" y="36576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9956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56"/>
              <a:buNone/>
            </a:pPr>
            <a:r>
              <a:rPr lang="en" sz="2800" dirty="0">
                <a:solidFill>
                  <a:srgbClr val="000090"/>
                </a:solidFill>
              </a:rPr>
              <a:t>Let’s Take a Look at the Program</a:t>
            </a:r>
            <a:endParaRPr sz="2800" dirty="0">
              <a:solidFill>
                <a:srgbClr val="00009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dirty="0">
                <a:solidFill>
                  <a:srgbClr val="000090"/>
                </a:solidFill>
              </a:rPr>
              <a:t>IrisDT4_sklearn.ipynb</a:t>
            </a:r>
            <a:endParaRPr dirty="0">
              <a:solidFill>
                <a:srgbClr val="00009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gd96e4d0e41_0_1855"/>
          <p:cNvSpPr txBox="1">
            <a:spLocks noGrp="1"/>
          </p:cNvSpPr>
          <p:nvPr>
            <p:ph type="title"/>
          </p:nvPr>
        </p:nvSpPr>
        <p:spPr>
          <a:xfrm>
            <a:off x="0" y="19845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Open the Colab File in the Language of Your Choosing</a:t>
            </a:r>
            <a:endParaRPr/>
          </a:p>
        </p:txBody>
      </p:sp>
      <p:sp>
        <p:nvSpPr>
          <p:cNvPr id="1243" name="Google Shape;1243;gd96e4d0e41_0_1855"/>
          <p:cNvSpPr txBox="1">
            <a:spLocks noGrp="1"/>
          </p:cNvSpPr>
          <p:nvPr>
            <p:ph type="body" idx="1"/>
          </p:nvPr>
        </p:nvSpPr>
        <p:spPr>
          <a:xfrm>
            <a:off x="1588350" y="1444425"/>
            <a:ext cx="90153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 dirty="0"/>
              <a:t>The python script ‘</a:t>
            </a:r>
            <a:r>
              <a:rPr lang="en" sz="2000" dirty="0">
                <a:solidFill>
                  <a:srgbClr val="FF0000"/>
                </a:solidFill>
              </a:rPr>
              <a:t>IrisDT4_sklearn.ipynb</a:t>
            </a:r>
            <a:r>
              <a:rPr lang="en" sz="2000" dirty="0"/>
              <a:t>’, covered during lecture, will be used for the Lab portion</a:t>
            </a:r>
            <a:endParaRPr sz="2000" dirty="0"/>
          </a:p>
          <a:p>
            <a:pPr marL="28575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 dirty="0"/>
              <a:t>However, you have the option of running the Lab in R</a:t>
            </a:r>
            <a:endParaRPr sz="1900" dirty="0"/>
          </a:p>
          <a:p>
            <a:pPr marL="28575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 dirty="0"/>
              <a:t>To do so, find the R code ‘</a:t>
            </a:r>
            <a:r>
              <a:rPr lang="en" sz="2000" dirty="0">
                <a:solidFill>
                  <a:srgbClr val="FF0000"/>
                </a:solidFill>
              </a:rPr>
              <a:t>IrisDT4_sklearn_R.ipynb</a:t>
            </a:r>
            <a:r>
              <a:rPr lang="en" sz="2000" dirty="0"/>
              <a:t>’ in the </a:t>
            </a:r>
            <a:r>
              <a:rPr lang="en" sz="2000" dirty="0">
                <a:solidFill>
                  <a:srgbClr val="FF0000"/>
                </a:solidFill>
              </a:rPr>
              <a:t>R Code </a:t>
            </a:r>
            <a:r>
              <a:rPr lang="en" sz="2000" dirty="0"/>
              <a:t>folder under </a:t>
            </a:r>
            <a:r>
              <a:rPr lang="en" sz="2000" dirty="0">
                <a:solidFill>
                  <a:srgbClr val="FF0000"/>
                </a:solidFill>
              </a:rPr>
              <a:t>Module 6</a:t>
            </a:r>
            <a:endParaRPr sz="2000" dirty="0">
              <a:solidFill>
                <a:srgbClr val="FF000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04A9044-A7E7-5327-2B71-11410A265056}"/>
              </a:ext>
            </a:extLst>
          </p:cNvPr>
          <p:cNvGrpSpPr/>
          <p:nvPr/>
        </p:nvGrpSpPr>
        <p:grpSpPr>
          <a:xfrm>
            <a:off x="1864175" y="3061600"/>
            <a:ext cx="8365676" cy="3267774"/>
            <a:chOff x="1864175" y="3061600"/>
            <a:chExt cx="8365676" cy="3267774"/>
          </a:xfrm>
        </p:grpSpPr>
        <p:pic>
          <p:nvPicPr>
            <p:cNvPr id="1244" name="Google Shape;1244;gd96e4d0e41_0_1855"/>
            <p:cNvPicPr preferRelativeResize="0"/>
            <p:nvPr/>
          </p:nvPicPr>
          <p:blipFill rotWithShape="1">
            <a:blip r:embed="rId3">
              <a:alphaModFix/>
            </a:blip>
            <a:srcRect l="14943" t="6630" r="9690" b="7809"/>
            <a:stretch/>
          </p:blipFill>
          <p:spPr>
            <a:xfrm>
              <a:off x="1864175" y="3262127"/>
              <a:ext cx="6171173" cy="2665212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1245" name="Google Shape;1245;gd96e4d0e41_0_1855"/>
            <p:cNvSpPr/>
            <p:nvPr/>
          </p:nvSpPr>
          <p:spPr>
            <a:xfrm>
              <a:off x="4485200" y="3805225"/>
              <a:ext cx="3169200" cy="395400"/>
            </a:xfrm>
            <a:prstGeom prst="ellipse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gd96e4d0e41_0_1855"/>
            <p:cNvSpPr/>
            <p:nvPr/>
          </p:nvSpPr>
          <p:spPr>
            <a:xfrm>
              <a:off x="1919700" y="3262125"/>
              <a:ext cx="2304600" cy="352200"/>
            </a:xfrm>
            <a:prstGeom prst="ellipse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47" name="Google Shape;1247;gd96e4d0e41_0_1855"/>
            <p:cNvPicPr preferRelativeResize="0"/>
            <p:nvPr/>
          </p:nvPicPr>
          <p:blipFill rotWithShape="1">
            <a:blip r:embed="rId4">
              <a:alphaModFix/>
            </a:blip>
            <a:srcRect r="27350" b="12722"/>
            <a:stretch/>
          </p:blipFill>
          <p:spPr>
            <a:xfrm>
              <a:off x="7721428" y="3061600"/>
              <a:ext cx="2508423" cy="3267774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1248" name="Google Shape;1248;gd96e4d0e41_0_1855"/>
            <p:cNvSpPr/>
            <p:nvPr/>
          </p:nvSpPr>
          <p:spPr>
            <a:xfrm>
              <a:off x="7561101" y="5611247"/>
              <a:ext cx="1732800" cy="352200"/>
            </a:xfrm>
            <a:prstGeom prst="ellipse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E167CF7-C759-856B-4462-5D0696B2C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29926" y="3373555"/>
              <a:ext cx="270579" cy="14625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gd96e4d0e41_0_1865"/>
          <p:cNvSpPr txBox="1"/>
          <p:nvPr/>
        </p:nvSpPr>
        <p:spPr>
          <a:xfrm>
            <a:off x="1552575" y="2010675"/>
            <a:ext cx="90393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•"/>
            </a:pPr>
            <a:r>
              <a:rPr lang="en" sz="2600" b="1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Right click on ‘</a:t>
            </a:r>
            <a:r>
              <a:rPr lang="en" sz="2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IrisDT4_sklearn.ipynb</a:t>
            </a:r>
            <a:r>
              <a:rPr lang="en" sz="2600" b="1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’ (or alternatively </a:t>
            </a:r>
            <a:r>
              <a:rPr lang="en" sz="2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IrisDT4_sklearn_R.ipynb </a:t>
            </a:r>
            <a:r>
              <a:rPr lang="en" sz="2600" b="1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in the </a:t>
            </a:r>
            <a:r>
              <a:rPr lang="en" sz="2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 Code </a:t>
            </a:r>
            <a:r>
              <a:rPr lang="en" sz="2600" b="1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folder under </a:t>
            </a:r>
            <a:r>
              <a:rPr lang="en" sz="2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Module 6</a:t>
            </a:r>
            <a:r>
              <a:rPr lang="en" sz="2600" b="1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" sz="2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600" b="1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and select open with Google Colaboratory</a:t>
            </a:r>
            <a:endParaRPr sz="2600" b="1" i="0" u="none" strike="noStrike" cap="none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Google Shape;1256;gd96e4d0e41_0_1865"/>
          <p:cNvSpPr txBox="1">
            <a:spLocks noGrp="1"/>
          </p:cNvSpPr>
          <p:nvPr>
            <p:ph type="title"/>
          </p:nvPr>
        </p:nvSpPr>
        <p:spPr>
          <a:xfrm>
            <a:off x="0" y="19845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Open the Colab File in the Language of Your Choosing </a:t>
            </a:r>
            <a:r>
              <a:rPr lang="en" sz="2400" i="1"/>
              <a:t>cont...</a:t>
            </a:r>
            <a:endParaRPr sz="2400" i="1"/>
          </a:p>
        </p:txBody>
      </p:sp>
      <p:pic>
        <p:nvPicPr>
          <p:cNvPr id="1257" name="Google Shape;1257;gd96e4d0e41_0_18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8613" y="3985900"/>
            <a:ext cx="5935425" cy="210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8" name="Google Shape;1258;gd96e4d0e41_0_18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43875" y="3933950"/>
            <a:ext cx="570600" cy="2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9" name="Google Shape;1259;gd96e4d0e41_0_1865"/>
          <p:cNvSpPr/>
          <p:nvPr/>
        </p:nvSpPr>
        <p:spPr>
          <a:xfrm>
            <a:off x="3008575" y="3999100"/>
            <a:ext cx="570600" cy="150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gd96e4d0e41_0_1865"/>
          <p:cNvSpPr/>
          <p:nvPr/>
        </p:nvSpPr>
        <p:spPr>
          <a:xfrm>
            <a:off x="2991100" y="5397550"/>
            <a:ext cx="1981800" cy="4509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1" name="Google Shape;1261;gd96e4d0e41_0_1865"/>
          <p:cNvSpPr/>
          <p:nvPr/>
        </p:nvSpPr>
        <p:spPr>
          <a:xfrm>
            <a:off x="7254050" y="5391250"/>
            <a:ext cx="1981800" cy="4509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3" name="Google Shape;1263;gd96e4d0e41_0_1865"/>
          <p:cNvSpPr txBox="1"/>
          <p:nvPr/>
        </p:nvSpPr>
        <p:spPr>
          <a:xfrm>
            <a:off x="8090590" y="3907652"/>
            <a:ext cx="191262" cy="3077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dirty="0"/>
          </a:p>
        </p:txBody>
      </p:sp>
      <p:pic>
        <p:nvPicPr>
          <p:cNvPr id="1264" name="Google Shape;1264;gd96e4d0e41_0_18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43201" y="3998413"/>
            <a:ext cx="284050" cy="136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B9AC13-1F9D-CA70-C97B-EA5D7B81C0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1404" y="4001802"/>
            <a:ext cx="285416" cy="1104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201E5D-3FB2-D823-B12B-AC2ACD3447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1404" y="3988410"/>
            <a:ext cx="328449" cy="17754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gd96e4d0e41_0_1875"/>
          <p:cNvSpPr txBox="1">
            <a:spLocks noGrp="1"/>
          </p:cNvSpPr>
          <p:nvPr>
            <p:ph type="title"/>
          </p:nvPr>
        </p:nvSpPr>
        <p:spPr>
          <a:xfrm>
            <a:off x="0" y="-3015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Study the Program</a:t>
            </a:r>
            <a:endParaRPr/>
          </a:p>
        </p:txBody>
      </p:sp>
      <p:sp>
        <p:nvSpPr>
          <p:cNvPr id="1270" name="Google Shape;1270;gd96e4d0e41_0_1875"/>
          <p:cNvSpPr txBox="1">
            <a:spLocks noGrp="1"/>
          </p:cNvSpPr>
          <p:nvPr>
            <p:ph type="body" idx="1"/>
          </p:nvPr>
        </p:nvSpPr>
        <p:spPr>
          <a:xfrm>
            <a:off x="966654" y="1295399"/>
            <a:ext cx="10515600" cy="515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" dirty="0"/>
              <a:t>Spend a few minutes studying the </a:t>
            </a:r>
            <a:r>
              <a:rPr lang="en" sz="2800" dirty="0">
                <a:solidFill>
                  <a:srgbClr val="FF0000"/>
                </a:solidFill>
              </a:rPr>
              <a:t>IrisDT4_sklearn.ipynb</a:t>
            </a:r>
            <a:r>
              <a:rPr lang="en" sz="2800" dirty="0"/>
              <a:t> (or </a:t>
            </a:r>
            <a:r>
              <a:rPr lang="en" sz="2800" dirty="0">
                <a:solidFill>
                  <a:srgbClr val="FF0000"/>
                </a:solidFill>
              </a:rPr>
              <a:t>IrisDT4_sklearn_R.ipynb</a:t>
            </a:r>
            <a:r>
              <a:rPr lang="en" sz="2800" dirty="0"/>
              <a:t>)</a:t>
            </a:r>
            <a:r>
              <a:rPr lang="en" sz="2800" dirty="0">
                <a:solidFill>
                  <a:srgbClr val="FF0000"/>
                </a:solidFill>
              </a:rPr>
              <a:t> </a:t>
            </a:r>
            <a:r>
              <a:rPr lang="en" dirty="0"/>
              <a:t>program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" dirty="0"/>
              <a:t>See if you can understand the logic of the program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" dirty="0"/>
              <a:t>Ask questions of the TA’s if you are unclear about some of the functions or Python code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" dirty="0"/>
              <a:t>After studying the code, try running it</a:t>
            </a:r>
            <a:endParaRPr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p116"/>
          <p:cNvSpPr txBox="1">
            <a:spLocks noGrp="1"/>
          </p:cNvSpPr>
          <p:nvPr>
            <p:ph type="title"/>
          </p:nvPr>
        </p:nvSpPr>
        <p:spPr>
          <a:xfrm>
            <a:off x="1981200" y="-301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Upload the Data</a:t>
            </a:r>
            <a:endParaRPr/>
          </a:p>
        </p:txBody>
      </p:sp>
      <p:sp>
        <p:nvSpPr>
          <p:cNvPr id="1277" name="Google Shape;1277;p116"/>
          <p:cNvSpPr txBox="1"/>
          <p:nvPr/>
        </p:nvSpPr>
        <p:spPr>
          <a:xfrm>
            <a:off x="1890625" y="1112850"/>
            <a:ext cx="85761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lang="en" sz="2000" b="1" i="0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Once the </a:t>
            </a:r>
            <a:r>
              <a:rPr lang="en" sz="2000" b="1" i="0" u="none" strike="noStrike" cap="none" dirty="0" err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Colab</a:t>
            </a:r>
            <a:r>
              <a:rPr lang="en" sz="2000" b="1" i="0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 file is open, click the folder icon to the right</a:t>
            </a:r>
            <a:endParaRPr sz="2000" b="1" i="0" u="none" strike="noStrike" cap="none" dirty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lang="en" sz="2000" b="1" i="0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When the panel opens, right click inside the panel and click upload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lang="en" sz="2000" b="1" i="0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Then find the </a:t>
            </a:r>
            <a:r>
              <a:rPr lang="en" sz="2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CBW-MachineLearning-2026</a:t>
            </a:r>
            <a:r>
              <a:rPr lang="en" sz="2000" b="1" i="0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 folder on your desktop</a:t>
            </a:r>
            <a:endParaRPr sz="2000" b="1" i="0" u="none" strike="noStrike" cap="none" dirty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lang="en" sz="2000" b="1" i="0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Open the </a:t>
            </a:r>
            <a:r>
              <a:rPr lang="en" sz="2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Data </a:t>
            </a:r>
            <a:r>
              <a:rPr lang="en" sz="2000" b="1" i="0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folder followed by the </a:t>
            </a:r>
            <a:r>
              <a:rPr lang="en" sz="2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Module 6</a:t>
            </a:r>
            <a:r>
              <a:rPr lang="en" sz="2000" b="1" i="0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 folder, and open ‘</a:t>
            </a:r>
            <a:r>
              <a:rPr lang="en" sz="2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data1.csv</a:t>
            </a:r>
            <a:r>
              <a:rPr lang="en" sz="2000" b="1" i="0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endParaRPr sz="2000" b="1" i="0" u="none" strike="noStrike" cap="none" dirty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8" name="Google Shape;1278;p116" descr="Screen Shot 2020-09-20 at 4.54.13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8258" y="3451810"/>
            <a:ext cx="3055291" cy="2855117"/>
          </a:xfrm>
          <a:prstGeom prst="rect">
            <a:avLst/>
          </a:prstGeom>
          <a:noFill/>
          <a:ln>
            <a:noFill/>
          </a:ln>
        </p:spPr>
      </p:pic>
      <p:sp>
        <p:nvSpPr>
          <p:cNvPr id="1279" name="Google Shape;1279;p116"/>
          <p:cNvSpPr/>
          <p:nvPr/>
        </p:nvSpPr>
        <p:spPr>
          <a:xfrm>
            <a:off x="1972750" y="5222197"/>
            <a:ext cx="357000" cy="3270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0" name="Google Shape;1280;p1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50234" y="4183859"/>
            <a:ext cx="5264088" cy="1786881"/>
          </a:xfrm>
          <a:prstGeom prst="rect">
            <a:avLst/>
          </a:prstGeom>
          <a:noFill/>
          <a:ln>
            <a:noFill/>
          </a:ln>
        </p:spPr>
      </p:pic>
      <p:sp>
        <p:nvSpPr>
          <p:cNvPr id="1281" name="Google Shape;1281;p116"/>
          <p:cNvSpPr txBox="1"/>
          <p:nvPr/>
        </p:nvSpPr>
        <p:spPr>
          <a:xfrm>
            <a:off x="9020737" y="4269370"/>
            <a:ext cx="392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2" name="Google Shape;1282;p116"/>
          <p:cNvSpPr/>
          <p:nvPr/>
        </p:nvSpPr>
        <p:spPr>
          <a:xfrm>
            <a:off x="8239250" y="4373896"/>
            <a:ext cx="91200" cy="119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4" name="Google Shape;1284;p116"/>
          <p:cNvSpPr/>
          <p:nvPr/>
        </p:nvSpPr>
        <p:spPr>
          <a:xfrm>
            <a:off x="9114950" y="4373896"/>
            <a:ext cx="91200" cy="119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5" name="Google Shape;1285;p116"/>
          <p:cNvSpPr/>
          <p:nvPr/>
        </p:nvSpPr>
        <p:spPr>
          <a:xfrm>
            <a:off x="9112525" y="4360971"/>
            <a:ext cx="114300" cy="142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6" name="Google Shape;1286;p116"/>
          <p:cNvSpPr txBox="1"/>
          <p:nvPr/>
        </p:nvSpPr>
        <p:spPr>
          <a:xfrm>
            <a:off x="9873428" y="4292471"/>
            <a:ext cx="2985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r>
              <a:rPr lang="en" sz="125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6</a:t>
            </a:r>
            <a:endParaRPr sz="1250" b="0" i="0" u="none" strike="noStrike" cap="non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7" name="Google Shape;1287;p116"/>
          <p:cNvSpPr/>
          <p:nvPr/>
        </p:nvSpPr>
        <p:spPr>
          <a:xfrm>
            <a:off x="5467125" y="4107425"/>
            <a:ext cx="4716300" cy="6426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8" name="Google Shape;1288;p116"/>
          <p:cNvPicPr preferRelativeResize="0"/>
          <p:nvPr/>
        </p:nvPicPr>
        <p:blipFill rotWithShape="1">
          <a:blip r:embed="rId5">
            <a:alphaModFix/>
          </a:blip>
          <a:srcRect l="66726" t="7181" r="22869" b="80235"/>
          <a:stretch/>
        </p:blipFill>
        <p:spPr>
          <a:xfrm>
            <a:off x="9412825" y="4321321"/>
            <a:ext cx="547675" cy="22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9" name="Google Shape;1289;p116"/>
          <p:cNvPicPr preferRelativeResize="0"/>
          <p:nvPr/>
        </p:nvPicPr>
        <p:blipFill rotWithShape="1">
          <a:blip r:embed="rId6">
            <a:alphaModFix/>
          </a:blip>
          <a:srcRect l="81595" t="6742" r="6075" b="80674"/>
          <a:stretch/>
        </p:blipFill>
        <p:spPr>
          <a:xfrm>
            <a:off x="8557237" y="4310846"/>
            <a:ext cx="661891" cy="229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D31C5C-FB6A-E59B-D919-AE9B89E178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7591" y="4345057"/>
            <a:ext cx="393646" cy="212782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p117"/>
          <p:cNvSpPr txBox="1">
            <a:spLocks noGrp="1"/>
          </p:cNvSpPr>
          <p:nvPr>
            <p:ph type="title"/>
          </p:nvPr>
        </p:nvSpPr>
        <p:spPr>
          <a:xfrm>
            <a:off x="1981199" y="-30162"/>
            <a:ext cx="8520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Exercise 6.1- Run The Program</a:t>
            </a:r>
            <a:endParaRPr/>
          </a:p>
        </p:txBody>
      </p:sp>
      <p:sp>
        <p:nvSpPr>
          <p:cNvPr id="1296" name="Google Shape;1296;p117"/>
          <p:cNvSpPr txBox="1"/>
          <p:nvPr/>
        </p:nvSpPr>
        <p:spPr>
          <a:xfrm>
            <a:off x="2699998" y="1455336"/>
            <a:ext cx="679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" sz="2400" b="1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Select ‘Run all’ from the ‘Runtime’ menu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97" name="Google Shape;1297;p117"/>
          <p:cNvGrpSpPr/>
          <p:nvPr/>
        </p:nvGrpSpPr>
        <p:grpSpPr>
          <a:xfrm>
            <a:off x="1768063" y="2113024"/>
            <a:ext cx="5089947" cy="3975132"/>
            <a:chOff x="1100651" y="1771342"/>
            <a:chExt cx="3924300" cy="3213100"/>
          </a:xfrm>
        </p:grpSpPr>
        <p:pic>
          <p:nvPicPr>
            <p:cNvPr id="1298" name="Google Shape;1298;p117" descr="Screen Shot 2020-09-20 at 4.57.56 P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624651" y="1771342"/>
              <a:ext cx="3924300" cy="3213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9" name="Google Shape;1299;p117"/>
            <p:cNvSpPr/>
            <p:nvPr/>
          </p:nvSpPr>
          <p:spPr>
            <a:xfrm>
              <a:off x="5621213" y="2584567"/>
              <a:ext cx="768300" cy="450900"/>
            </a:xfrm>
            <a:prstGeom prst="ellipse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p118"/>
          <p:cNvSpPr txBox="1">
            <a:spLocks noGrp="1"/>
          </p:cNvSpPr>
          <p:nvPr>
            <p:ph type="title"/>
          </p:nvPr>
        </p:nvSpPr>
        <p:spPr>
          <a:xfrm>
            <a:off x="1835700" y="212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/>
              <a:t>Try Running a Few Examples</a:t>
            </a:r>
            <a:endParaRPr/>
          </a:p>
        </p:txBody>
      </p:sp>
      <p:sp>
        <p:nvSpPr>
          <p:cNvPr id="1306" name="Google Shape;1306;p118"/>
          <p:cNvSpPr txBox="1">
            <a:spLocks noGrp="1"/>
          </p:cNvSpPr>
          <p:nvPr>
            <p:ph type="body" idx="1"/>
          </p:nvPr>
        </p:nvSpPr>
        <p:spPr>
          <a:xfrm>
            <a:off x="2521500" y="1384225"/>
            <a:ext cx="7432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dirty="0"/>
              <a:t>Output: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Enter the Sepal length in cm : 5.2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Enter the Sepal width in cm :3.2 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Enter the Petal length in cm :1.6 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Enter the Petal width in cm :0.3 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rgbClr val="FF0000"/>
                </a:solidFill>
              </a:rPr>
              <a:t>What do you get???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p118"/>
          <p:cNvSpPr txBox="1">
            <a:spLocks noGrp="1"/>
          </p:cNvSpPr>
          <p:nvPr>
            <p:ph type="title"/>
          </p:nvPr>
        </p:nvSpPr>
        <p:spPr>
          <a:xfrm>
            <a:off x="1835700" y="212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/>
              <a:t>Try Running a Few Examples</a:t>
            </a:r>
            <a:endParaRPr/>
          </a:p>
        </p:txBody>
      </p:sp>
      <p:sp>
        <p:nvSpPr>
          <p:cNvPr id="1306" name="Google Shape;1306;p118"/>
          <p:cNvSpPr txBox="1">
            <a:spLocks noGrp="1"/>
          </p:cNvSpPr>
          <p:nvPr>
            <p:ph type="body" idx="1"/>
          </p:nvPr>
        </p:nvSpPr>
        <p:spPr>
          <a:xfrm>
            <a:off x="2521500" y="1384225"/>
            <a:ext cx="7432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dirty="0"/>
              <a:t>Output: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Enter the Sepal length in cm : </a:t>
            </a:r>
            <a:r>
              <a:rPr lang="en-CA" dirty="0"/>
              <a:t>8.3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Enter the Sepal width in cm : 2.0 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Enter the Petal length in cm : 1.5 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Enter the Petal width in cm : 1.2 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rgbClr val="FF0000"/>
                </a:solidFill>
              </a:rPr>
              <a:t>What do you get???</a:t>
            </a:r>
          </a:p>
        </p:txBody>
      </p:sp>
    </p:spTree>
    <p:extLst>
      <p:ext uri="{BB962C8B-B14F-4D97-AF65-F5344CB8AC3E}">
        <p14:creationId xmlns:p14="http://schemas.microsoft.com/office/powerpoint/2010/main" val="24226000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p118"/>
          <p:cNvSpPr txBox="1">
            <a:spLocks noGrp="1"/>
          </p:cNvSpPr>
          <p:nvPr>
            <p:ph type="title"/>
          </p:nvPr>
        </p:nvSpPr>
        <p:spPr>
          <a:xfrm>
            <a:off x="1835700" y="212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/>
              <a:t>Try Running a Few Examples</a:t>
            </a:r>
            <a:endParaRPr/>
          </a:p>
        </p:txBody>
      </p:sp>
      <p:sp>
        <p:nvSpPr>
          <p:cNvPr id="1306" name="Google Shape;1306;p118"/>
          <p:cNvSpPr txBox="1">
            <a:spLocks noGrp="1"/>
          </p:cNvSpPr>
          <p:nvPr>
            <p:ph type="body" idx="1"/>
          </p:nvPr>
        </p:nvSpPr>
        <p:spPr>
          <a:xfrm>
            <a:off x="2521500" y="1384225"/>
            <a:ext cx="7432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dirty="0"/>
              <a:t>Output: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Enter the Sepal length in cm : </a:t>
            </a:r>
            <a:r>
              <a:rPr lang="en-CA" dirty="0"/>
              <a:t>1.3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Enter the Sepal width in cm : 1.0 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Enter the Petal length in cm : 4.6 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Enter the Petal width in cm : 0.2 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rgbClr val="FF0000"/>
                </a:solidFill>
              </a:rPr>
              <a:t>What do you get???</a:t>
            </a:r>
          </a:p>
        </p:txBody>
      </p:sp>
    </p:spTree>
    <p:extLst>
      <p:ext uri="{BB962C8B-B14F-4D97-AF65-F5344CB8AC3E}">
        <p14:creationId xmlns:p14="http://schemas.microsoft.com/office/powerpoint/2010/main" val="3537507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4"/>
          <p:cNvSpPr txBox="1">
            <a:spLocks noGrp="1"/>
          </p:cNvSpPr>
          <p:nvPr>
            <p:ph type="title"/>
          </p:nvPr>
        </p:nvSpPr>
        <p:spPr>
          <a:xfrm>
            <a:off x="1524000" y="36095"/>
            <a:ext cx="9144000" cy="5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 sz="4400" dirty="0">
                <a:latin typeface="Arial"/>
                <a:ea typeface="Arial"/>
                <a:cs typeface="Arial"/>
                <a:sym typeface="Arial"/>
              </a:rPr>
              <a:t>Schedule (PT)</a:t>
            </a:r>
            <a:endParaRPr sz="4400" dirty="0"/>
          </a:p>
        </p:txBody>
      </p:sp>
      <p:graphicFrame>
        <p:nvGraphicFramePr>
          <p:cNvPr id="657" name="Google Shape;657;p4"/>
          <p:cNvGraphicFramePr/>
          <p:nvPr>
            <p:extLst>
              <p:ext uri="{D42A27DB-BD31-4B8C-83A1-F6EECF244321}">
                <p14:modId xmlns:p14="http://schemas.microsoft.com/office/powerpoint/2010/main" val="1196941321"/>
              </p:ext>
            </p:extLst>
          </p:nvPr>
        </p:nvGraphicFramePr>
        <p:xfrm>
          <a:off x="1304365" y="720468"/>
          <a:ext cx="9654988" cy="5629529"/>
        </p:xfrm>
        <a:graphic>
          <a:graphicData uri="http://schemas.openxmlformats.org/drawingml/2006/table">
            <a:tbl>
              <a:tblPr firstRow="1" bandRow="1">
                <a:gradFill>
                  <a:gsLst>
                    <a:gs pos="0">
                      <a:srgbClr val="A9A9E1"/>
                    </a:gs>
                    <a:gs pos="35000">
                      <a:srgbClr val="C4C4E7"/>
                    </a:gs>
                    <a:gs pos="100000">
                      <a:srgbClr val="E6E6F8"/>
                    </a:gs>
                  </a:gsLst>
                  <a:lin ang="16200000" scaled="0"/>
                </a:gradFill>
              </a:tblPr>
              <a:tblGrid>
                <a:gridCol w="1231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7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47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4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883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CA" sz="1500" u="none" strike="noStrike" cap="none" dirty="0">
                          <a:solidFill>
                            <a:srgbClr val="FFFFFF"/>
                          </a:solidFill>
                        </a:rPr>
                        <a:t>Day 1 (PT)</a:t>
                      </a:r>
                      <a:endParaRPr sz="1500" dirty="0"/>
                    </a:p>
                  </a:txBody>
                  <a:tcPr marL="91450" marR="91450" marT="45725" marB="45725"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CA" sz="1500" u="none" strike="noStrike" cap="none" dirty="0">
                          <a:solidFill>
                            <a:srgbClr val="FFFFFF"/>
                          </a:solidFill>
                        </a:rPr>
                        <a:t>Wednesday Apr. 22</a:t>
                      </a:r>
                      <a:endParaRPr sz="1500" dirty="0"/>
                    </a:p>
                  </a:txBody>
                  <a:tcPr marL="91450" marR="91450" marT="45725" marB="45725"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CA" sz="1500" u="none" strike="noStrike" cap="none" dirty="0">
                          <a:solidFill>
                            <a:srgbClr val="FFFFFF"/>
                          </a:solidFill>
                        </a:rPr>
                        <a:t>Day 2 (PT)</a:t>
                      </a:r>
                      <a:endParaRPr lang="en-CA" sz="1500" dirty="0"/>
                    </a:p>
                  </a:txBody>
                  <a:tcPr marL="91450" marR="91450" marT="45725" marB="45725"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600" u="none" strike="noStrike" cap="none" dirty="0">
                          <a:solidFill>
                            <a:srgbClr val="FFFFFF"/>
                          </a:solidFill>
                        </a:rPr>
                        <a:t>Thursday Apr. 23</a:t>
                      </a:r>
                      <a:endParaRPr lang="en-CA" sz="1600" dirty="0"/>
                    </a:p>
                  </a:txBody>
                  <a:tcPr marL="91450" marR="91450" marT="45725" marB="45725">
                    <a:solidFill>
                      <a:srgbClr val="1F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6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8:00 AM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Introductions and Technology Check 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 dirty="0"/>
                        <a:t>8:00 AM</a:t>
                      </a:r>
                      <a:endParaRPr sz="1400" b="1" dirty="0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 dirty="0"/>
                        <a:t>Module 5: Gene Finding with NNs (Lecture and Lab)</a:t>
                      </a:r>
                      <a:endParaRPr sz="1400" b="1" dirty="0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6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 dirty="0"/>
                        <a:t>8:45 AM</a:t>
                      </a:r>
                      <a:endParaRPr sz="1400" b="1" dirty="0"/>
                    </a:p>
                  </a:txBody>
                  <a:tcPr marL="91450" marR="91450" marT="45725" marB="45725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 dirty="0"/>
                        <a:t>Module 1: Introduction to Machine Learning (Lecture)</a:t>
                      </a:r>
                      <a:endParaRPr sz="1400" b="1" dirty="0"/>
                    </a:p>
                  </a:txBody>
                  <a:tcPr marL="91450" marR="91450" marT="45725" marB="45725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10:00 AM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Break (30 min)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6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10:00 AM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Break (30 min)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10:30 AM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 dirty="0"/>
                        <a:t>Module 6: Machine Learning with </a:t>
                      </a:r>
                      <a:r>
                        <a:rPr lang="en-CA" sz="1400" b="1" u="none" strike="noStrike" cap="none" dirty="0" err="1"/>
                        <a:t>Keras</a:t>
                      </a:r>
                      <a:r>
                        <a:rPr lang="en-CA" sz="1400" b="1" u="none" strike="noStrike" cap="none" dirty="0"/>
                        <a:t> and Scikit-Learn (Lecture/Lab) </a:t>
                      </a:r>
                      <a:endParaRPr sz="1400" b="1" dirty="0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6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10:30 AM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 dirty="0"/>
                        <a:t>Module 2: Decision Trees (Lecture and Lab)</a:t>
                      </a:r>
                      <a:endParaRPr sz="1400" b="1" dirty="0"/>
                    </a:p>
                  </a:txBody>
                  <a:tcPr marL="91450" marR="91450" marT="45725" marB="45725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12:00 PM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Break (45 min)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6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12:00 PM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 dirty="0"/>
                        <a:t>Break (1 hour)</a:t>
                      </a:r>
                      <a:endParaRPr sz="1400" b="1" dirty="0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1:00 PM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Module 7: Machine Learning with Keras and Scikit-Learn (Cont'd) 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46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1:00 PM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Module 3: Neural Networks (Lecture and Lab)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 dirty="0"/>
                        <a:t>2:00 PM</a:t>
                      </a:r>
                      <a:endParaRPr sz="1400" b="1" dirty="0"/>
                    </a:p>
                  </a:txBody>
                  <a:tcPr marL="91450" marR="91450" marT="45725" marB="45725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Break (30 min)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46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 dirty="0"/>
                        <a:t>2:00 PM</a:t>
                      </a:r>
                      <a:endParaRPr sz="1400" b="1" dirty="0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Break (30 min)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2:30 PM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Module 8: LLMs and agentic coding for bioinformatics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46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2:30 PM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 dirty="0"/>
                        <a:t>Module 4: Neural Networks for 2</a:t>
                      </a:r>
                      <a:r>
                        <a:rPr lang="en-CA" sz="1400" b="1" u="none" strike="noStrike" cap="none" baseline="30000" dirty="0"/>
                        <a:t>o</a:t>
                      </a:r>
                      <a:r>
                        <a:rPr lang="en-CA" sz="1400" b="1" u="none" strike="noStrike" cap="none" dirty="0"/>
                        <a:t> Structure (Lecture and Homework)</a:t>
                      </a:r>
                      <a:endParaRPr sz="1400" b="1" dirty="0"/>
                    </a:p>
                  </a:txBody>
                  <a:tcPr marL="91450" marR="91450" marT="45725" marB="45725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 dirty="0"/>
                        <a:t>3:45 PM</a:t>
                      </a:r>
                      <a:endParaRPr sz="1400" b="1" dirty="0"/>
                    </a:p>
                  </a:txBody>
                  <a:tcPr marL="91450" marR="91450" marT="45725" marB="45725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Survey and Closing Remarks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335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 dirty="0"/>
                        <a:t>4:00 PM</a:t>
                      </a:r>
                      <a:endParaRPr sz="1400" b="1" dirty="0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End of Day 1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 dirty="0"/>
                        <a:t>4:00 PM</a:t>
                      </a:r>
                      <a:endParaRPr sz="1400" b="1" dirty="0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 dirty="0"/>
                        <a:t>End of Day 2</a:t>
                      </a:r>
                      <a:endParaRPr sz="1400" b="1" dirty="0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658" name="Google Shape;658;p4" descr="A red sign with white letters  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27939" y="6440905"/>
            <a:ext cx="17653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01" name="Footer Cover Fix"/>
          <p:cNvSpPr/>
          <p:nvPr/>
        </p:nvSpPr>
        <p:spPr>
          <a:xfrm>
            <a:off x="0" y="6350000"/>
            <a:ext cx="12192000" cy="50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02" name="Footer Bar Fix"/>
          <p:cNvSpPr/>
          <p:nvPr/>
        </p:nvSpPr>
        <p:spPr>
          <a:xfrm>
            <a:off x="0" y="6492874"/>
            <a:ext cx="12192000" cy="365126"/>
          </a:xfrm>
          <a:prstGeom prst="rect">
            <a:avLst/>
          </a:prstGeom>
          <a:solidFill>
            <a:srgbClr val="70247F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03" name="Footer Text Fix"/>
          <p:cNvSpPr txBox="1"/>
          <p:nvPr/>
        </p:nvSpPr>
        <p:spPr>
          <a:xfrm>
            <a:off x="0" y="6521547"/>
            <a:ext cx="481053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Canadian Bioinformatics Workshops | bioinformatics.ca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71265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p118"/>
          <p:cNvSpPr txBox="1">
            <a:spLocks noGrp="1"/>
          </p:cNvSpPr>
          <p:nvPr>
            <p:ph type="title"/>
          </p:nvPr>
        </p:nvSpPr>
        <p:spPr>
          <a:xfrm>
            <a:off x="1835700" y="212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/>
              <a:t>Try Running a Few Examples</a:t>
            </a:r>
            <a:endParaRPr/>
          </a:p>
        </p:txBody>
      </p:sp>
      <p:sp>
        <p:nvSpPr>
          <p:cNvPr id="1306" name="Google Shape;1306;p118"/>
          <p:cNvSpPr txBox="1">
            <a:spLocks noGrp="1"/>
          </p:cNvSpPr>
          <p:nvPr>
            <p:ph type="body" idx="1"/>
          </p:nvPr>
        </p:nvSpPr>
        <p:spPr>
          <a:xfrm>
            <a:off x="2521500" y="1384225"/>
            <a:ext cx="7432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dirty="0"/>
              <a:t>Output: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Enter the Sepal length in cm : </a:t>
            </a:r>
            <a:r>
              <a:rPr lang="en-CA" dirty="0"/>
              <a:t>10.3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Enter the Sepal width in cm : 11.0 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Enter the Petal length in cm : 4.6 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Enter the Petal width in cm : 10.2 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rgbClr val="FF0000"/>
                </a:solidFill>
              </a:rPr>
              <a:t>What do you get???</a:t>
            </a:r>
          </a:p>
        </p:txBody>
      </p:sp>
    </p:spTree>
    <p:extLst>
      <p:ext uri="{BB962C8B-B14F-4D97-AF65-F5344CB8AC3E}">
        <p14:creationId xmlns:p14="http://schemas.microsoft.com/office/powerpoint/2010/main" val="5243750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p119"/>
          <p:cNvSpPr txBox="1">
            <a:spLocks noGrp="1"/>
          </p:cNvSpPr>
          <p:nvPr>
            <p:ph type="ctrTitle"/>
          </p:nvPr>
        </p:nvSpPr>
        <p:spPr>
          <a:xfrm>
            <a:off x="2209800" y="1695992"/>
            <a:ext cx="7772400" cy="19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Let’s Try Programming an ANN to Classify Iris Flowers</a:t>
            </a:r>
            <a:br>
              <a:rPr lang="en"/>
            </a:br>
            <a:r>
              <a:rPr lang="en"/>
              <a:t>with Keras </a:t>
            </a:r>
            <a:endParaRPr/>
          </a:p>
        </p:txBody>
      </p:sp>
      <p:sp>
        <p:nvSpPr>
          <p:cNvPr id="1313" name="Google Shape;1313;p119"/>
          <p:cNvSpPr txBox="1">
            <a:spLocks noGrp="1"/>
          </p:cNvSpPr>
          <p:nvPr>
            <p:ph type="subTitle" idx="1"/>
          </p:nvPr>
        </p:nvSpPr>
        <p:spPr>
          <a:xfrm>
            <a:off x="2895600" y="436701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9956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56"/>
              <a:buNone/>
            </a:pPr>
            <a:r>
              <a:rPr lang="en">
                <a:solidFill>
                  <a:srgbClr val="FF0000"/>
                </a:solidFill>
              </a:rPr>
              <a:t> </a:t>
            </a:r>
            <a:r>
              <a:rPr lang="en">
                <a:solidFill>
                  <a:srgbClr val="000090"/>
                </a:solidFill>
              </a:rPr>
              <a:t>IrisANN_keras.ipynb 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g96af935874_1_183"/>
          <p:cNvSpPr txBox="1">
            <a:spLocks noGrp="1"/>
          </p:cNvSpPr>
          <p:nvPr>
            <p:ph type="title"/>
          </p:nvPr>
        </p:nvSpPr>
        <p:spPr>
          <a:xfrm>
            <a:off x="1981200" y="-301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Machine Learning Workflow</a:t>
            </a:r>
            <a:endParaRPr/>
          </a:p>
        </p:txBody>
      </p:sp>
      <p:sp>
        <p:nvSpPr>
          <p:cNvPr id="1320" name="Google Shape;1320;g96af935874_1_183"/>
          <p:cNvSpPr/>
          <p:nvPr/>
        </p:nvSpPr>
        <p:spPr>
          <a:xfrm>
            <a:off x="2677887" y="1785256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Define an ML problem and propose a solution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1" name="Google Shape;1321;g96af935874_1_183"/>
          <p:cNvSpPr/>
          <p:nvPr/>
        </p:nvSpPr>
        <p:spPr>
          <a:xfrm>
            <a:off x="4958936" y="1785256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25400" cap="flat" cmpd="sng">
            <a:solidFill>
              <a:srgbClr val="5D4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Construct your dataset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2" name="Google Shape;1322;g96af935874_1_183"/>
          <p:cNvSpPr/>
          <p:nvPr/>
        </p:nvSpPr>
        <p:spPr>
          <a:xfrm>
            <a:off x="7220196" y="1785256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 cap="flat" cmpd="sng">
            <a:solidFill>
              <a:srgbClr val="8C3A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Transform your dataset &amp; select features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3" name="Google Shape;1323;g96af935874_1_183"/>
          <p:cNvSpPr/>
          <p:nvPr/>
        </p:nvSpPr>
        <p:spPr>
          <a:xfrm>
            <a:off x="7220197" y="3944586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25400" cap="flat" cmpd="sng">
            <a:solidFill>
              <a:srgbClr val="367D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Choose and train a model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4" name="Google Shape;1324;g96af935874_1_183"/>
          <p:cNvSpPr/>
          <p:nvPr/>
        </p:nvSpPr>
        <p:spPr>
          <a:xfrm>
            <a:off x="4958936" y="3944586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Test and validate your model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5" name="Google Shape;1325;g96af935874_1_183"/>
          <p:cNvSpPr/>
          <p:nvPr/>
        </p:nvSpPr>
        <p:spPr>
          <a:xfrm>
            <a:off x="2677886" y="3954482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model to make predictions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6" name="Google Shape;1326;g96af935874_1_183"/>
          <p:cNvSpPr/>
          <p:nvPr/>
        </p:nvSpPr>
        <p:spPr>
          <a:xfrm>
            <a:off x="4482935" y="2444334"/>
            <a:ext cx="476100" cy="25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7" name="Google Shape;1327;g96af935874_1_183"/>
          <p:cNvSpPr/>
          <p:nvPr/>
        </p:nvSpPr>
        <p:spPr>
          <a:xfrm>
            <a:off x="6763984" y="2444335"/>
            <a:ext cx="476100" cy="25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g96af935874_1_183"/>
          <p:cNvSpPr/>
          <p:nvPr/>
        </p:nvSpPr>
        <p:spPr>
          <a:xfrm flipH="1">
            <a:off x="6763884" y="4506165"/>
            <a:ext cx="476100" cy="25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9" name="Google Shape;1329;g96af935874_1_183"/>
          <p:cNvSpPr/>
          <p:nvPr/>
        </p:nvSpPr>
        <p:spPr>
          <a:xfrm flipH="1">
            <a:off x="4470459" y="4506162"/>
            <a:ext cx="476100" cy="25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0" name="Google Shape;1330;g96af935874_1_183"/>
          <p:cNvSpPr/>
          <p:nvPr/>
        </p:nvSpPr>
        <p:spPr>
          <a:xfrm>
            <a:off x="9126187" y="2607621"/>
            <a:ext cx="653100" cy="20772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1" name="Google Shape;1331;g96af935874_1_183"/>
          <p:cNvSpPr/>
          <p:nvPr/>
        </p:nvSpPr>
        <p:spPr>
          <a:xfrm>
            <a:off x="2367641" y="1537122"/>
            <a:ext cx="2363100" cy="19833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2" name="Google Shape;1332;g96af935874_1_183"/>
          <p:cNvSpPr txBox="1"/>
          <p:nvPr/>
        </p:nvSpPr>
        <p:spPr>
          <a:xfrm>
            <a:off x="2169622" y="5575726"/>
            <a:ext cx="7772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do I classify Iris flowers in my area based on their floral dimensions?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g96af935874_1_200"/>
          <p:cNvSpPr txBox="1">
            <a:spLocks noGrp="1"/>
          </p:cNvSpPr>
          <p:nvPr>
            <p:ph type="title"/>
          </p:nvPr>
        </p:nvSpPr>
        <p:spPr>
          <a:xfrm>
            <a:off x="1981200" y="-301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Machine Learning Workflow</a:t>
            </a:r>
            <a:endParaRPr/>
          </a:p>
        </p:txBody>
      </p:sp>
      <p:sp>
        <p:nvSpPr>
          <p:cNvPr id="1339" name="Google Shape;1339;g96af935874_1_200"/>
          <p:cNvSpPr/>
          <p:nvPr/>
        </p:nvSpPr>
        <p:spPr>
          <a:xfrm>
            <a:off x="2677887" y="1785256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Define an ML problem and propose a solution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0" name="Google Shape;1340;g96af935874_1_200"/>
          <p:cNvSpPr/>
          <p:nvPr/>
        </p:nvSpPr>
        <p:spPr>
          <a:xfrm>
            <a:off x="4958936" y="1785256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25400" cap="flat" cmpd="sng">
            <a:solidFill>
              <a:srgbClr val="5D4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Construct your dataset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1" name="Google Shape;1341;g96af935874_1_200"/>
          <p:cNvSpPr/>
          <p:nvPr/>
        </p:nvSpPr>
        <p:spPr>
          <a:xfrm>
            <a:off x="7220196" y="1785256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 cap="flat" cmpd="sng">
            <a:solidFill>
              <a:srgbClr val="8C3A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Transform your dataset &amp; select features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2" name="Google Shape;1342;g96af935874_1_200"/>
          <p:cNvSpPr/>
          <p:nvPr/>
        </p:nvSpPr>
        <p:spPr>
          <a:xfrm>
            <a:off x="7220197" y="3944586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25400" cap="flat" cmpd="sng">
            <a:solidFill>
              <a:srgbClr val="367D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Choose and train a model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3" name="Google Shape;1343;g96af935874_1_200"/>
          <p:cNvSpPr/>
          <p:nvPr/>
        </p:nvSpPr>
        <p:spPr>
          <a:xfrm>
            <a:off x="4958936" y="3944586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Test and validate your model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4" name="Google Shape;1344;g96af935874_1_200"/>
          <p:cNvSpPr/>
          <p:nvPr/>
        </p:nvSpPr>
        <p:spPr>
          <a:xfrm>
            <a:off x="2677886" y="3954482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model to make predictions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5" name="Google Shape;1345;g96af935874_1_200"/>
          <p:cNvSpPr/>
          <p:nvPr/>
        </p:nvSpPr>
        <p:spPr>
          <a:xfrm>
            <a:off x="4482935" y="2444334"/>
            <a:ext cx="476100" cy="25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6" name="Google Shape;1346;g96af935874_1_200"/>
          <p:cNvSpPr/>
          <p:nvPr/>
        </p:nvSpPr>
        <p:spPr>
          <a:xfrm>
            <a:off x="6763984" y="2444335"/>
            <a:ext cx="476100" cy="25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7" name="Google Shape;1347;g96af935874_1_200"/>
          <p:cNvSpPr/>
          <p:nvPr/>
        </p:nvSpPr>
        <p:spPr>
          <a:xfrm flipH="1">
            <a:off x="6763884" y="4506165"/>
            <a:ext cx="476100" cy="25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8" name="Google Shape;1348;g96af935874_1_200"/>
          <p:cNvSpPr/>
          <p:nvPr/>
        </p:nvSpPr>
        <p:spPr>
          <a:xfrm flipH="1">
            <a:off x="4470459" y="4506162"/>
            <a:ext cx="476100" cy="25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9" name="Google Shape;1349;g96af935874_1_200"/>
          <p:cNvSpPr/>
          <p:nvPr/>
        </p:nvSpPr>
        <p:spPr>
          <a:xfrm>
            <a:off x="9126187" y="2607621"/>
            <a:ext cx="653100" cy="20772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0" name="Google Shape;1350;g96af935874_1_200"/>
          <p:cNvSpPr/>
          <p:nvPr/>
        </p:nvSpPr>
        <p:spPr>
          <a:xfrm>
            <a:off x="4719448" y="1537122"/>
            <a:ext cx="2363100" cy="19833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1" name="Google Shape;1351;g96af935874_1_200"/>
          <p:cNvSpPr txBox="1"/>
          <p:nvPr/>
        </p:nvSpPr>
        <p:spPr>
          <a:xfrm>
            <a:off x="4093433" y="5606350"/>
            <a:ext cx="3852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Find a good training/testing data set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gd96e4d0e41_0_2163"/>
          <p:cNvSpPr txBox="1">
            <a:spLocks noGrp="1"/>
          </p:cNvSpPr>
          <p:nvPr>
            <p:ph type="body" idx="1"/>
          </p:nvPr>
        </p:nvSpPr>
        <p:spPr>
          <a:xfrm>
            <a:off x="1652600" y="1143000"/>
            <a:ext cx="8939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2800" dirty="0">
                <a:solidFill>
                  <a:srgbClr val="001080"/>
                </a:solidFill>
              </a:rPr>
              <a:t>Find the </a:t>
            </a:r>
            <a:r>
              <a:rPr lang="en" sz="2800" dirty="0">
                <a:solidFill>
                  <a:srgbClr val="FF0000"/>
                </a:solidFill>
              </a:rPr>
              <a:t>Module 6</a:t>
            </a:r>
            <a:r>
              <a:rPr lang="en" sz="2800" dirty="0">
                <a:solidFill>
                  <a:srgbClr val="001080"/>
                </a:solidFill>
              </a:rPr>
              <a:t> folder under </a:t>
            </a:r>
            <a:r>
              <a:rPr lang="en" sz="2800" dirty="0">
                <a:solidFill>
                  <a:srgbClr val="FF0000"/>
                </a:solidFill>
              </a:rPr>
              <a:t>Python Code</a:t>
            </a:r>
            <a:r>
              <a:rPr lang="en" sz="2800" dirty="0">
                <a:solidFill>
                  <a:srgbClr val="001080"/>
                </a:solidFill>
              </a:rPr>
              <a:t> in folder </a:t>
            </a:r>
            <a:r>
              <a:rPr lang="en" sz="2800" dirty="0">
                <a:solidFill>
                  <a:srgbClr val="FF0000"/>
                </a:solidFill>
              </a:rPr>
              <a:t>CBW-MachineLearning-2026</a:t>
            </a:r>
            <a:r>
              <a:rPr lang="en" sz="2800" dirty="0">
                <a:solidFill>
                  <a:srgbClr val="001080"/>
                </a:solidFill>
              </a:rPr>
              <a:t> in your Google Drive</a:t>
            </a:r>
            <a:endParaRPr sz="2800" dirty="0">
              <a:solidFill>
                <a:srgbClr val="00108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800" dirty="0"/>
          </a:p>
        </p:txBody>
      </p:sp>
      <p:pic>
        <p:nvPicPr>
          <p:cNvPr id="1358" name="Google Shape;1358;gd96e4d0e41_0_2163"/>
          <p:cNvPicPr preferRelativeResize="0"/>
          <p:nvPr/>
        </p:nvPicPr>
        <p:blipFill rotWithShape="1">
          <a:blip r:embed="rId3">
            <a:alphaModFix/>
          </a:blip>
          <a:srcRect l="14943" t="6630" r="9690" b="7809"/>
          <a:stretch/>
        </p:blipFill>
        <p:spPr>
          <a:xfrm>
            <a:off x="1805000" y="2776700"/>
            <a:ext cx="6376450" cy="303832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59" name="Google Shape;1359;gd96e4d0e41_0_2163"/>
          <p:cNvSpPr/>
          <p:nvPr/>
        </p:nvSpPr>
        <p:spPr>
          <a:xfrm>
            <a:off x="5805725" y="3395825"/>
            <a:ext cx="1981800" cy="4509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gd96e4d0e41_0_2163"/>
          <p:cNvSpPr/>
          <p:nvPr/>
        </p:nvSpPr>
        <p:spPr>
          <a:xfrm>
            <a:off x="1862375" y="2776700"/>
            <a:ext cx="2381100" cy="4509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gd96e4d0e41_0_2163"/>
          <p:cNvSpPr txBox="1">
            <a:spLocks noGrp="1"/>
          </p:cNvSpPr>
          <p:nvPr>
            <p:ph type="title"/>
          </p:nvPr>
        </p:nvSpPr>
        <p:spPr>
          <a:xfrm>
            <a:off x="0" y="-3015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chemeClr val="dk1"/>
                </a:solidFill>
              </a:rPr>
              <a:t>Open the Colab File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362" name="Google Shape;1362;gd96e4d0e41_0_2163"/>
          <p:cNvPicPr preferRelativeResize="0"/>
          <p:nvPr/>
        </p:nvPicPr>
        <p:blipFill rotWithShape="1">
          <a:blip r:embed="rId4">
            <a:alphaModFix/>
          </a:blip>
          <a:srcRect r="27350" b="12722"/>
          <a:stretch/>
        </p:blipFill>
        <p:spPr>
          <a:xfrm>
            <a:off x="7844211" y="2548100"/>
            <a:ext cx="2390416" cy="375269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63" name="Google Shape;1363;gd96e4d0e41_0_2163"/>
          <p:cNvSpPr/>
          <p:nvPr/>
        </p:nvSpPr>
        <p:spPr>
          <a:xfrm>
            <a:off x="7691427" y="5457227"/>
            <a:ext cx="1651200" cy="4047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FEE9B8-3B8B-537F-4306-5ABB632643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9785" y="2930984"/>
            <a:ext cx="285416" cy="1104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A9B620-B9D6-2845-058C-D41219AA78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9785" y="2913380"/>
            <a:ext cx="328449" cy="17754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Google Shape;1371;gd96e4d0e41_0_2173"/>
          <p:cNvSpPr txBox="1">
            <a:spLocks noGrp="1"/>
          </p:cNvSpPr>
          <p:nvPr>
            <p:ph type="title"/>
          </p:nvPr>
        </p:nvSpPr>
        <p:spPr>
          <a:xfrm>
            <a:off x="0" y="-3015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Open the Colab File</a:t>
            </a:r>
            <a:r>
              <a:rPr lang="en" sz="3600"/>
              <a:t> </a:t>
            </a:r>
            <a:r>
              <a:rPr lang="en" sz="2700" i="1"/>
              <a:t>cont...</a:t>
            </a:r>
            <a:endParaRPr/>
          </a:p>
        </p:txBody>
      </p:sp>
      <p:sp>
        <p:nvSpPr>
          <p:cNvPr id="1372" name="Google Shape;1372;gd96e4d0e41_0_2173"/>
          <p:cNvSpPr txBox="1"/>
          <p:nvPr/>
        </p:nvSpPr>
        <p:spPr>
          <a:xfrm>
            <a:off x="552450" y="1553467"/>
            <a:ext cx="113157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" sz="2800" b="1" i="0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Right click on ‘</a:t>
            </a:r>
            <a:r>
              <a:rPr lang="en" sz="28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IrisANN_keras.ipynb</a:t>
            </a:r>
            <a:r>
              <a:rPr lang="en" sz="2800" b="1" i="0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’ and select open with Google </a:t>
            </a:r>
            <a:r>
              <a:rPr lang="en" sz="2800" b="1" i="0" u="none" strike="noStrike" cap="none" dirty="0" err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Colaboratory</a:t>
            </a:r>
            <a:endParaRPr sz="2800" b="1" i="0" u="none" strike="noStrike" cap="none" dirty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A73D183-5B05-7D31-B8AD-CE965DE9DFD5}"/>
              </a:ext>
            </a:extLst>
          </p:cNvPr>
          <p:cNvGrpSpPr/>
          <p:nvPr/>
        </p:nvGrpSpPr>
        <p:grpSpPr>
          <a:xfrm>
            <a:off x="2991100" y="3008111"/>
            <a:ext cx="6244750" cy="1829992"/>
            <a:chOff x="2991100" y="3021558"/>
            <a:chExt cx="6244750" cy="1829992"/>
          </a:xfrm>
        </p:grpSpPr>
        <p:pic>
          <p:nvPicPr>
            <p:cNvPr id="1370" name="Google Shape;1370;gd96e4d0e41_0_217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247225" y="3062450"/>
              <a:ext cx="5772150" cy="1702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3" name="Google Shape;1373;gd96e4d0e41_0_217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756650" y="3047950"/>
              <a:ext cx="570600" cy="23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4" name="Google Shape;1374;gd96e4d0e41_0_2173"/>
            <p:cNvSpPr/>
            <p:nvPr/>
          </p:nvSpPr>
          <p:spPr>
            <a:xfrm>
              <a:off x="3186050" y="3100800"/>
              <a:ext cx="570600" cy="1506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gd96e4d0e41_0_2173"/>
            <p:cNvSpPr/>
            <p:nvPr/>
          </p:nvSpPr>
          <p:spPr>
            <a:xfrm>
              <a:off x="2991100" y="4025950"/>
              <a:ext cx="1981800" cy="450900"/>
            </a:xfrm>
            <a:prstGeom prst="ellipse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gd96e4d0e41_0_2173"/>
            <p:cNvSpPr/>
            <p:nvPr/>
          </p:nvSpPr>
          <p:spPr>
            <a:xfrm>
              <a:off x="7254050" y="4400650"/>
              <a:ext cx="1981800" cy="450900"/>
            </a:xfrm>
            <a:prstGeom prst="ellipse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gd96e4d0e41_0_2173"/>
            <p:cNvSpPr txBox="1"/>
            <p:nvPr/>
          </p:nvSpPr>
          <p:spPr>
            <a:xfrm>
              <a:off x="7983026" y="3021558"/>
              <a:ext cx="298500" cy="284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50"/>
                <a:buFont typeface="Arial"/>
                <a:buNone/>
              </a:pPr>
              <a:r>
                <a:rPr lang="en" sz="1250" b="0" i="0" u="none" strike="noStrike" cap="none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6</a:t>
              </a:r>
              <a:endParaRPr sz="125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379" name="Google Shape;1379;gd96e4d0e41_0_217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925000" y="3102976"/>
              <a:ext cx="298500" cy="1439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17341FB-9B86-2CF9-34B9-0C4FB5CACA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33593" y="3111459"/>
              <a:ext cx="285416" cy="110484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31465A2-31D6-E01B-1AC5-5A98FFE1D18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22551" y="3081275"/>
              <a:ext cx="328449" cy="1775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g96af935874_1_231"/>
          <p:cNvSpPr txBox="1">
            <a:spLocks noGrp="1"/>
          </p:cNvSpPr>
          <p:nvPr>
            <p:ph type="title"/>
          </p:nvPr>
        </p:nvSpPr>
        <p:spPr>
          <a:xfrm>
            <a:off x="1835700" y="86495"/>
            <a:ext cx="8520600" cy="1108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/>
              <a:t>Import Functions for </a:t>
            </a:r>
            <a:br>
              <a:rPr lang="en"/>
            </a:br>
            <a:r>
              <a:rPr lang="en"/>
              <a:t>Python Math</a:t>
            </a:r>
            <a:endParaRPr/>
          </a:p>
        </p:txBody>
      </p:sp>
      <p:sp>
        <p:nvSpPr>
          <p:cNvPr id="1385" name="Google Shape;1385;g96af935874_1_231"/>
          <p:cNvSpPr txBox="1">
            <a:spLocks noGrp="1"/>
          </p:cNvSpPr>
          <p:nvPr>
            <p:ph type="body" idx="1"/>
          </p:nvPr>
        </p:nvSpPr>
        <p:spPr>
          <a:xfrm>
            <a:off x="1948200" y="1971775"/>
            <a:ext cx="8571600" cy="15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33400" marR="38100" lvl="0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Roboto"/>
              <a:buChar char="●"/>
            </a:pPr>
            <a:r>
              <a:rPr lang="en" dirty="0"/>
              <a:t>The same libraries as the </a:t>
            </a:r>
            <a:r>
              <a:rPr lang="en" dirty="0" err="1"/>
              <a:t>numpy</a:t>
            </a:r>
            <a:r>
              <a:rPr lang="en" dirty="0"/>
              <a:t> version of the Iris ANN are imported</a:t>
            </a:r>
            <a:endParaRPr sz="1200" dirty="0">
              <a:solidFill>
                <a:schemeClr val="dk1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dirty="0">
              <a:solidFill>
                <a:srgbClr val="0080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86" name="Google Shape;1386;g96af935874_1_231"/>
          <p:cNvSpPr txBox="1"/>
          <p:nvPr/>
        </p:nvSpPr>
        <p:spPr>
          <a:xfrm>
            <a:off x="3718561" y="3553399"/>
            <a:ext cx="485463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AF00DB"/>
                </a:solidFill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lang="en" sz="18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numpy </a:t>
            </a:r>
            <a:r>
              <a:rPr lang="en" sz="1800" b="1" i="0" u="none" strike="noStrike" cap="none">
                <a:solidFill>
                  <a:srgbClr val="AF00DB"/>
                </a:solidFill>
                <a:latin typeface="Courier New"/>
                <a:ea typeface="Courier New"/>
                <a:cs typeface="Courier New"/>
                <a:sym typeface="Courier New"/>
              </a:rPr>
              <a:t>as</a:t>
            </a:r>
            <a:r>
              <a:rPr lang="en" sz="18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np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AF00DB"/>
                </a:solidFill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lang="en" sz="18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pandas </a:t>
            </a:r>
            <a:r>
              <a:rPr lang="en" sz="1800" b="1" i="0" u="none" strike="noStrike" cap="none">
                <a:solidFill>
                  <a:srgbClr val="AF00DB"/>
                </a:solidFill>
                <a:latin typeface="Courier New"/>
                <a:ea typeface="Courier New"/>
                <a:cs typeface="Courier New"/>
                <a:sym typeface="Courier New"/>
              </a:rPr>
              <a:t>as</a:t>
            </a:r>
            <a:r>
              <a:rPr lang="en" sz="18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pd</a:t>
            </a:r>
            <a:endParaRPr sz="18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AF00DB"/>
                </a:solidFill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lang="en" sz="18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matplotlib.pyplot </a:t>
            </a:r>
            <a:r>
              <a:rPr lang="en" sz="1800" b="1" i="0" u="none" strike="noStrike" cap="none">
                <a:solidFill>
                  <a:srgbClr val="AF00DB"/>
                </a:solidFill>
                <a:latin typeface="Courier New"/>
                <a:ea typeface="Courier New"/>
                <a:cs typeface="Courier New"/>
                <a:sym typeface="Courier New"/>
              </a:rPr>
              <a:t>as</a:t>
            </a:r>
            <a:r>
              <a:rPr lang="en" sz="18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plt</a:t>
            </a:r>
            <a:endParaRPr sz="18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AF00DB"/>
                </a:solidFill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lang="en" sz="18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seaborn </a:t>
            </a:r>
            <a:r>
              <a:rPr lang="en" sz="1800" b="1" i="0" u="none" strike="noStrike" cap="none">
                <a:solidFill>
                  <a:srgbClr val="AF00DB"/>
                </a:solidFill>
                <a:latin typeface="Courier New"/>
                <a:ea typeface="Courier New"/>
                <a:cs typeface="Courier New"/>
                <a:sym typeface="Courier New"/>
              </a:rPr>
              <a:t>as</a:t>
            </a:r>
            <a:r>
              <a:rPr lang="en" sz="18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sns</a:t>
            </a:r>
            <a:endParaRPr sz="18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gd96e4d0e41_0_731"/>
          <p:cNvSpPr txBox="1">
            <a:spLocks noGrp="1"/>
          </p:cNvSpPr>
          <p:nvPr>
            <p:ph type="title"/>
          </p:nvPr>
        </p:nvSpPr>
        <p:spPr>
          <a:xfrm>
            <a:off x="1981200" y="-301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Machine Learning Workflow</a:t>
            </a:r>
            <a:endParaRPr/>
          </a:p>
        </p:txBody>
      </p:sp>
      <p:sp>
        <p:nvSpPr>
          <p:cNvPr id="1393" name="Google Shape;1393;gd96e4d0e41_0_731"/>
          <p:cNvSpPr/>
          <p:nvPr/>
        </p:nvSpPr>
        <p:spPr>
          <a:xfrm>
            <a:off x="2677887" y="1785256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Define an ML problem and propose a solution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gd96e4d0e41_0_731"/>
          <p:cNvSpPr/>
          <p:nvPr/>
        </p:nvSpPr>
        <p:spPr>
          <a:xfrm>
            <a:off x="4958936" y="1785256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25400" cap="flat" cmpd="sng">
            <a:solidFill>
              <a:srgbClr val="5D4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Construct your dataset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gd96e4d0e41_0_731"/>
          <p:cNvSpPr/>
          <p:nvPr/>
        </p:nvSpPr>
        <p:spPr>
          <a:xfrm>
            <a:off x="7220196" y="1785256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 cap="flat" cmpd="sng">
            <a:solidFill>
              <a:srgbClr val="8C3A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Transform your dataset &amp; select features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gd96e4d0e41_0_731"/>
          <p:cNvSpPr/>
          <p:nvPr/>
        </p:nvSpPr>
        <p:spPr>
          <a:xfrm>
            <a:off x="7220197" y="3944586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25400" cap="flat" cmpd="sng">
            <a:solidFill>
              <a:srgbClr val="367D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Choose and train a model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gd96e4d0e41_0_731"/>
          <p:cNvSpPr/>
          <p:nvPr/>
        </p:nvSpPr>
        <p:spPr>
          <a:xfrm>
            <a:off x="4958936" y="3944586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Test and validate your model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gd96e4d0e41_0_731"/>
          <p:cNvSpPr/>
          <p:nvPr/>
        </p:nvSpPr>
        <p:spPr>
          <a:xfrm>
            <a:off x="2677886" y="3954482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model to make predictions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gd96e4d0e41_0_731"/>
          <p:cNvSpPr/>
          <p:nvPr/>
        </p:nvSpPr>
        <p:spPr>
          <a:xfrm>
            <a:off x="4482935" y="2444334"/>
            <a:ext cx="476100" cy="25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gd96e4d0e41_0_731"/>
          <p:cNvSpPr/>
          <p:nvPr/>
        </p:nvSpPr>
        <p:spPr>
          <a:xfrm>
            <a:off x="6763984" y="2444335"/>
            <a:ext cx="476100" cy="25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gd96e4d0e41_0_731"/>
          <p:cNvSpPr/>
          <p:nvPr/>
        </p:nvSpPr>
        <p:spPr>
          <a:xfrm flipH="1">
            <a:off x="6763884" y="4506165"/>
            <a:ext cx="476100" cy="25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gd96e4d0e41_0_731"/>
          <p:cNvSpPr/>
          <p:nvPr/>
        </p:nvSpPr>
        <p:spPr>
          <a:xfrm flipH="1">
            <a:off x="4470459" y="4506162"/>
            <a:ext cx="476100" cy="25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3" name="Google Shape;1403;gd96e4d0e41_0_731"/>
          <p:cNvSpPr/>
          <p:nvPr/>
        </p:nvSpPr>
        <p:spPr>
          <a:xfrm>
            <a:off x="9126187" y="2607621"/>
            <a:ext cx="653100" cy="20772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4" name="Google Shape;1404;gd96e4d0e41_0_731"/>
          <p:cNvSpPr/>
          <p:nvPr/>
        </p:nvSpPr>
        <p:spPr>
          <a:xfrm>
            <a:off x="7005448" y="1537122"/>
            <a:ext cx="2363100" cy="19833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g96af935874_1_237"/>
          <p:cNvSpPr txBox="1">
            <a:spLocks noGrp="1"/>
          </p:cNvSpPr>
          <p:nvPr>
            <p:ph type="title"/>
          </p:nvPr>
        </p:nvSpPr>
        <p:spPr>
          <a:xfrm>
            <a:off x="1981200" y="-301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Loading the Data</a:t>
            </a:r>
            <a:endParaRPr/>
          </a:p>
        </p:txBody>
      </p:sp>
      <p:sp>
        <p:nvSpPr>
          <p:cNvPr id="1411" name="Google Shape;1411;g96af935874_1_237"/>
          <p:cNvSpPr txBox="1"/>
          <p:nvPr/>
        </p:nvSpPr>
        <p:spPr>
          <a:xfrm>
            <a:off x="1877500" y="1112850"/>
            <a:ext cx="8543100" cy="10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000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" sz="2400" b="1" i="0" u="none" strike="noStrike" cap="none">
                <a:solidFill>
                  <a:srgbClr val="33339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Again, the same data set is imported and is checked for missing values </a:t>
            </a:r>
            <a:endParaRPr sz="2800" b="1" i="0" u="none" strike="noStrike" cap="none">
              <a:solidFill>
                <a:srgbClr val="333399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2" name="Google Shape;1412;g96af935874_1_237"/>
          <p:cNvSpPr txBox="1"/>
          <p:nvPr/>
        </p:nvSpPr>
        <p:spPr>
          <a:xfrm>
            <a:off x="2493818" y="2098964"/>
            <a:ext cx="39735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#read data from csv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iris = pd.read_csv(</a:t>
            </a:r>
            <a:r>
              <a:rPr lang="en" sz="1400" b="1" i="0" u="none" strike="noStrike" cap="none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"data1.csv"</a:t>
            </a:r>
            <a:r>
              <a:rPr lang="en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iris.head()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3" name="Google Shape;1413;g96af935874_1_237"/>
          <p:cNvSpPr txBox="1"/>
          <p:nvPr/>
        </p:nvSpPr>
        <p:spPr>
          <a:xfrm>
            <a:off x="2493817" y="2842335"/>
            <a:ext cx="7564500" cy="3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#Check the dataset to make sure no data is missing and Check the class labels – need to define “verify_dataset” function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r>
              <a:rPr lang="en" sz="1400" b="1" i="0" u="none" strike="noStrike" cap="none">
                <a:solidFill>
                  <a:srgbClr val="795E26"/>
                </a:solidFill>
                <a:latin typeface="Courier New"/>
                <a:ea typeface="Courier New"/>
                <a:cs typeface="Courier New"/>
                <a:sym typeface="Courier New"/>
              </a:rPr>
              <a:t>verify_dataset</a:t>
            </a:r>
            <a:r>
              <a:rPr lang="en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400" b="1" i="0" u="none" strike="noStrike" cap="none">
                <a:solidFill>
                  <a:srgbClr val="001080"/>
                </a:solidFill>
                <a:latin typeface="Courier New"/>
                <a:ea typeface="Courier New"/>
                <a:cs typeface="Courier New"/>
                <a:sym typeface="Courier New"/>
              </a:rPr>
              <a:t>data</a:t>
            </a:r>
            <a:r>
              <a:rPr lang="en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#Use data_found as a dummy variable to determine if to print missing value information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data_found = </a:t>
            </a:r>
            <a:r>
              <a:rPr lang="en" sz="1400" b="1" i="0" u="none" strike="noStrike" cap="none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</a:t>
            </a:r>
            <a:r>
              <a:rPr lang="en" sz="1400" b="1" i="0" u="none" strike="noStrike" cap="none">
                <a:solidFill>
                  <a:srgbClr val="AF00DB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each_column </a:t>
            </a:r>
            <a:r>
              <a:rPr lang="en" sz="1400" b="1" i="0" u="none" strike="noStrike" cap="none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en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data.columns: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</a:t>
            </a:r>
            <a:r>
              <a:rPr lang="en" sz="1400" b="1" i="0" u="none" strike="noStrike" cap="none">
                <a:solidFill>
                  <a:srgbClr val="AF00DB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data[each_column].isnull().</a:t>
            </a:r>
            <a:r>
              <a:rPr lang="en" sz="1400" b="1" i="0" u="none" strike="noStrike" cap="none">
                <a:solidFill>
                  <a:srgbClr val="795E26"/>
                </a:solidFill>
                <a:latin typeface="Courier New"/>
                <a:ea typeface="Courier New"/>
                <a:cs typeface="Courier New"/>
                <a:sym typeface="Courier New"/>
              </a:rPr>
              <a:t>any</a:t>
            </a:r>
            <a:r>
              <a:rPr lang="en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():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        </a:t>
            </a:r>
            <a:r>
              <a:rPr lang="en" sz="1400" b="1" i="0" u="none" strike="noStrike" cap="none">
                <a:solidFill>
                  <a:srgbClr val="795E26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400" b="1" i="0" u="none" strike="noStrike" cap="none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"Data missing in Column "</a:t>
            </a:r>
            <a:r>
              <a:rPr lang="en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+ each_column)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        data_found = </a:t>
            </a:r>
            <a:r>
              <a:rPr lang="en" sz="1400" b="1" i="0" u="none" strike="noStrike" cap="none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        </a:t>
            </a:r>
            <a:r>
              <a:rPr lang="en" sz="1400" b="1" i="0" u="none" strike="noStrike" cap="none">
                <a:solidFill>
                  <a:srgbClr val="795E26"/>
                </a:solidFill>
                <a:latin typeface="Courier New"/>
                <a:ea typeface="Courier New"/>
                <a:cs typeface="Courier New"/>
                <a:sym typeface="Courier New"/>
              </a:rPr>
              <a:t>quit</a:t>
            </a:r>
            <a:r>
              <a:rPr lang="en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</a:t>
            </a:r>
            <a:r>
              <a:rPr lang="en" sz="1400" b="1" i="0" u="none" strike="noStrike" cap="none">
                <a:solidFill>
                  <a:srgbClr val="AF00DB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data_found == </a:t>
            </a:r>
            <a:r>
              <a:rPr lang="en" sz="1400" b="1" i="0" u="none" strike="noStrike" cap="none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    </a:t>
            </a:r>
            <a:r>
              <a:rPr lang="en" sz="1400" b="1" i="0" u="none" strike="noStrike" cap="none">
                <a:solidFill>
                  <a:srgbClr val="795E26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400" b="1" i="0" u="none" strike="noStrike" cap="none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"Dataset is complete. No missing value"</a:t>
            </a:r>
            <a:r>
              <a:rPr lang="en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</a:t>
            </a:r>
            <a:r>
              <a:rPr lang="en" sz="1400" b="1" i="0" u="none" strike="noStrike" cap="none">
                <a:solidFill>
                  <a:srgbClr val="AF00DB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#Call verify_dataset and check data</a:t>
            </a:r>
            <a:br>
              <a:rPr lang="en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verify_dataset(data)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p123"/>
          <p:cNvSpPr txBox="1">
            <a:spLocks noGrp="1"/>
          </p:cNvSpPr>
          <p:nvPr>
            <p:ph type="title"/>
          </p:nvPr>
        </p:nvSpPr>
        <p:spPr>
          <a:xfrm>
            <a:off x="1835700" y="20206"/>
            <a:ext cx="8520600" cy="11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"/>
            </a:br>
            <a:r>
              <a:rPr lang="en"/>
              <a:t>Extracting Species Information</a:t>
            </a:r>
            <a:br>
              <a:rPr lang="en"/>
            </a:br>
            <a:endParaRPr/>
          </a:p>
        </p:txBody>
      </p:sp>
      <p:sp>
        <p:nvSpPr>
          <p:cNvPr id="1420" name="Google Shape;1420;p123"/>
          <p:cNvSpPr/>
          <p:nvPr/>
        </p:nvSpPr>
        <p:spPr>
          <a:xfrm>
            <a:off x="1901459" y="1963950"/>
            <a:ext cx="8520600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#Replace the species with 1,2 or 0 as appropriate</a:t>
            </a:r>
            <a:endParaRPr sz="1800" b="1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label_dict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= </a:t>
            </a:r>
            <a:r>
              <a:rPr lang="en" sz="18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dict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label_dict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" sz="1800" b="1" i="0" u="none" strike="noStrike" cap="none" dirty="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'0'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 = </a:t>
            </a:r>
            <a:r>
              <a:rPr lang="en" sz="1800" b="1" i="0" u="none" strike="noStrike" cap="none" dirty="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</a:t>
            </a:r>
            <a:r>
              <a:rPr lang="en" sz="1800" b="1" i="0" u="none" strike="noStrike" cap="none" dirty="0" err="1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setosa</a:t>
            </a:r>
            <a:r>
              <a:rPr lang="en" sz="1800" b="1" i="0" u="none" strike="noStrike" cap="none" dirty="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</a:t>
            </a:r>
            <a:endParaRPr sz="1800" b="1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label_dict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" sz="1800" b="1" i="0" u="none" strike="noStrike" cap="none" dirty="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'1'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 = </a:t>
            </a:r>
            <a:r>
              <a:rPr lang="en" sz="1800" b="1" i="0" u="none" strike="noStrike" cap="none" dirty="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'virginica'</a:t>
            </a:r>
            <a:endParaRPr sz="1800" b="1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label_dict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" sz="1800" b="1" i="0" u="none" strike="noStrike" cap="none" dirty="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'2'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 = </a:t>
            </a:r>
            <a:r>
              <a:rPr lang="en" sz="1800" b="1" i="0" u="none" strike="noStrike" cap="none" dirty="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'versicolor'</a:t>
            </a:r>
            <a:endParaRPr sz="1800" b="1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iris[</a:t>
            </a:r>
            <a:r>
              <a:rPr lang="en" sz="1800" b="1" i="0" u="none" strike="noStrike" cap="none" dirty="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'Species'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].replace([</a:t>
            </a:r>
            <a:r>
              <a:rPr lang="en" sz="1800" b="1" i="0" u="none" strike="noStrike" cap="none" dirty="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'Iris-</a:t>
            </a:r>
            <a:r>
              <a:rPr lang="en" sz="1800" b="1" i="0" u="none" strike="noStrike" cap="none" dirty="0" err="1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setosa</a:t>
            </a:r>
            <a:r>
              <a:rPr lang="en" sz="1800" b="1" i="0" u="none" strike="noStrike" cap="none" dirty="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 </a:t>
            </a:r>
            <a:r>
              <a:rPr lang="en" sz="1800" b="1" i="0" u="none" strike="noStrike" cap="none" dirty="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'Iris-virginica'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 </a:t>
            </a:r>
            <a:r>
              <a:rPr lang="en" sz="1800" b="1" i="0" u="none" strike="noStrike" cap="none" dirty="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'Iris-versicolor'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], [</a:t>
            </a:r>
            <a:r>
              <a:rPr lang="en" sz="1800" b="1" i="0" u="none" strike="noStrike" cap="none" dirty="0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 </a:t>
            </a:r>
            <a:r>
              <a:rPr lang="en" sz="1800" b="1" i="0" u="none" strike="noStrike" cap="none" dirty="0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 </a:t>
            </a:r>
            <a:r>
              <a:rPr lang="en" sz="1800" b="1" i="0" u="none" strike="noStrike" cap="none" dirty="0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], </a:t>
            </a:r>
            <a:r>
              <a:rPr lang="en" sz="18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inplace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800" b="1" i="0" u="none" strike="noStrike" cap="none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True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00" b="1" i="0" u="none" strike="noStrike" cap="none" dirty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#Get Output, flatten and encode to one-hot</a:t>
            </a:r>
            <a:endParaRPr sz="1800" b="1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columns = [</a:t>
            </a:r>
            <a:r>
              <a:rPr lang="en" sz="1800" b="1" i="0" u="none" strike="noStrike" cap="none" dirty="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'Species'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y = </a:t>
            </a:r>
            <a:r>
              <a:rPr lang="en" sz="18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pd.DataFrame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(iris, columns=columns)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y = </a:t>
            </a:r>
            <a:r>
              <a:rPr lang="en" sz="18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y.to_numpy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y = </a:t>
            </a:r>
            <a:r>
              <a:rPr lang="en" sz="18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y.flatten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y = </a:t>
            </a:r>
            <a:r>
              <a:rPr lang="en" sz="18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to_one_hot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(y)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1" name="Google Shape;1421;p123"/>
          <p:cNvSpPr txBox="1"/>
          <p:nvPr/>
        </p:nvSpPr>
        <p:spPr>
          <a:xfrm>
            <a:off x="1425388" y="1005273"/>
            <a:ext cx="9197788" cy="10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000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2700"/>
              <a:buFont typeface="Arial"/>
              <a:buChar char="•"/>
            </a:pPr>
            <a:r>
              <a:rPr lang="en" sz="2400" b="1" i="0" u="none" strike="noStrike" cap="none" dirty="0">
                <a:solidFill>
                  <a:srgbClr val="33339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Assign species names to numbers, perform one-hot encoding, flatten the input into a single vector</a:t>
            </a:r>
            <a:endParaRPr sz="2800" b="1" i="0" u="none" strike="noStrike" cap="none" dirty="0">
              <a:solidFill>
                <a:srgbClr val="333399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5"/>
          <p:cNvSpPr txBox="1">
            <a:spLocks noGrp="1"/>
          </p:cNvSpPr>
          <p:nvPr>
            <p:ph type="title"/>
          </p:nvPr>
        </p:nvSpPr>
        <p:spPr>
          <a:xfrm>
            <a:off x="2147838" y="-4258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4400">
                <a:latin typeface="Arial"/>
                <a:ea typeface="Arial"/>
                <a:cs typeface="Arial"/>
                <a:sym typeface="Arial"/>
              </a:rPr>
              <a:t>Learning Objectives</a:t>
            </a:r>
            <a:endParaRPr/>
          </a:p>
        </p:txBody>
      </p:sp>
      <p:sp>
        <p:nvSpPr>
          <p:cNvPr id="914" name="Google Shape;914;p5"/>
          <p:cNvSpPr txBox="1">
            <a:spLocks noGrp="1"/>
          </p:cNvSpPr>
          <p:nvPr>
            <p:ph type="body" idx="4294967295"/>
          </p:nvPr>
        </p:nvSpPr>
        <p:spPr>
          <a:xfrm>
            <a:off x="1019908" y="1180918"/>
            <a:ext cx="10480431" cy="5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lang="en" sz="3000" dirty="0"/>
              <a:t>To introduce scikit-learn and </a:t>
            </a:r>
            <a:r>
              <a:rPr lang="en" sz="3000" dirty="0" err="1"/>
              <a:t>Keras</a:t>
            </a:r>
            <a:r>
              <a:rPr lang="en" sz="3000" dirty="0"/>
              <a:t> to the class</a:t>
            </a:r>
            <a:endParaRPr sz="3000"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lang="en" sz="3000" dirty="0"/>
              <a:t>To demonstrate how lengthy, hard-to-understand code written purely in Python and </a:t>
            </a:r>
            <a:r>
              <a:rPr lang="en" sz="3000" dirty="0" err="1"/>
              <a:t>numpy</a:t>
            </a:r>
            <a:r>
              <a:rPr lang="en" sz="3000" dirty="0"/>
              <a:t> are significantly shortened using scikit-learn and </a:t>
            </a:r>
            <a:r>
              <a:rPr lang="en" sz="3000" dirty="0" err="1"/>
              <a:t>Keras</a:t>
            </a:r>
            <a:endParaRPr lang="en" sz="3000"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lang="en" sz="3000" dirty="0"/>
              <a:t>To show how the Iris classification problem with decision trees can be simplified using scikit-learn (</a:t>
            </a:r>
            <a:r>
              <a:rPr lang="en" sz="3000" dirty="0" err="1"/>
              <a:t>sklearn</a:t>
            </a:r>
            <a:r>
              <a:rPr lang="en" sz="3000" dirty="0"/>
              <a:t>)</a:t>
            </a:r>
            <a:endParaRPr sz="3000"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lang="en" sz="3000" dirty="0"/>
              <a:t>To show how the ANN Iris classifier can be coded using </a:t>
            </a:r>
            <a:r>
              <a:rPr lang="en" sz="3000" dirty="0" err="1"/>
              <a:t>Keras</a:t>
            </a:r>
            <a:r>
              <a:rPr lang="en" sz="3000" dirty="0"/>
              <a:t> and </a:t>
            </a:r>
            <a:r>
              <a:rPr lang="en" sz="3000" dirty="0" err="1"/>
              <a:t>sklearn</a:t>
            </a:r>
            <a:endParaRPr sz="3000"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lang="en" sz="3000" dirty="0"/>
              <a:t>To use </a:t>
            </a:r>
            <a:r>
              <a:rPr lang="en" sz="3000" dirty="0" err="1"/>
              <a:t>Colab</a:t>
            </a:r>
            <a:r>
              <a:rPr lang="en" sz="3000" dirty="0"/>
              <a:t> to explore different code sets</a:t>
            </a:r>
            <a:endParaRPr sz="30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g96af935874_1_383"/>
          <p:cNvSpPr txBox="1">
            <a:spLocks noGrp="1"/>
          </p:cNvSpPr>
          <p:nvPr>
            <p:ph type="title"/>
          </p:nvPr>
        </p:nvSpPr>
        <p:spPr>
          <a:xfrm>
            <a:off x="1835700" y="67845"/>
            <a:ext cx="86472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/>
              <a:t>Splitting Data and Comparing</a:t>
            </a:r>
            <a:endParaRPr/>
          </a:p>
        </p:txBody>
      </p:sp>
      <p:sp>
        <p:nvSpPr>
          <p:cNvPr id="1428" name="Google Shape;1428;g96af935874_1_383"/>
          <p:cNvSpPr/>
          <p:nvPr/>
        </p:nvSpPr>
        <p:spPr>
          <a:xfrm>
            <a:off x="1550350" y="2640855"/>
            <a:ext cx="8892600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6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x_y</a:t>
            </a:r>
            <a:r>
              <a:rPr lang="en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= </a:t>
            </a:r>
            <a:r>
              <a:rPr lang="en" sz="16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pd.DataFrame</a:t>
            </a:r>
            <a:r>
              <a:rPr lang="en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6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np.concatenate</a:t>
            </a:r>
            <a:r>
              <a:rPr lang="en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((</a:t>
            </a:r>
            <a:r>
              <a:rPr lang="en" sz="16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x,y</a:t>
            </a:r>
            <a:r>
              <a:rPr lang="en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), axis=</a:t>
            </a:r>
            <a:r>
              <a:rPr lang="en" sz="1600" b="1" i="0" u="none" strike="noStrike" cap="none" dirty="0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))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600" b="1" i="0" u="none" strike="noStrike" cap="none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r>
              <a:rPr lang="en" sz="1600" b="1" i="0" u="none" strike="noStrike" cap="none" dirty="0" err="1">
                <a:solidFill>
                  <a:srgbClr val="795E26"/>
                </a:solidFill>
                <a:latin typeface="Courier New"/>
                <a:ea typeface="Courier New"/>
                <a:cs typeface="Courier New"/>
                <a:sym typeface="Courier New"/>
              </a:rPr>
              <a:t>split_dataset_test_train</a:t>
            </a:r>
            <a:r>
              <a:rPr lang="en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600" b="1" i="0" u="none" strike="noStrike" cap="none" dirty="0" err="1">
                <a:solidFill>
                  <a:srgbClr val="001080"/>
                </a:solidFill>
                <a:latin typeface="Courier New"/>
                <a:ea typeface="Courier New"/>
                <a:cs typeface="Courier New"/>
                <a:sym typeface="Courier New"/>
              </a:rPr>
              <a:t>data</a:t>
            </a:r>
            <a:r>
              <a:rPr lang="en" sz="16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" sz="1600" b="1" i="0" u="none" strike="noStrike" cap="none" dirty="0" err="1">
                <a:solidFill>
                  <a:srgbClr val="001080"/>
                </a:solidFill>
                <a:latin typeface="Courier New"/>
                <a:ea typeface="Courier New"/>
                <a:cs typeface="Courier New"/>
                <a:sym typeface="Courier New"/>
              </a:rPr>
              <a:t>train_size</a:t>
            </a:r>
            <a:r>
              <a:rPr lang="en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):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data = </a:t>
            </a:r>
            <a:r>
              <a:rPr lang="en" sz="16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data.sample</a:t>
            </a:r>
            <a:r>
              <a:rPr lang="en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(frac=</a:t>
            </a:r>
            <a:r>
              <a:rPr lang="en" sz="1600" b="1" i="0" u="none" strike="noStrike" cap="none" dirty="0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).</a:t>
            </a:r>
            <a:r>
              <a:rPr lang="en" sz="16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reset_index</a:t>
            </a:r>
            <a:r>
              <a:rPr lang="en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(drop=</a:t>
            </a:r>
            <a:r>
              <a:rPr lang="en" sz="1600" b="1" i="0" u="none" strike="noStrike" cap="none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True</a:t>
            </a:r>
            <a:r>
              <a:rPr lang="en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</a:t>
            </a:r>
            <a:r>
              <a:rPr lang="en" sz="16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training_data</a:t>
            </a:r>
            <a:r>
              <a:rPr lang="en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= </a:t>
            </a:r>
            <a:r>
              <a:rPr lang="en" sz="16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data.iloc</a:t>
            </a:r>
            <a:r>
              <a:rPr lang="en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[:int(</a:t>
            </a:r>
            <a:r>
              <a:rPr lang="en" sz="16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train_size</a:t>
            </a:r>
            <a:r>
              <a:rPr lang="en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* </a:t>
            </a:r>
            <a:r>
              <a:rPr lang="en" sz="1600" b="1" i="0" u="none" strike="noStrike" cap="none" dirty="0" err="1">
                <a:solidFill>
                  <a:srgbClr val="795E26"/>
                </a:solidFill>
                <a:latin typeface="Courier New"/>
                <a:ea typeface="Courier New"/>
                <a:cs typeface="Courier New"/>
                <a:sym typeface="Courier New"/>
              </a:rPr>
              <a:t>len</a:t>
            </a:r>
            <a:r>
              <a:rPr lang="en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(data))].</a:t>
            </a:r>
            <a:r>
              <a:rPr lang="en" sz="16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reset_index</a:t>
            </a:r>
            <a:r>
              <a:rPr lang="en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(drop=</a:t>
            </a:r>
            <a:r>
              <a:rPr lang="en" sz="1600" b="1" i="0" u="none" strike="noStrike" cap="none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True</a:t>
            </a:r>
            <a:r>
              <a:rPr lang="en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</a:t>
            </a:r>
            <a:r>
              <a:rPr lang="en" sz="16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testing_data</a:t>
            </a:r>
            <a:r>
              <a:rPr lang="en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= </a:t>
            </a:r>
            <a:r>
              <a:rPr lang="en" sz="16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data.iloc</a:t>
            </a:r>
            <a:r>
              <a:rPr lang="en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[int(</a:t>
            </a:r>
            <a:r>
              <a:rPr lang="en" sz="16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train_size</a:t>
            </a:r>
            <a:r>
              <a:rPr lang="en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* </a:t>
            </a:r>
            <a:r>
              <a:rPr lang="en" sz="1600" b="1" i="0" u="none" strike="noStrike" cap="none" dirty="0" err="1">
                <a:solidFill>
                  <a:srgbClr val="795E26"/>
                </a:solidFill>
                <a:latin typeface="Courier New"/>
                <a:ea typeface="Courier New"/>
                <a:cs typeface="Courier New"/>
                <a:sym typeface="Courier New"/>
              </a:rPr>
              <a:t>len</a:t>
            </a:r>
            <a:r>
              <a:rPr lang="en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(data)):].</a:t>
            </a:r>
            <a:r>
              <a:rPr lang="en" sz="16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reset_index</a:t>
            </a:r>
            <a:r>
              <a:rPr lang="en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(drop=</a:t>
            </a:r>
            <a:r>
              <a:rPr lang="en" sz="1600" b="1" i="0" u="none" strike="noStrike" cap="none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True</a:t>
            </a:r>
            <a:r>
              <a:rPr lang="en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</a:t>
            </a:r>
            <a:r>
              <a:rPr lang="en" sz="1600" b="1" i="0" u="none" strike="noStrike" cap="none" dirty="0">
                <a:solidFill>
                  <a:srgbClr val="AF00DB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[</a:t>
            </a:r>
            <a:r>
              <a:rPr lang="en" sz="16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training_data</a:t>
            </a:r>
            <a:r>
              <a:rPr lang="en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 </a:t>
            </a:r>
            <a:r>
              <a:rPr lang="en" sz="16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testing_data</a:t>
            </a:r>
            <a:r>
              <a:rPr lang="en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en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6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train_test_data</a:t>
            </a:r>
            <a:r>
              <a:rPr lang="en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= </a:t>
            </a:r>
            <a:r>
              <a:rPr lang="en" sz="16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split_dataset_test_train</a:t>
            </a:r>
            <a:r>
              <a:rPr lang="en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(x_y,</a:t>
            </a:r>
            <a:r>
              <a:rPr lang="en" sz="1600" b="1" i="0" u="none" strike="noStrike" cap="none" dirty="0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0.7</a:t>
            </a:r>
            <a:r>
              <a:rPr lang="en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6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X_train</a:t>
            </a:r>
            <a:r>
              <a:rPr lang="en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= </a:t>
            </a:r>
            <a:r>
              <a:rPr lang="en" sz="16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train_test_data</a:t>
            </a:r>
            <a:r>
              <a:rPr lang="en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" sz="1600" b="1" i="0" u="none" strike="noStrike" cap="none" dirty="0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].</a:t>
            </a:r>
            <a:r>
              <a:rPr lang="en" sz="16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iloc</a:t>
            </a:r>
            <a:r>
              <a:rPr lang="en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[:,</a:t>
            </a:r>
            <a:r>
              <a:rPr lang="en" sz="1600" b="1" i="0" u="none" strike="noStrike" cap="none" dirty="0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" sz="1600" b="1" i="0" u="none" strike="noStrike" cap="none" dirty="0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r>
              <a:rPr lang="en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].</a:t>
            </a:r>
            <a:r>
              <a:rPr lang="en" sz="16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to_numpy</a:t>
            </a:r>
            <a:r>
              <a:rPr lang="en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6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X_test</a:t>
            </a:r>
            <a:r>
              <a:rPr lang="en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= </a:t>
            </a:r>
            <a:r>
              <a:rPr lang="en" sz="16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train_test_data</a:t>
            </a:r>
            <a:r>
              <a:rPr lang="en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" sz="1600" b="1" i="0" u="none" strike="noStrike" cap="none" dirty="0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].</a:t>
            </a:r>
            <a:r>
              <a:rPr lang="en" sz="16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iloc</a:t>
            </a:r>
            <a:r>
              <a:rPr lang="en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[:,</a:t>
            </a:r>
            <a:r>
              <a:rPr lang="en" sz="1600" b="1" i="0" u="none" strike="noStrike" cap="none" dirty="0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" sz="1600" b="1" i="0" u="none" strike="noStrike" cap="none" dirty="0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r>
              <a:rPr lang="en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].</a:t>
            </a:r>
            <a:r>
              <a:rPr lang="en" sz="16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to_numpy</a:t>
            </a:r>
            <a:r>
              <a:rPr lang="en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en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6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y_train</a:t>
            </a:r>
            <a:r>
              <a:rPr lang="en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= </a:t>
            </a:r>
            <a:r>
              <a:rPr lang="en" sz="16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train_test_data</a:t>
            </a:r>
            <a:r>
              <a:rPr lang="en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" sz="1600" b="1" i="0" u="none" strike="noStrike" cap="none" dirty="0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].</a:t>
            </a:r>
            <a:r>
              <a:rPr lang="en" sz="16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iloc</a:t>
            </a:r>
            <a:r>
              <a:rPr lang="en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[:,</a:t>
            </a:r>
            <a:r>
              <a:rPr lang="en" sz="1600" b="1" i="0" u="none" strike="noStrike" cap="none" dirty="0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-3</a:t>
            </a:r>
            <a:r>
              <a:rPr lang="en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:].</a:t>
            </a:r>
            <a:r>
              <a:rPr lang="en" sz="16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to_numpy</a:t>
            </a:r>
            <a:r>
              <a:rPr lang="en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6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y_test</a:t>
            </a:r>
            <a:r>
              <a:rPr lang="en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= </a:t>
            </a:r>
            <a:r>
              <a:rPr lang="en" sz="16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train_test_data</a:t>
            </a:r>
            <a:r>
              <a:rPr lang="en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" sz="1600" b="1" i="0" u="none" strike="noStrike" cap="none" dirty="0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].</a:t>
            </a:r>
            <a:r>
              <a:rPr lang="en" sz="16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iloc</a:t>
            </a:r>
            <a:r>
              <a:rPr lang="en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[:,</a:t>
            </a:r>
            <a:r>
              <a:rPr lang="en" sz="1600" b="1" i="0" u="none" strike="noStrike" cap="none" dirty="0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-3</a:t>
            </a:r>
            <a:r>
              <a:rPr lang="en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:].</a:t>
            </a:r>
            <a:r>
              <a:rPr lang="en" sz="16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to_numpy</a:t>
            </a:r>
            <a:r>
              <a:rPr lang="en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9" name="Google Shape;1429;g96af935874_1_383"/>
          <p:cNvSpPr txBox="1"/>
          <p:nvPr/>
        </p:nvSpPr>
        <p:spPr>
          <a:xfrm>
            <a:off x="1725100" y="1189050"/>
            <a:ext cx="8543100" cy="10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000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2700"/>
              <a:buFont typeface="Arial"/>
              <a:buChar char="•"/>
            </a:pPr>
            <a:r>
              <a:rPr lang="en" sz="2800" b="1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split_dataset_test_train </a:t>
            </a:r>
            <a:r>
              <a:rPr lang="en" sz="2800" b="1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function is then called to create the input and output training and test sets (70% training, 30% test)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333399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g96af935874_1_410"/>
          <p:cNvSpPr txBox="1">
            <a:spLocks noGrp="1"/>
          </p:cNvSpPr>
          <p:nvPr>
            <p:ph type="title"/>
          </p:nvPr>
        </p:nvSpPr>
        <p:spPr>
          <a:xfrm>
            <a:off x="1894625" y="6"/>
            <a:ext cx="8520600" cy="10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Build the Model</a:t>
            </a:r>
            <a:endParaRPr/>
          </a:p>
        </p:txBody>
      </p:sp>
      <p:sp>
        <p:nvSpPr>
          <p:cNvPr id="1436" name="Google Shape;1436;g96af935874_1_410"/>
          <p:cNvSpPr txBox="1">
            <a:spLocks noGrp="1"/>
          </p:cNvSpPr>
          <p:nvPr>
            <p:ph type="body" idx="1"/>
          </p:nvPr>
        </p:nvSpPr>
        <p:spPr>
          <a:xfrm>
            <a:off x="623046" y="861018"/>
            <a:ext cx="10999693" cy="53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6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300"/>
              <a:buChar char="•"/>
            </a:pPr>
            <a:r>
              <a:rPr lang="en" sz="2400" dirty="0">
                <a:solidFill>
                  <a:srgbClr val="3D37AE"/>
                </a:solidFill>
                <a:highlight>
                  <a:srgbClr val="FFFFFF"/>
                </a:highlight>
              </a:rPr>
              <a:t>Import the necessary </a:t>
            </a:r>
            <a:r>
              <a:rPr lang="en" sz="2400" dirty="0" err="1">
                <a:solidFill>
                  <a:srgbClr val="3D37AE"/>
                </a:solidFill>
                <a:highlight>
                  <a:srgbClr val="FFFFFF"/>
                </a:highlight>
              </a:rPr>
              <a:t>keras</a:t>
            </a:r>
            <a:r>
              <a:rPr lang="en" sz="2400" dirty="0">
                <a:solidFill>
                  <a:srgbClr val="3D37AE"/>
                </a:solidFill>
                <a:highlight>
                  <a:srgbClr val="FFFFFF"/>
                </a:highlight>
              </a:rPr>
              <a:t> packages required for building and training the neural network</a:t>
            </a:r>
            <a:endParaRPr sz="2400" dirty="0">
              <a:solidFill>
                <a:srgbClr val="3D37AE"/>
              </a:solidFill>
              <a:highlight>
                <a:srgbClr val="FFFFFF"/>
              </a:highlight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300"/>
              <a:buChar char="•"/>
            </a:pPr>
            <a:r>
              <a:rPr lang="en" sz="2400" dirty="0">
                <a:solidFill>
                  <a:srgbClr val="3D37AE"/>
                </a:solidFill>
                <a:highlight>
                  <a:srgbClr val="FFFFFF"/>
                </a:highlight>
              </a:rPr>
              <a:t>Unlike the previous example where the layers of the network were defined in the training process, with </a:t>
            </a:r>
            <a:r>
              <a:rPr lang="en" sz="2400" dirty="0" err="1">
                <a:solidFill>
                  <a:srgbClr val="3D37AE"/>
                </a:solidFill>
                <a:highlight>
                  <a:srgbClr val="FFFFFF"/>
                </a:highlight>
              </a:rPr>
              <a:t>keras</a:t>
            </a:r>
            <a:r>
              <a:rPr lang="en" sz="2400" dirty="0">
                <a:solidFill>
                  <a:srgbClr val="3D37AE"/>
                </a:solidFill>
                <a:highlight>
                  <a:srgbClr val="FFFFFF"/>
                </a:highlight>
              </a:rPr>
              <a:t>, the architecture of the model is defined first, then the model is trained with a different function </a:t>
            </a:r>
            <a:endParaRPr sz="2400" dirty="0">
              <a:solidFill>
                <a:srgbClr val="3D37AE"/>
              </a:solidFill>
              <a:highlight>
                <a:srgbClr val="FFFFFF"/>
              </a:highlight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300"/>
              <a:buChar char="•"/>
            </a:pPr>
            <a:r>
              <a:rPr lang="en" sz="2400" dirty="0">
                <a:solidFill>
                  <a:srgbClr val="3D37AE"/>
                </a:solidFill>
                <a:highlight>
                  <a:srgbClr val="FFFFFF"/>
                </a:highlight>
              </a:rPr>
              <a:t>The Sequential constructor "Sequential()" creates the framework of the model </a:t>
            </a:r>
            <a:endParaRPr sz="2400" dirty="0">
              <a:solidFill>
                <a:srgbClr val="3D37AE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accent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35714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 dirty="0">
              <a:solidFill>
                <a:srgbClr val="0080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sz="3700" dirty="0"/>
          </a:p>
        </p:txBody>
      </p:sp>
      <p:sp>
        <p:nvSpPr>
          <p:cNvPr id="1437" name="Google Shape;1437;g96af935874_1_410"/>
          <p:cNvSpPr/>
          <p:nvPr/>
        </p:nvSpPr>
        <p:spPr>
          <a:xfrm>
            <a:off x="2113347" y="4151638"/>
            <a:ext cx="911494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400" b="1" i="0" u="none" strike="noStrike" cap="none" dirty="0">
                <a:solidFill>
                  <a:srgbClr val="AF00DB"/>
                </a:solidFill>
                <a:latin typeface="Courier New"/>
                <a:ea typeface="Courier New"/>
                <a:cs typeface="Courier New"/>
                <a:sym typeface="Courier New"/>
              </a:rPr>
              <a:t>from</a:t>
            </a:r>
            <a:r>
              <a:rPr lang="en" sz="2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r>
              <a:rPr lang="en" sz="24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tensorflow.python.keras.layers</a:t>
            </a:r>
            <a:r>
              <a:rPr lang="en" sz="2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r>
              <a:rPr lang="en" sz="2400" b="1" i="0" u="none" strike="noStrike" cap="none" dirty="0">
                <a:solidFill>
                  <a:srgbClr val="AF00DB"/>
                </a:solidFill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lang="en" sz="2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Dense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400" b="1" i="0" u="none" strike="noStrike" cap="none" dirty="0">
                <a:solidFill>
                  <a:srgbClr val="AF00DB"/>
                </a:solidFill>
                <a:latin typeface="Courier New"/>
                <a:ea typeface="Courier New"/>
                <a:cs typeface="Courier New"/>
                <a:sym typeface="Courier New"/>
              </a:rPr>
              <a:t>from</a:t>
            </a:r>
            <a:r>
              <a:rPr lang="en" sz="2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r>
              <a:rPr lang="en" sz="24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tensorflow.python.keras</a:t>
            </a:r>
            <a:r>
              <a:rPr lang="en" sz="2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r>
              <a:rPr lang="en" sz="2400" b="1" i="0" u="none" strike="noStrike" cap="none" dirty="0">
                <a:solidFill>
                  <a:srgbClr val="AF00DB"/>
                </a:solidFill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lang="en" sz="2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Sequential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400" b="1" i="0" u="none" strike="noStrike" cap="none" dirty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#Creating the framework of the model</a:t>
            </a:r>
            <a:endParaRPr sz="2400" b="1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classifier = Sequential()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g96af935874_1_415"/>
          <p:cNvSpPr txBox="1">
            <a:spLocks noGrp="1"/>
          </p:cNvSpPr>
          <p:nvPr>
            <p:ph type="title"/>
          </p:nvPr>
        </p:nvSpPr>
        <p:spPr>
          <a:xfrm>
            <a:off x="1835700" y="278812"/>
            <a:ext cx="8520600" cy="10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Hidden Layer Activation Function</a:t>
            </a:r>
            <a:endParaRPr/>
          </a:p>
        </p:txBody>
      </p:sp>
      <p:sp>
        <p:nvSpPr>
          <p:cNvPr id="1444" name="Google Shape;1444;g96af935874_1_415"/>
          <p:cNvSpPr txBox="1">
            <a:spLocks noGrp="1"/>
          </p:cNvSpPr>
          <p:nvPr>
            <p:ph type="body" idx="1"/>
          </p:nvPr>
        </p:nvSpPr>
        <p:spPr>
          <a:xfrm>
            <a:off x="510988" y="1560925"/>
            <a:ext cx="5291012" cy="48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2000"/>
              <a:buChar char="•"/>
            </a:pPr>
            <a:r>
              <a:rPr lang="en" sz="2000" dirty="0">
                <a:solidFill>
                  <a:srgbClr val="3D37AE"/>
                </a:solidFill>
                <a:highlight>
                  <a:srgbClr val="FFFFFF"/>
                </a:highlight>
              </a:rPr>
              <a:t>The rectifier function </a:t>
            </a:r>
            <a:r>
              <a:rPr lang="en" sz="2000" dirty="0">
                <a:solidFill>
                  <a:srgbClr val="FF0000"/>
                </a:solidFill>
                <a:highlight>
                  <a:srgbClr val="FFFFFF"/>
                </a:highlight>
              </a:rPr>
              <a:t>'</a:t>
            </a:r>
            <a:r>
              <a:rPr lang="en" sz="2000" dirty="0" err="1">
                <a:solidFill>
                  <a:srgbClr val="FF0000"/>
                </a:solidFill>
                <a:highlight>
                  <a:srgbClr val="FFFFFF"/>
                </a:highlight>
              </a:rPr>
              <a:t>relu</a:t>
            </a:r>
            <a:r>
              <a:rPr lang="en" sz="2000" dirty="0">
                <a:solidFill>
                  <a:srgbClr val="FF0000"/>
                </a:solidFill>
                <a:highlight>
                  <a:srgbClr val="FFFFFF"/>
                </a:highlight>
              </a:rPr>
              <a:t>'</a:t>
            </a:r>
            <a:r>
              <a:rPr lang="en" sz="2000" dirty="0">
                <a:solidFill>
                  <a:schemeClr val="accent2"/>
                </a:solidFill>
                <a:highlight>
                  <a:srgbClr val="FFFFFF"/>
                </a:highlight>
              </a:rPr>
              <a:t> </a:t>
            </a:r>
            <a:r>
              <a:rPr lang="en" sz="2000" dirty="0">
                <a:solidFill>
                  <a:srgbClr val="3D37AE"/>
                </a:solidFill>
                <a:highlight>
                  <a:srgbClr val="FFFFFF"/>
                </a:highlight>
              </a:rPr>
              <a:t>is used as the activation function for the hidden layer</a:t>
            </a:r>
            <a:endParaRPr sz="2000" dirty="0">
              <a:solidFill>
                <a:srgbClr val="3D37AE"/>
              </a:solidFill>
              <a:highlight>
                <a:srgbClr val="FFFFFF"/>
              </a:highlight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•"/>
            </a:pPr>
            <a:r>
              <a:rPr lang="en" sz="2000" dirty="0" err="1">
                <a:solidFill>
                  <a:srgbClr val="3D37AE"/>
                </a:solidFill>
                <a:highlight>
                  <a:srgbClr val="FFFFFF"/>
                </a:highlight>
              </a:rPr>
              <a:t>ReLU</a:t>
            </a:r>
            <a:r>
              <a:rPr lang="en" sz="2000" dirty="0">
                <a:solidFill>
                  <a:srgbClr val="3D37AE"/>
                </a:solidFill>
                <a:highlight>
                  <a:srgbClr val="FFFFFF"/>
                </a:highlight>
              </a:rPr>
              <a:t> stands for "rectified linear unit", meaning a neural network unit (neuron) that uses the rectified linear function as the activation function</a:t>
            </a:r>
            <a:endParaRPr sz="2000" dirty="0">
              <a:solidFill>
                <a:srgbClr val="3D37AE"/>
              </a:solidFill>
              <a:highlight>
                <a:srgbClr val="FFFFFF"/>
              </a:highlight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•"/>
            </a:pPr>
            <a:r>
              <a:rPr lang="en" sz="2000" dirty="0">
                <a:solidFill>
                  <a:srgbClr val="3D37AE"/>
                </a:solidFill>
                <a:highlight>
                  <a:srgbClr val="FFFFFF"/>
                </a:highlight>
              </a:rPr>
              <a:t>This function returns the maximum of zero or the input value</a:t>
            </a:r>
            <a:endParaRPr sz="2000" dirty="0">
              <a:solidFill>
                <a:srgbClr val="3D37AE"/>
              </a:solidFill>
              <a:highlight>
                <a:srgbClr val="FFFFFF"/>
              </a:highlight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•"/>
            </a:pPr>
            <a:r>
              <a:rPr lang="en" sz="2000" dirty="0">
                <a:solidFill>
                  <a:srgbClr val="3D37AE"/>
                </a:solidFill>
                <a:highlight>
                  <a:srgbClr val="FFFFFF"/>
                </a:highlight>
              </a:rPr>
              <a:t>Used in hidden layer neurons because of its computational simplicity</a:t>
            </a:r>
            <a:endParaRPr sz="1200" dirty="0">
              <a:solidFill>
                <a:srgbClr val="3D37AE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45" name="Google Shape;1445;g96af935874_1_415"/>
          <p:cNvPicPr preferRelativeResize="0"/>
          <p:nvPr/>
        </p:nvPicPr>
        <p:blipFill rotWithShape="1">
          <a:blip r:embed="rId3">
            <a:alphaModFix/>
          </a:blip>
          <a:srcRect l="-3584"/>
          <a:stretch/>
        </p:blipFill>
        <p:spPr>
          <a:xfrm>
            <a:off x="5863900" y="1770525"/>
            <a:ext cx="4492400" cy="331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g96af935874_1_421"/>
          <p:cNvSpPr txBox="1">
            <a:spLocks noGrp="1"/>
          </p:cNvSpPr>
          <p:nvPr>
            <p:ph type="title"/>
          </p:nvPr>
        </p:nvSpPr>
        <p:spPr>
          <a:xfrm>
            <a:off x="1824700" y="18700"/>
            <a:ext cx="8520600" cy="10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Input and Hidden Layer</a:t>
            </a:r>
            <a:endParaRPr/>
          </a:p>
        </p:txBody>
      </p:sp>
      <p:sp>
        <p:nvSpPr>
          <p:cNvPr id="1452" name="Google Shape;1452;g96af935874_1_421"/>
          <p:cNvSpPr txBox="1">
            <a:spLocks noGrp="1"/>
          </p:cNvSpPr>
          <p:nvPr>
            <p:ph type="body" idx="1"/>
          </p:nvPr>
        </p:nvSpPr>
        <p:spPr>
          <a:xfrm>
            <a:off x="1835700" y="1349924"/>
            <a:ext cx="8520600" cy="2145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6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300"/>
              <a:buChar char="•"/>
            </a:pPr>
            <a:r>
              <a:rPr lang="en" sz="2300" dirty="0">
                <a:solidFill>
                  <a:srgbClr val="3D37AE"/>
                </a:solidFill>
                <a:highlight>
                  <a:srgbClr val="FFFFFF"/>
                </a:highlight>
              </a:rPr>
              <a:t>The</a:t>
            </a:r>
            <a:r>
              <a:rPr lang="en" sz="2300" dirty="0">
                <a:solidFill>
                  <a:schemeClr val="accent2"/>
                </a:solidFill>
                <a:highlight>
                  <a:srgbClr val="FFFFFF"/>
                </a:highlight>
              </a:rPr>
              <a:t> </a:t>
            </a:r>
            <a:r>
              <a:rPr lang="en" sz="2300" dirty="0">
                <a:solidFill>
                  <a:srgbClr val="FF0000"/>
                </a:solidFill>
                <a:highlight>
                  <a:srgbClr val="FFFFFF"/>
                </a:highlight>
              </a:rPr>
              <a:t>".add()" </a:t>
            </a:r>
            <a:r>
              <a:rPr lang="en" sz="2300" dirty="0">
                <a:solidFill>
                  <a:srgbClr val="3D37AE"/>
                </a:solidFill>
                <a:highlight>
                  <a:srgbClr val="FFFFFF"/>
                </a:highlight>
              </a:rPr>
              <a:t>function is used to add layers to the model</a:t>
            </a:r>
            <a:endParaRPr sz="2300" dirty="0">
              <a:solidFill>
                <a:srgbClr val="3D37AE"/>
              </a:solidFill>
              <a:highlight>
                <a:srgbClr val="FFFFFF"/>
              </a:highlight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300"/>
              <a:buChar char="•"/>
            </a:pPr>
            <a:r>
              <a:rPr lang="en" sz="2300" dirty="0">
                <a:solidFill>
                  <a:srgbClr val="FF0000"/>
                </a:solidFill>
                <a:highlight>
                  <a:srgbClr val="FFFFFF"/>
                </a:highlight>
              </a:rPr>
              <a:t>"Dense</a:t>
            </a:r>
            <a:r>
              <a:rPr lang="en" sz="2300" dirty="0">
                <a:solidFill>
                  <a:srgbClr val="3D37AE"/>
                </a:solidFill>
                <a:highlight>
                  <a:srgbClr val="FFFFFF"/>
                </a:highlight>
              </a:rPr>
              <a:t>(...,...,...)" specifies the architecture of the layer that is added </a:t>
            </a:r>
            <a:endParaRPr sz="2300" dirty="0">
              <a:solidFill>
                <a:srgbClr val="3D37AE"/>
              </a:solidFill>
              <a:highlight>
                <a:srgbClr val="FFFFFF"/>
              </a:highlight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300"/>
              <a:buChar char="•"/>
            </a:pPr>
            <a:r>
              <a:rPr lang="en" sz="2300" dirty="0">
                <a:solidFill>
                  <a:srgbClr val="3D37AE"/>
                </a:solidFill>
                <a:highlight>
                  <a:srgbClr val="FFFFFF"/>
                </a:highlight>
              </a:rPr>
              <a:t>The rectifier function </a:t>
            </a:r>
            <a:r>
              <a:rPr lang="en" sz="2300" dirty="0">
                <a:solidFill>
                  <a:srgbClr val="FF0000"/>
                </a:solidFill>
                <a:highlight>
                  <a:srgbClr val="FFFFFF"/>
                </a:highlight>
              </a:rPr>
              <a:t>'</a:t>
            </a:r>
            <a:r>
              <a:rPr lang="en" sz="2300" dirty="0" err="1">
                <a:solidFill>
                  <a:srgbClr val="FF0000"/>
                </a:solidFill>
                <a:highlight>
                  <a:srgbClr val="FFFFFF"/>
                </a:highlight>
              </a:rPr>
              <a:t>relu</a:t>
            </a:r>
            <a:r>
              <a:rPr lang="en" sz="2300" dirty="0">
                <a:solidFill>
                  <a:srgbClr val="FF0000"/>
                </a:solidFill>
                <a:highlight>
                  <a:srgbClr val="FFFFFF"/>
                </a:highlight>
              </a:rPr>
              <a:t>'</a:t>
            </a:r>
            <a:r>
              <a:rPr lang="en" sz="2300" dirty="0">
                <a:solidFill>
                  <a:schemeClr val="accent2"/>
                </a:solidFill>
                <a:highlight>
                  <a:srgbClr val="FFFFFF"/>
                </a:highlight>
              </a:rPr>
              <a:t> </a:t>
            </a:r>
            <a:r>
              <a:rPr lang="en" sz="2300" dirty="0">
                <a:solidFill>
                  <a:srgbClr val="3D37AE"/>
                </a:solidFill>
                <a:highlight>
                  <a:srgbClr val="FFFFFF"/>
                </a:highlight>
              </a:rPr>
              <a:t>is used as the activation function for the input and hidden layer</a:t>
            </a:r>
            <a:endParaRPr sz="2300" dirty="0">
              <a:solidFill>
                <a:srgbClr val="3D37AE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accent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3" name="Google Shape;1453;g96af935874_1_421"/>
          <p:cNvSpPr/>
          <p:nvPr/>
        </p:nvSpPr>
        <p:spPr>
          <a:xfrm>
            <a:off x="1977100" y="3931925"/>
            <a:ext cx="8379300" cy="187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2000" b="1" i="0" u="none" strike="noStrike" cap="none" dirty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#The first .add() creates both the input layer (size 4) and hidden layer (size 6) </a:t>
            </a:r>
            <a:endParaRPr sz="2000" b="1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classifier.add</a:t>
            </a:r>
            <a:r>
              <a:rPr lang="en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(Dense(units = </a:t>
            </a:r>
            <a:r>
              <a:rPr lang="en" sz="2000" b="1" i="0" u="none" strike="noStrike" cap="none" dirty="0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6</a:t>
            </a:r>
            <a:r>
              <a:rPr lang="en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 </a:t>
            </a:r>
            <a:r>
              <a:rPr lang="en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kernel_initializer</a:t>
            </a:r>
            <a:r>
              <a:rPr lang="en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2000" b="1" i="0" u="none" strike="noStrike" cap="none" dirty="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</a:t>
            </a:r>
            <a:r>
              <a:rPr lang="en" sz="2000" b="1" i="0" u="none" strike="noStrike" cap="none" dirty="0" err="1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random_uniform</a:t>
            </a:r>
            <a:r>
              <a:rPr lang="en" sz="2000" b="1" i="0" u="none" strike="noStrike" cap="none" dirty="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</a:t>
            </a:r>
            <a:r>
              <a:rPr lang="en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activation = </a:t>
            </a:r>
            <a:r>
              <a:rPr lang="en" sz="2000" b="1" i="0" u="none" strike="noStrike" cap="none" dirty="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</a:t>
            </a:r>
            <a:r>
              <a:rPr lang="en" sz="2000" b="1" i="0" u="none" strike="noStrike" cap="none" dirty="0" err="1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relu</a:t>
            </a:r>
            <a:r>
              <a:rPr lang="en" sz="2000" b="1" i="0" u="none" strike="noStrike" cap="none" dirty="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</a:t>
            </a:r>
            <a:r>
              <a:rPr lang="en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 </a:t>
            </a:r>
            <a:r>
              <a:rPr lang="en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input_dim</a:t>
            </a:r>
            <a:r>
              <a:rPr lang="en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= </a:t>
            </a:r>
            <a:r>
              <a:rPr lang="en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np.size</a:t>
            </a:r>
            <a:r>
              <a:rPr lang="en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(X_train,</a:t>
            </a:r>
            <a:r>
              <a:rPr lang="en" sz="2000" b="1" i="0" u="none" strike="noStrike" cap="none" dirty="0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)))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g96af935874_1_426"/>
          <p:cNvSpPr txBox="1">
            <a:spLocks noGrp="1"/>
          </p:cNvSpPr>
          <p:nvPr>
            <p:ph type="title"/>
          </p:nvPr>
        </p:nvSpPr>
        <p:spPr>
          <a:xfrm>
            <a:off x="1835700" y="216300"/>
            <a:ext cx="8520600" cy="10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dirty="0"/>
              <a:t>Output Layer</a:t>
            </a:r>
            <a:endParaRPr dirty="0"/>
          </a:p>
        </p:txBody>
      </p:sp>
      <p:sp>
        <p:nvSpPr>
          <p:cNvPr id="1460" name="Google Shape;1460;g96af935874_1_426"/>
          <p:cNvSpPr txBox="1">
            <a:spLocks noGrp="1"/>
          </p:cNvSpPr>
          <p:nvPr>
            <p:ph type="body" idx="1"/>
          </p:nvPr>
        </p:nvSpPr>
        <p:spPr>
          <a:xfrm>
            <a:off x="1658950" y="1361295"/>
            <a:ext cx="8520600" cy="60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6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2300"/>
              <a:buChar char="•"/>
            </a:pPr>
            <a:r>
              <a:rPr lang="en" sz="2300" dirty="0">
                <a:solidFill>
                  <a:srgbClr val="3D37AE"/>
                </a:solidFill>
                <a:highlight>
                  <a:srgbClr val="FFFFFF"/>
                </a:highlight>
              </a:rPr>
              <a:t>For the output layer, the </a:t>
            </a:r>
            <a:r>
              <a:rPr lang="en" sz="2300" dirty="0" err="1">
                <a:solidFill>
                  <a:srgbClr val="3D37AE"/>
                </a:solidFill>
                <a:highlight>
                  <a:srgbClr val="FFFFFF"/>
                </a:highlight>
              </a:rPr>
              <a:t>softmax</a:t>
            </a:r>
            <a:r>
              <a:rPr lang="en" sz="2300" dirty="0">
                <a:solidFill>
                  <a:srgbClr val="3D37AE"/>
                </a:solidFill>
                <a:highlight>
                  <a:srgbClr val="FFFFFF"/>
                </a:highlight>
              </a:rPr>
              <a:t> activation function is used</a:t>
            </a:r>
            <a:endParaRPr sz="2300" dirty="0">
              <a:solidFill>
                <a:srgbClr val="3D37AE"/>
              </a:solidFill>
              <a:highlight>
                <a:srgbClr val="FFFFFF"/>
              </a:highlight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300"/>
              <a:buChar char="•"/>
            </a:pPr>
            <a:r>
              <a:rPr lang="en" sz="2300" dirty="0">
                <a:solidFill>
                  <a:srgbClr val="3D37AE"/>
                </a:solidFill>
                <a:highlight>
                  <a:srgbClr val="FFFFFF"/>
                </a:highlight>
              </a:rPr>
              <a:t>Recall that the </a:t>
            </a:r>
            <a:r>
              <a:rPr lang="en" sz="2300" dirty="0" err="1">
                <a:solidFill>
                  <a:srgbClr val="3D37AE"/>
                </a:solidFill>
                <a:highlight>
                  <a:srgbClr val="FFFFFF"/>
                </a:highlight>
              </a:rPr>
              <a:t>softmax</a:t>
            </a:r>
            <a:r>
              <a:rPr lang="en" sz="2300" dirty="0">
                <a:solidFill>
                  <a:srgbClr val="3D37AE"/>
                </a:solidFill>
                <a:highlight>
                  <a:srgbClr val="FFFFFF"/>
                </a:highlight>
              </a:rPr>
              <a:t> function is very similar to the sigmoid function, but will output probabilities such that the sum of all probabilities for the classes (flower species) equates to one</a:t>
            </a:r>
            <a:endParaRPr sz="2300" dirty="0">
              <a:solidFill>
                <a:srgbClr val="3D37AE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sz="1200" dirty="0">
              <a:solidFill>
                <a:schemeClr val="accent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sz="1200" dirty="0">
              <a:solidFill>
                <a:schemeClr val="accent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1" name="Google Shape;1461;g96af935874_1_426"/>
          <p:cNvSpPr/>
          <p:nvPr/>
        </p:nvSpPr>
        <p:spPr>
          <a:xfrm>
            <a:off x="1909775" y="3898950"/>
            <a:ext cx="85206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classifier.add</a:t>
            </a:r>
            <a:r>
              <a:rPr lang="en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(Dense(units = </a:t>
            </a:r>
            <a:r>
              <a:rPr lang="en" sz="2000" b="1" i="0" u="none" strike="noStrike" cap="none" dirty="0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lang="en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 </a:t>
            </a:r>
            <a:r>
              <a:rPr lang="en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kernel_initializer</a:t>
            </a:r>
            <a:r>
              <a:rPr lang="en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2000" b="1" i="0" u="none" strike="noStrike" cap="none" dirty="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</a:t>
            </a:r>
            <a:r>
              <a:rPr lang="en" sz="2000" b="1" i="0" u="none" strike="noStrike" cap="none" dirty="0" err="1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random_uniform</a:t>
            </a:r>
            <a:r>
              <a:rPr lang="en" sz="2000" b="1" i="0" u="none" strike="noStrike" cap="none" dirty="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</a:t>
            </a:r>
            <a:r>
              <a:rPr lang="en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activation = </a:t>
            </a:r>
            <a:r>
              <a:rPr lang="en" sz="2000" b="1" i="0" u="none" strike="noStrike" cap="none" dirty="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</a:t>
            </a:r>
            <a:r>
              <a:rPr lang="en" sz="2000" b="1" i="0" u="none" strike="noStrike" cap="none" dirty="0" err="1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softmax</a:t>
            </a:r>
            <a:r>
              <a:rPr lang="en" sz="2000" b="1" i="0" u="none" strike="noStrike" cap="none" dirty="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</a:t>
            </a:r>
            <a:r>
              <a:rPr lang="en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))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Google Shape;1467;g96af935874_1_431"/>
          <p:cNvSpPr txBox="1">
            <a:spLocks noGrp="1"/>
          </p:cNvSpPr>
          <p:nvPr>
            <p:ph type="title"/>
          </p:nvPr>
        </p:nvSpPr>
        <p:spPr>
          <a:xfrm>
            <a:off x="1896841" y="233006"/>
            <a:ext cx="8520600" cy="10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Defining Model Parameters Comparison</a:t>
            </a:r>
            <a:endParaRPr/>
          </a:p>
        </p:txBody>
      </p:sp>
      <p:sp>
        <p:nvSpPr>
          <p:cNvPr id="1468" name="Google Shape;1468;g96af935874_1_431"/>
          <p:cNvSpPr txBox="1"/>
          <p:nvPr/>
        </p:nvSpPr>
        <p:spPr>
          <a:xfrm>
            <a:off x="1946625" y="1318825"/>
            <a:ext cx="7392600" cy="3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500" b="1" i="0" u="none" strike="noStrike" cap="none">
                <a:solidFill>
                  <a:srgbClr val="008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#Weight initialization</a:t>
            </a:r>
            <a:endParaRPr sz="1500" b="1" i="0" u="none" strike="noStrike" cap="none">
              <a:solidFill>
                <a:srgbClr val="0080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w0 = </a:t>
            </a:r>
            <a:r>
              <a:rPr lang="en" sz="1500" b="1" i="0" u="none" strike="noStrike" cap="none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n" sz="15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*np.random.random((X_train.shape[</a:t>
            </a:r>
            <a:r>
              <a:rPr lang="en" sz="1500" b="1" i="0" u="none" strike="noStrike" cap="none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" sz="15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], hidden_size)) - </a:t>
            </a:r>
            <a:r>
              <a:rPr lang="en" sz="1500" b="1" i="0" u="none" strike="noStrike" cap="none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" sz="15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w1 = </a:t>
            </a:r>
            <a:r>
              <a:rPr lang="en" sz="1500" b="1" i="0" u="none" strike="noStrike" cap="none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n" sz="15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*np.random.random((hidden_size, </a:t>
            </a:r>
            <a:r>
              <a:rPr lang="en" sz="1500" b="1" i="0" u="none" strike="noStrike" cap="none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lang="en" sz="15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)) - </a:t>
            </a:r>
            <a:r>
              <a:rPr lang="en" sz="1500" b="1" i="0" u="none" strike="noStrike" cap="none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" sz="15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br>
              <a:rPr lang="en" sz="15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5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bh = np.random.randn(hidden_size)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bo = np.random.randn(</a:t>
            </a:r>
            <a:r>
              <a:rPr lang="en" sz="1500" b="1" i="0" u="none" strike="noStrike" cap="none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lang="en" sz="15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500" b="1" i="0" u="none" strike="noStrike" cap="none">
              <a:solidFill>
                <a:schemeClr val="dk1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500" b="1" i="0" u="none" strike="noStrike" cap="none">
                <a:solidFill>
                  <a:srgbClr val="008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#sigmoid and its derivative</a:t>
            </a:r>
            <a:endParaRPr sz="1500" b="1" i="0" u="none" strike="noStrike" cap="none">
              <a:solidFill>
                <a:srgbClr val="0080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500" b="1" i="0" u="none" strike="noStrike" cap="none">
                <a:solidFill>
                  <a:srgbClr val="0000FF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" sz="1500" b="1" i="0" u="none" strike="noStrike" cap="none">
                <a:solidFill>
                  <a:schemeClr val="dk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500" b="1" i="0" u="none" strike="noStrike" cap="none">
                <a:solidFill>
                  <a:srgbClr val="795E26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sigmoid</a:t>
            </a:r>
            <a:r>
              <a:rPr lang="en" sz="1500" b="1" i="0" u="none" strike="noStrike" cap="none">
                <a:solidFill>
                  <a:schemeClr val="dk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500" b="1" i="0" u="none" strike="noStrike" cap="none">
                <a:solidFill>
                  <a:srgbClr val="00108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" sz="1500" b="1" i="0" u="none" strike="noStrike" cap="none">
                <a:solidFill>
                  <a:schemeClr val="dk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):</a:t>
            </a:r>
            <a:endParaRPr sz="1500" b="1" i="0" u="none" strike="noStrike" cap="none">
              <a:solidFill>
                <a:schemeClr val="dk1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500" b="1" i="0" u="none" strike="noStrike" cap="none">
                <a:solidFill>
                  <a:srgbClr val="AF00DB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 sz="1500" b="1" i="0" u="none" strike="noStrike" cap="none">
                <a:solidFill>
                  <a:schemeClr val="dk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500" b="1" i="0" u="none" strike="noStrike" cap="none">
                <a:solidFill>
                  <a:srgbClr val="09885A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" sz="1500" b="1" i="0" u="none" strike="noStrike" cap="none">
                <a:solidFill>
                  <a:schemeClr val="dk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/(</a:t>
            </a:r>
            <a:r>
              <a:rPr lang="en" sz="1500" b="1" i="0" u="none" strike="noStrike" cap="none">
                <a:solidFill>
                  <a:srgbClr val="09885A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" sz="1500" b="1" i="0" u="none" strike="noStrike" cap="none">
                <a:solidFill>
                  <a:schemeClr val="dk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+np.exp(-x))</a:t>
            </a:r>
            <a:endParaRPr sz="1500" b="1" i="0" u="none" strike="noStrike" cap="none">
              <a:solidFill>
                <a:schemeClr val="dk1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500" b="1" i="0" u="none" strike="noStrike" cap="none">
                <a:solidFill>
                  <a:srgbClr val="0000FF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" sz="1500" b="1" i="0" u="none" strike="noStrike" cap="none">
                <a:solidFill>
                  <a:schemeClr val="dk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500" b="1" i="0" u="none" strike="noStrike" cap="none">
                <a:solidFill>
                  <a:srgbClr val="795E26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sigmoid_deriv</a:t>
            </a:r>
            <a:r>
              <a:rPr lang="en" sz="1500" b="1" i="0" u="none" strike="noStrike" cap="none">
                <a:solidFill>
                  <a:schemeClr val="dk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500" b="1" i="0" u="none" strike="noStrike" cap="none">
                <a:solidFill>
                  <a:srgbClr val="00108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" sz="1500" b="1" i="0" u="none" strike="noStrike" cap="none">
                <a:solidFill>
                  <a:schemeClr val="dk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):</a:t>
            </a:r>
            <a:endParaRPr sz="1500" b="1" i="0" u="none" strike="noStrike" cap="none">
              <a:solidFill>
                <a:schemeClr val="dk1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500" b="1" i="0" u="none" strike="noStrike" cap="none">
                <a:solidFill>
                  <a:srgbClr val="AF00DB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 sz="1500" b="1" i="0" u="none" strike="noStrike" cap="none">
                <a:solidFill>
                  <a:schemeClr val="dk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sigmoid(x)*(</a:t>
            </a:r>
            <a:r>
              <a:rPr lang="en" sz="1500" b="1" i="0" u="none" strike="noStrike" cap="none">
                <a:solidFill>
                  <a:srgbClr val="09885A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" sz="1500" b="1" i="0" u="none" strike="noStrike" cap="none">
                <a:solidFill>
                  <a:schemeClr val="dk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- sigmoid(x))</a:t>
            </a:r>
            <a:endParaRPr sz="1500" b="1" i="0" u="none" strike="noStrike" cap="none">
              <a:solidFill>
                <a:schemeClr val="dk1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" sz="15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r>
              <a:rPr lang="en" sz="1500" b="1" i="0" u="none" strike="noStrike" cap="none">
                <a:solidFill>
                  <a:srgbClr val="795E26"/>
                </a:solidFill>
                <a:latin typeface="Courier New"/>
                <a:ea typeface="Courier New"/>
                <a:cs typeface="Courier New"/>
                <a:sym typeface="Courier New"/>
              </a:rPr>
              <a:t>user_softmax</a:t>
            </a:r>
            <a:r>
              <a:rPr lang="en" sz="15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500" b="1" i="0" u="none" strike="noStrike" cap="none">
                <a:solidFill>
                  <a:srgbClr val="001080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 sz="15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):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expA = np.exp(A)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</a:t>
            </a:r>
            <a:r>
              <a:rPr lang="en" sz="1500" b="1" i="0" u="none" strike="noStrike" cap="none">
                <a:solidFill>
                  <a:srgbClr val="AF00DB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 sz="15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expA / expA.</a:t>
            </a:r>
            <a:r>
              <a:rPr lang="en" sz="1500" b="1" i="0" u="none" strike="noStrike" cap="none">
                <a:solidFill>
                  <a:srgbClr val="795E26"/>
                </a:solidFill>
                <a:latin typeface="Courier New"/>
                <a:ea typeface="Courier New"/>
                <a:cs typeface="Courier New"/>
                <a:sym typeface="Courier New"/>
              </a:rPr>
              <a:t>sum</a:t>
            </a:r>
            <a:r>
              <a:rPr lang="en" sz="15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(axis=</a:t>
            </a:r>
            <a:r>
              <a:rPr lang="en" sz="1500" b="1" i="0" u="none" strike="noStrike" cap="none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" sz="15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 keepdims=</a:t>
            </a:r>
            <a:r>
              <a:rPr lang="en" sz="1500" b="1" i="0" u="none" strike="noStrike" cap="none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True</a:t>
            </a:r>
            <a:r>
              <a:rPr lang="en" sz="15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650" b="1" i="0" u="none" strike="noStrike" cap="none">
                <a:solidFill>
                  <a:schemeClr val="dk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65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69" name="Google Shape;1469;g96af935874_1_431"/>
          <p:cNvCxnSpPr/>
          <p:nvPr/>
        </p:nvCxnSpPr>
        <p:spPr>
          <a:xfrm>
            <a:off x="1734500" y="5289549"/>
            <a:ext cx="8595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70" name="Google Shape;1470;g96af935874_1_431"/>
          <p:cNvSpPr txBox="1"/>
          <p:nvPr/>
        </p:nvSpPr>
        <p:spPr>
          <a:xfrm>
            <a:off x="7374555" y="3037533"/>
            <a:ext cx="29760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 dirty="0">
                <a:solidFill>
                  <a:srgbClr val="3D37AE"/>
                </a:solidFill>
                <a:latin typeface="Arial"/>
                <a:ea typeface="Arial"/>
                <a:cs typeface="Arial"/>
                <a:sym typeface="Arial"/>
              </a:rPr>
              <a:t>Without </a:t>
            </a:r>
            <a:r>
              <a:rPr lang="en" sz="2400" b="1" i="0" u="none" strike="noStrike" cap="none" dirty="0" err="1">
                <a:solidFill>
                  <a:srgbClr val="3D37AE"/>
                </a:solidFill>
                <a:latin typeface="Arial"/>
                <a:ea typeface="Arial"/>
                <a:cs typeface="Arial"/>
                <a:sym typeface="Arial"/>
              </a:rPr>
              <a:t>Keras</a:t>
            </a:r>
            <a:endParaRPr sz="2400" b="1" i="0" u="none" strike="noStrike" cap="none" dirty="0">
              <a:solidFill>
                <a:srgbClr val="3D37A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1" name="Google Shape;1471;g96af935874_1_431"/>
          <p:cNvSpPr txBox="1"/>
          <p:nvPr/>
        </p:nvSpPr>
        <p:spPr>
          <a:xfrm>
            <a:off x="7526350" y="5869960"/>
            <a:ext cx="26724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 dirty="0">
                <a:solidFill>
                  <a:srgbClr val="3D37AE"/>
                </a:solidFill>
                <a:latin typeface="Arial"/>
                <a:ea typeface="Arial"/>
                <a:cs typeface="Arial"/>
                <a:sym typeface="Arial"/>
              </a:rPr>
              <a:t>With </a:t>
            </a:r>
            <a:r>
              <a:rPr lang="en" sz="2400" b="1" i="0" u="none" strike="noStrike" cap="none" dirty="0" err="1">
                <a:solidFill>
                  <a:srgbClr val="3D37AE"/>
                </a:solidFill>
                <a:latin typeface="Arial"/>
                <a:ea typeface="Arial"/>
                <a:cs typeface="Arial"/>
                <a:sym typeface="Arial"/>
              </a:rPr>
              <a:t>Keras</a:t>
            </a:r>
            <a:endParaRPr sz="2400" b="0" i="0" u="none" strike="noStrike" cap="none" dirty="0">
              <a:solidFill>
                <a:srgbClr val="3D37A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2" name="Google Shape;1472;g96af935874_1_431"/>
          <p:cNvSpPr/>
          <p:nvPr/>
        </p:nvSpPr>
        <p:spPr>
          <a:xfrm>
            <a:off x="1909775" y="5422950"/>
            <a:ext cx="8520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classifier.add(Dense(units = </a:t>
            </a:r>
            <a:r>
              <a:rPr lang="en" sz="1600" b="1" i="0" u="none" strike="noStrike" cap="none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lang="en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 kernel_initializer=</a:t>
            </a:r>
            <a:r>
              <a:rPr lang="en" sz="1600" b="1" i="0" u="none" strike="noStrike" cap="none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'random_uniform'</a:t>
            </a:r>
            <a:r>
              <a:rPr lang="en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activation = </a:t>
            </a:r>
            <a:r>
              <a:rPr lang="en" sz="1600" b="1" i="0" u="none" strike="noStrike" cap="none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'softmax'</a:t>
            </a:r>
            <a:r>
              <a:rPr lang="en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))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d96e4d0e41_0_854"/>
          <p:cNvSpPr txBox="1">
            <a:spLocks noGrp="1"/>
          </p:cNvSpPr>
          <p:nvPr>
            <p:ph type="title"/>
          </p:nvPr>
        </p:nvSpPr>
        <p:spPr>
          <a:xfrm>
            <a:off x="1981200" y="-301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Machine Learning Workflow</a:t>
            </a:r>
            <a:endParaRPr/>
          </a:p>
        </p:txBody>
      </p:sp>
      <p:sp>
        <p:nvSpPr>
          <p:cNvPr id="1479" name="Google Shape;1479;gd96e4d0e41_0_854"/>
          <p:cNvSpPr/>
          <p:nvPr/>
        </p:nvSpPr>
        <p:spPr>
          <a:xfrm>
            <a:off x="2525487" y="1861456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Define an ML problem and propose a solution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gd96e4d0e41_0_854"/>
          <p:cNvSpPr/>
          <p:nvPr/>
        </p:nvSpPr>
        <p:spPr>
          <a:xfrm>
            <a:off x="4806536" y="1861456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25400" cap="flat" cmpd="sng">
            <a:solidFill>
              <a:srgbClr val="5D4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Construct your dataset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gd96e4d0e41_0_854"/>
          <p:cNvSpPr/>
          <p:nvPr/>
        </p:nvSpPr>
        <p:spPr>
          <a:xfrm>
            <a:off x="7067796" y="1861456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 cap="flat" cmpd="sng">
            <a:solidFill>
              <a:srgbClr val="8C3A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Transform your dataset &amp; select features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2" name="Google Shape;1482;gd96e4d0e41_0_854"/>
          <p:cNvSpPr/>
          <p:nvPr/>
        </p:nvSpPr>
        <p:spPr>
          <a:xfrm>
            <a:off x="7067797" y="4020786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25400" cap="flat" cmpd="sng">
            <a:solidFill>
              <a:srgbClr val="367D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Choose and train a model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gd96e4d0e41_0_854"/>
          <p:cNvSpPr/>
          <p:nvPr/>
        </p:nvSpPr>
        <p:spPr>
          <a:xfrm>
            <a:off x="4806536" y="4020786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Test and validate your model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gd96e4d0e41_0_854"/>
          <p:cNvSpPr/>
          <p:nvPr/>
        </p:nvSpPr>
        <p:spPr>
          <a:xfrm>
            <a:off x="2525486" y="4030682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model to make predictions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5" name="Google Shape;1485;gd96e4d0e41_0_854"/>
          <p:cNvSpPr/>
          <p:nvPr/>
        </p:nvSpPr>
        <p:spPr>
          <a:xfrm>
            <a:off x="4330535" y="2520534"/>
            <a:ext cx="476100" cy="25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6" name="Google Shape;1486;gd96e4d0e41_0_854"/>
          <p:cNvSpPr/>
          <p:nvPr/>
        </p:nvSpPr>
        <p:spPr>
          <a:xfrm>
            <a:off x="6611584" y="2520535"/>
            <a:ext cx="476100" cy="25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7" name="Google Shape;1487;gd96e4d0e41_0_854"/>
          <p:cNvSpPr/>
          <p:nvPr/>
        </p:nvSpPr>
        <p:spPr>
          <a:xfrm flipH="1">
            <a:off x="6611484" y="4582365"/>
            <a:ext cx="476100" cy="25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8" name="Google Shape;1488;gd96e4d0e41_0_854"/>
          <p:cNvSpPr/>
          <p:nvPr/>
        </p:nvSpPr>
        <p:spPr>
          <a:xfrm flipH="1">
            <a:off x="4318059" y="4582362"/>
            <a:ext cx="476100" cy="25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gd96e4d0e41_0_854"/>
          <p:cNvSpPr/>
          <p:nvPr/>
        </p:nvSpPr>
        <p:spPr>
          <a:xfrm>
            <a:off x="8973787" y="2683821"/>
            <a:ext cx="653100" cy="20772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0" name="Google Shape;1490;gd96e4d0e41_0_854"/>
          <p:cNvSpPr/>
          <p:nvPr/>
        </p:nvSpPr>
        <p:spPr>
          <a:xfrm>
            <a:off x="6788725" y="3746376"/>
            <a:ext cx="2363100" cy="19833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gd96e4d0e41_0_854"/>
          <p:cNvSpPr txBox="1"/>
          <p:nvPr/>
        </p:nvSpPr>
        <p:spPr>
          <a:xfrm>
            <a:off x="4335450" y="5842775"/>
            <a:ext cx="293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have chosen an ANN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g96af935874_1_440"/>
          <p:cNvSpPr txBox="1">
            <a:spLocks noGrp="1"/>
          </p:cNvSpPr>
          <p:nvPr>
            <p:ph type="title"/>
          </p:nvPr>
        </p:nvSpPr>
        <p:spPr>
          <a:xfrm>
            <a:off x="1953550" y="6"/>
            <a:ext cx="8520600" cy="10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Compiling the Model</a:t>
            </a:r>
            <a:endParaRPr/>
          </a:p>
        </p:txBody>
      </p:sp>
      <p:sp>
        <p:nvSpPr>
          <p:cNvPr id="1498" name="Google Shape;1498;g96af935874_1_440"/>
          <p:cNvSpPr txBox="1">
            <a:spLocks noGrp="1"/>
          </p:cNvSpPr>
          <p:nvPr>
            <p:ph type="body" idx="1"/>
          </p:nvPr>
        </p:nvSpPr>
        <p:spPr>
          <a:xfrm>
            <a:off x="939800" y="1017894"/>
            <a:ext cx="10388600" cy="60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6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2300"/>
              <a:buChar char="•"/>
            </a:pPr>
            <a:r>
              <a:rPr lang="en" sz="2400" dirty="0">
                <a:solidFill>
                  <a:srgbClr val="000090"/>
                </a:solidFill>
                <a:highlight>
                  <a:srgbClr val="FFFFFF"/>
                </a:highlight>
              </a:rPr>
              <a:t>The final step in building the model is compilation, which configures the model for training </a:t>
            </a:r>
            <a:endParaRPr sz="2400" dirty="0">
              <a:solidFill>
                <a:srgbClr val="000090"/>
              </a:solidFill>
              <a:highlight>
                <a:srgbClr val="FFFFFF"/>
              </a:highlight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300"/>
              <a:buChar char="•"/>
            </a:pPr>
            <a:r>
              <a:rPr lang="en" sz="2400" dirty="0">
                <a:solidFill>
                  <a:srgbClr val="000090"/>
                </a:solidFill>
                <a:highlight>
                  <a:srgbClr val="FFFFFF"/>
                </a:highlight>
              </a:rPr>
              <a:t>The </a:t>
            </a:r>
            <a:r>
              <a:rPr lang="en" sz="2400" dirty="0">
                <a:solidFill>
                  <a:srgbClr val="FF0000"/>
                </a:solidFill>
                <a:highlight>
                  <a:srgbClr val="FFFFFF"/>
                </a:highlight>
              </a:rPr>
              <a:t>.compile() </a:t>
            </a:r>
            <a:r>
              <a:rPr lang="en" sz="2400" dirty="0">
                <a:solidFill>
                  <a:srgbClr val="000090"/>
                </a:solidFill>
                <a:highlight>
                  <a:srgbClr val="FFFFFF"/>
                </a:highlight>
              </a:rPr>
              <a:t>function compiles the model using the preceding information defining the layers, and allows specification of the optimizer algorithm and loss function</a:t>
            </a:r>
            <a:endParaRPr sz="2400" dirty="0">
              <a:solidFill>
                <a:srgbClr val="000090"/>
              </a:solidFill>
              <a:highlight>
                <a:srgbClr val="FFFFFF"/>
              </a:highlight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300"/>
              <a:buChar char="•"/>
            </a:pPr>
            <a:r>
              <a:rPr lang="en" sz="2400" dirty="0">
                <a:solidFill>
                  <a:srgbClr val="000090"/>
                </a:solidFill>
                <a:highlight>
                  <a:srgbClr val="FFFFFE"/>
                </a:highlight>
              </a:rPr>
              <a:t>An optimizer algorithm is used to find optimal weights </a:t>
            </a:r>
            <a:endParaRPr dirty="0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300"/>
              <a:buChar char="•"/>
            </a:pPr>
            <a:r>
              <a:rPr lang="en" sz="2400" dirty="0">
                <a:solidFill>
                  <a:srgbClr val="FF0000"/>
                </a:solidFill>
                <a:highlight>
                  <a:srgbClr val="FFFFFE"/>
                </a:highlight>
              </a:rPr>
              <a:t>“</a:t>
            </a:r>
            <a:r>
              <a:rPr lang="en" sz="2400" dirty="0" err="1">
                <a:solidFill>
                  <a:srgbClr val="FF0000"/>
                </a:solidFill>
                <a:highlight>
                  <a:srgbClr val="FFFFFE"/>
                </a:highlight>
              </a:rPr>
              <a:t>adam</a:t>
            </a:r>
            <a:r>
              <a:rPr lang="en" sz="2400" dirty="0">
                <a:solidFill>
                  <a:srgbClr val="FF0000"/>
                </a:solidFill>
                <a:highlight>
                  <a:srgbClr val="FFFFFE"/>
                </a:highlight>
              </a:rPr>
              <a:t>” </a:t>
            </a:r>
            <a:r>
              <a:rPr lang="en" sz="2400" dirty="0">
                <a:solidFill>
                  <a:srgbClr val="000090"/>
                </a:solidFill>
                <a:highlight>
                  <a:srgbClr val="FFFFFE"/>
                </a:highlight>
              </a:rPr>
              <a:t>is a stochastic gradient descent optimizer</a:t>
            </a:r>
            <a:endParaRPr sz="2400" dirty="0">
              <a:solidFill>
                <a:srgbClr val="000090"/>
              </a:solidFill>
              <a:highlight>
                <a:srgbClr val="FFFFFE"/>
              </a:highlight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300"/>
              <a:buChar char="•"/>
            </a:pPr>
            <a:r>
              <a:rPr lang="en" sz="2400" dirty="0">
                <a:solidFill>
                  <a:srgbClr val="000090"/>
                </a:solidFill>
                <a:highlight>
                  <a:srgbClr val="FFFFFE"/>
                </a:highlight>
              </a:rPr>
              <a:t>For the Loss (cost) function we use </a:t>
            </a:r>
            <a:r>
              <a:rPr lang="en" sz="2400" dirty="0" err="1">
                <a:solidFill>
                  <a:srgbClr val="000090"/>
                </a:solidFill>
                <a:highlight>
                  <a:srgbClr val="FFFFFE"/>
                </a:highlight>
              </a:rPr>
              <a:t>categorical_crossentropy</a:t>
            </a:r>
            <a:endParaRPr dirty="0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300"/>
              <a:buChar char="•"/>
            </a:pPr>
            <a:r>
              <a:rPr lang="en" sz="2400" dirty="0">
                <a:solidFill>
                  <a:srgbClr val="000090"/>
                </a:solidFill>
                <a:highlight>
                  <a:srgbClr val="FFFFFE"/>
                </a:highlight>
              </a:rPr>
              <a:t>Metrics - using accuracy as the metric for training</a:t>
            </a:r>
            <a:endParaRPr sz="2400" dirty="0">
              <a:solidFill>
                <a:srgbClr val="000090"/>
              </a:solidFill>
              <a:highlight>
                <a:srgbClr val="FFFFFE"/>
              </a:highlight>
            </a:endParaRPr>
          </a:p>
        </p:txBody>
      </p:sp>
      <p:sp>
        <p:nvSpPr>
          <p:cNvPr id="1499" name="Google Shape;1499;g96af935874_1_440"/>
          <p:cNvSpPr/>
          <p:nvPr/>
        </p:nvSpPr>
        <p:spPr>
          <a:xfrm>
            <a:off x="2224905" y="4848560"/>
            <a:ext cx="797788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classifier.</a:t>
            </a:r>
            <a:r>
              <a:rPr lang="en" sz="2000" b="1" i="0" u="none" strike="noStrike" cap="none" dirty="0" err="1">
                <a:solidFill>
                  <a:srgbClr val="795E26"/>
                </a:solidFill>
                <a:latin typeface="Courier New"/>
                <a:ea typeface="Courier New"/>
                <a:cs typeface="Courier New"/>
                <a:sym typeface="Courier New"/>
              </a:rPr>
              <a:t>compile</a:t>
            </a:r>
            <a:r>
              <a:rPr lang="en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(optimizer = </a:t>
            </a:r>
            <a:r>
              <a:rPr lang="en" sz="2000" b="1" i="0" u="none" strike="noStrike" cap="none" dirty="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</a:t>
            </a:r>
            <a:r>
              <a:rPr lang="en" sz="2000" b="1" i="0" u="none" strike="noStrike" cap="none" dirty="0" err="1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adam</a:t>
            </a:r>
            <a:r>
              <a:rPr lang="en" sz="2000" b="1" i="0" u="none" strike="noStrike" cap="none" dirty="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</a:t>
            </a:r>
            <a:r>
              <a:rPr lang="en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,loss = </a:t>
            </a:r>
            <a:r>
              <a:rPr lang="en" sz="2000" b="1" i="0" u="none" strike="noStrike" cap="none" dirty="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</a:t>
            </a:r>
            <a:r>
              <a:rPr lang="en" sz="2000" b="1" i="0" u="none" strike="noStrike" cap="none" dirty="0" err="1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categorical_crossentropy</a:t>
            </a:r>
            <a:r>
              <a:rPr lang="en" sz="2000" b="1" i="0" u="none" strike="noStrike" cap="none" dirty="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</a:t>
            </a:r>
            <a:r>
              <a:rPr lang="en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metrics = [</a:t>
            </a:r>
            <a:r>
              <a:rPr lang="en" sz="2000" b="1" i="0" u="none" strike="noStrike" cap="none" dirty="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'accuracy'</a:t>
            </a:r>
            <a:r>
              <a:rPr lang="en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])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g96af935874_1_449"/>
          <p:cNvSpPr txBox="1">
            <a:spLocks noGrp="1"/>
          </p:cNvSpPr>
          <p:nvPr>
            <p:ph type="title"/>
          </p:nvPr>
        </p:nvSpPr>
        <p:spPr>
          <a:xfrm>
            <a:off x="1929950" y="6"/>
            <a:ext cx="8520600" cy="10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Training the Model</a:t>
            </a:r>
            <a:endParaRPr/>
          </a:p>
        </p:txBody>
      </p:sp>
      <p:sp>
        <p:nvSpPr>
          <p:cNvPr id="1506" name="Google Shape;1506;g96af935874_1_449"/>
          <p:cNvSpPr txBox="1">
            <a:spLocks noGrp="1"/>
          </p:cNvSpPr>
          <p:nvPr>
            <p:ph type="body" idx="1"/>
          </p:nvPr>
        </p:nvSpPr>
        <p:spPr>
          <a:xfrm>
            <a:off x="1016000" y="1029194"/>
            <a:ext cx="10185400" cy="60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300"/>
              <a:buFont typeface="Roboto"/>
              <a:buChar char="•"/>
            </a:pPr>
            <a:r>
              <a:rPr lang="en" sz="2300" dirty="0">
                <a:solidFill>
                  <a:srgbClr val="000090"/>
                </a:solidFill>
                <a:highlight>
                  <a:srgbClr val="FFFFFF"/>
                </a:highlight>
              </a:rPr>
              <a:t>To train the model that has been created, the </a:t>
            </a:r>
            <a:r>
              <a:rPr lang="en" sz="2300" dirty="0">
                <a:solidFill>
                  <a:srgbClr val="FF0000"/>
                </a:solidFill>
                <a:highlight>
                  <a:srgbClr val="FFFFFF"/>
                </a:highlight>
              </a:rPr>
              <a:t>.fit() </a:t>
            </a:r>
            <a:r>
              <a:rPr lang="en" sz="2300" dirty="0">
                <a:solidFill>
                  <a:srgbClr val="000090"/>
                </a:solidFill>
                <a:highlight>
                  <a:srgbClr val="FFFFFF"/>
                </a:highlight>
              </a:rPr>
              <a:t>method is used</a:t>
            </a:r>
            <a:endParaRPr sz="2300" dirty="0">
              <a:solidFill>
                <a:srgbClr val="000090"/>
              </a:solidFill>
              <a:highlight>
                <a:srgbClr val="FFFFFF"/>
              </a:highlight>
            </a:endParaRPr>
          </a:p>
          <a:p>
            <a:pPr marL="3429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300"/>
              <a:buFont typeface="Roboto"/>
              <a:buChar char="•"/>
            </a:pPr>
            <a:r>
              <a:rPr lang="en" sz="2300" dirty="0">
                <a:solidFill>
                  <a:srgbClr val="000090"/>
                </a:solidFill>
                <a:highlight>
                  <a:srgbClr val="FFFFFF"/>
                </a:highlight>
              </a:rPr>
              <a:t>This method takes as input both the input and output training data</a:t>
            </a:r>
            <a:endParaRPr sz="2300" dirty="0">
              <a:solidFill>
                <a:srgbClr val="000090"/>
              </a:solidFill>
              <a:highlight>
                <a:srgbClr val="FFFFFF"/>
              </a:highlight>
            </a:endParaRPr>
          </a:p>
          <a:p>
            <a:pPr marL="3429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300"/>
              <a:buFont typeface="Roboto"/>
              <a:buChar char="•"/>
            </a:pPr>
            <a:r>
              <a:rPr lang="en" sz="2300" dirty="0">
                <a:solidFill>
                  <a:srgbClr val="FF0000"/>
                </a:solidFill>
                <a:highlight>
                  <a:srgbClr val="FFFFFF"/>
                </a:highlight>
              </a:rPr>
              <a:t>"</a:t>
            </a:r>
            <a:r>
              <a:rPr lang="en" sz="2300" dirty="0" err="1">
                <a:solidFill>
                  <a:srgbClr val="FF0000"/>
                </a:solidFill>
                <a:highlight>
                  <a:srgbClr val="FFFFFF"/>
                </a:highlight>
              </a:rPr>
              <a:t>batch_size</a:t>
            </a:r>
            <a:r>
              <a:rPr lang="en" sz="2300" dirty="0">
                <a:solidFill>
                  <a:srgbClr val="FF0000"/>
                </a:solidFill>
                <a:highlight>
                  <a:srgbClr val="FFFFFF"/>
                </a:highlight>
              </a:rPr>
              <a:t>" </a:t>
            </a:r>
            <a:r>
              <a:rPr lang="en" sz="2300" dirty="0">
                <a:solidFill>
                  <a:srgbClr val="000090"/>
                </a:solidFill>
                <a:highlight>
                  <a:srgbClr val="FFFFFF"/>
                </a:highlight>
              </a:rPr>
              <a:t>specifies the number of training samples after which to update the weights.</a:t>
            </a:r>
            <a:endParaRPr sz="2300" dirty="0">
              <a:solidFill>
                <a:srgbClr val="000090"/>
              </a:solidFill>
              <a:highlight>
                <a:srgbClr val="FFFFFF"/>
              </a:highlight>
            </a:endParaRPr>
          </a:p>
          <a:p>
            <a:pPr marL="3429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300"/>
              <a:buFont typeface="Roboto"/>
              <a:buChar char="•"/>
            </a:pPr>
            <a:r>
              <a:rPr lang="en" sz="2300" dirty="0">
                <a:solidFill>
                  <a:srgbClr val="FF0000"/>
                </a:solidFill>
                <a:highlight>
                  <a:srgbClr val="FFFFFF"/>
                </a:highlight>
              </a:rPr>
              <a:t>"</a:t>
            </a:r>
            <a:r>
              <a:rPr lang="en" sz="2300" dirty="0" err="1">
                <a:solidFill>
                  <a:srgbClr val="FF0000"/>
                </a:solidFill>
                <a:highlight>
                  <a:srgbClr val="FFFFFF"/>
                </a:highlight>
              </a:rPr>
              <a:t>nb_epochs</a:t>
            </a:r>
            <a:r>
              <a:rPr lang="en" sz="2300" dirty="0">
                <a:solidFill>
                  <a:srgbClr val="FF0000"/>
                </a:solidFill>
                <a:highlight>
                  <a:srgbClr val="FFFFFF"/>
                </a:highlight>
              </a:rPr>
              <a:t>" </a:t>
            </a:r>
            <a:r>
              <a:rPr lang="en" sz="2300" dirty="0">
                <a:solidFill>
                  <a:srgbClr val="000090"/>
                </a:solidFill>
                <a:highlight>
                  <a:srgbClr val="FFFFFF"/>
                </a:highlight>
              </a:rPr>
              <a:t>specifies the number of training epochs or the number of times over which the entire training set is iterated</a:t>
            </a:r>
            <a:endParaRPr dirty="0"/>
          </a:p>
          <a:p>
            <a:pPr marL="3429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300"/>
              <a:buFont typeface="Roboto"/>
              <a:buChar char="•"/>
            </a:pPr>
            <a:r>
              <a:rPr lang="en" sz="2300" dirty="0">
                <a:solidFill>
                  <a:srgbClr val="000090"/>
                </a:solidFill>
                <a:highlight>
                  <a:srgbClr val="FFFFFE"/>
                </a:highlight>
              </a:rPr>
              <a:t>Weights are updated after every 10 observations (</a:t>
            </a:r>
            <a:r>
              <a:rPr lang="en" sz="2300" dirty="0" err="1">
                <a:solidFill>
                  <a:srgbClr val="000090"/>
                </a:solidFill>
                <a:highlight>
                  <a:srgbClr val="FFFFFE"/>
                </a:highlight>
              </a:rPr>
              <a:t>batch_size</a:t>
            </a:r>
            <a:r>
              <a:rPr lang="en" sz="2300" dirty="0">
                <a:solidFill>
                  <a:srgbClr val="000090"/>
                </a:solidFill>
                <a:highlight>
                  <a:srgbClr val="FFFFFE"/>
                </a:highlight>
              </a:rPr>
              <a:t>=10)</a:t>
            </a:r>
            <a:endParaRPr dirty="0"/>
          </a:p>
          <a:p>
            <a:pPr marL="3429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300"/>
              <a:buFont typeface="Roboto"/>
              <a:buChar char="•"/>
            </a:pPr>
            <a:r>
              <a:rPr lang="en" sz="2300" dirty="0">
                <a:solidFill>
                  <a:srgbClr val="000090"/>
                </a:solidFill>
                <a:highlight>
                  <a:srgbClr val="FFFFFE"/>
                </a:highlight>
              </a:rPr>
              <a:t>Training is repeated over the whole dataset 100 times (epochs=100)</a:t>
            </a:r>
            <a:endParaRPr sz="2300" dirty="0">
              <a:solidFill>
                <a:srgbClr val="000090"/>
              </a:solidFill>
              <a:highlight>
                <a:srgbClr val="FFFFFE"/>
              </a:highlight>
            </a:endParaRPr>
          </a:p>
        </p:txBody>
      </p:sp>
      <p:sp>
        <p:nvSpPr>
          <p:cNvPr id="1507" name="Google Shape;1507;g96af935874_1_449"/>
          <p:cNvSpPr/>
          <p:nvPr/>
        </p:nvSpPr>
        <p:spPr>
          <a:xfrm>
            <a:off x="1016000" y="4700383"/>
            <a:ext cx="10055273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classifier.fit</a:t>
            </a:r>
            <a:r>
              <a:rPr lang="en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X_train</a:t>
            </a:r>
            <a:r>
              <a:rPr lang="en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 </a:t>
            </a:r>
            <a:r>
              <a:rPr lang="en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y_train</a:t>
            </a:r>
            <a:r>
              <a:rPr lang="en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 </a:t>
            </a:r>
            <a:r>
              <a:rPr lang="en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batch_size</a:t>
            </a:r>
            <a:r>
              <a:rPr lang="en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= </a:t>
            </a:r>
            <a:r>
              <a:rPr lang="en" sz="2000" b="1" i="0" u="none" strike="noStrike" cap="none" dirty="0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10</a:t>
            </a:r>
            <a:r>
              <a:rPr lang="en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 epochs = </a:t>
            </a:r>
            <a:r>
              <a:rPr lang="en" sz="2000" b="1" i="0" u="none" strike="noStrike" cap="none" dirty="0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100</a:t>
            </a:r>
            <a:r>
              <a:rPr lang="en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p124"/>
          <p:cNvSpPr txBox="1"/>
          <p:nvPr/>
        </p:nvSpPr>
        <p:spPr>
          <a:xfrm>
            <a:off x="1901637" y="107884"/>
            <a:ext cx="30576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 dirty="0">
                <a:solidFill>
                  <a:srgbClr val="3D37AE"/>
                </a:solidFill>
                <a:latin typeface="Arial"/>
                <a:ea typeface="Arial"/>
                <a:cs typeface="Arial"/>
                <a:sym typeface="Arial"/>
              </a:rPr>
              <a:t>Training</a:t>
            </a:r>
            <a:r>
              <a:rPr lang="en" sz="1400" b="0" i="0" u="none" strike="noStrike" cap="none" dirty="0">
                <a:solidFill>
                  <a:srgbClr val="3D37A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000" b="1" i="0" u="none" strike="noStrike" cap="none" dirty="0">
                <a:solidFill>
                  <a:srgbClr val="3D37AE"/>
                </a:solidFill>
                <a:latin typeface="Arial"/>
                <a:ea typeface="Arial"/>
                <a:cs typeface="Arial"/>
                <a:sym typeface="Arial"/>
              </a:rPr>
              <a:t>Without </a:t>
            </a:r>
            <a:r>
              <a:rPr lang="en" sz="2000" b="1" i="0" u="none" strike="noStrike" cap="none" dirty="0" err="1">
                <a:solidFill>
                  <a:srgbClr val="3D37AE"/>
                </a:solidFill>
                <a:latin typeface="Arial"/>
                <a:ea typeface="Arial"/>
                <a:cs typeface="Arial"/>
                <a:sym typeface="Arial"/>
              </a:rPr>
              <a:t>Keras</a:t>
            </a:r>
            <a:endParaRPr sz="2000" b="1" i="0" u="none" strike="noStrike" cap="none" dirty="0">
              <a:solidFill>
                <a:srgbClr val="3D37A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4" name="Google Shape;1514;p124"/>
          <p:cNvSpPr/>
          <p:nvPr/>
        </p:nvSpPr>
        <p:spPr>
          <a:xfrm>
            <a:off x="1557247" y="573288"/>
            <a:ext cx="4829695" cy="5770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" sz="900" b="1" i="0" u="none" strike="noStrike" cap="none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" sz="9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r>
              <a:rPr lang="en" sz="900" b="1" i="0" u="none" strike="noStrike" cap="none">
                <a:solidFill>
                  <a:srgbClr val="795E26"/>
                </a:solidFill>
                <a:latin typeface="Courier New"/>
                <a:ea typeface="Courier New"/>
                <a:cs typeface="Courier New"/>
                <a:sym typeface="Courier New"/>
              </a:rPr>
              <a:t>training</a:t>
            </a:r>
            <a:r>
              <a:rPr lang="en" sz="9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900" b="1" i="0" u="none" strike="noStrike" cap="none">
                <a:solidFill>
                  <a:srgbClr val="001080"/>
                </a:solidFill>
                <a:latin typeface="Courier New"/>
                <a:ea typeface="Courier New"/>
                <a:cs typeface="Courier New"/>
                <a:sym typeface="Courier New"/>
              </a:rPr>
              <a:t>lr</a:t>
            </a:r>
            <a:r>
              <a:rPr lang="en" sz="9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 </a:t>
            </a:r>
            <a:r>
              <a:rPr lang="en" sz="900" b="1" i="0" u="none" strike="noStrike" cap="none">
                <a:solidFill>
                  <a:srgbClr val="001080"/>
                </a:solidFill>
                <a:latin typeface="Courier New"/>
                <a:ea typeface="Courier New"/>
                <a:cs typeface="Courier New"/>
                <a:sym typeface="Courier New"/>
              </a:rPr>
              <a:t>batch_size</a:t>
            </a:r>
            <a:r>
              <a:rPr lang="en" sz="9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 </a:t>
            </a:r>
            <a:r>
              <a:rPr lang="en" sz="900" b="1" i="0" u="none" strike="noStrike" cap="none">
                <a:solidFill>
                  <a:srgbClr val="001080"/>
                </a:solidFill>
                <a:latin typeface="Courier New"/>
                <a:ea typeface="Courier New"/>
                <a:cs typeface="Courier New"/>
                <a:sym typeface="Courier New"/>
              </a:rPr>
              <a:t>epochs</a:t>
            </a:r>
            <a:r>
              <a:rPr lang="en" sz="9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):</a:t>
            </a:r>
            <a:br>
              <a:rPr lang="en" sz="9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9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w0 = </a:t>
            </a:r>
            <a:r>
              <a:rPr lang="en" sz="900" b="1" i="0" u="none" strike="noStrike" cap="none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n" sz="9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*np.random.random((X_train.shape[</a:t>
            </a:r>
            <a:r>
              <a:rPr lang="en" sz="900" b="1" i="0" u="none" strike="noStrike" cap="none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" sz="9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], hidden_size)) - </a:t>
            </a:r>
            <a:r>
              <a:rPr lang="en" sz="900" b="1" i="0" u="none" strike="noStrike" cap="none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" sz="9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" sz="9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w1 = </a:t>
            </a:r>
            <a:r>
              <a:rPr lang="en" sz="900" b="1" i="0" u="none" strike="noStrike" cap="none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n" sz="9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*np.random.random((hidden_size, </a:t>
            </a:r>
            <a:r>
              <a:rPr lang="en" sz="900" b="1" i="0" u="none" strike="noStrike" cap="none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lang="en" sz="9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)) - </a:t>
            </a:r>
            <a:r>
              <a:rPr lang="en" sz="900" b="1" i="0" u="none" strike="noStrike" cap="none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" sz="9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br>
              <a:rPr lang="en" sz="9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9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bh = np.random.randn(hidden_size)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" sz="9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bo = np.random.randn(</a:t>
            </a:r>
            <a:r>
              <a:rPr lang="en" sz="900" b="1" i="0" u="none" strike="noStrike" cap="none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lang="en" sz="9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lang="en" sz="9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9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rem = </a:t>
            </a:r>
            <a:r>
              <a:rPr lang="en" sz="900" b="1" i="0" u="none" strike="noStrike" cap="none">
                <a:solidFill>
                  <a:srgbClr val="795E26"/>
                </a:solidFill>
                <a:latin typeface="Courier New"/>
                <a:ea typeface="Courier New"/>
                <a:cs typeface="Courier New"/>
                <a:sym typeface="Courier New"/>
              </a:rPr>
              <a:t>len</a:t>
            </a:r>
            <a:r>
              <a:rPr lang="en" sz="9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(X_train) % batch_size</a:t>
            </a:r>
            <a:endParaRPr sz="9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" sz="9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num_batch = </a:t>
            </a:r>
            <a:r>
              <a:rPr lang="en" sz="900" b="1" i="0" u="none" strike="noStrike" cap="none">
                <a:solidFill>
                  <a:srgbClr val="795E26"/>
                </a:solidFill>
                <a:latin typeface="Courier New"/>
                <a:ea typeface="Courier New"/>
                <a:cs typeface="Courier New"/>
                <a:sym typeface="Courier New"/>
              </a:rPr>
              <a:t>len</a:t>
            </a:r>
            <a:r>
              <a:rPr lang="en" sz="9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(X_train)//batch_size</a:t>
            </a:r>
            <a:endParaRPr sz="9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" sz="9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</a:t>
            </a:r>
            <a:r>
              <a:rPr lang="en" sz="900" b="1" i="0" u="none" strike="noStrike" cap="none">
                <a:solidFill>
                  <a:srgbClr val="AF00DB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9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rem != </a:t>
            </a:r>
            <a:r>
              <a:rPr lang="en" sz="900" b="1" i="0" u="none" strike="noStrike" cap="none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" sz="9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" sz="9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num_batch += </a:t>
            </a:r>
            <a:r>
              <a:rPr lang="en" sz="900" b="1" i="0" u="none" strike="noStrike" cap="none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9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" sz="9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errors = []</a:t>
            </a:r>
            <a:br>
              <a:rPr lang="en" sz="9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9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</a:t>
            </a:r>
            <a:r>
              <a:rPr lang="en" sz="900" b="1" i="0" u="none" strike="noStrike" cap="none">
                <a:solidFill>
                  <a:srgbClr val="AF00DB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" sz="9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epoch </a:t>
            </a:r>
            <a:r>
              <a:rPr lang="en" sz="900" b="1" i="0" u="none" strike="noStrike" cap="none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en" sz="9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r>
              <a:rPr lang="en" sz="900" b="1" i="0" u="none" strike="noStrike" cap="none">
                <a:solidFill>
                  <a:srgbClr val="795E26"/>
                </a:solidFill>
                <a:latin typeface="Courier New"/>
                <a:ea typeface="Courier New"/>
                <a:cs typeface="Courier New"/>
                <a:sym typeface="Courier New"/>
              </a:rPr>
              <a:t>range</a:t>
            </a:r>
            <a:r>
              <a:rPr lang="en" sz="9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(epochs):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" sz="9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</a:t>
            </a:r>
            <a:r>
              <a:rPr lang="en" sz="900" b="1" i="0" u="none" strike="noStrike" cap="none">
                <a:solidFill>
                  <a:srgbClr val="AF00DB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" sz="9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curr_batch </a:t>
            </a:r>
            <a:r>
              <a:rPr lang="en" sz="900" b="1" i="0" u="none" strike="noStrike" cap="none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en" sz="9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r>
              <a:rPr lang="en" sz="900" b="1" i="0" u="none" strike="noStrike" cap="none">
                <a:solidFill>
                  <a:srgbClr val="795E26"/>
                </a:solidFill>
                <a:latin typeface="Courier New"/>
                <a:ea typeface="Courier New"/>
                <a:cs typeface="Courier New"/>
                <a:sym typeface="Courier New"/>
              </a:rPr>
              <a:t>range</a:t>
            </a:r>
            <a:r>
              <a:rPr lang="en" sz="9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(num_batch):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" sz="9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    </a:t>
            </a:r>
            <a:r>
              <a:rPr lang="en" sz="900" b="1" i="0" u="none" strike="noStrike" cap="none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# Finding the current batch</a:t>
            </a:r>
            <a:endParaRPr sz="9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" sz="9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    batch_start = curr_batch * batch_size</a:t>
            </a:r>
            <a:endParaRPr sz="9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" sz="9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    batch_end = batch_start + batch_size</a:t>
            </a:r>
            <a:endParaRPr sz="9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" sz="9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    input_batch = X_train[batch_start:batch_end]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" sz="9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    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" sz="9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    zh = np.dot(input_batch, w0) + bh</a:t>
            </a:r>
            <a:endParaRPr sz="9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" sz="9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    layer1 = sigmoid(zh)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br>
              <a:rPr lang="en" sz="9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9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    zo = np.dot(layer1, w1) + bo</a:t>
            </a:r>
            <a:endParaRPr sz="9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" sz="9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    layer2 = user_softmax(zo)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br>
              <a:rPr lang="en" sz="9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9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    labels_batch = y_train[batch_start:batch_end]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" sz="9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    layer2_error = layer2 - labels_batch</a:t>
            </a:r>
            <a:endParaRPr sz="9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" sz="9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    layer2w_delta = np.dot(layer1.T, layer2_error)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br>
              <a:rPr lang="en" sz="9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9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    layer2b_delta = layer2_error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" sz="9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    dcost_dah = np.dot(layer2_error , w1.T)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" sz="9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    dah_dzh = sigmoid_deriv(zh)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" sz="9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    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" sz="9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    layer1_error = dah_dzh * dcost_dah</a:t>
            </a:r>
            <a:endParaRPr sz="9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" sz="9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    layer1w_delta = np.dot(input_batch.T, layer1_error)</a:t>
            </a:r>
            <a:br>
              <a:rPr lang="en" sz="9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9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    layer1b_delta = layer1_error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" sz="9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    w0 -= lr * layer1w_delta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" sz="9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    bh -= lr * layer1b_delta.</a:t>
            </a:r>
            <a:r>
              <a:rPr lang="en" sz="900" b="1" i="0" u="none" strike="noStrike" cap="none">
                <a:solidFill>
                  <a:srgbClr val="795E26"/>
                </a:solidFill>
                <a:latin typeface="Courier New"/>
                <a:ea typeface="Courier New"/>
                <a:cs typeface="Courier New"/>
                <a:sym typeface="Courier New"/>
              </a:rPr>
              <a:t>sum</a:t>
            </a:r>
            <a:r>
              <a:rPr lang="en" sz="9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(axis=</a:t>
            </a:r>
            <a:r>
              <a:rPr lang="en" sz="900" b="1" i="0" u="none" strike="noStrike" cap="none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" sz="9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lang="en" sz="9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9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    w1 -= lr * layer2w_delta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" sz="9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    bo -= lr * layer2b_delta.</a:t>
            </a:r>
            <a:r>
              <a:rPr lang="en" sz="900" b="1" i="0" u="none" strike="noStrike" cap="none">
                <a:solidFill>
                  <a:srgbClr val="795E26"/>
                </a:solidFill>
                <a:latin typeface="Courier New"/>
                <a:ea typeface="Courier New"/>
                <a:cs typeface="Courier New"/>
                <a:sym typeface="Courier New"/>
              </a:rPr>
              <a:t>sum</a:t>
            </a:r>
            <a:r>
              <a:rPr lang="en" sz="9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(axis=</a:t>
            </a:r>
            <a:r>
              <a:rPr lang="en" sz="900" b="1" i="0" u="none" strike="noStrike" cap="none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" sz="9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lang="en" sz="9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9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error = np.mean(np.</a:t>
            </a:r>
            <a:r>
              <a:rPr lang="en" sz="900" b="1" i="0" u="none" strike="noStrike" cap="none">
                <a:solidFill>
                  <a:srgbClr val="795E26"/>
                </a:solidFill>
                <a:latin typeface="Courier New"/>
                <a:ea typeface="Courier New"/>
                <a:cs typeface="Courier New"/>
                <a:sym typeface="Courier New"/>
              </a:rPr>
              <a:t>abs</a:t>
            </a:r>
            <a:r>
              <a:rPr lang="en" sz="9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(layer2_error))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" sz="9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errors.append(error)</a:t>
            </a:r>
            <a:br>
              <a:rPr lang="en" sz="9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9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</a:t>
            </a:r>
            <a:r>
              <a:rPr lang="en" sz="900" b="1" i="0" u="none" strike="noStrike" cap="none">
                <a:solidFill>
                  <a:srgbClr val="AF00DB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 sz="9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[w0,bh,w1,bo], error, errors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5" name="Google Shape;1515;p124"/>
          <p:cNvSpPr txBox="1"/>
          <p:nvPr/>
        </p:nvSpPr>
        <p:spPr>
          <a:xfrm>
            <a:off x="7048651" y="2628200"/>
            <a:ext cx="26667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 dirty="0">
                <a:solidFill>
                  <a:srgbClr val="3D37AE"/>
                </a:solidFill>
                <a:latin typeface="Arial"/>
                <a:ea typeface="Arial"/>
                <a:cs typeface="Arial"/>
                <a:sym typeface="Arial"/>
              </a:rPr>
              <a:t>Training with </a:t>
            </a:r>
            <a:r>
              <a:rPr lang="en" sz="2000" b="1" i="0" u="none" strike="noStrike" cap="none" dirty="0" err="1">
                <a:solidFill>
                  <a:srgbClr val="3D37AE"/>
                </a:solidFill>
                <a:latin typeface="Arial"/>
                <a:ea typeface="Arial"/>
                <a:cs typeface="Arial"/>
                <a:sym typeface="Arial"/>
              </a:rPr>
              <a:t>Keras</a:t>
            </a:r>
            <a:endParaRPr sz="2000" b="1" i="0" u="none" strike="noStrike" cap="none" dirty="0">
              <a:solidFill>
                <a:srgbClr val="3D37A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6" name="Google Shape;1516;p124"/>
          <p:cNvSpPr/>
          <p:nvPr/>
        </p:nvSpPr>
        <p:spPr>
          <a:xfrm>
            <a:off x="5838280" y="3187774"/>
            <a:ext cx="4829695" cy="241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" sz="95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classifier.fit(X_train, y_train, batch_size = </a:t>
            </a:r>
            <a:r>
              <a:rPr lang="en" sz="950" b="1" i="0" u="none" strike="noStrike" cap="none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10</a:t>
            </a:r>
            <a:r>
              <a:rPr lang="en" sz="95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 epochs = </a:t>
            </a:r>
            <a:r>
              <a:rPr lang="en" sz="950" b="1" i="0" u="none" strike="noStrike" cap="none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100</a:t>
            </a:r>
            <a:r>
              <a:rPr lang="en" sz="95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6"/>
          <p:cNvSpPr txBox="1">
            <a:spLocks noGrp="1"/>
          </p:cNvSpPr>
          <p:nvPr>
            <p:ph type="title"/>
          </p:nvPr>
        </p:nvSpPr>
        <p:spPr>
          <a:xfrm>
            <a:off x="1676400" y="193521"/>
            <a:ext cx="88392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400">
                <a:solidFill>
                  <a:schemeClr val="dk1"/>
                </a:solidFill>
              </a:rPr>
              <a:t>SciKit-Learn</a:t>
            </a:r>
            <a:endParaRPr sz="44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1" name="Google Shape;921;p6"/>
          <p:cNvSpPr txBox="1">
            <a:spLocks noGrp="1"/>
          </p:cNvSpPr>
          <p:nvPr>
            <p:ph type="body" idx="1"/>
          </p:nvPr>
        </p:nvSpPr>
        <p:spPr>
          <a:xfrm>
            <a:off x="685800" y="1054800"/>
            <a:ext cx="10568354" cy="23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lang="en" sz="2800" dirty="0"/>
              <a:t>Scikit-learn (</a:t>
            </a:r>
            <a:r>
              <a:rPr lang="en" sz="2800" dirty="0" err="1"/>
              <a:t>sklearn</a:t>
            </a:r>
            <a:r>
              <a:rPr lang="en" sz="2800" dirty="0"/>
              <a:t>) is an open source Python library that implements algorithms for machine learning such as DTs, random forests, etc.</a:t>
            </a:r>
            <a:endParaRPr dirty="0"/>
          </a:p>
          <a:p>
            <a:pPr marL="50800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lang="en" sz="2800" dirty="0"/>
              <a:t>Started in 2010, now one of the most popular machine learning libraries on </a:t>
            </a:r>
            <a:r>
              <a:rPr lang="en" sz="2800" dirty="0" err="1"/>
              <a:t>Github</a:t>
            </a:r>
            <a:endParaRPr sz="2800" dirty="0"/>
          </a:p>
          <a:p>
            <a:pPr marL="50800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lang="en" sz="2800" dirty="0"/>
              <a:t>To learn more on </a:t>
            </a:r>
            <a:r>
              <a:rPr lang="en" sz="2800" dirty="0" err="1"/>
              <a:t>SciKit</a:t>
            </a:r>
            <a:r>
              <a:rPr lang="en" sz="2800" dirty="0"/>
              <a:t>-Learn </a:t>
            </a:r>
            <a:r>
              <a:rPr lang="en" sz="2800" u="sng" dirty="0">
                <a:solidFill>
                  <a:schemeClr val="hlink"/>
                </a:solidFill>
                <a:hlinkClick r:id="rId3"/>
              </a:rPr>
              <a:t>https://scikit-learn.org/stable/</a:t>
            </a:r>
            <a:endParaRPr sz="2800" dirty="0"/>
          </a:p>
        </p:txBody>
      </p:sp>
      <p:pic>
        <p:nvPicPr>
          <p:cNvPr id="922" name="Google Shape;92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6138" y="4464600"/>
            <a:ext cx="3340025" cy="1800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gd96e4d0e41_0_1057"/>
          <p:cNvSpPr txBox="1">
            <a:spLocks noGrp="1"/>
          </p:cNvSpPr>
          <p:nvPr>
            <p:ph type="title"/>
          </p:nvPr>
        </p:nvSpPr>
        <p:spPr>
          <a:xfrm>
            <a:off x="0" y="-3015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Machine Learning Workflow</a:t>
            </a:r>
            <a:endParaRPr/>
          </a:p>
        </p:txBody>
      </p:sp>
      <p:sp>
        <p:nvSpPr>
          <p:cNvPr id="1523" name="Google Shape;1523;gd96e4d0e41_0_1057"/>
          <p:cNvSpPr/>
          <p:nvPr/>
        </p:nvSpPr>
        <p:spPr>
          <a:xfrm>
            <a:off x="2677887" y="1785256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Define an ML problem and propose a solution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gd96e4d0e41_0_1057"/>
          <p:cNvSpPr/>
          <p:nvPr/>
        </p:nvSpPr>
        <p:spPr>
          <a:xfrm>
            <a:off x="4958936" y="1785256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25400" cap="flat" cmpd="sng">
            <a:solidFill>
              <a:srgbClr val="5D4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Construct your dataset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gd96e4d0e41_0_1057"/>
          <p:cNvSpPr/>
          <p:nvPr/>
        </p:nvSpPr>
        <p:spPr>
          <a:xfrm>
            <a:off x="7220196" y="1785256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 cap="flat" cmpd="sng">
            <a:solidFill>
              <a:srgbClr val="8C3A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Transform your dataset &amp; select features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gd96e4d0e41_0_1057"/>
          <p:cNvSpPr/>
          <p:nvPr/>
        </p:nvSpPr>
        <p:spPr>
          <a:xfrm>
            <a:off x="7220197" y="3944586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25400" cap="flat" cmpd="sng">
            <a:solidFill>
              <a:srgbClr val="367D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Choose and train a model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gd96e4d0e41_0_1057"/>
          <p:cNvSpPr/>
          <p:nvPr/>
        </p:nvSpPr>
        <p:spPr>
          <a:xfrm>
            <a:off x="4958936" y="3944586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Test and validate your model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gd96e4d0e41_0_1057"/>
          <p:cNvSpPr/>
          <p:nvPr/>
        </p:nvSpPr>
        <p:spPr>
          <a:xfrm>
            <a:off x="2677886" y="3954482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model to make predictions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gd96e4d0e41_0_1057"/>
          <p:cNvSpPr/>
          <p:nvPr/>
        </p:nvSpPr>
        <p:spPr>
          <a:xfrm>
            <a:off x="4482935" y="2444334"/>
            <a:ext cx="476100" cy="25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gd96e4d0e41_0_1057"/>
          <p:cNvSpPr/>
          <p:nvPr/>
        </p:nvSpPr>
        <p:spPr>
          <a:xfrm>
            <a:off x="6763984" y="2444335"/>
            <a:ext cx="476100" cy="25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gd96e4d0e41_0_1057"/>
          <p:cNvSpPr/>
          <p:nvPr/>
        </p:nvSpPr>
        <p:spPr>
          <a:xfrm flipH="1">
            <a:off x="6763884" y="4506165"/>
            <a:ext cx="476100" cy="25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gd96e4d0e41_0_1057"/>
          <p:cNvSpPr/>
          <p:nvPr/>
        </p:nvSpPr>
        <p:spPr>
          <a:xfrm flipH="1">
            <a:off x="4470459" y="4506162"/>
            <a:ext cx="476100" cy="25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gd96e4d0e41_0_1057"/>
          <p:cNvSpPr/>
          <p:nvPr/>
        </p:nvSpPr>
        <p:spPr>
          <a:xfrm>
            <a:off x="9126187" y="2607621"/>
            <a:ext cx="653100" cy="20772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gd96e4d0e41_0_1057"/>
          <p:cNvSpPr/>
          <p:nvPr/>
        </p:nvSpPr>
        <p:spPr>
          <a:xfrm>
            <a:off x="4679865" y="3769896"/>
            <a:ext cx="2363100" cy="19833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gd96e4d0e41_0_1057"/>
          <p:cNvSpPr txBox="1"/>
          <p:nvPr/>
        </p:nvSpPr>
        <p:spPr>
          <a:xfrm>
            <a:off x="4473775" y="5860705"/>
            <a:ext cx="2775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Test on Testing Data Set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g96af935874_1_467"/>
          <p:cNvSpPr txBox="1">
            <a:spLocks noGrp="1"/>
          </p:cNvSpPr>
          <p:nvPr>
            <p:ph type="title"/>
          </p:nvPr>
        </p:nvSpPr>
        <p:spPr>
          <a:xfrm>
            <a:off x="1835700" y="26031"/>
            <a:ext cx="8520600" cy="10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Testing the Model</a:t>
            </a:r>
            <a:endParaRPr/>
          </a:p>
        </p:txBody>
      </p:sp>
      <p:sp>
        <p:nvSpPr>
          <p:cNvPr id="1542" name="Google Shape;1542;g96af935874_1_467"/>
          <p:cNvSpPr txBox="1">
            <a:spLocks noGrp="1"/>
          </p:cNvSpPr>
          <p:nvPr>
            <p:ph type="body" idx="1"/>
          </p:nvPr>
        </p:nvSpPr>
        <p:spPr>
          <a:xfrm>
            <a:off x="351692" y="1348719"/>
            <a:ext cx="11507373" cy="60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6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2300"/>
              <a:buChar char="•"/>
            </a:pPr>
            <a:r>
              <a:rPr lang="en" sz="2800" dirty="0">
                <a:solidFill>
                  <a:srgbClr val="000090"/>
                </a:solidFill>
                <a:highlight>
                  <a:srgbClr val="FFFFFF"/>
                </a:highlight>
              </a:rPr>
              <a:t>After the model has been trained, we can now test the performance </a:t>
            </a:r>
            <a:endParaRPr sz="2800" dirty="0">
              <a:solidFill>
                <a:srgbClr val="000090"/>
              </a:solidFill>
              <a:highlight>
                <a:srgbClr val="FFFFFF"/>
              </a:highlight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300"/>
              <a:buChar char="•"/>
            </a:pPr>
            <a:r>
              <a:rPr lang="en" sz="2800" dirty="0">
                <a:solidFill>
                  <a:srgbClr val="000090"/>
                </a:solidFill>
                <a:highlight>
                  <a:srgbClr val="FFFFFF"/>
                </a:highlight>
              </a:rPr>
              <a:t>The </a:t>
            </a:r>
            <a:r>
              <a:rPr lang="en" sz="2800" dirty="0">
                <a:solidFill>
                  <a:srgbClr val="FF0000"/>
                </a:solidFill>
                <a:highlight>
                  <a:srgbClr val="FFFFFF"/>
                </a:highlight>
              </a:rPr>
              <a:t>.predict() </a:t>
            </a:r>
            <a:r>
              <a:rPr lang="en" sz="2800" dirty="0">
                <a:solidFill>
                  <a:srgbClr val="000090"/>
                </a:solidFill>
                <a:highlight>
                  <a:srgbClr val="FFFFFF"/>
                </a:highlight>
              </a:rPr>
              <a:t>method is used on the input testing data to obtain the models predictions "</a:t>
            </a:r>
            <a:r>
              <a:rPr lang="en" sz="2800" dirty="0" err="1">
                <a:solidFill>
                  <a:srgbClr val="000090"/>
                </a:solidFill>
                <a:highlight>
                  <a:srgbClr val="FFFFFF"/>
                </a:highlight>
              </a:rPr>
              <a:t>y_pred</a:t>
            </a:r>
            <a:r>
              <a:rPr lang="en" sz="2800" dirty="0">
                <a:solidFill>
                  <a:srgbClr val="000090"/>
                </a:solidFill>
                <a:highlight>
                  <a:srgbClr val="FFFFFF"/>
                </a:highlight>
              </a:rPr>
              <a:t>" from the input data (</a:t>
            </a:r>
            <a:r>
              <a:rPr lang="en" sz="2800" dirty="0" err="1">
                <a:solidFill>
                  <a:srgbClr val="000090"/>
                </a:solidFill>
                <a:highlight>
                  <a:srgbClr val="FFFFFF"/>
                </a:highlight>
              </a:rPr>
              <a:t>X_test</a:t>
            </a:r>
            <a:r>
              <a:rPr lang="en" sz="2800" dirty="0">
                <a:solidFill>
                  <a:srgbClr val="000090"/>
                </a:solidFill>
                <a:highlight>
                  <a:srgbClr val="FFFFFF"/>
                </a:highlight>
              </a:rPr>
              <a:t>)</a:t>
            </a:r>
            <a:endParaRPr sz="2800" dirty="0">
              <a:solidFill>
                <a:srgbClr val="000090"/>
              </a:solidFill>
              <a:highlight>
                <a:srgbClr val="FFFFFF"/>
              </a:highlight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300"/>
              <a:buChar char="•"/>
            </a:pPr>
            <a:r>
              <a:rPr lang="en" sz="2800" dirty="0">
                <a:solidFill>
                  <a:srgbClr val="000090"/>
                </a:solidFill>
                <a:highlight>
                  <a:srgbClr val="FFFFFF"/>
                </a:highlight>
              </a:rPr>
              <a:t>These predictions can then be compared to the actual test outputs "</a:t>
            </a:r>
            <a:r>
              <a:rPr lang="en" sz="2800" dirty="0" err="1">
                <a:solidFill>
                  <a:srgbClr val="000090"/>
                </a:solidFill>
                <a:highlight>
                  <a:srgbClr val="FFFFFF"/>
                </a:highlight>
              </a:rPr>
              <a:t>y_test</a:t>
            </a:r>
            <a:r>
              <a:rPr lang="en" sz="2800" dirty="0">
                <a:solidFill>
                  <a:srgbClr val="000090"/>
                </a:solidFill>
                <a:highlight>
                  <a:srgbClr val="FFFFFF"/>
                </a:highlight>
              </a:rPr>
              <a:t>”</a:t>
            </a:r>
            <a:endParaRPr sz="2800" dirty="0">
              <a:solidFill>
                <a:srgbClr val="000090"/>
              </a:solidFill>
              <a:highlight>
                <a:srgbClr val="FFFFFF"/>
              </a:highlight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300"/>
              <a:buChar char="•"/>
            </a:pPr>
            <a:r>
              <a:rPr lang="en" sz="2800" dirty="0">
                <a:solidFill>
                  <a:srgbClr val="000090"/>
                </a:solidFill>
                <a:highlight>
                  <a:srgbClr val="FFFFFE"/>
                </a:highlight>
              </a:rPr>
              <a:t>Predicting flower species using the test set</a:t>
            </a:r>
            <a:endParaRPr sz="2800" dirty="0">
              <a:solidFill>
                <a:srgbClr val="000090"/>
              </a:solidFill>
              <a:highlight>
                <a:srgbClr val="FFFFFE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sz="1200" dirty="0">
              <a:solidFill>
                <a:schemeClr val="accent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3" name="Google Shape;1543;g96af935874_1_467"/>
          <p:cNvSpPr/>
          <p:nvPr/>
        </p:nvSpPr>
        <p:spPr>
          <a:xfrm>
            <a:off x="3142300" y="4949799"/>
            <a:ext cx="556560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y_pred</a:t>
            </a:r>
            <a:r>
              <a:rPr lang="en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= </a:t>
            </a:r>
            <a:r>
              <a:rPr lang="en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classifier.predict</a:t>
            </a:r>
            <a:r>
              <a:rPr lang="en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X_test</a:t>
            </a:r>
            <a:r>
              <a:rPr lang="en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p125"/>
          <p:cNvSpPr txBox="1">
            <a:spLocks noGrp="1"/>
          </p:cNvSpPr>
          <p:nvPr>
            <p:ph type="title"/>
          </p:nvPr>
        </p:nvSpPr>
        <p:spPr>
          <a:xfrm>
            <a:off x="1835700" y="26031"/>
            <a:ext cx="8520600" cy="10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Testing the Model</a:t>
            </a:r>
            <a:endParaRPr/>
          </a:p>
        </p:txBody>
      </p:sp>
      <p:sp>
        <p:nvSpPr>
          <p:cNvPr id="1550" name="Google Shape;1550;p125"/>
          <p:cNvSpPr/>
          <p:nvPr/>
        </p:nvSpPr>
        <p:spPr>
          <a:xfrm>
            <a:off x="6318668" y="3768849"/>
            <a:ext cx="4273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y_pred = classifier.predict(X_test)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1" name="Google Shape;1551;p125"/>
          <p:cNvSpPr/>
          <p:nvPr/>
        </p:nvSpPr>
        <p:spPr>
          <a:xfrm>
            <a:off x="1838498" y="2160716"/>
            <a:ext cx="4572000" cy="3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r>
              <a:rPr lang="en" sz="1400" b="1" i="0" u="none" strike="noStrike" cap="none">
                <a:solidFill>
                  <a:srgbClr val="795E26"/>
                </a:solidFill>
                <a:latin typeface="Courier New"/>
                <a:ea typeface="Courier New"/>
                <a:cs typeface="Courier New"/>
                <a:sym typeface="Courier New"/>
              </a:rPr>
              <a:t>evaluation</a:t>
            </a:r>
            <a:r>
              <a:rPr lang="en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400" b="1" i="0" u="none" strike="noStrike" cap="none">
                <a:solidFill>
                  <a:srgbClr val="001080"/>
                </a:solidFill>
                <a:latin typeface="Courier New"/>
                <a:ea typeface="Courier New"/>
                <a:cs typeface="Courier New"/>
                <a:sym typeface="Courier New"/>
              </a:rPr>
              <a:t>params</a:t>
            </a:r>
            <a:r>
              <a:rPr lang="en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w0 = params[</a:t>
            </a:r>
            <a:r>
              <a:rPr lang="en" sz="1400" b="1" i="0" u="none" strike="noStrike" cap="none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bh = params[</a:t>
            </a:r>
            <a:r>
              <a:rPr lang="en" sz="1400" b="1" i="0" u="none" strike="noStrike" cap="none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w1 = params[</a:t>
            </a:r>
            <a:r>
              <a:rPr lang="en" sz="1400" b="1" i="0" u="none" strike="noStrike" cap="none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n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bo = params[</a:t>
            </a:r>
            <a:r>
              <a:rPr lang="en" sz="1400" b="1" i="0" u="none" strike="noStrike" cap="none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lang="en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en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zh = np.dot(X_test, w0) + bh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layer1 = sigmoid(zh)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en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</a:t>
            </a:r>
            <a:r>
              <a:rPr lang="en" sz="1400" b="1" i="0" u="none" strike="noStrike" cap="none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# Phase 2 layer2 is final output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zo = np.dot(layer1, w1) + bo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layer2 = sigmoid(zo)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en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</a:t>
            </a:r>
            <a:r>
              <a:rPr lang="en" sz="1400" b="1" i="0" u="none" strike="noStrike" cap="none">
                <a:solidFill>
                  <a:srgbClr val="AF00DB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layer2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en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y_pred = evaluation(trained_params)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2" name="Google Shape;1552;p125"/>
          <p:cNvSpPr txBox="1"/>
          <p:nvPr/>
        </p:nvSpPr>
        <p:spPr>
          <a:xfrm>
            <a:off x="1990900" y="1493425"/>
            <a:ext cx="2914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 dirty="0">
                <a:solidFill>
                  <a:srgbClr val="3D37AE"/>
                </a:solidFill>
                <a:latin typeface="Arial"/>
                <a:ea typeface="Arial"/>
                <a:cs typeface="Arial"/>
                <a:sym typeface="Arial"/>
              </a:rPr>
              <a:t>Testing without </a:t>
            </a:r>
            <a:r>
              <a:rPr lang="en" sz="2000" b="1" i="0" u="none" strike="noStrike" cap="none" dirty="0" err="1">
                <a:solidFill>
                  <a:srgbClr val="3D37AE"/>
                </a:solidFill>
                <a:latin typeface="Arial"/>
                <a:ea typeface="Arial"/>
                <a:cs typeface="Arial"/>
                <a:sym typeface="Arial"/>
              </a:rPr>
              <a:t>Keras</a:t>
            </a:r>
            <a:endParaRPr sz="2000" b="1" i="0" u="none" strike="noStrike" cap="none" dirty="0">
              <a:solidFill>
                <a:srgbClr val="3D37A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3" name="Google Shape;1553;p125"/>
          <p:cNvSpPr txBox="1"/>
          <p:nvPr/>
        </p:nvSpPr>
        <p:spPr>
          <a:xfrm>
            <a:off x="7085850" y="3145675"/>
            <a:ext cx="26466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 dirty="0">
                <a:solidFill>
                  <a:srgbClr val="3D37AE"/>
                </a:solidFill>
                <a:latin typeface="Arial"/>
                <a:ea typeface="Arial"/>
                <a:cs typeface="Arial"/>
                <a:sym typeface="Arial"/>
              </a:rPr>
              <a:t>Testing with </a:t>
            </a:r>
            <a:r>
              <a:rPr lang="en" sz="2000" b="1" i="0" u="none" strike="noStrike" cap="none" dirty="0" err="1">
                <a:solidFill>
                  <a:srgbClr val="3D37AE"/>
                </a:solidFill>
                <a:latin typeface="Arial"/>
                <a:ea typeface="Arial"/>
                <a:cs typeface="Arial"/>
                <a:sym typeface="Arial"/>
              </a:rPr>
              <a:t>Keras</a:t>
            </a:r>
            <a:endParaRPr sz="2000" b="1" i="0" u="none" strike="noStrike" cap="none" dirty="0">
              <a:solidFill>
                <a:srgbClr val="3D37A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p126"/>
          <p:cNvSpPr txBox="1">
            <a:spLocks noGrp="1"/>
          </p:cNvSpPr>
          <p:nvPr>
            <p:ph type="title"/>
          </p:nvPr>
        </p:nvSpPr>
        <p:spPr>
          <a:xfrm>
            <a:off x="1835700" y="1361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Confusion Matrix</a:t>
            </a:r>
            <a:endParaRPr/>
          </a:p>
        </p:txBody>
      </p:sp>
      <p:sp>
        <p:nvSpPr>
          <p:cNvPr id="1560" name="Google Shape;1560;p126"/>
          <p:cNvSpPr/>
          <p:nvPr/>
        </p:nvSpPr>
        <p:spPr>
          <a:xfrm>
            <a:off x="309490" y="920641"/>
            <a:ext cx="11746522" cy="56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AF00DB"/>
                </a:solidFill>
                <a:latin typeface="Courier New"/>
                <a:ea typeface="Courier New"/>
                <a:cs typeface="Courier New"/>
                <a:sym typeface="Courier New"/>
              </a:rPr>
              <a:t>from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r>
              <a:rPr lang="en" sz="18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sklearn.metrics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r>
              <a:rPr lang="en" sz="1800" b="1" i="0" u="none" strike="noStrike" cap="none" dirty="0">
                <a:solidFill>
                  <a:srgbClr val="AF00DB"/>
                </a:solidFill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r>
              <a:rPr lang="en" sz="18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confusion_matrix</a:t>
            </a:r>
            <a:endParaRPr sz="1800" b="1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AF00DB"/>
                </a:solidFill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seaborn </a:t>
            </a:r>
            <a:r>
              <a:rPr lang="en" sz="1800" b="1" i="0" u="none" strike="noStrike" cap="none" dirty="0">
                <a:solidFill>
                  <a:srgbClr val="AF00DB"/>
                </a:solidFill>
                <a:latin typeface="Courier New"/>
                <a:ea typeface="Courier New"/>
                <a:cs typeface="Courier New"/>
                <a:sym typeface="Courier New"/>
              </a:rPr>
              <a:t>as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r>
              <a:rPr lang="en" sz="18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sns</a:t>
            </a:r>
            <a:endParaRPr sz="1800" b="1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cm = </a:t>
            </a:r>
            <a:r>
              <a:rPr lang="en" sz="18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confusion_matrix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8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y_test.argmax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(axis=</a:t>
            </a:r>
            <a:r>
              <a:rPr lang="en" sz="1800" b="1" i="0" u="none" strike="noStrike" cap="none" dirty="0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), </a:t>
            </a:r>
            <a:r>
              <a:rPr lang="en" sz="18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y_pred.argmax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(axis=</a:t>
            </a:r>
            <a:r>
              <a:rPr lang="en" sz="1800" b="1" i="0" u="none" strike="noStrike" cap="none" dirty="0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),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normalize=</a:t>
            </a:r>
            <a:r>
              <a:rPr lang="en" sz="1800" b="1" i="0" u="none" strike="noStrike" cap="none" dirty="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'true'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00" b="1" i="0" u="none" strike="noStrike" cap="none" dirty="0">
                <a:solidFill>
                  <a:srgbClr val="AF00DB"/>
                </a:solidFill>
                <a:latin typeface="Courier New"/>
                <a:ea typeface="Courier New"/>
                <a:cs typeface="Courier New"/>
                <a:sym typeface="Courier New"/>
              </a:rPr>
              <a:t>from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r>
              <a:rPr lang="en" sz="18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matplotlib.colors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r>
              <a:rPr lang="en" sz="1800" b="1" i="0" u="none" strike="noStrike" cap="none" dirty="0">
                <a:solidFill>
                  <a:srgbClr val="AF00DB"/>
                </a:solidFill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r>
              <a:rPr lang="en" sz="18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ListedColormap</a:t>
            </a:r>
            <a:endParaRPr sz="1800" b="1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df_cm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= </a:t>
            </a:r>
            <a:r>
              <a:rPr lang="en" sz="18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pd.DataFrame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(cm, index = [</a:t>
            </a:r>
            <a:r>
              <a:rPr lang="en" sz="1800" b="1" i="0" u="none" strike="noStrike" cap="none" dirty="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</a:t>
            </a:r>
            <a:r>
              <a:rPr lang="en" sz="1800" b="1" i="0" u="none" strike="noStrike" cap="none" dirty="0" err="1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setosa</a:t>
            </a:r>
            <a:r>
              <a:rPr lang="en" sz="1800" b="1" i="0" u="none" strike="noStrike" cap="none" dirty="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" sz="1800" b="1" i="0" u="none" strike="noStrike" cap="none" dirty="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</a:t>
            </a:r>
            <a:r>
              <a:rPr lang="en" sz="1800" b="1" i="0" u="none" strike="noStrike" cap="none" dirty="0" err="1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virginica'</a:t>
            </a:r>
            <a:r>
              <a:rPr lang="en" sz="18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" sz="1800" b="1" i="0" u="none" strike="noStrike" cap="none" dirty="0" err="1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'versicolor</a:t>
            </a:r>
            <a:r>
              <a:rPr lang="en" sz="1800" b="1" i="0" u="none" strike="noStrike" cap="none" dirty="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],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              columns = [</a:t>
            </a:r>
            <a:r>
              <a:rPr lang="en" sz="1800" b="1" i="0" u="none" strike="noStrike" cap="none" dirty="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</a:t>
            </a:r>
            <a:r>
              <a:rPr lang="en" sz="1800" b="1" i="0" u="none" strike="noStrike" cap="none" dirty="0" err="1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setosa</a:t>
            </a:r>
            <a:r>
              <a:rPr lang="en" sz="1800" b="1" i="0" u="none" strike="noStrike" cap="none" dirty="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" sz="1800" b="1" i="0" u="none" strike="noStrike" cap="none" dirty="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</a:t>
            </a:r>
            <a:r>
              <a:rPr lang="en" sz="1800" b="1" i="0" u="none" strike="noStrike" cap="none" dirty="0" err="1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virginica'</a:t>
            </a:r>
            <a:r>
              <a:rPr lang="en" sz="18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" sz="1800" b="1" i="0" u="none" strike="noStrike" cap="none" dirty="0" err="1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'versicolor</a:t>
            </a:r>
            <a:r>
              <a:rPr lang="en" sz="1800" b="1" i="0" u="none" strike="noStrike" cap="none" dirty="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])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plt.figure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8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figsize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= (</a:t>
            </a:r>
            <a:r>
              <a:rPr lang="en" sz="1800" b="1" i="0" u="none" strike="noStrike" cap="none" dirty="0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6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" sz="1800" b="1" i="0" u="none" strike="noStrike" cap="none" dirty="0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6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))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00" b="1" i="0" u="none" strike="noStrike" cap="none" dirty="0">
                <a:solidFill>
                  <a:srgbClr val="AF00DB"/>
                </a:solidFill>
                <a:latin typeface="Courier New"/>
                <a:ea typeface="Courier New"/>
                <a:cs typeface="Courier New"/>
                <a:sym typeface="Courier New"/>
              </a:rPr>
              <a:t>with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r>
              <a:rPr lang="en" sz="18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sns.axes_style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800" b="1" i="0" u="none" strike="noStrike" cap="none" dirty="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'white'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):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</a:t>
            </a:r>
            <a:r>
              <a:rPr lang="en" sz="18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sns.heatmap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8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df_cm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            cbar=</a:t>
            </a:r>
            <a:r>
              <a:rPr lang="en" sz="1800" b="1" i="0" u="none" strike="noStrike" cap="none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False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            square=</a:t>
            </a:r>
            <a:r>
              <a:rPr lang="en" sz="1800" b="1" i="0" u="none" strike="noStrike" cap="none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False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            </a:t>
            </a:r>
            <a:r>
              <a:rPr lang="en" sz="18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annot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800" b="1" i="0" u="none" strike="noStrike" cap="none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True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            </a:t>
            </a:r>
            <a:r>
              <a:rPr lang="en" sz="18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annot_kws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={</a:t>
            </a:r>
            <a:r>
              <a:rPr lang="en" sz="1800" b="1" i="0" u="none" strike="noStrike" cap="none" dirty="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"size"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 </a:t>
            </a:r>
            <a:r>
              <a:rPr lang="en" sz="1800" b="1" i="0" u="none" strike="noStrike" cap="none" dirty="0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20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},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            </a:t>
            </a:r>
            <a:r>
              <a:rPr lang="en" sz="18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cmap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8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ListedColormap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([</a:t>
            </a:r>
            <a:r>
              <a:rPr lang="en" sz="1800" b="1" i="0" u="none" strike="noStrike" cap="none" dirty="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'white'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]),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            linewidths=</a:t>
            </a:r>
            <a:r>
              <a:rPr lang="en" sz="1800" b="1" i="0" u="none" strike="noStrike" cap="none" dirty="0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0.5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</a:t>
            </a:r>
            <a:r>
              <a:rPr lang="en" sz="18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sns.set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8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font_scale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800" b="1" i="0" u="none" strike="noStrike" cap="none" dirty="0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1.8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Google Shape;1566;p127"/>
          <p:cNvSpPr txBox="1">
            <a:spLocks noGrp="1"/>
          </p:cNvSpPr>
          <p:nvPr>
            <p:ph type="title"/>
          </p:nvPr>
        </p:nvSpPr>
        <p:spPr>
          <a:xfrm>
            <a:off x="1835700" y="591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/>
              <a:t>Confusion Matrix Comparison</a:t>
            </a:r>
            <a:endParaRPr/>
          </a:p>
        </p:txBody>
      </p:sp>
      <p:sp>
        <p:nvSpPr>
          <p:cNvPr id="1567" name="Google Shape;1567;p127"/>
          <p:cNvSpPr txBox="1"/>
          <p:nvPr/>
        </p:nvSpPr>
        <p:spPr>
          <a:xfrm>
            <a:off x="2138170" y="1705658"/>
            <a:ext cx="7915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1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With Keras                          Without Keras</a:t>
            </a:r>
            <a:endParaRPr sz="2800" b="1" i="0" u="none" strike="noStrike" cap="none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68" name="Google Shape;1568;p127"/>
          <p:cNvGraphicFramePr/>
          <p:nvPr>
            <p:extLst>
              <p:ext uri="{D42A27DB-BD31-4B8C-83A1-F6EECF244321}">
                <p14:modId xmlns:p14="http://schemas.microsoft.com/office/powerpoint/2010/main" val="1611866658"/>
              </p:ext>
            </p:extLst>
          </p:nvPr>
        </p:nvGraphicFramePr>
        <p:xfrm>
          <a:off x="1917495" y="2555642"/>
          <a:ext cx="4241400" cy="2880100"/>
        </p:xfrm>
        <a:graphic>
          <a:graphicData uri="http://schemas.openxmlformats.org/drawingml/2006/table">
            <a:tbl>
              <a:tblPr firstRow="1" bandRow="1">
                <a:noFill/>
                <a:tableStyleId>{EA46F264-5B6D-4A1A-A949-14FEE483542A}</a:tableStyleId>
              </a:tblPr>
              <a:tblGrid>
                <a:gridCol w="1060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0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0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0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6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Setosa (Observed)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Virginica (Observed)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Versicolor (Observed)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" sz="13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Setosa (Predicted)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" sz="2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" sz="2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" sz="2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1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Virginica (Predicted)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" sz="2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" sz="2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0.94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" sz="2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0.056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1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Versicolor (Predicted)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" sz="2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" sz="2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.062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" sz="2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0.94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69" name="Google Shape;1569;p127"/>
          <p:cNvGraphicFramePr/>
          <p:nvPr>
            <p:extLst>
              <p:ext uri="{D42A27DB-BD31-4B8C-83A1-F6EECF244321}">
                <p14:modId xmlns:p14="http://schemas.microsoft.com/office/powerpoint/2010/main" val="2921656032"/>
              </p:ext>
            </p:extLst>
          </p:nvPr>
        </p:nvGraphicFramePr>
        <p:xfrm>
          <a:off x="6465720" y="2555642"/>
          <a:ext cx="4241400" cy="2880100"/>
        </p:xfrm>
        <a:graphic>
          <a:graphicData uri="http://schemas.openxmlformats.org/drawingml/2006/table">
            <a:tbl>
              <a:tblPr firstRow="1" bandRow="1">
                <a:noFill/>
                <a:tableStyleId>{EA46F264-5B6D-4A1A-A949-14FEE483542A}</a:tableStyleId>
              </a:tblPr>
              <a:tblGrid>
                <a:gridCol w="1060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0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0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0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6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Setosa (Observed)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Virginica (Observed)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Versicolor (Observed)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" sz="13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Setosa (Predicted)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" sz="2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" sz="2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" sz="2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1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Virginica (Predicted)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" sz="2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" sz="2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0.94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" sz="2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0.056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1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Versicolor (Predicted)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" sz="2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" sz="2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" sz="2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Google Shape;1575;gd96e4d0e41_0_1156"/>
          <p:cNvSpPr txBox="1">
            <a:spLocks noGrp="1"/>
          </p:cNvSpPr>
          <p:nvPr>
            <p:ph type="title"/>
          </p:nvPr>
        </p:nvSpPr>
        <p:spPr>
          <a:xfrm>
            <a:off x="1835700" y="212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Comparison of Code Length with ANN Code using Keras vs. numpy</a:t>
            </a:r>
            <a:br>
              <a:rPr lang="en"/>
            </a:br>
            <a:br>
              <a:rPr lang="en"/>
            </a:br>
            <a:br>
              <a:rPr lang="en"/>
            </a:br>
            <a:r>
              <a:rPr lang="en"/>
              <a:t> </a:t>
            </a:r>
            <a:endParaRPr/>
          </a:p>
        </p:txBody>
      </p:sp>
      <p:sp>
        <p:nvSpPr>
          <p:cNvPr id="1576" name="Google Shape;1576;gd96e4d0e41_0_1156"/>
          <p:cNvSpPr txBox="1">
            <a:spLocks noGrp="1"/>
          </p:cNvSpPr>
          <p:nvPr>
            <p:ph type="body" idx="1"/>
          </p:nvPr>
        </p:nvSpPr>
        <p:spPr>
          <a:xfrm>
            <a:off x="2699550" y="3239575"/>
            <a:ext cx="6792900" cy="269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IrisANN: numpy only </a:t>
            </a:r>
            <a:r>
              <a:rPr lang="en">
                <a:solidFill>
                  <a:srgbClr val="FF0000"/>
                </a:solidFill>
              </a:rPr>
              <a:t>215 lines of code</a:t>
            </a:r>
            <a:endParaRPr>
              <a:solidFill>
                <a:srgbClr val="FF0000"/>
              </a:solidFill>
            </a:endParaRP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IrisANN_keras: </a:t>
            </a:r>
            <a:r>
              <a:rPr lang="en">
                <a:solidFill>
                  <a:srgbClr val="FF0000"/>
                </a:solidFill>
              </a:rPr>
              <a:t>136 lines of code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gd7e7df9f4e_0_0"/>
          <p:cNvSpPr txBox="1">
            <a:spLocks noGrp="1"/>
          </p:cNvSpPr>
          <p:nvPr>
            <p:ph type="title"/>
          </p:nvPr>
        </p:nvSpPr>
        <p:spPr>
          <a:xfrm>
            <a:off x="1835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Program Statistics</a:t>
            </a:r>
            <a:endParaRPr/>
          </a:p>
        </p:txBody>
      </p:sp>
      <p:graphicFrame>
        <p:nvGraphicFramePr>
          <p:cNvPr id="1583" name="Google Shape;1583;gd7e7df9f4e_0_0"/>
          <p:cNvGraphicFramePr/>
          <p:nvPr>
            <p:extLst>
              <p:ext uri="{D42A27DB-BD31-4B8C-83A1-F6EECF244321}">
                <p14:modId xmlns:p14="http://schemas.microsoft.com/office/powerpoint/2010/main" val="61844455"/>
              </p:ext>
            </p:extLst>
          </p:nvPr>
        </p:nvGraphicFramePr>
        <p:xfrm>
          <a:off x="2165467" y="1904722"/>
          <a:ext cx="8172125" cy="4446300"/>
        </p:xfrm>
        <a:graphic>
          <a:graphicData uri="http://schemas.openxmlformats.org/drawingml/2006/table">
            <a:tbl>
              <a:tblPr firstRow="1" bandRow="1">
                <a:noFill/>
                <a:tableStyleId>{5D103308-CE16-4811-8F37-7FB4EE00A26C}</a:tableStyleId>
              </a:tblPr>
              <a:tblGrid>
                <a:gridCol w="188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7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4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4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4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78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2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500" u="none" strike="noStrike" cap="none"/>
                        <a:t>Python</a:t>
                      </a:r>
                      <a:endParaRPr sz="25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u="none" strike="noStrike" cap="none"/>
                        <a:t>R</a:t>
                      </a:r>
                      <a:endParaRPr sz="25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u="none" strike="noStrike" cap="none"/>
                        <a:t>Python</a:t>
                      </a:r>
                      <a:endParaRPr sz="25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800" u="none" strike="noStrike" cap="none"/>
                        <a:t>R</a:t>
                      </a:r>
                      <a:endParaRPr sz="2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3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200" u="none" strike="noStrike" cap="none"/>
                        <a:t>Packages used</a:t>
                      </a:r>
                      <a:endParaRPr sz="22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200" u="none" strike="noStrike" cap="none"/>
                        <a:t>keras,</a:t>
                      </a:r>
                      <a:endParaRPr sz="22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200" u="none" strike="noStrike" cap="none"/>
                        <a:t>sklearn</a:t>
                      </a:r>
                      <a:endParaRPr sz="22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" sz="2200" u="none" strike="noStrike" cap="none"/>
                        <a:t>neuralnet,</a:t>
                      </a:r>
                      <a:endParaRPr sz="22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" sz="2200" u="none" strike="noStrike" cap="none"/>
                        <a:t>dplyr</a:t>
                      </a:r>
                      <a:endParaRPr sz="22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" sz="2200" u="none" strike="noStrike" cap="none"/>
                        <a:t>sklearn</a:t>
                      </a:r>
                      <a:endParaRPr sz="22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" sz="2200" u="none" strike="noStrike" cap="none"/>
                        <a:t>tree</a:t>
                      </a:r>
                      <a:endParaRPr sz="22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3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200" u="none" strike="noStrike" cap="none"/>
                        <a:t>Lines of code</a:t>
                      </a:r>
                      <a:endParaRPr sz="22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200" u="none" strike="noStrike" cap="none"/>
                        <a:t>136</a:t>
                      </a:r>
                      <a:endParaRPr sz="1200" u="none" strike="noStrike" cap="none"/>
                    </a:p>
                  </a:txBody>
                  <a:tcPr marL="91450" marR="91450" marT="3200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" sz="2200" u="none" strike="noStrike" cap="none"/>
                        <a:t>105</a:t>
                      </a:r>
                      <a:endParaRPr sz="2200" u="none" strike="noStrike" cap="none"/>
                    </a:p>
                  </a:txBody>
                  <a:tcPr marL="91450" marR="91450" marT="3200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" sz="2200" u="none" strike="noStrike" cap="none"/>
                        <a:t>52</a:t>
                      </a:r>
                      <a:endParaRPr sz="2200" u="none" strike="noStrike" cap="none"/>
                    </a:p>
                  </a:txBody>
                  <a:tcPr marL="91450" marR="91450" marT="3200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" sz="2200" u="none" strike="noStrike" cap="none"/>
                        <a:t>73</a:t>
                      </a:r>
                      <a:endParaRPr sz="22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3200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9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" sz="2200" u="none" strike="noStrike" cap="none"/>
                        <a:t>Average</a:t>
                      </a:r>
                      <a:endParaRPr sz="22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" sz="2200" u="none" strike="noStrike" cap="none"/>
                        <a:t>Running time (seconds)</a:t>
                      </a:r>
                      <a:endParaRPr sz="22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" sz="2200" u="none" strike="noStrike" cap="none"/>
                        <a:t>4.20</a:t>
                      </a:r>
                      <a:endParaRPr sz="22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3200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" sz="2200" u="none" strike="noStrike" cap="none"/>
                        <a:t>19.48</a:t>
                      </a:r>
                      <a:endParaRPr sz="2200" u="none" strike="noStrike" cap="none"/>
                    </a:p>
                  </a:txBody>
                  <a:tcPr marL="91450" marR="91450" marT="3200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" sz="2200" u="none" strike="noStrike" cap="none"/>
                        <a:t>3.89</a:t>
                      </a:r>
                      <a:endParaRPr sz="2200" u="none" strike="noStrike" cap="none"/>
                    </a:p>
                  </a:txBody>
                  <a:tcPr marL="91450" marR="91450" marT="3200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" sz="2200" u="none" strike="noStrike" cap="none"/>
                        <a:t>5.89</a:t>
                      </a:r>
                      <a:endParaRPr sz="22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3200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84" name="Google Shape;1584;gd7e7df9f4e_0_0"/>
          <p:cNvSpPr txBox="1"/>
          <p:nvPr/>
        </p:nvSpPr>
        <p:spPr>
          <a:xfrm>
            <a:off x="3935750" y="1386075"/>
            <a:ext cx="29196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IrisANN</a:t>
            </a:r>
            <a:endParaRPr sz="3000" b="1" i="0" u="none" strike="noStrike" cap="none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5" name="Google Shape;1585;gd7e7df9f4e_0_0"/>
          <p:cNvSpPr txBox="1"/>
          <p:nvPr/>
        </p:nvSpPr>
        <p:spPr>
          <a:xfrm>
            <a:off x="6999100" y="1377575"/>
            <a:ext cx="29196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IrisDT4</a:t>
            </a:r>
            <a:endParaRPr sz="3000" b="1" i="0" u="none" strike="noStrike" cap="none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86" name="Google Shape;1586;gd7e7df9f4e_0_0"/>
          <p:cNvGraphicFramePr/>
          <p:nvPr>
            <p:extLst>
              <p:ext uri="{D42A27DB-BD31-4B8C-83A1-F6EECF244321}">
                <p14:modId xmlns:p14="http://schemas.microsoft.com/office/powerpoint/2010/main" val="1010312305"/>
              </p:ext>
            </p:extLst>
          </p:nvPr>
        </p:nvGraphicFramePr>
        <p:xfrm>
          <a:off x="2119467" y="1904722"/>
          <a:ext cx="8172125" cy="4446300"/>
        </p:xfrm>
        <a:graphic>
          <a:graphicData uri="http://schemas.openxmlformats.org/drawingml/2006/table">
            <a:tbl>
              <a:tblPr firstRow="1" bandRow="1">
                <a:noFill/>
                <a:tableStyleId>{5D103308-CE16-4811-8F37-7FB4EE00A26C}</a:tableStyleId>
              </a:tblPr>
              <a:tblGrid>
                <a:gridCol w="188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7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4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4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4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78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2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500" u="none" strike="noStrike" cap="none"/>
                        <a:t>Python</a:t>
                      </a:r>
                      <a:endParaRPr sz="25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u="none" strike="noStrike" cap="none"/>
                        <a:t>R</a:t>
                      </a:r>
                      <a:endParaRPr sz="25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u="none" strike="noStrike" cap="none"/>
                        <a:t>Python</a:t>
                      </a:r>
                      <a:endParaRPr sz="25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800" u="none" strike="noStrike" cap="none"/>
                        <a:t>R</a:t>
                      </a:r>
                      <a:endParaRPr sz="2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3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200" u="none" strike="noStrike" cap="none"/>
                        <a:t>Packages used</a:t>
                      </a:r>
                      <a:endParaRPr sz="22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200" u="none" strike="noStrike" cap="none"/>
                        <a:t>keras,</a:t>
                      </a:r>
                      <a:endParaRPr sz="22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200" u="none" strike="noStrike" cap="none"/>
                        <a:t>sklearn</a:t>
                      </a:r>
                      <a:endParaRPr sz="22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" sz="2200" u="none" strike="noStrike" cap="none"/>
                        <a:t>neuralnet,</a:t>
                      </a:r>
                      <a:endParaRPr sz="22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" sz="2200" u="none" strike="noStrike" cap="none"/>
                        <a:t>dplyr</a:t>
                      </a:r>
                      <a:endParaRPr sz="22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" sz="2200" u="none" strike="noStrike" cap="none"/>
                        <a:t>sklearn</a:t>
                      </a:r>
                      <a:endParaRPr sz="22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" sz="2200" u="none" strike="noStrike" cap="none"/>
                        <a:t>tree</a:t>
                      </a:r>
                      <a:endParaRPr sz="22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3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200" u="none" strike="noStrike" cap="none"/>
                        <a:t>Lines of code</a:t>
                      </a:r>
                      <a:endParaRPr sz="22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200" u="none" strike="noStrike" cap="none"/>
                        <a:t>136</a:t>
                      </a:r>
                      <a:endParaRPr sz="1200" u="none" strike="noStrike" cap="none"/>
                    </a:p>
                  </a:txBody>
                  <a:tcPr marL="91450" marR="91450" marT="3200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" sz="2200" u="none" strike="noStrike" cap="none"/>
                        <a:t>105</a:t>
                      </a:r>
                      <a:endParaRPr sz="2200" u="none" strike="noStrike" cap="none"/>
                    </a:p>
                  </a:txBody>
                  <a:tcPr marL="91450" marR="91450" marT="3200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" sz="2200" u="none" strike="noStrike" cap="none"/>
                        <a:t>52</a:t>
                      </a:r>
                      <a:endParaRPr sz="2200" u="none" strike="noStrike" cap="none"/>
                    </a:p>
                  </a:txBody>
                  <a:tcPr marL="91450" marR="91450" marT="3200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" sz="2200" u="none" strike="noStrike" cap="none"/>
                        <a:t>73</a:t>
                      </a:r>
                      <a:endParaRPr sz="22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3200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9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" sz="2200" u="none" strike="noStrike" cap="none"/>
                        <a:t>Average</a:t>
                      </a:r>
                      <a:endParaRPr sz="22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" sz="2200" u="none" strike="noStrike" cap="none"/>
                        <a:t>Running time (seconds)</a:t>
                      </a:r>
                      <a:endParaRPr sz="22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" sz="2200" u="none" strike="noStrike" cap="none"/>
                        <a:t>4.20</a:t>
                      </a:r>
                      <a:endParaRPr sz="22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3200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" sz="2200" u="none" strike="noStrike" cap="none"/>
                        <a:t>19.48</a:t>
                      </a:r>
                      <a:endParaRPr sz="2200" u="none" strike="noStrike" cap="none"/>
                    </a:p>
                  </a:txBody>
                  <a:tcPr marL="91450" marR="91450" marT="3200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" sz="2200" u="none" strike="noStrike" cap="none"/>
                        <a:t>3.89</a:t>
                      </a:r>
                      <a:endParaRPr sz="2200" u="none" strike="noStrike" cap="none"/>
                    </a:p>
                  </a:txBody>
                  <a:tcPr marL="91450" marR="91450" marT="3200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" sz="2200" u="none" strike="noStrike" cap="none"/>
                        <a:t>5.89</a:t>
                      </a:r>
                      <a:endParaRPr sz="22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3200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gd96e4d0e41_0_1161"/>
          <p:cNvSpPr txBox="1">
            <a:spLocks noGrp="1"/>
          </p:cNvSpPr>
          <p:nvPr>
            <p:ph type="ctrTitle"/>
          </p:nvPr>
        </p:nvSpPr>
        <p:spPr>
          <a:xfrm>
            <a:off x="2209800" y="15970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Module 6.2 - Lab</a:t>
            </a:r>
            <a:endParaRPr/>
          </a:p>
        </p:txBody>
      </p:sp>
      <p:sp>
        <p:nvSpPr>
          <p:cNvPr id="1593" name="Google Shape;1593;gd96e4d0e41_0_1161"/>
          <p:cNvSpPr txBox="1">
            <a:spLocks noGrp="1"/>
          </p:cNvSpPr>
          <p:nvPr>
            <p:ph type="subTitle" idx="1"/>
          </p:nvPr>
        </p:nvSpPr>
        <p:spPr>
          <a:xfrm>
            <a:off x="2895600" y="36576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9956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56"/>
              <a:buNone/>
            </a:pPr>
            <a:r>
              <a:rPr lang="en" sz="2800">
                <a:solidFill>
                  <a:srgbClr val="000090"/>
                </a:solidFill>
              </a:rPr>
              <a:t>Let’s Take a Look at the Program</a:t>
            </a:r>
            <a:endParaRPr sz="2800">
              <a:solidFill>
                <a:srgbClr val="00009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90"/>
                </a:solidFill>
              </a:rPr>
              <a:t>IrisANN_keras.ipynb</a:t>
            </a:r>
            <a:endParaRPr>
              <a:solidFill>
                <a:srgbClr val="000090"/>
              </a:solidFill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gd96e4d0e41_0_2185"/>
          <p:cNvSpPr txBox="1">
            <a:spLocks noGrp="1"/>
          </p:cNvSpPr>
          <p:nvPr>
            <p:ph type="title"/>
          </p:nvPr>
        </p:nvSpPr>
        <p:spPr>
          <a:xfrm>
            <a:off x="0" y="19845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Open the Colab File in the Language of Your Choosing</a:t>
            </a:r>
            <a:endParaRPr/>
          </a:p>
        </p:txBody>
      </p:sp>
      <p:sp>
        <p:nvSpPr>
          <p:cNvPr id="1600" name="Google Shape;1600;gd96e4d0e41_0_2185"/>
          <p:cNvSpPr txBox="1">
            <a:spLocks noGrp="1"/>
          </p:cNvSpPr>
          <p:nvPr>
            <p:ph type="body" idx="1"/>
          </p:nvPr>
        </p:nvSpPr>
        <p:spPr>
          <a:xfrm>
            <a:off x="1595845" y="1444425"/>
            <a:ext cx="90153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The python script ‘</a:t>
            </a:r>
            <a:r>
              <a:rPr lang="en" sz="2000">
                <a:solidFill>
                  <a:srgbClr val="FF0000"/>
                </a:solidFill>
              </a:rPr>
              <a:t>IrisANN_keras.ipynb</a:t>
            </a:r>
            <a:r>
              <a:rPr lang="en" sz="2000"/>
              <a:t>’, covered during lecture, will be used for the Lab portion</a:t>
            </a:r>
            <a:endParaRPr sz="2000"/>
          </a:p>
          <a:p>
            <a:pPr marL="28575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However, you have the option of running the Lab in R</a:t>
            </a:r>
            <a:endParaRPr sz="1900"/>
          </a:p>
          <a:p>
            <a:pPr marL="28575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To do so, find the R code ‘</a:t>
            </a:r>
            <a:r>
              <a:rPr lang="en" sz="2000">
                <a:solidFill>
                  <a:srgbClr val="FF0000"/>
                </a:solidFill>
              </a:rPr>
              <a:t>IrisANN_keras_R.ipynb</a:t>
            </a:r>
            <a:r>
              <a:rPr lang="en" sz="2000"/>
              <a:t>’ in the </a:t>
            </a:r>
            <a:r>
              <a:rPr lang="en" sz="2000">
                <a:solidFill>
                  <a:srgbClr val="FF0000"/>
                </a:solidFill>
              </a:rPr>
              <a:t>R Code </a:t>
            </a:r>
            <a:r>
              <a:rPr lang="en" sz="2000"/>
              <a:t>folder under </a:t>
            </a:r>
            <a:r>
              <a:rPr lang="en" sz="2000">
                <a:solidFill>
                  <a:srgbClr val="FF0000"/>
                </a:solidFill>
              </a:rPr>
              <a:t>Module 6</a:t>
            </a:r>
            <a:endParaRPr sz="2000">
              <a:solidFill>
                <a:srgbClr val="FF0000"/>
              </a:solidFill>
            </a:endParaRPr>
          </a:p>
        </p:txBody>
      </p:sp>
      <p:pic>
        <p:nvPicPr>
          <p:cNvPr id="1601" name="Google Shape;1601;gd96e4d0e41_0_2185"/>
          <p:cNvPicPr preferRelativeResize="0"/>
          <p:nvPr/>
        </p:nvPicPr>
        <p:blipFill rotWithShape="1">
          <a:blip r:embed="rId3">
            <a:alphaModFix/>
          </a:blip>
          <a:srcRect l="14943" t="6630" r="9690" b="7809"/>
          <a:stretch/>
        </p:blipFill>
        <p:spPr>
          <a:xfrm>
            <a:off x="1871670" y="3262127"/>
            <a:ext cx="6171173" cy="2665212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02" name="Google Shape;1602;gd96e4d0e41_0_2185"/>
          <p:cNvSpPr/>
          <p:nvPr/>
        </p:nvSpPr>
        <p:spPr>
          <a:xfrm>
            <a:off x="4485200" y="3805225"/>
            <a:ext cx="3169200" cy="3954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gd96e4d0e41_0_2185"/>
          <p:cNvSpPr/>
          <p:nvPr/>
        </p:nvSpPr>
        <p:spPr>
          <a:xfrm>
            <a:off x="1919703" y="3262127"/>
            <a:ext cx="2304600" cy="3954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4" name="Google Shape;1604;gd96e4d0e41_0_2185"/>
          <p:cNvPicPr preferRelativeResize="0"/>
          <p:nvPr/>
        </p:nvPicPr>
        <p:blipFill rotWithShape="1">
          <a:blip r:embed="rId4">
            <a:alphaModFix/>
          </a:blip>
          <a:srcRect r="27350" b="12722"/>
          <a:stretch/>
        </p:blipFill>
        <p:spPr>
          <a:xfrm>
            <a:off x="7879547" y="3061600"/>
            <a:ext cx="2331154" cy="32820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05" name="Google Shape;1605;gd96e4d0e41_0_2185"/>
          <p:cNvSpPr/>
          <p:nvPr/>
        </p:nvSpPr>
        <p:spPr>
          <a:xfrm>
            <a:off x="7730550" y="5587406"/>
            <a:ext cx="1610400" cy="3537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7FABAD-2925-96B7-B689-D7565B9F24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1731" y="3386047"/>
            <a:ext cx="280644" cy="151699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2" name="Google Shape;1612;gd96e4d0e41_0_21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1975" y="3972900"/>
            <a:ext cx="6043877" cy="178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3" name="Google Shape;1613;gd96e4d0e41_0_2195"/>
          <p:cNvSpPr txBox="1"/>
          <p:nvPr/>
        </p:nvSpPr>
        <p:spPr>
          <a:xfrm>
            <a:off x="730693" y="1847900"/>
            <a:ext cx="11145079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•"/>
            </a:pPr>
            <a:r>
              <a:rPr lang="en" sz="2600" b="1" i="0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Right click on ‘</a:t>
            </a:r>
            <a:r>
              <a:rPr lang="en" sz="26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IrisANN_keras.ipynb</a:t>
            </a:r>
            <a:r>
              <a:rPr lang="en" sz="2600" b="1" i="0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’ (or alternatively </a:t>
            </a:r>
            <a:r>
              <a:rPr lang="en" sz="26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IrisANN_keras_R.ipynb</a:t>
            </a:r>
            <a:r>
              <a:rPr lang="en" sz="2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600" b="1" i="0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in the </a:t>
            </a:r>
            <a:r>
              <a:rPr lang="en" sz="2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 Code </a:t>
            </a:r>
            <a:r>
              <a:rPr lang="en" sz="2600" b="1" i="0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folder under </a:t>
            </a:r>
            <a:r>
              <a:rPr lang="en" sz="2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Module 6</a:t>
            </a:r>
            <a:r>
              <a:rPr lang="en" sz="2600" b="1" i="0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" sz="2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600" b="1" i="0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and select open with Google </a:t>
            </a:r>
            <a:r>
              <a:rPr lang="en" sz="2600" b="1" i="0" u="none" strike="noStrike" cap="none" dirty="0" err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Colaboratory</a:t>
            </a:r>
            <a:endParaRPr sz="2600" b="1" i="0" u="none" strike="noStrike" cap="none" dirty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4" name="Google Shape;1614;gd96e4d0e41_0_2195"/>
          <p:cNvSpPr txBox="1">
            <a:spLocks noGrp="1"/>
          </p:cNvSpPr>
          <p:nvPr>
            <p:ph type="title"/>
          </p:nvPr>
        </p:nvSpPr>
        <p:spPr>
          <a:xfrm>
            <a:off x="0" y="19845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Open the Colab File in the Language of Your Choosing </a:t>
            </a:r>
            <a:r>
              <a:rPr lang="en" sz="2400" i="1"/>
              <a:t>cont...</a:t>
            </a:r>
            <a:endParaRPr sz="2400" i="1"/>
          </a:p>
        </p:txBody>
      </p:sp>
      <p:pic>
        <p:nvPicPr>
          <p:cNvPr id="1615" name="Google Shape;1615;gd96e4d0e41_0_219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50825" y="3972900"/>
            <a:ext cx="570600" cy="2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6" name="Google Shape;1616;gd96e4d0e41_0_2195"/>
          <p:cNvSpPr/>
          <p:nvPr/>
        </p:nvSpPr>
        <p:spPr>
          <a:xfrm>
            <a:off x="3008575" y="3999100"/>
            <a:ext cx="642300" cy="150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7" name="Google Shape;1617;gd96e4d0e41_0_2195"/>
          <p:cNvSpPr/>
          <p:nvPr/>
        </p:nvSpPr>
        <p:spPr>
          <a:xfrm>
            <a:off x="2991100" y="4940350"/>
            <a:ext cx="1981800" cy="4509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8" name="Google Shape;1618;gd96e4d0e41_0_2195"/>
          <p:cNvSpPr/>
          <p:nvPr/>
        </p:nvSpPr>
        <p:spPr>
          <a:xfrm>
            <a:off x="7482650" y="5391250"/>
            <a:ext cx="1981800" cy="4509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0" name="Google Shape;1620;gd96e4d0e41_0_2195"/>
          <p:cNvSpPr txBox="1"/>
          <p:nvPr/>
        </p:nvSpPr>
        <p:spPr>
          <a:xfrm>
            <a:off x="8157331" y="3934358"/>
            <a:ext cx="298500" cy="284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r>
              <a:rPr lang="en" sz="125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6</a:t>
            </a:r>
            <a:endParaRPr sz="1250" b="0" i="0" u="none" strike="noStrike" cap="non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112D18-5DE2-07C2-5669-94F5B7D2BC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5515" y="3998508"/>
            <a:ext cx="328449" cy="1775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7"/>
          <p:cNvSpPr txBox="1">
            <a:spLocks noGrp="1"/>
          </p:cNvSpPr>
          <p:nvPr>
            <p:ph type="title"/>
          </p:nvPr>
        </p:nvSpPr>
        <p:spPr>
          <a:xfrm>
            <a:off x="1676400" y="-30162"/>
            <a:ext cx="88392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4400"/>
              <a:t>TensorFlow and Keras</a:t>
            </a:r>
            <a:endParaRPr sz="4400"/>
          </a:p>
        </p:txBody>
      </p:sp>
      <p:sp>
        <p:nvSpPr>
          <p:cNvPr id="929" name="Google Shape;929;p7"/>
          <p:cNvSpPr txBox="1">
            <a:spLocks noGrp="1"/>
          </p:cNvSpPr>
          <p:nvPr>
            <p:ph type="body" idx="1"/>
          </p:nvPr>
        </p:nvSpPr>
        <p:spPr>
          <a:xfrm>
            <a:off x="808893" y="1295400"/>
            <a:ext cx="10656276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0" marR="381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lang="en" sz="2800" dirty="0"/>
              <a:t>TensorFlow is a deep learning framework created by Google and released in 2015</a:t>
            </a:r>
            <a:endParaRPr sz="2800" dirty="0"/>
          </a:p>
          <a:p>
            <a:pPr marL="508000" marR="381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lang="en" sz="2800" dirty="0" err="1"/>
              <a:t>Keras</a:t>
            </a:r>
            <a:r>
              <a:rPr lang="en" sz="2800" dirty="0"/>
              <a:t> is a neural network library for TensorFlow adapted by Google in 2017</a:t>
            </a:r>
            <a:endParaRPr sz="2800" dirty="0"/>
          </a:p>
          <a:p>
            <a:pPr marL="508000" marR="381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lang="en" sz="2800" dirty="0"/>
              <a:t>Both provide high-level neural network APIs to develop and evaluate various ANN and deep learning (DNN) models</a:t>
            </a:r>
            <a:endParaRPr sz="2800" dirty="0"/>
          </a:p>
          <a:p>
            <a:pPr marL="508000" marR="381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lang="en" sz="2800" dirty="0"/>
              <a:t>You can learn more about TensorFlow at: </a:t>
            </a:r>
            <a:r>
              <a:rPr lang="en" sz="2800" u="sng" dirty="0">
                <a:solidFill>
                  <a:schemeClr val="hlink"/>
                </a:solidFill>
                <a:hlinkClick r:id="rId3"/>
              </a:rPr>
              <a:t>TensorFlow.org</a:t>
            </a:r>
            <a:endParaRPr sz="2800" dirty="0"/>
          </a:p>
          <a:p>
            <a:pPr marL="0" marR="38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2800" dirty="0"/>
          </a:p>
        </p:txBody>
      </p:sp>
      <p:pic>
        <p:nvPicPr>
          <p:cNvPr id="930" name="Google Shape;93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91513" y="4876800"/>
            <a:ext cx="3198410" cy="1325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gd96e4d0e41_0_2205"/>
          <p:cNvSpPr txBox="1">
            <a:spLocks noGrp="1"/>
          </p:cNvSpPr>
          <p:nvPr>
            <p:ph type="title"/>
          </p:nvPr>
        </p:nvSpPr>
        <p:spPr>
          <a:xfrm>
            <a:off x="0" y="-3015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Study the Program</a:t>
            </a:r>
            <a:endParaRPr/>
          </a:p>
        </p:txBody>
      </p:sp>
      <p:sp>
        <p:nvSpPr>
          <p:cNvPr id="1627" name="Google Shape;1627;gd96e4d0e41_0_2205"/>
          <p:cNvSpPr txBox="1">
            <a:spLocks noGrp="1"/>
          </p:cNvSpPr>
          <p:nvPr>
            <p:ph type="body" idx="1"/>
          </p:nvPr>
        </p:nvSpPr>
        <p:spPr>
          <a:xfrm>
            <a:off x="685800" y="1524000"/>
            <a:ext cx="10758488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" dirty="0"/>
              <a:t>Spend a few minutes studying the </a:t>
            </a:r>
            <a:r>
              <a:rPr lang="en" sz="2800" dirty="0" err="1">
                <a:solidFill>
                  <a:srgbClr val="FF0000"/>
                </a:solidFill>
              </a:rPr>
              <a:t>IrisANN_keras.ipynb</a:t>
            </a:r>
            <a:r>
              <a:rPr lang="en" sz="2800" dirty="0"/>
              <a:t> (or </a:t>
            </a:r>
            <a:r>
              <a:rPr lang="en" sz="2800" dirty="0" err="1">
                <a:solidFill>
                  <a:srgbClr val="FF0000"/>
                </a:solidFill>
              </a:rPr>
              <a:t>IrisANN_keras_R.ipynb</a:t>
            </a:r>
            <a:r>
              <a:rPr lang="en" sz="2800" dirty="0"/>
              <a:t>)</a:t>
            </a:r>
            <a:r>
              <a:rPr lang="en" sz="2800" dirty="0">
                <a:solidFill>
                  <a:srgbClr val="FF0000"/>
                </a:solidFill>
              </a:rPr>
              <a:t> </a:t>
            </a:r>
            <a:r>
              <a:rPr lang="en" dirty="0"/>
              <a:t>program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" dirty="0"/>
              <a:t>See if you can understand the logic of the program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" dirty="0"/>
              <a:t>Ask questions of the TA’s if you are unclear about some of the functions or Python code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" dirty="0"/>
              <a:t>After studying the code, try running it</a:t>
            </a:r>
            <a:endParaRPr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gd96e4d0e41_0_2210"/>
          <p:cNvSpPr txBox="1">
            <a:spLocks noGrp="1"/>
          </p:cNvSpPr>
          <p:nvPr>
            <p:ph type="title"/>
          </p:nvPr>
        </p:nvSpPr>
        <p:spPr>
          <a:xfrm>
            <a:off x="1981200" y="-301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Upload the Data</a:t>
            </a:r>
            <a:endParaRPr/>
          </a:p>
        </p:txBody>
      </p:sp>
      <p:sp>
        <p:nvSpPr>
          <p:cNvPr id="1634" name="Google Shape;1634;gd96e4d0e41_0_2210"/>
          <p:cNvSpPr txBox="1"/>
          <p:nvPr/>
        </p:nvSpPr>
        <p:spPr>
          <a:xfrm>
            <a:off x="1890625" y="1112850"/>
            <a:ext cx="85761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lang="en" sz="2000" b="1" i="0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Once the </a:t>
            </a:r>
            <a:r>
              <a:rPr lang="en" sz="2000" b="1" i="0" u="none" strike="noStrike" cap="none" dirty="0" err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Colab</a:t>
            </a:r>
            <a:r>
              <a:rPr lang="en" sz="2000" b="1" i="0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 file is open, click the folder icon to the right</a:t>
            </a:r>
            <a:endParaRPr sz="2000" b="1" i="0" u="none" strike="noStrike" cap="none" dirty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lang="en" sz="2000" b="1" i="0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When the panel opens, right click inside the panel and click upload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lang="en" sz="2000" b="1" i="0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Then find the </a:t>
            </a:r>
            <a:r>
              <a:rPr lang="en" sz="2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CBW-MachineLearning-2026</a:t>
            </a:r>
            <a:r>
              <a:rPr lang="en" sz="2000" b="1" i="0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 folder on your desktop</a:t>
            </a:r>
            <a:endParaRPr sz="2000" b="1" i="0" u="none" strike="noStrike" cap="none" dirty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lang="en" sz="2000" b="1" i="0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Open the </a:t>
            </a:r>
            <a:r>
              <a:rPr lang="en" sz="2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Data </a:t>
            </a:r>
            <a:r>
              <a:rPr lang="en" sz="2000" b="1" i="0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folder followed by the </a:t>
            </a:r>
            <a:r>
              <a:rPr lang="en" sz="2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Module 6</a:t>
            </a:r>
            <a:r>
              <a:rPr lang="en" sz="2000" b="1" i="0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 folder, and open ‘</a:t>
            </a:r>
            <a:r>
              <a:rPr lang="en" sz="2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data1.csv</a:t>
            </a:r>
            <a:r>
              <a:rPr lang="en" sz="2000" b="1" i="0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endParaRPr sz="2000" b="1" i="0" u="none" strike="noStrike" cap="none" dirty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5" name="Google Shape;1635;gd96e4d0e41_0_2210" descr="Screen Shot 2020-09-20 at 4.54.13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8258" y="3375610"/>
            <a:ext cx="3055291" cy="2855117"/>
          </a:xfrm>
          <a:prstGeom prst="rect">
            <a:avLst/>
          </a:prstGeom>
          <a:noFill/>
          <a:ln>
            <a:noFill/>
          </a:ln>
        </p:spPr>
      </p:pic>
      <p:sp>
        <p:nvSpPr>
          <p:cNvPr id="1636" name="Google Shape;1636;gd96e4d0e41_0_2210"/>
          <p:cNvSpPr/>
          <p:nvPr/>
        </p:nvSpPr>
        <p:spPr>
          <a:xfrm>
            <a:off x="1972750" y="5145997"/>
            <a:ext cx="357000" cy="3270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7" name="Google Shape;1637;gd96e4d0e41_0_22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50234" y="4336259"/>
            <a:ext cx="5264088" cy="1786881"/>
          </a:xfrm>
          <a:prstGeom prst="rect">
            <a:avLst/>
          </a:prstGeom>
          <a:noFill/>
          <a:ln>
            <a:noFill/>
          </a:ln>
        </p:spPr>
      </p:pic>
      <p:sp>
        <p:nvSpPr>
          <p:cNvPr id="1638" name="Google Shape;1638;gd96e4d0e41_0_2210"/>
          <p:cNvSpPr txBox="1"/>
          <p:nvPr/>
        </p:nvSpPr>
        <p:spPr>
          <a:xfrm>
            <a:off x="9020737" y="4415674"/>
            <a:ext cx="392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gd96e4d0e41_0_2210"/>
          <p:cNvSpPr/>
          <p:nvPr/>
        </p:nvSpPr>
        <p:spPr>
          <a:xfrm>
            <a:off x="8239250" y="4520200"/>
            <a:ext cx="91200" cy="119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0" name="Google Shape;1640;gd96e4d0e41_0_2210"/>
          <p:cNvSpPr txBox="1"/>
          <p:nvPr/>
        </p:nvSpPr>
        <p:spPr>
          <a:xfrm>
            <a:off x="8138350" y="4383850"/>
            <a:ext cx="211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1300" b="0" i="0" u="none" strike="noStrike" cap="non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41" name="Google Shape;1641;gd96e4d0e41_0_2210"/>
          <p:cNvSpPr/>
          <p:nvPr/>
        </p:nvSpPr>
        <p:spPr>
          <a:xfrm>
            <a:off x="9114950" y="4520200"/>
            <a:ext cx="91200" cy="119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gd96e4d0e41_0_2210"/>
          <p:cNvSpPr/>
          <p:nvPr/>
        </p:nvSpPr>
        <p:spPr>
          <a:xfrm>
            <a:off x="9112525" y="4507275"/>
            <a:ext cx="114300" cy="142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3" name="Google Shape;1643;gd96e4d0e41_0_2210"/>
          <p:cNvSpPr txBox="1"/>
          <p:nvPr/>
        </p:nvSpPr>
        <p:spPr>
          <a:xfrm>
            <a:off x="9873428" y="4438775"/>
            <a:ext cx="2985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r>
              <a:rPr lang="en" sz="125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6</a:t>
            </a:r>
            <a:endParaRPr sz="1250" b="0" i="0" u="none" strike="noStrike" cap="non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44" name="Google Shape;1644;gd96e4d0e41_0_2210"/>
          <p:cNvSpPr/>
          <p:nvPr/>
        </p:nvSpPr>
        <p:spPr>
          <a:xfrm>
            <a:off x="5467125" y="4259825"/>
            <a:ext cx="4716300" cy="6426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5" name="Google Shape;1645;gd96e4d0e41_0_2210"/>
          <p:cNvPicPr preferRelativeResize="0"/>
          <p:nvPr/>
        </p:nvPicPr>
        <p:blipFill rotWithShape="1">
          <a:blip r:embed="rId5">
            <a:alphaModFix/>
          </a:blip>
          <a:srcRect l="66726" t="7181" r="22869" b="80235"/>
          <a:stretch/>
        </p:blipFill>
        <p:spPr>
          <a:xfrm>
            <a:off x="9412825" y="4467625"/>
            <a:ext cx="547675" cy="22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6" name="Google Shape;1646;gd96e4d0e41_0_2210"/>
          <p:cNvPicPr preferRelativeResize="0"/>
          <p:nvPr/>
        </p:nvPicPr>
        <p:blipFill rotWithShape="1">
          <a:blip r:embed="rId6">
            <a:alphaModFix/>
          </a:blip>
          <a:srcRect l="81595" t="6742" r="6075" b="80674"/>
          <a:stretch/>
        </p:blipFill>
        <p:spPr>
          <a:xfrm>
            <a:off x="8557237" y="4457150"/>
            <a:ext cx="661891" cy="229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7" name="Google Shape;1647;gd96e4d0e41_0_22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682300" y="3352818"/>
            <a:ext cx="2220800" cy="403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A75C59-94DD-BF39-3BBF-AB28DE62D4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7453" y="4494840"/>
            <a:ext cx="365273" cy="197445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p117"/>
          <p:cNvSpPr txBox="1">
            <a:spLocks noGrp="1"/>
          </p:cNvSpPr>
          <p:nvPr>
            <p:ph type="title"/>
          </p:nvPr>
        </p:nvSpPr>
        <p:spPr>
          <a:xfrm>
            <a:off x="1981199" y="-30162"/>
            <a:ext cx="8520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dirty="0"/>
              <a:t>Exercise 6.2- Run The Program</a:t>
            </a:r>
            <a:endParaRPr dirty="0"/>
          </a:p>
        </p:txBody>
      </p:sp>
      <p:sp>
        <p:nvSpPr>
          <p:cNvPr id="1296" name="Google Shape;1296;p117"/>
          <p:cNvSpPr txBox="1"/>
          <p:nvPr/>
        </p:nvSpPr>
        <p:spPr>
          <a:xfrm>
            <a:off x="2699998" y="1455336"/>
            <a:ext cx="679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" sz="2400" b="1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Select ‘Run all’ from the ‘Runtime’ menu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97" name="Google Shape;1297;p117"/>
          <p:cNvGrpSpPr/>
          <p:nvPr/>
        </p:nvGrpSpPr>
        <p:grpSpPr>
          <a:xfrm>
            <a:off x="1768063" y="2514600"/>
            <a:ext cx="5089947" cy="3573556"/>
            <a:chOff x="1100651" y="2231658"/>
            <a:chExt cx="3924300" cy="2752784"/>
          </a:xfrm>
        </p:grpSpPr>
        <p:pic>
          <p:nvPicPr>
            <p:cNvPr id="1298" name="Google Shape;1298;p117" descr="Screen Shot 2020-09-20 at 4.57.56 PM.png"/>
            <p:cNvPicPr preferRelativeResize="0"/>
            <p:nvPr/>
          </p:nvPicPr>
          <p:blipFill rotWithShape="1">
            <a:blip r:embed="rId3">
              <a:alphaModFix/>
            </a:blip>
            <a:srcRect t="14326"/>
            <a:stretch/>
          </p:blipFill>
          <p:spPr>
            <a:xfrm>
              <a:off x="2624651" y="2231658"/>
              <a:ext cx="3924300" cy="27527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9" name="Google Shape;1299;p117"/>
            <p:cNvSpPr/>
            <p:nvPr/>
          </p:nvSpPr>
          <p:spPr>
            <a:xfrm>
              <a:off x="5621213" y="2584567"/>
              <a:ext cx="768300" cy="450900"/>
            </a:xfrm>
            <a:prstGeom prst="ellipse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377427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p118"/>
          <p:cNvSpPr txBox="1">
            <a:spLocks noGrp="1"/>
          </p:cNvSpPr>
          <p:nvPr>
            <p:ph type="title"/>
          </p:nvPr>
        </p:nvSpPr>
        <p:spPr>
          <a:xfrm>
            <a:off x="1835700" y="212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/>
              <a:t>Try Running a Few Examples</a:t>
            </a:r>
            <a:endParaRPr/>
          </a:p>
        </p:txBody>
      </p:sp>
      <p:sp>
        <p:nvSpPr>
          <p:cNvPr id="1306" name="Google Shape;1306;p118"/>
          <p:cNvSpPr txBox="1">
            <a:spLocks noGrp="1"/>
          </p:cNvSpPr>
          <p:nvPr>
            <p:ph type="body" idx="1"/>
          </p:nvPr>
        </p:nvSpPr>
        <p:spPr>
          <a:xfrm>
            <a:off x="2521500" y="1384225"/>
            <a:ext cx="7432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dirty="0"/>
              <a:t>Output: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Enter the Sepal length in cm : 5.2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Enter the Sepal width in cm :3.2 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Enter the Petal length in cm :1.6 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Enter the Petal width in cm :0.3 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rgbClr val="FF0000"/>
                </a:solidFill>
              </a:rPr>
              <a:t>What do you get???</a:t>
            </a:r>
          </a:p>
        </p:txBody>
      </p:sp>
    </p:spTree>
    <p:extLst>
      <p:ext uri="{BB962C8B-B14F-4D97-AF65-F5344CB8AC3E}">
        <p14:creationId xmlns:p14="http://schemas.microsoft.com/office/powerpoint/2010/main" val="257831970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p118"/>
          <p:cNvSpPr txBox="1">
            <a:spLocks noGrp="1"/>
          </p:cNvSpPr>
          <p:nvPr>
            <p:ph type="title"/>
          </p:nvPr>
        </p:nvSpPr>
        <p:spPr>
          <a:xfrm>
            <a:off x="1835700" y="212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/>
              <a:t>Try Running a Few Examples</a:t>
            </a:r>
            <a:endParaRPr/>
          </a:p>
        </p:txBody>
      </p:sp>
      <p:sp>
        <p:nvSpPr>
          <p:cNvPr id="1306" name="Google Shape;1306;p118"/>
          <p:cNvSpPr txBox="1">
            <a:spLocks noGrp="1"/>
          </p:cNvSpPr>
          <p:nvPr>
            <p:ph type="body" idx="1"/>
          </p:nvPr>
        </p:nvSpPr>
        <p:spPr>
          <a:xfrm>
            <a:off x="2521500" y="1384225"/>
            <a:ext cx="7432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dirty="0"/>
              <a:t>Output: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Enter the Sepal length in cm : </a:t>
            </a:r>
            <a:r>
              <a:rPr lang="en-CA" dirty="0"/>
              <a:t>8.3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Enter the Sepal width in cm : 2.0 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Enter the Petal length in cm : 1.5 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Enter the Petal width in cm : 1.2 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rgbClr val="FF0000"/>
                </a:solidFill>
              </a:rPr>
              <a:t>What do you get???</a:t>
            </a:r>
          </a:p>
        </p:txBody>
      </p:sp>
    </p:spTree>
    <p:extLst>
      <p:ext uri="{BB962C8B-B14F-4D97-AF65-F5344CB8AC3E}">
        <p14:creationId xmlns:p14="http://schemas.microsoft.com/office/powerpoint/2010/main" val="222331906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p118"/>
          <p:cNvSpPr txBox="1">
            <a:spLocks noGrp="1"/>
          </p:cNvSpPr>
          <p:nvPr>
            <p:ph type="title"/>
          </p:nvPr>
        </p:nvSpPr>
        <p:spPr>
          <a:xfrm>
            <a:off x="1835700" y="212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/>
              <a:t>Try Running a Few Examples</a:t>
            </a:r>
            <a:endParaRPr/>
          </a:p>
        </p:txBody>
      </p:sp>
      <p:sp>
        <p:nvSpPr>
          <p:cNvPr id="1306" name="Google Shape;1306;p118"/>
          <p:cNvSpPr txBox="1">
            <a:spLocks noGrp="1"/>
          </p:cNvSpPr>
          <p:nvPr>
            <p:ph type="body" idx="1"/>
          </p:nvPr>
        </p:nvSpPr>
        <p:spPr>
          <a:xfrm>
            <a:off x="2521500" y="1384225"/>
            <a:ext cx="7432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dirty="0"/>
              <a:t>Output: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Enter the Sepal length in cm : </a:t>
            </a:r>
            <a:r>
              <a:rPr lang="en-CA" dirty="0"/>
              <a:t>1.3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Enter the Sepal width in cm : 1.0 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Enter the Petal length in cm : 4.6 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Enter the Petal width in cm : 0.2 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rgbClr val="FF0000"/>
                </a:solidFill>
              </a:rPr>
              <a:t>What do you get???</a:t>
            </a:r>
          </a:p>
        </p:txBody>
      </p:sp>
    </p:spTree>
    <p:extLst>
      <p:ext uri="{BB962C8B-B14F-4D97-AF65-F5344CB8AC3E}">
        <p14:creationId xmlns:p14="http://schemas.microsoft.com/office/powerpoint/2010/main" val="412716129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p118"/>
          <p:cNvSpPr txBox="1">
            <a:spLocks noGrp="1"/>
          </p:cNvSpPr>
          <p:nvPr>
            <p:ph type="title"/>
          </p:nvPr>
        </p:nvSpPr>
        <p:spPr>
          <a:xfrm>
            <a:off x="1835700" y="212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/>
              <a:t>Try Running a Few Examples</a:t>
            </a:r>
            <a:endParaRPr/>
          </a:p>
        </p:txBody>
      </p:sp>
      <p:sp>
        <p:nvSpPr>
          <p:cNvPr id="1306" name="Google Shape;1306;p118"/>
          <p:cNvSpPr txBox="1">
            <a:spLocks noGrp="1"/>
          </p:cNvSpPr>
          <p:nvPr>
            <p:ph type="body" idx="1"/>
          </p:nvPr>
        </p:nvSpPr>
        <p:spPr>
          <a:xfrm>
            <a:off x="2521500" y="1384225"/>
            <a:ext cx="7432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dirty="0"/>
              <a:t>Output: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Enter the Sepal length in cm : </a:t>
            </a:r>
            <a:r>
              <a:rPr lang="en-CA" dirty="0"/>
              <a:t>10.3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Enter the Sepal width in cm : 11.0 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Enter the Petal length in cm : 4.6 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Enter the Petal width in cm : 10.2 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rgbClr val="FF0000"/>
                </a:solidFill>
              </a:rPr>
              <a:t>What do you get???</a:t>
            </a:r>
          </a:p>
        </p:txBody>
      </p:sp>
    </p:spTree>
    <p:extLst>
      <p:ext uri="{BB962C8B-B14F-4D97-AF65-F5344CB8AC3E}">
        <p14:creationId xmlns:p14="http://schemas.microsoft.com/office/powerpoint/2010/main" val="178535383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" name="Google Shape;1654;p133"/>
          <p:cNvSpPr txBox="1">
            <a:spLocks noGrp="1"/>
          </p:cNvSpPr>
          <p:nvPr>
            <p:ph type="title"/>
          </p:nvPr>
        </p:nvSpPr>
        <p:spPr>
          <a:xfrm>
            <a:off x="1981200" y="-301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dirty="0"/>
              <a:t>Exercise 6.3 – Alter It</a:t>
            </a:r>
            <a:endParaRPr dirty="0"/>
          </a:p>
        </p:txBody>
      </p:sp>
      <p:sp>
        <p:nvSpPr>
          <p:cNvPr id="1655" name="Google Shape;1655;p133"/>
          <p:cNvSpPr txBox="1">
            <a:spLocks noGrp="1"/>
          </p:cNvSpPr>
          <p:nvPr>
            <p:ph type="body" idx="1"/>
          </p:nvPr>
        </p:nvSpPr>
        <p:spPr>
          <a:xfrm>
            <a:off x="1844635" y="803882"/>
            <a:ext cx="85620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56"/>
              <a:buChar char="•"/>
            </a:pPr>
            <a:r>
              <a:rPr lang="en" sz="2200" dirty="0"/>
              <a:t>From the ‘Runtime’ menu, select ‘Run all’</a:t>
            </a:r>
            <a:endParaRPr dirty="0"/>
          </a:p>
          <a:p>
            <a:pPr marL="342900" lvl="0" indent="-1615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56"/>
              <a:buNone/>
            </a:pPr>
            <a:endParaRPr sz="2400" dirty="0"/>
          </a:p>
          <a:p>
            <a:pPr marL="342900" lvl="0" indent="-1615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56"/>
              <a:buNone/>
            </a:pPr>
            <a:endParaRPr sz="2400" dirty="0"/>
          </a:p>
          <a:p>
            <a:pPr marL="342900" lvl="0" indent="-1615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56"/>
              <a:buNone/>
            </a:pP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56"/>
              <a:buNone/>
            </a:pPr>
            <a:endParaRPr sz="2400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56"/>
              <a:buChar char="•"/>
            </a:pPr>
            <a:r>
              <a:rPr lang="en" sz="2200" dirty="0"/>
              <a:t>Go to cell 14 and observe the confusion matrix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56"/>
              <a:buChar char="•"/>
            </a:pPr>
            <a:r>
              <a:rPr lang="en" sz="2200" dirty="0"/>
              <a:t>Go to cell 9 and change the hidden layer units from 6 to 10</a:t>
            </a:r>
            <a:endParaRPr sz="2200" dirty="0"/>
          </a:p>
          <a:p>
            <a:pPr marL="342900" lvl="0" indent="-1615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sz="2200" dirty="0"/>
          </a:p>
          <a:p>
            <a:pPr marL="342900" lvl="0" indent="-1615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56"/>
              <a:buNone/>
            </a:pPr>
            <a:endParaRPr sz="2200" dirty="0"/>
          </a:p>
          <a:p>
            <a:pPr marL="342900" lvl="0" indent="-1615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56"/>
              <a:buNone/>
            </a:pPr>
            <a:endParaRPr sz="2200" dirty="0"/>
          </a:p>
          <a:p>
            <a:pPr marL="342900" lvl="0" indent="-1615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56"/>
              <a:buNone/>
            </a:pPr>
            <a:endParaRPr sz="2200" dirty="0"/>
          </a:p>
          <a:p>
            <a:pPr marL="342900" lvl="0" indent="-1615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56"/>
              <a:buNone/>
            </a:pPr>
            <a:endParaRPr sz="2200" dirty="0"/>
          </a:p>
          <a:p>
            <a:pPr marL="342900" lvl="0" indent="-1615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56"/>
              <a:buNone/>
            </a:pPr>
            <a:endParaRPr sz="2200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56"/>
              <a:buChar char="•"/>
            </a:pPr>
            <a:r>
              <a:rPr lang="en" sz="2200" dirty="0"/>
              <a:t>Select ‘Run after’ from the runtime menu. Does this change produce an appreciable difference in performance?</a:t>
            </a:r>
            <a:endParaRPr sz="2200" dirty="0"/>
          </a:p>
          <a:p>
            <a:pPr marL="342900" lvl="0" indent="-18745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48"/>
              <a:buNone/>
            </a:pPr>
            <a:endParaRPr sz="2400" dirty="0"/>
          </a:p>
          <a:p>
            <a:pPr marL="342900" lvl="0" indent="-18745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48"/>
              <a:buNone/>
            </a:pPr>
            <a:endParaRPr sz="2400" dirty="0"/>
          </a:p>
          <a:p>
            <a:pPr marL="342900" lvl="0" indent="-18745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48"/>
              <a:buNone/>
            </a:pPr>
            <a:endParaRPr sz="2400" dirty="0"/>
          </a:p>
          <a:p>
            <a:pPr marL="342900" lvl="0" indent="-18745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48"/>
              <a:buNone/>
            </a:pPr>
            <a:endParaRPr sz="2400" dirty="0"/>
          </a:p>
        </p:txBody>
      </p:sp>
      <p:pic>
        <p:nvPicPr>
          <p:cNvPr id="1656" name="Google Shape;1656;p1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1240" y="3679370"/>
            <a:ext cx="8869499" cy="1669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7" name="Google Shape;1657;p133"/>
          <p:cNvPicPr preferRelativeResize="0"/>
          <p:nvPr/>
        </p:nvPicPr>
        <p:blipFill rotWithShape="1">
          <a:blip r:embed="rId4">
            <a:alphaModFix/>
          </a:blip>
          <a:srcRect l="10636" t="9192" r="72363" b="81110"/>
          <a:stretch/>
        </p:blipFill>
        <p:spPr>
          <a:xfrm>
            <a:off x="4292138" y="1531923"/>
            <a:ext cx="3083616" cy="989396"/>
          </a:xfrm>
          <a:prstGeom prst="rect">
            <a:avLst/>
          </a:prstGeom>
          <a:noFill/>
          <a:ln>
            <a:noFill/>
          </a:ln>
        </p:spPr>
      </p:pic>
      <p:sp>
        <p:nvSpPr>
          <p:cNvPr id="1658" name="Google Shape;1658;p133"/>
          <p:cNvSpPr/>
          <p:nvPr/>
        </p:nvSpPr>
        <p:spPr>
          <a:xfrm>
            <a:off x="3995725" y="4965296"/>
            <a:ext cx="241200" cy="2826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9" name="Google Shape;1659;p133"/>
          <p:cNvSpPr/>
          <p:nvPr/>
        </p:nvSpPr>
        <p:spPr>
          <a:xfrm>
            <a:off x="4710468" y="1885325"/>
            <a:ext cx="663000" cy="2826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" name="Google Shape;1665;p134"/>
          <p:cNvSpPr txBox="1">
            <a:spLocks noGrp="1"/>
          </p:cNvSpPr>
          <p:nvPr>
            <p:ph type="title"/>
          </p:nvPr>
        </p:nvSpPr>
        <p:spPr>
          <a:xfrm>
            <a:off x="1981200" y="-301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dirty="0"/>
              <a:t>Exercise 6.4</a:t>
            </a:r>
            <a:endParaRPr dirty="0"/>
          </a:p>
        </p:txBody>
      </p:sp>
      <p:sp>
        <p:nvSpPr>
          <p:cNvPr id="1666" name="Google Shape;1666;p134"/>
          <p:cNvSpPr txBox="1">
            <a:spLocks noGrp="1"/>
          </p:cNvSpPr>
          <p:nvPr>
            <p:ph type="body" idx="1"/>
          </p:nvPr>
        </p:nvSpPr>
        <p:spPr>
          <a:xfrm>
            <a:off x="1844635" y="1413482"/>
            <a:ext cx="8562108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615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56"/>
              <a:buNone/>
            </a:pPr>
            <a:endParaRPr sz="2400"/>
          </a:p>
          <a:p>
            <a:pPr marL="342900" lvl="0" indent="-18745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48"/>
              <a:buNone/>
            </a:pPr>
            <a:endParaRPr sz="2400"/>
          </a:p>
          <a:p>
            <a:pPr marL="342900" lvl="0" indent="-18745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48"/>
              <a:buNone/>
            </a:pPr>
            <a:endParaRPr sz="2400"/>
          </a:p>
          <a:p>
            <a:pPr marL="342900" lvl="0" indent="-18745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48"/>
              <a:buNone/>
            </a:pPr>
            <a:endParaRPr sz="2400"/>
          </a:p>
        </p:txBody>
      </p:sp>
      <p:pic>
        <p:nvPicPr>
          <p:cNvPr id="1667" name="Google Shape;1667;p1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1967" y="5046669"/>
            <a:ext cx="8888065" cy="952633"/>
          </a:xfrm>
          <a:prstGeom prst="rect">
            <a:avLst/>
          </a:prstGeom>
          <a:noFill/>
          <a:ln>
            <a:noFill/>
          </a:ln>
        </p:spPr>
      </p:pic>
      <p:sp>
        <p:nvSpPr>
          <p:cNvPr id="1668" name="Google Shape;1668;p134"/>
          <p:cNvSpPr txBox="1"/>
          <p:nvPr/>
        </p:nvSpPr>
        <p:spPr>
          <a:xfrm>
            <a:off x="1844635" y="1184882"/>
            <a:ext cx="85620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56"/>
              <a:buFont typeface="Arial"/>
              <a:buChar char="•"/>
            </a:pPr>
            <a:r>
              <a:rPr lang="en" sz="2200" b="1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Go to cell 10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56"/>
              <a:buFont typeface="Arial"/>
              <a:buChar char="•"/>
            </a:pPr>
            <a:r>
              <a:rPr lang="en" sz="2200" b="1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Change the output layer activation function from ‘softmax’ to ‘sigmoid’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56"/>
              <a:buFont typeface="Arial"/>
              <a:buChar char="•"/>
            </a:pPr>
            <a:r>
              <a:rPr lang="en" sz="2200" b="1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Select ‘Run after’ from the runtime menu and note the confusion matrix results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56"/>
              <a:buFont typeface="Arial"/>
              <a:buChar char="•"/>
            </a:pPr>
            <a:r>
              <a:rPr lang="en" sz="2200" b="1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While still set to ‘sigmoid’, rerun the code starting from cell 9.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56"/>
              <a:buFont typeface="Arial"/>
              <a:buChar char="•"/>
            </a:pPr>
            <a:r>
              <a:rPr lang="en" sz="2200" b="1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What is the difference between running the code from cell 9 and running the code from cell 10?</a:t>
            </a:r>
            <a:endParaRPr sz="2400" b="1" i="0" u="none" strike="noStrike" cap="none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8745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48"/>
              <a:buFont typeface="Arial"/>
              <a:buNone/>
            </a:pPr>
            <a:endParaRPr sz="2400" b="1" i="0" u="none" strike="noStrike" cap="none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8745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48"/>
              <a:buFont typeface="Arial"/>
              <a:buNone/>
            </a:pPr>
            <a:endParaRPr sz="2400" b="1" i="0" u="none" strike="noStrike" cap="none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8745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48"/>
              <a:buFont typeface="Arial"/>
              <a:buNone/>
            </a:pPr>
            <a:endParaRPr sz="2400" b="1" i="0" u="none" strike="noStrike" cap="none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p16"/>
          <p:cNvSpPr txBox="1">
            <a:spLocks noGrp="1"/>
          </p:cNvSpPr>
          <p:nvPr>
            <p:ph type="title"/>
          </p:nvPr>
        </p:nvSpPr>
        <p:spPr>
          <a:xfrm>
            <a:off x="1981200" y="18447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dirty="0"/>
              <a:t>Exercise 6.5 Random Forest Regression</a:t>
            </a:r>
            <a:endParaRPr dirty="0"/>
          </a:p>
        </p:txBody>
      </p:sp>
      <p:sp>
        <p:nvSpPr>
          <p:cNvPr id="1675" name="Google Shape;1675;p16"/>
          <p:cNvSpPr txBox="1">
            <a:spLocks noGrp="1"/>
          </p:cNvSpPr>
          <p:nvPr>
            <p:ph type="body" idx="1"/>
          </p:nvPr>
        </p:nvSpPr>
        <p:spPr>
          <a:xfrm>
            <a:off x="1750291" y="1415325"/>
            <a:ext cx="8691417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518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Char char="•"/>
            </a:pPr>
            <a:r>
              <a:rPr lang="en" sz="2600"/>
              <a:t>Machine learning is also employed for multivariate regression analysis</a:t>
            </a:r>
            <a:endParaRPr/>
          </a:p>
          <a:p>
            <a:pPr marL="457200" lvl="0" indent="-34518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Char char="•"/>
            </a:pPr>
            <a:r>
              <a:rPr lang="en" sz="2600"/>
              <a:t>While categorical variables are used for classification problems, ML regression is mostly performed on continuous predicted variables</a:t>
            </a:r>
            <a:endParaRPr/>
          </a:p>
          <a:p>
            <a:pPr marL="457200" lvl="0" indent="-34518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Char char="•"/>
            </a:pPr>
            <a:r>
              <a:rPr lang="en" sz="2600"/>
              <a:t>A Random Forest regression model operates by constructing several decision trees at random during training time</a:t>
            </a:r>
            <a:endParaRPr/>
          </a:p>
          <a:p>
            <a:pPr marL="457200" lvl="0" indent="-34518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Char char="•"/>
            </a:pPr>
            <a:r>
              <a:rPr lang="en" sz="2600"/>
              <a:t>For each input into the model, the predicted output equals the mean of the predicted values from all trees in the forest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None/>
            </a:pPr>
            <a:endParaRPr sz="2600"/>
          </a:p>
          <a:p>
            <a:pPr marL="112014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None/>
            </a:pPr>
            <a:endParaRPr sz="2600"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None/>
            </a:pPr>
            <a:endParaRPr sz="2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8"/>
          <p:cNvSpPr txBox="1">
            <a:spLocks noGrp="1"/>
          </p:cNvSpPr>
          <p:nvPr>
            <p:ph type="title"/>
          </p:nvPr>
        </p:nvSpPr>
        <p:spPr>
          <a:xfrm>
            <a:off x="1706700" y="83574"/>
            <a:ext cx="8808900" cy="9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4400"/>
              <a:t>TensorFlow Fundamentals</a:t>
            </a:r>
            <a:endParaRPr sz="1500" b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7" name="Google Shape;937;p8"/>
          <p:cNvSpPr txBox="1"/>
          <p:nvPr/>
        </p:nvSpPr>
        <p:spPr>
          <a:xfrm>
            <a:off x="562708" y="1225375"/>
            <a:ext cx="11095892" cy="53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0" marR="381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" sz="3200" b="1" i="0" u="none" strike="noStrike" cap="none" dirty="0">
                <a:solidFill>
                  <a:srgbClr val="3D37AE"/>
                </a:solidFill>
                <a:latin typeface="Arial"/>
                <a:ea typeface="Arial"/>
                <a:cs typeface="Arial"/>
                <a:sym typeface="Arial"/>
              </a:rPr>
              <a:t>Tensors are another (mathematical) name for matrices and vectors</a:t>
            </a:r>
            <a:endParaRPr sz="3200" b="0" i="0" u="none" strike="noStrike" cap="none" dirty="0">
              <a:solidFill>
                <a:srgbClr val="3D37A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8000" marR="381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" sz="3200" b="1" i="0" u="none" strike="noStrike" cap="none" dirty="0">
                <a:solidFill>
                  <a:srgbClr val="3D37AE"/>
                </a:solidFill>
                <a:latin typeface="Arial"/>
                <a:ea typeface="Arial"/>
                <a:cs typeface="Arial"/>
                <a:sym typeface="Arial"/>
              </a:rPr>
              <a:t>TensorFlow makes computational graphs that allow visualization of mathematical processes</a:t>
            </a:r>
            <a:endParaRPr sz="3200" b="1" i="0" u="none" strike="noStrike" cap="none" dirty="0">
              <a:solidFill>
                <a:srgbClr val="3D37A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8000" marR="381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" sz="3200" b="1" i="0" u="none" strike="noStrike" cap="none" dirty="0">
                <a:solidFill>
                  <a:srgbClr val="3D37AE"/>
                </a:solidFill>
                <a:latin typeface="Arial"/>
                <a:ea typeface="Arial"/>
                <a:cs typeface="Arial"/>
                <a:sym typeface="Arial"/>
              </a:rPr>
              <a:t>Graphs are data structures that contain </a:t>
            </a:r>
            <a:r>
              <a:rPr lang="en" sz="3200" b="1" i="1" u="none" strike="noStrike" cap="none" dirty="0" err="1">
                <a:solidFill>
                  <a:srgbClr val="3D37AE"/>
                </a:solidFill>
                <a:latin typeface="Arial"/>
                <a:ea typeface="Arial"/>
                <a:cs typeface="Arial"/>
                <a:sym typeface="Arial"/>
              </a:rPr>
              <a:t>tf.Operation</a:t>
            </a:r>
            <a:r>
              <a:rPr lang="en" sz="3200" b="1" i="0" u="none" strike="noStrike" cap="none" dirty="0">
                <a:solidFill>
                  <a:srgbClr val="3D37AE"/>
                </a:solidFill>
                <a:latin typeface="Arial"/>
                <a:ea typeface="Arial"/>
                <a:cs typeface="Arial"/>
                <a:sym typeface="Arial"/>
              </a:rPr>
              <a:t> objects representing units of computation</a:t>
            </a:r>
            <a:endParaRPr sz="3200" b="0" i="0" u="none" strike="noStrike" cap="none" dirty="0">
              <a:solidFill>
                <a:srgbClr val="3D37A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8000" marR="381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" sz="3200" b="1" i="1" u="none" strike="noStrike" cap="none" dirty="0" err="1">
                <a:solidFill>
                  <a:srgbClr val="3D37AE"/>
                </a:solidFill>
                <a:latin typeface="Arial"/>
                <a:ea typeface="Arial"/>
                <a:cs typeface="Arial"/>
                <a:sym typeface="Arial"/>
              </a:rPr>
              <a:t>tf.Tensor</a:t>
            </a:r>
            <a:r>
              <a:rPr lang="en" sz="3200" b="1" i="0" u="none" strike="noStrike" cap="none" dirty="0">
                <a:solidFill>
                  <a:srgbClr val="3D37AE"/>
                </a:solidFill>
                <a:latin typeface="Arial"/>
                <a:ea typeface="Arial"/>
                <a:cs typeface="Arial"/>
                <a:sym typeface="Arial"/>
              </a:rPr>
              <a:t> objects represent the units of data that flow between operations</a:t>
            </a:r>
            <a:endParaRPr sz="3200" b="1" i="0" u="none" strike="noStrike" cap="none" dirty="0">
              <a:solidFill>
                <a:srgbClr val="3D37A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8000" marR="381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" sz="3200" b="1" i="0" u="none" strike="noStrike" cap="none" dirty="0">
                <a:solidFill>
                  <a:srgbClr val="3D37AE"/>
                </a:solidFill>
                <a:latin typeface="Arial"/>
                <a:ea typeface="Arial"/>
                <a:cs typeface="Arial"/>
                <a:sym typeface="Arial"/>
              </a:rPr>
              <a:t>The graphs run with </a:t>
            </a:r>
            <a:r>
              <a:rPr lang="en" sz="3200" b="1" i="1" u="none" strike="noStrike" cap="none" dirty="0">
                <a:solidFill>
                  <a:srgbClr val="3D37AE"/>
                </a:solidFill>
                <a:latin typeface="Arial"/>
                <a:ea typeface="Arial"/>
                <a:cs typeface="Arial"/>
                <a:sym typeface="Arial"/>
              </a:rPr>
              <a:t>sessions </a:t>
            </a:r>
            <a:endParaRPr sz="3200" b="1" i="1" u="none" strike="noStrike" cap="none" dirty="0">
              <a:solidFill>
                <a:srgbClr val="3D37A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38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Google Shape;1681;p21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Using RF to Predict Flower Properties</a:t>
            </a:r>
            <a:endParaRPr/>
          </a:p>
        </p:txBody>
      </p:sp>
      <p:sp>
        <p:nvSpPr>
          <p:cNvPr id="1682" name="Google Shape;1682;p21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518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Char char="•"/>
            </a:pPr>
            <a:r>
              <a:rPr lang="en"/>
              <a:t>The data set we have can be used for more than just predicting flower varieties from flower dimensions – we can use it in reverse</a:t>
            </a:r>
            <a:endParaRPr/>
          </a:p>
          <a:p>
            <a:pPr marL="457200" lvl="0" indent="-34518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Char char="•"/>
            </a:pPr>
            <a:r>
              <a:rPr lang="en"/>
              <a:t>That is we can use flower varieties and other flower dimensions to “predict” specific features </a:t>
            </a:r>
            <a:endParaRPr/>
          </a:p>
          <a:p>
            <a:pPr marL="457200" lvl="0" indent="-34518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Char char="•"/>
            </a:pPr>
            <a:r>
              <a:rPr lang="en"/>
              <a:t>Here we will show how categorical values (flower type) and numerical values (flower dimensions) can be used to predict other flower dimensions</a:t>
            </a:r>
            <a:endParaRPr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Google Shape;1688;p22"/>
          <p:cNvSpPr txBox="1">
            <a:spLocks noGrp="1"/>
          </p:cNvSpPr>
          <p:nvPr>
            <p:ph type="title"/>
          </p:nvPr>
        </p:nvSpPr>
        <p:spPr>
          <a:xfrm>
            <a:off x="0" y="10006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Predicting Sepal Length Based on Flower Variety &amp; Dimensions</a:t>
            </a:r>
            <a:endParaRPr/>
          </a:p>
        </p:txBody>
      </p:sp>
      <p:pic>
        <p:nvPicPr>
          <p:cNvPr id="1689" name="Google Shape;1689;p22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11321"/>
          <a:stretch/>
        </p:blipFill>
        <p:spPr>
          <a:xfrm>
            <a:off x="6533480" y="1736800"/>
            <a:ext cx="3429297" cy="1074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0" name="Google Shape;1690;p22" descr="Graphical user interface,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8052" y="1717095"/>
            <a:ext cx="2278577" cy="449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1" name="Google Shape;1691;p22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2049" t="86521" r="48011" b="814"/>
          <a:stretch/>
        </p:blipFill>
        <p:spPr>
          <a:xfrm>
            <a:off x="3191943" y="2303967"/>
            <a:ext cx="1712566" cy="153469"/>
          </a:xfrm>
          <a:prstGeom prst="rect">
            <a:avLst/>
          </a:prstGeom>
          <a:noFill/>
          <a:ln>
            <a:noFill/>
          </a:ln>
        </p:spPr>
      </p:pic>
      <p:sp>
        <p:nvSpPr>
          <p:cNvPr id="1692" name="Google Shape;1692;p22"/>
          <p:cNvSpPr txBox="1"/>
          <p:nvPr/>
        </p:nvSpPr>
        <p:spPr>
          <a:xfrm>
            <a:off x="4702830" y="1297188"/>
            <a:ext cx="278634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Predicted variable = sepal length</a:t>
            </a:r>
            <a:endParaRPr/>
          </a:p>
        </p:txBody>
      </p:sp>
      <p:pic>
        <p:nvPicPr>
          <p:cNvPr id="1693" name="Google Shape;1693;p22" descr="Chart, scatter char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5464" t="1408"/>
          <a:stretch/>
        </p:blipFill>
        <p:spPr>
          <a:xfrm>
            <a:off x="2419927" y="2640413"/>
            <a:ext cx="3299558" cy="3200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4" name="Google Shape;1694;p22" descr="Char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l="5670"/>
          <a:stretch/>
        </p:blipFill>
        <p:spPr>
          <a:xfrm>
            <a:off x="6702339" y="2949709"/>
            <a:ext cx="3299558" cy="3200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Google Shape;1700;p2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Random Forest Regression</a:t>
            </a:r>
            <a:endParaRPr/>
          </a:p>
        </p:txBody>
      </p:sp>
      <p:sp>
        <p:nvSpPr>
          <p:cNvPr id="1701" name="Google Shape;1701;p23"/>
          <p:cNvSpPr txBox="1">
            <a:spLocks noGrp="1"/>
          </p:cNvSpPr>
          <p:nvPr>
            <p:ph type="body" idx="1"/>
          </p:nvPr>
        </p:nvSpPr>
        <p:spPr>
          <a:xfrm>
            <a:off x="1634836" y="1087634"/>
            <a:ext cx="8931563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800"/>
              <a:t>We have provided both a python script and an R script, so that you can practice RF regression on the classic Iris data set</a:t>
            </a:r>
            <a:endParaRPr sz="2800"/>
          </a:p>
          <a:p>
            <a:pPr marL="285750" lvl="0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The python script ‘</a:t>
            </a:r>
            <a:r>
              <a:rPr lang="en" sz="2800">
                <a:solidFill>
                  <a:srgbClr val="FF0000"/>
                </a:solidFill>
              </a:rPr>
              <a:t>IrisRF_</a:t>
            </a:r>
            <a:r>
              <a:rPr lang="en">
                <a:solidFill>
                  <a:srgbClr val="FF0000"/>
                </a:solidFill>
              </a:rPr>
              <a:t>sklearn</a:t>
            </a:r>
            <a:r>
              <a:rPr lang="en" sz="2800">
                <a:solidFill>
                  <a:srgbClr val="FF0000"/>
                </a:solidFill>
              </a:rPr>
              <a:t>.ipynb</a:t>
            </a:r>
            <a:r>
              <a:rPr lang="en" sz="2800"/>
              <a:t>’ can be found in the </a:t>
            </a:r>
            <a:r>
              <a:rPr lang="en" sz="2800">
                <a:solidFill>
                  <a:srgbClr val="FF0000"/>
                </a:solidFill>
              </a:rPr>
              <a:t>Python Code </a:t>
            </a:r>
            <a:r>
              <a:rPr lang="en" sz="2800"/>
              <a:t>folder under </a:t>
            </a:r>
            <a:r>
              <a:rPr lang="en" sz="2800">
                <a:solidFill>
                  <a:srgbClr val="FF0000"/>
                </a:solidFill>
              </a:rPr>
              <a:t>Module 6</a:t>
            </a:r>
            <a:r>
              <a:rPr lang="en" sz="2800"/>
              <a:t> </a:t>
            </a:r>
            <a:endParaRPr sz="2800"/>
          </a:p>
          <a:p>
            <a:pPr marL="285750" lvl="0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You can find the R script ‘</a:t>
            </a:r>
            <a:r>
              <a:rPr lang="en" sz="2800">
                <a:solidFill>
                  <a:srgbClr val="FF0000"/>
                </a:solidFill>
              </a:rPr>
              <a:t>IrisRF_randomForest_R.ipynb</a:t>
            </a:r>
            <a:r>
              <a:rPr lang="en" sz="2800"/>
              <a:t>’ in the </a:t>
            </a:r>
            <a:r>
              <a:rPr lang="en" sz="2800">
                <a:solidFill>
                  <a:srgbClr val="FF0000"/>
                </a:solidFill>
              </a:rPr>
              <a:t>R Code </a:t>
            </a:r>
            <a:r>
              <a:rPr lang="en" sz="2800"/>
              <a:t>folder under </a:t>
            </a:r>
            <a:r>
              <a:rPr lang="en" sz="2800">
                <a:solidFill>
                  <a:srgbClr val="FF0000"/>
                </a:solidFill>
              </a:rPr>
              <a:t>Module 6</a:t>
            </a:r>
            <a:endParaRPr sz="2800">
              <a:solidFill>
                <a:srgbClr val="FF0000"/>
              </a:solidFill>
            </a:endParaRPr>
          </a:p>
          <a:p>
            <a:pPr marL="285750" lvl="0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lang="en" sz="2800"/>
              <a:t>The accompanying data for both scripts,  ‘</a:t>
            </a:r>
            <a:r>
              <a:rPr lang="en" sz="2800">
                <a:solidFill>
                  <a:srgbClr val="FF0000"/>
                </a:solidFill>
              </a:rPr>
              <a:t>data1.csv</a:t>
            </a:r>
            <a:r>
              <a:rPr lang="en" sz="2800"/>
              <a:t>’, can be found in the </a:t>
            </a:r>
            <a:r>
              <a:rPr lang="en" sz="2800">
                <a:solidFill>
                  <a:srgbClr val="FF0000"/>
                </a:solidFill>
              </a:rPr>
              <a:t>Data </a:t>
            </a:r>
            <a:r>
              <a:rPr lang="en" sz="2800"/>
              <a:t>folder under </a:t>
            </a:r>
            <a:r>
              <a:rPr lang="en" sz="2800">
                <a:solidFill>
                  <a:srgbClr val="FF0000"/>
                </a:solidFill>
              </a:rPr>
              <a:t>Module 6</a:t>
            </a:r>
            <a:r>
              <a:rPr lang="en" sz="2800"/>
              <a:t> </a:t>
            </a:r>
            <a:endParaRPr sz="2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" name="Google Shape;1707;p24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Study the Programs</a:t>
            </a:r>
            <a:endParaRPr/>
          </a:p>
        </p:txBody>
      </p:sp>
      <p:sp>
        <p:nvSpPr>
          <p:cNvPr id="1708" name="Google Shape;1708;p24"/>
          <p:cNvSpPr txBox="1">
            <a:spLocks noGrp="1"/>
          </p:cNvSpPr>
          <p:nvPr>
            <p:ph type="body" idx="1"/>
          </p:nvPr>
        </p:nvSpPr>
        <p:spPr>
          <a:xfrm>
            <a:off x="1981200" y="1417638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"/>
              <a:t>Study both the python code </a:t>
            </a:r>
            <a:r>
              <a:rPr lang="en" sz="2800"/>
              <a:t>‘</a:t>
            </a:r>
            <a:r>
              <a:rPr lang="en" sz="2800">
                <a:solidFill>
                  <a:srgbClr val="FF0000"/>
                </a:solidFill>
              </a:rPr>
              <a:t>IrisRF_sklearn.ipynb</a:t>
            </a:r>
            <a:r>
              <a:rPr lang="en" sz="2800"/>
              <a:t>’ and the R code ‘</a:t>
            </a:r>
            <a:r>
              <a:rPr lang="en" sz="2800">
                <a:solidFill>
                  <a:srgbClr val="FF0000"/>
                </a:solidFill>
              </a:rPr>
              <a:t>IrisRF_randomForest_R.ipynb</a:t>
            </a:r>
            <a:r>
              <a:rPr lang="en" sz="2800"/>
              <a:t>’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"/>
              <a:t>See if you can understand the logic of the programs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"/>
              <a:t>Ask questions of the TA’s if you are unclear about some of the functions or code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"/>
              <a:t>After studying the codes, try running them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None/>
            </a:pPr>
            <a:endParaRPr sz="2800"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None/>
            </a:pPr>
            <a:endParaRPr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"/>
          <p:cNvSpPr txBox="1"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 Light"/>
              <a:buNone/>
            </a:pPr>
            <a:r>
              <a:rPr lang="en-US"/>
              <a:t>Coffee Break &amp; Networking Session</a:t>
            </a:r>
            <a:endParaRPr/>
          </a:p>
        </p:txBody>
      </p:sp>
      <p:sp>
        <p:nvSpPr>
          <p:cNvPr id="107" name="Google Shape;107;p6"/>
          <p:cNvSpPr txBox="1">
            <a:spLocks noGrp="1"/>
          </p:cNvSpPr>
          <p:nvPr>
            <p:ph type="body" idx="1"/>
          </p:nvPr>
        </p:nvSpPr>
        <p:spPr>
          <a:xfrm>
            <a:off x="4386300" y="4706413"/>
            <a:ext cx="34194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Workshop Sponsors</a:t>
            </a:r>
            <a:endParaRPr/>
          </a:p>
        </p:txBody>
      </p:sp>
      <p:pic>
        <p:nvPicPr>
          <p:cNvPr id="108" name="Google Shape;108;p6" title="logo-UofA_RG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7663501"/>
            <a:ext cx="3998213" cy="1079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6"/>
          <p:cNvSpPr/>
          <p:nvPr/>
        </p:nvSpPr>
        <p:spPr>
          <a:xfrm>
            <a:off x="487296" y="5462674"/>
            <a:ext cx="2157844" cy="513911"/>
          </a:xfrm>
          <a:custGeom>
            <a:avLst/>
            <a:gdLst/>
            <a:ahLst/>
            <a:cxnLst/>
            <a:rect l="l" t="t" r="r" b="b"/>
            <a:pathLst>
              <a:path w="2147108" h="511354" extrusionOk="0">
                <a:moveTo>
                  <a:pt x="0" y="0"/>
                </a:moveTo>
                <a:lnTo>
                  <a:pt x="2147108" y="0"/>
                </a:lnTo>
                <a:lnTo>
                  <a:pt x="2147108" y="511354"/>
                </a:lnTo>
                <a:lnTo>
                  <a:pt x="0" y="5113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0" name="Google Shape;110;p6"/>
          <p:cNvSpPr/>
          <p:nvPr/>
        </p:nvSpPr>
        <p:spPr>
          <a:xfrm>
            <a:off x="5697121" y="5453529"/>
            <a:ext cx="732757" cy="532165"/>
          </a:xfrm>
          <a:custGeom>
            <a:avLst/>
            <a:gdLst/>
            <a:ahLst/>
            <a:cxnLst/>
            <a:rect l="l" t="t" r="r" b="b"/>
            <a:pathLst>
              <a:path w="729111" h="529517" extrusionOk="0">
                <a:moveTo>
                  <a:pt x="0" y="0"/>
                </a:moveTo>
                <a:lnTo>
                  <a:pt x="729111" y="0"/>
                </a:lnTo>
                <a:lnTo>
                  <a:pt x="729111" y="529517"/>
                </a:lnTo>
                <a:lnTo>
                  <a:pt x="0" y="5295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111" name="Google Shape;111;p6" title="genomecanada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61466" y="5453524"/>
            <a:ext cx="1103009" cy="533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6" title="ontariogenomics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05141" y="5469837"/>
            <a:ext cx="1251299" cy="500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6" title="logo-UofA_RG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8280" y="5614103"/>
            <a:ext cx="1323766" cy="357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160843" y="5353164"/>
            <a:ext cx="3543866" cy="733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ustom Design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</TotalTime>
  <Words>6155</Words>
  <Application>Microsoft Macintosh PowerPoint</Application>
  <PresentationFormat>Widescreen</PresentationFormat>
  <Paragraphs>814</Paragraphs>
  <Slides>94</Slides>
  <Notes>92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94</vt:i4>
      </vt:variant>
    </vt:vector>
  </HeadingPairs>
  <TitlesOfParts>
    <vt:vector size="110" baseType="lpstr">
      <vt:lpstr>Helvetica Neue Light</vt:lpstr>
      <vt:lpstr>Roboto</vt:lpstr>
      <vt:lpstr>Courier New</vt:lpstr>
      <vt:lpstr>Arial</vt:lpstr>
      <vt:lpstr>Consolas</vt:lpstr>
      <vt:lpstr>Verdana</vt:lpstr>
      <vt:lpstr>Courier</vt:lpstr>
      <vt:lpstr>Calibri</vt:lpstr>
      <vt:lpstr>Helvetica Neue</vt:lpstr>
      <vt:lpstr>1_Office Theme</vt:lpstr>
      <vt:lpstr>1_Blank Presentation</vt:lpstr>
      <vt:lpstr>Office Theme</vt:lpstr>
      <vt:lpstr>Office Theme</vt:lpstr>
      <vt:lpstr>1_Custom Design</vt:lpstr>
      <vt:lpstr>Office Theme</vt:lpstr>
      <vt:lpstr>Custom Design</vt:lpstr>
      <vt:lpstr>PowerPoint Presentation</vt:lpstr>
      <vt:lpstr>PowerPoint Presentation</vt:lpstr>
      <vt:lpstr>Module 6: Machine Learning with Keras &amp; Scikit-Learn</vt:lpstr>
      <vt:lpstr>Schedule (MT)</vt:lpstr>
      <vt:lpstr>Schedule (PT)</vt:lpstr>
      <vt:lpstr>Learning Objectives</vt:lpstr>
      <vt:lpstr>SciKit-Learn </vt:lpstr>
      <vt:lpstr>TensorFlow and Keras</vt:lpstr>
      <vt:lpstr> TensorFlow Fundamentals </vt:lpstr>
      <vt:lpstr>Data Flow Graph</vt:lpstr>
      <vt:lpstr>Graphs in TensorFlow</vt:lpstr>
      <vt:lpstr>Keras and Sklearn</vt:lpstr>
      <vt:lpstr>How To Install TensorFlow?</vt:lpstr>
      <vt:lpstr>  Let’s Try Programming a Decision Tree to Classify Iris Flowers Using Scikit-Learn  </vt:lpstr>
      <vt:lpstr>Writing Python Code via Scikit-Learn</vt:lpstr>
      <vt:lpstr>Machine Learning Workflow</vt:lpstr>
      <vt:lpstr>Machine Learning Workflow</vt:lpstr>
      <vt:lpstr>Iris Flower Data Set</vt:lpstr>
      <vt:lpstr>Iris Flower Data Set</vt:lpstr>
      <vt:lpstr>Machine Learning Workflow</vt:lpstr>
      <vt:lpstr>Format Data/Select Features</vt:lpstr>
      <vt:lpstr>Open the Colab File</vt:lpstr>
      <vt:lpstr>Open the Colab File cont...</vt:lpstr>
      <vt:lpstr>“Old” IrisDT4 Algorithm</vt:lpstr>
      <vt:lpstr>“New” IrisDT4 Algorithm</vt:lpstr>
      <vt:lpstr>Import Functions for  Python Math</vt:lpstr>
      <vt:lpstr>Code for Reading Data</vt:lpstr>
      <vt:lpstr>Create a Dataset Split Function</vt:lpstr>
      <vt:lpstr>Machine Learning Workflow</vt:lpstr>
      <vt:lpstr>Choose and Train a Model</vt:lpstr>
      <vt:lpstr>Repeat Process Until Max Depth Reached</vt:lpstr>
      <vt:lpstr>Program Statistics (Using Sklearn)</vt:lpstr>
      <vt:lpstr>“Old” Program Statistics (Everything in Python)</vt:lpstr>
      <vt:lpstr>Machine Learning Workflow</vt:lpstr>
      <vt:lpstr>Decision Tree Visualization</vt:lpstr>
      <vt:lpstr>Resulting Decision Tree</vt:lpstr>
      <vt:lpstr>Performance on Training Set (Confusion Matrix)</vt:lpstr>
      <vt:lpstr>Performance on Testing Set (Confusion Matrix)</vt:lpstr>
      <vt:lpstr>Training &amp; Testing (Old Code)</vt:lpstr>
      <vt:lpstr>Getting To The Top  </vt:lpstr>
      <vt:lpstr>Module 6.1 - Lab</vt:lpstr>
      <vt:lpstr>Open the Colab File in the Language of Your Choosing</vt:lpstr>
      <vt:lpstr>Open the Colab File in the Language of Your Choosing cont...</vt:lpstr>
      <vt:lpstr>Study the Program</vt:lpstr>
      <vt:lpstr>Upload the Data</vt:lpstr>
      <vt:lpstr>Exercise 6.1- Run The Program</vt:lpstr>
      <vt:lpstr>Try Running a Few Examples</vt:lpstr>
      <vt:lpstr>Try Running a Few Examples</vt:lpstr>
      <vt:lpstr>Try Running a Few Examples</vt:lpstr>
      <vt:lpstr>Try Running a Few Examples</vt:lpstr>
      <vt:lpstr>Let’s Try Programming an ANN to Classify Iris Flowers with Keras </vt:lpstr>
      <vt:lpstr>Machine Learning Workflow</vt:lpstr>
      <vt:lpstr>Machine Learning Workflow</vt:lpstr>
      <vt:lpstr>Open the Colab File</vt:lpstr>
      <vt:lpstr>Open the Colab File cont...</vt:lpstr>
      <vt:lpstr>Import Functions for  Python Math</vt:lpstr>
      <vt:lpstr>Machine Learning Workflow</vt:lpstr>
      <vt:lpstr>Loading the Data</vt:lpstr>
      <vt:lpstr> Extracting Species Information </vt:lpstr>
      <vt:lpstr>Splitting Data and Comparing</vt:lpstr>
      <vt:lpstr>Build the Model</vt:lpstr>
      <vt:lpstr>Hidden Layer Activation Function</vt:lpstr>
      <vt:lpstr>Input and Hidden Layer</vt:lpstr>
      <vt:lpstr>Output Layer</vt:lpstr>
      <vt:lpstr>Defining Model Parameters Comparison</vt:lpstr>
      <vt:lpstr>Machine Learning Workflow</vt:lpstr>
      <vt:lpstr>Compiling the Model</vt:lpstr>
      <vt:lpstr>Training the Model</vt:lpstr>
      <vt:lpstr>PowerPoint Presentation</vt:lpstr>
      <vt:lpstr>Machine Learning Workflow</vt:lpstr>
      <vt:lpstr>Testing the Model</vt:lpstr>
      <vt:lpstr>Testing the Model</vt:lpstr>
      <vt:lpstr>Confusion Matrix</vt:lpstr>
      <vt:lpstr>Confusion Matrix Comparison</vt:lpstr>
      <vt:lpstr>Comparison of Code Length with ANN Code using Keras vs. numpy    </vt:lpstr>
      <vt:lpstr>Program Statistics</vt:lpstr>
      <vt:lpstr>Module 6.2 - Lab</vt:lpstr>
      <vt:lpstr>Open the Colab File in the Language of Your Choosing</vt:lpstr>
      <vt:lpstr>Open the Colab File in the Language of Your Choosing cont...</vt:lpstr>
      <vt:lpstr>Study the Program</vt:lpstr>
      <vt:lpstr>Upload the Data</vt:lpstr>
      <vt:lpstr>Exercise 6.2- Run The Program</vt:lpstr>
      <vt:lpstr>Try Running a Few Examples</vt:lpstr>
      <vt:lpstr>Try Running a Few Examples</vt:lpstr>
      <vt:lpstr>Try Running a Few Examples</vt:lpstr>
      <vt:lpstr>Try Running a Few Examples</vt:lpstr>
      <vt:lpstr>Exercise 6.3 – Alter It</vt:lpstr>
      <vt:lpstr>Exercise 6.4</vt:lpstr>
      <vt:lpstr>Exercise 6.5 Random Forest Regression</vt:lpstr>
      <vt:lpstr>Using RF to Predict Flower Properties</vt:lpstr>
      <vt:lpstr>Predicting Sepal Length Based on Flower Variety &amp; Dimensions</vt:lpstr>
      <vt:lpstr>Random Forest Regression</vt:lpstr>
      <vt:lpstr>Study the Programs</vt:lpstr>
      <vt:lpstr>Coffee Break &amp; Networking Session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Louisa</dc:creator>
  <cp:lastModifiedBy>Mark Berjanskii</cp:lastModifiedBy>
  <cp:revision>68</cp:revision>
  <dcterms:modified xsi:type="dcterms:W3CDTF">2026-04-19T18:52:34Z</dcterms:modified>
</cp:coreProperties>
</file>