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3.xml" ContentType="application/vnd.openxmlformats-officedocument.theme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6" r:id="rId2"/>
    <p:sldMasterId id="2147483705" r:id="rId3"/>
    <p:sldMasterId id="2147483799" r:id="rId4"/>
    <p:sldMasterId id="2147483801" r:id="rId5"/>
    <p:sldMasterId id="2147483813" r:id="rId6"/>
  </p:sldMasterIdLst>
  <p:notesMasterIdLst>
    <p:notesMasterId r:id="rId70"/>
  </p:notesMasterIdLst>
  <p:sldIdLst>
    <p:sldId id="256" r:id="rId7"/>
    <p:sldId id="257" r:id="rId8"/>
    <p:sldId id="258" r:id="rId9"/>
    <p:sldId id="259" r:id="rId10"/>
    <p:sldId id="318" r:id="rId11"/>
    <p:sldId id="323" r:id="rId12"/>
    <p:sldId id="324" r:id="rId13"/>
    <p:sldId id="325" r:id="rId14"/>
    <p:sldId id="326" r:id="rId15"/>
    <p:sldId id="327" r:id="rId16"/>
    <p:sldId id="328" r:id="rId17"/>
    <p:sldId id="329" r:id="rId18"/>
    <p:sldId id="330" r:id="rId19"/>
    <p:sldId id="331" r:id="rId20"/>
    <p:sldId id="332" r:id="rId21"/>
    <p:sldId id="333" r:id="rId22"/>
    <p:sldId id="334" r:id="rId23"/>
    <p:sldId id="335" r:id="rId24"/>
    <p:sldId id="336" r:id="rId25"/>
    <p:sldId id="337" r:id="rId26"/>
    <p:sldId id="338" r:id="rId27"/>
    <p:sldId id="339" r:id="rId28"/>
    <p:sldId id="340" r:id="rId29"/>
    <p:sldId id="341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49" r:id="rId38"/>
    <p:sldId id="350" r:id="rId39"/>
    <p:sldId id="351" r:id="rId40"/>
    <p:sldId id="352" r:id="rId41"/>
    <p:sldId id="353" r:id="rId42"/>
    <p:sldId id="354" r:id="rId43"/>
    <p:sldId id="355" r:id="rId44"/>
    <p:sldId id="356" r:id="rId45"/>
    <p:sldId id="357" r:id="rId46"/>
    <p:sldId id="358" r:id="rId47"/>
    <p:sldId id="359" r:id="rId48"/>
    <p:sldId id="360" r:id="rId49"/>
    <p:sldId id="361" r:id="rId50"/>
    <p:sldId id="362" r:id="rId51"/>
    <p:sldId id="363" r:id="rId52"/>
    <p:sldId id="364" r:id="rId53"/>
    <p:sldId id="365" r:id="rId54"/>
    <p:sldId id="366" r:id="rId55"/>
    <p:sldId id="367" r:id="rId56"/>
    <p:sldId id="368" r:id="rId57"/>
    <p:sldId id="369" r:id="rId58"/>
    <p:sldId id="370" r:id="rId59"/>
    <p:sldId id="371" r:id="rId60"/>
    <p:sldId id="372" r:id="rId61"/>
    <p:sldId id="373" r:id="rId62"/>
    <p:sldId id="374" r:id="rId63"/>
    <p:sldId id="375" r:id="rId64"/>
    <p:sldId id="376" r:id="rId65"/>
    <p:sldId id="377" r:id="rId66"/>
    <p:sldId id="378" r:id="rId67"/>
    <p:sldId id="379" r:id="rId68"/>
    <p:sldId id="302" r:id="rId69"/>
  </p:sldIdLst>
  <p:sldSz cx="12192000" cy="6858000"/>
  <p:notesSz cx="6858000" cy="9144000"/>
  <p:embeddedFontLst>
    <p:embeddedFont>
      <p:font typeface="Consolas" panose="020B0609020204030204" pitchFamily="49" charset="0"/>
      <p:regular r:id="rId71"/>
      <p:bold r:id="rId72"/>
      <p:italic r:id="rId73"/>
      <p:boldItalic r:id="rId74"/>
    </p:embeddedFont>
    <p:embeddedFont>
      <p:font typeface="Quattrocento Sans" panose="020B0502050000020003" pitchFamily="34" charset="0"/>
      <p:regular r:id="rId75"/>
      <p:bold r:id="rId76"/>
      <p:italic r:id="rId77"/>
      <p:boldItalic r:id="rId78"/>
    </p:embeddedFont>
    <p:embeddedFont>
      <p:font typeface="Roboto" panose="02000000000000000000" pitchFamily="2" charset="0"/>
      <p:regular r:id="rId79"/>
      <p:bold r:id="rId80"/>
      <p:italic r:id="rId81"/>
      <p:boldItalic r:id="rId82"/>
    </p:embeddedFont>
    <p:embeddedFont>
      <p:font typeface="Verdana" panose="020B0604030504040204" pitchFamily="34" charset="0"/>
      <p:regular r:id="rId83"/>
      <p:bold r:id="rId84"/>
      <p:italic r:id="rId85"/>
      <p:boldItalic r:id="rId8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94" roundtripDataSignature="AMtx7miignZcQsdC2hpnGpOLNM3QGLtvf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DA89536-2810-4E79-BCE3-92775C9FAA5F}">
  <a:tblStyle styleId="{9DA89536-2810-4E79-BCE3-92775C9FAA5F}" styleName="Table_0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wholeTbl>
    <a:band1H>
      <a:tcTxStyle/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TxStyle/>
      <a:tcStyle>
        <a:tcBdr/>
      </a:tcStyle>
    </a:band2V>
    <a:la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lastCol>
    <a:firstCol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firstCol>
    <a:lastRow>
      <a:tcTxStyle b="on" i="off"/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FFFFF">
              <a:alpha val="0"/>
            </a:srgbClr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chemeClr val="accent6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6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9B156ED-4110-4D21-B464-B8E60A7349C5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D7561EB1-6738-4E1F-A398-4DFA5448146C}" styleName="Table_2">
    <a:wholeTbl>
      <a:tcTxStyle b="off" i="off">
        <a:font>
          <a:latin typeface="Arial"/>
          <a:ea typeface="Arial"/>
          <a:cs typeface="Arial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 b="off" i="off"/>
      <a:tcStyle>
        <a:tcBdr/>
        <a:fill>
          <a:solidFill>
            <a:srgbClr val="CFD7E7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CFD7E7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Arial"/>
          <a:ea typeface="Arial"/>
          <a:cs typeface="Arial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Arial"/>
          <a:ea typeface="Arial"/>
          <a:cs typeface="Arial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9633"/>
    <p:restoredTop sz="94672"/>
  </p:normalViewPr>
  <p:slideViewPr>
    <p:cSldViewPr snapToGrid="0">
      <p:cViewPr>
        <p:scale>
          <a:sx n="67" d="100"/>
          <a:sy n="67" d="100"/>
        </p:scale>
        <p:origin x="2216" y="8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0.xml"/><Relationship Id="rId21" Type="http://schemas.openxmlformats.org/officeDocument/2006/relationships/slide" Target="slides/slide15.xml"/><Relationship Id="rId42" Type="http://schemas.openxmlformats.org/officeDocument/2006/relationships/slide" Target="slides/slide36.xml"/><Relationship Id="rId47" Type="http://schemas.openxmlformats.org/officeDocument/2006/relationships/slide" Target="slides/slide41.xml"/><Relationship Id="rId63" Type="http://schemas.openxmlformats.org/officeDocument/2006/relationships/slide" Target="slides/slide57.xml"/><Relationship Id="rId68" Type="http://schemas.openxmlformats.org/officeDocument/2006/relationships/slide" Target="slides/slide62.xml"/><Relationship Id="rId84" Type="http://schemas.openxmlformats.org/officeDocument/2006/relationships/font" Target="fonts/font14.fntdata"/><Relationship Id="rId16" Type="http://schemas.openxmlformats.org/officeDocument/2006/relationships/slide" Target="slides/slide10.xml"/><Relationship Id="rId11" Type="http://schemas.openxmlformats.org/officeDocument/2006/relationships/slide" Target="slides/slide5.xml"/><Relationship Id="rId32" Type="http://schemas.openxmlformats.org/officeDocument/2006/relationships/slide" Target="slides/slide26.xml"/><Relationship Id="rId37" Type="http://schemas.openxmlformats.org/officeDocument/2006/relationships/slide" Target="slides/slide31.xml"/><Relationship Id="rId53" Type="http://schemas.openxmlformats.org/officeDocument/2006/relationships/slide" Target="slides/slide47.xml"/><Relationship Id="rId58" Type="http://schemas.openxmlformats.org/officeDocument/2006/relationships/slide" Target="slides/slide52.xml"/><Relationship Id="rId74" Type="http://schemas.openxmlformats.org/officeDocument/2006/relationships/font" Target="fonts/font4.fntdata"/><Relationship Id="rId79" Type="http://schemas.openxmlformats.org/officeDocument/2006/relationships/font" Target="fonts/font9.fntdata"/><Relationship Id="rId5" Type="http://schemas.openxmlformats.org/officeDocument/2006/relationships/slideMaster" Target="slideMasters/slideMaster5.xml"/><Relationship Id="rId95" Type="http://schemas.openxmlformats.org/officeDocument/2006/relationships/presProps" Target="presProps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slide" Target="slides/slide24.xml"/><Relationship Id="rId35" Type="http://schemas.openxmlformats.org/officeDocument/2006/relationships/slide" Target="slides/slide29.xml"/><Relationship Id="rId43" Type="http://schemas.openxmlformats.org/officeDocument/2006/relationships/slide" Target="slides/slide37.xml"/><Relationship Id="rId48" Type="http://schemas.openxmlformats.org/officeDocument/2006/relationships/slide" Target="slides/slide42.xml"/><Relationship Id="rId56" Type="http://schemas.openxmlformats.org/officeDocument/2006/relationships/slide" Target="slides/slide50.xml"/><Relationship Id="rId64" Type="http://schemas.openxmlformats.org/officeDocument/2006/relationships/slide" Target="slides/slide58.xml"/><Relationship Id="rId69" Type="http://schemas.openxmlformats.org/officeDocument/2006/relationships/slide" Target="slides/slide63.xml"/><Relationship Id="rId77" Type="http://schemas.openxmlformats.org/officeDocument/2006/relationships/font" Target="fonts/font7.fntdata"/><Relationship Id="rId8" Type="http://schemas.openxmlformats.org/officeDocument/2006/relationships/slide" Target="slides/slide2.xml"/><Relationship Id="rId51" Type="http://schemas.openxmlformats.org/officeDocument/2006/relationships/slide" Target="slides/slide45.xml"/><Relationship Id="rId72" Type="http://schemas.openxmlformats.org/officeDocument/2006/relationships/font" Target="fonts/font2.fntdata"/><Relationship Id="rId80" Type="http://schemas.openxmlformats.org/officeDocument/2006/relationships/font" Target="fonts/font10.fntdata"/><Relationship Id="rId85" Type="http://schemas.openxmlformats.org/officeDocument/2006/relationships/font" Target="fonts/font15.fntdata"/><Relationship Id="rId9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slide" Target="slides/slide27.xml"/><Relationship Id="rId38" Type="http://schemas.openxmlformats.org/officeDocument/2006/relationships/slide" Target="slides/slide32.xml"/><Relationship Id="rId46" Type="http://schemas.openxmlformats.org/officeDocument/2006/relationships/slide" Target="slides/slide40.xml"/><Relationship Id="rId59" Type="http://schemas.openxmlformats.org/officeDocument/2006/relationships/slide" Target="slides/slide53.xml"/><Relationship Id="rId67" Type="http://schemas.openxmlformats.org/officeDocument/2006/relationships/slide" Target="slides/slide61.xml"/><Relationship Id="rId20" Type="http://schemas.openxmlformats.org/officeDocument/2006/relationships/slide" Target="slides/slide14.xml"/><Relationship Id="rId41" Type="http://schemas.openxmlformats.org/officeDocument/2006/relationships/slide" Target="slides/slide35.xml"/><Relationship Id="rId54" Type="http://schemas.openxmlformats.org/officeDocument/2006/relationships/slide" Target="slides/slide48.xml"/><Relationship Id="rId62" Type="http://schemas.openxmlformats.org/officeDocument/2006/relationships/slide" Target="slides/slide56.xml"/><Relationship Id="rId70" Type="http://schemas.openxmlformats.org/officeDocument/2006/relationships/notesMaster" Target="notesMasters/notesMaster1.xml"/><Relationship Id="rId75" Type="http://schemas.openxmlformats.org/officeDocument/2006/relationships/font" Target="fonts/font5.fntdata"/><Relationship Id="rId83" Type="http://schemas.openxmlformats.org/officeDocument/2006/relationships/font" Target="fonts/font13.fntdata"/><Relationship Id="rId9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openxmlformats.org/officeDocument/2006/relationships/slide" Target="slides/slide30.xml"/><Relationship Id="rId49" Type="http://schemas.openxmlformats.org/officeDocument/2006/relationships/slide" Target="slides/slide43.xml"/><Relationship Id="rId57" Type="http://schemas.openxmlformats.org/officeDocument/2006/relationships/slide" Target="slides/slide51.xml"/><Relationship Id="rId10" Type="http://schemas.openxmlformats.org/officeDocument/2006/relationships/slide" Target="slides/slide4.xml"/><Relationship Id="rId31" Type="http://schemas.openxmlformats.org/officeDocument/2006/relationships/slide" Target="slides/slide25.xml"/><Relationship Id="rId44" Type="http://schemas.openxmlformats.org/officeDocument/2006/relationships/slide" Target="slides/slide38.xml"/><Relationship Id="rId52" Type="http://schemas.openxmlformats.org/officeDocument/2006/relationships/slide" Target="slides/slide46.xml"/><Relationship Id="rId60" Type="http://schemas.openxmlformats.org/officeDocument/2006/relationships/slide" Target="slides/slide54.xml"/><Relationship Id="rId65" Type="http://schemas.openxmlformats.org/officeDocument/2006/relationships/slide" Target="slides/slide59.xml"/><Relationship Id="rId73" Type="http://schemas.openxmlformats.org/officeDocument/2006/relationships/font" Target="fonts/font3.fntdata"/><Relationship Id="rId78" Type="http://schemas.openxmlformats.org/officeDocument/2006/relationships/font" Target="fonts/font8.fntdata"/><Relationship Id="rId81" Type="http://schemas.openxmlformats.org/officeDocument/2006/relationships/font" Target="fonts/font11.fntdata"/><Relationship Id="rId86" Type="http://schemas.openxmlformats.org/officeDocument/2006/relationships/font" Target="fonts/font16.fntdata"/><Relationship Id="rId94" Type="http://customschemas.google.com/relationships/presentationmetadata" Target="meta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39" Type="http://schemas.openxmlformats.org/officeDocument/2006/relationships/slide" Target="slides/slide33.xml"/><Relationship Id="rId34" Type="http://schemas.openxmlformats.org/officeDocument/2006/relationships/slide" Target="slides/slide28.xml"/><Relationship Id="rId50" Type="http://schemas.openxmlformats.org/officeDocument/2006/relationships/slide" Target="slides/slide44.xml"/><Relationship Id="rId55" Type="http://schemas.openxmlformats.org/officeDocument/2006/relationships/slide" Target="slides/slide49.xml"/><Relationship Id="rId76" Type="http://schemas.openxmlformats.org/officeDocument/2006/relationships/font" Target="fonts/font6.fntdata"/><Relationship Id="rId97" Type="http://schemas.openxmlformats.org/officeDocument/2006/relationships/theme" Target="theme/theme1.xml"/><Relationship Id="rId7" Type="http://schemas.openxmlformats.org/officeDocument/2006/relationships/slide" Target="slides/slide1.xml"/><Relationship Id="rId71" Type="http://schemas.openxmlformats.org/officeDocument/2006/relationships/font" Target="fonts/font1.fntdata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3.xml"/><Relationship Id="rId24" Type="http://schemas.openxmlformats.org/officeDocument/2006/relationships/slide" Target="slides/slide18.xml"/><Relationship Id="rId40" Type="http://schemas.openxmlformats.org/officeDocument/2006/relationships/slide" Target="slides/slide34.xml"/><Relationship Id="rId45" Type="http://schemas.openxmlformats.org/officeDocument/2006/relationships/slide" Target="slides/slide39.xml"/><Relationship Id="rId66" Type="http://schemas.openxmlformats.org/officeDocument/2006/relationships/slide" Target="slides/slide60.xml"/><Relationship Id="rId61" Type="http://schemas.openxmlformats.org/officeDocument/2006/relationships/slide" Target="slides/slide55.xml"/><Relationship Id="rId82" Type="http://schemas.openxmlformats.org/officeDocument/2006/relationships/font" Target="fonts/font12.fntdata"/><Relationship Id="rId19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309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7" name="Google Shape;1097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098" name="Google Shape;1098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62" name="Google Shape;96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dc30370ca2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3" name="Google Shape;943;gdc30370ca2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25042837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9" name="Google Shape;869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870" name="Google Shape;870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7" name="Google Shape;1117;p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118" name="Google Shape;1118;p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9" name="Google Shape;969;gdc30370ca2_0_9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70" name="Google Shape;970;gdc30370ca2_0_9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" name="Google Shape;983;gdc30370ca2_0_95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4" name="Google Shape;984;gdc30370ca2_0_95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6" name="Google Shape;996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97" name="Google Shape;99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4" name="Google Shape;1004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05" name="Google Shape;100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4" name="Google Shape;1014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15" name="Google Shape;1015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4" name="Google Shape;884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1" name="Google Shape;1021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2" name="Google Shape;102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Google Shape;1028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29" name="Google Shape;1029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5" name="Google Shape;1035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36" name="Google Shape;1036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3" name="Google Shape;105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54" name="Google Shape;105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1" name="Google Shape;1061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2" name="Google Shape;1062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9" name="Google Shape;106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0" name="Google Shape;1070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7" name="Google Shape;1077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78" name="Google Shape;1078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087" name="Google Shape;1087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36" name="Google Shape;1236;p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5" name="Google Shape;1245;p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46" name="Google Shape;1246;p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" name="Google Shape;890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1" name="Google Shape;89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62" name="Google Shape;1262;p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6" name="Google Shape;1276;p5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77" name="Google Shape;1277;p5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292" name="Google Shape;1292;p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2" name="Google Shape;1312;p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13" name="Google Shape;1313;p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4" name="Google Shape;1334;p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35" name="Google Shape;1335;p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9" name="Google Shape;1359;p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60" name="Google Shape;1360;p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p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382" name="Google Shape;1382;p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3" name="Google Shape;1403;p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1404" name="Google Shape;1404;p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" name="Google Shape;1095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96" name="Google Shape;1096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3" name="Google Shape;1103;p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04" name="Google Shape;11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" name="Google Shape;901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902" name="Google Shape;902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1" name="Google Shape;111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12" name="Google Shape;111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9" name="Google Shape;1119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0" name="Google Shape;1120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7" name="Google Shape;1127;gdc30370ca2_0_5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28" name="Google Shape;1128;gdc30370ca2_0_5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" name="Google Shape;1146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47" name="Google Shape;1147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4" name="Google Shape;1154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55" name="Google Shape;1155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2" name="Google Shape;1162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63" name="Google Shape;1163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0" name="Google Shape;1170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1" name="Google Shape;1171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8" name="Google Shape;1178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179" name="Google Shape;117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6" name="Google Shape;118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187" name="Google Shape;118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5" name="Google Shape;1205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06" name="Google Shape;1206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8" name="Google Shape;908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09" name="Google Shape;909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7" name="Google Shape;1217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218" name="Google Shape;1218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5" name="Google Shape;1225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26" name="Google Shape;1226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2" name="Google Shape;123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33" name="Google Shape;123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7" name="Google Shape;124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48" name="Google Shape;124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6" name="Google Shape;1256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57" name="Google Shape;125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3" name="Google Shape;1263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64" name="Google Shape;1264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gdc30370ca2_0_1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71" name="Google Shape;1271;gdc30370ca2_0_1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gdc30370ca2_0_13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86" name="Google Shape;1286;gdc30370ca2_0_13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gdc30370ca2_0_136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299" name="Google Shape;1299;gdc30370ca2_0_136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5" name="Google Shape;1305;gdc30370ca2_0_16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06" name="Google Shape;1306;gdc30370ca2_0_16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5" name="Google Shape;915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16" name="Google Shape;916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0" name="Google Shape;1330;gdc30370ca2_0_1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31" name="Google Shape;1331;gdc30370ca2_0_1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p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0" name="Google Shape;1340;p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6" name="Google Shape;1346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47" name="Google Shape;1347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3" name="Google Shape;923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24" name="Google Shape;924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0" name="Google Shape;720;p1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CA" sz="12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9</a:t>
            </a:fld>
            <a:endParaRPr sz="12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721" name="Google Shape;721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722" name="Google Shape;722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" name="Google Shape;942;gdc30370ca2_0_4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43" name="Google Shape;943;gdc30370ca2_0_4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7"/>
          <p:cNvSpPr/>
          <p:nvPr/>
        </p:nvSpPr>
        <p:spPr>
          <a:xfrm>
            <a:off x="0" y="0"/>
            <a:ext cx="9144000" cy="25146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14" name="Google Shape;14;p87" descr="bioinformatics.ca-logo-white-text.pn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263525" y="1649413"/>
            <a:ext cx="1644650" cy="728662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87"/>
          <p:cNvSpPr txBox="1">
            <a:spLocks noGrp="1"/>
          </p:cNvSpPr>
          <p:nvPr>
            <p:ph type="ctrTitle"/>
          </p:nvPr>
        </p:nvSpPr>
        <p:spPr>
          <a:xfrm>
            <a:off x="1143000" y="2059623"/>
            <a:ext cx="6858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nsola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87"/>
          <p:cNvSpPr txBox="1">
            <a:spLocks noGrp="1"/>
          </p:cNvSpPr>
          <p:nvPr>
            <p:ph type="subTitle" idx="1"/>
          </p:nvPr>
        </p:nvSpPr>
        <p:spPr>
          <a:xfrm>
            <a:off x="1143000" y="4539298"/>
            <a:ext cx="6858000" cy="16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1pPr>
            <a:lvl2pPr lvl="1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/>
            </a:lvl2pPr>
            <a:lvl3pPr lvl="2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/>
            </a:lvl3pPr>
            <a:lvl4pPr lvl="3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4pPr>
            <a:lvl5pPr lvl="4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5pPr>
            <a:lvl6pPr lvl="5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6pPr>
            <a:lvl7pPr lvl="6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7pPr>
            <a:lvl8pPr lvl="7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8pPr>
            <a:lvl9pPr lvl="8" algn="ctr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19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19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119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20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20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21"/>
          <p:cNvSpPr txBox="1">
            <a:spLocks noGrp="1"/>
          </p:cNvSpPr>
          <p:nvPr>
            <p:ph type="title"/>
          </p:nvPr>
        </p:nvSpPr>
        <p:spPr>
          <a:xfrm>
            <a:off x="623888" y="1709739"/>
            <a:ext cx="7886700" cy="285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onsolas"/>
              <a:buNone/>
              <a:defRPr sz="45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21"/>
          <p:cNvSpPr txBox="1">
            <a:spLocks noGrp="1"/>
          </p:cNvSpPr>
          <p:nvPr>
            <p:ph type="body" idx="1"/>
          </p:nvPr>
        </p:nvSpPr>
        <p:spPr>
          <a:xfrm>
            <a:off x="623888" y="4589464"/>
            <a:ext cx="7886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350"/>
              <a:buNone/>
              <a:defRPr sz="135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3" name="Google Shape;53;p121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22"/>
          <p:cNvSpPr txBox="1">
            <a:spLocks noGrp="1"/>
          </p:cNvSpPr>
          <p:nvPr>
            <p:ph type="title"/>
          </p:nvPr>
        </p:nvSpPr>
        <p:spPr>
          <a:xfrm>
            <a:off x="629841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122"/>
          <p:cNvSpPr txBox="1">
            <a:spLocks noGrp="1"/>
          </p:cNvSpPr>
          <p:nvPr>
            <p:ph type="body" idx="1"/>
          </p:nvPr>
        </p:nvSpPr>
        <p:spPr>
          <a:xfrm>
            <a:off x="629842" y="1681163"/>
            <a:ext cx="38682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7" name="Google Shape;57;p122"/>
          <p:cNvSpPr txBox="1">
            <a:spLocks noGrp="1"/>
          </p:cNvSpPr>
          <p:nvPr>
            <p:ph type="body" idx="2"/>
          </p:nvPr>
        </p:nvSpPr>
        <p:spPr>
          <a:xfrm>
            <a:off x="629842" y="2505075"/>
            <a:ext cx="38682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8" name="Google Shape;58;p122"/>
          <p:cNvSpPr txBox="1">
            <a:spLocks noGrp="1"/>
          </p:cNvSpPr>
          <p:nvPr>
            <p:ph type="body" idx="3"/>
          </p:nvPr>
        </p:nvSpPr>
        <p:spPr>
          <a:xfrm>
            <a:off x="4629150" y="1681163"/>
            <a:ext cx="38874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350"/>
              <a:buNone/>
              <a:defRPr sz="1350" b="1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59" name="Google Shape;59;p122"/>
          <p:cNvSpPr txBox="1">
            <a:spLocks noGrp="1"/>
          </p:cNvSpPr>
          <p:nvPr>
            <p:ph type="body" idx="4"/>
          </p:nvPr>
        </p:nvSpPr>
        <p:spPr>
          <a:xfrm>
            <a:off x="4629150" y="2505075"/>
            <a:ext cx="3887400" cy="368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0" name="Google Shape;60;p122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3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ola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23"/>
          <p:cNvSpPr txBox="1">
            <a:spLocks noGrp="1"/>
          </p:cNvSpPr>
          <p:nvPr>
            <p:ph type="body" idx="1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4" name="Google Shape;64;p123"/>
          <p:cNvSpPr txBox="1">
            <a:spLocks noGrp="1"/>
          </p:cNvSpPr>
          <p:nvPr>
            <p:ph type="body" idx="2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65" name="Google Shape;65;p123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24"/>
          <p:cNvSpPr txBox="1">
            <a:spLocks noGrp="1"/>
          </p:cNvSpPr>
          <p:nvPr>
            <p:ph type="title"/>
          </p:nvPr>
        </p:nvSpPr>
        <p:spPr>
          <a:xfrm>
            <a:off x="629841" y="457200"/>
            <a:ext cx="2949300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nsolas"/>
              <a:buNone/>
              <a:defRPr sz="24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24"/>
          <p:cNvSpPr>
            <a:spLocks noGrp="1"/>
          </p:cNvSpPr>
          <p:nvPr>
            <p:ph type="pic" idx="2"/>
          </p:nvPr>
        </p:nvSpPr>
        <p:spPr>
          <a:xfrm>
            <a:off x="3887391" y="987426"/>
            <a:ext cx="4629300" cy="4873500"/>
          </a:xfrm>
          <a:prstGeom prst="rect">
            <a:avLst/>
          </a:prstGeom>
          <a:noFill/>
          <a:ln>
            <a:noFill/>
          </a:ln>
        </p:spPr>
      </p:sp>
      <p:sp>
        <p:nvSpPr>
          <p:cNvPr id="69" name="Google Shape;69;p124"/>
          <p:cNvSpPr txBox="1">
            <a:spLocks noGrp="1"/>
          </p:cNvSpPr>
          <p:nvPr>
            <p:ph type="body" idx="1"/>
          </p:nvPr>
        </p:nvSpPr>
        <p:spPr>
          <a:xfrm>
            <a:off x="629841" y="2057400"/>
            <a:ext cx="2949300" cy="381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050"/>
              <a:buNone/>
              <a:defRPr sz="1050"/>
            </a:lvl2pPr>
            <a:lvl3pPr marL="1371600" lvl="2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4pPr>
            <a:lvl5pPr marL="2286000" lvl="4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5pPr>
            <a:lvl6pPr marL="2743200" lvl="5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6pPr>
            <a:lvl7pPr marL="3200400" lvl="6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7pPr>
            <a:lvl8pPr marL="3657600" lvl="7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8pPr>
            <a:lvl9pPr marL="4114800" lvl="8" indent="-2286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750"/>
              <a:buNone/>
              <a:defRPr sz="750"/>
            </a:lvl9pPr>
          </a:lstStyle>
          <a:p>
            <a:endParaRPr/>
          </a:p>
        </p:txBody>
      </p:sp>
      <p:sp>
        <p:nvSpPr>
          <p:cNvPr id="70" name="Google Shape;70;p124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125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25"/>
          <p:cNvSpPr txBox="1">
            <a:spLocks noGrp="1"/>
          </p:cNvSpPr>
          <p:nvPr>
            <p:ph type="body" idx="1"/>
          </p:nvPr>
        </p:nvSpPr>
        <p:spPr>
          <a:xfrm rot="5400000">
            <a:off x="2396400" y="57875"/>
            <a:ext cx="43512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" name="Google Shape;74;p125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26"/>
          <p:cNvSpPr txBox="1">
            <a:spLocks noGrp="1"/>
          </p:cNvSpPr>
          <p:nvPr>
            <p:ph type="title"/>
          </p:nvPr>
        </p:nvSpPr>
        <p:spPr>
          <a:xfrm rot="5400000">
            <a:off x="4623599" y="2285275"/>
            <a:ext cx="58119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126"/>
          <p:cNvSpPr txBox="1">
            <a:spLocks noGrp="1"/>
          </p:cNvSpPr>
          <p:nvPr>
            <p:ph type="body" idx="1"/>
          </p:nvPr>
        </p:nvSpPr>
        <p:spPr>
          <a:xfrm rot="5400000">
            <a:off x="623025" y="370675"/>
            <a:ext cx="58119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8" name="Google Shape;78;p126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>
  <p:cSld name="Title Only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39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39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>
  <p:cSld name="Title and Content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40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latin typeface="Arial"/>
                <a:ea typeface="Arial"/>
                <a:cs typeface="Arial"/>
                <a:sym typeface="Arial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40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839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–"/>
              <a:defRPr>
                <a:latin typeface="Arial"/>
                <a:ea typeface="Arial"/>
                <a:cs typeface="Arial"/>
                <a:sym typeface="Arial"/>
              </a:defRPr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>
                <a:latin typeface="Arial"/>
                <a:ea typeface="Arial"/>
                <a:cs typeface="Arial"/>
                <a:sym typeface="Arial"/>
              </a:defRPr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>
                <a:latin typeface="Arial"/>
                <a:ea typeface="Arial"/>
                <a:cs typeface="Arial"/>
                <a:sym typeface="Arial"/>
              </a:defRPr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>
                <a:latin typeface="Arial"/>
                <a:ea typeface="Arial"/>
                <a:cs typeface="Arial"/>
                <a:sym typeface="Arial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94" name="Google Shape;94;p40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88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41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41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4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4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4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42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2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9pPr>
          </a:lstStyle>
          <a:p>
            <a:endParaRPr/>
          </a:p>
        </p:txBody>
      </p:sp>
      <p:sp>
        <p:nvSpPr>
          <p:cNvPr id="104" name="Google Shape;104;p42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44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44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None/>
              <a:defRPr sz="2000"/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None/>
              <a:defRPr sz="1800"/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Font typeface="Arial"/>
              <a:buNone/>
              <a:defRPr sz="1600"/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9pPr>
          </a:lstStyle>
          <a:p>
            <a:endParaRPr/>
          </a:p>
        </p:txBody>
      </p:sp>
      <p:sp>
        <p:nvSpPr>
          <p:cNvPr id="108" name="Google Shape;108;p44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44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44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5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51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4" name="Google Shape;114;p51"/>
          <p:cNvSpPr txBox="1">
            <a:spLocks noGrp="1"/>
          </p:cNvSpPr>
          <p:nvPr>
            <p:ph type="body" idx="2"/>
          </p:nvPr>
        </p:nvSpPr>
        <p:spPr>
          <a:xfrm>
            <a:off x="46482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•"/>
              <a:defRPr sz="2800"/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–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Arial"/>
              <a:buChar char="»"/>
              <a:defRPr sz="1800"/>
            </a:lvl9pPr>
          </a:lstStyle>
          <a:p>
            <a:endParaRPr/>
          </a:p>
        </p:txBody>
      </p:sp>
      <p:sp>
        <p:nvSpPr>
          <p:cNvPr id="115" name="Google Shape;115;p5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6" name="Google Shape;116;p5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7" name="Google Shape;117;p5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52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52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1" name="Google Shape;121;p52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2" name="Google Shape;122;p52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53"/>
          <p:cNvSpPr txBox="1">
            <a:spLocks noGrp="1"/>
          </p:cNvSpPr>
          <p:nvPr>
            <p:ph type="body" idx="1"/>
          </p:nvPr>
        </p:nvSpPr>
        <p:spPr>
          <a:xfrm>
            <a:off x="152400" y="152400"/>
            <a:ext cx="88392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25" name="Google Shape;125;p5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77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400" cy="116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77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00" cy="585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Arial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Arial"/>
              <a:buChar char="–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Arial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Arial"/>
              <a:buChar char="»"/>
              <a:defRPr sz="2000"/>
            </a:lvl9pPr>
          </a:lstStyle>
          <a:p>
            <a:endParaRPr/>
          </a:p>
        </p:txBody>
      </p:sp>
      <p:sp>
        <p:nvSpPr>
          <p:cNvPr id="129" name="Google Shape;129;p77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400" cy="469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30" name="Google Shape;130;p7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7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7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78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78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36" name="Google Shape;136;p78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Font typeface="Arial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00"/>
              <a:buFont typeface="Arial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Font typeface="Arial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Font typeface="Arial"/>
              <a:buNone/>
              <a:defRPr sz="900"/>
            </a:lvl9pPr>
          </a:lstStyle>
          <a:p>
            <a:endParaRPr/>
          </a:p>
        </p:txBody>
      </p:sp>
      <p:sp>
        <p:nvSpPr>
          <p:cNvPr id="137" name="Google Shape;137;p78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78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78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7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2" name="Google Shape;142;p79"/>
          <p:cNvSpPr txBox="1">
            <a:spLocks noGrp="1"/>
          </p:cNvSpPr>
          <p:nvPr>
            <p:ph type="body" idx="1"/>
          </p:nvPr>
        </p:nvSpPr>
        <p:spPr>
          <a:xfrm rot="5400000">
            <a:off x="2514600" y="-152400"/>
            <a:ext cx="4114800" cy="777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3" name="Google Shape;143;p7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7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5" name="Google Shape;145;p7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80"/>
          <p:cNvSpPr txBox="1">
            <a:spLocks noGrp="1"/>
          </p:cNvSpPr>
          <p:nvPr>
            <p:ph type="title"/>
          </p:nvPr>
        </p:nvSpPr>
        <p:spPr>
          <a:xfrm rot="5400000">
            <a:off x="4705350" y="2038350"/>
            <a:ext cx="5562600" cy="194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80"/>
          <p:cNvSpPr txBox="1">
            <a:spLocks noGrp="1"/>
          </p:cNvSpPr>
          <p:nvPr>
            <p:ph type="body" idx="1"/>
          </p:nvPr>
        </p:nvSpPr>
        <p:spPr>
          <a:xfrm rot="5400000">
            <a:off x="742950" y="171450"/>
            <a:ext cx="5562600" cy="567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49" name="Google Shape;149;p8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8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8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">
  <p:cSld name="Title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, and Content" type="txAndObj">
  <p:cSld name="TEXT_AND_OBJECT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85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85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5" name="Google Shape;155;p85"/>
          <p:cNvSpPr txBox="1">
            <a:spLocks noGrp="1"/>
          </p:cNvSpPr>
          <p:nvPr>
            <p:ph type="body" idx="2"/>
          </p:nvPr>
        </p:nvSpPr>
        <p:spPr>
          <a:xfrm>
            <a:off x="46482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56" name="Google Shape;156;p85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85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8" name="Google Shape;158;p85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and Text" type="objAndTx">
  <p:cSld name="OBJECT_AND_TEXT"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89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1" name="Google Shape;161;p89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2" name="Google Shape;162;p89"/>
          <p:cNvSpPr txBox="1">
            <a:spLocks noGrp="1"/>
          </p:cNvSpPr>
          <p:nvPr>
            <p:ph type="body" idx="2"/>
          </p:nvPr>
        </p:nvSpPr>
        <p:spPr>
          <a:xfrm>
            <a:off x="46482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63" name="Google Shape;163;p89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4" name="Google Shape;164;p89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89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90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8" name="Google Shape;168;p90"/>
          <p:cNvSpPr>
            <a:spLocks noGrp="1"/>
          </p:cNvSpPr>
          <p:nvPr>
            <p:ph type="clipArt" idx="2"/>
          </p:nvPr>
        </p:nvSpPr>
        <p:spPr>
          <a:xfrm>
            <a:off x="685800" y="16764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69" name="Google Shape;169;p90"/>
          <p:cNvSpPr txBox="1">
            <a:spLocks noGrp="1"/>
          </p:cNvSpPr>
          <p:nvPr>
            <p:ph type="body" idx="1"/>
          </p:nvPr>
        </p:nvSpPr>
        <p:spPr>
          <a:xfrm>
            <a:off x="46482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0" name="Google Shape;170;p90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90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90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Text and Clip Art" type="txAndClipArt">
  <p:cSld name="TEXT_AND_CLIPART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91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91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76" name="Google Shape;176;p91"/>
          <p:cNvSpPr>
            <a:spLocks noGrp="1"/>
          </p:cNvSpPr>
          <p:nvPr>
            <p:ph type="clipArt" idx="2"/>
          </p:nvPr>
        </p:nvSpPr>
        <p:spPr>
          <a:xfrm>
            <a:off x="4648200" y="16764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177" name="Google Shape;177;p91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" name="Google Shape;178;p91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91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">
  <p:cSld name="Content">
    <p:spTree>
      <p:nvGrpSpPr>
        <p:cNvPr id="1" name="Shape 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Google Shape;181;p103"/>
          <p:cNvSpPr txBox="1">
            <a:spLocks noGrp="1"/>
          </p:cNvSpPr>
          <p:nvPr>
            <p:ph type="body" idx="1"/>
          </p:nvPr>
        </p:nvSpPr>
        <p:spPr>
          <a:xfrm>
            <a:off x="152400" y="152400"/>
            <a:ext cx="88392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–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–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»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9pPr>
          </a:lstStyle>
          <a:p>
            <a:endParaRPr/>
          </a:p>
        </p:txBody>
      </p:sp>
      <p:sp>
        <p:nvSpPr>
          <p:cNvPr id="182" name="Google Shape;182;p103"/>
          <p:cNvSpPr txBox="1">
            <a:spLocks noGrp="1"/>
          </p:cNvSpPr>
          <p:nvPr>
            <p:ph type="sldNum" idx="12"/>
          </p:nvPr>
        </p:nvSpPr>
        <p:spPr>
          <a:xfrm>
            <a:off x="8556784" y="6333134"/>
            <a:ext cx="548700" cy="5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300" b="0" i="0" u="none" strike="noStrike" cap="none">
                <a:solidFill>
                  <a:schemeClr val="accent2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_HEADER_1">
  <p:cSld name="SECTION_HEADER_1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4"/>
          <p:cNvSpPr txBox="1">
            <a:spLocks noGrp="1"/>
          </p:cNvSpPr>
          <p:nvPr>
            <p:ph type="title"/>
          </p:nvPr>
        </p:nvSpPr>
        <p:spPr>
          <a:xfrm>
            <a:off x="311700" y="2867800"/>
            <a:ext cx="8520600" cy="112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85" name="Google Shape;185;p104"/>
          <p:cNvSpPr txBox="1">
            <a:spLocks noGrp="1"/>
          </p:cNvSpPr>
          <p:nvPr>
            <p:ph type="sldNum" idx="12"/>
          </p:nvPr>
        </p:nvSpPr>
        <p:spPr>
          <a:xfrm>
            <a:off x="8472458" y="6217622"/>
            <a:ext cx="548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9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9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None/>
              <a:defRPr>
                <a:solidFill>
                  <a:srgbClr val="888888"/>
                </a:solidFill>
              </a:defRPr>
            </a:lvl1pPr>
            <a:lvl2pPr lvl="1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None/>
              <a:defRPr>
                <a:solidFill>
                  <a:srgbClr val="888888"/>
                </a:solidFill>
              </a:defRPr>
            </a:lvl2pPr>
            <a:lvl3pPr lvl="2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6" name="Google Shape;306;p9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7" name="Google Shape;307;p9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8" name="Google Shape;308;p9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p9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1" name="Google Shape;311;p9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2" name="Google Shape;312;p9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p96"/>
          <p:cNvSpPr txBox="1">
            <a:spLocks noGrp="1"/>
          </p:cNvSpPr>
          <p:nvPr>
            <p:ph type="title"/>
          </p:nvPr>
        </p:nvSpPr>
        <p:spPr>
          <a:xfrm>
            <a:off x="311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96"/>
          <p:cNvSpPr txBox="1">
            <a:spLocks noGrp="1"/>
          </p:cNvSpPr>
          <p:nvPr>
            <p:ph type="body" idx="1"/>
          </p:nvPr>
        </p:nvSpPr>
        <p:spPr>
          <a:xfrm>
            <a:off x="311700" y="1536633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/>
            </a:lvl6pPr>
            <a:lvl7pPr marL="3200400" lvl="6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/>
            </a:lvl7pPr>
            <a:lvl8pPr marL="3657600" lvl="7" indent="-317500" algn="l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/>
            </a:lvl8pPr>
            <a:lvl9pPr marL="4114800" lvl="8" indent="-317500" algn="l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16" name="Google Shape;316;p96"/>
          <p:cNvSpPr txBox="1">
            <a:spLocks noGrp="1"/>
          </p:cNvSpPr>
          <p:nvPr>
            <p:ph type="sldNum" idx="12"/>
          </p:nvPr>
        </p:nvSpPr>
        <p:spPr>
          <a:xfrm>
            <a:off x="8472458" y="6217623"/>
            <a:ext cx="5487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898989"/>
              </a:buClr>
              <a:buSzPts val="1200"/>
              <a:buFont typeface="Calibri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" name="Google Shape;318;p9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9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1pPr>
            <a:lvl2pPr marL="914400" lvl="1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0" name="Google Shape;320;p9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9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2" name="Google Shape;322;p9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 1">
  <p:cSld name="Title and Content 1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13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113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88392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lnSpc>
                <a:spcPct val="90000"/>
              </a:lnSpc>
              <a:spcBef>
                <a:spcPts val="640"/>
              </a:spcBef>
              <a:spcAft>
                <a:spcPts val="0"/>
              </a:spcAft>
              <a:buSzPts val="32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p157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4000" b="1" cap="none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5" name="Google Shape;325;p157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6" name="Google Shape;326;p15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7" name="Google Shape;327;p15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15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15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1" name="Google Shape;331;p15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9956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Char char="•"/>
              <a:defRPr sz="2800"/>
            </a:lvl1pPr>
            <a:lvl2pPr marL="914400" lvl="1" indent="-38404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2" name="Google Shape;332;p158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9956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Char char="•"/>
              <a:defRPr sz="2800"/>
            </a:lvl1pPr>
            <a:lvl2pPr marL="914400" lvl="1" indent="-384047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Char char="•"/>
              <a:defRPr sz="2400"/>
            </a:lvl2pPr>
            <a:lvl3pPr marL="1371600" lvl="2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•"/>
              <a:defRPr sz="2000"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 sz="1800"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 sz="1800"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33" name="Google Shape;333;p15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4" name="Google Shape;334;p15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5" name="Google Shape;335;p15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15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38" name="Google Shape;338;p159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39" name="Google Shape;339;p159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4048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Char char="•"/>
              <a:defRPr sz="2400"/>
            </a:lvl1pPr>
            <a:lvl2pPr marL="914400" lvl="1" indent="-3581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4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0" name="Google Shape;340;p159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4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None/>
              <a:defRPr sz="1600" b="1"/>
            </a:lvl5pPr>
            <a:lvl6pPr marL="2743200" lvl="5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41" name="Google Shape;341;p159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84048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Char char="•"/>
              <a:defRPr sz="2400"/>
            </a:lvl1pPr>
            <a:lvl2pPr marL="914400" lvl="1" indent="-35814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40"/>
              <a:buChar char="•"/>
              <a:defRPr sz="2000"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 sz="1800"/>
            </a:lvl3pPr>
            <a:lvl4pPr marL="1828800" lvl="3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–"/>
              <a:defRPr sz="1600"/>
            </a:lvl4pPr>
            <a:lvl5pPr marL="2286000" lvl="4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SzPts val="1600"/>
              <a:buChar char="»"/>
              <a:defRPr sz="1600"/>
            </a:lvl5pPr>
            <a:lvl6pPr marL="2743200" lvl="5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lnSpc>
                <a:spcPct val="10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342" name="Google Shape;342;p15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3" name="Google Shape;343;p15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4" name="Google Shape;344;p15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16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7" name="Google Shape;347;p16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8" name="Google Shape;348;p16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p161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1" name="Google Shape;351;p161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5864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3264"/>
              <a:buChar char="•"/>
              <a:defRPr sz="3200"/>
            </a:lvl1pPr>
            <a:lvl2pPr marL="914400" lvl="1" indent="-409956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–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000"/>
              <a:buChar char="»"/>
              <a:defRPr sz="2000"/>
            </a:lvl5pPr>
            <a:lvl6pPr marL="2743200" lvl="5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352" name="Google Shape;352;p16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28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2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53" name="Google Shape;353;p16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4" name="Google Shape;354;p16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5" name="Google Shape;355;p16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" name="Google Shape;357;p162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000" b="1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8" name="Google Shape;358;p162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59" name="Google Shape;359;p162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100000"/>
              </a:lnSpc>
              <a:spcBef>
                <a:spcPts val="280"/>
              </a:spcBef>
              <a:spcAft>
                <a:spcPts val="0"/>
              </a:spcAft>
              <a:buSzPts val="1428"/>
              <a:buNone/>
              <a:defRPr sz="1400"/>
            </a:lvl1pPr>
            <a:lvl2pPr marL="914400" lvl="1" indent="-228600" algn="l">
              <a:lnSpc>
                <a:spcPct val="100000"/>
              </a:lnSpc>
              <a:spcBef>
                <a:spcPts val="240"/>
              </a:spcBef>
              <a:spcAft>
                <a:spcPts val="0"/>
              </a:spcAft>
              <a:buSzPts val="1224"/>
              <a:buNone/>
              <a:defRPr sz="1200"/>
            </a:lvl2pPr>
            <a:lvl3pPr marL="1371600" lvl="2" indent="-228600" algn="l">
              <a:lnSpc>
                <a:spcPct val="100000"/>
              </a:lnSpc>
              <a:spcBef>
                <a:spcPts val="200"/>
              </a:spcBef>
              <a:spcAft>
                <a:spcPts val="0"/>
              </a:spcAft>
              <a:buSzPts val="1000"/>
              <a:buNone/>
              <a:defRPr sz="1000"/>
            </a:lvl3pPr>
            <a:lvl4pPr marL="1828800" lvl="3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4pPr>
            <a:lvl5pPr marL="2286000" lvl="4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SzPts val="900"/>
              <a:buNone/>
              <a:defRPr sz="900"/>
            </a:lvl5pPr>
            <a:lvl6pPr marL="2743200" lvl="5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lnSpc>
                <a:spcPct val="100000"/>
              </a:lnSpc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360" name="Google Shape;360;p16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1" name="Google Shape;361;p16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2" name="Google Shape;362;p16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3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" name="Google Shape;364;p163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5" name="Google Shape;365;p163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1pPr>
            <a:lvl2pPr marL="914400" lvl="1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6" name="Google Shape;366;p16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7" name="Google Shape;367;p16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8" name="Google Shape;368;p16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p164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1" name="Google Shape;371;p164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1pPr>
            <a:lvl2pPr marL="914400" lvl="1" indent="-345186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36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–"/>
              <a:defRPr/>
            </a:lvl4pPr>
            <a:lvl5pPr marL="2286000" lvl="4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SzPts val="1800"/>
              <a:buChar char="»"/>
              <a:defRPr/>
            </a:lvl5pPr>
            <a:lvl6pPr marL="2743200" lvl="5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10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2" name="Google Shape;372;p16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3" name="Google Shape;373;p16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4" name="Google Shape;374;p16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>
  <p:cSld name="Title Slide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8"/>
          <p:cNvSpPr txBox="1">
            <a:spLocks noGrp="1"/>
          </p:cNvSpPr>
          <p:nvPr>
            <p:ph type="ctrTitle"/>
          </p:nvPr>
        </p:nvSpPr>
        <p:spPr>
          <a:xfrm>
            <a:off x="2548581" y="2505673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8"/>
          <p:cNvSpPr txBox="1">
            <a:spLocks noGrp="1"/>
          </p:cNvSpPr>
          <p:nvPr>
            <p:ph type="subTitle" idx="1"/>
          </p:nvPr>
        </p:nvSpPr>
        <p:spPr>
          <a:xfrm>
            <a:off x="3690730" y="3532213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10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"/>
              <a:buNone/>
              <a:defRPr sz="60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10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114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1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13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14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Helvetica Neue Light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4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757575"/>
              </a:buClr>
              <a:buSzPts val="2400"/>
              <a:buNone/>
              <a:defRPr sz="2400">
                <a:solidFill>
                  <a:srgbClr val="757575"/>
                </a:solidFill>
              </a:defRPr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2000"/>
              <a:buNone/>
              <a:defRPr sz="2000">
                <a:solidFill>
                  <a:srgbClr val="757575"/>
                </a:solidFill>
              </a:defRPr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800"/>
              <a:buNone/>
              <a:defRPr sz="1800">
                <a:solidFill>
                  <a:srgbClr val="757575"/>
                </a:solidFill>
              </a:defRPr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757575"/>
              </a:buClr>
              <a:buSzPts val="1600"/>
              <a:buNone/>
              <a:defRPr sz="1600">
                <a:solidFill>
                  <a:srgbClr val="757575"/>
                </a:solidFill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15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15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5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16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6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7" name="Google Shape;37;p16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16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9" name="Google Shape;39;p16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1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6" name="Google Shape;46;p1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2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Helvetica Neue Light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2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50" name="Google Shape;50;p2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2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 1">
  <p:cSld name="Comparison 1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15"/>
          <p:cNvSpPr txBox="1">
            <a:spLocks noGrp="1"/>
          </p:cNvSpPr>
          <p:nvPr>
            <p:ph type="title"/>
          </p:nvPr>
        </p:nvSpPr>
        <p:spPr>
          <a:xfrm>
            <a:off x="152400" y="274638"/>
            <a:ext cx="88392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 sz="4000" b="1">
                <a:latin typeface="Calibri"/>
                <a:ea typeface="Calibri"/>
                <a:cs typeface="Calibri"/>
                <a:sym typeface="Calibri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5"/>
          <p:cNvSpPr txBox="1">
            <a:spLocks noGrp="1"/>
          </p:cNvSpPr>
          <p:nvPr>
            <p:ph type="body" idx="1"/>
          </p:nvPr>
        </p:nvSpPr>
        <p:spPr>
          <a:xfrm>
            <a:off x="1524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115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343400" cy="47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Workshop title slide">
  <p:cSld name="Workshop title slide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2"/>
          <p:cNvSpPr txBox="1">
            <a:spLocks noGrp="1"/>
          </p:cNvSpPr>
          <p:nvPr>
            <p:ph type="ctrTitle"/>
          </p:nvPr>
        </p:nvSpPr>
        <p:spPr>
          <a:xfrm>
            <a:off x="640492" y="2250180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  <a:defRPr sz="60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63" name="Google Shape;63;p12" descr="A logo with white dots&#10;&#10;AI-generated content may be incorrect.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5980843" y="236128"/>
            <a:ext cx="2653569" cy="132678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2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Canadian Bioinformatics Workshops | bioinformatics.ca</a:t>
            </a:r>
            <a:endParaRPr sz="1400" b="0" i="0" u="none" strike="noStrike" cap="none">
              <a:solidFill>
                <a:schemeClr val="lt1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65" name="Google Shape;65;p12"/>
          <p:cNvSpPr txBox="1">
            <a:spLocks noGrp="1"/>
          </p:cNvSpPr>
          <p:nvPr>
            <p:ph type="subTitle" idx="1"/>
          </p:nvPr>
        </p:nvSpPr>
        <p:spPr>
          <a:xfrm>
            <a:off x="1782641" y="3276720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  <a:defRPr sz="24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None/>
              <a:defRPr sz="2000"/>
            </a:lvl2pPr>
            <a:lvl3pPr lvl="2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4pPr>
            <a:lvl5pPr lvl="4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lip Art and Text" type="clipArtAndTx">
  <p:cSld name="CLIPART_AND_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116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16"/>
          <p:cNvSpPr>
            <a:spLocks noGrp="1"/>
          </p:cNvSpPr>
          <p:nvPr>
            <p:ph type="clipArt" idx="2"/>
          </p:nvPr>
        </p:nvSpPr>
        <p:spPr>
          <a:xfrm>
            <a:off x="685800" y="1676400"/>
            <a:ext cx="38100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32" name="Google Shape;32;p116"/>
          <p:cNvSpPr txBox="1">
            <a:spLocks noGrp="1"/>
          </p:cNvSpPr>
          <p:nvPr>
            <p:ph type="body" idx="1"/>
          </p:nvPr>
        </p:nvSpPr>
        <p:spPr>
          <a:xfrm>
            <a:off x="4648200" y="1676400"/>
            <a:ext cx="38100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116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116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116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117"/>
          <p:cNvSpPr txBox="1">
            <a:spLocks noGrp="1"/>
          </p:cNvSpPr>
          <p:nvPr>
            <p:ph type="title"/>
          </p:nvPr>
        </p:nvSpPr>
        <p:spPr>
          <a:xfrm>
            <a:off x="628650" y="365126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117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117"/>
          <p:cNvSpPr txBox="1">
            <a:spLocks noGrp="1"/>
          </p:cNvSpPr>
          <p:nvPr>
            <p:ph type="body" idx="2"/>
          </p:nvPr>
        </p:nvSpPr>
        <p:spPr>
          <a:xfrm>
            <a:off x="4629150" y="1825625"/>
            <a:ext cx="38862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0" name="Google Shape;40;p117"/>
          <p:cNvSpPr txBox="1">
            <a:spLocks noGrp="1"/>
          </p:cNvSpPr>
          <p:nvPr>
            <p:ph type="sldNum" idx="12"/>
          </p:nvPr>
        </p:nvSpPr>
        <p:spPr>
          <a:xfrm>
            <a:off x="7086600" y="6065838"/>
            <a:ext cx="20574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Verdana"/>
                <a:ea typeface="Verdana"/>
                <a:cs typeface="Verdana"/>
                <a:sym typeface="Verdana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1">
  <p:cSld name="Blank 1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18"/>
          <p:cNvSpPr txBox="1">
            <a:spLocks noGrp="1"/>
          </p:cNvSpPr>
          <p:nvPr>
            <p:ph type="body" idx="1"/>
          </p:nvPr>
        </p:nvSpPr>
        <p:spPr>
          <a:xfrm>
            <a:off x="152400" y="152400"/>
            <a:ext cx="8839200" cy="617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06400" algn="l">
              <a:lnSpc>
                <a:spcPct val="90000"/>
              </a:lnSpc>
              <a:spcBef>
                <a:spcPts val="560"/>
              </a:spcBef>
              <a:spcAft>
                <a:spcPts val="0"/>
              </a:spcAft>
              <a:buSzPts val="2800"/>
              <a:buFont typeface="Calibri"/>
              <a:buChar char="•"/>
              <a:defRPr sz="2800">
                <a:latin typeface="Calibri"/>
                <a:ea typeface="Calibri"/>
                <a:cs typeface="Calibri"/>
                <a:sym typeface="Calibri"/>
              </a:defRPr>
            </a:lvl1pPr>
            <a:lvl2pPr marL="914400" lvl="1" indent="-38100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SzPts val="2400"/>
              <a:buFont typeface="Calibri"/>
              <a:buChar char="•"/>
              <a:defRPr sz="2400">
                <a:latin typeface="Calibri"/>
                <a:ea typeface="Calibri"/>
                <a:cs typeface="Calibri"/>
                <a:sym typeface="Calibri"/>
              </a:defRPr>
            </a:lvl2pPr>
            <a:lvl3pPr marL="1371600" lvl="2" indent="-355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SzPts val="2000"/>
              <a:buFont typeface="Calibri"/>
              <a:buChar char="•"/>
              <a:defRPr sz="2000">
                <a:latin typeface="Calibri"/>
                <a:ea typeface="Calibri"/>
                <a:cs typeface="Calibri"/>
                <a:sym typeface="Calibri"/>
              </a:defRPr>
            </a:lvl3pPr>
            <a:lvl4pPr marL="1828800" lvl="3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4pPr>
            <a:lvl5pPr marL="2286000" lvl="4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Font typeface="Calibri"/>
              <a:buChar char="•"/>
              <a:defRPr sz="1800">
                <a:latin typeface="Calibri"/>
                <a:ea typeface="Calibri"/>
                <a:cs typeface="Calibri"/>
                <a:sym typeface="Calibri"/>
              </a:defRPr>
            </a:lvl5pPr>
            <a:lvl6pPr marL="2743200" lvl="5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360"/>
              </a:spcBef>
              <a:spcAft>
                <a:spcPts val="0"/>
              </a:spcAft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18" Type="http://schemas.openxmlformats.org/officeDocument/2006/relationships/slideLayout" Target="../slideLayouts/slideLayout3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17" Type="http://schemas.openxmlformats.org/officeDocument/2006/relationships/slideLayout" Target="../slideLayouts/slideLayout34.xml"/><Relationship Id="rId2" Type="http://schemas.openxmlformats.org/officeDocument/2006/relationships/slideLayout" Target="../slideLayouts/slideLayout19.xml"/><Relationship Id="rId16" Type="http://schemas.openxmlformats.org/officeDocument/2006/relationships/slideLayout" Target="../slideLayouts/slideLayout33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5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27.xml"/><Relationship Id="rId19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3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86"/>
          <p:cNvSpPr txBox="1">
            <a:spLocks noGrp="1"/>
          </p:cNvSpPr>
          <p:nvPr>
            <p:ph type="title"/>
          </p:nvPr>
        </p:nvSpPr>
        <p:spPr>
          <a:xfrm>
            <a:off x="628650" y="365125"/>
            <a:ext cx="78867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86"/>
          <p:cNvSpPr txBox="1">
            <a:spLocks noGrp="1"/>
          </p:cNvSpPr>
          <p:nvPr>
            <p:ph type="body" idx="1"/>
          </p:nvPr>
        </p:nvSpPr>
        <p:spPr>
          <a:xfrm>
            <a:off x="628650" y="1825625"/>
            <a:ext cx="78867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86"/>
          <p:cNvSpPr txBox="1"/>
          <p:nvPr/>
        </p:nvSpPr>
        <p:spPr>
          <a:xfrm>
            <a:off x="4914900" y="6356350"/>
            <a:ext cx="1600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fld id="{00000000-1234-1234-1234-123412341234}" type="slidenum">
              <a:rPr lang="en-CA" sz="900" b="0" i="0" u="none" strike="noStrike" cap="none">
                <a:solidFill>
                  <a:srgbClr val="898989"/>
                </a:solidFill>
                <a:latin typeface="Quattrocento Sans"/>
                <a:ea typeface="Quattrocento Sans"/>
                <a:cs typeface="Quattrocento Sans"/>
                <a:sym typeface="Quattrocento Sans"/>
              </a:rPr>
              <a:t>‹#›</a:t>
            </a:fld>
            <a:endParaRPr sz="900" b="0" i="0" u="none" strike="noStrike" cap="none">
              <a:solidFill>
                <a:srgbClr val="898989"/>
              </a:solidFill>
              <a:latin typeface="Quattrocento Sans"/>
              <a:ea typeface="Quattrocento Sans"/>
              <a:cs typeface="Quattrocento Sans"/>
              <a:sym typeface="Quattrocento Sans"/>
            </a:endParaRPr>
          </a:p>
        </p:txBody>
      </p:sp>
      <p:sp>
        <p:nvSpPr>
          <p:cNvPr id="9" name="Google Shape;9;p86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7024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10" name="Google Shape;10;p86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l">
              <a:buNone/>
            </a:pPr>
            <a:r>
              <a:rPr lang="en-US" sz="1400">
                <a:solidFill>
                  <a:srgbClr val="FFFFFF"/>
                </a:solidFill>
                <a:latin typeface="Arial"/>
              </a:rPr>
              <a:t>Canadian Bioinformatics Workshops | bioinformatics.ca</a:t>
            </a:r>
            <a:endParaRPr lang="en-US" sz="1400"/>
          </a:p>
        </p:txBody>
      </p:sp>
      <p:pic>
        <p:nvPicPr>
          <p:cNvPr id="11" name="Codex Corner Mark" descr="Purple circles on a black background&#10;&#10;AI-generated content may be incorrect."/>
          <p:cNvPicPr preferRelativeResize="0"/>
          <p:nvPr/>
        </p:nvPicPr>
        <p:blipFill rotWithShape="1">
          <a:blip r:embed="rId19">
            <a:alphaModFix/>
          </a:blip>
          <a:srcRect/>
          <a:stretch/>
        </p:blipFill>
        <p:spPr>
          <a:xfrm>
            <a:off x="11352340" y="0"/>
            <a:ext cx="839659" cy="839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37"/>
          <p:cNvSpPr txBox="1">
            <a:spLocks noGrp="1"/>
          </p:cNvSpPr>
          <p:nvPr>
            <p:ph type="title"/>
          </p:nvPr>
        </p:nvSpPr>
        <p:spPr>
          <a:xfrm>
            <a:off x="685800" y="228600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37"/>
          <p:cNvSpPr txBox="1">
            <a:spLocks noGrp="1"/>
          </p:cNvSpPr>
          <p:nvPr>
            <p:ph type="body" idx="1"/>
          </p:nvPr>
        </p:nvSpPr>
        <p:spPr>
          <a:xfrm>
            <a:off x="685800" y="1676400"/>
            <a:ext cx="7772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FC110E"/>
              </a:buClr>
              <a:buSzPts val="3200"/>
              <a:buFont typeface="Arial"/>
              <a:buChar char="•"/>
              <a:defRPr sz="32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C110E"/>
              </a:buClr>
              <a:buSzPts val="2800"/>
              <a:buFont typeface="Arial"/>
              <a:buChar char="–"/>
              <a:defRPr sz="28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C110E"/>
              </a:buClr>
              <a:buSzPts val="2400"/>
              <a:buFont typeface="Arial"/>
              <a:buChar char="•"/>
              <a:defRPr sz="24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110E"/>
              </a:buClr>
              <a:buSzPts val="2000"/>
              <a:buFont typeface="Arial"/>
              <a:buChar char="–"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110E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110E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110E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110E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C110E"/>
              </a:buClr>
              <a:buSzPts val="2000"/>
              <a:buFont typeface="Arial"/>
              <a:buChar char="»"/>
              <a:defRPr sz="2000" b="1" i="0" u="none" strike="noStrike" cap="none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2" name="Google Shape;82;p37"/>
          <p:cNvSpPr txBox="1">
            <a:spLocks noGrp="1"/>
          </p:cNvSpPr>
          <p:nvPr>
            <p:ph type="dt" idx="10"/>
          </p:nvPr>
        </p:nvSpPr>
        <p:spPr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Google Shape;83;p37"/>
          <p:cNvSpPr txBox="1">
            <a:spLocks noGrp="1"/>
          </p:cNvSpPr>
          <p:nvPr>
            <p:ph type="ftr" idx="11"/>
          </p:nvPr>
        </p:nvSpPr>
        <p:spPr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4" name="Google Shape;84;p37"/>
          <p:cNvSpPr txBox="1">
            <a:spLocks noGrp="1"/>
          </p:cNvSpPr>
          <p:nvPr>
            <p:ph type="sldNum" idx="12"/>
          </p:nvPr>
        </p:nvSpPr>
        <p:spPr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85" name="Google Shape;85;p37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7024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86" name="Google Shape;86;p37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l">
              <a:buNone/>
            </a:pPr>
            <a:r>
              <a:rPr lang="en-US" sz="1400">
                <a:solidFill>
                  <a:srgbClr val="FFFFFF"/>
                </a:solidFill>
                <a:latin typeface="Arial"/>
              </a:rPr>
              <a:t>Canadian Bioinformatics Workshops | bioinformatics.ca</a:t>
            </a:r>
            <a:endParaRPr lang="en-US" sz="1400"/>
          </a:p>
        </p:txBody>
      </p:sp>
      <p:pic>
        <p:nvPicPr>
          <p:cNvPr id="87" name="Codex Corner Mark" descr="Purple circles on a black background&#10;&#10;AI-generated content may be incorrect.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11352340" y="0"/>
            <a:ext cx="839659" cy="839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  <p:sldLayoutId id="2147483672" r:id="rId6"/>
    <p:sldLayoutId id="2147483673" r:id="rId7"/>
    <p:sldLayoutId id="2147483674" r:id="rId8"/>
    <p:sldLayoutId id="2147483675" r:id="rId9"/>
    <p:sldLayoutId id="2147483676" r:id="rId10"/>
    <p:sldLayoutId id="2147483677" r:id="rId11"/>
    <p:sldLayoutId id="2147483678" r:id="rId12"/>
    <p:sldLayoutId id="2147483679" r:id="rId13"/>
    <p:sldLayoutId id="2147483680" r:id="rId14"/>
    <p:sldLayoutId id="2147483681" r:id="rId15"/>
    <p:sldLayoutId id="2147483682" r:id="rId16"/>
    <p:sldLayoutId id="2147483683" r:id="rId17"/>
    <p:sldLayoutId id="2147483684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9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4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6" name="Google Shape;296;p92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995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  <a:defRPr sz="2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9956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  <a:defRPr sz="2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rgbClr val="FF0000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97" name="Google Shape;297;p9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8" name="Google Shape;298;p9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99" name="Google Shape;299;p9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98989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CA"/>
              <a:t>‹#›</a:t>
            </a:fld>
            <a:endParaRPr/>
          </a:p>
        </p:txBody>
      </p:sp>
      <p:sp>
        <p:nvSpPr>
          <p:cNvPr id="300" name="Google Shape;300;p92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rgbClr val="70247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301" name="Google Shape;301;p92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indent="0" algn="l">
              <a:buNone/>
            </a:pPr>
            <a:r>
              <a:rPr lang="en-US" sz="1400">
                <a:solidFill>
                  <a:srgbClr val="FFFFFF"/>
                </a:solidFill>
                <a:latin typeface="Arial"/>
              </a:rPr>
              <a:t>Canadian Bioinformatics Workshops | bioinformatics.ca</a:t>
            </a:r>
            <a:endParaRPr lang="en-US" sz="1400"/>
          </a:p>
        </p:txBody>
      </p:sp>
      <p:pic>
        <p:nvPicPr>
          <p:cNvPr id="302" name="Codex Corner Mark" descr="Purple circles on a black background&#10;&#10;AI-generated content may be incorrect.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11352340" y="0"/>
            <a:ext cx="839659" cy="839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706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393F"/>
            </a:gs>
            <a:gs pos="45000">
              <a:srgbClr val="70247F"/>
            </a:gs>
            <a:gs pos="100000">
              <a:srgbClr val="B4080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00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9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7" name="Google Shape;17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8" name="Google Shape;18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9" name="Google Shape;19;p9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Canadian Bioinformatics Workshops | bioinformatics.ca</a:t>
            </a:r>
            <a:endParaRPr sz="1400" b="0" i="0" u="none" strike="noStrike" cap="none">
              <a:solidFill>
                <a:schemeClr val="lt1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0" name="Google Shape;20;p9" descr="Purple circles on a black background&#10;&#10;AI-generated content may be incorrect.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11352340" y="0"/>
            <a:ext cx="839659" cy="839659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802" r:id="rId1"/>
    <p:sldLayoutId id="2147483803" r:id="rId2"/>
    <p:sldLayoutId id="2147483804" r:id="rId3"/>
    <p:sldLayoutId id="2147483805" r:id="rId4"/>
    <p:sldLayoutId id="2147483806" r:id="rId5"/>
    <p:sldLayoutId id="2147483807" r:id="rId6"/>
    <p:sldLayoutId id="2147483808" r:id="rId7"/>
    <p:sldLayoutId id="2147483809" r:id="rId8"/>
    <p:sldLayoutId id="2147483810" r:id="rId9"/>
    <p:sldLayoutId id="2147483811" r:id="rId10"/>
    <p:sldLayoutId id="2147483812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1"/>
          <p:cNvSpPr/>
          <p:nvPr/>
        </p:nvSpPr>
        <p:spPr>
          <a:xfrm>
            <a:off x="0" y="0"/>
            <a:ext cx="8610601" cy="6858000"/>
          </a:xfrm>
          <a:prstGeom prst="rect">
            <a:avLst/>
          </a:prstGeom>
          <a:gradFill>
            <a:gsLst>
              <a:gs pos="0">
                <a:srgbClr val="24393F"/>
              </a:gs>
              <a:gs pos="54000">
                <a:srgbClr val="70247F"/>
              </a:gs>
              <a:gs pos="100000">
                <a:srgbClr val="B40805"/>
              </a:gs>
            </a:gsLst>
            <a:path path="circle">
              <a:fillToRect l="100000" t="100000"/>
            </a:path>
            <a:tileRect r="-100000" b="-100000"/>
          </a:gradFill>
          <a:ln w="19050" cap="flat" cmpd="sng">
            <a:solidFill>
              <a:srgbClr val="082836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Helvetica Neue Light"/>
              <a:buNone/>
              <a:defRPr sz="4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0" name="Google Shape;60;p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  <a:lvl2pPr marL="914400" marR="0" lvl="1" indent="-3810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marL="1371600" marR="0" lvl="2" indent="-3556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marL="1828800" marR="0" lvl="3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marL="2286000" marR="0" lvl="4" indent="-34290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814" r:id="rId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8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7.xml"/><Relationship Id="rId5" Type="http://schemas.openxmlformats.org/officeDocument/2006/relationships/hyperlink" Target="http://www.pptdb.ca/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png"/><Relationship Id="rId4" Type="http://schemas.openxmlformats.org/officeDocument/2006/relationships/image" Target="../media/image1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8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8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38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8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38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38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1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0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38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39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39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39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39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39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39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39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39.xml"/><Relationship Id="rId4" Type="http://schemas.openxmlformats.org/officeDocument/2006/relationships/image" Target="../media/image19.png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3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4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39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39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3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3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38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8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38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3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38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3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4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38.xml"/><Relationship Id="rId4" Type="http://schemas.openxmlformats.org/officeDocument/2006/relationships/image" Target="../media/image2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3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3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3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38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39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36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39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14.png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3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9.xml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39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Relationship Id="rId9" Type="http://schemas.openxmlformats.org/officeDocument/2006/relationships/image" Target="../media/image12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39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39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393F"/>
            </a:gs>
            <a:gs pos="24000">
              <a:srgbClr val="70247F"/>
            </a:gs>
            <a:gs pos="100000">
              <a:srgbClr val="B40805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"/>
          <p:cNvSpPr txBox="1">
            <a:spLocks noGrp="1"/>
          </p:cNvSpPr>
          <p:nvPr>
            <p:ph type="subTitle" idx="1"/>
          </p:nvPr>
        </p:nvSpPr>
        <p:spPr>
          <a:xfrm>
            <a:off x="6801238" y="3429000"/>
            <a:ext cx="4567235" cy="7817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None/>
            </a:pPr>
            <a:r>
              <a:rPr lang="en-US" sz="4400" b="1">
                <a:latin typeface="Helvetica Neue"/>
                <a:ea typeface="Helvetica Neue"/>
                <a:cs typeface="Helvetica Neue"/>
                <a:sym typeface="Helvetica Neue"/>
              </a:rPr>
              <a:t>bioinformatics.ca</a:t>
            </a:r>
            <a:endParaRPr/>
          </a:p>
        </p:txBody>
      </p:sp>
      <p:pic>
        <p:nvPicPr>
          <p:cNvPr id="72" name="Google Shape;72;p1" descr="A logo with white dot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 l="12297" r="12121"/>
          <a:stretch/>
        </p:blipFill>
        <p:spPr>
          <a:xfrm>
            <a:off x="670379" y="1341316"/>
            <a:ext cx="5766816" cy="3815097"/>
          </a:xfrm>
          <a:prstGeom prst="rect">
            <a:avLst/>
          </a:prstGeom>
          <a:noFill/>
          <a:ln>
            <a:noFill/>
          </a:ln>
        </p:spPr>
      </p:pic>
      <p:sp>
        <p:nvSpPr>
          <p:cNvPr id="73" name="Google Shape;73;p1"/>
          <p:cNvSpPr txBox="1"/>
          <p:nvPr/>
        </p:nvSpPr>
        <p:spPr>
          <a:xfrm>
            <a:off x="6648092" y="4210755"/>
            <a:ext cx="4873529" cy="4161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rPr>
              <a:t>bioinformaticsdotca.github.io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1"/>
          <p:cNvSpPr txBox="1"/>
          <p:nvPr/>
        </p:nvSpPr>
        <p:spPr>
          <a:xfrm>
            <a:off x="10523913" y="465513"/>
            <a:ext cx="18473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dc30370ca2_0_477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Machine Learning Workflow</a:t>
            </a:r>
            <a:endParaRPr/>
          </a:p>
        </p:txBody>
      </p:sp>
      <p:sp>
        <p:nvSpPr>
          <p:cNvPr id="946" name="Google Shape;946;gdc30370ca2_0_477"/>
          <p:cNvSpPr/>
          <p:nvPr/>
        </p:nvSpPr>
        <p:spPr>
          <a:xfrm>
            <a:off x="2830287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Define an ML problem and propose a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gdc30370ca2_0_477"/>
          <p:cNvSpPr/>
          <p:nvPr/>
        </p:nvSpPr>
        <p:spPr>
          <a:xfrm>
            <a:off x="511133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 your dataset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gdc30370ca2_0_477"/>
          <p:cNvSpPr/>
          <p:nvPr/>
        </p:nvSpPr>
        <p:spPr>
          <a:xfrm>
            <a:off x="737259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Transform your dataset &amp; select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gdc30370ca2_0_477"/>
          <p:cNvSpPr/>
          <p:nvPr/>
        </p:nvSpPr>
        <p:spPr>
          <a:xfrm>
            <a:off x="7372597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Choose and train a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gdc30370ca2_0_477"/>
          <p:cNvSpPr/>
          <p:nvPr/>
        </p:nvSpPr>
        <p:spPr>
          <a:xfrm>
            <a:off x="5111336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Test and validate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gdc30370ca2_0_477"/>
          <p:cNvSpPr/>
          <p:nvPr/>
        </p:nvSpPr>
        <p:spPr>
          <a:xfrm>
            <a:off x="2830286" y="3954482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 model to make predictions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gdc30370ca2_0_477"/>
          <p:cNvSpPr/>
          <p:nvPr/>
        </p:nvSpPr>
        <p:spPr>
          <a:xfrm>
            <a:off x="4635335" y="2444334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gdc30370ca2_0_477"/>
          <p:cNvSpPr/>
          <p:nvPr/>
        </p:nvSpPr>
        <p:spPr>
          <a:xfrm>
            <a:off x="6916384" y="244433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gdc30370ca2_0_477"/>
          <p:cNvSpPr/>
          <p:nvPr/>
        </p:nvSpPr>
        <p:spPr>
          <a:xfrm flipH="1">
            <a:off x="6916284" y="450616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gdc30370ca2_0_477"/>
          <p:cNvSpPr/>
          <p:nvPr/>
        </p:nvSpPr>
        <p:spPr>
          <a:xfrm flipH="1">
            <a:off x="4622859" y="4506162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gdc30370ca2_0_477"/>
          <p:cNvSpPr/>
          <p:nvPr/>
        </p:nvSpPr>
        <p:spPr>
          <a:xfrm>
            <a:off x="9278587" y="2607621"/>
            <a:ext cx="653100" cy="207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gdc30370ca2_0_477"/>
          <p:cNvSpPr/>
          <p:nvPr/>
        </p:nvSpPr>
        <p:spPr>
          <a:xfrm>
            <a:off x="4806041" y="1537122"/>
            <a:ext cx="2363100" cy="1983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gdc30370ca2_0_477"/>
          <p:cNvSpPr txBox="1"/>
          <p:nvPr/>
        </p:nvSpPr>
        <p:spPr>
          <a:xfrm>
            <a:off x="4245833" y="5682550"/>
            <a:ext cx="3852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Find a good training/testing data 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0" name="Google Shape;1100;p39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The Data Set</a:t>
            </a:r>
            <a:endParaRPr/>
          </a:p>
        </p:txBody>
      </p:sp>
      <p:pic>
        <p:nvPicPr>
          <p:cNvPr id="1101" name="Google Shape;1101;p3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837995" y="1078249"/>
            <a:ext cx="6516010" cy="885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2" name="Google Shape;1102;p39"/>
          <p:cNvPicPr preferRelativeResize="0"/>
          <p:nvPr/>
        </p:nvPicPr>
        <p:blipFill rotWithShape="1">
          <a:blip r:embed="rId4">
            <a:alphaModFix/>
          </a:blip>
          <a:srcRect b="10238"/>
          <a:stretch/>
        </p:blipFill>
        <p:spPr>
          <a:xfrm>
            <a:off x="5183977" y="2155396"/>
            <a:ext cx="4388134" cy="38469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03" name="Google Shape;1103;p39"/>
          <p:cNvCxnSpPr/>
          <p:nvPr/>
        </p:nvCxnSpPr>
        <p:spPr>
          <a:xfrm>
            <a:off x="4011883" y="2221249"/>
            <a:ext cx="11721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1104" name="Google Shape;1104;p39"/>
          <p:cNvSpPr txBox="1"/>
          <p:nvPr/>
        </p:nvSpPr>
        <p:spPr>
          <a:xfrm>
            <a:off x="2656909" y="1995043"/>
            <a:ext cx="15294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Protein information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5" name="Google Shape;1105;p39"/>
          <p:cNvCxnSpPr/>
          <p:nvPr/>
        </p:nvCxnSpPr>
        <p:spPr>
          <a:xfrm>
            <a:off x="4014652" y="3470931"/>
            <a:ext cx="11721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1106" name="Google Shape;1106;p39"/>
          <p:cNvSpPr txBox="1"/>
          <p:nvPr/>
        </p:nvSpPr>
        <p:spPr>
          <a:xfrm>
            <a:off x="2659678" y="3011968"/>
            <a:ext cx="1529400" cy="92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Odd rows contain aa sequence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107" name="Google Shape;1107;p39"/>
          <p:cNvCxnSpPr/>
          <p:nvPr/>
        </p:nvCxnSpPr>
        <p:spPr>
          <a:xfrm>
            <a:off x="4034048" y="5260933"/>
            <a:ext cx="1172100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1108" name="Google Shape;1108;p39"/>
          <p:cNvSpPr txBox="1"/>
          <p:nvPr/>
        </p:nvSpPr>
        <p:spPr>
          <a:xfrm>
            <a:off x="2679074" y="4801970"/>
            <a:ext cx="15294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Even rows contain structure sequence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9" name="Google Shape;1109;p39"/>
          <p:cNvSpPr txBox="1"/>
          <p:nvPr/>
        </p:nvSpPr>
        <p:spPr>
          <a:xfrm>
            <a:off x="4754877" y="6049816"/>
            <a:ext cx="24459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sng" strike="noStrike" cap="none">
                <a:solidFill>
                  <a:schemeClr val="hlink"/>
                </a:solidFill>
                <a:latin typeface="Arial"/>
                <a:ea typeface="Arial"/>
                <a:cs typeface="Arial"/>
                <a:sym typeface="Arial"/>
                <a:hlinkClick r:id="rId5"/>
              </a:rPr>
              <a:t>http://www.pptdb.ca/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4" name="Google Shape;964;p9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Formatted Data</a:t>
            </a:r>
            <a:endParaRPr/>
          </a:p>
        </p:txBody>
      </p:sp>
      <p:graphicFrame>
        <p:nvGraphicFramePr>
          <p:cNvPr id="965" name="Google Shape;965;p9"/>
          <p:cNvGraphicFramePr/>
          <p:nvPr>
            <p:extLst>
              <p:ext uri="{D42A27DB-BD31-4B8C-83A1-F6EECF244321}">
                <p14:modId xmlns:p14="http://schemas.microsoft.com/office/powerpoint/2010/main" val="3348266391"/>
              </p:ext>
            </p:extLst>
          </p:nvPr>
        </p:nvGraphicFramePr>
        <p:xfrm>
          <a:off x="2501153" y="2090464"/>
          <a:ext cx="8229625" cy="4171015"/>
        </p:xfrm>
        <a:graphic>
          <a:graphicData uri="http://schemas.openxmlformats.org/drawingml/2006/table">
            <a:tbl>
              <a:tblPr>
                <a:noFill/>
                <a:tableStyleId>{C9B156ED-4110-4D21-B464-B8E60A7349C5}</a:tableStyleId>
              </a:tblPr>
              <a:tblGrid>
                <a:gridCol w="23109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4172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69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4730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Protein</a:t>
                      </a:r>
                      <a:endParaRPr sz="1400" u="none" strike="noStrike" cap="none"/>
                    </a:p>
                  </a:txBody>
                  <a:tcPr marL="8000" marR="8000" marT="80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AA Sequence</a:t>
                      </a:r>
                      <a:endParaRPr sz="1400" u="none" strike="noStrike" cap="none"/>
                    </a:p>
                  </a:txBody>
                  <a:tcPr marL="8000" marR="8000" marT="80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Structure Sequence</a:t>
                      </a:r>
                      <a:endParaRPr sz="1400" u="none" strike="noStrike" cap="none"/>
                    </a:p>
                  </a:txBody>
                  <a:tcPr marL="8000" marR="8000" marT="80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&gt;VACUOLAR MORPHOGENESIS PROTEIN VAM7; SWP:P32912;  PDB:1KMDA</a:t>
                      </a:r>
                      <a:endParaRPr sz="1400" u="none" strike="noStrike" cap="none"/>
                    </a:p>
                  </a:txBody>
                  <a:tcPr marL="8000" marR="8000" marT="80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KMSEKLRIKVDDVKINPKYVLYGVSTPNKRLYKRYSEFWKLKTRLERDVGSTIPYDFPEKPGVLDRRWQRRYDDPEMIDERRIGLERFLNELYNDRFDSRWRDTKIAQDFLQLSKPN</a:t>
                      </a:r>
                      <a:endParaRPr sz="1400" u="none" strike="noStrike" cap="none"/>
                    </a:p>
                  </a:txBody>
                  <a:tcPr marL="8000" marR="8000" marT="80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200"/>
                        <a:buFont typeface="Arial"/>
                        <a:buNone/>
                      </a:pPr>
                      <a:r>
                        <a:rPr lang="en-CA" sz="12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CCCCCBBBBBCBBBBCCCCBBBBBBBBCBBBBBBHHHHHHHHHHHHHHCCCCCCCCCCCCCCCCCCCCCCCCCCHHHHHHHHCCHHHHHHHHHHCCCCCHHHHCHHHHHCCCCCCCC</a:t>
                      </a:r>
                      <a:endParaRPr sz="1400" u="none" strike="noStrike" cap="none"/>
                    </a:p>
                  </a:txBody>
                  <a:tcPr marL="8000" marR="8000" marT="8000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6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&gt;CIRCULIN A; SWP:P56871;  PDB:1BH4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CGESCVWIPCISAALGCSCKNKVCYRNGIP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CBBBCCCCCCCCCCCCBBBCCCBBBCCCCC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&gt;BAND 3; SWP:P02730;  PDB:1BH7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IQLFDRILLFKPPKYHPDPYVKRVKTWRMHL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CCCCCCCCCCCCCCCCCCCCCCCCHHHHHCC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6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&gt;Salt-mediated killer protoxin 1 [Precursor]; SWP:P19972; PDB:1KVDB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GEATTIWGVGADEAIDKGTPSKNDLQNMSADLAKNGFKGHQGVACSTVKDGNKDVYMIKFSLAGGSNDPGGSPCSDD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CCCCCBBBBBBBBBCCCCCCCHHHHHHHHHHHHHCCCCCCBBBBBBBBBCCCCCBBBBBBBBBCCCCCCCCCBBBCC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6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&gt;MORICIN; SWP:P82818;  PDB:1KV4A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AKIPIKAIKTVGKAVGKGLRAINIASTANDVFNFLKPKKRKA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CCCHHHHHHHHHHHHHHHHHHHHHHHHHHHHHHHCCCCCCCC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6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&gt;Cyclin-dependent kinase 5 activator 1 [Precursor]; SWP:Q15078; PDB:1H4LD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STSELLRCLGEFLCRRCYRLKHLSPTDPVLWLRSVDRSLLLQGWQDQGFITPANVVFLYMLCRDVISSEVGSDHELQAVLLTCLYLSYSYMGNEISYPLKPFLVESCKEAFWDRCLSVINLMSSKMLQINADPHYFTQVFSDLKNES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CCCHHHHHHHHHHHHHHCCCCCCCCHHHHHHHHHHHHHHCCCCCCCCCCCCHHHHHHHHHHHHCCCCCCCCCHHHHHHHHHHHHHHHHHHHCCCCCCCCCCCCCCCCHHHHHHHHHHHHHHHHHHHHHHHHCHHHHHHHHHHHHHCC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&gt;FIBRONECTIN CELL-ADHESION MODULE TYPE III-10; SWP:P02751;  PDB:1FNA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GSLEVVAATPTSLLISWDAPAVTVRYYRITYGETGGNSPVQEFTVPGSKSTATISGLKPGVDYTITVYAVTGRGDSPASSKPISINYRTEI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CBBBBCCCCCBBBBBBBBCCCCCCBBBBBBBBBCCCCCCBBBBBBBCCCCBBBBBCCCCCBBBBBBBBBBBCCCCCCCCCCBBBBBBBBBC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16997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&gt;Methanol dehydrogenase subunit 2 [Precursor]; SWP:P14775; PDB:1H4ID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YDGTKCKAAGNCWEPKPGFPEKIAGSKYDPKHDPKELNKQADSIKQMEERNKKRVENFKKTGKFEYDVAKISA</a:t>
                      </a:r>
                      <a:endParaRPr sz="1400" u="none" strike="noStrike" cap="none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-CA" sz="1100" b="0" i="0" u="none" strike="noStrike" cap="none" dirty="0">
                          <a:solidFill>
                            <a:srgbClr val="000000"/>
                          </a:solidFill>
                          <a:latin typeface="Calibri"/>
                          <a:ea typeface="Calibri"/>
                          <a:cs typeface="Calibri"/>
                          <a:sym typeface="Calibri"/>
                        </a:rPr>
                        <a:t>CCCCCCCCCCCCCCCCCCCCCCCCCCCCCCCCCHHHHHHHHHHHHHHHHHHHHHHHHHHHHCCCCCCCCCCCC</a:t>
                      </a:r>
                      <a:endParaRPr sz="1400" u="none" strike="noStrike" cap="none" dirty="0"/>
                    </a:p>
                  </a:txBody>
                  <a:tcPr marL="9525" marR="9525" marT="9525" marB="0" anchor="b">
                    <a:lnL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966" name="Google Shape;966;p9"/>
          <p:cNvSpPr txBox="1"/>
          <p:nvPr/>
        </p:nvSpPr>
        <p:spPr>
          <a:xfrm>
            <a:off x="1981200" y="1036638"/>
            <a:ext cx="82296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457200" marR="0" lvl="0" indent="-431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C110E"/>
              </a:buClr>
              <a:buSzPts val="3200"/>
              <a:buFont typeface="Arial"/>
              <a:buChar char="•"/>
            </a:pPr>
            <a:r>
              <a:rPr lang="en-CA" sz="2800" b="1" i="0" u="none" strike="noStrike" cap="none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We will use the same data set as the </a:t>
            </a:r>
            <a:r>
              <a:rPr lang="en-CA" sz="2800" b="1" i="0" u="none" strike="noStrike" cap="none" dirty="0" err="1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numpy</a:t>
            </a:r>
            <a:r>
              <a:rPr lang="en-CA" sz="2800" b="1" i="0" u="none" strike="noStrike" cap="none" dirty="0">
                <a:solidFill>
                  <a:srgbClr val="333399"/>
                </a:solidFill>
                <a:latin typeface="Arial"/>
                <a:ea typeface="Arial"/>
                <a:cs typeface="Arial"/>
                <a:sym typeface="Arial"/>
              </a:rPr>
              <a:t> or Python implementation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5" name="Google Shape;945;gdc30370ca2_0_477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Machine Learning Workflow</a:t>
            </a:r>
            <a:endParaRPr/>
          </a:p>
        </p:txBody>
      </p:sp>
      <p:sp>
        <p:nvSpPr>
          <p:cNvPr id="946" name="Google Shape;946;gdc30370ca2_0_477"/>
          <p:cNvSpPr/>
          <p:nvPr/>
        </p:nvSpPr>
        <p:spPr>
          <a:xfrm>
            <a:off x="2830287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Define an ML problem and propose a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7" name="Google Shape;947;gdc30370ca2_0_477"/>
          <p:cNvSpPr/>
          <p:nvPr/>
        </p:nvSpPr>
        <p:spPr>
          <a:xfrm>
            <a:off x="511133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 your dataset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8" name="Google Shape;948;gdc30370ca2_0_477"/>
          <p:cNvSpPr/>
          <p:nvPr/>
        </p:nvSpPr>
        <p:spPr>
          <a:xfrm>
            <a:off x="737259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Transform your dataset &amp; select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9" name="Google Shape;949;gdc30370ca2_0_477"/>
          <p:cNvSpPr/>
          <p:nvPr/>
        </p:nvSpPr>
        <p:spPr>
          <a:xfrm>
            <a:off x="7372597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Choose and train a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0" name="Google Shape;950;gdc30370ca2_0_477"/>
          <p:cNvSpPr/>
          <p:nvPr/>
        </p:nvSpPr>
        <p:spPr>
          <a:xfrm>
            <a:off x="5111336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Test and validate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1" name="Google Shape;951;gdc30370ca2_0_477"/>
          <p:cNvSpPr/>
          <p:nvPr/>
        </p:nvSpPr>
        <p:spPr>
          <a:xfrm>
            <a:off x="2830286" y="3954482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 model to make predictions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2" name="Google Shape;952;gdc30370ca2_0_477"/>
          <p:cNvSpPr/>
          <p:nvPr/>
        </p:nvSpPr>
        <p:spPr>
          <a:xfrm>
            <a:off x="4635335" y="2444334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3" name="Google Shape;953;gdc30370ca2_0_477"/>
          <p:cNvSpPr/>
          <p:nvPr/>
        </p:nvSpPr>
        <p:spPr>
          <a:xfrm>
            <a:off x="6916384" y="244433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4" name="Google Shape;954;gdc30370ca2_0_477"/>
          <p:cNvSpPr/>
          <p:nvPr/>
        </p:nvSpPr>
        <p:spPr>
          <a:xfrm flipH="1">
            <a:off x="6916284" y="450616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5" name="Google Shape;955;gdc30370ca2_0_477"/>
          <p:cNvSpPr/>
          <p:nvPr/>
        </p:nvSpPr>
        <p:spPr>
          <a:xfrm flipH="1">
            <a:off x="4622859" y="4506162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6" name="Google Shape;956;gdc30370ca2_0_477"/>
          <p:cNvSpPr/>
          <p:nvPr/>
        </p:nvSpPr>
        <p:spPr>
          <a:xfrm>
            <a:off x="9278587" y="2607621"/>
            <a:ext cx="653100" cy="207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7" name="Google Shape;957;gdc30370ca2_0_477"/>
          <p:cNvSpPr/>
          <p:nvPr/>
        </p:nvSpPr>
        <p:spPr>
          <a:xfrm>
            <a:off x="7212580" y="1523956"/>
            <a:ext cx="2149133" cy="4158594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8" name="Google Shape;958;gdc30370ca2_0_477"/>
          <p:cNvSpPr txBox="1"/>
          <p:nvPr/>
        </p:nvSpPr>
        <p:spPr>
          <a:xfrm>
            <a:off x="3979132" y="5691074"/>
            <a:ext cx="4453667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 the Data and Choose ANN model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0387172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2" name="Google Shape;872;p29"/>
          <p:cNvSpPr txBox="1">
            <a:spLocks noGrp="1"/>
          </p:cNvSpPr>
          <p:nvPr>
            <p:ph type="title"/>
          </p:nvPr>
        </p:nvSpPr>
        <p:spPr>
          <a:xfrm>
            <a:off x="1981200" y="1984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>
                <a:latin typeface="Arial"/>
                <a:ea typeface="Arial"/>
                <a:cs typeface="Arial"/>
                <a:sym typeface="Arial"/>
              </a:rPr>
              <a:t>Neural Network for 2</a:t>
            </a:r>
            <a:r>
              <a:rPr lang="en-CA" baseline="30000"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CA">
                <a:latin typeface="Arial"/>
                <a:ea typeface="Arial"/>
                <a:cs typeface="Arial"/>
                <a:sym typeface="Arial"/>
              </a:rPr>
              <a:t> Structure Prediction </a:t>
            </a:r>
            <a:r>
              <a:rPr lang="en-CA" sz="2400" i="1">
                <a:latin typeface="Arial"/>
                <a:ea typeface="Arial"/>
                <a:cs typeface="Arial"/>
                <a:sym typeface="Arial"/>
              </a:rPr>
              <a:t>cont...</a:t>
            </a:r>
            <a:endParaRPr sz="2400" i="1"/>
          </a:p>
        </p:txBody>
      </p:sp>
      <p:sp>
        <p:nvSpPr>
          <p:cNvPr id="873" name="Google Shape;873;p29"/>
          <p:cNvSpPr txBox="1"/>
          <p:nvPr/>
        </p:nvSpPr>
        <p:spPr>
          <a:xfrm>
            <a:off x="2743200" y="2578100"/>
            <a:ext cx="1555750" cy="191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ACGAAG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AGGAAG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AGCAAG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ACGAAA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AGCAAC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4" name="Google Shape;874;p29"/>
          <p:cNvSpPr/>
          <p:nvPr/>
        </p:nvSpPr>
        <p:spPr>
          <a:xfrm>
            <a:off x="8001000" y="2667000"/>
            <a:ext cx="685800" cy="457200"/>
          </a:xfrm>
          <a:prstGeom prst="rect">
            <a:avLst/>
          </a:prstGeom>
          <a:noFill/>
          <a:ln w="38100" cap="flat" cmpd="sng">
            <a:solidFill>
              <a:srgbClr val="FF0000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5" name="Google Shape;875;p29"/>
          <p:cNvSpPr/>
          <p:nvPr/>
        </p:nvSpPr>
        <p:spPr>
          <a:xfrm>
            <a:off x="7696200" y="2647950"/>
            <a:ext cx="1539875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ACGAAG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6" name="Google Shape;876;p29"/>
          <p:cNvSpPr txBox="1"/>
          <p:nvPr/>
        </p:nvSpPr>
        <p:spPr>
          <a:xfrm>
            <a:off x="2759075" y="5105400"/>
            <a:ext cx="1451038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BBBBCC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7" name="Google Shape;877;p29"/>
          <p:cNvSpPr txBox="1"/>
          <p:nvPr/>
        </p:nvSpPr>
        <p:spPr>
          <a:xfrm>
            <a:off x="5241925" y="2930525"/>
            <a:ext cx="1471613" cy="30464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= [001]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= [010]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 = [100]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 = [01]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 = [10]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8" name="Google Shape;878;p29"/>
          <p:cNvSpPr txBox="1"/>
          <p:nvPr/>
        </p:nvSpPr>
        <p:spPr>
          <a:xfrm>
            <a:off x="5105400" y="1981200"/>
            <a:ext cx="1468438" cy="461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Encoding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9" name="Google Shape;879;p29"/>
          <p:cNvSpPr txBox="1"/>
          <p:nvPr/>
        </p:nvSpPr>
        <p:spPr>
          <a:xfrm>
            <a:off x="2514600" y="1981200"/>
            <a:ext cx="19431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Training Set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0" name="Google Shape;880;p29"/>
          <p:cNvSpPr txBox="1"/>
          <p:nvPr/>
        </p:nvSpPr>
        <p:spPr>
          <a:xfrm>
            <a:off x="2286000" y="5715000"/>
            <a:ext cx="2255746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Desired Output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1" name="Google Shape;881;p29"/>
          <p:cNvSpPr/>
          <p:nvPr/>
        </p:nvSpPr>
        <p:spPr>
          <a:xfrm>
            <a:off x="4495800" y="34290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2" name="Google Shape;882;p29"/>
          <p:cNvSpPr/>
          <p:nvPr/>
        </p:nvSpPr>
        <p:spPr>
          <a:xfrm>
            <a:off x="4495800" y="5181600"/>
            <a:ext cx="609600" cy="228600"/>
          </a:xfrm>
          <a:prstGeom prst="rightArrow">
            <a:avLst>
              <a:gd name="adj1" fmla="val 50000"/>
              <a:gd name="adj2" fmla="val 66667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3" name="Google Shape;883;p29"/>
          <p:cNvSpPr txBox="1"/>
          <p:nvPr/>
        </p:nvSpPr>
        <p:spPr>
          <a:xfrm>
            <a:off x="7315200" y="1981200"/>
            <a:ext cx="2446338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Sliding Window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4" name="Google Shape;884;p29"/>
          <p:cNvSpPr/>
          <p:nvPr/>
        </p:nvSpPr>
        <p:spPr>
          <a:xfrm>
            <a:off x="8305800" y="3352800"/>
            <a:ext cx="228600" cy="533400"/>
          </a:xfrm>
          <a:prstGeom prst="downArrow">
            <a:avLst>
              <a:gd name="adj1" fmla="val 50000"/>
              <a:gd name="adj2" fmla="val 58333"/>
            </a:avLst>
          </a:prstGeom>
          <a:solidFill>
            <a:schemeClr val="accent1"/>
          </a:solidFill>
          <a:ln w="9525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5" name="Google Shape;885;p29"/>
          <p:cNvSpPr txBox="1"/>
          <p:nvPr/>
        </p:nvSpPr>
        <p:spPr>
          <a:xfrm>
            <a:off x="7608888" y="3925888"/>
            <a:ext cx="1916112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[010100001]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6" name="Google Shape;886;p29"/>
          <p:cNvSpPr txBox="1"/>
          <p:nvPr/>
        </p:nvSpPr>
        <p:spPr>
          <a:xfrm>
            <a:off x="7543800" y="4343400"/>
            <a:ext cx="196056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Input Vector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7" name="Google Shape;887;p29"/>
          <p:cNvSpPr txBox="1"/>
          <p:nvPr/>
        </p:nvSpPr>
        <p:spPr>
          <a:xfrm>
            <a:off x="7467600" y="5638800"/>
            <a:ext cx="2214563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Output Vector</a:t>
            </a: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8" name="Google Shape;888;p29"/>
          <p:cNvSpPr/>
          <p:nvPr/>
        </p:nvSpPr>
        <p:spPr>
          <a:xfrm>
            <a:off x="8188325" y="5257800"/>
            <a:ext cx="869149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[01]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9" name="Google Shape;889;p29"/>
          <p:cNvSpPr/>
          <p:nvPr/>
        </p:nvSpPr>
        <p:spPr>
          <a:xfrm>
            <a:off x="5265284" y="5530334"/>
            <a:ext cx="1441420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 = [11]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0" name="Google Shape;1120;p41"/>
          <p:cNvSpPr txBox="1">
            <a:spLocks noGrp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Let’s Try Programming an ANN to Predict Secondary Structure</a:t>
            </a:r>
            <a:br>
              <a:rPr lang="en-CA"/>
            </a:br>
            <a:endParaRPr/>
          </a:p>
        </p:txBody>
      </p:sp>
      <p:sp>
        <p:nvSpPr>
          <p:cNvPr id="1121" name="Google Shape;1121;p41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None/>
            </a:pPr>
            <a:r>
              <a:rPr lang="en-CA" dirty="0">
                <a:solidFill>
                  <a:srgbClr val="FF0000"/>
                </a:solidFill>
              </a:rPr>
              <a:t> </a:t>
            </a:r>
            <a:r>
              <a:rPr lang="en-CA" dirty="0" err="1">
                <a:solidFill>
                  <a:srgbClr val="000090"/>
                </a:solidFill>
              </a:rPr>
              <a:t>SSANN_keras.ipynb</a:t>
            </a:r>
            <a:endParaRPr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" name="Google Shape;972;gdc30370ca2_0_940"/>
          <p:cNvSpPr txBox="1">
            <a:spLocks noGrp="1"/>
          </p:cNvSpPr>
          <p:nvPr>
            <p:ph type="body" idx="1"/>
          </p:nvPr>
        </p:nvSpPr>
        <p:spPr>
          <a:xfrm>
            <a:off x="1652600" y="1066800"/>
            <a:ext cx="8939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476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00"/>
              <a:buChar char="•"/>
            </a:pPr>
            <a:r>
              <a:rPr lang="en-CA" sz="2600" dirty="0">
                <a:solidFill>
                  <a:srgbClr val="001080"/>
                </a:solidFill>
              </a:rPr>
              <a:t>Find the </a:t>
            </a:r>
            <a:r>
              <a:rPr lang="en-CA" sz="2600" dirty="0">
                <a:solidFill>
                  <a:srgbClr val="FF0000"/>
                </a:solidFill>
              </a:rPr>
              <a:t>Module 7</a:t>
            </a:r>
            <a:r>
              <a:rPr lang="en-CA" sz="2600" dirty="0">
                <a:solidFill>
                  <a:srgbClr val="001080"/>
                </a:solidFill>
              </a:rPr>
              <a:t> folder under </a:t>
            </a:r>
            <a:r>
              <a:rPr lang="en-CA" sz="2600" dirty="0">
                <a:solidFill>
                  <a:srgbClr val="FF0000"/>
                </a:solidFill>
              </a:rPr>
              <a:t>Python Code</a:t>
            </a:r>
            <a:r>
              <a:rPr lang="en-CA" sz="2600" dirty="0">
                <a:solidFill>
                  <a:srgbClr val="001080"/>
                </a:solidFill>
              </a:rPr>
              <a:t> in folder </a:t>
            </a:r>
            <a:r>
              <a:rPr lang="en-CA" sz="2600" dirty="0">
                <a:solidFill>
                  <a:srgbClr val="FF0000"/>
                </a:solidFill>
              </a:rPr>
              <a:t>CBW-MachineLearning-2026</a:t>
            </a:r>
            <a:r>
              <a:rPr lang="en-CA" sz="2600" dirty="0">
                <a:solidFill>
                  <a:srgbClr val="001080"/>
                </a:solidFill>
              </a:rPr>
              <a:t> in your Google Drive</a:t>
            </a:r>
            <a:endParaRPr sz="2600" dirty="0">
              <a:solidFill>
                <a:srgbClr val="001080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2600" dirty="0"/>
          </a:p>
        </p:txBody>
      </p:sp>
      <p:sp>
        <p:nvSpPr>
          <p:cNvPr id="973" name="Google Shape;973;gdc30370ca2_0_940"/>
          <p:cNvSpPr txBox="1">
            <a:spLocks noGrp="1"/>
          </p:cNvSpPr>
          <p:nvPr>
            <p:ph type="title"/>
          </p:nvPr>
        </p:nvSpPr>
        <p:spPr>
          <a:xfrm>
            <a:off x="0" y="-301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>
                <a:solidFill>
                  <a:schemeClr val="dk1"/>
                </a:solidFill>
              </a:rPr>
              <a:t>Open the Colab File</a:t>
            </a:r>
            <a:endParaRPr>
              <a:solidFill>
                <a:schemeClr val="dk1"/>
              </a:solidFill>
            </a:endParaRPr>
          </a:p>
        </p:txBody>
      </p:sp>
      <p:pic>
        <p:nvPicPr>
          <p:cNvPr id="974" name="Google Shape;974;gdc30370ca2_0_940"/>
          <p:cNvPicPr preferRelativeResize="0"/>
          <p:nvPr/>
        </p:nvPicPr>
        <p:blipFill rotWithShape="1">
          <a:blip r:embed="rId3">
            <a:alphaModFix/>
          </a:blip>
          <a:srcRect l="14943" t="6630" r="9690" b="7809"/>
          <a:stretch/>
        </p:blipFill>
        <p:spPr>
          <a:xfrm>
            <a:off x="1787975" y="2492726"/>
            <a:ext cx="6894075" cy="297742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75" name="Google Shape;975;gdc30370ca2_0_940"/>
          <p:cNvSpPr/>
          <p:nvPr/>
        </p:nvSpPr>
        <p:spPr>
          <a:xfrm>
            <a:off x="6381750" y="3119425"/>
            <a:ext cx="1828800" cy="3954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76" name="Google Shape;976;gdc30370ca2_0_940"/>
          <p:cNvSpPr/>
          <p:nvPr/>
        </p:nvSpPr>
        <p:spPr>
          <a:xfrm>
            <a:off x="1919703" y="2500127"/>
            <a:ext cx="2304600" cy="3954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77" name="Google Shape;977;gdc30370ca2_0_940"/>
          <p:cNvPicPr preferRelativeResize="0"/>
          <p:nvPr/>
        </p:nvPicPr>
        <p:blipFill rotWithShape="1">
          <a:blip r:embed="rId4">
            <a:alphaModFix/>
          </a:blip>
          <a:srcRect r="13703"/>
          <a:stretch/>
        </p:blipFill>
        <p:spPr>
          <a:xfrm>
            <a:off x="5991225" y="3812425"/>
            <a:ext cx="3830225" cy="1409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979" name="Google Shape;979;gdc30370ca2_0_940"/>
          <p:cNvSpPr txBox="1"/>
          <p:nvPr/>
        </p:nvSpPr>
        <p:spPr>
          <a:xfrm>
            <a:off x="7050198" y="4826725"/>
            <a:ext cx="284052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980" name="Google Shape;980;gdc30370ca2_0_940"/>
          <p:cNvSpPr/>
          <p:nvPr/>
        </p:nvSpPr>
        <p:spPr>
          <a:xfrm>
            <a:off x="5775183" y="4826725"/>
            <a:ext cx="1918200" cy="3954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992D35D-9EBD-50A6-54EC-09E252AC987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7638" y="2632340"/>
            <a:ext cx="273061" cy="147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6" name="Google Shape;986;gdc30370ca2_0_9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02821" y="2993550"/>
            <a:ext cx="5780775" cy="2307125"/>
          </a:xfrm>
          <a:prstGeom prst="rect">
            <a:avLst/>
          </a:prstGeom>
          <a:noFill/>
          <a:ln>
            <a:noFill/>
          </a:ln>
        </p:spPr>
      </p:pic>
      <p:sp>
        <p:nvSpPr>
          <p:cNvPr id="987" name="Google Shape;987;gdc30370ca2_0_950"/>
          <p:cNvSpPr txBox="1">
            <a:spLocks noGrp="1"/>
          </p:cNvSpPr>
          <p:nvPr>
            <p:ph type="title"/>
          </p:nvPr>
        </p:nvSpPr>
        <p:spPr>
          <a:xfrm>
            <a:off x="0" y="-301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Open the Colab File</a:t>
            </a:r>
            <a:r>
              <a:rPr lang="en-CA" sz="3600"/>
              <a:t> </a:t>
            </a:r>
            <a:r>
              <a:rPr lang="en-CA" sz="2700" i="1"/>
              <a:t>cont...</a:t>
            </a:r>
            <a:endParaRPr/>
          </a:p>
        </p:txBody>
      </p:sp>
      <p:sp>
        <p:nvSpPr>
          <p:cNvPr id="988" name="Google Shape;988;gdc30370ca2_0_950"/>
          <p:cNvSpPr txBox="1"/>
          <p:nvPr/>
        </p:nvSpPr>
        <p:spPr>
          <a:xfrm>
            <a:off x="2261992" y="1553467"/>
            <a:ext cx="7872600" cy="95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CA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Right click on ‘</a:t>
            </a:r>
            <a:r>
              <a:rPr lang="en-CA" sz="28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SSANN_keras.ipynb</a:t>
            </a:r>
            <a:r>
              <a:rPr lang="en-CA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’ and select open with Google </a:t>
            </a:r>
            <a:r>
              <a:rPr lang="en-CA" sz="2800" b="1" i="0" u="none" strike="noStrike" cap="none" dirty="0" err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Colaboratory</a:t>
            </a:r>
            <a:endParaRPr sz="2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89" name="Google Shape;989;gdc30370ca2_0_9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3875" y="3060025"/>
            <a:ext cx="570600" cy="2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0" name="Google Shape;990;gdc30370ca2_0_950"/>
          <p:cNvSpPr/>
          <p:nvPr/>
        </p:nvSpPr>
        <p:spPr>
          <a:xfrm>
            <a:off x="3008575" y="3084700"/>
            <a:ext cx="570600" cy="15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1" name="Google Shape;991;gdc30370ca2_0_950"/>
          <p:cNvSpPr/>
          <p:nvPr/>
        </p:nvSpPr>
        <p:spPr>
          <a:xfrm>
            <a:off x="2991100" y="4711750"/>
            <a:ext cx="1981800" cy="450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92" name="Google Shape;992;gdc30370ca2_0_950"/>
          <p:cNvSpPr/>
          <p:nvPr/>
        </p:nvSpPr>
        <p:spPr>
          <a:xfrm>
            <a:off x="7177850" y="4400650"/>
            <a:ext cx="1981800" cy="450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F8312D-5DFC-16C0-DB65-97251978BE3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63285" y="3100167"/>
            <a:ext cx="273061" cy="147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9F84748-6351-E520-143C-B2BC7D3431C0}"/>
              </a:ext>
            </a:extLst>
          </p:cNvPr>
          <p:cNvSpPr txBox="1"/>
          <p:nvPr/>
        </p:nvSpPr>
        <p:spPr>
          <a:xfrm>
            <a:off x="7852598" y="3052896"/>
            <a:ext cx="353148" cy="230832"/>
          </a:xfrm>
          <a:prstGeom prst="rect">
            <a:avLst/>
          </a:prstGeom>
          <a:solidFill>
            <a:schemeClr val="bg1"/>
          </a:solidFill>
        </p:spPr>
        <p:txBody>
          <a:bodyPr wrap="square" lIns="0" rtlCol="0">
            <a:spAutoFit/>
          </a:bodyPr>
          <a:lstStyle/>
          <a:p>
            <a:r>
              <a:rPr lang="en-US" sz="9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9" name="Google Shape;999;p13"/>
          <p:cNvSpPr txBox="1">
            <a:spLocks noGrp="1"/>
          </p:cNvSpPr>
          <p:nvPr>
            <p:ph type="title"/>
          </p:nvPr>
        </p:nvSpPr>
        <p:spPr>
          <a:xfrm>
            <a:off x="1835700" y="86495"/>
            <a:ext cx="8520600" cy="11088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/>
              <a:t>Import Functions for </a:t>
            </a:r>
            <a:br>
              <a:rPr lang="en-CA"/>
            </a:br>
            <a:r>
              <a:rPr lang="en-CA"/>
              <a:t>Python Math &amp; Data Handling</a:t>
            </a:r>
            <a:endParaRPr/>
          </a:p>
        </p:txBody>
      </p:sp>
      <p:sp>
        <p:nvSpPr>
          <p:cNvPr id="1000" name="Google Shape;1000;p13"/>
          <p:cNvSpPr txBox="1">
            <a:spLocks noGrp="1"/>
          </p:cNvSpPr>
          <p:nvPr>
            <p:ph type="body" idx="1"/>
          </p:nvPr>
        </p:nvSpPr>
        <p:spPr>
          <a:xfrm>
            <a:off x="1133061" y="1848024"/>
            <a:ext cx="10137913" cy="141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533400" marR="38100" lvl="0" indent="-3175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CA" sz="2400" dirty="0" err="1"/>
              <a:t>Numpy</a:t>
            </a:r>
            <a:r>
              <a:rPr lang="en-CA" sz="2400" dirty="0"/>
              <a:t> allows for mathematical operations and array handling</a:t>
            </a:r>
            <a:endParaRPr sz="2400" dirty="0"/>
          </a:p>
          <a:p>
            <a:pPr marL="533400" marR="3810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Font typeface="Roboto"/>
              <a:buChar char="●"/>
            </a:pPr>
            <a:r>
              <a:rPr lang="en-CA" sz="2400" dirty="0"/>
              <a:t>Pandas is used to read data and for </a:t>
            </a:r>
            <a:r>
              <a:rPr lang="en-CA" sz="2400" dirty="0" err="1"/>
              <a:t>dataframe</a:t>
            </a:r>
            <a:r>
              <a:rPr lang="en-CA" sz="2400" dirty="0"/>
              <a:t> capabilities</a:t>
            </a:r>
            <a:endParaRPr sz="2400" dirty="0"/>
          </a:p>
          <a:p>
            <a:pPr marL="0" marR="3810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1800"/>
              <a:buNone/>
            </a:pPr>
            <a:endParaRPr sz="1200" dirty="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35714"/>
              </a:lnSpc>
              <a:spcBef>
                <a:spcPts val="500"/>
              </a:spcBef>
              <a:spcAft>
                <a:spcPts val="0"/>
              </a:spcAft>
              <a:buSzPts val="1800"/>
              <a:buNone/>
            </a:pPr>
            <a:endParaRPr sz="1200" dirty="0">
              <a:solidFill>
                <a:schemeClr val="dk1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SzPts val="1800"/>
              <a:buNone/>
            </a:pPr>
            <a:endParaRPr dirty="0"/>
          </a:p>
        </p:txBody>
      </p:sp>
      <p:sp>
        <p:nvSpPr>
          <p:cNvPr id="1001" name="Google Shape;1001;p13"/>
          <p:cNvSpPr txBox="1"/>
          <p:nvPr/>
        </p:nvSpPr>
        <p:spPr>
          <a:xfrm>
            <a:off x="4690495" y="3234857"/>
            <a:ext cx="4789645" cy="29099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400" b="1" i="0" u="none" strike="noStrike" cap="none" dirty="0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-CA" sz="2400" b="1" i="0" u="none" strike="noStrike" cap="none" dirty="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CA" sz="2400" b="1" i="0" u="none" strike="noStrike" cap="none" dirty="0" err="1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numpy</a:t>
            </a:r>
            <a:r>
              <a:rPr lang="en-CA" sz="2400" b="1" i="0" u="none" strike="noStrike" cap="none" dirty="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CA" sz="2400" b="1" i="0" u="none" strike="noStrike" cap="none" dirty="0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-CA" sz="2400" b="1" i="0" u="none" strike="noStrike" cap="none" dirty="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np</a:t>
            </a:r>
            <a:endParaRPr sz="2400" b="1" i="0" u="none" strike="noStrike" cap="none" dirty="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35714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400" b="1" i="0" u="none" strike="noStrike" cap="none" dirty="0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import</a:t>
            </a:r>
            <a:r>
              <a:rPr lang="en-CA" sz="2400" b="1" i="0" u="none" strike="noStrike" cap="none" dirty="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pandas </a:t>
            </a:r>
            <a:r>
              <a:rPr lang="en-CA" sz="2400" b="1" i="0" u="none" strike="noStrike" cap="none" dirty="0">
                <a:solidFill>
                  <a:srgbClr val="AF00DB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as</a:t>
            </a:r>
            <a:r>
              <a:rPr lang="en-CA" sz="2400" b="1" i="0" u="none" strike="noStrike" cap="none" dirty="0">
                <a:solidFill>
                  <a:srgbClr val="000000"/>
                </a:solidFill>
                <a:highlight>
                  <a:srgbClr val="FFFFFE"/>
                </a:highlight>
                <a:latin typeface="Courier New"/>
                <a:ea typeface="Courier New"/>
                <a:cs typeface="Courier New"/>
                <a:sym typeface="Courier New"/>
              </a:rPr>
              <a:t> pd</a:t>
            </a:r>
            <a:endParaRPr sz="2400" b="1" i="0" u="none" strike="noStrike" cap="none" dirty="0">
              <a:solidFill>
                <a:srgbClr val="000000"/>
              </a:solidFill>
              <a:highlight>
                <a:srgbClr val="FFFFFE"/>
              </a:highlight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7" name="Google Shape;1007;p14"/>
          <p:cNvSpPr txBox="1">
            <a:spLocks noGrp="1"/>
          </p:cNvSpPr>
          <p:nvPr>
            <p:ph type="title"/>
          </p:nvPr>
        </p:nvSpPr>
        <p:spPr>
          <a:xfrm>
            <a:off x="1835700" y="44496"/>
            <a:ext cx="8520600" cy="108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/>
              <a:t>Read the Dataset</a:t>
            </a:r>
            <a:endParaRPr/>
          </a:p>
        </p:txBody>
      </p:sp>
      <p:sp>
        <p:nvSpPr>
          <p:cNvPr id="1008" name="Google Shape;1008;p14"/>
          <p:cNvSpPr txBox="1">
            <a:spLocks noGrp="1"/>
          </p:cNvSpPr>
          <p:nvPr>
            <p:ph type="body" idx="1"/>
          </p:nvPr>
        </p:nvSpPr>
        <p:spPr>
          <a:xfrm>
            <a:off x="954157" y="1203275"/>
            <a:ext cx="10336695" cy="10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Font typeface="Arial"/>
              <a:buChar char="•"/>
            </a:pPr>
            <a:r>
              <a:rPr lang="en-CA" dirty="0"/>
              <a:t>After function definitions, the first step is to import the required dataset.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 dirty="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 dirty="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 sz="1200" dirty="0">
              <a:solidFill>
                <a:schemeClr val="accent2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09" name="Google Shape;1009;p14"/>
          <p:cNvSpPr txBox="1"/>
          <p:nvPr/>
        </p:nvSpPr>
        <p:spPr>
          <a:xfrm>
            <a:off x="4735262" y="5853345"/>
            <a:ext cx="2721600" cy="24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preview of the dataset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10" name="Google Shape;1010;p14"/>
          <p:cNvSpPr/>
          <p:nvPr/>
        </p:nvSpPr>
        <p:spPr>
          <a:xfrm>
            <a:off x="3811952" y="2537950"/>
            <a:ext cx="4568100" cy="12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 = </a:t>
            </a:r>
            <a:r>
              <a:rPr lang="en-CA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pd.read_csv</a:t>
            </a:r>
            <a:r>
              <a:rPr lang="en-CA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4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-CA" sz="14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converted_data.csv</a:t>
            </a:r>
            <a:r>
              <a:rPr lang="en-CA" sz="14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-CA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used_data</a:t>
            </a:r>
            <a:r>
              <a:rPr lang="en-CA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data.copy</a:t>
            </a:r>
            <a:r>
              <a:rPr lang="en-CA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used_data</a:t>
            </a:r>
            <a:r>
              <a:rPr lang="en-CA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used_data.iloc</a:t>
            </a:r>
            <a:r>
              <a:rPr lang="en-CA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[:,</a:t>
            </a:r>
            <a:r>
              <a:rPr lang="en-CA" sz="14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CA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:]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used_data.head</a:t>
            </a:r>
            <a:r>
              <a:rPr lang="en-CA" sz="1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11" name="Google Shape;1011;p14"/>
          <p:cNvPicPr preferRelativeResize="0"/>
          <p:nvPr/>
        </p:nvPicPr>
        <p:blipFill rotWithShape="1">
          <a:blip r:embed="rId3">
            <a:alphaModFix/>
          </a:blip>
          <a:srcRect r="26909"/>
          <a:stretch/>
        </p:blipFill>
        <p:spPr>
          <a:xfrm>
            <a:off x="2062128" y="3743684"/>
            <a:ext cx="8107498" cy="19518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085493" y="271515"/>
            <a:ext cx="4021014" cy="60336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p15"/>
          <p:cNvSpPr txBox="1">
            <a:spLocks noGrp="1"/>
          </p:cNvSpPr>
          <p:nvPr>
            <p:ph type="title"/>
          </p:nvPr>
        </p:nvSpPr>
        <p:spPr>
          <a:xfrm>
            <a:off x="1981200" y="16508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Code For Data Check </a:t>
            </a:r>
            <a:endParaRPr/>
          </a:p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(Invalid Amino Acids)</a:t>
            </a:r>
            <a:endParaRPr/>
          </a:p>
        </p:txBody>
      </p:sp>
      <p:sp>
        <p:nvSpPr>
          <p:cNvPr id="1018" name="Google Shape;1018;p15"/>
          <p:cNvSpPr/>
          <p:nvPr/>
        </p:nvSpPr>
        <p:spPr>
          <a:xfrm>
            <a:off x="2133600" y="1600200"/>
            <a:ext cx="8382000" cy="507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#Check the dataset to make sure only proteins with standard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#amino acids are included in the 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18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remove_non_standard_aa</a:t>
            </a: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num_nonstd = </a:t>
            </a:r>
            <a:r>
              <a:rPr lang="en-CA" sz="18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aa_nonstd = []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num_prot = </a:t>
            </a:r>
            <a:r>
              <a:rPr lang="en-CA" sz="18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(used_data)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lang="en-CA" sz="18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prot </a:t>
            </a:r>
            <a:r>
              <a:rPr lang="en-CA" sz="1800" b="1" i="0" u="none" strike="noStrike" cap="none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1800" b="1" i="0" u="none" strike="noStrike" cap="none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(num_prot):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CA" sz="18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used_data.iloc[prot,</a:t>
            </a:r>
            <a:r>
              <a:rPr lang="en-CA" sz="18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].find(</a:t>
            </a:r>
            <a:r>
              <a:rPr lang="en-CA" sz="1800" b="1" i="0" u="none" strike="noStrike" cap="none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'X'</a:t>
            </a: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 != </a:t>
            </a:r>
            <a:r>
              <a:rPr lang="en-CA" sz="18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-1</a:t>
            </a: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num_nonstd += </a:t>
            </a:r>
            <a:r>
              <a:rPr lang="en-CA" sz="18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aa_nonstd.append(prot)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CA" sz="18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elif</a:t>
            </a: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used_data.iloc[prot,</a:t>
            </a:r>
            <a:r>
              <a:rPr lang="en-CA" sz="18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].find(</a:t>
            </a:r>
            <a:r>
              <a:rPr lang="en-CA" sz="1800" b="1" i="0" u="none" strike="noStrike" cap="none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';'</a:t>
            </a: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 != </a:t>
            </a:r>
            <a:r>
              <a:rPr lang="en-CA" sz="18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-1</a:t>
            </a: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num_nonstd += </a:t>
            </a:r>
            <a:r>
              <a:rPr lang="en-CA" sz="1800" b="1" i="0" u="none" strike="noStrike" cap="none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aa_nonstd.append(prot)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lang="en-CA" sz="1800" b="1" i="0" u="none" strike="noStrike" cap="none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aa_nonstd</a:t>
            </a: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aa_nonstd = remove_non_standard_aa()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used_data = used_data.drop(used_data.index[aa_nonstd])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1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" name="Google Shape;1024;p16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Code For Data Check (Missing Values, Label Check)</a:t>
            </a:r>
            <a:endParaRPr/>
          </a:p>
        </p:txBody>
      </p:sp>
      <p:sp>
        <p:nvSpPr>
          <p:cNvPr id="1025" name="Google Shape;1025;p16"/>
          <p:cNvSpPr/>
          <p:nvPr/>
        </p:nvSpPr>
        <p:spPr>
          <a:xfrm>
            <a:off x="1789044" y="1828800"/>
            <a:ext cx="10058399" cy="452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#Check the dataset to make sure no data is missing and check the class labels – need to define “</a:t>
            </a:r>
            <a:r>
              <a:rPr lang="en-CA" sz="1800" b="1" i="0" u="none" strike="noStrike" cap="none" dirty="0" err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verify_dataset</a:t>
            </a:r>
            <a:r>
              <a:rPr lang="en-CA" sz="18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” function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1800" b="1" i="0" u="none" strike="noStrike" cap="none" dirty="0" err="1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verify_dataset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 b="1" i="0" u="none" strike="noStrike" cap="none" dirty="0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#Use </a:t>
            </a:r>
            <a:r>
              <a:rPr lang="en-CA" sz="1800" b="1" i="0" u="none" strike="noStrike" cap="none" dirty="0" err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data_found</a:t>
            </a:r>
            <a:r>
              <a:rPr lang="en-CA" sz="18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 as a dummy variable to determine if to print missing value information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data_found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lang="en-CA" sz="18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each_column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18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data.columns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CA" sz="18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data[</a:t>
            </a: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each_column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].</a:t>
            </a: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isnull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().</a:t>
            </a:r>
            <a:r>
              <a:rPr lang="en-CA" sz="1800" b="1" i="0" u="none" strike="noStrike" cap="none" dirty="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any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    </a:t>
            </a:r>
            <a:r>
              <a:rPr lang="en-CA" sz="1800" b="1" i="0" u="none" strike="noStrike" cap="none" dirty="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"Data missing in Column "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+ </a:t>
            </a: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each_column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    </a:t>
            </a: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data_found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    </a:t>
            </a:r>
            <a:r>
              <a:rPr lang="en-CA" sz="1800" b="1" i="0" u="none" strike="noStrike" cap="none" dirty="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quit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CA" sz="18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if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data_found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== </a:t>
            </a:r>
            <a:r>
              <a:rPr lang="en-CA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: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</a:t>
            </a:r>
            <a:r>
              <a:rPr lang="en-CA" sz="1800" b="1" i="0" u="none" strike="noStrike" cap="none" dirty="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print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"Dataset is complete. No missing value"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CA" sz="18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#Call </a:t>
            </a:r>
            <a:r>
              <a:rPr lang="en-CA" sz="1800" b="1" i="0" u="none" strike="noStrike" cap="none" dirty="0" err="1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verify_dataset</a:t>
            </a:r>
            <a:r>
              <a:rPr lang="en-CA" sz="18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 and check data</a:t>
            </a:r>
            <a:b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verify_dataset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(data)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Google Shape;1031;p17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Create a Training (70%) &amp; Testing Set (30%)</a:t>
            </a:r>
            <a:endParaRPr/>
          </a:p>
        </p:txBody>
      </p:sp>
      <p:sp>
        <p:nvSpPr>
          <p:cNvPr id="1032" name="Google Shape;1032;p17"/>
          <p:cNvSpPr/>
          <p:nvPr/>
        </p:nvSpPr>
        <p:spPr>
          <a:xfrm>
            <a:off x="1066800" y="1628200"/>
            <a:ext cx="10058399" cy="4955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8000"/>
              </a:buClr>
              <a:buSzPts val="18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#Splitting The Data Set into training and testing</a:t>
            </a: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FF"/>
              </a:buClr>
              <a:buSzPts val="18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2000" b="1" i="0" u="none" strike="noStrike" cap="none" dirty="0" err="1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split_dataset_test_train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000" b="1" i="0" u="none" strike="noStrike" cap="none" dirty="0" err="1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data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 err="1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limit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 err="1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train_size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data =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data.sample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(frac=limit).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reset_index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(drop=</a:t>
            </a:r>
            <a:r>
              <a:rPr lang="en-CA" sz="20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training_data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data.iloc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[:int(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train_size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CA" sz="2000" b="1" i="0" u="none" strike="noStrike" cap="none" dirty="0" err="1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(data))].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reset_index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(drop=</a:t>
            </a:r>
            <a:r>
              <a:rPr lang="en-CA" sz="20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testing_data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data.iloc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[int(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train_size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CA" sz="2000" b="1" i="0" u="none" strike="noStrike" cap="none" dirty="0" err="1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(data)):].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reset_index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(drop=</a:t>
            </a:r>
            <a:r>
              <a:rPr lang="en-CA" sz="20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True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</a:t>
            </a:r>
            <a:r>
              <a:rPr lang="en-CA" sz="20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training_data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testing_data</a:t>
            </a: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data_frac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0.1</a:t>
            </a: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train_frac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0.7</a:t>
            </a: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train_data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test_data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split_dataset_test_train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used_data,data_frac,train_frac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b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Google Shape;1038;p18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Machine Learning Workflow</a:t>
            </a:r>
            <a:endParaRPr/>
          </a:p>
        </p:txBody>
      </p:sp>
      <p:sp>
        <p:nvSpPr>
          <p:cNvPr id="1039" name="Google Shape;1039;p18"/>
          <p:cNvSpPr/>
          <p:nvPr/>
        </p:nvSpPr>
        <p:spPr>
          <a:xfrm>
            <a:off x="2677887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Define an ML problem and propose a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0" name="Google Shape;1040;p18"/>
          <p:cNvSpPr/>
          <p:nvPr/>
        </p:nvSpPr>
        <p:spPr>
          <a:xfrm>
            <a:off x="495893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 your dataset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1" name="Google Shape;1041;p18"/>
          <p:cNvSpPr/>
          <p:nvPr/>
        </p:nvSpPr>
        <p:spPr>
          <a:xfrm>
            <a:off x="722019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Transform your dataset &amp; select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2" name="Google Shape;1042;p18"/>
          <p:cNvSpPr/>
          <p:nvPr/>
        </p:nvSpPr>
        <p:spPr>
          <a:xfrm>
            <a:off x="7220197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Choose and train a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3" name="Google Shape;1043;p18"/>
          <p:cNvSpPr/>
          <p:nvPr/>
        </p:nvSpPr>
        <p:spPr>
          <a:xfrm>
            <a:off x="4958936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Test and validate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4" name="Google Shape;1044;p18"/>
          <p:cNvSpPr/>
          <p:nvPr/>
        </p:nvSpPr>
        <p:spPr>
          <a:xfrm>
            <a:off x="2677886" y="3954482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 model to make predictions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5" name="Google Shape;1045;p18"/>
          <p:cNvSpPr/>
          <p:nvPr/>
        </p:nvSpPr>
        <p:spPr>
          <a:xfrm>
            <a:off x="4482935" y="2444334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6" name="Google Shape;1046;p18"/>
          <p:cNvSpPr/>
          <p:nvPr/>
        </p:nvSpPr>
        <p:spPr>
          <a:xfrm>
            <a:off x="6763984" y="244433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7" name="Google Shape;1047;p18"/>
          <p:cNvSpPr/>
          <p:nvPr/>
        </p:nvSpPr>
        <p:spPr>
          <a:xfrm flipH="1">
            <a:off x="6763884" y="450616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8" name="Google Shape;1048;p18"/>
          <p:cNvSpPr/>
          <p:nvPr/>
        </p:nvSpPr>
        <p:spPr>
          <a:xfrm flipH="1">
            <a:off x="4470459" y="4506162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9" name="Google Shape;1049;p18"/>
          <p:cNvSpPr/>
          <p:nvPr/>
        </p:nvSpPr>
        <p:spPr>
          <a:xfrm>
            <a:off x="9126187" y="2607621"/>
            <a:ext cx="653100" cy="207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50" name="Google Shape;1050;p18"/>
          <p:cNvSpPr/>
          <p:nvPr/>
        </p:nvSpPr>
        <p:spPr>
          <a:xfrm>
            <a:off x="6941125" y="1536576"/>
            <a:ext cx="2363100" cy="1983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6" name="Google Shape;1056;p19"/>
          <p:cNvSpPr txBox="1">
            <a:spLocks noGrp="1"/>
          </p:cNvSpPr>
          <p:nvPr>
            <p:ph type="title"/>
          </p:nvPr>
        </p:nvSpPr>
        <p:spPr>
          <a:xfrm>
            <a:off x="0" y="94725"/>
            <a:ext cx="12192000" cy="1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/>
              <a:t>One-Hot Encoding Amino Acids</a:t>
            </a:r>
            <a:endParaRPr/>
          </a:p>
        </p:txBody>
      </p:sp>
      <p:sp>
        <p:nvSpPr>
          <p:cNvPr id="1057" name="Google Shape;1057;p19"/>
          <p:cNvSpPr txBox="1">
            <a:spLocks noGrp="1"/>
          </p:cNvSpPr>
          <p:nvPr>
            <p:ph type="body" idx="1"/>
          </p:nvPr>
        </p:nvSpPr>
        <p:spPr>
          <a:xfrm>
            <a:off x="1835700" y="1120620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2800"/>
              <a:t>ANNs require input data to be binary (one-hot) encoded so that the input can be properly manipulated by the matrix calculations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2800"/>
              <a:t>Need to change </a:t>
            </a:r>
            <a:r>
              <a:rPr lang="en-CA"/>
              <a:t>amino acids from characters to binary numbers</a:t>
            </a:r>
            <a:endParaRPr sz="2800"/>
          </a:p>
          <a:p>
            <a:pPr marL="11430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</p:txBody>
      </p:sp>
      <p:graphicFrame>
        <p:nvGraphicFramePr>
          <p:cNvPr id="1058" name="Google Shape;1058;p19"/>
          <p:cNvGraphicFramePr/>
          <p:nvPr>
            <p:extLst>
              <p:ext uri="{D42A27DB-BD31-4B8C-83A1-F6EECF244321}">
                <p14:modId xmlns:p14="http://schemas.microsoft.com/office/powerpoint/2010/main" val="520046809"/>
              </p:ext>
            </p:extLst>
          </p:nvPr>
        </p:nvGraphicFramePr>
        <p:xfrm>
          <a:off x="3213651" y="3627783"/>
          <a:ext cx="6923986" cy="2481630"/>
        </p:xfrm>
        <a:graphic>
          <a:graphicData uri="http://schemas.openxmlformats.org/drawingml/2006/table">
            <a:tbl>
              <a:tblPr firstRow="1" bandRow="1">
                <a:noFill/>
                <a:tableStyleId>{D7561EB1-6738-4E1F-A398-4DFA5448146C}</a:tableStyleId>
              </a:tblPr>
              <a:tblGrid>
                <a:gridCol w="346199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6199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136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u="none" strike="noStrike" cap="none"/>
                        <a:t>Amino Acid Character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u="none" strike="noStrike" cap="none" dirty="0"/>
                        <a:t>Amino Acid Binary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36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u="none" strike="noStrike" cap="none"/>
                        <a:t>A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b="1" u="none" strike="noStrike" cap="none"/>
                        <a:t>1</a:t>
                      </a:r>
                      <a:r>
                        <a:rPr lang="en-CA" sz="1600" u="none" strike="noStrike" cap="none"/>
                        <a:t>00000000000000000000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136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u="none" strike="noStrike" cap="none"/>
                        <a:t>C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CA" sz="1600" u="none" strike="noStrike" cap="none"/>
                        <a:t>0</a:t>
                      </a:r>
                      <a:r>
                        <a:rPr lang="en-CA" sz="1600" b="1" u="none" strike="noStrike" cap="none"/>
                        <a:t>1</a:t>
                      </a:r>
                      <a:r>
                        <a:rPr lang="en-CA" sz="1600" u="none" strike="noStrike" cap="none"/>
                        <a:t>0000000000000000000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136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u="none" strike="noStrike" cap="none"/>
                        <a:t>D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CA" sz="1600" u="none" strike="noStrike" cap="none"/>
                        <a:t>00</a:t>
                      </a:r>
                      <a:r>
                        <a:rPr lang="en-CA" sz="1600" b="1" u="none" strike="noStrike" cap="none"/>
                        <a:t>1</a:t>
                      </a:r>
                      <a:r>
                        <a:rPr lang="en-CA" sz="1600" u="none" strike="noStrike" cap="none"/>
                        <a:t>000000000000000000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136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u="none" strike="noStrike" cap="none"/>
                        <a:t>…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u="none" strike="noStrike" cap="none"/>
                        <a:t>…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1360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u="none" strike="noStrike" cap="none"/>
                        <a:t>Null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CA" sz="1600" u="none" strike="noStrike" cap="none" dirty="0"/>
                        <a:t>00000000000000000000</a:t>
                      </a:r>
                      <a:r>
                        <a:rPr lang="en-CA" sz="1600" b="1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" name="Google Shape;1064;p20"/>
          <p:cNvSpPr txBox="1">
            <a:spLocks noGrp="1"/>
          </p:cNvSpPr>
          <p:nvPr>
            <p:ph type="body" idx="1"/>
          </p:nvPr>
        </p:nvSpPr>
        <p:spPr>
          <a:xfrm>
            <a:off x="1835700" y="2119530"/>
            <a:ext cx="8520600" cy="111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Similarly, the secondary structure characters must be changed to binary numbers</a:t>
            </a:r>
            <a:endParaRPr/>
          </a:p>
        </p:txBody>
      </p:sp>
      <p:graphicFrame>
        <p:nvGraphicFramePr>
          <p:cNvPr id="1065" name="Google Shape;1065;p20"/>
          <p:cNvGraphicFramePr/>
          <p:nvPr>
            <p:extLst>
              <p:ext uri="{D42A27DB-BD31-4B8C-83A1-F6EECF244321}">
                <p14:modId xmlns:p14="http://schemas.microsoft.com/office/powerpoint/2010/main" val="3652279991"/>
              </p:ext>
            </p:extLst>
          </p:nvPr>
        </p:nvGraphicFramePr>
        <p:xfrm>
          <a:off x="3072780" y="3620071"/>
          <a:ext cx="6417500" cy="1691675"/>
        </p:xfrm>
        <a:graphic>
          <a:graphicData uri="http://schemas.openxmlformats.org/drawingml/2006/table">
            <a:tbl>
              <a:tblPr firstRow="1" bandRow="1">
                <a:noFill/>
                <a:tableStyleId>{D7561EB1-6738-4E1F-A398-4DFA5448146C}</a:tableStyleId>
              </a:tblPr>
              <a:tblGrid>
                <a:gridCol w="3208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8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9125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u="none" strike="noStrike" cap="none"/>
                        <a:t>Secondary Structure Character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u="none" strike="noStrike" cap="none"/>
                        <a:t>Secondary Structure Binary 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u="none" strike="noStrike" cap="none"/>
                        <a:t>B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b="1" u="none" strike="noStrike" cap="none"/>
                        <a:t>1</a:t>
                      </a:r>
                      <a:r>
                        <a:rPr lang="en-CA" sz="1600" u="none" strike="noStrike" cap="none"/>
                        <a:t>00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u="none" strike="noStrike" cap="none"/>
                        <a:t>C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CA" sz="1600" u="none" strike="noStrike" cap="none"/>
                        <a:t>0</a:t>
                      </a:r>
                      <a:r>
                        <a:rPr lang="en-CA" sz="1600" b="1" u="none" strike="noStrike" cap="none"/>
                        <a:t>1</a:t>
                      </a:r>
                      <a:r>
                        <a:rPr lang="en-CA" sz="1600" u="none" strike="noStrike" cap="none"/>
                        <a:t>0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50"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600"/>
                        <a:buFont typeface="Arial"/>
                        <a:buNone/>
                      </a:pPr>
                      <a:r>
                        <a:rPr lang="en-CA" sz="1600" u="none" strike="noStrike" cap="none"/>
                        <a:t>H</a:t>
                      </a:r>
                      <a:endParaRPr sz="1600" u="none" strike="noStrike" cap="none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400"/>
                        <a:buFont typeface="Arial"/>
                        <a:buNone/>
                      </a:pPr>
                      <a:r>
                        <a:rPr lang="en-CA" sz="1600" u="none" strike="noStrike" cap="none" dirty="0"/>
                        <a:t>00</a:t>
                      </a:r>
                      <a:r>
                        <a:rPr lang="en-CA" sz="1600" b="1" u="none" strike="noStrike" cap="none" dirty="0"/>
                        <a:t>1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066" name="Google Shape;1066;p20"/>
          <p:cNvSpPr txBox="1">
            <a:spLocks noGrp="1"/>
          </p:cNvSpPr>
          <p:nvPr>
            <p:ph type="title"/>
          </p:nvPr>
        </p:nvSpPr>
        <p:spPr>
          <a:xfrm>
            <a:off x="0" y="94725"/>
            <a:ext cx="11734800" cy="111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dirty="0"/>
              <a:t>One-Hot Encoding Secondary Structures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2" name="Google Shape;1072;p21"/>
          <p:cNvSpPr txBox="1">
            <a:spLocks noGrp="1"/>
          </p:cNvSpPr>
          <p:nvPr>
            <p:ph type="title"/>
          </p:nvPr>
        </p:nvSpPr>
        <p:spPr>
          <a:xfrm>
            <a:off x="536713" y="42001"/>
            <a:ext cx="10933043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dirty="0"/>
              <a:t>Create an Amino Acid Encoding Alphabet</a:t>
            </a:r>
            <a:endParaRPr dirty="0"/>
          </a:p>
        </p:txBody>
      </p:sp>
      <p:sp>
        <p:nvSpPr>
          <p:cNvPr id="1073" name="Google Shape;1073;p21"/>
          <p:cNvSpPr/>
          <p:nvPr/>
        </p:nvSpPr>
        <p:spPr>
          <a:xfrm>
            <a:off x="1007166" y="3674919"/>
            <a:ext cx="10462590" cy="22467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</a:t>
            </a:r>
            <a:r>
              <a:rPr lang="en-CA" sz="20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Defining codes for the alphabet</a:t>
            </a: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aa_codes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np.array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([</a:t>
            </a:r>
            <a:r>
              <a:rPr lang="en-CA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'A'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'C'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'D'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'E'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'F'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'G'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'H'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'I'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'K'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'L'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'M'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'N'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CA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-CA" sz="20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P'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'Q'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'R'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'S'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'T'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'V'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'W'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'Y'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 err="1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'Null</a:t>
            </a:r>
            <a:r>
              <a:rPr lang="en-CA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])</a:t>
            </a:r>
            <a:r>
              <a:rPr lang="en-CA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 </a:t>
            </a:r>
            <a:r>
              <a:rPr lang="en-CA" sz="20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#An identity matrix is one such that all diagonal elements are equal to 1, while the rest are 0</a:t>
            </a: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aa_alphabet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pd.DataFrame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(data=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np.identity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21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), columns=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aa_codes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74" name="Google Shape;1074;p21"/>
          <p:cNvSpPr txBox="1">
            <a:spLocks noGrp="1"/>
          </p:cNvSpPr>
          <p:nvPr>
            <p:ph type="body" idx="1"/>
          </p:nvPr>
        </p:nvSpPr>
        <p:spPr>
          <a:xfrm>
            <a:off x="1007165" y="1613421"/>
            <a:ext cx="10177670" cy="23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dirty="0"/>
              <a:t>The binary number associations are made with the amino acid characters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dirty="0"/>
              <a:t>‘</a:t>
            </a:r>
            <a:r>
              <a:rPr lang="en-CA" dirty="0" err="1"/>
              <a:t>aa_alphabet</a:t>
            </a:r>
            <a:r>
              <a:rPr lang="en-CA" dirty="0"/>
              <a:t>’ contains a unique binary number for each amino acid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0" name="Google Shape;1080;p22"/>
          <p:cNvSpPr txBox="1">
            <a:spLocks noGrp="1"/>
          </p:cNvSpPr>
          <p:nvPr>
            <p:ph type="title"/>
          </p:nvPr>
        </p:nvSpPr>
        <p:spPr>
          <a:xfrm>
            <a:off x="1835700" y="132501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/>
              <a:t>Create a Secondary Structure Alphabet </a:t>
            </a:r>
            <a:endParaRPr/>
          </a:p>
        </p:txBody>
      </p:sp>
      <p:sp>
        <p:nvSpPr>
          <p:cNvPr id="1081" name="Google Shape;1081;p22"/>
          <p:cNvSpPr/>
          <p:nvPr/>
        </p:nvSpPr>
        <p:spPr>
          <a:xfrm>
            <a:off x="1690255" y="4768796"/>
            <a:ext cx="89029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82" name="Google Shape;1082;p22"/>
          <p:cNvSpPr txBox="1">
            <a:spLocks noGrp="1"/>
          </p:cNvSpPr>
          <p:nvPr>
            <p:ph type="body" idx="1"/>
          </p:nvPr>
        </p:nvSpPr>
        <p:spPr>
          <a:xfrm>
            <a:off x="993913" y="2089204"/>
            <a:ext cx="10568744" cy="23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dirty="0"/>
              <a:t>A similar alphabet is created for the secondary structure characters</a:t>
            </a:r>
            <a:endParaRPr dirty="0"/>
          </a:p>
        </p:txBody>
      </p:sp>
      <p:sp>
        <p:nvSpPr>
          <p:cNvPr id="1083" name="Google Shape;1083;p22"/>
          <p:cNvSpPr/>
          <p:nvPr/>
        </p:nvSpPr>
        <p:spPr>
          <a:xfrm>
            <a:off x="1548577" y="3338636"/>
            <a:ext cx="9044608" cy="156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4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#Defining the encoding matrix for the structures</a:t>
            </a:r>
            <a:endParaRPr sz="24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sst3_codes = </a:t>
            </a:r>
            <a:r>
              <a:rPr lang="en-CA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np.array</a:t>
            </a:r>
            <a:r>
              <a:rPr lang="en-CA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([</a:t>
            </a:r>
            <a:r>
              <a:rPr lang="en-CA" sz="24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'B'</a:t>
            </a:r>
            <a:r>
              <a:rPr lang="en-CA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4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'C'</a:t>
            </a:r>
            <a:r>
              <a:rPr lang="en-CA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4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'H'</a:t>
            </a:r>
            <a:r>
              <a:rPr lang="en-CA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sst3_alphabet = </a:t>
            </a:r>
            <a:r>
              <a:rPr lang="en-CA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pd.DataFrame</a:t>
            </a:r>
            <a:r>
              <a:rPr lang="en-CA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(data=</a:t>
            </a:r>
            <a:r>
              <a:rPr lang="en-CA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np.identity</a:t>
            </a:r>
            <a:r>
              <a:rPr lang="en-CA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4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CA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),columns=sst3_codes)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9" name="Google Shape;1089;p23"/>
          <p:cNvSpPr txBox="1">
            <a:spLocks noGrp="1"/>
          </p:cNvSpPr>
          <p:nvPr>
            <p:ph type="title"/>
          </p:nvPr>
        </p:nvSpPr>
        <p:spPr>
          <a:xfrm>
            <a:off x="1835700" y="132501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/>
              <a:t>Null-Padding Amino Acid Sequences</a:t>
            </a:r>
            <a:endParaRPr/>
          </a:p>
        </p:txBody>
      </p:sp>
      <p:sp>
        <p:nvSpPr>
          <p:cNvPr id="1090" name="Google Shape;1090;p23"/>
          <p:cNvSpPr/>
          <p:nvPr/>
        </p:nvSpPr>
        <p:spPr>
          <a:xfrm>
            <a:off x="1690255" y="4768796"/>
            <a:ext cx="890293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091" name="Google Shape;1091;p23"/>
          <p:cNvSpPr txBox="1">
            <a:spLocks noGrp="1"/>
          </p:cNvSpPr>
          <p:nvPr>
            <p:ph type="body" idx="1"/>
          </p:nvPr>
        </p:nvSpPr>
        <p:spPr>
          <a:xfrm>
            <a:off x="1212574" y="1856486"/>
            <a:ext cx="10296940" cy="233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dirty="0"/>
              <a:t>A null sequence is created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dirty="0"/>
              <a:t>This will be added to the beginning and end of the amino acid sequences to allow for “windowing” </a:t>
            </a:r>
            <a:endParaRPr dirty="0"/>
          </a:p>
        </p:txBody>
      </p:sp>
      <p:sp>
        <p:nvSpPr>
          <p:cNvPr id="1092" name="Google Shape;1092;p23"/>
          <p:cNvSpPr/>
          <p:nvPr/>
        </p:nvSpPr>
        <p:spPr>
          <a:xfrm>
            <a:off x="2564295" y="3647652"/>
            <a:ext cx="6657522" cy="8309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null_pad</a:t>
            </a:r>
            <a:r>
              <a:rPr lang="en-CA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[</a:t>
            </a:r>
            <a:r>
              <a:rPr lang="en-CA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aa_alphabet</a:t>
            </a:r>
            <a:r>
              <a:rPr lang="en-CA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CA" sz="24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'Null'</a:t>
            </a:r>
            <a:r>
              <a:rPr lang="en-CA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]]*</a:t>
            </a:r>
            <a:r>
              <a:rPr lang="en-CA" sz="24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8</a:t>
            </a:r>
            <a:endParaRPr sz="24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CA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null_pad</a:t>
            </a:r>
            <a:r>
              <a:rPr lang="en-CA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np.array</a:t>
            </a:r>
            <a:r>
              <a:rPr lang="en-CA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4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null_pad</a:t>
            </a:r>
            <a:r>
              <a:rPr lang="en-CA" sz="24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8" name="Google Shape;1238;p55"/>
          <p:cNvSpPr txBox="1">
            <a:spLocks noGrp="1"/>
          </p:cNvSpPr>
          <p:nvPr>
            <p:ph type="title"/>
          </p:nvPr>
        </p:nvSpPr>
        <p:spPr>
          <a:xfrm>
            <a:off x="1835700" y="-19899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/>
              <a:t>Amino Acid Windowing</a:t>
            </a:r>
            <a:endParaRPr/>
          </a:p>
        </p:txBody>
      </p:sp>
      <p:sp>
        <p:nvSpPr>
          <p:cNvPr id="1239" name="Google Shape;1239;p55"/>
          <p:cNvSpPr txBox="1">
            <a:spLocks noGrp="1"/>
          </p:cNvSpPr>
          <p:nvPr>
            <p:ph type="body" idx="1"/>
          </p:nvPr>
        </p:nvSpPr>
        <p:spPr>
          <a:xfrm>
            <a:off x="5963266" y="1275787"/>
            <a:ext cx="4850507" cy="48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2600" dirty="0"/>
              <a:t>Secondary structure arises from chemical interactions between nearby amino acids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2600" dirty="0"/>
              <a:t>To capture these interactions, amino acids are grouped into windows</a:t>
            </a:r>
            <a:endParaRPr dirty="0"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sz="2600" dirty="0"/>
              <a:t>The secondary structure will be predicted for the amino acid at the center of each window</a:t>
            </a:r>
            <a:endParaRPr dirty="0"/>
          </a:p>
        </p:txBody>
      </p:sp>
      <p:pic>
        <p:nvPicPr>
          <p:cNvPr id="1240" name="Google Shape;1240;p55"/>
          <p:cNvPicPr preferRelativeResize="0"/>
          <p:nvPr/>
        </p:nvPicPr>
        <p:blipFill rotWithShape="1">
          <a:blip r:embed="rId3">
            <a:alphaModFix/>
          </a:blip>
          <a:srcRect l="23044" r="20573"/>
          <a:stretch/>
        </p:blipFill>
        <p:spPr>
          <a:xfrm>
            <a:off x="2018012" y="2263861"/>
            <a:ext cx="1147157" cy="3633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41" name="Google Shape;1241;p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464575" y="2160496"/>
            <a:ext cx="2105058" cy="3759033"/>
          </a:xfrm>
          <a:prstGeom prst="rect">
            <a:avLst/>
          </a:prstGeom>
          <a:noFill/>
          <a:ln>
            <a:noFill/>
          </a:ln>
        </p:spPr>
      </p:pic>
      <p:sp>
        <p:nvSpPr>
          <p:cNvPr id="1242" name="Google Shape;1242;p55"/>
          <p:cNvSpPr txBox="1"/>
          <p:nvPr/>
        </p:nvSpPr>
        <p:spPr>
          <a:xfrm>
            <a:off x="2166352" y="1932801"/>
            <a:ext cx="866692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α </a:t>
            </a: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Helix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55"/>
          <p:cNvSpPr txBox="1"/>
          <p:nvPr/>
        </p:nvSpPr>
        <p:spPr>
          <a:xfrm>
            <a:off x="4150475" y="1717358"/>
            <a:ext cx="8734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β </a:t>
            </a: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Pleated Sheet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3"/>
          <p:cNvSpPr txBox="1">
            <a:spLocks noGrp="1"/>
          </p:cNvSpPr>
          <p:nvPr>
            <p:ph type="ctrTitle"/>
          </p:nvPr>
        </p:nvSpPr>
        <p:spPr>
          <a:xfrm>
            <a:off x="640492" y="2250180"/>
            <a:ext cx="7094838" cy="10265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Helvetica Neue Light"/>
              <a:buNone/>
            </a:pPr>
            <a:r>
              <a:rPr lang="en-US" sz="4400" b="1" dirty="0"/>
              <a:t>Module 7: Machine Learning with </a:t>
            </a:r>
            <a:r>
              <a:rPr lang="en-US" sz="4400" b="1" dirty="0" err="1"/>
              <a:t>Keras</a:t>
            </a:r>
            <a:r>
              <a:rPr lang="en-US" sz="4400" b="1" dirty="0"/>
              <a:t> &amp; Scikit-Learn</a:t>
            </a:r>
            <a:endParaRPr sz="4400" dirty="0"/>
          </a:p>
        </p:txBody>
      </p:sp>
      <p:sp>
        <p:nvSpPr>
          <p:cNvPr id="85" name="Google Shape;85;p3"/>
          <p:cNvSpPr txBox="1">
            <a:spLocks noGrp="1"/>
          </p:cNvSpPr>
          <p:nvPr>
            <p:ph type="subTitle" idx="1"/>
          </p:nvPr>
        </p:nvSpPr>
        <p:spPr>
          <a:xfrm>
            <a:off x="1782641" y="3276720"/>
            <a:ext cx="4810539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CA" dirty="0"/>
              <a:t>Mark Berjanskii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Machine Learning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r>
              <a:rPr lang="en-US" dirty="0"/>
              <a:t>Apr 22-23, 2026</a:t>
            </a:r>
            <a:endParaRPr dirty="0"/>
          </a:p>
          <a:p>
            <a:pPr marL="0" lvl="0" indent="0" algn="ctr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None/>
            </a:pPr>
            <a:endParaRPr dirty="0"/>
          </a:p>
        </p:txBody>
      </p:sp>
      <p:pic>
        <p:nvPicPr>
          <p:cNvPr id="86" name="Google Shape;86;p3" descr="A black and pink squares&#10;&#10;AI-generated content may be incorrect.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9166654" y="492312"/>
            <a:ext cx="2547551" cy="2547551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Google Shape;87;p3"/>
          <p:cNvSpPr txBox="1"/>
          <p:nvPr/>
        </p:nvSpPr>
        <p:spPr>
          <a:xfrm>
            <a:off x="9397614" y="3818138"/>
            <a:ext cx="208563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</a:pPr>
            <a:r>
              <a:rPr lang="en-US"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University of Alberta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8" name="Google Shape;1248;p56"/>
          <p:cNvSpPr txBox="1">
            <a:spLocks noGrp="1"/>
          </p:cNvSpPr>
          <p:nvPr>
            <p:ph type="title"/>
          </p:nvPr>
        </p:nvSpPr>
        <p:spPr>
          <a:xfrm>
            <a:off x="1835700" y="-19899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/>
              <a:t>Amino Acid Encoding</a:t>
            </a:r>
            <a:endParaRPr/>
          </a:p>
        </p:txBody>
      </p:sp>
      <p:sp>
        <p:nvSpPr>
          <p:cNvPr id="1249" name="Google Shape;1249;p56"/>
          <p:cNvSpPr/>
          <p:nvPr/>
        </p:nvSpPr>
        <p:spPr>
          <a:xfrm>
            <a:off x="1690255" y="4387796"/>
            <a:ext cx="89028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0" i="0" u="none" strike="noStrike" cap="none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250" name="Google Shape;1250;p56"/>
          <p:cNvSpPr txBox="1">
            <a:spLocks noGrp="1"/>
          </p:cNvSpPr>
          <p:nvPr>
            <p:ph type="body" idx="1"/>
          </p:nvPr>
        </p:nvSpPr>
        <p:spPr>
          <a:xfrm>
            <a:off x="1220675" y="1569508"/>
            <a:ext cx="9903051" cy="23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 dirty="0"/>
              <a:t>A given amino acid sequence is first padded with null amino acids at the beginning and end of the sequence</a:t>
            </a:r>
            <a:endParaRPr dirty="0"/>
          </a:p>
        </p:txBody>
      </p:sp>
      <p:sp>
        <p:nvSpPr>
          <p:cNvPr id="1251" name="Google Shape;1251;p56"/>
          <p:cNvSpPr/>
          <p:nvPr/>
        </p:nvSpPr>
        <p:spPr>
          <a:xfrm>
            <a:off x="4471196" y="4121239"/>
            <a:ext cx="348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PKPGFPEKIA…GSKYDPKHDP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2" name="Google Shape;1252;p56"/>
          <p:cNvSpPr/>
          <p:nvPr/>
        </p:nvSpPr>
        <p:spPr>
          <a:xfrm>
            <a:off x="4473963" y="5262853"/>
            <a:ext cx="3480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PKPGFPEKIA…GSKYDPKHDP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56"/>
          <p:cNvSpPr/>
          <p:nvPr/>
        </p:nvSpPr>
        <p:spPr>
          <a:xfrm>
            <a:off x="2670703" y="5261918"/>
            <a:ext cx="1800600" cy="369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Null,…,Null,Null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4" name="Google Shape;1254;p56"/>
          <p:cNvSpPr/>
          <p:nvPr/>
        </p:nvSpPr>
        <p:spPr>
          <a:xfrm>
            <a:off x="7951636" y="5261918"/>
            <a:ext cx="1800600" cy="3693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Null,…,Null,Null</a:t>
            </a: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55" name="Google Shape;1255;p56"/>
          <p:cNvCxnSpPr/>
          <p:nvPr/>
        </p:nvCxnSpPr>
        <p:spPr>
          <a:xfrm>
            <a:off x="4595887" y="3761508"/>
            <a:ext cx="2700" cy="324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cxnSp>
        <p:nvCxnSpPr>
          <p:cNvPr id="1256" name="Google Shape;1256;p56"/>
          <p:cNvCxnSpPr/>
          <p:nvPr/>
        </p:nvCxnSpPr>
        <p:spPr>
          <a:xfrm>
            <a:off x="7757489" y="3761508"/>
            <a:ext cx="2700" cy="3243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  <a:effectLst>
            <a:outerShdw blurRad="40000" dist="20000" dir="5400000" rotWithShape="0">
              <a:srgbClr val="000000">
                <a:alpha val="36470"/>
              </a:srgbClr>
            </a:outerShdw>
          </a:effectLst>
        </p:spPr>
      </p:cxnSp>
      <p:sp>
        <p:nvSpPr>
          <p:cNvPr id="1257" name="Google Shape;1257;p56"/>
          <p:cNvSpPr txBox="1"/>
          <p:nvPr/>
        </p:nvSpPr>
        <p:spPr>
          <a:xfrm>
            <a:off x="4275513" y="3357814"/>
            <a:ext cx="93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8" name="Google Shape;1258;p56"/>
          <p:cNvSpPr txBox="1"/>
          <p:nvPr/>
        </p:nvSpPr>
        <p:spPr>
          <a:xfrm>
            <a:off x="7403869" y="3336415"/>
            <a:ext cx="939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9" name="Google Shape;1259;p56"/>
          <p:cNvSpPr/>
          <p:nvPr/>
        </p:nvSpPr>
        <p:spPr>
          <a:xfrm>
            <a:off x="5962996" y="4490571"/>
            <a:ext cx="432300" cy="703500"/>
          </a:xfrm>
          <a:prstGeom prst="down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4" name="Google Shape;1264;p57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Windowing Method</a:t>
            </a:r>
            <a:endParaRPr/>
          </a:p>
        </p:txBody>
      </p:sp>
      <p:sp>
        <p:nvSpPr>
          <p:cNvPr id="1265" name="Google Shape;1265;p57"/>
          <p:cNvSpPr/>
          <p:nvPr/>
        </p:nvSpPr>
        <p:spPr>
          <a:xfrm>
            <a:off x="3750687" y="4505995"/>
            <a:ext cx="472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PKPGFPEKIAK</a:t>
            </a:r>
            <a:r>
              <a:rPr lang="en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PGFPDPAIGSKYDPKHDP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6" name="Google Shape;1266;p57"/>
          <p:cNvSpPr/>
          <p:nvPr/>
        </p:nvSpPr>
        <p:spPr>
          <a:xfrm>
            <a:off x="3650931" y="5365466"/>
            <a:ext cx="501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BBBBBBBBHHH</a:t>
            </a:r>
            <a:r>
              <a:rPr lang="en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HHHHHCCCCCCBBBBBBB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7" name="Google Shape;1267;p57"/>
          <p:cNvSpPr txBox="1"/>
          <p:nvPr/>
        </p:nvSpPr>
        <p:spPr>
          <a:xfrm>
            <a:off x="1133061" y="1569508"/>
            <a:ext cx="9899374" cy="23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</a:pPr>
            <a:r>
              <a:rPr lang="en-CA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 window of amino acids forms one set of inputs to the ANN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</a:pPr>
            <a:r>
              <a:rPr lang="en-CA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The corresponding output is the structure for the amino acid at the center of the window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68" name="Google Shape;1268;p57"/>
          <p:cNvSpPr/>
          <p:nvPr/>
        </p:nvSpPr>
        <p:spPr>
          <a:xfrm>
            <a:off x="4774277" y="4591397"/>
            <a:ext cx="1604400" cy="283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69" name="Google Shape;1269;p57"/>
          <p:cNvCxnSpPr/>
          <p:nvPr/>
        </p:nvCxnSpPr>
        <p:spPr>
          <a:xfrm>
            <a:off x="5534890" y="4875327"/>
            <a:ext cx="0" cy="555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70" name="Google Shape;1270;p57"/>
          <p:cNvCxnSpPr/>
          <p:nvPr/>
        </p:nvCxnSpPr>
        <p:spPr>
          <a:xfrm rot="10800000">
            <a:off x="3494058" y="4117698"/>
            <a:ext cx="1463100" cy="473700"/>
          </a:xfrm>
          <a:prstGeom prst="bentConnector3">
            <a:avLst>
              <a:gd name="adj1" fmla="val 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71" name="Google Shape;1271;p57"/>
          <p:cNvSpPr txBox="1"/>
          <p:nvPr/>
        </p:nvSpPr>
        <p:spPr>
          <a:xfrm>
            <a:off x="2238895" y="3918067"/>
            <a:ext cx="13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 set X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2" name="Google Shape;1272;p57"/>
          <p:cNvSpPr/>
          <p:nvPr/>
        </p:nvSpPr>
        <p:spPr>
          <a:xfrm>
            <a:off x="5455920" y="5425441"/>
            <a:ext cx="191100" cy="283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3" name="Google Shape;1273;p57"/>
          <p:cNvSpPr txBox="1"/>
          <p:nvPr/>
        </p:nvSpPr>
        <p:spPr>
          <a:xfrm>
            <a:off x="3679768" y="5857702"/>
            <a:ext cx="13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74" name="Google Shape;1274;p57"/>
          <p:cNvCxnSpPr/>
          <p:nvPr/>
        </p:nvCxnSpPr>
        <p:spPr>
          <a:xfrm rot="10800000" flipH="1">
            <a:off x="4826924" y="5709369"/>
            <a:ext cx="724500" cy="333000"/>
          </a:xfrm>
          <a:prstGeom prst="bentConnector3">
            <a:avLst>
              <a:gd name="adj1" fmla="val 100491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9" name="Google Shape;1279;p58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Windowing Method </a:t>
            </a:r>
            <a:r>
              <a:rPr lang="en-CA" sz="2400" i="1"/>
              <a:t>cont...</a:t>
            </a:r>
            <a:endParaRPr sz="2400" i="1"/>
          </a:p>
        </p:txBody>
      </p:sp>
      <p:sp>
        <p:nvSpPr>
          <p:cNvPr id="1280" name="Google Shape;1280;p58"/>
          <p:cNvSpPr/>
          <p:nvPr/>
        </p:nvSpPr>
        <p:spPr>
          <a:xfrm>
            <a:off x="3750687" y="4429795"/>
            <a:ext cx="4725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PKPGFPEKIAKE</a:t>
            </a:r>
            <a:r>
              <a:rPr lang="en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</a:t>
            </a: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GFPDPAIGSKYDPKHDP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1" name="Google Shape;1281;p58"/>
          <p:cNvSpPr/>
          <p:nvPr/>
        </p:nvSpPr>
        <p:spPr>
          <a:xfrm>
            <a:off x="3650931" y="5289266"/>
            <a:ext cx="50130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BBBBBBBBHHHH</a:t>
            </a:r>
            <a:r>
              <a:rPr lang="en-CA" sz="20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</a:t>
            </a: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HHHHCCCCCCBBBBBBB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2" name="Google Shape;1282;p58"/>
          <p:cNvSpPr txBox="1"/>
          <p:nvPr/>
        </p:nvSpPr>
        <p:spPr>
          <a:xfrm>
            <a:off x="1470991" y="1417108"/>
            <a:ext cx="9561443" cy="23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</a:pPr>
            <a:r>
              <a:rPr lang="en-CA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Shifting the window results in the next set of inputs and corresponding output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</a:pPr>
            <a:r>
              <a:rPr lang="en-CA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Before this data can be used, the amino acid and structure sequences must be encoded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3" name="Google Shape;1283;p58"/>
          <p:cNvSpPr/>
          <p:nvPr/>
        </p:nvSpPr>
        <p:spPr>
          <a:xfrm>
            <a:off x="4940534" y="4515197"/>
            <a:ext cx="1604400" cy="283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4" name="Google Shape;1284;p58"/>
          <p:cNvCxnSpPr/>
          <p:nvPr/>
        </p:nvCxnSpPr>
        <p:spPr>
          <a:xfrm>
            <a:off x="5684520" y="4799127"/>
            <a:ext cx="0" cy="55560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285" name="Google Shape;1285;p58"/>
          <p:cNvCxnSpPr/>
          <p:nvPr/>
        </p:nvCxnSpPr>
        <p:spPr>
          <a:xfrm rot="10800000">
            <a:off x="3494058" y="4041498"/>
            <a:ext cx="1463100" cy="473700"/>
          </a:xfrm>
          <a:prstGeom prst="bentConnector3">
            <a:avLst>
              <a:gd name="adj1" fmla="val 0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286" name="Google Shape;1286;p58"/>
          <p:cNvSpPr txBox="1"/>
          <p:nvPr/>
        </p:nvSpPr>
        <p:spPr>
          <a:xfrm>
            <a:off x="1981201" y="3841867"/>
            <a:ext cx="15711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 set X+1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7" name="Google Shape;1287;p58"/>
          <p:cNvSpPr/>
          <p:nvPr/>
        </p:nvSpPr>
        <p:spPr>
          <a:xfrm>
            <a:off x="5622176" y="5349241"/>
            <a:ext cx="191100" cy="2838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8" name="Google Shape;1288;p58"/>
          <p:cNvSpPr txBox="1"/>
          <p:nvPr/>
        </p:nvSpPr>
        <p:spPr>
          <a:xfrm>
            <a:off x="3621577" y="5781502"/>
            <a:ext cx="13134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y+1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89" name="Google Shape;1289;p58"/>
          <p:cNvCxnSpPr/>
          <p:nvPr/>
        </p:nvCxnSpPr>
        <p:spPr>
          <a:xfrm rot="10800000" flipH="1">
            <a:off x="4826924" y="5633170"/>
            <a:ext cx="857700" cy="333000"/>
          </a:xfrm>
          <a:prstGeom prst="bentConnector3">
            <a:avLst>
              <a:gd name="adj1" fmla="val 100392"/>
            </a:avLst>
          </a:prstGeom>
          <a:noFill/>
          <a:ln w="2540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4" name="Google Shape;1294;p59"/>
          <p:cNvSpPr txBox="1"/>
          <p:nvPr/>
        </p:nvSpPr>
        <p:spPr>
          <a:xfrm>
            <a:off x="2463390" y="1976891"/>
            <a:ext cx="585600" cy="3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5" name="Google Shape;1295;p59"/>
          <p:cNvSpPr txBox="1"/>
          <p:nvPr/>
        </p:nvSpPr>
        <p:spPr>
          <a:xfrm>
            <a:off x="4025121" y="1982739"/>
            <a:ext cx="24795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6" name="Google Shape;1296;p59"/>
          <p:cNvCxnSpPr/>
          <p:nvPr/>
        </p:nvCxnSpPr>
        <p:spPr>
          <a:xfrm>
            <a:off x="2980480" y="2174908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97" name="Google Shape;1297;p59"/>
          <p:cNvSpPr txBox="1"/>
          <p:nvPr/>
        </p:nvSpPr>
        <p:spPr>
          <a:xfrm>
            <a:off x="3921109" y="3707803"/>
            <a:ext cx="2375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98" name="Google Shape;1298;p59"/>
          <p:cNvCxnSpPr/>
          <p:nvPr/>
        </p:nvCxnSpPr>
        <p:spPr>
          <a:xfrm>
            <a:off x="2940409" y="3882438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299" name="Google Shape;1299;p59"/>
          <p:cNvSpPr txBox="1"/>
          <p:nvPr/>
        </p:nvSpPr>
        <p:spPr>
          <a:xfrm>
            <a:off x="3019936" y="4201766"/>
            <a:ext cx="179400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0" name="Google Shape;1300;p59"/>
          <p:cNvSpPr txBox="1"/>
          <p:nvPr/>
        </p:nvSpPr>
        <p:spPr>
          <a:xfrm>
            <a:off x="3932136" y="5406641"/>
            <a:ext cx="2364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1" name="Google Shape;1301;p59"/>
          <p:cNvCxnSpPr/>
          <p:nvPr/>
        </p:nvCxnSpPr>
        <p:spPr>
          <a:xfrm>
            <a:off x="2988490" y="5579141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02" name="Google Shape;1302;p59"/>
          <p:cNvSpPr txBox="1">
            <a:spLocks noGrp="1"/>
          </p:cNvSpPr>
          <p:nvPr>
            <p:ph type="title"/>
          </p:nvPr>
        </p:nvSpPr>
        <p:spPr>
          <a:xfrm>
            <a:off x="1835700" y="-19899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Amino Acid Encoding (Windowing Method)</a:t>
            </a:r>
            <a:endParaRPr/>
          </a:p>
        </p:txBody>
      </p:sp>
      <p:sp>
        <p:nvSpPr>
          <p:cNvPr id="1303" name="Google Shape;1303;p59"/>
          <p:cNvSpPr txBox="1"/>
          <p:nvPr/>
        </p:nvSpPr>
        <p:spPr>
          <a:xfrm>
            <a:off x="4023014" y="2221676"/>
            <a:ext cx="24795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4" name="Google Shape;1304;p59"/>
          <p:cNvCxnSpPr/>
          <p:nvPr/>
        </p:nvCxnSpPr>
        <p:spPr>
          <a:xfrm>
            <a:off x="2978373" y="2413845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05" name="Google Shape;1305;p59"/>
          <p:cNvSpPr txBox="1"/>
          <p:nvPr/>
        </p:nvSpPr>
        <p:spPr>
          <a:xfrm>
            <a:off x="4020907" y="2460613"/>
            <a:ext cx="24795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06" name="Google Shape;1306;p59"/>
          <p:cNvCxnSpPr/>
          <p:nvPr/>
        </p:nvCxnSpPr>
        <p:spPr>
          <a:xfrm>
            <a:off x="2976266" y="2652782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07" name="Google Shape;1307;p59"/>
          <p:cNvCxnSpPr/>
          <p:nvPr/>
        </p:nvCxnSpPr>
        <p:spPr>
          <a:xfrm>
            <a:off x="2206515" y="3868020"/>
            <a:ext cx="28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08" name="Google Shape;1308;p59"/>
          <p:cNvSpPr txBox="1"/>
          <p:nvPr/>
        </p:nvSpPr>
        <p:spPr>
          <a:xfrm>
            <a:off x="1564515" y="3627728"/>
            <a:ext cx="6420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09" name="Google Shape;1309;p59"/>
          <p:cNvSpPr txBox="1">
            <a:spLocks noGrp="1"/>
          </p:cNvSpPr>
          <p:nvPr>
            <p:ph type="body" idx="1"/>
          </p:nvPr>
        </p:nvSpPr>
        <p:spPr>
          <a:xfrm>
            <a:off x="6488325" y="2648825"/>
            <a:ext cx="4524232" cy="223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52"/>
              <a:buChar char="•"/>
            </a:pPr>
            <a:r>
              <a:rPr lang="en-CA" sz="2600" dirty="0"/>
              <a:t>An amino acid sequence is first encoded by applying the binary (0/1) amino acid alphabet codes</a:t>
            </a:r>
            <a:endParaRPr sz="2600" dirty="0">
              <a:solidFill>
                <a:srgbClr val="FF0000"/>
              </a:solidFill>
            </a:endParaRPr>
          </a:p>
        </p:txBody>
      </p:sp>
      <p:sp>
        <p:nvSpPr>
          <p:cNvPr id="1310" name="Google Shape;1310;p59"/>
          <p:cNvSpPr txBox="1"/>
          <p:nvPr/>
        </p:nvSpPr>
        <p:spPr>
          <a:xfrm>
            <a:off x="3048990" y="2779326"/>
            <a:ext cx="179400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5" name="Google Shape;1315;p60"/>
          <p:cNvSpPr txBox="1">
            <a:spLocks noGrp="1"/>
          </p:cNvSpPr>
          <p:nvPr>
            <p:ph type="body" idx="1"/>
          </p:nvPr>
        </p:nvSpPr>
        <p:spPr>
          <a:xfrm>
            <a:off x="6259715" y="2344020"/>
            <a:ext cx="4931746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652"/>
              <a:buChar char="•"/>
            </a:pPr>
            <a:r>
              <a:rPr lang="en-CA" sz="2600" dirty="0"/>
              <a:t>Amino acids in the first window are grouped and placed into one row of an array (</a:t>
            </a:r>
            <a:r>
              <a:rPr lang="en-CA" sz="2600" dirty="0">
                <a:solidFill>
                  <a:srgbClr val="FF0000"/>
                </a:solidFill>
              </a:rPr>
              <a:t>flattening</a:t>
            </a:r>
            <a:r>
              <a:rPr lang="en-CA" sz="2600" dirty="0"/>
              <a:t>)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20"/>
              </a:spcBef>
              <a:spcAft>
                <a:spcPts val="0"/>
              </a:spcAft>
              <a:buSzPts val="2652"/>
              <a:buChar char="•"/>
            </a:pPr>
            <a:r>
              <a:rPr lang="en-CA" sz="2600" dirty="0"/>
              <a:t>With a window size of 17, the flattened rows will be 357 bits long (17x21) </a:t>
            </a:r>
            <a:endParaRPr sz="2600" dirty="0">
              <a:solidFill>
                <a:srgbClr val="FF0000"/>
              </a:solidFill>
            </a:endParaRPr>
          </a:p>
        </p:txBody>
      </p:sp>
      <p:sp>
        <p:nvSpPr>
          <p:cNvPr id="1316" name="Google Shape;1316;p60"/>
          <p:cNvSpPr/>
          <p:nvPr/>
        </p:nvSpPr>
        <p:spPr>
          <a:xfrm>
            <a:off x="2506178" y="2072590"/>
            <a:ext cx="404700" cy="3634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FFFFFF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p60"/>
          <p:cNvSpPr txBox="1">
            <a:spLocks noGrp="1"/>
          </p:cNvSpPr>
          <p:nvPr>
            <p:ph type="title"/>
          </p:nvPr>
        </p:nvSpPr>
        <p:spPr>
          <a:xfrm>
            <a:off x="1835700" y="-19899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Amino Acid Encoding (Windowing Method) </a:t>
            </a:r>
            <a:r>
              <a:rPr lang="en-CA" sz="2400" i="1"/>
              <a:t>cont...</a:t>
            </a:r>
            <a:endParaRPr sz="2400" i="1"/>
          </a:p>
        </p:txBody>
      </p:sp>
      <p:sp>
        <p:nvSpPr>
          <p:cNvPr id="1318" name="Google Shape;1318;p60"/>
          <p:cNvSpPr txBox="1"/>
          <p:nvPr/>
        </p:nvSpPr>
        <p:spPr>
          <a:xfrm>
            <a:off x="2463390" y="1976891"/>
            <a:ext cx="585600" cy="33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9" name="Google Shape;1319;p60"/>
          <p:cNvSpPr txBox="1"/>
          <p:nvPr/>
        </p:nvSpPr>
        <p:spPr>
          <a:xfrm>
            <a:off x="4025121" y="1982739"/>
            <a:ext cx="24795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0" name="Google Shape;1320;p60"/>
          <p:cNvCxnSpPr/>
          <p:nvPr/>
        </p:nvCxnSpPr>
        <p:spPr>
          <a:xfrm>
            <a:off x="2980480" y="2174908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21" name="Google Shape;1321;p60"/>
          <p:cNvSpPr txBox="1"/>
          <p:nvPr/>
        </p:nvSpPr>
        <p:spPr>
          <a:xfrm>
            <a:off x="3921109" y="3707803"/>
            <a:ext cx="2375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2" name="Google Shape;1322;p60"/>
          <p:cNvCxnSpPr/>
          <p:nvPr/>
        </p:nvCxnSpPr>
        <p:spPr>
          <a:xfrm>
            <a:off x="2940409" y="3882438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23" name="Google Shape;1323;p60"/>
          <p:cNvSpPr txBox="1"/>
          <p:nvPr/>
        </p:nvSpPr>
        <p:spPr>
          <a:xfrm>
            <a:off x="3019936" y="4201766"/>
            <a:ext cx="179400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24" name="Google Shape;1324;p60"/>
          <p:cNvSpPr txBox="1"/>
          <p:nvPr/>
        </p:nvSpPr>
        <p:spPr>
          <a:xfrm>
            <a:off x="3932136" y="5406641"/>
            <a:ext cx="2364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5" name="Google Shape;1325;p60"/>
          <p:cNvCxnSpPr/>
          <p:nvPr/>
        </p:nvCxnSpPr>
        <p:spPr>
          <a:xfrm>
            <a:off x="2988490" y="5579141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26" name="Google Shape;1326;p60"/>
          <p:cNvSpPr txBox="1"/>
          <p:nvPr/>
        </p:nvSpPr>
        <p:spPr>
          <a:xfrm>
            <a:off x="4023014" y="2221676"/>
            <a:ext cx="24795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7" name="Google Shape;1327;p60"/>
          <p:cNvCxnSpPr/>
          <p:nvPr/>
        </p:nvCxnSpPr>
        <p:spPr>
          <a:xfrm>
            <a:off x="2978373" y="2413845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28" name="Google Shape;1328;p60"/>
          <p:cNvSpPr txBox="1"/>
          <p:nvPr/>
        </p:nvSpPr>
        <p:spPr>
          <a:xfrm>
            <a:off x="4020907" y="2460613"/>
            <a:ext cx="24795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29" name="Google Shape;1329;p60"/>
          <p:cNvCxnSpPr/>
          <p:nvPr/>
        </p:nvCxnSpPr>
        <p:spPr>
          <a:xfrm>
            <a:off x="2976266" y="2652782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30" name="Google Shape;1330;p60"/>
          <p:cNvCxnSpPr/>
          <p:nvPr/>
        </p:nvCxnSpPr>
        <p:spPr>
          <a:xfrm>
            <a:off x="2206515" y="3868020"/>
            <a:ext cx="28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31" name="Google Shape;1331;p60"/>
          <p:cNvSpPr txBox="1"/>
          <p:nvPr/>
        </p:nvSpPr>
        <p:spPr>
          <a:xfrm>
            <a:off x="1564515" y="3627728"/>
            <a:ext cx="642000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Start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2" name="Google Shape;1332;p60"/>
          <p:cNvSpPr txBox="1"/>
          <p:nvPr/>
        </p:nvSpPr>
        <p:spPr>
          <a:xfrm>
            <a:off x="3048990" y="2779326"/>
            <a:ext cx="179400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7" name="Google Shape;1337;p61"/>
          <p:cNvSpPr txBox="1"/>
          <p:nvPr/>
        </p:nvSpPr>
        <p:spPr>
          <a:xfrm>
            <a:off x="2386123" y="2244589"/>
            <a:ext cx="24795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8" name="Google Shape;1338;p61"/>
          <p:cNvSpPr txBox="1"/>
          <p:nvPr/>
        </p:nvSpPr>
        <p:spPr>
          <a:xfrm>
            <a:off x="2381867" y="3936401"/>
            <a:ext cx="23757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9" name="Google Shape;1339;p61"/>
          <p:cNvSpPr txBox="1"/>
          <p:nvPr/>
        </p:nvSpPr>
        <p:spPr>
          <a:xfrm>
            <a:off x="2178961" y="4496868"/>
            <a:ext cx="179400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0" name="Google Shape;1340;p61"/>
          <p:cNvSpPr txBox="1"/>
          <p:nvPr/>
        </p:nvSpPr>
        <p:spPr>
          <a:xfrm>
            <a:off x="2376264" y="5643552"/>
            <a:ext cx="2364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1" name="Google Shape;1341;p61"/>
          <p:cNvSpPr txBox="1">
            <a:spLocks noGrp="1"/>
          </p:cNvSpPr>
          <p:nvPr>
            <p:ph type="title"/>
          </p:nvPr>
        </p:nvSpPr>
        <p:spPr>
          <a:xfrm>
            <a:off x="1835700" y="-19899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Flattening</a:t>
            </a:r>
            <a:endParaRPr/>
          </a:p>
        </p:txBody>
      </p:sp>
      <p:sp>
        <p:nvSpPr>
          <p:cNvPr id="1342" name="Google Shape;1342;p61"/>
          <p:cNvSpPr/>
          <p:nvPr/>
        </p:nvSpPr>
        <p:spPr>
          <a:xfrm>
            <a:off x="1665203" y="2367692"/>
            <a:ext cx="404700" cy="3634200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FFFFFF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3" name="Google Shape;1343;p61"/>
          <p:cNvSpPr txBox="1"/>
          <p:nvPr/>
        </p:nvSpPr>
        <p:spPr>
          <a:xfrm>
            <a:off x="2164001" y="3074428"/>
            <a:ext cx="179400" cy="89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44" name="Google Shape;1344;p61"/>
          <p:cNvSpPr txBox="1"/>
          <p:nvPr/>
        </p:nvSpPr>
        <p:spPr>
          <a:xfrm>
            <a:off x="1636424" y="1598309"/>
            <a:ext cx="585600" cy="428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45" name="Google Shape;1345;p61"/>
          <p:cNvCxnSpPr/>
          <p:nvPr/>
        </p:nvCxnSpPr>
        <p:spPr>
          <a:xfrm>
            <a:off x="2073010" y="2464801"/>
            <a:ext cx="354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46" name="Google Shape;1346;p61"/>
          <p:cNvCxnSpPr/>
          <p:nvPr/>
        </p:nvCxnSpPr>
        <p:spPr>
          <a:xfrm>
            <a:off x="2064682" y="4127346"/>
            <a:ext cx="354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47" name="Google Shape;1347;p61"/>
          <p:cNvCxnSpPr/>
          <p:nvPr/>
        </p:nvCxnSpPr>
        <p:spPr>
          <a:xfrm>
            <a:off x="2084077" y="5867478"/>
            <a:ext cx="354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48" name="Google Shape;1348;p61"/>
          <p:cNvCxnSpPr/>
          <p:nvPr/>
        </p:nvCxnSpPr>
        <p:spPr>
          <a:xfrm>
            <a:off x="4577907" y="2431550"/>
            <a:ext cx="354600" cy="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49" name="Google Shape;1349;p61"/>
          <p:cNvCxnSpPr/>
          <p:nvPr/>
        </p:nvCxnSpPr>
        <p:spPr>
          <a:xfrm rot="10800000" flipH="1">
            <a:off x="4577907" y="2562248"/>
            <a:ext cx="3055800" cy="15651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50" name="Google Shape;1350;p61"/>
          <p:cNvCxnSpPr>
            <a:endCxn id="1351" idx="2"/>
          </p:cNvCxnSpPr>
          <p:nvPr/>
        </p:nvCxnSpPr>
        <p:spPr>
          <a:xfrm rot="10800000" flipH="1">
            <a:off x="4577879" y="2562228"/>
            <a:ext cx="5403000" cy="32799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52" name="Google Shape;1352;p61"/>
          <p:cNvSpPr txBox="1"/>
          <p:nvPr/>
        </p:nvSpPr>
        <p:spPr>
          <a:xfrm>
            <a:off x="6878036" y="2262228"/>
            <a:ext cx="1869600" cy="3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</a:t>
            </a: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1" name="Google Shape;1351;p61"/>
          <p:cNvSpPr txBox="1"/>
          <p:nvPr/>
        </p:nvSpPr>
        <p:spPr>
          <a:xfrm>
            <a:off x="8798429" y="2262228"/>
            <a:ext cx="2364900" cy="3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3" name="Google Shape;1353;p61"/>
          <p:cNvSpPr txBox="1"/>
          <p:nvPr/>
        </p:nvSpPr>
        <p:spPr>
          <a:xfrm>
            <a:off x="4919910" y="2262228"/>
            <a:ext cx="18300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4" name="Google Shape;1354;p61"/>
          <p:cNvSpPr txBox="1"/>
          <p:nvPr/>
        </p:nvSpPr>
        <p:spPr>
          <a:xfrm>
            <a:off x="6597714" y="2183026"/>
            <a:ext cx="72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5" name="Google Shape;1355;p61"/>
          <p:cNvSpPr txBox="1"/>
          <p:nvPr/>
        </p:nvSpPr>
        <p:spPr>
          <a:xfrm>
            <a:off x="8529036" y="2177481"/>
            <a:ext cx="723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6" name="Google Shape;1356;p61"/>
          <p:cNvSpPr/>
          <p:nvPr/>
        </p:nvSpPr>
        <p:spPr>
          <a:xfrm rot="5400000">
            <a:off x="7508631" y="-658471"/>
            <a:ext cx="453900" cy="5449200"/>
          </a:xfrm>
          <a:prstGeom prst="leftBrace">
            <a:avLst>
              <a:gd name="adj1" fmla="val 8333"/>
              <a:gd name="adj2" fmla="val 50000"/>
            </a:avLst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57" name="Google Shape;1357;p61"/>
          <p:cNvSpPr txBox="1"/>
          <p:nvPr/>
        </p:nvSpPr>
        <p:spPr>
          <a:xfrm>
            <a:off x="6788906" y="1385683"/>
            <a:ext cx="2479500" cy="34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 flattened row of data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2" name="Google Shape;1362;p62"/>
          <p:cNvSpPr txBox="1"/>
          <p:nvPr/>
        </p:nvSpPr>
        <p:spPr>
          <a:xfrm>
            <a:off x="2387190" y="2014297"/>
            <a:ext cx="585600" cy="3336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3" name="Google Shape;1363;p62"/>
          <p:cNvSpPr txBox="1"/>
          <p:nvPr/>
        </p:nvSpPr>
        <p:spPr>
          <a:xfrm>
            <a:off x="3948921" y="2211339"/>
            <a:ext cx="2479586" cy="34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4" name="Google Shape;1364;p62"/>
          <p:cNvCxnSpPr/>
          <p:nvPr/>
        </p:nvCxnSpPr>
        <p:spPr>
          <a:xfrm>
            <a:off x="2904280" y="2403508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65" name="Google Shape;1365;p62"/>
          <p:cNvSpPr txBox="1"/>
          <p:nvPr/>
        </p:nvSpPr>
        <p:spPr>
          <a:xfrm>
            <a:off x="3844909" y="3936403"/>
            <a:ext cx="2375780" cy="36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6" name="Google Shape;1366;p62"/>
          <p:cNvCxnSpPr/>
          <p:nvPr/>
        </p:nvCxnSpPr>
        <p:spPr>
          <a:xfrm>
            <a:off x="2864209" y="4111038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67" name="Google Shape;1367;p62"/>
          <p:cNvSpPr txBox="1"/>
          <p:nvPr/>
        </p:nvSpPr>
        <p:spPr>
          <a:xfrm>
            <a:off x="2943736" y="4430366"/>
            <a:ext cx="179400" cy="8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68" name="Google Shape;1368;p62"/>
          <p:cNvSpPr txBox="1"/>
          <p:nvPr/>
        </p:nvSpPr>
        <p:spPr>
          <a:xfrm>
            <a:off x="3855936" y="5635241"/>
            <a:ext cx="2364753" cy="30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69" name="Google Shape;1369;p62"/>
          <p:cNvCxnSpPr/>
          <p:nvPr/>
        </p:nvCxnSpPr>
        <p:spPr>
          <a:xfrm>
            <a:off x="2912290" y="5807741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70" name="Google Shape;1370;p62"/>
          <p:cNvSpPr txBox="1"/>
          <p:nvPr/>
        </p:nvSpPr>
        <p:spPr>
          <a:xfrm>
            <a:off x="3946814" y="2450276"/>
            <a:ext cx="2479586" cy="34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1" name="Google Shape;1371;p62"/>
          <p:cNvCxnSpPr/>
          <p:nvPr/>
        </p:nvCxnSpPr>
        <p:spPr>
          <a:xfrm>
            <a:off x="2902173" y="2642445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72" name="Google Shape;1372;p62"/>
          <p:cNvSpPr txBox="1"/>
          <p:nvPr/>
        </p:nvSpPr>
        <p:spPr>
          <a:xfrm>
            <a:off x="3944707" y="2689213"/>
            <a:ext cx="2479586" cy="34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73" name="Google Shape;1373;p62"/>
          <p:cNvCxnSpPr/>
          <p:nvPr/>
        </p:nvCxnSpPr>
        <p:spPr>
          <a:xfrm>
            <a:off x="2900066" y="2881382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74" name="Google Shape;1374;p62"/>
          <p:cNvCxnSpPr/>
          <p:nvPr/>
        </p:nvCxnSpPr>
        <p:spPr>
          <a:xfrm>
            <a:off x="2130315" y="4096620"/>
            <a:ext cx="28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75" name="Google Shape;1375;p62"/>
          <p:cNvSpPr txBox="1"/>
          <p:nvPr/>
        </p:nvSpPr>
        <p:spPr>
          <a:xfrm>
            <a:off x="1488315" y="3856328"/>
            <a:ext cx="803668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New Centre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6" name="Google Shape;1376;p62"/>
          <p:cNvSpPr txBox="1">
            <a:spLocks noGrp="1"/>
          </p:cNvSpPr>
          <p:nvPr>
            <p:ph type="body" idx="1"/>
          </p:nvPr>
        </p:nvSpPr>
        <p:spPr>
          <a:xfrm>
            <a:off x="6259715" y="2877420"/>
            <a:ext cx="509077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Char char="•"/>
            </a:pPr>
            <a:r>
              <a:rPr lang="en-CA" dirty="0"/>
              <a:t>The window is shifted by one amino acid and the process is repeated 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377" name="Google Shape;1377;p62"/>
          <p:cNvSpPr/>
          <p:nvPr/>
        </p:nvSpPr>
        <p:spPr>
          <a:xfrm>
            <a:off x="2429978" y="2301190"/>
            <a:ext cx="404817" cy="363409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FFFFFF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8" name="Google Shape;1378;p62"/>
          <p:cNvSpPr txBox="1"/>
          <p:nvPr/>
        </p:nvSpPr>
        <p:spPr>
          <a:xfrm>
            <a:off x="2962028" y="3007926"/>
            <a:ext cx="179400" cy="8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79" name="Google Shape;1379;p62"/>
          <p:cNvSpPr txBox="1">
            <a:spLocks noGrp="1"/>
          </p:cNvSpPr>
          <p:nvPr>
            <p:ph type="title"/>
          </p:nvPr>
        </p:nvSpPr>
        <p:spPr>
          <a:xfrm>
            <a:off x="1835700" y="-19899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Amino Acid Encoding (Windowing Method) </a:t>
            </a:r>
            <a:r>
              <a:rPr lang="en-CA" sz="2400" i="1"/>
              <a:t>cont...</a:t>
            </a:r>
            <a:endParaRPr sz="2400" i="1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63"/>
          <p:cNvSpPr txBox="1"/>
          <p:nvPr/>
        </p:nvSpPr>
        <p:spPr>
          <a:xfrm>
            <a:off x="3948921" y="2211339"/>
            <a:ext cx="2479586" cy="34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5" name="Google Shape;1385;p63"/>
          <p:cNvCxnSpPr/>
          <p:nvPr/>
        </p:nvCxnSpPr>
        <p:spPr>
          <a:xfrm>
            <a:off x="2904280" y="2403508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86" name="Google Shape;1386;p63"/>
          <p:cNvSpPr txBox="1"/>
          <p:nvPr/>
        </p:nvSpPr>
        <p:spPr>
          <a:xfrm>
            <a:off x="3844909" y="3936403"/>
            <a:ext cx="2375780" cy="36366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endParaRPr sz="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87" name="Google Shape;1387;p63"/>
          <p:cNvCxnSpPr/>
          <p:nvPr/>
        </p:nvCxnSpPr>
        <p:spPr>
          <a:xfrm>
            <a:off x="2864209" y="4111038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88" name="Google Shape;1388;p63"/>
          <p:cNvSpPr txBox="1"/>
          <p:nvPr/>
        </p:nvSpPr>
        <p:spPr>
          <a:xfrm>
            <a:off x="2943736" y="4430366"/>
            <a:ext cx="179400" cy="8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9" name="Google Shape;1389;p63"/>
          <p:cNvSpPr txBox="1"/>
          <p:nvPr/>
        </p:nvSpPr>
        <p:spPr>
          <a:xfrm>
            <a:off x="3855936" y="5635241"/>
            <a:ext cx="2364753" cy="3000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0" name="Google Shape;1390;p63"/>
          <p:cNvCxnSpPr/>
          <p:nvPr/>
        </p:nvCxnSpPr>
        <p:spPr>
          <a:xfrm>
            <a:off x="2912290" y="5807741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91" name="Google Shape;1391;p63"/>
          <p:cNvSpPr txBox="1"/>
          <p:nvPr/>
        </p:nvSpPr>
        <p:spPr>
          <a:xfrm>
            <a:off x="3946814" y="2450276"/>
            <a:ext cx="2479586" cy="34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2" name="Google Shape;1392;p63"/>
          <p:cNvCxnSpPr/>
          <p:nvPr/>
        </p:nvCxnSpPr>
        <p:spPr>
          <a:xfrm>
            <a:off x="2902173" y="2642445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93" name="Google Shape;1393;p63"/>
          <p:cNvSpPr txBox="1"/>
          <p:nvPr/>
        </p:nvSpPr>
        <p:spPr>
          <a:xfrm>
            <a:off x="3944707" y="2689213"/>
            <a:ext cx="2479586" cy="3406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4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394" name="Google Shape;1394;p63"/>
          <p:cNvCxnSpPr/>
          <p:nvPr/>
        </p:nvCxnSpPr>
        <p:spPr>
          <a:xfrm>
            <a:off x="2900066" y="2881382"/>
            <a:ext cx="980700" cy="7200"/>
          </a:xfrm>
          <a:prstGeom prst="straightConnector1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1395" name="Google Shape;1395;p63"/>
          <p:cNvCxnSpPr/>
          <p:nvPr/>
        </p:nvCxnSpPr>
        <p:spPr>
          <a:xfrm>
            <a:off x="2130315" y="4096620"/>
            <a:ext cx="289200" cy="0"/>
          </a:xfrm>
          <a:prstGeom prst="straightConnector1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1396" name="Google Shape;1396;p63"/>
          <p:cNvSpPr txBox="1"/>
          <p:nvPr/>
        </p:nvSpPr>
        <p:spPr>
          <a:xfrm>
            <a:off x="1488315" y="3856328"/>
            <a:ext cx="803668" cy="40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End</a:t>
            </a:r>
            <a:endParaRPr sz="1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7" name="Google Shape;1397;p63"/>
          <p:cNvSpPr txBox="1">
            <a:spLocks noGrp="1"/>
          </p:cNvSpPr>
          <p:nvPr>
            <p:ph type="body" idx="1"/>
          </p:nvPr>
        </p:nvSpPr>
        <p:spPr>
          <a:xfrm>
            <a:off x="6259715" y="2420220"/>
            <a:ext cx="4633572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56"/>
              <a:buChar char="•"/>
            </a:pPr>
            <a:r>
              <a:rPr lang="en-CA" dirty="0"/>
              <a:t>The process repeats until we reach the end of the amino acid sequence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Char char="•"/>
            </a:pPr>
            <a:r>
              <a:rPr lang="en-CA" dirty="0"/>
              <a:t>The next sequence in the set is then windowed</a:t>
            </a:r>
            <a:endParaRPr dirty="0">
              <a:solidFill>
                <a:srgbClr val="FF0000"/>
              </a:solidFill>
            </a:endParaRPr>
          </a:p>
        </p:txBody>
      </p:sp>
      <p:sp>
        <p:nvSpPr>
          <p:cNvPr id="1398" name="Google Shape;1398;p63"/>
          <p:cNvSpPr/>
          <p:nvPr/>
        </p:nvSpPr>
        <p:spPr>
          <a:xfrm>
            <a:off x="2429978" y="2301190"/>
            <a:ext cx="404817" cy="3634097"/>
          </a:xfrm>
          <a:prstGeom prst="rect">
            <a:avLst/>
          </a:prstGeom>
          <a:noFill/>
          <a:ln w="127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  <a:effectLst>
            <a:outerShdw blurRad="57150" dist="19050" dir="5400000" algn="bl" rotWithShape="0">
              <a:srgbClr val="FFFFFF">
                <a:alpha val="4470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99" name="Google Shape;1399;p63"/>
          <p:cNvSpPr txBox="1"/>
          <p:nvPr/>
        </p:nvSpPr>
        <p:spPr>
          <a:xfrm>
            <a:off x="2962028" y="3007926"/>
            <a:ext cx="179400" cy="8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1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0" name="Google Shape;1400;p63"/>
          <p:cNvSpPr txBox="1"/>
          <p:nvPr/>
        </p:nvSpPr>
        <p:spPr>
          <a:xfrm>
            <a:off x="2384573" y="1531807"/>
            <a:ext cx="585600" cy="42831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Q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Y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Null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1" name="Google Shape;1401;p63"/>
          <p:cNvSpPr txBox="1">
            <a:spLocks noGrp="1"/>
          </p:cNvSpPr>
          <p:nvPr>
            <p:ph type="title"/>
          </p:nvPr>
        </p:nvSpPr>
        <p:spPr>
          <a:xfrm>
            <a:off x="1835700" y="-19899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Amino Acid Encoding (Windowing Method) </a:t>
            </a:r>
            <a:r>
              <a:rPr lang="en-CA" sz="2400" i="1"/>
              <a:t>cont...</a:t>
            </a:r>
            <a:endParaRPr sz="2400" i="1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6" name="Google Shape;1406;p64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Encoded Data</a:t>
            </a:r>
            <a:endParaRPr/>
          </a:p>
        </p:txBody>
      </p:sp>
      <p:sp>
        <p:nvSpPr>
          <p:cNvPr id="1407" name="Google Shape;1407;p64"/>
          <p:cNvSpPr txBox="1"/>
          <p:nvPr/>
        </p:nvSpPr>
        <p:spPr>
          <a:xfrm>
            <a:off x="1745856" y="3982600"/>
            <a:ext cx="1996074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8" name="Google Shape;1408;p64"/>
          <p:cNvSpPr txBox="1"/>
          <p:nvPr/>
        </p:nvSpPr>
        <p:spPr>
          <a:xfrm>
            <a:off x="3876050" y="3982600"/>
            <a:ext cx="200246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</a:t>
            </a:r>
            <a:r>
              <a:rPr lang="en-CA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00000000000000000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09" name="Google Shape;1409;p64"/>
          <p:cNvSpPr txBox="1"/>
          <p:nvPr/>
        </p:nvSpPr>
        <p:spPr>
          <a:xfrm>
            <a:off x="6095332" y="3993519"/>
            <a:ext cx="196209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0000000</a:t>
            </a:r>
            <a:r>
              <a:rPr lang="en-CA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0000000000000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0" name="Google Shape;1410;p64"/>
          <p:cNvSpPr txBox="1"/>
          <p:nvPr/>
        </p:nvSpPr>
        <p:spPr>
          <a:xfrm>
            <a:off x="3558941" y="3895112"/>
            <a:ext cx="317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1" name="Google Shape;1411;p64"/>
          <p:cNvSpPr txBox="1"/>
          <p:nvPr/>
        </p:nvSpPr>
        <p:spPr>
          <a:xfrm>
            <a:off x="5692907" y="3902662"/>
            <a:ext cx="317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2" name="Google Shape;1412;p64"/>
          <p:cNvSpPr txBox="1"/>
          <p:nvPr/>
        </p:nvSpPr>
        <p:spPr>
          <a:xfrm>
            <a:off x="3580848" y="3580385"/>
            <a:ext cx="37371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3" name="Google Shape;1413;p64"/>
          <p:cNvSpPr txBox="1"/>
          <p:nvPr/>
        </p:nvSpPr>
        <p:spPr>
          <a:xfrm>
            <a:off x="5703618" y="3580751"/>
            <a:ext cx="35648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4" name="Google Shape;1414;p64"/>
          <p:cNvSpPr txBox="1"/>
          <p:nvPr/>
        </p:nvSpPr>
        <p:spPr>
          <a:xfrm>
            <a:off x="1745855" y="3672718"/>
            <a:ext cx="201433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5" name="Google Shape;1415;p64"/>
          <p:cNvSpPr txBox="1"/>
          <p:nvPr/>
        </p:nvSpPr>
        <p:spPr>
          <a:xfrm>
            <a:off x="3890738" y="3672717"/>
            <a:ext cx="1984459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0000000</a:t>
            </a:r>
            <a:r>
              <a:rPr lang="en-CA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0000000000000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6" name="Google Shape;1416;p64"/>
          <p:cNvSpPr txBox="1"/>
          <p:nvPr/>
        </p:nvSpPr>
        <p:spPr>
          <a:xfrm>
            <a:off x="6095332" y="3681959"/>
            <a:ext cx="197470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0000000000000</a:t>
            </a:r>
            <a:r>
              <a:rPr lang="en-CA" sz="12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0000000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7" name="Google Shape;1417;p64"/>
          <p:cNvSpPr txBox="1"/>
          <p:nvPr/>
        </p:nvSpPr>
        <p:spPr>
          <a:xfrm>
            <a:off x="1745856" y="4851724"/>
            <a:ext cx="2008680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</a:t>
            </a:r>
            <a:r>
              <a:rPr lang="en-CA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</a:t>
            </a:r>
            <a:endParaRPr sz="1067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8" name="Google Shape;1418;p64"/>
          <p:cNvSpPr txBox="1"/>
          <p:nvPr/>
        </p:nvSpPr>
        <p:spPr>
          <a:xfrm>
            <a:off x="3876050" y="4851724"/>
            <a:ext cx="2015066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</a:t>
            </a:r>
            <a:r>
              <a:rPr lang="en-CA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19" name="Google Shape;1419;p64"/>
          <p:cNvSpPr txBox="1"/>
          <p:nvPr/>
        </p:nvSpPr>
        <p:spPr>
          <a:xfrm>
            <a:off x="6095332" y="4862643"/>
            <a:ext cx="1974705" cy="2769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CA"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00000000000000000000</a:t>
            </a:r>
            <a:r>
              <a:rPr lang="en-CA" sz="12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0" name="Google Shape;1420;p64"/>
          <p:cNvSpPr txBox="1"/>
          <p:nvPr/>
        </p:nvSpPr>
        <p:spPr>
          <a:xfrm>
            <a:off x="3573629" y="4744542"/>
            <a:ext cx="317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1" name="Google Shape;1421;p64"/>
          <p:cNvSpPr txBox="1"/>
          <p:nvPr/>
        </p:nvSpPr>
        <p:spPr>
          <a:xfrm>
            <a:off x="5723304" y="4763834"/>
            <a:ext cx="317109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…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2" name="Google Shape;1422;p64"/>
          <p:cNvSpPr/>
          <p:nvPr/>
        </p:nvSpPr>
        <p:spPr>
          <a:xfrm rot="-5400000">
            <a:off x="4725553" y="2316757"/>
            <a:ext cx="354952" cy="6308808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3" name="Google Shape;1423;p64"/>
          <p:cNvSpPr txBox="1"/>
          <p:nvPr/>
        </p:nvSpPr>
        <p:spPr>
          <a:xfrm>
            <a:off x="3234955" y="5670971"/>
            <a:ext cx="3376943" cy="895245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4" name="Google Shape;1424;p64"/>
          <p:cNvSpPr/>
          <p:nvPr/>
        </p:nvSpPr>
        <p:spPr>
          <a:xfrm rot="10800000">
            <a:off x="8015969" y="3681959"/>
            <a:ext cx="249372" cy="1431915"/>
          </a:xfrm>
          <a:prstGeom prst="leftBrace">
            <a:avLst>
              <a:gd name="adj1" fmla="val 8333"/>
              <a:gd name="adj2" fmla="val 50000"/>
            </a:avLst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5" name="Google Shape;1425;p64"/>
          <p:cNvSpPr txBox="1"/>
          <p:nvPr/>
        </p:nvSpPr>
        <p:spPr>
          <a:xfrm>
            <a:off x="8265341" y="4242895"/>
            <a:ext cx="382666" cy="369332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26" name="Google Shape;1426;p64"/>
          <p:cNvSpPr/>
          <p:nvPr/>
        </p:nvSpPr>
        <p:spPr>
          <a:xfrm>
            <a:off x="1745855" y="3672718"/>
            <a:ext cx="6270114" cy="1466924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27" name="Google Shape;1427;p64"/>
          <p:cNvCxnSpPr/>
          <p:nvPr/>
        </p:nvCxnSpPr>
        <p:spPr>
          <a:xfrm>
            <a:off x="1745855" y="3969166"/>
            <a:ext cx="627011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28" name="Google Shape;1428;p64"/>
          <p:cNvCxnSpPr/>
          <p:nvPr/>
        </p:nvCxnSpPr>
        <p:spPr>
          <a:xfrm>
            <a:off x="1748625" y="4287821"/>
            <a:ext cx="6270114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29" name="Google Shape;1429;p64"/>
          <p:cNvSpPr txBox="1"/>
          <p:nvPr/>
        </p:nvSpPr>
        <p:spPr>
          <a:xfrm>
            <a:off x="4787166" y="4236801"/>
            <a:ext cx="13626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0" name="Google Shape;1430;p64"/>
          <p:cNvCxnSpPr/>
          <p:nvPr/>
        </p:nvCxnSpPr>
        <p:spPr>
          <a:xfrm>
            <a:off x="1768022" y="4839233"/>
            <a:ext cx="624794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1" name="Google Shape;1431;p64"/>
          <p:cNvSpPr/>
          <p:nvPr/>
        </p:nvSpPr>
        <p:spPr>
          <a:xfrm>
            <a:off x="9537968" y="3672718"/>
            <a:ext cx="610575" cy="1466924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432" name="Google Shape;1432;p64"/>
          <p:cNvCxnSpPr/>
          <p:nvPr/>
        </p:nvCxnSpPr>
        <p:spPr>
          <a:xfrm>
            <a:off x="9539034" y="3950083"/>
            <a:ext cx="61329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3" name="Google Shape;1433;p64"/>
          <p:cNvCxnSpPr/>
          <p:nvPr/>
        </p:nvCxnSpPr>
        <p:spPr>
          <a:xfrm>
            <a:off x="9536215" y="4271994"/>
            <a:ext cx="606098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434" name="Google Shape;1434;p64"/>
          <p:cNvCxnSpPr/>
          <p:nvPr/>
        </p:nvCxnSpPr>
        <p:spPr>
          <a:xfrm>
            <a:off x="9539034" y="4836965"/>
            <a:ext cx="613296" cy="0"/>
          </a:xfrm>
          <a:prstGeom prst="straightConnector1">
            <a:avLst/>
          </a:prstGeom>
          <a:noFill/>
          <a:ln w="2540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35" name="Google Shape;1435;p64"/>
          <p:cNvSpPr txBox="1"/>
          <p:nvPr/>
        </p:nvSpPr>
        <p:spPr>
          <a:xfrm>
            <a:off x="9550575" y="3644046"/>
            <a:ext cx="79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6" name="Google Shape;1436;p64"/>
          <p:cNvSpPr txBox="1"/>
          <p:nvPr/>
        </p:nvSpPr>
        <p:spPr>
          <a:xfrm>
            <a:off x="9539415" y="3955268"/>
            <a:ext cx="79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r>
              <a:rPr lang="en-CA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7" name="Google Shape;1437;p64"/>
          <p:cNvSpPr txBox="1"/>
          <p:nvPr/>
        </p:nvSpPr>
        <p:spPr>
          <a:xfrm>
            <a:off x="9788559" y="4193145"/>
            <a:ext cx="136261" cy="6001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CA" sz="1100" b="1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...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8" name="Google Shape;1438;p64"/>
          <p:cNvSpPr txBox="1"/>
          <p:nvPr/>
        </p:nvSpPr>
        <p:spPr>
          <a:xfrm>
            <a:off x="9561656" y="4836965"/>
            <a:ext cx="790000" cy="3385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n-CA" sz="1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39" name="Google Shape;1439;p64"/>
          <p:cNvSpPr txBox="1"/>
          <p:nvPr/>
        </p:nvSpPr>
        <p:spPr>
          <a:xfrm>
            <a:off x="1835700" y="1343879"/>
            <a:ext cx="8520600" cy="23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</a:pPr>
            <a:r>
              <a:rPr lang="en-CA" sz="28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With encoding complete, each row of data covering length L of the protein corresponds to one set of inputs and outputs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0" name="Google Shape;1440;p64"/>
          <p:cNvSpPr txBox="1"/>
          <p:nvPr/>
        </p:nvSpPr>
        <p:spPr>
          <a:xfrm>
            <a:off x="4235063" y="3243298"/>
            <a:ext cx="1297237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Input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441" name="Google Shape;1441;p64"/>
          <p:cNvSpPr txBox="1"/>
          <p:nvPr/>
        </p:nvSpPr>
        <p:spPr>
          <a:xfrm>
            <a:off x="9197063" y="3246282"/>
            <a:ext cx="1439741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Output Data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" name="Google Shape;1098;p24"/>
          <p:cNvSpPr txBox="1">
            <a:spLocks noGrp="1"/>
          </p:cNvSpPr>
          <p:nvPr>
            <p:ph type="title"/>
          </p:nvPr>
        </p:nvSpPr>
        <p:spPr>
          <a:xfrm>
            <a:off x="1835700" y="132501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Amino Acid Encoding (Windowing Method)</a:t>
            </a:r>
            <a:endParaRPr/>
          </a:p>
        </p:txBody>
      </p:sp>
      <p:sp>
        <p:nvSpPr>
          <p:cNvPr id="1099" name="Google Shape;1099;p24"/>
          <p:cNvSpPr/>
          <p:nvPr/>
        </p:nvSpPr>
        <p:spPr>
          <a:xfrm>
            <a:off x="1411357" y="2704692"/>
            <a:ext cx="9501807" cy="37240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2000" b="1" i="0" u="none" strike="noStrike" cap="none" dirty="0" err="1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aa_encode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000" b="1" i="0" u="none" strike="noStrike" cap="none" dirty="0" err="1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data_set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aa_encoded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np.empty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((</a:t>
            </a:r>
            <a:r>
              <a:rPr lang="en-CA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,(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window_size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*</a:t>
            </a:r>
            <a:r>
              <a:rPr lang="en-CA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21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null_size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int(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window_size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/</a:t>
            </a:r>
            <a:r>
              <a:rPr lang="en-CA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null_pad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[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aa_alphabet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CA" sz="2000" b="1" i="0" u="none" strike="noStrike" cap="none" dirty="0">
                <a:solidFill>
                  <a:srgbClr val="A31515"/>
                </a:solidFill>
                <a:latin typeface="Courier New"/>
                <a:ea typeface="Courier New"/>
                <a:cs typeface="Courier New"/>
                <a:sym typeface="Courier New"/>
              </a:rPr>
              <a:t>'Null'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]]*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null_size</a:t>
            </a: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null_pad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np.array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null_pad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</a:t>
            </a:r>
            <a:r>
              <a:rPr lang="en-CA" sz="20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20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2000" b="1" i="0" u="none" strike="noStrike" cap="none" dirty="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000" b="1" i="0" u="none" strike="noStrike" cap="none" dirty="0" err="1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data_set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)):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to_encode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[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aa_alphabet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[aa] </a:t>
            </a:r>
            <a:r>
              <a:rPr lang="en-CA" sz="20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aa </a:t>
            </a:r>
            <a:r>
              <a:rPr lang="en-CA" sz="20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data_set.iloc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[i,</a:t>
            </a:r>
            <a:r>
              <a:rPr lang="en-CA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]]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to_encode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np.array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to_encode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00" name="Google Shape;1100;p24"/>
          <p:cNvSpPr txBox="1"/>
          <p:nvPr/>
        </p:nvSpPr>
        <p:spPr>
          <a:xfrm>
            <a:off x="1411357" y="1687813"/>
            <a:ext cx="9501807" cy="23319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</a:pPr>
            <a:r>
              <a:rPr lang="en-CA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For each sequence in a set, the amino acids are first transformed to binary representation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None/>
            </a:pPr>
            <a:endParaRPr sz="28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"/>
          <p:cNvSpPr txBox="1">
            <a:spLocks noGrp="1"/>
          </p:cNvSpPr>
          <p:nvPr>
            <p:ph type="title"/>
          </p:nvPr>
        </p:nvSpPr>
        <p:spPr>
          <a:xfrm>
            <a:off x="1524000" y="76200"/>
            <a:ext cx="91440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4400">
                <a:latin typeface="Arial"/>
                <a:ea typeface="Arial"/>
                <a:cs typeface="Arial"/>
                <a:sym typeface="Arial"/>
              </a:rPr>
              <a:t>Schedule (MT)</a:t>
            </a:r>
            <a:endParaRPr sz="4400"/>
          </a:p>
        </p:txBody>
      </p:sp>
      <p:graphicFrame>
        <p:nvGraphicFramePr>
          <p:cNvPr id="657" name="Google Shape;657;p4"/>
          <p:cNvGraphicFramePr/>
          <p:nvPr>
            <p:extLst>
              <p:ext uri="{D42A27DB-BD31-4B8C-83A1-F6EECF244321}">
                <p14:modId xmlns:p14="http://schemas.microsoft.com/office/powerpoint/2010/main" val="3137591604"/>
              </p:ext>
            </p:extLst>
          </p:nvPr>
        </p:nvGraphicFramePr>
        <p:xfrm>
          <a:off x="1425388" y="981635"/>
          <a:ext cx="9681883" cy="5339687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A9A9E1"/>
                    </a:gs>
                    <a:gs pos="35000">
                      <a:srgbClr val="C4C4E7"/>
                    </a:gs>
                    <a:gs pos="100000">
                      <a:srgbClr val="E6E6F8"/>
                    </a:gs>
                  </a:gsLst>
                  <a:lin ang="16200000" scaled="0"/>
                </a:gradFill>
              </a:tblPr>
              <a:tblGrid>
                <a:gridCol w="123528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5797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816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5046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7138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CA" sz="1500" u="none" strike="noStrike" cap="none" dirty="0">
                          <a:solidFill>
                            <a:srgbClr val="FFFFFF"/>
                          </a:solidFill>
                        </a:rPr>
                        <a:t>Day 1 (MT)</a:t>
                      </a:r>
                      <a:endParaRPr sz="1500" dirty="0"/>
                    </a:p>
                  </a:txBody>
                  <a:tcPr marL="91450" marR="91450" marT="45725" marB="45725"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CA" sz="1500" u="none" strike="noStrike" cap="none">
                          <a:solidFill>
                            <a:srgbClr val="FFFFFF"/>
                          </a:solidFill>
                        </a:rPr>
                        <a:t>Wednesday Apr. 22</a:t>
                      </a:r>
                      <a:endParaRPr sz="1500"/>
                    </a:p>
                  </a:txBody>
                  <a:tcPr marL="91450" marR="91450" marT="45725" marB="45725"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CA" sz="1500" u="none" strike="noStrike" cap="none" dirty="0">
                          <a:solidFill>
                            <a:srgbClr val="FFFFFF"/>
                          </a:solidFill>
                        </a:rPr>
                        <a:t>Day 2 (MT)</a:t>
                      </a:r>
                      <a:endParaRPr lang="en-CA" sz="1500" dirty="0"/>
                    </a:p>
                  </a:txBody>
                  <a:tcPr marL="91450" marR="91450" marT="45725" marB="45725"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CA" sz="1500" u="none" strike="noStrike" cap="none" dirty="0">
                          <a:solidFill>
                            <a:srgbClr val="FFFFFF"/>
                          </a:solidFill>
                        </a:rPr>
                        <a:t>Day 2</a:t>
                      </a:r>
                      <a:endParaRPr sz="1500" dirty="0"/>
                    </a:p>
                  </a:txBody>
                  <a:tcPr marL="91450" marR="91450" marT="45725" marB="45725"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9:00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Introductions and Technology Check 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9:00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5: Gene Finding with NNs (Lecture and Lab)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9:45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1: Introduction to Machine Learning (Lecture)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11:00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(30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11:00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(30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11:30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6: Machine Learning with Keras and Scikit-Learn (Lecture/Lab) 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11:30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Module 2: Decision Trees (Lecture and Lab)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(45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(1 hour)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2:00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7: Machine Learning with </a:t>
                      </a:r>
                      <a:r>
                        <a:rPr lang="en-CA" sz="1400" b="1" u="none" strike="noStrike" cap="none" dirty="0" err="1"/>
                        <a:t>Keras</a:t>
                      </a:r>
                      <a:r>
                        <a:rPr lang="en-CA" sz="1400" b="1" u="none" strike="noStrike" cap="none" dirty="0"/>
                        <a:t> and Scikit-Learn (Cont'd) 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2:00 PM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3: Neural Networks (Lecture and Lab)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3:00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(30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3:00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(30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3:30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8: LLMs and agentic coding for bioinformatics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6591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3:30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Module 4: Neural Networks for 2</a:t>
                      </a:r>
                      <a:r>
                        <a:rPr lang="en-CA" sz="1400" b="1" u="none" strike="noStrike" cap="none" baseline="30000" dirty="0"/>
                        <a:t>o</a:t>
                      </a:r>
                      <a:r>
                        <a:rPr lang="en-CA" sz="1400" b="1" u="none" strike="noStrike" cap="none" dirty="0"/>
                        <a:t> Structure (Lecture and Homework)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4:45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Survey and Closing Remarks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409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5:00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End of Day 1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5:00 PM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End of Day 2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58" name="Google Shape;658;p4" descr="A red sign with white letters  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27939" y="6440905"/>
            <a:ext cx="17653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01" name="Footer Cover Fix"/>
          <p:cNvSpPr/>
          <p:nvPr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Footer Bar Fix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Footer Text Fix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Canadian Bioinformatics Workshops | bioinformatics.ca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1773496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" name="Google Shape;1106;p25"/>
          <p:cNvSpPr/>
          <p:nvPr/>
        </p:nvSpPr>
        <p:spPr>
          <a:xfrm>
            <a:off x="1315278" y="3429000"/>
            <a:ext cx="9561444" cy="2092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to_encode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np.concatenate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((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null_pad,to_encode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), axis=</a:t>
            </a:r>
            <a:r>
              <a:rPr lang="en-CA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to_encode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np.concatenate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((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to_encode,null_pad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), axis=</a:t>
            </a:r>
            <a:r>
              <a:rPr lang="en-CA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b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b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</a:b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07" name="Google Shape;1107;p25"/>
          <p:cNvSpPr txBox="1"/>
          <p:nvPr/>
        </p:nvSpPr>
        <p:spPr>
          <a:xfrm>
            <a:off x="1391478" y="2446501"/>
            <a:ext cx="9561444" cy="2331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</a:pPr>
            <a:r>
              <a:rPr lang="en-CA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The encoded sequence is then padded with the Null sequence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08" name="Google Shape;1108;p25"/>
          <p:cNvSpPr txBox="1">
            <a:spLocks noGrp="1"/>
          </p:cNvSpPr>
          <p:nvPr>
            <p:ph type="title"/>
          </p:nvPr>
        </p:nvSpPr>
        <p:spPr>
          <a:xfrm>
            <a:off x="1835700" y="132501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Amino Acid Encoding (Windowing Method)</a:t>
            </a:r>
            <a:endParaRPr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4" name="Google Shape;1114;p26"/>
          <p:cNvSpPr/>
          <p:nvPr/>
        </p:nvSpPr>
        <p:spPr>
          <a:xfrm>
            <a:off x="1411357" y="3253903"/>
            <a:ext cx="9799982" cy="31085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#The encoded sequences representing the amino acids are gathered in groups according to the window size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X_data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[</a:t>
            </a: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to_encode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</a:t>
            </a: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top:top+</a:t>
            </a:r>
            <a:r>
              <a:rPr lang="en-CA" sz="1800" b="1" i="0" u="none" strike="noStrike" cap="none" dirty="0" err="1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window_size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,:].flatten() </a:t>
            </a:r>
            <a:r>
              <a:rPr lang="en-CA" sz="18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top </a:t>
            </a:r>
            <a:r>
              <a:rPr lang="en-CA" sz="18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	</a:t>
            </a:r>
            <a:r>
              <a:rPr lang="en-CA" sz="1800" b="1" i="0" u="none" strike="noStrike" cap="none" dirty="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 range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 b="1" i="0" u="none" strike="noStrike" cap="none" dirty="0" err="1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data_set.iloc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[i,</a:t>
            </a:r>
            <a:r>
              <a:rPr lang="en-CA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1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]))]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X_data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np.array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X_data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800" b="1" i="0" u="none" strike="noStrike" cap="none" dirty="0">
                <a:solidFill>
                  <a:srgbClr val="008000"/>
                </a:solidFill>
                <a:latin typeface="Courier New"/>
                <a:ea typeface="Courier New"/>
                <a:cs typeface="Courier New"/>
                <a:sym typeface="Courier New"/>
              </a:rPr>
              <a:t>#The current protein's data is added to the array of all encoded proteins</a:t>
            </a:r>
            <a:endParaRPr sz="18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aa_encoded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np.concatenate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((</a:t>
            </a:r>
            <a:r>
              <a:rPr lang="en-CA" sz="18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X_data,aa_encoded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),axis=</a:t>
            </a:r>
            <a:r>
              <a:rPr lang="en-CA" sz="18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CA" sz="18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15" name="Google Shape;1115;p26"/>
          <p:cNvSpPr txBox="1"/>
          <p:nvPr/>
        </p:nvSpPr>
        <p:spPr>
          <a:xfrm>
            <a:off x="1252330" y="1862584"/>
            <a:ext cx="10098157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</a:pPr>
            <a:r>
              <a:rPr lang="en-CA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The encoded and padded sequence is windowed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</a:pPr>
            <a:r>
              <a:rPr lang="en-CA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Each window is placed as a row (flattened) in the final array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16" name="Google Shape;1116;p26"/>
          <p:cNvSpPr txBox="1">
            <a:spLocks noGrp="1"/>
          </p:cNvSpPr>
          <p:nvPr>
            <p:ph type="title"/>
          </p:nvPr>
        </p:nvSpPr>
        <p:spPr>
          <a:xfrm>
            <a:off x="1835700" y="132501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Amino Acid Encoding (Windowing Method)</a:t>
            </a:r>
            <a:endParaRPr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2" name="Google Shape;1122;p27"/>
          <p:cNvSpPr txBox="1">
            <a:spLocks noGrp="1"/>
          </p:cNvSpPr>
          <p:nvPr>
            <p:ph type="title"/>
          </p:nvPr>
        </p:nvSpPr>
        <p:spPr>
          <a:xfrm>
            <a:off x="1835700" y="132501"/>
            <a:ext cx="8520600" cy="8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Secondary Structure Encoding</a:t>
            </a:r>
            <a:endParaRPr/>
          </a:p>
        </p:txBody>
      </p:sp>
      <p:sp>
        <p:nvSpPr>
          <p:cNvPr id="1123" name="Google Shape;1123;p27"/>
          <p:cNvSpPr/>
          <p:nvPr/>
        </p:nvSpPr>
        <p:spPr>
          <a:xfrm>
            <a:off x="914399" y="2582481"/>
            <a:ext cx="10999305" cy="341627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def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2000" b="1" i="0" u="none" strike="noStrike" cap="none" dirty="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sst3_encode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000" b="1" i="0" u="none" strike="noStrike" cap="none" dirty="0" err="1">
                <a:solidFill>
                  <a:srgbClr val="001080"/>
                </a:solidFill>
                <a:latin typeface="Courier New"/>
                <a:ea typeface="Courier New"/>
                <a:cs typeface="Courier New"/>
                <a:sym typeface="Courier New"/>
              </a:rPr>
              <a:t>data_set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):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sst3_encoded =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np.empty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((</a:t>
            </a:r>
            <a:r>
              <a:rPr lang="en-CA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,</a:t>
            </a:r>
            <a:r>
              <a:rPr lang="en-CA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3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CA" sz="20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i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20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</a:t>
            </a:r>
            <a:r>
              <a:rPr lang="en-CA" sz="2000" b="1" i="0" u="none" strike="noStrike" cap="none" dirty="0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range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000" b="1" i="0" u="none" strike="noStrike" cap="none" dirty="0" err="1">
                <a:solidFill>
                  <a:srgbClr val="795E26"/>
                </a:solidFill>
                <a:latin typeface="Courier New"/>
                <a:ea typeface="Courier New"/>
                <a:cs typeface="Courier New"/>
                <a:sym typeface="Courier New"/>
              </a:rPr>
              <a:t>len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data_set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)):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to_encode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[sst3_alphabet[sst3] </a:t>
            </a:r>
            <a:r>
              <a:rPr lang="en-CA" sz="20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for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sst3 </a:t>
            </a:r>
            <a:r>
              <a:rPr lang="en-CA" sz="2000" b="1" i="0" u="none" strike="noStrike" cap="none" dirty="0">
                <a:solidFill>
                  <a:srgbClr val="0000FF"/>
                </a:solidFill>
                <a:latin typeface="Courier New"/>
                <a:ea typeface="Courier New"/>
                <a:cs typeface="Courier New"/>
                <a:sym typeface="Courier New"/>
              </a:rPr>
              <a:t>in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        	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data_set.iloc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[i,</a:t>
            </a:r>
            <a:r>
              <a:rPr lang="en-CA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2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]]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2000" b="1" i="0" u="none" strike="noStrike" cap="none" dirty="0">
              <a:solidFill>
                <a:srgbClr val="0000FF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       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to_encode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=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np.array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to_encode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    sst3_encoded = </a:t>
            </a:r>
            <a:r>
              <a:rPr lang="en-CA" sz="2000" b="1" i="0" u="none" strike="noStrike" cap="none" dirty="0" err="1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np.concatenate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((to_encode,sst3_encoded),axis=</a:t>
            </a:r>
            <a:r>
              <a:rPr lang="en-CA" sz="2000" b="1" i="0" u="none" strike="noStrike" cap="none" dirty="0">
                <a:solidFill>
                  <a:srgbClr val="09885A"/>
                </a:solidFill>
                <a:latin typeface="Courier New"/>
                <a:ea typeface="Courier New"/>
                <a:cs typeface="Courier New"/>
                <a:sym typeface="Courier New"/>
              </a:rPr>
              <a:t>0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)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   </a:t>
            </a:r>
            <a:r>
              <a:rPr lang="en-CA" sz="2000" b="1" i="0" u="none" strike="noStrike" cap="none" dirty="0">
                <a:solidFill>
                  <a:srgbClr val="AF00DB"/>
                </a:solidFill>
                <a:latin typeface="Courier New"/>
                <a:ea typeface="Courier New"/>
                <a:cs typeface="Courier New"/>
                <a:sym typeface="Courier New"/>
              </a:rPr>
              <a:t>return</a:t>
            </a:r>
            <a:r>
              <a:rPr lang="en-CA" sz="2000" b="1" i="0" u="none" strike="noStrike" cap="none" dirty="0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 sst3_encoded</a:t>
            </a:r>
            <a:endParaRPr sz="20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endParaRPr sz="1600" b="1" i="0" u="none" strike="noStrike" cap="none" dirty="0">
              <a:solidFill>
                <a:srgbClr val="000000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1124" name="Google Shape;1124;p27"/>
          <p:cNvSpPr txBox="1"/>
          <p:nvPr/>
        </p:nvSpPr>
        <p:spPr>
          <a:xfrm>
            <a:off x="914399" y="1648480"/>
            <a:ext cx="10455965" cy="9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marR="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56"/>
              <a:buFont typeface="Arial"/>
              <a:buChar char="•"/>
            </a:pPr>
            <a:r>
              <a:rPr lang="en-CA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The structure sequence is encoded by simply fetching the binary sequence for each structure character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0" name="Google Shape;1130;gdc30370ca2_0_598"/>
          <p:cNvSpPr txBox="1">
            <a:spLocks noGrp="1"/>
          </p:cNvSpPr>
          <p:nvPr>
            <p:ph type="title"/>
          </p:nvPr>
        </p:nvSpPr>
        <p:spPr>
          <a:xfrm>
            <a:off x="1981200" y="460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Machine Learning Workflow</a:t>
            </a:r>
            <a:endParaRPr/>
          </a:p>
        </p:txBody>
      </p:sp>
      <p:sp>
        <p:nvSpPr>
          <p:cNvPr id="1131" name="Google Shape;1131;gdc30370ca2_0_598"/>
          <p:cNvSpPr/>
          <p:nvPr/>
        </p:nvSpPr>
        <p:spPr>
          <a:xfrm>
            <a:off x="2830287" y="18614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Define an ML problem and propose a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2" name="Google Shape;1132;gdc30370ca2_0_598"/>
          <p:cNvSpPr/>
          <p:nvPr/>
        </p:nvSpPr>
        <p:spPr>
          <a:xfrm>
            <a:off x="5111336" y="18614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Construct your dataset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3" name="Google Shape;1133;gdc30370ca2_0_598"/>
          <p:cNvSpPr/>
          <p:nvPr/>
        </p:nvSpPr>
        <p:spPr>
          <a:xfrm>
            <a:off x="7372596" y="18614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Transform your dataset &amp; select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4" name="Google Shape;1134;gdc30370ca2_0_598"/>
          <p:cNvSpPr/>
          <p:nvPr/>
        </p:nvSpPr>
        <p:spPr>
          <a:xfrm>
            <a:off x="7372597" y="40207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Choose and train a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5" name="Google Shape;1135;gdc30370ca2_0_598"/>
          <p:cNvSpPr/>
          <p:nvPr/>
        </p:nvSpPr>
        <p:spPr>
          <a:xfrm>
            <a:off x="5111336" y="40207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Test and validate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6" name="Google Shape;1136;gdc30370ca2_0_598"/>
          <p:cNvSpPr/>
          <p:nvPr/>
        </p:nvSpPr>
        <p:spPr>
          <a:xfrm>
            <a:off x="2830286" y="4030682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Use the model to make predictions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7" name="Google Shape;1137;gdc30370ca2_0_598"/>
          <p:cNvSpPr/>
          <p:nvPr/>
        </p:nvSpPr>
        <p:spPr>
          <a:xfrm>
            <a:off x="4635335" y="2520534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8" name="Google Shape;1138;gdc30370ca2_0_598"/>
          <p:cNvSpPr/>
          <p:nvPr/>
        </p:nvSpPr>
        <p:spPr>
          <a:xfrm>
            <a:off x="6916384" y="252053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39" name="Google Shape;1139;gdc30370ca2_0_598"/>
          <p:cNvSpPr/>
          <p:nvPr/>
        </p:nvSpPr>
        <p:spPr>
          <a:xfrm flipH="1">
            <a:off x="6916284" y="458236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0" name="Google Shape;1140;gdc30370ca2_0_598"/>
          <p:cNvSpPr/>
          <p:nvPr/>
        </p:nvSpPr>
        <p:spPr>
          <a:xfrm flipH="1">
            <a:off x="4622859" y="4582362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1" name="Google Shape;1141;gdc30370ca2_0_598"/>
          <p:cNvSpPr/>
          <p:nvPr/>
        </p:nvSpPr>
        <p:spPr>
          <a:xfrm>
            <a:off x="9278587" y="2683821"/>
            <a:ext cx="653100" cy="207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2" name="Google Shape;1142;gdc30370ca2_0_598"/>
          <p:cNvSpPr/>
          <p:nvPr/>
        </p:nvSpPr>
        <p:spPr>
          <a:xfrm>
            <a:off x="7154383" y="3779959"/>
            <a:ext cx="2363100" cy="1983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3" name="Google Shape;1143;gdc30370ca2_0_598"/>
          <p:cNvSpPr txBox="1"/>
          <p:nvPr/>
        </p:nvSpPr>
        <p:spPr>
          <a:xfrm>
            <a:off x="4329150" y="5869300"/>
            <a:ext cx="35337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 have chosen an ANN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9" name="Google Shape;1149;p29"/>
          <p:cNvSpPr txBox="1">
            <a:spLocks noGrp="1"/>
          </p:cNvSpPr>
          <p:nvPr>
            <p:ph type="title"/>
          </p:nvPr>
        </p:nvSpPr>
        <p:spPr>
          <a:xfrm>
            <a:off x="1835700" y="186770"/>
            <a:ext cx="8520600" cy="94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/>
              <a:t>ANN Model: Deep NN</a:t>
            </a:r>
            <a:endParaRPr/>
          </a:p>
        </p:txBody>
      </p:sp>
      <p:sp>
        <p:nvSpPr>
          <p:cNvPr id="1150" name="Google Shape;1150;p29"/>
          <p:cNvSpPr txBox="1">
            <a:spLocks noGrp="1"/>
          </p:cNvSpPr>
          <p:nvPr>
            <p:ph type="body" idx="1"/>
          </p:nvPr>
        </p:nvSpPr>
        <p:spPr>
          <a:xfrm>
            <a:off x="1835700" y="1152694"/>
            <a:ext cx="5141570" cy="54559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200" dirty="0"/>
              <a:t>The model’s architecture is chosen to match the dimensionality of the input and output data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200" dirty="0"/>
              <a:t>The input layer will again consist of 357 units 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200" dirty="0"/>
              <a:t>Using </a:t>
            </a:r>
            <a:r>
              <a:rPr lang="en-CA" sz="2200" dirty="0" err="1"/>
              <a:t>keras</a:t>
            </a:r>
            <a:r>
              <a:rPr lang="en-CA" sz="2200" dirty="0"/>
              <a:t>, we can easily add more hidden layers and choose the size of each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200" dirty="0"/>
              <a:t>Neural networks with more than one hidden layer (deep networks) are capable of solving more difficult problems</a:t>
            </a:r>
            <a:endParaRPr sz="2200" dirty="0"/>
          </a:p>
        </p:txBody>
      </p:sp>
      <p:pic>
        <p:nvPicPr>
          <p:cNvPr id="1151" name="Google Shape;1151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511463" y="1008607"/>
            <a:ext cx="2996123" cy="52868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" name="Google Shape;1157;p30"/>
          <p:cNvSpPr txBox="1">
            <a:spLocks noGrp="1"/>
          </p:cNvSpPr>
          <p:nvPr>
            <p:ph type="title"/>
          </p:nvPr>
        </p:nvSpPr>
        <p:spPr>
          <a:xfrm>
            <a:off x="1835700" y="186770"/>
            <a:ext cx="8520600" cy="94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 dirty="0"/>
              <a:t>Importing </a:t>
            </a:r>
            <a:r>
              <a:rPr lang="en-CA" dirty="0" err="1"/>
              <a:t>Keras</a:t>
            </a:r>
            <a:r>
              <a:rPr lang="en-CA" dirty="0"/>
              <a:t> Libraries</a:t>
            </a:r>
            <a:endParaRPr dirty="0"/>
          </a:p>
        </p:txBody>
      </p:sp>
      <p:sp>
        <p:nvSpPr>
          <p:cNvPr id="1158" name="Google Shape;1158;p30"/>
          <p:cNvSpPr txBox="1">
            <a:spLocks noGrp="1"/>
          </p:cNvSpPr>
          <p:nvPr>
            <p:ph type="body" idx="1"/>
          </p:nvPr>
        </p:nvSpPr>
        <p:spPr>
          <a:xfrm>
            <a:off x="1411357" y="1625197"/>
            <a:ext cx="9799981" cy="25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400" dirty="0"/>
              <a:t>From </a:t>
            </a:r>
            <a:r>
              <a:rPr lang="en-CA" sz="2400" dirty="0" err="1"/>
              <a:t>Keras</a:t>
            </a:r>
            <a:r>
              <a:rPr lang="en-CA" sz="2400" dirty="0"/>
              <a:t>, we import Dense and Sequential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400" dirty="0"/>
              <a:t>Sequential is used to create the framework of the model itself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400" dirty="0"/>
              <a:t>Dense is a fully connected layer type, where all neurons in one layer will form connections to all neuron in the next</a:t>
            </a:r>
            <a:endParaRPr sz="2400" dirty="0"/>
          </a:p>
        </p:txBody>
      </p:sp>
      <p:pic>
        <p:nvPicPr>
          <p:cNvPr id="1159" name="Google Shape;1159;p30"/>
          <p:cNvPicPr preferRelativeResize="0"/>
          <p:nvPr/>
        </p:nvPicPr>
        <p:blipFill rotWithShape="1">
          <a:blip r:embed="rId3">
            <a:alphaModFix/>
          </a:blip>
          <a:srcRect l="20909" t="50566" r="58819" b="45393"/>
          <a:stretch/>
        </p:blipFill>
        <p:spPr>
          <a:xfrm>
            <a:off x="2484732" y="3588024"/>
            <a:ext cx="7222535" cy="84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5" name="Google Shape;1165;p31"/>
          <p:cNvSpPr txBox="1">
            <a:spLocks noGrp="1"/>
          </p:cNvSpPr>
          <p:nvPr>
            <p:ph type="title"/>
          </p:nvPr>
        </p:nvSpPr>
        <p:spPr>
          <a:xfrm>
            <a:off x="1835700" y="186770"/>
            <a:ext cx="8520600" cy="94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/>
              <a:t>Creating the Model</a:t>
            </a:r>
            <a:endParaRPr/>
          </a:p>
        </p:txBody>
      </p:sp>
      <p:sp>
        <p:nvSpPr>
          <p:cNvPr id="1166" name="Google Shape;1166;p31"/>
          <p:cNvSpPr txBox="1">
            <a:spLocks noGrp="1"/>
          </p:cNvSpPr>
          <p:nvPr>
            <p:ph type="body" idx="1"/>
          </p:nvPr>
        </p:nvSpPr>
        <p:spPr>
          <a:xfrm>
            <a:off x="1272209" y="1152694"/>
            <a:ext cx="9959008" cy="25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400"/>
              <a:t>The model framework of the model is created by calling the </a:t>
            </a:r>
            <a:r>
              <a:rPr lang="en-CA" sz="2400">
                <a:solidFill>
                  <a:srgbClr val="FF0000"/>
                </a:solidFill>
              </a:rPr>
              <a:t>‘Sequential()’ </a:t>
            </a:r>
            <a:r>
              <a:rPr lang="en-CA" sz="2400"/>
              <a:t>function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400"/>
              <a:t>The first </a:t>
            </a:r>
            <a:r>
              <a:rPr lang="en-CA" sz="2400">
                <a:solidFill>
                  <a:srgbClr val="FF0000"/>
                </a:solidFill>
              </a:rPr>
              <a:t>‘.add()’ </a:t>
            </a:r>
            <a:r>
              <a:rPr lang="en-CA" sz="2400"/>
              <a:t>creates both the input layer and first hidden layer</a:t>
            </a:r>
            <a:endParaRPr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400"/>
              <a:t>Similar to the iris example, ReLu will be used as the activation function for the first hidden layer</a:t>
            </a:r>
            <a:endParaRPr/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2400"/>
          </a:p>
        </p:txBody>
      </p:sp>
      <p:pic>
        <p:nvPicPr>
          <p:cNvPr id="1167" name="Google Shape;1167;p31"/>
          <p:cNvPicPr preferRelativeResize="0"/>
          <p:nvPr/>
        </p:nvPicPr>
        <p:blipFill rotWithShape="1">
          <a:blip r:embed="rId3">
            <a:alphaModFix/>
          </a:blip>
          <a:srcRect l="20818" t="32140" r="37182" b="56060"/>
          <a:stretch/>
        </p:blipFill>
        <p:spPr>
          <a:xfrm>
            <a:off x="1932697" y="3967817"/>
            <a:ext cx="8343128" cy="131828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3" name="Google Shape;1173;p32"/>
          <p:cNvSpPr txBox="1">
            <a:spLocks noGrp="1"/>
          </p:cNvSpPr>
          <p:nvPr>
            <p:ph type="title"/>
          </p:nvPr>
        </p:nvSpPr>
        <p:spPr>
          <a:xfrm>
            <a:off x="1835700" y="186770"/>
            <a:ext cx="8520600" cy="94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/>
              <a:t>Adding More Layers</a:t>
            </a:r>
            <a:endParaRPr/>
          </a:p>
        </p:txBody>
      </p:sp>
      <p:sp>
        <p:nvSpPr>
          <p:cNvPr id="1174" name="Google Shape;1174;p32"/>
          <p:cNvSpPr txBox="1">
            <a:spLocks noGrp="1"/>
          </p:cNvSpPr>
          <p:nvPr>
            <p:ph type="body" idx="1"/>
          </p:nvPr>
        </p:nvSpPr>
        <p:spPr>
          <a:xfrm>
            <a:off x="1113183" y="1659770"/>
            <a:ext cx="10157791" cy="25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600" dirty="0"/>
              <a:t>More layers can be added by simply calling the </a:t>
            </a:r>
            <a:r>
              <a:rPr lang="en-CA" sz="2600" dirty="0">
                <a:solidFill>
                  <a:srgbClr val="FF0000"/>
                </a:solidFill>
              </a:rPr>
              <a:t>‘.add()’ </a:t>
            </a:r>
            <a:r>
              <a:rPr lang="en-CA" sz="2600" dirty="0"/>
              <a:t>method more times on the classifier object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600" dirty="0"/>
              <a:t>By placing this in a loop we can change the number and size of these additional hidden layers</a:t>
            </a:r>
            <a:endParaRPr sz="2600" dirty="0"/>
          </a:p>
        </p:txBody>
      </p:sp>
      <p:pic>
        <p:nvPicPr>
          <p:cNvPr id="1175" name="Google Shape;1175;p32"/>
          <p:cNvPicPr preferRelativeResize="0"/>
          <p:nvPr/>
        </p:nvPicPr>
        <p:blipFill rotWithShape="1">
          <a:blip r:embed="rId3">
            <a:alphaModFix/>
          </a:blip>
          <a:srcRect l="20818" t="39927" r="40363" b="47788"/>
          <a:stretch/>
        </p:blipFill>
        <p:spPr>
          <a:xfrm>
            <a:off x="1874217" y="3992355"/>
            <a:ext cx="8296316" cy="147662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1" name="Google Shape;1181;p33"/>
          <p:cNvSpPr txBox="1">
            <a:spLocks noGrp="1"/>
          </p:cNvSpPr>
          <p:nvPr>
            <p:ph type="title"/>
          </p:nvPr>
        </p:nvSpPr>
        <p:spPr>
          <a:xfrm>
            <a:off x="1835700" y="186770"/>
            <a:ext cx="8520600" cy="94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/>
              <a:t>Training the Model</a:t>
            </a:r>
            <a:endParaRPr/>
          </a:p>
        </p:txBody>
      </p:sp>
      <p:sp>
        <p:nvSpPr>
          <p:cNvPr id="1182" name="Google Shape;1182;p33"/>
          <p:cNvSpPr txBox="1">
            <a:spLocks noGrp="1"/>
          </p:cNvSpPr>
          <p:nvPr>
            <p:ph type="body" idx="1"/>
          </p:nvPr>
        </p:nvSpPr>
        <p:spPr>
          <a:xfrm>
            <a:off x="1093304" y="1659770"/>
            <a:ext cx="9978887" cy="25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600" dirty="0"/>
              <a:t>The </a:t>
            </a:r>
            <a:r>
              <a:rPr lang="en-CA" sz="2600" dirty="0">
                <a:solidFill>
                  <a:srgbClr val="FF0000"/>
                </a:solidFill>
              </a:rPr>
              <a:t>‘.compile()’ </a:t>
            </a:r>
            <a:r>
              <a:rPr lang="en-CA" sz="2600" dirty="0"/>
              <a:t>method is called to put all the layers together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600" dirty="0"/>
              <a:t>The optimizer function is used to dynamically find optimal learning rates for each parameter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600" dirty="0"/>
              <a:t>The </a:t>
            </a:r>
            <a:r>
              <a:rPr lang="en-CA" sz="2600" dirty="0">
                <a:solidFill>
                  <a:srgbClr val="FF0000"/>
                </a:solidFill>
              </a:rPr>
              <a:t>‘.fit()’ </a:t>
            </a:r>
            <a:r>
              <a:rPr lang="en-CA" sz="2600" dirty="0"/>
              <a:t>method will initiate training</a:t>
            </a:r>
            <a:endParaRPr dirty="0"/>
          </a:p>
          <a:p>
            <a:pPr marL="3429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None/>
            </a:pPr>
            <a:endParaRPr sz="2600" dirty="0"/>
          </a:p>
        </p:txBody>
      </p:sp>
      <p:pic>
        <p:nvPicPr>
          <p:cNvPr id="1183" name="Google Shape;1183;p33"/>
          <p:cNvPicPr preferRelativeResize="0"/>
          <p:nvPr/>
        </p:nvPicPr>
        <p:blipFill rotWithShape="1">
          <a:blip r:embed="rId3">
            <a:alphaModFix/>
          </a:blip>
          <a:srcRect l="20726" t="42161" r="41091" b="42646"/>
          <a:stretch/>
        </p:blipFill>
        <p:spPr>
          <a:xfrm>
            <a:off x="2189384" y="4093029"/>
            <a:ext cx="7898852" cy="176784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9" name="Google Shape;1189;p34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Machine Learning Workflow</a:t>
            </a:r>
            <a:endParaRPr/>
          </a:p>
        </p:txBody>
      </p:sp>
      <p:sp>
        <p:nvSpPr>
          <p:cNvPr id="1190" name="Google Shape;1190;p34"/>
          <p:cNvSpPr/>
          <p:nvPr/>
        </p:nvSpPr>
        <p:spPr>
          <a:xfrm>
            <a:off x="2677887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Define an ML problem and propose a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1" name="Google Shape;1191;p34"/>
          <p:cNvSpPr/>
          <p:nvPr/>
        </p:nvSpPr>
        <p:spPr>
          <a:xfrm>
            <a:off x="495893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 your dataset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2" name="Google Shape;1192;p34"/>
          <p:cNvSpPr/>
          <p:nvPr/>
        </p:nvSpPr>
        <p:spPr>
          <a:xfrm>
            <a:off x="722019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Transform your dataset &amp; select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3" name="Google Shape;1193;p34"/>
          <p:cNvSpPr/>
          <p:nvPr/>
        </p:nvSpPr>
        <p:spPr>
          <a:xfrm>
            <a:off x="7220197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Choose and train a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4" name="Google Shape;1194;p34"/>
          <p:cNvSpPr/>
          <p:nvPr/>
        </p:nvSpPr>
        <p:spPr>
          <a:xfrm>
            <a:off x="4958936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Test and validate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5" name="Google Shape;1195;p34"/>
          <p:cNvSpPr/>
          <p:nvPr/>
        </p:nvSpPr>
        <p:spPr>
          <a:xfrm>
            <a:off x="2677886" y="3954482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 model to make predictions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6" name="Google Shape;1196;p34"/>
          <p:cNvSpPr/>
          <p:nvPr/>
        </p:nvSpPr>
        <p:spPr>
          <a:xfrm>
            <a:off x="4482935" y="2444334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7" name="Google Shape;1197;p34"/>
          <p:cNvSpPr/>
          <p:nvPr/>
        </p:nvSpPr>
        <p:spPr>
          <a:xfrm>
            <a:off x="6763984" y="244433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8" name="Google Shape;1198;p34"/>
          <p:cNvSpPr/>
          <p:nvPr/>
        </p:nvSpPr>
        <p:spPr>
          <a:xfrm flipH="1">
            <a:off x="6763884" y="450616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99" name="Google Shape;1199;p34"/>
          <p:cNvSpPr/>
          <p:nvPr/>
        </p:nvSpPr>
        <p:spPr>
          <a:xfrm flipH="1">
            <a:off x="4470459" y="4506162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0" name="Google Shape;1200;p34"/>
          <p:cNvSpPr/>
          <p:nvPr/>
        </p:nvSpPr>
        <p:spPr>
          <a:xfrm>
            <a:off x="9126187" y="2607621"/>
            <a:ext cx="653100" cy="207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1" name="Google Shape;1201;p34"/>
          <p:cNvSpPr/>
          <p:nvPr/>
        </p:nvSpPr>
        <p:spPr>
          <a:xfrm>
            <a:off x="4679865" y="3693224"/>
            <a:ext cx="2363100" cy="1983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02" name="Google Shape;1202;p34"/>
          <p:cNvSpPr txBox="1"/>
          <p:nvPr/>
        </p:nvSpPr>
        <p:spPr>
          <a:xfrm>
            <a:off x="4473775" y="5784505"/>
            <a:ext cx="2775300" cy="369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CA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on Testing Data 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6" name="Google Shape;656;p4"/>
          <p:cNvSpPr txBox="1">
            <a:spLocks noGrp="1"/>
          </p:cNvSpPr>
          <p:nvPr>
            <p:ph type="title"/>
          </p:nvPr>
        </p:nvSpPr>
        <p:spPr>
          <a:xfrm>
            <a:off x="1524000" y="36095"/>
            <a:ext cx="9144000" cy="54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4400" dirty="0">
                <a:latin typeface="Arial"/>
                <a:ea typeface="Arial"/>
                <a:cs typeface="Arial"/>
                <a:sym typeface="Arial"/>
              </a:rPr>
              <a:t>Schedule (PT)</a:t>
            </a:r>
            <a:endParaRPr sz="4400" dirty="0"/>
          </a:p>
        </p:txBody>
      </p:sp>
      <p:graphicFrame>
        <p:nvGraphicFramePr>
          <p:cNvPr id="657" name="Google Shape;657;p4"/>
          <p:cNvGraphicFramePr/>
          <p:nvPr>
            <p:extLst>
              <p:ext uri="{D42A27DB-BD31-4B8C-83A1-F6EECF244321}">
                <p14:modId xmlns:p14="http://schemas.microsoft.com/office/powerpoint/2010/main" val="1196941321"/>
              </p:ext>
            </p:extLst>
          </p:nvPr>
        </p:nvGraphicFramePr>
        <p:xfrm>
          <a:off x="1304365" y="720468"/>
          <a:ext cx="9654988" cy="5629529"/>
        </p:xfrm>
        <a:graphic>
          <a:graphicData uri="http://schemas.openxmlformats.org/drawingml/2006/table">
            <a:tbl>
              <a:tblPr firstRow="1" bandRow="1">
                <a:gradFill>
                  <a:gsLst>
                    <a:gs pos="0">
                      <a:srgbClr val="A9A9E1"/>
                    </a:gs>
                    <a:gs pos="35000">
                      <a:srgbClr val="C4C4E7"/>
                    </a:gs>
                    <a:gs pos="100000">
                      <a:srgbClr val="E6E6F8"/>
                    </a:gs>
                  </a:gsLst>
                  <a:lin ang="16200000" scaled="0"/>
                </a:gradFill>
              </a:tblPr>
              <a:tblGrid>
                <a:gridCol w="12318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6478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3472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5406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8838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CA" sz="1500" u="none" strike="noStrike" cap="none" dirty="0">
                          <a:solidFill>
                            <a:srgbClr val="FFFFFF"/>
                          </a:solidFill>
                        </a:rPr>
                        <a:t>Day 1 (PT)</a:t>
                      </a:r>
                      <a:endParaRPr sz="1500" dirty="0"/>
                    </a:p>
                  </a:txBody>
                  <a:tcPr marL="91450" marR="91450" marT="45725" marB="45725"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CA" sz="1500" u="none" strike="noStrike" cap="none" dirty="0">
                          <a:solidFill>
                            <a:srgbClr val="FFFFFF"/>
                          </a:solidFill>
                        </a:rPr>
                        <a:t>Wednesday Apr. 22</a:t>
                      </a:r>
                      <a:endParaRPr sz="1500" dirty="0"/>
                    </a:p>
                  </a:txBody>
                  <a:tcPr marL="91450" marR="91450" marT="45725" marB="45725"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500"/>
                        <a:buFont typeface="Arial"/>
                        <a:buNone/>
                      </a:pPr>
                      <a:r>
                        <a:rPr lang="en-CA" sz="1500" u="none" strike="noStrike" cap="none" dirty="0">
                          <a:solidFill>
                            <a:srgbClr val="FFFFFF"/>
                          </a:solidFill>
                        </a:rPr>
                        <a:t>Day 2 (PT)</a:t>
                      </a:r>
                      <a:endParaRPr lang="en-CA" sz="1500" dirty="0"/>
                    </a:p>
                  </a:txBody>
                  <a:tcPr marL="91450" marR="91450" marT="45725" marB="45725">
                    <a:solidFill>
                      <a:srgbClr val="1F386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600" u="none" strike="noStrike" cap="none" dirty="0">
                          <a:solidFill>
                            <a:srgbClr val="FFFFFF"/>
                          </a:solidFill>
                        </a:rPr>
                        <a:t>Thursday Apr. 23</a:t>
                      </a:r>
                      <a:endParaRPr lang="en-CA" sz="1600" dirty="0"/>
                    </a:p>
                  </a:txBody>
                  <a:tcPr marL="91450" marR="91450" marT="45725" marB="45725">
                    <a:solidFill>
                      <a:srgbClr val="1F386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8:00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Introductions and Technology Check 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8:00 AM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Module 5: Gene Finding with NNs (Lecture and Lab)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8:45 AM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Module 1: Introduction to Machine Learning (Lecture)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10:00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(30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10:00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(30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10:30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Module 6: Machine Learning with </a:t>
                      </a:r>
                      <a:r>
                        <a:rPr lang="en-CA" sz="1400" b="1" u="none" strike="noStrike" cap="none" dirty="0" err="1"/>
                        <a:t>Keras</a:t>
                      </a:r>
                      <a:r>
                        <a:rPr lang="en-CA" sz="1400" b="1" u="none" strike="noStrike" cap="none" dirty="0"/>
                        <a:t> and Scikit-Learn (Lecture/Lab) 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10:30 AM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Module 2: Decision Trees (Lecture and Lab)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12:00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(45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12:00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Break (1 hour)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7: Machine Learning with Keras and Scikit-Learn (Cont'd) 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1:00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3: Neural Networks (Lecture and Lab)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2:00 PM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(30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2:00 PM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Break (30 min)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2:30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Module 8: LLMs and agentic coding for bioinformatics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594667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2:30 PM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Module 4: Neural Networks for 2</a:t>
                      </a:r>
                      <a:r>
                        <a:rPr lang="en-CA" sz="1400" b="1" u="none" strike="noStrike" cap="none" baseline="30000" dirty="0"/>
                        <a:t>o</a:t>
                      </a:r>
                      <a:r>
                        <a:rPr lang="en-CA" sz="1400" b="1" u="none" strike="noStrike" cap="none" dirty="0"/>
                        <a:t> Structure (Lecture and Homework)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3:45 PM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Survey and Closing Remarks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5F5F5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463355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4:00 PM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/>
                        <a:t>End of Day 1</a:t>
                      </a:r>
                      <a:endParaRPr sz="1400" b="1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4:00 PM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300"/>
                        <a:buFont typeface="Arial"/>
                        <a:buNone/>
                      </a:pPr>
                      <a:r>
                        <a:rPr lang="en-CA" sz="1400" b="1" u="none" strike="noStrike" cap="none" dirty="0"/>
                        <a:t>End of Day 2</a:t>
                      </a:r>
                      <a:endParaRPr sz="1400" b="1" dirty="0"/>
                    </a:p>
                  </a:txBody>
                  <a:tcPr marL="91450" marR="91450" marT="45725" marB="45725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pic>
        <p:nvPicPr>
          <p:cNvPr id="658" name="Google Shape;658;p4" descr="A red sign with white letters  Description automatically generated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627939" y="6440905"/>
            <a:ext cx="1765300" cy="381000"/>
          </a:xfrm>
          <a:prstGeom prst="rect">
            <a:avLst/>
          </a:prstGeom>
          <a:noFill/>
          <a:ln>
            <a:noFill/>
          </a:ln>
        </p:spPr>
      </p:pic>
      <p:sp>
        <p:nvSpPr>
          <p:cNvPr id="9901" name="Footer Cover Fix"/>
          <p:cNvSpPr/>
          <p:nvPr/>
        </p:nvSpPr>
        <p:spPr>
          <a:xfrm>
            <a:off x="0" y="6350000"/>
            <a:ext cx="12192000" cy="50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2" name="Footer Bar Fix"/>
          <p:cNvSpPr/>
          <p:nvPr/>
        </p:nvSpPr>
        <p:spPr>
          <a:xfrm>
            <a:off x="0" y="6492874"/>
            <a:ext cx="12192000" cy="365126"/>
          </a:xfrm>
          <a:prstGeom prst="rect">
            <a:avLst/>
          </a:prstGeom>
          <a:solidFill>
            <a:srgbClr val="70247F"/>
          </a:solidFill>
          <a:ln>
            <a:noFill/>
          </a:ln>
        </p:spPr>
        <p:txBody>
          <a:bodyPr/>
          <a:lstStyle/>
          <a:p>
            <a:endParaRPr/>
          </a:p>
        </p:txBody>
      </p:sp>
      <p:sp>
        <p:nvSpPr>
          <p:cNvPr id="9903" name="Footer Text Fix"/>
          <p:cNvSpPr txBox="1"/>
          <p:nvPr/>
        </p:nvSpPr>
        <p:spPr>
          <a:xfrm>
            <a:off x="0" y="6521547"/>
            <a:ext cx="481053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Canadian Bioinformatics Workshops | bioinformatics.ca</a:t>
            </a: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4712654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7B01C71-4567-6305-25B8-67B36B73325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5516"/>
          <a:stretch/>
        </p:blipFill>
        <p:spPr>
          <a:xfrm>
            <a:off x="3955730" y="3947169"/>
            <a:ext cx="3998934" cy="1929825"/>
          </a:xfrm>
          <a:prstGeom prst="rect">
            <a:avLst/>
          </a:prstGeom>
        </p:spPr>
      </p:pic>
      <p:sp>
        <p:nvSpPr>
          <p:cNvPr id="1208" name="Google Shape;1208;p35"/>
          <p:cNvSpPr txBox="1">
            <a:spLocks noGrp="1"/>
          </p:cNvSpPr>
          <p:nvPr>
            <p:ph type="title"/>
          </p:nvPr>
        </p:nvSpPr>
        <p:spPr>
          <a:xfrm>
            <a:off x="1835700" y="34370"/>
            <a:ext cx="8520600" cy="946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/>
              <a:t>Testing the Model</a:t>
            </a:r>
            <a:endParaRPr/>
          </a:p>
        </p:txBody>
      </p:sp>
      <p:sp>
        <p:nvSpPr>
          <p:cNvPr id="1209" name="Google Shape;1209;p35"/>
          <p:cNvSpPr txBox="1">
            <a:spLocks noGrp="1"/>
          </p:cNvSpPr>
          <p:nvPr>
            <p:ph type="body" idx="1"/>
          </p:nvPr>
        </p:nvSpPr>
        <p:spPr>
          <a:xfrm>
            <a:off x="1172818" y="1583571"/>
            <a:ext cx="9939130" cy="25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600" dirty="0"/>
              <a:t>The </a:t>
            </a:r>
            <a:r>
              <a:rPr lang="en-CA" sz="2600" dirty="0">
                <a:solidFill>
                  <a:srgbClr val="FF0000"/>
                </a:solidFill>
              </a:rPr>
              <a:t>‘.predict()’ </a:t>
            </a:r>
            <a:r>
              <a:rPr lang="en-CA" sz="2600" dirty="0"/>
              <a:t>method is called for the test set of inputs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600" dirty="0"/>
              <a:t>The resulting array </a:t>
            </a:r>
            <a:r>
              <a:rPr lang="en-CA" sz="2600" dirty="0">
                <a:solidFill>
                  <a:srgbClr val="FF0000"/>
                </a:solidFill>
              </a:rPr>
              <a:t>‘</a:t>
            </a:r>
            <a:r>
              <a:rPr lang="en-CA" sz="2600" dirty="0" err="1">
                <a:solidFill>
                  <a:srgbClr val="FF0000"/>
                </a:solidFill>
              </a:rPr>
              <a:t>y_pred</a:t>
            </a:r>
            <a:r>
              <a:rPr lang="en-CA" sz="2600" dirty="0">
                <a:solidFill>
                  <a:srgbClr val="FF0000"/>
                </a:solidFill>
              </a:rPr>
              <a:t>’ </a:t>
            </a:r>
            <a:r>
              <a:rPr lang="en-CA" sz="2600" dirty="0"/>
              <a:t>contains the probabilities of B,C,H for each sample in the test set</a:t>
            </a:r>
            <a:endParaRPr sz="2600" dirty="0"/>
          </a:p>
        </p:txBody>
      </p:sp>
      <p:pic>
        <p:nvPicPr>
          <p:cNvPr id="1210" name="Google Shape;1210;p35"/>
          <p:cNvPicPr preferRelativeResize="0"/>
          <p:nvPr/>
        </p:nvPicPr>
        <p:blipFill rotWithShape="1">
          <a:blip r:embed="rId4">
            <a:alphaModFix/>
          </a:blip>
          <a:srcRect l="21000" t="34728" r="64636" b="62686"/>
          <a:stretch/>
        </p:blipFill>
        <p:spPr>
          <a:xfrm>
            <a:off x="4026130" y="3326473"/>
            <a:ext cx="3858134" cy="390701"/>
          </a:xfrm>
          <a:prstGeom prst="rect">
            <a:avLst/>
          </a:prstGeom>
          <a:noFill/>
          <a:ln>
            <a:noFill/>
          </a:ln>
        </p:spPr>
      </p:pic>
      <p:sp>
        <p:nvSpPr>
          <p:cNvPr id="1212" name="Google Shape;1212;p35"/>
          <p:cNvSpPr/>
          <p:nvPr/>
        </p:nvSpPr>
        <p:spPr>
          <a:xfrm>
            <a:off x="5338011" y="3962400"/>
            <a:ext cx="1323600" cy="252600"/>
          </a:xfrm>
          <a:prstGeom prst="rect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13" name="Google Shape;1213;p35"/>
          <p:cNvSpPr txBox="1"/>
          <p:nvPr/>
        </p:nvSpPr>
        <p:spPr>
          <a:xfrm>
            <a:off x="8412480" y="3866803"/>
            <a:ext cx="1846200" cy="95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90% probability that the structure associate with the first window is “C”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1214" name="Google Shape;1214;p35"/>
          <p:cNvCxnSpPr/>
          <p:nvPr/>
        </p:nvCxnSpPr>
        <p:spPr>
          <a:xfrm>
            <a:off x="6661484" y="3962400"/>
            <a:ext cx="1768200" cy="0"/>
          </a:xfrm>
          <a:prstGeom prst="straightConnector1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0" name="Google Shape;1220;p36"/>
          <p:cNvSpPr txBox="1">
            <a:spLocks noGrp="1"/>
          </p:cNvSpPr>
          <p:nvPr>
            <p:ph type="title"/>
          </p:nvPr>
        </p:nvSpPr>
        <p:spPr>
          <a:xfrm>
            <a:off x="1835700" y="186770"/>
            <a:ext cx="8520600" cy="946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/>
              <a:t>Decoding Predictions</a:t>
            </a:r>
            <a:endParaRPr/>
          </a:p>
        </p:txBody>
      </p:sp>
      <p:sp>
        <p:nvSpPr>
          <p:cNvPr id="1221" name="Google Shape;1221;p36"/>
          <p:cNvSpPr txBox="1">
            <a:spLocks noGrp="1"/>
          </p:cNvSpPr>
          <p:nvPr>
            <p:ph type="body" idx="1"/>
          </p:nvPr>
        </p:nvSpPr>
        <p:spPr>
          <a:xfrm>
            <a:off x="1470991" y="1719405"/>
            <a:ext cx="9740348" cy="2588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600" dirty="0"/>
              <a:t>To construct the confusion matrix, we find the maximum probability for each row of the prediction matrix</a:t>
            </a:r>
            <a:endParaRPr dirty="0"/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Arial"/>
              <a:buChar char="•"/>
            </a:pPr>
            <a:r>
              <a:rPr lang="en-CA" sz="2600" dirty="0"/>
              <a:t>These are then compared to the true structures </a:t>
            </a:r>
            <a:endParaRPr sz="2600" dirty="0"/>
          </a:p>
        </p:txBody>
      </p:sp>
      <p:pic>
        <p:nvPicPr>
          <p:cNvPr id="1222" name="Google Shape;1222;p36"/>
          <p:cNvPicPr preferRelativeResize="0"/>
          <p:nvPr/>
        </p:nvPicPr>
        <p:blipFill rotWithShape="1">
          <a:blip r:embed="rId3">
            <a:alphaModFix/>
          </a:blip>
          <a:srcRect l="20857" t="36836" r="60476" b="56730"/>
          <a:stretch/>
        </p:blipFill>
        <p:spPr>
          <a:xfrm>
            <a:off x="3059263" y="3504444"/>
            <a:ext cx="6073474" cy="117750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" name="Google Shape;1228;p4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Pure Python SSANN </a:t>
            </a:r>
            <a:br>
              <a:rPr lang="en-CA"/>
            </a:br>
            <a:r>
              <a:rPr lang="en-CA"/>
              <a:t>Confusion Matrix</a:t>
            </a:r>
            <a:endParaRPr/>
          </a:p>
        </p:txBody>
      </p:sp>
      <p:pic>
        <p:nvPicPr>
          <p:cNvPr id="1229" name="Google Shape;1229;p4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4823" y="1801009"/>
            <a:ext cx="4942353" cy="454041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5" name="Google Shape;1235;p8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 err="1"/>
              <a:t>Keras</a:t>
            </a:r>
            <a:r>
              <a:rPr lang="en-CA" dirty="0"/>
              <a:t> SSANN </a:t>
            </a:r>
            <a:br>
              <a:rPr lang="en-CA" dirty="0"/>
            </a:br>
            <a:r>
              <a:rPr lang="en-CA" dirty="0"/>
              <a:t>Confusion Matrix</a:t>
            </a:r>
            <a:endParaRPr dirty="0"/>
          </a:p>
        </p:txBody>
      </p:sp>
      <p:pic>
        <p:nvPicPr>
          <p:cNvPr id="1236" name="Google Shape;1236;p8" descr="A screenshot of a cell phon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624823" y="1801009"/>
            <a:ext cx="4942353" cy="4540415"/>
          </a:xfrm>
          <a:prstGeom prst="rect">
            <a:avLst/>
          </a:prstGeom>
          <a:noFill/>
          <a:ln>
            <a:noFill/>
          </a:ln>
        </p:spPr>
      </p:pic>
      <p:sp>
        <p:nvSpPr>
          <p:cNvPr id="1237" name="Google Shape;1237;p8"/>
          <p:cNvSpPr txBox="1"/>
          <p:nvPr/>
        </p:nvSpPr>
        <p:spPr>
          <a:xfrm>
            <a:off x="5181966" y="3486441"/>
            <a:ext cx="91403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CA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0.43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8" name="Google Shape;1238;p8"/>
          <p:cNvSpPr txBox="1"/>
          <p:nvPr/>
        </p:nvSpPr>
        <p:spPr>
          <a:xfrm>
            <a:off x="6284392" y="3486441"/>
            <a:ext cx="91403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CA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0.33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9" name="Google Shape;1239;p8"/>
          <p:cNvSpPr txBox="1"/>
          <p:nvPr/>
        </p:nvSpPr>
        <p:spPr>
          <a:xfrm>
            <a:off x="7290323" y="3486441"/>
            <a:ext cx="91403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CA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0.25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0" name="Google Shape;1240;p8"/>
          <p:cNvSpPr txBox="1"/>
          <p:nvPr/>
        </p:nvSpPr>
        <p:spPr>
          <a:xfrm>
            <a:off x="7347721" y="4576987"/>
            <a:ext cx="91403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CA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0.19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1" name="Google Shape;1241;p8"/>
          <p:cNvSpPr txBox="1"/>
          <p:nvPr/>
        </p:nvSpPr>
        <p:spPr>
          <a:xfrm>
            <a:off x="6276963" y="4575007"/>
            <a:ext cx="91403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CA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0.70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2" name="Google Shape;1242;p8"/>
          <p:cNvSpPr txBox="1"/>
          <p:nvPr/>
        </p:nvSpPr>
        <p:spPr>
          <a:xfrm>
            <a:off x="5170580" y="4573027"/>
            <a:ext cx="91403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CA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3" name="Google Shape;1243;p8"/>
          <p:cNvSpPr txBox="1"/>
          <p:nvPr/>
        </p:nvSpPr>
        <p:spPr>
          <a:xfrm>
            <a:off x="5168602" y="5651699"/>
            <a:ext cx="91403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CA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0.12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44" name="Google Shape;1244;p8"/>
          <p:cNvSpPr txBox="1"/>
          <p:nvPr/>
        </p:nvSpPr>
        <p:spPr>
          <a:xfrm>
            <a:off x="7304179" y="5649720"/>
            <a:ext cx="914033" cy="584775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CA" sz="32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0.66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0" name="Google Shape;1250;p10"/>
          <p:cNvSpPr txBox="1">
            <a:spLocks noGrp="1"/>
          </p:cNvSpPr>
          <p:nvPr>
            <p:ph type="title"/>
          </p:nvPr>
        </p:nvSpPr>
        <p:spPr>
          <a:xfrm>
            <a:off x="1835700" y="593367"/>
            <a:ext cx="85206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</a:pPr>
            <a:r>
              <a:rPr lang="en-CA"/>
              <a:t>Program Statistics</a:t>
            </a:r>
            <a:endParaRPr>
              <a:solidFill>
                <a:srgbClr val="FF0000"/>
              </a:solidFill>
            </a:endParaRPr>
          </a:p>
        </p:txBody>
      </p:sp>
      <p:sp>
        <p:nvSpPr>
          <p:cNvPr id="1251" name="Google Shape;1251;p10"/>
          <p:cNvSpPr txBox="1">
            <a:spLocks noGrp="1"/>
          </p:cNvSpPr>
          <p:nvPr>
            <p:ph type="body" idx="1"/>
          </p:nvPr>
        </p:nvSpPr>
        <p:spPr>
          <a:xfrm>
            <a:off x="1835700" y="1844410"/>
            <a:ext cx="85206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Total number of lines: 270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Total number of coding lines:  240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Typical time to train and perform test run with program (total): 54 sec</a:t>
            </a:r>
            <a:endParaRPr/>
          </a:p>
          <a:p>
            <a: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Total number of lines: 179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Total number of coding lines 151</a:t>
            </a:r>
            <a:endParaRPr/>
          </a:p>
          <a:p>
            <a:pPr marL="4572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CA"/>
              <a:t>Typical time to train and perform test run with program (total): 9 sec</a:t>
            </a:r>
            <a:endParaRPr/>
          </a:p>
        </p:txBody>
      </p:sp>
      <p:sp>
        <p:nvSpPr>
          <p:cNvPr id="1252" name="Google Shape;1252;p10"/>
          <p:cNvSpPr txBox="1"/>
          <p:nvPr/>
        </p:nvSpPr>
        <p:spPr>
          <a:xfrm>
            <a:off x="2318477" y="1476673"/>
            <a:ext cx="3980577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sng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Python SSANN with </a:t>
            </a:r>
            <a:r>
              <a:rPr lang="en-CA" sz="2400" b="1" i="0" u="sng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keras</a:t>
            </a:r>
            <a:endParaRPr sz="2400" b="1" i="0" u="sng" strike="noStrike" cap="none" dirty="0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3" name="Google Shape;1253;p10"/>
          <p:cNvSpPr txBox="1"/>
          <p:nvPr/>
        </p:nvSpPr>
        <p:spPr>
          <a:xfrm>
            <a:off x="2380937" y="3667731"/>
            <a:ext cx="3534942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CA" sz="2400" b="1" i="0" u="sng" strike="noStrike" cap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 SSANN with deepnet</a:t>
            </a:r>
            <a:endParaRPr sz="2400" b="1" i="0" u="sng" strike="noStrike" cap="none">
              <a:solidFill>
                <a:srgbClr val="FF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" name="Google Shape;1259;p11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Summary</a:t>
            </a:r>
            <a:endParaRPr/>
          </a:p>
        </p:txBody>
      </p:sp>
      <p:sp>
        <p:nvSpPr>
          <p:cNvPr id="1260" name="Google Shape;1260;p11"/>
          <p:cNvSpPr txBox="1">
            <a:spLocks noGrp="1"/>
          </p:cNvSpPr>
          <p:nvPr>
            <p:ph type="body" idx="1"/>
          </p:nvPr>
        </p:nvSpPr>
        <p:spPr>
          <a:xfrm>
            <a:off x="1212573" y="1300155"/>
            <a:ext cx="9859617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CA" sz="2400" dirty="0"/>
              <a:t>We now have a neural network program for predicting secondary structure written as a mix of python and </a:t>
            </a:r>
            <a:r>
              <a:rPr lang="en-CA" sz="2400" dirty="0" err="1">
                <a:solidFill>
                  <a:srgbClr val="FF0000"/>
                </a:solidFill>
              </a:rPr>
              <a:t>Keras</a:t>
            </a:r>
            <a:r>
              <a:rPr lang="en-CA" sz="2400" dirty="0"/>
              <a:t> functions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CA" sz="2400" dirty="0"/>
              <a:t>A similar program has also been written in R using </a:t>
            </a:r>
            <a:r>
              <a:rPr lang="en-CA" sz="2400" dirty="0" err="1">
                <a:solidFill>
                  <a:srgbClr val="FF0000"/>
                </a:solidFill>
              </a:rPr>
              <a:t>Deepnet</a:t>
            </a:r>
            <a:r>
              <a:rPr lang="en-CA" sz="2400" dirty="0"/>
              <a:t> functions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CA" sz="2400" dirty="0"/>
              <a:t>Both have been thoroughly trained on a training set of 490 proteins and tested on a test set of 210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CA" sz="2400" dirty="0"/>
              <a:t>This is fairly generic code so you could use or adapt this code for many other kinds of prediction problems such as membrane spanning region prediction, signal site prediction, etc.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CA" sz="2400" dirty="0"/>
              <a:t>In the next section we will explore the code and run it on a few examples</a:t>
            </a:r>
            <a:endParaRPr dirty="0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6" name="Google Shape;1266;p38"/>
          <p:cNvSpPr txBox="1">
            <a:spLocks noGrp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Module 7.1 - Lab</a:t>
            </a:r>
            <a:endParaRPr/>
          </a:p>
        </p:txBody>
      </p:sp>
      <p:sp>
        <p:nvSpPr>
          <p:cNvPr id="1267" name="Google Shape;1267;p38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9956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None/>
            </a:pPr>
            <a:r>
              <a:rPr lang="en-CA" sz="2800" dirty="0">
                <a:solidFill>
                  <a:srgbClr val="000090"/>
                </a:solidFill>
              </a:rPr>
              <a:t>Let’s Take a Look at the Program</a:t>
            </a:r>
            <a:endParaRPr sz="2800" dirty="0">
              <a:solidFill>
                <a:srgbClr val="000090"/>
              </a:solidFill>
            </a:endParaRPr>
          </a:p>
          <a:p>
            <a:pPr marL="457200" lvl="0" indent="-409956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None/>
            </a:pPr>
            <a:r>
              <a:rPr lang="en-CA" dirty="0" err="1">
                <a:solidFill>
                  <a:srgbClr val="000090"/>
                </a:solidFill>
              </a:rPr>
              <a:t>SSANN_keras.ipynb</a:t>
            </a:r>
            <a:endParaRPr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3" name="Google Shape;1273;gdc30370ca2_0_1345"/>
          <p:cNvSpPr txBox="1">
            <a:spLocks noGrp="1"/>
          </p:cNvSpPr>
          <p:nvPr>
            <p:ph type="title"/>
          </p:nvPr>
        </p:nvSpPr>
        <p:spPr>
          <a:xfrm>
            <a:off x="0" y="198450"/>
            <a:ext cx="112966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/>
              <a:t>Open the </a:t>
            </a:r>
            <a:r>
              <a:rPr lang="en-CA" dirty="0" err="1"/>
              <a:t>Colab</a:t>
            </a:r>
            <a:r>
              <a:rPr lang="en-CA" dirty="0"/>
              <a:t> File in the Language of Your Choosing</a:t>
            </a:r>
            <a:endParaRPr dirty="0"/>
          </a:p>
        </p:txBody>
      </p:sp>
      <p:sp>
        <p:nvSpPr>
          <p:cNvPr id="1274" name="Google Shape;1274;gdc30370ca2_0_1345"/>
          <p:cNvSpPr txBox="1">
            <a:spLocks noGrp="1"/>
          </p:cNvSpPr>
          <p:nvPr>
            <p:ph type="body" idx="1"/>
          </p:nvPr>
        </p:nvSpPr>
        <p:spPr>
          <a:xfrm>
            <a:off x="1104900" y="1520625"/>
            <a:ext cx="99441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CA" sz="2400" dirty="0"/>
              <a:t>The python script ‘</a:t>
            </a:r>
            <a:r>
              <a:rPr lang="en-CA" sz="2400" dirty="0" err="1">
                <a:solidFill>
                  <a:srgbClr val="FF0000"/>
                </a:solidFill>
              </a:rPr>
              <a:t>SSANN_keras.ipynb</a:t>
            </a:r>
            <a:r>
              <a:rPr lang="en-CA" sz="2400" dirty="0"/>
              <a:t>’, covered during lecture, will be used for the Lab portion</a:t>
            </a:r>
            <a:endParaRPr sz="2400" dirty="0"/>
          </a:p>
          <a:p>
            <a:pPr marL="28575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CA" sz="2400" dirty="0"/>
              <a:t>However, you have the option of running the Lab in R</a:t>
            </a:r>
            <a:endParaRPr sz="2300" dirty="0"/>
          </a:p>
          <a:p>
            <a:pPr marL="285750" lvl="0" indent="-2349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Char char="•"/>
            </a:pPr>
            <a:r>
              <a:rPr lang="en-CA" sz="2400" dirty="0"/>
              <a:t>To do so, find the R code ‘</a:t>
            </a:r>
            <a:r>
              <a:rPr lang="en-CA" sz="2400" dirty="0" err="1">
                <a:solidFill>
                  <a:srgbClr val="FF0000"/>
                </a:solidFill>
              </a:rPr>
              <a:t>SSANN_deepnet_R.ipynb</a:t>
            </a:r>
            <a:r>
              <a:rPr lang="en-CA" sz="2400" dirty="0"/>
              <a:t>’ in the </a:t>
            </a:r>
            <a:r>
              <a:rPr lang="en-CA" sz="2400" dirty="0">
                <a:solidFill>
                  <a:srgbClr val="FF0000"/>
                </a:solidFill>
              </a:rPr>
              <a:t>R Code </a:t>
            </a:r>
            <a:r>
              <a:rPr lang="en-CA" sz="2400" dirty="0"/>
              <a:t>folder under </a:t>
            </a:r>
            <a:r>
              <a:rPr lang="en-CA" sz="2400" dirty="0">
                <a:solidFill>
                  <a:srgbClr val="FF0000"/>
                </a:solidFill>
              </a:rPr>
              <a:t>Module 7</a:t>
            </a:r>
            <a:endParaRPr sz="2400" dirty="0">
              <a:solidFill>
                <a:srgbClr val="FF0000"/>
              </a:solidFill>
            </a:endParaRPr>
          </a:p>
        </p:txBody>
      </p:sp>
      <p:pic>
        <p:nvPicPr>
          <p:cNvPr id="1275" name="Google Shape;1275;gdc30370ca2_0_1345"/>
          <p:cNvPicPr preferRelativeResize="0"/>
          <p:nvPr/>
        </p:nvPicPr>
        <p:blipFill rotWithShape="1">
          <a:blip r:embed="rId3">
            <a:alphaModFix/>
          </a:blip>
          <a:srcRect l="14943" t="6633" r="9690" b="26297"/>
          <a:stretch/>
        </p:blipFill>
        <p:spPr>
          <a:xfrm>
            <a:off x="1787975" y="3635725"/>
            <a:ext cx="6894075" cy="233400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76" name="Google Shape;1276;gdc30370ca2_0_1345"/>
          <p:cNvSpPr/>
          <p:nvPr/>
        </p:nvSpPr>
        <p:spPr>
          <a:xfrm>
            <a:off x="4713800" y="4262425"/>
            <a:ext cx="3496800" cy="3954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77" name="Google Shape;1277;gdc30370ca2_0_1345"/>
          <p:cNvSpPr/>
          <p:nvPr/>
        </p:nvSpPr>
        <p:spPr>
          <a:xfrm>
            <a:off x="1919703" y="3643127"/>
            <a:ext cx="2304600" cy="3954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278" name="Google Shape;1278;gdc30370ca2_0_1345"/>
          <p:cNvPicPr preferRelativeResize="0"/>
          <p:nvPr/>
        </p:nvPicPr>
        <p:blipFill rotWithShape="1">
          <a:blip r:embed="rId4">
            <a:alphaModFix/>
          </a:blip>
          <a:srcRect r="13941"/>
          <a:stretch/>
        </p:blipFill>
        <p:spPr>
          <a:xfrm>
            <a:off x="5991225" y="4879225"/>
            <a:ext cx="3819950" cy="1409700"/>
          </a:xfrm>
          <a:prstGeom prst="rect">
            <a:avLst/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1280" name="Google Shape;1280;gdc30370ca2_0_1345"/>
          <p:cNvSpPr txBox="1"/>
          <p:nvPr/>
        </p:nvSpPr>
        <p:spPr>
          <a:xfrm>
            <a:off x="7061200" y="5892836"/>
            <a:ext cx="284052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/>
          </a:p>
        </p:txBody>
      </p:sp>
      <p:sp>
        <p:nvSpPr>
          <p:cNvPr id="1281" name="Google Shape;1281;gdc30370ca2_0_1345"/>
          <p:cNvSpPr/>
          <p:nvPr/>
        </p:nvSpPr>
        <p:spPr>
          <a:xfrm>
            <a:off x="5775183" y="5893525"/>
            <a:ext cx="1918200" cy="3954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4BB4E3B-93EB-4E56-8561-87F3F4F241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851009" y="3779712"/>
            <a:ext cx="273061" cy="1476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dc30370ca2_0_1355"/>
          <p:cNvSpPr txBox="1"/>
          <p:nvPr/>
        </p:nvSpPr>
        <p:spPr>
          <a:xfrm>
            <a:off x="1752600" y="1952963"/>
            <a:ext cx="9639299" cy="129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342900" marR="0" lvl="0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600"/>
              <a:buFont typeface="Arial"/>
              <a:buChar char="•"/>
            </a:pPr>
            <a:r>
              <a:rPr lang="en-CA" sz="26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Right click on ‘</a:t>
            </a:r>
            <a:r>
              <a:rPr lang="en-CA" sz="26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SSANN_keras.ipynb</a:t>
            </a:r>
            <a:r>
              <a:rPr lang="en-CA" sz="26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’ (or alternatively </a:t>
            </a:r>
            <a:r>
              <a:rPr lang="en-CA" sz="26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SSANN_deepnet_R.ipynb</a:t>
            </a:r>
            <a:r>
              <a:rPr lang="en-CA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6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in the </a:t>
            </a:r>
            <a:r>
              <a:rPr lang="en-CA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 Code </a:t>
            </a:r>
            <a:r>
              <a:rPr lang="en-CA" sz="26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folder under </a:t>
            </a:r>
            <a:r>
              <a:rPr lang="en-CA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Module 7</a:t>
            </a:r>
            <a:r>
              <a:rPr lang="en-CA" sz="26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r>
              <a:rPr lang="en-CA" sz="26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6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and select open with Google </a:t>
            </a:r>
            <a:r>
              <a:rPr lang="en-CA" sz="2600" b="1" i="0" u="none" strike="noStrike" cap="none" dirty="0" err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Colaboratory</a:t>
            </a:r>
            <a:endParaRPr sz="26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89" name="Google Shape;1289;gdc30370ca2_0_1355"/>
          <p:cNvSpPr txBox="1">
            <a:spLocks noGrp="1"/>
          </p:cNvSpPr>
          <p:nvPr>
            <p:ph type="title"/>
          </p:nvPr>
        </p:nvSpPr>
        <p:spPr>
          <a:xfrm>
            <a:off x="0" y="198450"/>
            <a:ext cx="1122045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/>
              <a:t>Open the </a:t>
            </a:r>
            <a:r>
              <a:rPr lang="en-CA" dirty="0" err="1"/>
              <a:t>Colab</a:t>
            </a:r>
            <a:r>
              <a:rPr lang="en-CA" dirty="0"/>
              <a:t> File in the Language of Your Choosing </a:t>
            </a:r>
            <a:r>
              <a:rPr lang="en-CA" sz="2400" i="1" dirty="0"/>
              <a:t>cont...</a:t>
            </a:r>
            <a:endParaRPr sz="2400" i="1" dirty="0"/>
          </a:p>
        </p:txBody>
      </p:sp>
      <p:pic>
        <p:nvPicPr>
          <p:cNvPr id="1290" name="Google Shape;1290;gdc30370ca2_0_135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34625" y="3831750"/>
            <a:ext cx="5780775" cy="230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91" name="Google Shape;1291;gdc30370ca2_0_135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543875" y="3898225"/>
            <a:ext cx="570600" cy="232000"/>
          </a:xfrm>
          <a:prstGeom prst="rect">
            <a:avLst/>
          </a:prstGeom>
          <a:noFill/>
          <a:ln>
            <a:noFill/>
          </a:ln>
        </p:spPr>
      </p:pic>
      <p:sp>
        <p:nvSpPr>
          <p:cNvPr id="1292" name="Google Shape;1292;gdc30370ca2_0_1355"/>
          <p:cNvSpPr/>
          <p:nvPr/>
        </p:nvSpPr>
        <p:spPr>
          <a:xfrm>
            <a:off x="3008575" y="3922900"/>
            <a:ext cx="570600" cy="1506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3" name="Google Shape;1293;gdc30370ca2_0_1355"/>
          <p:cNvSpPr/>
          <p:nvPr/>
        </p:nvSpPr>
        <p:spPr>
          <a:xfrm>
            <a:off x="2991100" y="5549950"/>
            <a:ext cx="1981800" cy="450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94" name="Google Shape;1294;gdc30370ca2_0_1355"/>
          <p:cNvSpPr/>
          <p:nvPr/>
        </p:nvSpPr>
        <p:spPr>
          <a:xfrm>
            <a:off x="7177850" y="5238850"/>
            <a:ext cx="1981800" cy="450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80B3B1-54E4-C2F4-BEB7-B6C69F8AE07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5310" y="3953674"/>
            <a:ext cx="285416" cy="11048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09257292-66E9-31DB-43B7-BBE55C1FB77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77681" y="3943668"/>
            <a:ext cx="109976" cy="10997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0DD0F10-C89C-3FDE-35C7-FEC8460C1BB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88307" y="3942150"/>
            <a:ext cx="315415" cy="170494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1" name="Google Shape;1301;gdc30370ca2_0_1365"/>
          <p:cNvSpPr txBox="1">
            <a:spLocks noGrp="1"/>
          </p:cNvSpPr>
          <p:nvPr>
            <p:ph type="title"/>
          </p:nvPr>
        </p:nvSpPr>
        <p:spPr>
          <a:xfrm>
            <a:off x="0" y="-301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Study the Program</a:t>
            </a:r>
            <a:endParaRPr/>
          </a:p>
        </p:txBody>
      </p:sp>
      <p:sp>
        <p:nvSpPr>
          <p:cNvPr id="1302" name="Google Shape;1302;gdc30370ca2_0_1365"/>
          <p:cNvSpPr txBox="1">
            <a:spLocks noGrp="1"/>
          </p:cNvSpPr>
          <p:nvPr>
            <p:ph type="body" idx="1"/>
          </p:nvPr>
        </p:nvSpPr>
        <p:spPr>
          <a:xfrm>
            <a:off x="1638300" y="1600200"/>
            <a:ext cx="91059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CA" dirty="0"/>
              <a:t>Spend a few minutes studying the </a:t>
            </a:r>
            <a:r>
              <a:rPr lang="en-CA" sz="2800" dirty="0" err="1">
                <a:solidFill>
                  <a:srgbClr val="FF0000"/>
                </a:solidFill>
              </a:rPr>
              <a:t>SSANN_keras.ipynb</a:t>
            </a:r>
            <a:r>
              <a:rPr lang="en-CA" sz="2800" dirty="0"/>
              <a:t> (or </a:t>
            </a:r>
            <a:r>
              <a:rPr lang="en-CA" sz="2800" dirty="0" err="1">
                <a:solidFill>
                  <a:srgbClr val="FF0000"/>
                </a:solidFill>
              </a:rPr>
              <a:t>SSANN_deepnet_R.ipynb</a:t>
            </a:r>
            <a:r>
              <a:rPr lang="en-CA" sz="2800" dirty="0"/>
              <a:t>)</a:t>
            </a:r>
            <a:r>
              <a:rPr lang="en-CA" sz="2800" dirty="0">
                <a:solidFill>
                  <a:srgbClr val="FF0000"/>
                </a:solidFill>
              </a:rPr>
              <a:t> </a:t>
            </a:r>
            <a:r>
              <a:rPr lang="en-CA" dirty="0"/>
              <a:t>program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CA" dirty="0"/>
              <a:t>See if you can understand the logic of the program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CA" dirty="0"/>
              <a:t>Ask questions of the TA’s if you are unclear about some of the functions or Python code</a:t>
            </a:r>
            <a:endParaRPr dirty="0"/>
          </a:p>
          <a:p>
            <a:pPr marL="28575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CA" dirty="0"/>
              <a:t>After studying the code, try running it</a:t>
            </a:r>
            <a:endParaRPr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" name="Google Shape;911;p5"/>
          <p:cNvSpPr txBox="1">
            <a:spLocks noGrp="1"/>
          </p:cNvSpPr>
          <p:nvPr>
            <p:ph type="title"/>
          </p:nvPr>
        </p:nvSpPr>
        <p:spPr>
          <a:xfrm>
            <a:off x="2147838" y="33613"/>
            <a:ext cx="77724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sz="4400">
                <a:latin typeface="Arial"/>
                <a:ea typeface="Arial"/>
                <a:cs typeface="Arial"/>
                <a:sym typeface="Arial"/>
              </a:rPr>
              <a:t>Learning Objectives</a:t>
            </a:r>
            <a:endParaRPr/>
          </a:p>
        </p:txBody>
      </p:sp>
      <p:sp>
        <p:nvSpPr>
          <p:cNvPr id="912" name="Google Shape;912;p5"/>
          <p:cNvSpPr txBox="1">
            <a:spLocks noGrp="1"/>
          </p:cNvSpPr>
          <p:nvPr>
            <p:ph type="body" idx="4294967295"/>
          </p:nvPr>
        </p:nvSpPr>
        <p:spPr>
          <a:xfrm>
            <a:off x="1039907" y="1680725"/>
            <a:ext cx="10148046" cy="31602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CA" sz="2800" dirty="0">
                <a:solidFill>
                  <a:srgbClr val="000090"/>
                </a:solidFill>
              </a:rPr>
              <a:t>To demonstrate how much more efficiently ML code can be written with </a:t>
            </a:r>
            <a:r>
              <a:rPr lang="en-CA" sz="2800" dirty="0" err="1">
                <a:solidFill>
                  <a:srgbClr val="000090"/>
                </a:solidFill>
              </a:rPr>
              <a:t>keras</a:t>
            </a:r>
            <a:r>
              <a:rPr lang="en-CA" sz="2800" dirty="0">
                <a:solidFill>
                  <a:srgbClr val="000090"/>
                </a:solidFill>
              </a:rPr>
              <a:t> and </a:t>
            </a:r>
            <a:r>
              <a:rPr lang="en-CA" sz="2800" dirty="0" err="1">
                <a:solidFill>
                  <a:srgbClr val="000090"/>
                </a:solidFill>
              </a:rPr>
              <a:t>sklearn</a:t>
            </a:r>
            <a:endParaRPr sz="2800" dirty="0">
              <a:solidFill>
                <a:srgbClr val="000090"/>
              </a:solidFill>
            </a:endParaRPr>
          </a:p>
          <a:p>
            <a:pPr marL="342900" lvl="0" indent="-342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800"/>
              <a:buFont typeface="Arial"/>
              <a:buChar char="•"/>
            </a:pPr>
            <a:r>
              <a:rPr lang="en-CA" sz="2800" dirty="0">
                <a:solidFill>
                  <a:srgbClr val="000090"/>
                </a:solidFill>
              </a:rPr>
              <a:t>To write and run an ANN for secondary structure prediction using </a:t>
            </a:r>
            <a:r>
              <a:rPr lang="en-CA" sz="2800" dirty="0" err="1">
                <a:solidFill>
                  <a:srgbClr val="000090"/>
                </a:solidFill>
              </a:rPr>
              <a:t>keras</a:t>
            </a:r>
            <a:r>
              <a:rPr lang="en-CA" sz="2800" dirty="0">
                <a:solidFill>
                  <a:srgbClr val="000090"/>
                </a:solidFill>
              </a:rPr>
              <a:t> and </a:t>
            </a:r>
            <a:r>
              <a:rPr lang="en-CA" sz="2800" dirty="0" err="1">
                <a:solidFill>
                  <a:srgbClr val="000090"/>
                </a:solidFill>
              </a:rPr>
              <a:t>sklearn</a:t>
            </a:r>
            <a:endParaRPr sz="2800" dirty="0">
              <a:solidFill>
                <a:srgbClr val="000090"/>
              </a:solidFill>
            </a:endParaRPr>
          </a:p>
          <a:p>
            <a:pPr marL="342900" lvl="0" indent="-3175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Char char="•"/>
            </a:pPr>
            <a:r>
              <a:rPr lang="en-CA" sz="2800" dirty="0">
                <a:solidFill>
                  <a:srgbClr val="000090"/>
                </a:solidFill>
              </a:rPr>
              <a:t>To  learn how to modify an </a:t>
            </a:r>
            <a:r>
              <a:rPr lang="en-CA" sz="2800" dirty="0" err="1">
                <a:solidFill>
                  <a:srgbClr val="000090"/>
                </a:solidFill>
              </a:rPr>
              <a:t>sklearn</a:t>
            </a:r>
            <a:r>
              <a:rPr lang="en-CA" sz="2800" dirty="0">
                <a:solidFill>
                  <a:srgbClr val="000090"/>
                </a:solidFill>
              </a:rPr>
              <a:t> program to improve or assess its performance</a:t>
            </a:r>
            <a:endParaRPr sz="2800" dirty="0">
              <a:solidFill>
                <a:srgbClr val="000090"/>
              </a:solidFill>
            </a:endParaRPr>
          </a:p>
          <a:p>
            <a:pPr marL="254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FF0000"/>
              </a:buClr>
              <a:buSzPts val="2800"/>
              <a:buNone/>
            </a:pPr>
            <a:endParaRPr sz="2800" dirty="0">
              <a:solidFill>
                <a:srgbClr val="000090"/>
              </a:solidFill>
            </a:endParaRPr>
          </a:p>
          <a:p>
            <a:pPr marL="34290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3200"/>
              <a:buNone/>
            </a:pPr>
            <a:endParaRPr dirty="0">
              <a:solidFill>
                <a:srgbClr val="000090"/>
              </a:solidFill>
            </a:endParaRPr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08" name="Google Shape;1308;gdc30370ca2_0_166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202634" y="4107659"/>
            <a:ext cx="5264088" cy="17868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gdc30370ca2_0_1669" descr="Screen Shot 2020-09-18 at 3.34.36 PM.png"/>
          <p:cNvPicPr preferRelativeResize="0"/>
          <p:nvPr/>
        </p:nvPicPr>
        <p:blipFill rotWithShape="1">
          <a:blip r:embed="rId4">
            <a:alphaModFix/>
          </a:blip>
          <a:srcRect b="19730"/>
          <a:stretch/>
        </p:blipFill>
        <p:spPr>
          <a:xfrm>
            <a:off x="1752600" y="3223700"/>
            <a:ext cx="3458750" cy="3177100"/>
          </a:xfrm>
          <a:prstGeom prst="rect">
            <a:avLst/>
          </a:prstGeom>
          <a:noFill/>
          <a:ln>
            <a:noFill/>
          </a:ln>
        </p:spPr>
      </p:pic>
      <p:sp>
        <p:nvSpPr>
          <p:cNvPr id="1310" name="Google Shape;1310;gdc30370ca2_0_1669"/>
          <p:cNvSpPr txBox="1"/>
          <p:nvPr/>
        </p:nvSpPr>
        <p:spPr>
          <a:xfrm>
            <a:off x="9173137" y="4187074"/>
            <a:ext cx="3921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1" name="Google Shape;1311;gdc30370ca2_0_1669"/>
          <p:cNvSpPr/>
          <p:nvPr/>
        </p:nvSpPr>
        <p:spPr>
          <a:xfrm>
            <a:off x="1752600" y="5195901"/>
            <a:ext cx="357000" cy="3696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2" name="Google Shape;1312;gdc30370ca2_0_1669"/>
          <p:cNvSpPr/>
          <p:nvPr/>
        </p:nvSpPr>
        <p:spPr>
          <a:xfrm>
            <a:off x="3746269" y="4805186"/>
            <a:ext cx="768300" cy="450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3" name="Google Shape;1313;gdc30370ca2_0_1669"/>
          <p:cNvSpPr/>
          <p:nvPr/>
        </p:nvSpPr>
        <p:spPr>
          <a:xfrm>
            <a:off x="8391650" y="4291600"/>
            <a:ext cx="91200" cy="1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5" name="Google Shape;1315;gdc30370ca2_0_1669"/>
          <p:cNvSpPr/>
          <p:nvPr/>
        </p:nvSpPr>
        <p:spPr>
          <a:xfrm>
            <a:off x="9267350" y="4291600"/>
            <a:ext cx="91200" cy="1197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6" name="Google Shape;1316;gdc30370ca2_0_1669"/>
          <p:cNvSpPr/>
          <p:nvPr/>
        </p:nvSpPr>
        <p:spPr>
          <a:xfrm>
            <a:off x="9264925" y="4278675"/>
            <a:ext cx="114300" cy="1428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7" name="Google Shape;1317;gdc30370ca2_0_1669"/>
          <p:cNvSpPr txBox="1"/>
          <p:nvPr/>
        </p:nvSpPr>
        <p:spPr>
          <a:xfrm>
            <a:off x="10025828" y="4210175"/>
            <a:ext cx="298500" cy="28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50"/>
              <a:buFont typeface="Arial"/>
              <a:buNone/>
            </a:pPr>
            <a:r>
              <a:rPr lang="en-CA" sz="1250" b="0" i="0" u="none" strike="noStrike" cap="none">
                <a:solidFill>
                  <a:srgbClr val="434343"/>
                </a:solidFill>
                <a:latin typeface="Roboto"/>
                <a:ea typeface="Roboto"/>
                <a:cs typeface="Roboto"/>
                <a:sym typeface="Roboto"/>
              </a:rPr>
              <a:t>8</a:t>
            </a:r>
            <a:endParaRPr sz="1250" b="0" i="0" u="none" strike="noStrike" cap="none">
              <a:solidFill>
                <a:srgbClr val="434343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18" name="Google Shape;1318;gdc30370ca2_0_1669"/>
          <p:cNvSpPr txBox="1">
            <a:spLocks noGrp="1"/>
          </p:cNvSpPr>
          <p:nvPr>
            <p:ph type="title"/>
          </p:nvPr>
        </p:nvSpPr>
        <p:spPr>
          <a:xfrm>
            <a:off x="0" y="-30150"/>
            <a:ext cx="121920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To Run: Upload the Data</a:t>
            </a:r>
            <a:endParaRPr/>
          </a:p>
        </p:txBody>
      </p:sp>
      <p:sp>
        <p:nvSpPr>
          <p:cNvPr id="1319" name="Google Shape;1319;gdc30370ca2_0_1669"/>
          <p:cNvSpPr txBox="1"/>
          <p:nvPr/>
        </p:nvSpPr>
        <p:spPr>
          <a:xfrm>
            <a:off x="1543050" y="1016425"/>
            <a:ext cx="9448800" cy="1785064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Char char="•"/>
            </a:pPr>
            <a:r>
              <a:rPr lang="en-CA" sz="22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Once the </a:t>
            </a:r>
            <a:r>
              <a:rPr lang="en-CA" sz="2200" b="1" i="0" u="none" strike="noStrike" cap="none" dirty="0" err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Colab</a:t>
            </a:r>
            <a:r>
              <a:rPr lang="en-CA" sz="22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file is open, click the folder icon to the right</a:t>
            </a:r>
            <a:endParaRPr sz="22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Char char="•"/>
            </a:pPr>
            <a:r>
              <a:rPr lang="en-CA" sz="22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When the panel opens, right click inside the panel and click upload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Char char="•"/>
            </a:pPr>
            <a:r>
              <a:rPr lang="en-CA" sz="22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Then find the </a:t>
            </a:r>
            <a:r>
              <a:rPr lang="en-CA" sz="2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CBW-MachineLearning-2024</a:t>
            </a:r>
            <a:r>
              <a:rPr lang="en-CA" sz="22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folder on your desktop</a:t>
            </a:r>
            <a:endParaRPr sz="2200" b="1" i="0" u="none" strike="noStrike" cap="none" dirty="0">
              <a:solidFill>
                <a:srgbClr val="00009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100"/>
              <a:buFont typeface="Arial"/>
              <a:buChar char="•"/>
            </a:pPr>
            <a:r>
              <a:rPr lang="en-CA" sz="22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Open the </a:t>
            </a:r>
            <a:r>
              <a:rPr lang="en-CA" sz="2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Data </a:t>
            </a:r>
            <a:r>
              <a:rPr lang="en-CA" sz="22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folder followed by the </a:t>
            </a:r>
            <a:r>
              <a:rPr lang="en-CA" sz="2200" b="1" i="0" u="none" strike="noStrike" cap="none" dirty="0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Module 7</a:t>
            </a:r>
            <a:r>
              <a:rPr lang="en-CA" sz="22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folder, then select the corresponding data file named ‘</a:t>
            </a:r>
            <a:r>
              <a:rPr lang="en-CA" sz="2200" b="1" i="0" u="none" strike="noStrike" cap="none" dirty="0" err="1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converted_data.csv</a:t>
            </a:r>
            <a:r>
              <a:rPr lang="en-CA" sz="22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’</a:t>
            </a:r>
            <a:endParaRPr sz="22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0" name="Google Shape;1320;gdc30370ca2_0_1669"/>
          <p:cNvPicPr preferRelativeResize="0"/>
          <p:nvPr/>
        </p:nvPicPr>
        <p:blipFill rotWithShape="1">
          <a:blip r:embed="rId5">
            <a:alphaModFix/>
          </a:blip>
          <a:srcRect l="66726" t="7181" r="22869" b="80235"/>
          <a:stretch/>
        </p:blipFill>
        <p:spPr>
          <a:xfrm>
            <a:off x="9565225" y="4239025"/>
            <a:ext cx="547675" cy="224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1" name="Google Shape;1321;gdc30370ca2_0_1669"/>
          <p:cNvPicPr preferRelativeResize="0"/>
          <p:nvPr/>
        </p:nvPicPr>
        <p:blipFill rotWithShape="1">
          <a:blip r:embed="rId6">
            <a:alphaModFix/>
          </a:blip>
          <a:srcRect l="81595" t="6742" r="6075" b="80674"/>
          <a:stretch/>
        </p:blipFill>
        <p:spPr>
          <a:xfrm>
            <a:off x="8709637" y="4228550"/>
            <a:ext cx="661891" cy="229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2" name="Google Shape;1322;gdc30370ca2_0_166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587225" y="3317750"/>
            <a:ext cx="1519098" cy="307800"/>
          </a:xfrm>
          <a:prstGeom prst="rect">
            <a:avLst/>
          </a:prstGeom>
          <a:noFill/>
          <a:ln>
            <a:noFill/>
          </a:ln>
        </p:spPr>
      </p:pic>
      <p:sp>
        <p:nvSpPr>
          <p:cNvPr id="1323" name="Google Shape;1323;gdc30370ca2_0_1669"/>
          <p:cNvSpPr txBox="1"/>
          <p:nvPr/>
        </p:nvSpPr>
        <p:spPr>
          <a:xfrm>
            <a:off x="5788475" y="5413425"/>
            <a:ext cx="1156200" cy="246300"/>
          </a:xfrm>
          <a:prstGeom prst="rect">
            <a:avLst/>
          </a:prstGeom>
          <a:solidFill>
            <a:srgbClr val="D3FBF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en-CA" sz="1000" b="0" i="0" u="none" strike="noStrike" cap="none">
                <a:solidFill>
                  <a:srgbClr val="434343"/>
                </a:solidFill>
                <a:latin typeface="Arial"/>
                <a:ea typeface="Arial"/>
                <a:cs typeface="Arial"/>
                <a:sym typeface="Arial"/>
              </a:rPr>
              <a:t>converted_data</a:t>
            </a:r>
            <a:endParaRPr sz="1000" b="0" i="0" u="none" strike="noStrike" cap="none">
              <a:solidFill>
                <a:srgbClr val="434343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324" name="Google Shape;1324;gdc30370ca2_0_166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2587225" y="3328775"/>
            <a:ext cx="2057400" cy="285750"/>
          </a:xfrm>
          <a:prstGeom prst="rect">
            <a:avLst/>
          </a:prstGeom>
          <a:noFill/>
          <a:ln>
            <a:noFill/>
          </a:ln>
        </p:spPr>
      </p:pic>
      <p:sp>
        <p:nvSpPr>
          <p:cNvPr id="1325" name="Google Shape;1325;gdc30370ca2_0_1669"/>
          <p:cNvSpPr txBox="1"/>
          <p:nvPr/>
        </p:nvSpPr>
        <p:spPr>
          <a:xfrm>
            <a:off x="10111276" y="4176874"/>
            <a:ext cx="284052" cy="307777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CA" sz="1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dirty="0"/>
          </a:p>
        </p:txBody>
      </p:sp>
      <p:sp>
        <p:nvSpPr>
          <p:cNvPr id="1326" name="Google Shape;1326;gdc30370ca2_0_1669"/>
          <p:cNvSpPr/>
          <p:nvPr/>
        </p:nvSpPr>
        <p:spPr>
          <a:xfrm>
            <a:off x="5619524" y="3942324"/>
            <a:ext cx="4847197" cy="773961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C01B8F-30A5-39D4-3293-E05E9D0D28C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140729" y="4274450"/>
            <a:ext cx="342121" cy="18493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3" name="Google Shape;1333;gdc30370ca2_0_138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19588" y="2635561"/>
            <a:ext cx="3552825" cy="282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334" name="Google Shape;1334;gdc30370ca2_0_1387"/>
          <p:cNvSpPr txBox="1">
            <a:spLocks noGrp="1"/>
          </p:cNvSpPr>
          <p:nvPr>
            <p:ph type="title"/>
          </p:nvPr>
        </p:nvSpPr>
        <p:spPr>
          <a:xfrm>
            <a:off x="1828799" y="-30162"/>
            <a:ext cx="8520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Run The Program</a:t>
            </a:r>
            <a:endParaRPr/>
          </a:p>
        </p:txBody>
      </p:sp>
      <p:sp>
        <p:nvSpPr>
          <p:cNvPr id="1335" name="Google Shape;1335;gdc30370ca2_0_1387"/>
          <p:cNvSpPr txBox="1"/>
          <p:nvPr/>
        </p:nvSpPr>
        <p:spPr>
          <a:xfrm>
            <a:off x="2699998" y="1455336"/>
            <a:ext cx="6792000" cy="46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2400"/>
              <a:buFont typeface="Arial"/>
              <a:buChar char="•"/>
            </a:pPr>
            <a:r>
              <a:rPr lang="en-CA" sz="2400" b="1" i="0" u="none" strike="noStrike" cap="none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Select ‘Run all’ from the ‘Runtime’ menu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36" name="Google Shape;1336;gdc30370ca2_0_1387"/>
          <p:cNvSpPr/>
          <p:nvPr/>
        </p:nvSpPr>
        <p:spPr>
          <a:xfrm>
            <a:off x="6835594" y="3298436"/>
            <a:ext cx="768300" cy="450900"/>
          </a:xfrm>
          <a:prstGeom prst="ellipse">
            <a:avLst/>
          </a:prstGeom>
          <a:noFill/>
          <a:ln w="19050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43"/>
          <p:cNvSpPr txBox="1">
            <a:spLocks noGrp="1"/>
          </p:cNvSpPr>
          <p:nvPr>
            <p:ph type="title"/>
          </p:nvPr>
        </p:nvSpPr>
        <p:spPr>
          <a:xfrm>
            <a:off x="1981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Exercise 7.1</a:t>
            </a:r>
            <a:endParaRPr/>
          </a:p>
        </p:txBody>
      </p:sp>
      <p:sp>
        <p:nvSpPr>
          <p:cNvPr id="1343" name="Google Shape;1343;p43"/>
          <p:cNvSpPr txBox="1">
            <a:spLocks noGrp="1"/>
          </p:cNvSpPr>
          <p:nvPr>
            <p:ph type="body" idx="1"/>
          </p:nvPr>
        </p:nvSpPr>
        <p:spPr>
          <a:xfrm>
            <a:off x="1371600" y="1643298"/>
            <a:ext cx="9677400" cy="45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Char char="•"/>
            </a:pPr>
            <a:r>
              <a:rPr lang="en-CA" sz="2400" dirty="0"/>
              <a:t>Go to cell 16 and observe the confusion matrix. Are the results better than the </a:t>
            </a:r>
            <a:r>
              <a:rPr lang="en-CA" sz="2400" dirty="0" err="1"/>
              <a:t>numpy</a:t>
            </a:r>
            <a:r>
              <a:rPr lang="en-CA" sz="2400" dirty="0"/>
              <a:t> only implementation?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Char char="•"/>
            </a:pPr>
            <a:r>
              <a:rPr lang="en-CA" sz="2400" dirty="0"/>
              <a:t>Go to cell 13 and change the additional hidden layers from 0 to 1. Select “Run after” from the “Runtime” menu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Char char="•"/>
            </a:pPr>
            <a:r>
              <a:rPr lang="en-CA" sz="2400" dirty="0"/>
              <a:t>Repeat the tests for different hidden layer numbers and sizes. What is the best performance obtainable?</a:t>
            </a:r>
            <a:endParaRPr sz="2400" dirty="0"/>
          </a:p>
          <a:p>
            <a:pPr marL="342900" lvl="0" indent="-34290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Char char="•"/>
            </a:pPr>
            <a:r>
              <a:rPr lang="en-CA" sz="2400" dirty="0"/>
              <a:t>Compare your results with the confusion matrix generated from the original </a:t>
            </a:r>
            <a:r>
              <a:rPr lang="en-CA" sz="2400" dirty="0" err="1"/>
              <a:t>Numpy</a:t>
            </a:r>
            <a:r>
              <a:rPr lang="en-CA" sz="2400" dirty="0"/>
              <a:t> SSANN (see next slide for the performance)</a:t>
            </a:r>
            <a:endParaRPr sz="2400" dirty="0"/>
          </a:p>
          <a:p>
            <a:pPr marL="0" lvl="0" indent="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None/>
            </a:pPr>
            <a:endParaRPr sz="2200" dirty="0"/>
          </a:p>
          <a:p>
            <a:pPr marL="342900" lvl="0" indent="-18745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</a:pPr>
            <a:endParaRPr sz="2200" dirty="0"/>
          </a:p>
          <a:p>
            <a:pPr marL="342900" lvl="0" indent="-18745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</a:pPr>
            <a:endParaRPr sz="2200" dirty="0"/>
          </a:p>
          <a:p>
            <a:pPr marL="342900" lvl="0" indent="-18745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</a:pPr>
            <a:endParaRPr sz="2200" dirty="0"/>
          </a:p>
          <a:p>
            <a:pPr marL="342900" lvl="0" indent="-18745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</a:pPr>
            <a:endParaRPr sz="2200" dirty="0"/>
          </a:p>
          <a:p>
            <a:pPr marL="342900" lvl="0" indent="-187452" algn="l" rtl="0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448"/>
              <a:buNone/>
            </a:pPr>
            <a:endParaRPr sz="2200" dirty="0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6"/>
          <p:cNvSpPr txBox="1">
            <a:spLocks noGrp="1"/>
          </p:cNvSpPr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Helvetica Neue Light"/>
              <a:buNone/>
            </a:pPr>
            <a:r>
              <a:rPr lang="en-US"/>
              <a:t>Coffee Break &amp; Networking Session</a:t>
            </a:r>
            <a:endParaRPr/>
          </a:p>
        </p:txBody>
      </p:sp>
      <p:sp>
        <p:nvSpPr>
          <p:cNvPr id="107" name="Google Shape;107;p6"/>
          <p:cNvSpPr txBox="1">
            <a:spLocks noGrp="1"/>
          </p:cNvSpPr>
          <p:nvPr>
            <p:ph type="body" idx="1"/>
          </p:nvPr>
        </p:nvSpPr>
        <p:spPr>
          <a:xfrm>
            <a:off x="4386300" y="4706413"/>
            <a:ext cx="3419400" cy="51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</a:pPr>
            <a:r>
              <a:rPr lang="en-US" sz="2000"/>
              <a:t>Workshop Sponsors</a:t>
            </a:r>
            <a:endParaRPr/>
          </a:p>
        </p:txBody>
      </p:sp>
      <p:pic>
        <p:nvPicPr>
          <p:cNvPr id="108" name="Google Shape;108;p6" title="logo-UofA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" y="7663501"/>
            <a:ext cx="3998213" cy="107957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6"/>
          <p:cNvSpPr/>
          <p:nvPr/>
        </p:nvSpPr>
        <p:spPr>
          <a:xfrm>
            <a:off x="487296" y="5462674"/>
            <a:ext cx="2157844" cy="513911"/>
          </a:xfrm>
          <a:custGeom>
            <a:avLst/>
            <a:gdLst/>
            <a:ahLst/>
            <a:cxnLst/>
            <a:rect l="l" t="t" r="r" b="b"/>
            <a:pathLst>
              <a:path w="2147108" h="511354" extrusionOk="0">
                <a:moveTo>
                  <a:pt x="0" y="0"/>
                </a:moveTo>
                <a:lnTo>
                  <a:pt x="2147108" y="0"/>
                </a:lnTo>
                <a:lnTo>
                  <a:pt x="2147108" y="511354"/>
                </a:lnTo>
                <a:lnTo>
                  <a:pt x="0" y="511354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4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sp>
        <p:nvSpPr>
          <p:cNvPr id="110" name="Google Shape;110;p6"/>
          <p:cNvSpPr/>
          <p:nvPr/>
        </p:nvSpPr>
        <p:spPr>
          <a:xfrm>
            <a:off x="5697121" y="5453529"/>
            <a:ext cx="732757" cy="532165"/>
          </a:xfrm>
          <a:custGeom>
            <a:avLst/>
            <a:gdLst/>
            <a:ahLst/>
            <a:cxnLst/>
            <a:rect l="l" t="t" r="r" b="b"/>
            <a:pathLst>
              <a:path w="729111" h="529517" extrusionOk="0">
                <a:moveTo>
                  <a:pt x="0" y="0"/>
                </a:moveTo>
                <a:lnTo>
                  <a:pt x="729111" y="0"/>
                </a:lnTo>
                <a:lnTo>
                  <a:pt x="729111" y="529517"/>
                </a:lnTo>
                <a:lnTo>
                  <a:pt x="0" y="529517"/>
                </a:lnTo>
                <a:lnTo>
                  <a:pt x="0" y="0"/>
                </a:lnTo>
                <a:close/>
              </a:path>
            </a:pathLst>
          </a:custGeom>
          <a:blipFill rotWithShape="1">
            <a:blip r:embed="rId5">
              <a:alphaModFix/>
            </a:blip>
            <a:stretch>
              <a:fillRect/>
            </a:stretch>
          </a:blipFill>
          <a:ln>
            <a:noFill/>
          </a:ln>
        </p:spPr>
        <p:txBody>
          <a:bodyPr/>
          <a:lstStyle/>
          <a:p>
            <a:endParaRPr lang="en-US"/>
          </a:p>
        </p:txBody>
      </p:sp>
      <p:pic>
        <p:nvPicPr>
          <p:cNvPr id="111" name="Google Shape;111;p6" title="genomecanada.png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2861466" y="5453524"/>
            <a:ext cx="1103009" cy="5331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6" title="ontariogenomics.png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205141" y="5469837"/>
            <a:ext cx="1251299" cy="50051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6" title="logo-UofA_RGB.png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58280" y="5614103"/>
            <a:ext cx="1323766" cy="3574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8160843" y="5353164"/>
            <a:ext cx="3543866" cy="73386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8" name="Google Shape;918;p6"/>
          <p:cNvSpPr txBox="1">
            <a:spLocks noGrp="1"/>
          </p:cNvSpPr>
          <p:nvPr>
            <p:ph type="ctrTitle"/>
          </p:nvPr>
        </p:nvSpPr>
        <p:spPr>
          <a:xfrm>
            <a:off x="2209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 dirty="0"/>
              <a:t>Let’s Try to Predict Secondary Structure via an ANN with </a:t>
            </a:r>
            <a:r>
              <a:rPr lang="en-CA" dirty="0" err="1"/>
              <a:t>Keras</a:t>
            </a:r>
            <a:endParaRPr dirty="0"/>
          </a:p>
        </p:txBody>
      </p:sp>
      <p:sp>
        <p:nvSpPr>
          <p:cNvPr id="919" name="Google Shape;919;p6"/>
          <p:cNvSpPr txBox="1">
            <a:spLocks noGrp="1"/>
          </p:cNvSpPr>
          <p:nvPr>
            <p:ph type="subTitle" idx="1"/>
          </p:nvPr>
        </p:nvSpPr>
        <p:spPr>
          <a:xfrm>
            <a:off x="2895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409956" algn="ctr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56"/>
              <a:buNone/>
            </a:pPr>
            <a:r>
              <a:rPr lang="en-CA"/>
              <a:t> </a:t>
            </a:r>
            <a:endParaRPr/>
          </a:p>
        </p:txBody>
      </p:sp>
      <p:sp>
        <p:nvSpPr>
          <p:cNvPr id="920" name="Google Shape;920;p6"/>
          <p:cNvSpPr txBox="1"/>
          <p:nvPr/>
        </p:nvSpPr>
        <p:spPr>
          <a:xfrm>
            <a:off x="2895600" y="4401448"/>
            <a:ext cx="6400800" cy="1237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CA" sz="2800" b="1" i="0" u="none" strike="noStrike" cap="none" dirty="0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CA" sz="2800" b="1" i="0" u="none" strike="noStrike" cap="none" dirty="0" err="1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SSANN_keras.ipynb</a:t>
            </a:r>
            <a:r>
              <a:rPr lang="en-CA" sz="2800" b="1" i="0" u="none" strike="noStrike" cap="none" dirty="0">
                <a:solidFill>
                  <a:srgbClr val="00009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2800" b="1" i="0" u="none" strike="noStrike" cap="none" dirty="0">
              <a:solidFill>
                <a:srgbClr val="888888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" name="Google Shape;926;p7"/>
          <p:cNvSpPr txBox="1">
            <a:spLocks noGrp="1"/>
          </p:cNvSpPr>
          <p:nvPr>
            <p:ph type="title"/>
          </p:nvPr>
        </p:nvSpPr>
        <p:spPr>
          <a:xfrm>
            <a:off x="1981200" y="-30162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rPr lang="en-CA"/>
              <a:t>Machine Learning Workflow</a:t>
            </a:r>
            <a:endParaRPr/>
          </a:p>
        </p:txBody>
      </p:sp>
      <p:sp>
        <p:nvSpPr>
          <p:cNvPr id="927" name="Google Shape;927;p7"/>
          <p:cNvSpPr/>
          <p:nvPr/>
        </p:nvSpPr>
        <p:spPr>
          <a:xfrm>
            <a:off x="2830287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 w="25400" cap="flat" cmpd="sng">
            <a:solidFill>
              <a:srgbClr val="71884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Define an ML problem and propose a solution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8" name="Google Shape;928;p7"/>
          <p:cNvSpPr/>
          <p:nvPr/>
        </p:nvSpPr>
        <p:spPr>
          <a:xfrm>
            <a:off x="511133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4"/>
          </a:solidFill>
          <a:ln w="25400" cap="flat" cmpd="sng">
            <a:solidFill>
              <a:srgbClr val="5D4876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Construct your dataset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9" name="Google Shape;929;p7"/>
          <p:cNvSpPr/>
          <p:nvPr/>
        </p:nvSpPr>
        <p:spPr>
          <a:xfrm>
            <a:off x="7372596" y="178525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2"/>
          </a:solidFill>
          <a:ln w="25400" cap="flat" cmpd="sng">
            <a:solidFill>
              <a:srgbClr val="8C3A38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Transform your dataset &amp; select features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0" name="Google Shape;930;p7"/>
          <p:cNvSpPr/>
          <p:nvPr/>
        </p:nvSpPr>
        <p:spPr>
          <a:xfrm>
            <a:off x="7372597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5"/>
          </a:solidFill>
          <a:ln w="25400" cap="flat" cmpd="sng">
            <a:solidFill>
              <a:srgbClr val="367D9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Choose and train a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1" name="Google Shape;931;p7"/>
          <p:cNvSpPr/>
          <p:nvPr/>
        </p:nvSpPr>
        <p:spPr>
          <a:xfrm>
            <a:off x="5111336" y="3944586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 w="25400" cap="flat" cmpd="sng">
            <a:solidFill>
              <a:srgbClr val="B46D3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Test and validate your model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2" name="Google Shape;932;p7"/>
          <p:cNvSpPr/>
          <p:nvPr/>
        </p:nvSpPr>
        <p:spPr>
          <a:xfrm>
            <a:off x="2830286" y="3954482"/>
            <a:ext cx="1805100" cy="14607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4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Use the model to make predictions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3" name="Google Shape;933;p7"/>
          <p:cNvSpPr/>
          <p:nvPr/>
        </p:nvSpPr>
        <p:spPr>
          <a:xfrm>
            <a:off x="4635335" y="2444334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4" name="Google Shape;934;p7"/>
          <p:cNvSpPr/>
          <p:nvPr/>
        </p:nvSpPr>
        <p:spPr>
          <a:xfrm>
            <a:off x="6916384" y="244433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5" name="Google Shape;935;p7"/>
          <p:cNvSpPr/>
          <p:nvPr/>
        </p:nvSpPr>
        <p:spPr>
          <a:xfrm flipH="1">
            <a:off x="6916284" y="4506165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6" name="Google Shape;936;p7"/>
          <p:cNvSpPr/>
          <p:nvPr/>
        </p:nvSpPr>
        <p:spPr>
          <a:xfrm flipH="1">
            <a:off x="4622859" y="4506162"/>
            <a:ext cx="476100" cy="2553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dk1"/>
          </a:solidFill>
          <a:ln w="9525" cap="flat" cmpd="sng">
            <a:solidFill>
              <a:srgbClr val="4A7DB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7" name="Google Shape;937;p7"/>
          <p:cNvSpPr/>
          <p:nvPr/>
        </p:nvSpPr>
        <p:spPr>
          <a:xfrm>
            <a:off x="9278587" y="2607621"/>
            <a:ext cx="653100" cy="2077200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8" name="Google Shape;938;p7"/>
          <p:cNvSpPr/>
          <p:nvPr/>
        </p:nvSpPr>
        <p:spPr>
          <a:xfrm>
            <a:off x="2520041" y="1537122"/>
            <a:ext cx="2363100" cy="1983300"/>
          </a:xfrm>
          <a:prstGeom prst="rect">
            <a:avLst/>
          </a:prstGeom>
          <a:noFill/>
          <a:ln w="2857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9" name="Google Shape;939;p7"/>
          <p:cNvSpPr txBox="1"/>
          <p:nvPr/>
        </p:nvSpPr>
        <p:spPr>
          <a:xfrm>
            <a:off x="2124900" y="5680500"/>
            <a:ext cx="7942200" cy="33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CA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How do I predict protein secondary structure from protein sequence data using </a:t>
            </a:r>
            <a:r>
              <a:rPr lang="en-CA" sz="16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Keras</a:t>
            </a:r>
            <a:r>
              <a:rPr lang="en-CA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4" name="Google Shape;724;p18"/>
          <p:cNvPicPr preferRelativeResize="0"/>
          <p:nvPr/>
        </p:nvPicPr>
        <p:blipFill rotWithShape="1">
          <a:blip r:embed="rId3">
            <a:alphaModFix/>
          </a:blip>
          <a:srcRect l="1500" t="11852"/>
          <a:stretch/>
        </p:blipFill>
        <p:spPr>
          <a:xfrm>
            <a:off x="2286000" y="1387475"/>
            <a:ext cx="7696200" cy="4864101"/>
          </a:xfrm>
          <a:prstGeom prst="rect">
            <a:avLst/>
          </a:prstGeom>
          <a:noFill/>
          <a:ln>
            <a:noFill/>
          </a:ln>
        </p:spPr>
      </p:pic>
      <p:sp>
        <p:nvSpPr>
          <p:cNvPr id="725" name="Google Shape;725;p18"/>
          <p:cNvSpPr/>
          <p:nvPr/>
        </p:nvSpPr>
        <p:spPr>
          <a:xfrm>
            <a:off x="2209800" y="-14275"/>
            <a:ext cx="8001000" cy="9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00"/>
              <a:buFont typeface="Arial"/>
              <a:buNone/>
            </a:pPr>
            <a:r>
              <a:rPr lang="en-CA" sz="48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CA" sz="4800" b="1" i="0" u="none" strike="noStrike" cap="none" baseline="30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</a:t>
            </a:r>
            <a:r>
              <a:rPr lang="en-CA" sz="44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Structure Prediction</a:t>
            </a:r>
            <a:endParaRPr sz="48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Custom Design">
  <a:themeElements>
    <a:clrScheme name="Office">
      <a:dk1>
        <a:srgbClr val="000000"/>
      </a:dk1>
      <a:lt1>
        <a:srgbClr val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133</TotalTime>
  <Words>3791</Words>
  <Application>Microsoft Macintosh PowerPoint</Application>
  <PresentationFormat>Widescreen</PresentationFormat>
  <Paragraphs>680</Paragraphs>
  <Slides>63</Slides>
  <Notes>62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63</vt:i4>
      </vt:variant>
    </vt:vector>
  </HeadingPairs>
  <TitlesOfParts>
    <vt:vector size="79" baseType="lpstr">
      <vt:lpstr>Helvetica Neue Light</vt:lpstr>
      <vt:lpstr>Courier New</vt:lpstr>
      <vt:lpstr>Arial</vt:lpstr>
      <vt:lpstr>Consolas</vt:lpstr>
      <vt:lpstr>Verdana</vt:lpstr>
      <vt:lpstr>Calibri</vt:lpstr>
      <vt:lpstr>Quattrocento Sans</vt:lpstr>
      <vt:lpstr>Times New Roman</vt:lpstr>
      <vt:lpstr>Helvetica Neue</vt:lpstr>
      <vt:lpstr>Roboto</vt:lpstr>
      <vt:lpstr>1_Office Theme</vt:lpstr>
      <vt:lpstr>1_Blank Presentation</vt:lpstr>
      <vt:lpstr>2_Office Theme</vt:lpstr>
      <vt:lpstr>1_Custom Design</vt:lpstr>
      <vt:lpstr>Office Theme</vt:lpstr>
      <vt:lpstr>Custom Design</vt:lpstr>
      <vt:lpstr>PowerPoint Presentation</vt:lpstr>
      <vt:lpstr>PowerPoint Presentation</vt:lpstr>
      <vt:lpstr>Module 7: Machine Learning with Keras &amp; Scikit-Learn</vt:lpstr>
      <vt:lpstr>Schedule (MT)</vt:lpstr>
      <vt:lpstr>Schedule (PT)</vt:lpstr>
      <vt:lpstr>Learning Objectives</vt:lpstr>
      <vt:lpstr>Let’s Try to Predict Secondary Structure via an ANN with Keras</vt:lpstr>
      <vt:lpstr>Machine Learning Workflow</vt:lpstr>
      <vt:lpstr>PowerPoint Presentation</vt:lpstr>
      <vt:lpstr>Machine Learning Workflow</vt:lpstr>
      <vt:lpstr>The Data Set</vt:lpstr>
      <vt:lpstr>Formatted Data</vt:lpstr>
      <vt:lpstr>Machine Learning Workflow</vt:lpstr>
      <vt:lpstr>Neural Network for 2o Structure Prediction cont...</vt:lpstr>
      <vt:lpstr>Let’s Try Programming an ANN to Predict Secondary Structure </vt:lpstr>
      <vt:lpstr>Open the Colab File</vt:lpstr>
      <vt:lpstr>Open the Colab File cont...</vt:lpstr>
      <vt:lpstr>Import Functions for  Python Math &amp; Data Handling</vt:lpstr>
      <vt:lpstr>Read the Dataset</vt:lpstr>
      <vt:lpstr>Code For Data Check  (Invalid Amino Acids)</vt:lpstr>
      <vt:lpstr>Code For Data Check (Missing Values, Label Check)</vt:lpstr>
      <vt:lpstr>Create a Training (70%) &amp; Testing Set (30%)</vt:lpstr>
      <vt:lpstr>Machine Learning Workflow</vt:lpstr>
      <vt:lpstr>One-Hot Encoding Amino Acids</vt:lpstr>
      <vt:lpstr>One-Hot Encoding Secondary Structures</vt:lpstr>
      <vt:lpstr>Create an Amino Acid Encoding Alphabet</vt:lpstr>
      <vt:lpstr>Create a Secondary Structure Alphabet </vt:lpstr>
      <vt:lpstr>Null-Padding Amino Acid Sequences</vt:lpstr>
      <vt:lpstr>Amino Acid Windowing</vt:lpstr>
      <vt:lpstr>Amino Acid Encoding</vt:lpstr>
      <vt:lpstr>Windowing Method</vt:lpstr>
      <vt:lpstr>Windowing Method cont...</vt:lpstr>
      <vt:lpstr>Amino Acid Encoding (Windowing Method)</vt:lpstr>
      <vt:lpstr>Amino Acid Encoding (Windowing Method) cont...</vt:lpstr>
      <vt:lpstr>Flattening</vt:lpstr>
      <vt:lpstr>Amino Acid Encoding (Windowing Method) cont...</vt:lpstr>
      <vt:lpstr>Amino Acid Encoding (Windowing Method) cont...</vt:lpstr>
      <vt:lpstr>Encoded Data</vt:lpstr>
      <vt:lpstr>Amino Acid Encoding (Windowing Method)</vt:lpstr>
      <vt:lpstr>Amino Acid Encoding (Windowing Method)</vt:lpstr>
      <vt:lpstr>Amino Acid Encoding (Windowing Method)</vt:lpstr>
      <vt:lpstr>Secondary Structure Encoding</vt:lpstr>
      <vt:lpstr>Machine Learning Workflow</vt:lpstr>
      <vt:lpstr>ANN Model: Deep NN</vt:lpstr>
      <vt:lpstr>Importing Keras Libraries</vt:lpstr>
      <vt:lpstr>Creating the Model</vt:lpstr>
      <vt:lpstr>Adding More Layers</vt:lpstr>
      <vt:lpstr>Training the Model</vt:lpstr>
      <vt:lpstr>Machine Learning Workflow</vt:lpstr>
      <vt:lpstr>Testing the Model</vt:lpstr>
      <vt:lpstr>Decoding Predictions</vt:lpstr>
      <vt:lpstr>Pure Python SSANN  Confusion Matrix</vt:lpstr>
      <vt:lpstr>Keras SSANN  Confusion Matrix</vt:lpstr>
      <vt:lpstr>Program Statistics</vt:lpstr>
      <vt:lpstr>Summary</vt:lpstr>
      <vt:lpstr>Module 7.1 - Lab</vt:lpstr>
      <vt:lpstr>Open the Colab File in the Language of Your Choosing</vt:lpstr>
      <vt:lpstr>Open the Colab File in the Language of Your Choosing cont...</vt:lpstr>
      <vt:lpstr>Study the Program</vt:lpstr>
      <vt:lpstr>To Run: Upload the Data</vt:lpstr>
      <vt:lpstr>Run The Program</vt:lpstr>
      <vt:lpstr>Exercise 7.1</vt:lpstr>
      <vt:lpstr>Coffee Break &amp; Networking Session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cp:lastModifiedBy>Mark Berjanskii</cp:lastModifiedBy>
  <cp:revision>58</cp:revision>
  <dcterms:modified xsi:type="dcterms:W3CDTF">2026-04-19T23:27:16Z</dcterms:modified>
</cp:coreProperties>
</file>