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 id="2147483687" r:id="rId3"/>
    <p:sldMasterId id="2147483700" r:id="rId4"/>
    <p:sldMasterId id="2147483702" r:id="rId5"/>
    <p:sldMasterId id="2147483714" r:id="rId6"/>
  </p:sldMasterIdLst>
  <p:notesMasterIdLst>
    <p:notesMasterId r:id="rId97"/>
  </p:notesMasterIdLst>
  <p:sldIdLst>
    <p:sldId id="256" r:id="rId7"/>
    <p:sldId id="257" r:id="rId8"/>
    <p:sldId id="258" r:id="rId9"/>
    <p:sldId id="259" r:id="rId10"/>
    <p:sldId id="533" r:id="rId11"/>
    <p:sldId id="260" r:id="rId12"/>
    <p:sldId id="539" r:id="rId13"/>
    <p:sldId id="642" r:id="rId14"/>
    <p:sldId id="708" r:id="rId15"/>
    <p:sldId id="264" r:id="rId16"/>
    <p:sldId id="265" r:id="rId17"/>
    <p:sldId id="266" r:id="rId18"/>
    <p:sldId id="267" r:id="rId19"/>
    <p:sldId id="268" r:id="rId20"/>
    <p:sldId id="269" r:id="rId21"/>
    <p:sldId id="270" r:id="rId22"/>
    <p:sldId id="705" r:id="rId23"/>
    <p:sldId id="709" r:id="rId24"/>
    <p:sldId id="274" r:id="rId25"/>
    <p:sldId id="275" r:id="rId26"/>
    <p:sldId id="276" r:id="rId27"/>
    <p:sldId id="278" r:id="rId28"/>
    <p:sldId id="279" r:id="rId29"/>
    <p:sldId id="280" r:id="rId30"/>
    <p:sldId id="281" r:id="rId31"/>
    <p:sldId id="493" r:id="rId32"/>
    <p:sldId id="495" r:id="rId33"/>
    <p:sldId id="496" r:id="rId34"/>
    <p:sldId id="497" r:id="rId35"/>
    <p:sldId id="498" r:id="rId36"/>
    <p:sldId id="499" r:id="rId37"/>
    <p:sldId id="504" r:id="rId38"/>
    <p:sldId id="568" r:id="rId39"/>
    <p:sldId id="283" r:id="rId40"/>
    <p:sldId id="494" r:id="rId41"/>
    <p:sldId id="284" r:id="rId42"/>
    <p:sldId id="668" r:id="rId43"/>
    <p:sldId id="680" r:id="rId44"/>
    <p:sldId id="684" r:id="rId45"/>
    <p:sldId id="694" r:id="rId46"/>
    <p:sldId id="696" r:id="rId47"/>
    <p:sldId id="701" r:id="rId48"/>
    <p:sldId id="703" r:id="rId49"/>
    <p:sldId id="315" r:id="rId50"/>
    <p:sldId id="309" r:id="rId51"/>
    <p:sldId id="310" r:id="rId52"/>
    <p:sldId id="287" r:id="rId53"/>
    <p:sldId id="311" r:id="rId54"/>
    <p:sldId id="288" r:id="rId55"/>
    <p:sldId id="312" r:id="rId56"/>
    <p:sldId id="289" r:id="rId57"/>
    <p:sldId id="313" r:id="rId58"/>
    <p:sldId id="290" r:id="rId59"/>
    <p:sldId id="291" r:id="rId60"/>
    <p:sldId id="590" r:id="rId61"/>
    <p:sldId id="591" r:id="rId62"/>
    <p:sldId id="592" r:id="rId63"/>
    <p:sldId id="593" r:id="rId64"/>
    <p:sldId id="594" r:id="rId65"/>
    <p:sldId id="700" r:id="rId66"/>
    <p:sldId id="663" r:id="rId67"/>
    <p:sldId id="585" r:id="rId68"/>
    <p:sldId id="586" r:id="rId69"/>
    <p:sldId id="699" r:id="rId70"/>
    <p:sldId id="587" r:id="rId71"/>
    <p:sldId id="697" r:id="rId72"/>
    <p:sldId id="698" r:id="rId73"/>
    <p:sldId id="314" r:id="rId74"/>
    <p:sldId id="295" r:id="rId75"/>
    <p:sldId id="316" r:id="rId76"/>
    <p:sldId id="296" r:id="rId77"/>
    <p:sldId id="485" r:id="rId78"/>
    <p:sldId id="486" r:id="rId79"/>
    <p:sldId id="297" r:id="rId80"/>
    <p:sldId id="492" r:id="rId81"/>
    <p:sldId id="488" r:id="rId82"/>
    <p:sldId id="491" r:id="rId83"/>
    <p:sldId id="511" r:id="rId84"/>
    <p:sldId id="512" r:id="rId85"/>
    <p:sldId id="513" r:id="rId86"/>
    <p:sldId id="514" r:id="rId87"/>
    <p:sldId id="515" r:id="rId88"/>
    <p:sldId id="516" r:id="rId89"/>
    <p:sldId id="517" r:id="rId90"/>
    <p:sldId id="518" r:id="rId91"/>
    <p:sldId id="532" r:id="rId92"/>
    <p:sldId id="305" r:id="rId93"/>
    <p:sldId id="306" r:id="rId94"/>
    <p:sldId id="307" r:id="rId95"/>
    <p:sldId id="308" r:id="rId96"/>
  </p:sldIdLst>
  <p:sldSz cx="12192000" cy="6858000"/>
  <p:notesSz cx="6858000" cy="9144000"/>
  <p:embeddedFontLst>
    <p:embeddedFont>
      <p:font typeface="ＭＳ Ｐゴシック" panose="020B0600070205080204" pitchFamily="34" charset="-128"/>
      <p:regular r:id="rId98"/>
    </p:embeddedFont>
    <p:embeddedFont>
      <p:font typeface="Consolas" panose="020B0609020204030204" pitchFamily="49" charset="0"/>
      <p:regular r:id="rId99"/>
      <p:bold r:id="rId100"/>
      <p:italic r:id="rId101"/>
      <p:boldItalic r:id="rId102"/>
    </p:embeddedFont>
    <p:embeddedFont>
      <p:font typeface="Helvetica Neue" panose="02000503000000020004" pitchFamily="2" charset="0"/>
      <p:regular r:id="rId103"/>
      <p:bold r:id="rId104"/>
      <p:italic r:id="rId105"/>
      <p:boldItalic r:id="rId106"/>
    </p:embeddedFont>
    <p:embeddedFont>
      <p:font typeface="Quattrocento Sans" panose="020B0502050000020003" pitchFamily="34" charset="0"/>
      <p:regular r:id="rId107"/>
      <p:bold r:id="rId108"/>
      <p:italic r:id="rId109"/>
      <p:boldItalic r:id="rId110"/>
    </p:embeddedFont>
    <p:embeddedFont>
      <p:font typeface="Verdana" panose="020B0604030504040204" pitchFamily="34" charset="0"/>
      <p:regular r:id="rId111"/>
      <p:bold r:id="rId112"/>
      <p:italic r:id="rId113"/>
      <p:boldItalic r:id="rId1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57">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8" roundtripDataSignature="AMtx7mhGUT2ooqerkgNOfDhFt/68r957d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77FA57-C252-4EB8-957A-BE02F47C5BAE}">
  <a:tblStyle styleId="{8777FA57-C252-4EB8-957A-BE02F47C5BAE}" styleName="Table_0">
    <a:wholeTbl>
      <a:tcTxStyle b="off" i="off">
        <a:font>
          <a:latin typeface="Arial"/>
          <a:ea typeface="Arial"/>
          <a:cs typeface="Arial"/>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 styleId="{C5EA32DF-85CB-4FA8-BB5C-3B1106D09A0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17"/>
    <p:restoredTop sz="94643"/>
  </p:normalViewPr>
  <p:slideViewPr>
    <p:cSldViewPr snapToGrid="0">
      <p:cViewPr varScale="1">
        <p:scale>
          <a:sx n="100" d="100"/>
          <a:sy n="100" d="100"/>
        </p:scale>
        <p:origin x="368" y="168"/>
      </p:cViewPr>
      <p:guideLst>
        <p:guide orient="horz" pos="2160"/>
        <p:guide pos="2880"/>
        <p:guide orient="horz" pos="57"/>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font" Target="fonts/font15.fntdata"/><Relationship Id="rId138" Type="http://customschemas.google.com/relationships/presentationmetadata" Target="metadata"/><Relationship Id="rId16" Type="http://schemas.openxmlformats.org/officeDocument/2006/relationships/slide" Target="slides/slide10.xml"/><Relationship Id="rId107" Type="http://schemas.openxmlformats.org/officeDocument/2006/relationships/font" Target="fonts/font10.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5.fntdata"/><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16.fntdata"/><Relationship Id="rId139" Type="http://schemas.openxmlformats.org/officeDocument/2006/relationships/presProps" Target="pres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6.fntdata"/><Relationship Id="rId108" Type="http://schemas.openxmlformats.org/officeDocument/2006/relationships/font" Target="fonts/font11.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17.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12.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notesMaster" Target="notesMasters/notesMaster1.xml"/><Relationship Id="rId104" Type="http://schemas.openxmlformats.org/officeDocument/2006/relationships/font" Target="fonts/font7.fntdata"/><Relationship Id="rId141"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13.fntdata"/><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font" Target="fonts/font1.fntdata"/><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font" Target="fonts/font14.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aclanthology.org/O98-4002.pdf" TargetMode="External"/><Relationship Id="rId7" Type="http://schemas.openxmlformats.org/officeDocument/2006/relationships/hyperlink" Target="https://aclanthology.org/A92-1024.pdf"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s://dl.acm.org/doi/abs/10.1145/92755.92769" TargetMode="External"/><Relationship Id="rId5" Type="http://schemas.openxmlformats.org/officeDocument/2006/relationships/hyperlink" Target="https://www.researchgate.net/publication/221604268_ATRANS_Automatic_Processing_of_Money_Transfer_Messages" TargetMode="External"/><Relationship Id="rId4" Type="http://schemas.openxmlformats.org/officeDocument/2006/relationships/hyperlink" Target="https://www.taylorfrancis.com/chapters/edit/10.4324/9781315802671-7/overview-frump-system-gerald-dejong?context=ubx&amp;refId=e6f76183-e224-47bc-9d14-fba70e8e1552"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latin typeface="Arial"/>
              <a:ea typeface="Arial"/>
              <a:cs typeface="Arial"/>
              <a:sym typeface="Arial"/>
            </a:endParaRPr>
          </a:p>
        </p:txBody>
      </p:sp>
      <p:sp>
        <p:nvSpPr>
          <p:cNvPr id="265" name="Google Shape;26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latin typeface="Arial"/>
              <a:ea typeface="Arial"/>
              <a:cs typeface="Arial"/>
              <a:sym typeface="Arial"/>
            </a:endParaRPr>
          </a:p>
        </p:txBody>
      </p:sp>
      <p:sp>
        <p:nvSpPr>
          <p:cNvPr id="271" name="Google Shape;27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67feedf7c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g267feedf7c2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67dd3ba9a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g267dd3ba9a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67feedf7c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g267feedf7c2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5454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indent="0">
              <a:buNone/>
            </a:pPr>
            <a:r>
              <a:rPr lang="en-US"/>
              <a:t>Overview of AI in Software Development, Popular AI Coding Assistants, Benefits and Challenges of AI-Based Coding</a:t>
            </a:r>
          </a:p>
        </p:txBody>
      </p:sp>
    </p:spTree>
    <p:extLst>
      <p:ext uri="{BB962C8B-B14F-4D97-AF65-F5344CB8AC3E}">
        <p14:creationId xmlns:p14="http://schemas.microsoft.com/office/powerpoint/2010/main" val="1913357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latin typeface="Arial"/>
              <a:ea typeface="Arial"/>
              <a:cs typeface="Arial"/>
              <a:sym typeface="Arial"/>
            </a:endParaRPr>
          </a:p>
        </p:txBody>
      </p:sp>
      <p:sp>
        <p:nvSpPr>
          <p:cNvPr id="276" name="Google Shape;27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a:extLst>
            <a:ext uri="{FF2B5EF4-FFF2-40B4-BE49-F238E27FC236}">
              <a16:creationId xmlns:a16="http://schemas.microsoft.com/office/drawing/2014/main" id="{D7817F9D-013C-9B65-3507-D1E7B3A3E640}"/>
            </a:ext>
          </a:extLst>
        </p:cNvPr>
        <p:cNvGrpSpPr/>
        <p:nvPr/>
      </p:nvGrpSpPr>
      <p:grpSpPr>
        <a:xfrm>
          <a:off x="0" y="0"/>
          <a:ext cx="0" cy="0"/>
          <a:chOff x="0" y="0"/>
          <a:chExt cx="0" cy="0"/>
        </a:xfrm>
      </p:grpSpPr>
      <p:sp>
        <p:nvSpPr>
          <p:cNvPr id="447" name="Google Shape;447;p103:notes">
            <a:extLst>
              <a:ext uri="{FF2B5EF4-FFF2-40B4-BE49-F238E27FC236}">
                <a16:creationId xmlns:a16="http://schemas.microsoft.com/office/drawing/2014/main" id="{101A0EE1-2477-AF8B-4A6C-2B8AB8D5B9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103:notes">
            <a:extLst>
              <a:ext uri="{FF2B5EF4-FFF2-40B4-BE49-F238E27FC236}">
                <a16:creationId xmlns:a16="http://schemas.microsoft.com/office/drawing/2014/main" id="{83082FA9-8967-BB80-BEA8-FA41EF7CC4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8363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a:extLst>
            <a:ext uri="{FF2B5EF4-FFF2-40B4-BE49-F238E27FC236}">
              <a16:creationId xmlns:a16="http://schemas.microsoft.com/office/drawing/2014/main" id="{C709865C-87BB-24B4-A5A3-6ABACC857E44}"/>
            </a:ext>
          </a:extLst>
        </p:cNvPr>
        <p:cNvGrpSpPr/>
        <p:nvPr/>
      </p:nvGrpSpPr>
      <p:grpSpPr>
        <a:xfrm>
          <a:off x="0" y="0"/>
          <a:ext cx="0" cy="0"/>
          <a:chOff x="0" y="0"/>
          <a:chExt cx="0" cy="0"/>
        </a:xfrm>
      </p:grpSpPr>
      <p:sp>
        <p:nvSpPr>
          <p:cNvPr id="447" name="Google Shape;447;p103:notes">
            <a:extLst>
              <a:ext uri="{FF2B5EF4-FFF2-40B4-BE49-F238E27FC236}">
                <a16:creationId xmlns:a16="http://schemas.microsoft.com/office/drawing/2014/main" id="{2A84B910-7055-24BD-CEF5-E5085CE04F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103:notes">
            <a:extLst>
              <a:ext uri="{FF2B5EF4-FFF2-40B4-BE49-F238E27FC236}">
                <a16:creationId xmlns:a16="http://schemas.microsoft.com/office/drawing/2014/main" id="{13D5703C-20C6-8ABC-C886-ED67A75EA4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5036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a:extLst>
            <a:ext uri="{FF2B5EF4-FFF2-40B4-BE49-F238E27FC236}">
              <a16:creationId xmlns:a16="http://schemas.microsoft.com/office/drawing/2014/main" id="{C709865C-87BB-24B4-A5A3-6ABACC857E44}"/>
            </a:ext>
          </a:extLst>
        </p:cNvPr>
        <p:cNvGrpSpPr/>
        <p:nvPr/>
      </p:nvGrpSpPr>
      <p:grpSpPr>
        <a:xfrm>
          <a:off x="0" y="0"/>
          <a:ext cx="0" cy="0"/>
          <a:chOff x="0" y="0"/>
          <a:chExt cx="0" cy="0"/>
        </a:xfrm>
      </p:grpSpPr>
      <p:sp>
        <p:nvSpPr>
          <p:cNvPr id="447" name="Google Shape;447;p103:notes">
            <a:extLst>
              <a:ext uri="{FF2B5EF4-FFF2-40B4-BE49-F238E27FC236}">
                <a16:creationId xmlns:a16="http://schemas.microsoft.com/office/drawing/2014/main" id="{2A84B910-7055-24BD-CEF5-E5085CE04F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103:notes">
            <a:extLst>
              <a:ext uri="{FF2B5EF4-FFF2-40B4-BE49-F238E27FC236}">
                <a16:creationId xmlns:a16="http://schemas.microsoft.com/office/drawing/2014/main" id="{13D5703C-20C6-8ABC-C886-ED67A75EA4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5036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a:extLst>
            <a:ext uri="{FF2B5EF4-FFF2-40B4-BE49-F238E27FC236}">
              <a16:creationId xmlns:a16="http://schemas.microsoft.com/office/drawing/2014/main" id="{C709865C-87BB-24B4-A5A3-6ABACC857E44}"/>
            </a:ext>
          </a:extLst>
        </p:cNvPr>
        <p:cNvGrpSpPr/>
        <p:nvPr/>
      </p:nvGrpSpPr>
      <p:grpSpPr>
        <a:xfrm>
          <a:off x="0" y="0"/>
          <a:ext cx="0" cy="0"/>
          <a:chOff x="0" y="0"/>
          <a:chExt cx="0" cy="0"/>
        </a:xfrm>
      </p:grpSpPr>
      <p:sp>
        <p:nvSpPr>
          <p:cNvPr id="447" name="Google Shape;447;p103:notes">
            <a:extLst>
              <a:ext uri="{FF2B5EF4-FFF2-40B4-BE49-F238E27FC236}">
                <a16:creationId xmlns:a16="http://schemas.microsoft.com/office/drawing/2014/main" id="{2A84B910-7055-24BD-CEF5-E5085CE04F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103:notes">
            <a:extLst>
              <a:ext uri="{FF2B5EF4-FFF2-40B4-BE49-F238E27FC236}">
                <a16:creationId xmlns:a16="http://schemas.microsoft.com/office/drawing/2014/main" id="{13D5703C-20C6-8ABC-C886-ED67A75EA4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5036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a:extLst>
            <a:ext uri="{FF2B5EF4-FFF2-40B4-BE49-F238E27FC236}">
              <a16:creationId xmlns:a16="http://schemas.microsoft.com/office/drawing/2014/main" id="{C709865C-87BB-24B4-A5A3-6ABACC857E44}"/>
            </a:ext>
          </a:extLst>
        </p:cNvPr>
        <p:cNvGrpSpPr/>
        <p:nvPr/>
      </p:nvGrpSpPr>
      <p:grpSpPr>
        <a:xfrm>
          <a:off x="0" y="0"/>
          <a:ext cx="0" cy="0"/>
          <a:chOff x="0" y="0"/>
          <a:chExt cx="0" cy="0"/>
        </a:xfrm>
      </p:grpSpPr>
      <p:sp>
        <p:nvSpPr>
          <p:cNvPr id="447" name="Google Shape;447;p103:notes">
            <a:extLst>
              <a:ext uri="{FF2B5EF4-FFF2-40B4-BE49-F238E27FC236}">
                <a16:creationId xmlns:a16="http://schemas.microsoft.com/office/drawing/2014/main" id="{2A84B910-7055-24BD-CEF5-E5085CE04F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103:notes">
            <a:extLst>
              <a:ext uri="{FF2B5EF4-FFF2-40B4-BE49-F238E27FC236}">
                <a16:creationId xmlns:a16="http://schemas.microsoft.com/office/drawing/2014/main" id="{13D5703C-20C6-8ABC-C886-ED67A75EA4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5036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5" name="Google Shape;40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963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5" name="Google Shape;40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4946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67c1d80e85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9" name="Google Shape;479;g267c1d80e85_3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67dd3ba9a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3" name="Google Shape;493;g267dd3ba9ac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67dd3ba9a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g267dd3ba9ac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dc30370ca2_0_3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86" name="Google Shape;286;gdc30370ca2_0_3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5" name="Google Shape;40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5814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67c1d80e85_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g267c1d80e85_6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67feedf7c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9" name="Google Shape;529;g267feedf7c2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fc18dd3107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fc18dd3107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251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fc18dd310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fc18dd310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4392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fc18dd3107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fc18dd310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33007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fc18dd310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fc18dd310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9980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8744578be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8744578be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42782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AA9C2AD2-FD58-72EC-17EC-4AF9513A7B86}"/>
            </a:ext>
          </a:extLst>
        </p:cNvPr>
        <p:cNvGrpSpPr/>
        <p:nvPr/>
      </p:nvGrpSpPr>
      <p:grpSpPr>
        <a:xfrm>
          <a:off x="0" y="0"/>
          <a:ext cx="0" cy="0"/>
          <a:chOff x="0" y="0"/>
          <a:chExt cx="0" cy="0"/>
        </a:xfrm>
      </p:grpSpPr>
      <p:sp>
        <p:nvSpPr>
          <p:cNvPr id="118" name="Google Shape;118;g2fc18dd3107_0_110:notes">
            <a:extLst>
              <a:ext uri="{FF2B5EF4-FFF2-40B4-BE49-F238E27FC236}">
                <a16:creationId xmlns:a16="http://schemas.microsoft.com/office/drawing/2014/main" id="{DCA3AE38-CBF4-3F91-1537-5878C6C740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fc18dd3107_0_110:notes">
            <a:extLst>
              <a:ext uri="{FF2B5EF4-FFF2-40B4-BE49-F238E27FC236}">
                <a16:creationId xmlns:a16="http://schemas.microsoft.com/office/drawing/2014/main" id="{37D4581B-0683-B3E2-12B4-8F11556938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54848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fc18dd3107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fc18dd310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2" name="Google Shape;29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fc18dd310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fc18dd310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074C3978-379A-8ABC-8D33-A65201901DEA}"/>
            </a:ext>
          </a:extLst>
        </p:cNvPr>
        <p:cNvGrpSpPr/>
        <p:nvPr/>
      </p:nvGrpSpPr>
      <p:grpSpPr>
        <a:xfrm>
          <a:off x="0" y="0"/>
          <a:ext cx="0" cy="0"/>
          <a:chOff x="0" y="0"/>
          <a:chExt cx="0" cy="0"/>
        </a:xfrm>
      </p:grpSpPr>
      <p:sp>
        <p:nvSpPr>
          <p:cNvPr id="80" name="Google Shape;80;g2fc18dd3107_0_11:notes">
            <a:extLst>
              <a:ext uri="{FF2B5EF4-FFF2-40B4-BE49-F238E27FC236}">
                <a16:creationId xmlns:a16="http://schemas.microsoft.com/office/drawing/2014/main" id="{92411ECC-0891-9678-AD39-509F4F758C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fc18dd3107_0_11:notes">
            <a:extLst>
              <a:ext uri="{FF2B5EF4-FFF2-40B4-BE49-F238E27FC236}">
                <a16:creationId xmlns:a16="http://schemas.microsoft.com/office/drawing/2014/main" id="{28B41E19-6BCA-6738-3E52-02BD4F3621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4312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fc18dd310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fc18dd310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6F945273-71BC-D031-A3F2-AFD9337E1729}"/>
            </a:ext>
          </a:extLst>
        </p:cNvPr>
        <p:cNvGrpSpPr/>
        <p:nvPr/>
      </p:nvGrpSpPr>
      <p:grpSpPr>
        <a:xfrm>
          <a:off x="0" y="0"/>
          <a:ext cx="0" cy="0"/>
          <a:chOff x="0" y="0"/>
          <a:chExt cx="0" cy="0"/>
        </a:xfrm>
      </p:grpSpPr>
      <p:sp>
        <p:nvSpPr>
          <p:cNvPr id="91" name="Google Shape;91;g2fc18dd3107_0_23:notes">
            <a:extLst>
              <a:ext uri="{FF2B5EF4-FFF2-40B4-BE49-F238E27FC236}">
                <a16:creationId xmlns:a16="http://schemas.microsoft.com/office/drawing/2014/main" id="{3C041CCF-8822-311E-66C2-A7084DC0D6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fc18dd3107_0_23:notes">
            <a:extLst>
              <a:ext uri="{FF2B5EF4-FFF2-40B4-BE49-F238E27FC236}">
                <a16:creationId xmlns:a16="http://schemas.microsoft.com/office/drawing/2014/main" id="{573C4248-FDF8-324F-80A1-F45E47B89F4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93458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BEEF88EC-4A22-7C01-0F41-C678C368C84E}"/>
            </a:ext>
          </a:extLst>
        </p:cNvPr>
        <p:cNvGrpSpPr/>
        <p:nvPr/>
      </p:nvGrpSpPr>
      <p:grpSpPr>
        <a:xfrm>
          <a:off x="0" y="0"/>
          <a:ext cx="0" cy="0"/>
          <a:chOff x="0" y="0"/>
          <a:chExt cx="0" cy="0"/>
        </a:xfrm>
      </p:grpSpPr>
      <p:sp>
        <p:nvSpPr>
          <p:cNvPr id="91" name="Google Shape;91;g2fc18dd3107_0_23:notes">
            <a:extLst>
              <a:ext uri="{FF2B5EF4-FFF2-40B4-BE49-F238E27FC236}">
                <a16:creationId xmlns:a16="http://schemas.microsoft.com/office/drawing/2014/main" id="{384BDA5B-F2C7-772A-60C5-F5AD281FD6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fc18dd3107_0_23:notes">
            <a:extLst>
              <a:ext uri="{FF2B5EF4-FFF2-40B4-BE49-F238E27FC236}">
                <a16:creationId xmlns:a16="http://schemas.microsoft.com/office/drawing/2014/main" id="{E9B2F13F-F607-AABF-A8D0-25C63FB58B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9924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67feedf7c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1" name="Google Shape;571;g267feedf7c2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67c1d80e8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7" name="Google Shape;577;g267c1d80e8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67c1d80e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History of Information Extraction </a:t>
            </a:r>
            <a:r>
              <a:rPr lang="en-CA" sz="1050" u="sng">
                <a:solidFill>
                  <a:schemeClr val="hlink"/>
                </a:solidFill>
                <a:highlight>
                  <a:srgbClr val="FFFFFF"/>
                </a:highlight>
                <a:hlinkClick r:id="rId3"/>
              </a:rPr>
              <a:t>https://aclanthology.org/O98-4002.pdf</a:t>
            </a:r>
            <a:r>
              <a:rPr lang="en-CA" sz="1050">
                <a:solidFill>
                  <a:schemeClr val="dk1"/>
                </a:solidFill>
                <a:highlight>
                  <a:srgbClr val="FFFFFF"/>
                </a:highlight>
              </a:rPr>
              <a:t> </a:t>
            </a:r>
            <a:endParaRPr sz="1050">
              <a:solidFill>
                <a:schemeClr val="dk1"/>
              </a:solidFill>
              <a:highlight>
                <a:srgbClr val="FFFFFF"/>
              </a:highlight>
            </a:endParaRPr>
          </a:p>
          <a:p>
            <a:pPr marL="0" lvl="0" indent="0" algn="l" rtl="0">
              <a:spcBef>
                <a:spcPts val="0"/>
              </a:spcBef>
              <a:spcAft>
                <a:spcPts val="0"/>
              </a:spcAft>
              <a:buNone/>
            </a:pPr>
            <a:r>
              <a:rPr lang="en-CA" sz="1050">
                <a:solidFill>
                  <a:schemeClr val="dk1"/>
                </a:solidFill>
                <a:highlight>
                  <a:srgbClr val="FFFFFF"/>
                </a:highlight>
              </a:rPr>
              <a:t>FRUMP (Fast Reading Understanding and Memory Program)  </a:t>
            </a:r>
            <a:r>
              <a:rPr lang="en-CA" sz="1050" u="sng">
                <a:solidFill>
                  <a:schemeClr val="hlink"/>
                </a:solidFill>
                <a:highlight>
                  <a:srgbClr val="FFFFFF"/>
                </a:highlight>
                <a:hlinkClick r:id="rId4"/>
              </a:rPr>
              <a:t>https://www.taylorfrancis.com/chapters/edit/10.4324/9781315802671-7/overview-frump-system-gerald-dejong?context=ubx&amp;refId=e6f76183-e224-47bc-9d14-fba70e8e1552</a:t>
            </a:r>
            <a:r>
              <a:rPr lang="en-CA" sz="1050">
                <a:solidFill>
                  <a:schemeClr val="dk1"/>
                </a:solidFill>
                <a:highlight>
                  <a:srgbClr val="FFFFFF"/>
                </a:highlight>
              </a:rPr>
              <a:t> </a:t>
            </a:r>
            <a:endParaRPr sz="1050">
              <a:solidFill>
                <a:schemeClr val="dk1"/>
              </a:solidFill>
              <a:highlight>
                <a:srgbClr val="FFFFFF"/>
              </a:highlight>
            </a:endParaRPr>
          </a:p>
          <a:p>
            <a:pPr marL="0" lvl="0" indent="0" algn="l" rtl="0">
              <a:spcBef>
                <a:spcPts val="0"/>
              </a:spcBef>
              <a:spcAft>
                <a:spcPts val="0"/>
              </a:spcAft>
              <a:buNone/>
            </a:pPr>
            <a:r>
              <a:rPr lang="en-CA" sz="1050">
                <a:solidFill>
                  <a:schemeClr val="dk1"/>
                </a:solidFill>
                <a:highlight>
                  <a:srgbClr val="FFFFFF"/>
                </a:highlight>
              </a:rPr>
              <a:t>ATRANS (Automatic Funds TRANSfer Telex-Reader) </a:t>
            </a:r>
            <a:r>
              <a:rPr lang="en-CA" sz="1050" u="sng">
                <a:solidFill>
                  <a:schemeClr val="hlink"/>
                </a:solidFill>
                <a:highlight>
                  <a:srgbClr val="FFFFFF"/>
                </a:highlight>
                <a:hlinkClick r:id="rId5"/>
              </a:rPr>
              <a:t>https://www.researchgate.net/publication/221604268_ATRANS_Automatic_Processing_of_Money_Transfer_Messages</a:t>
            </a:r>
            <a:r>
              <a:rPr lang="en-CA" sz="1050">
                <a:solidFill>
                  <a:schemeClr val="dk1"/>
                </a:solidFill>
                <a:highlight>
                  <a:srgbClr val="FFFFFF"/>
                </a:highlight>
              </a:rPr>
              <a:t> </a:t>
            </a:r>
            <a:endParaRPr sz="105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CA" sz="1050">
                <a:solidFill>
                  <a:schemeClr val="dk1"/>
                </a:solidFill>
                <a:highlight>
                  <a:srgbClr val="FFFFFF"/>
                </a:highlight>
              </a:rPr>
              <a:t>SCISOR (System for Conceptual Information Summarization, Organization, and Retrieval)  </a:t>
            </a:r>
            <a:r>
              <a:rPr lang="en-CA" sz="1050" u="sng">
                <a:solidFill>
                  <a:schemeClr val="hlink"/>
                </a:solidFill>
                <a:highlight>
                  <a:srgbClr val="FFFFFF"/>
                </a:highlight>
                <a:hlinkClick r:id="rId6"/>
              </a:rPr>
              <a:t>https://dl.acm.org/doi/abs/10.1145/92755.92769</a:t>
            </a:r>
            <a:r>
              <a:rPr lang="en-CA" sz="1050">
                <a:solidFill>
                  <a:schemeClr val="dk1"/>
                </a:solidFill>
                <a:highlight>
                  <a:srgbClr val="FFFFFF"/>
                </a:highlight>
              </a:rPr>
              <a:t> </a:t>
            </a:r>
            <a:endParaRPr sz="1050">
              <a:solidFill>
                <a:schemeClr val="dk1"/>
              </a:solidFill>
              <a:highlight>
                <a:srgbClr val="FFFFFF"/>
              </a:highlight>
            </a:endParaRPr>
          </a:p>
          <a:p>
            <a:pPr marL="0" lvl="0" indent="0" algn="l" rtl="0">
              <a:spcBef>
                <a:spcPts val="0"/>
              </a:spcBef>
              <a:spcAft>
                <a:spcPts val="0"/>
              </a:spcAft>
              <a:buNone/>
            </a:pPr>
            <a:r>
              <a:rPr lang="en-CA" sz="1050">
                <a:solidFill>
                  <a:schemeClr val="dk1"/>
                </a:solidFill>
                <a:highlight>
                  <a:srgbClr val="FFFFFF"/>
                </a:highlight>
              </a:rPr>
              <a:t>JASPER (Journalist’s Assistant for Preparing Earnings Reports) </a:t>
            </a:r>
            <a:r>
              <a:rPr lang="en-CA" sz="1050" u="sng">
                <a:solidFill>
                  <a:schemeClr val="hlink"/>
                </a:solidFill>
                <a:highlight>
                  <a:srgbClr val="FFFFFF"/>
                </a:highlight>
                <a:hlinkClick r:id="rId7"/>
              </a:rPr>
              <a:t>https://aclanthology.org/A92-1024.pdf</a:t>
            </a:r>
            <a:r>
              <a:rPr lang="en-CA" sz="1050">
                <a:solidFill>
                  <a:schemeClr val="dk1"/>
                </a:solidFill>
                <a:highlight>
                  <a:srgbClr val="FFFFFF"/>
                </a:highlight>
              </a:rPr>
              <a:t>  </a:t>
            </a:r>
            <a:endParaRPr sz="1050">
              <a:solidFill>
                <a:schemeClr val="dk1"/>
              </a:solidFill>
              <a:highlight>
                <a:srgbClr val="FFFFFF"/>
              </a:highlight>
            </a:endParaRPr>
          </a:p>
        </p:txBody>
      </p:sp>
      <p:sp>
        <p:nvSpPr>
          <p:cNvPr id="583" name="Google Shape;583;g267c1d80e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Web Browsing uses Bing search</a:t>
            </a:r>
          </a:p>
          <a:p>
            <a:r>
              <a:rPr lang="en-CA" dirty="0"/>
              <a:t>Actions can also incur additional cost</a:t>
            </a:r>
          </a:p>
        </p:txBody>
      </p:sp>
    </p:spTree>
    <p:extLst>
      <p:ext uri="{BB962C8B-B14F-4D97-AF65-F5344CB8AC3E}">
        <p14:creationId xmlns:p14="http://schemas.microsoft.com/office/powerpoint/2010/main" val="17725685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Web Browsing uses Bing search</a:t>
            </a:r>
          </a:p>
          <a:p>
            <a:r>
              <a:rPr lang="en-CA" dirty="0"/>
              <a:t>Actions can also incur additional cost</a:t>
            </a:r>
          </a:p>
        </p:txBody>
      </p:sp>
    </p:spTree>
    <p:extLst>
      <p:ext uri="{BB962C8B-B14F-4D97-AF65-F5344CB8AC3E}">
        <p14:creationId xmlns:p14="http://schemas.microsoft.com/office/powerpoint/2010/main" val="3817008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Web Browsing uses Bing search</a:t>
            </a:r>
          </a:p>
          <a:p>
            <a:r>
              <a:rPr lang="en-CA" dirty="0"/>
              <a:t>Actions can also incur additional cost</a:t>
            </a:r>
          </a:p>
        </p:txBody>
      </p:sp>
    </p:spTree>
    <p:extLst>
      <p:ext uri="{BB962C8B-B14F-4D97-AF65-F5344CB8AC3E}">
        <p14:creationId xmlns:p14="http://schemas.microsoft.com/office/powerpoint/2010/main" val="37323255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4" name="Google Shape;644;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0" name="Google Shape;650;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6" name="Google Shape;656;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dc670923bb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gdc670923b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gdc670923b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90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5" name="Google Shape;30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a:extLst>
            <a:ext uri="{FF2B5EF4-FFF2-40B4-BE49-F238E27FC236}">
              <a16:creationId xmlns:a16="http://schemas.microsoft.com/office/drawing/2014/main" id="{C62C9727-AB91-5AC0-F14E-56B51B286FA4}"/>
            </a:ext>
          </a:extLst>
        </p:cNvPr>
        <p:cNvGrpSpPr/>
        <p:nvPr/>
      </p:nvGrpSpPr>
      <p:grpSpPr>
        <a:xfrm>
          <a:off x="0" y="0"/>
          <a:ext cx="0" cy="0"/>
          <a:chOff x="0" y="0"/>
          <a:chExt cx="0" cy="0"/>
        </a:xfrm>
      </p:grpSpPr>
      <p:sp>
        <p:nvSpPr>
          <p:cNvPr id="304" name="Google Shape;304;p28:notes">
            <a:extLst>
              <a:ext uri="{FF2B5EF4-FFF2-40B4-BE49-F238E27FC236}">
                <a16:creationId xmlns:a16="http://schemas.microsoft.com/office/drawing/2014/main" id="{0F80AD2D-5418-1435-1184-6D37BF7E94B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5" name="Google Shape;305;p28:notes">
            <a:extLst>
              <a:ext uri="{FF2B5EF4-FFF2-40B4-BE49-F238E27FC236}">
                <a16:creationId xmlns:a16="http://schemas.microsoft.com/office/drawing/2014/main" id="{FD8A1DED-AA84-E69D-7A23-753C5DB19F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0462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87"/>
          <p:cNvSpPr/>
          <p:nvPr/>
        </p:nvSpPr>
        <p:spPr>
          <a:xfrm>
            <a:off x="0" y="0"/>
            <a:ext cx="9144000" cy="2514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Verdana"/>
              <a:ea typeface="Verdana"/>
              <a:cs typeface="Verdana"/>
              <a:sym typeface="Verdana"/>
            </a:endParaRPr>
          </a:p>
        </p:txBody>
      </p:sp>
      <p:pic>
        <p:nvPicPr>
          <p:cNvPr id="14" name="Google Shape;14;p87" descr="bioinformatics.ca-logo-white-text.png"/>
          <p:cNvPicPr preferRelativeResize="0"/>
          <p:nvPr/>
        </p:nvPicPr>
        <p:blipFill rotWithShape="1">
          <a:blip r:embed="rId2">
            <a:alphaModFix/>
          </a:blip>
          <a:srcRect/>
          <a:stretch/>
        </p:blipFill>
        <p:spPr>
          <a:xfrm>
            <a:off x="263525" y="1649413"/>
            <a:ext cx="1644650" cy="728662"/>
          </a:xfrm>
          <a:prstGeom prst="rect">
            <a:avLst/>
          </a:prstGeom>
          <a:noFill/>
          <a:ln>
            <a:noFill/>
          </a:ln>
        </p:spPr>
      </p:pic>
      <p:sp>
        <p:nvSpPr>
          <p:cNvPr id="15" name="Google Shape;15;p87"/>
          <p:cNvSpPr txBox="1">
            <a:spLocks noGrp="1"/>
          </p:cNvSpPr>
          <p:nvPr>
            <p:ph type="ctrTitle"/>
          </p:nvPr>
        </p:nvSpPr>
        <p:spPr>
          <a:xfrm>
            <a:off x="1143000" y="2059623"/>
            <a:ext cx="6858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onsolas"/>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87"/>
          <p:cNvSpPr txBox="1">
            <a:spLocks noGrp="1"/>
          </p:cNvSpPr>
          <p:nvPr>
            <p:ph type="subTitle" idx="1"/>
          </p:nvPr>
        </p:nvSpPr>
        <p:spPr>
          <a:xfrm>
            <a:off x="1143000" y="4539298"/>
            <a:ext cx="6858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119"/>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1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119"/>
          <p:cNvSpPr txBox="1">
            <a:spLocks noGrp="1"/>
          </p:cNvSpPr>
          <p:nvPr>
            <p:ph type="sldNum" idx="12"/>
          </p:nvPr>
        </p:nvSpPr>
        <p:spPr>
          <a:xfrm>
            <a:off x="7086600" y="6065838"/>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120"/>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0"/>
          <p:cNvSpPr txBox="1">
            <a:spLocks noGrp="1"/>
          </p:cNvSpPr>
          <p:nvPr>
            <p:ph type="sldNum" idx="12"/>
          </p:nvPr>
        </p:nvSpPr>
        <p:spPr>
          <a:xfrm>
            <a:off x="7086600" y="6065838"/>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121"/>
          <p:cNvSpPr txBox="1">
            <a:spLocks noGrp="1"/>
          </p:cNvSpPr>
          <p:nvPr>
            <p:ph type="title"/>
          </p:nvPr>
        </p:nvSpPr>
        <p:spPr>
          <a:xfrm>
            <a:off x="623888" y="1709739"/>
            <a:ext cx="78867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500"/>
              <a:buFont typeface="Consolas"/>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1"/>
          <p:cNvSpPr txBox="1">
            <a:spLocks noGrp="1"/>
          </p:cNvSpPr>
          <p:nvPr>
            <p:ph type="body" idx="1"/>
          </p:nvPr>
        </p:nvSpPr>
        <p:spPr>
          <a:xfrm>
            <a:off x="623888" y="4589464"/>
            <a:ext cx="78867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3" name="Google Shape;53;p121"/>
          <p:cNvSpPr txBox="1">
            <a:spLocks noGrp="1"/>
          </p:cNvSpPr>
          <p:nvPr>
            <p:ph type="sldNum" idx="12"/>
          </p:nvPr>
        </p:nvSpPr>
        <p:spPr>
          <a:xfrm>
            <a:off x="7086600" y="6065838"/>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122"/>
          <p:cNvSpPr txBox="1">
            <a:spLocks noGrp="1"/>
          </p:cNvSpPr>
          <p:nvPr>
            <p:ph type="title"/>
          </p:nvPr>
        </p:nvSpPr>
        <p:spPr>
          <a:xfrm>
            <a:off x="629841" y="365126"/>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22"/>
          <p:cNvSpPr txBox="1">
            <a:spLocks noGrp="1"/>
          </p:cNvSpPr>
          <p:nvPr>
            <p:ph type="body" idx="1"/>
          </p:nvPr>
        </p:nvSpPr>
        <p:spPr>
          <a:xfrm>
            <a:off x="629842" y="1681163"/>
            <a:ext cx="38682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7" name="Google Shape;57;p122"/>
          <p:cNvSpPr txBox="1">
            <a:spLocks noGrp="1"/>
          </p:cNvSpPr>
          <p:nvPr>
            <p:ph type="body" idx="2"/>
          </p:nvPr>
        </p:nvSpPr>
        <p:spPr>
          <a:xfrm>
            <a:off x="629842" y="2505075"/>
            <a:ext cx="38682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122"/>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9" name="Google Shape;59;p122"/>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 name="Google Shape;60;p122"/>
          <p:cNvSpPr txBox="1">
            <a:spLocks noGrp="1"/>
          </p:cNvSpPr>
          <p:nvPr>
            <p:ph type="sldNum" idx="12"/>
          </p:nvPr>
        </p:nvSpPr>
        <p:spPr>
          <a:xfrm>
            <a:off x="7086600" y="6065838"/>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123"/>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onsola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23"/>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4" name="Google Shape;64;p123"/>
          <p:cNvSpPr txBox="1">
            <a:spLocks noGrp="1"/>
          </p:cNvSpPr>
          <p:nvPr>
            <p:ph type="body" idx="2"/>
          </p:nvPr>
        </p:nvSpPr>
        <p:spPr>
          <a:xfrm>
            <a:off x="629841" y="2057400"/>
            <a:ext cx="29493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5" name="Google Shape;65;p123"/>
          <p:cNvSpPr txBox="1">
            <a:spLocks noGrp="1"/>
          </p:cNvSpPr>
          <p:nvPr>
            <p:ph type="sldNum" idx="12"/>
          </p:nvPr>
        </p:nvSpPr>
        <p:spPr>
          <a:xfrm>
            <a:off x="7086600" y="6065838"/>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24"/>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onsola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24"/>
          <p:cNvSpPr>
            <a:spLocks noGrp="1"/>
          </p:cNvSpPr>
          <p:nvPr>
            <p:ph type="pic" idx="2"/>
          </p:nvPr>
        </p:nvSpPr>
        <p:spPr>
          <a:xfrm>
            <a:off x="3887391" y="987426"/>
            <a:ext cx="4629300" cy="4873500"/>
          </a:xfrm>
          <a:prstGeom prst="rect">
            <a:avLst/>
          </a:prstGeom>
          <a:noFill/>
          <a:ln>
            <a:noFill/>
          </a:ln>
        </p:spPr>
      </p:sp>
      <p:sp>
        <p:nvSpPr>
          <p:cNvPr id="69" name="Google Shape;69;p124"/>
          <p:cNvSpPr txBox="1">
            <a:spLocks noGrp="1"/>
          </p:cNvSpPr>
          <p:nvPr>
            <p:ph type="body" idx="1"/>
          </p:nvPr>
        </p:nvSpPr>
        <p:spPr>
          <a:xfrm>
            <a:off x="629841" y="2057400"/>
            <a:ext cx="29493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0" name="Google Shape;70;p124"/>
          <p:cNvSpPr txBox="1">
            <a:spLocks noGrp="1"/>
          </p:cNvSpPr>
          <p:nvPr>
            <p:ph type="sldNum" idx="12"/>
          </p:nvPr>
        </p:nvSpPr>
        <p:spPr>
          <a:xfrm>
            <a:off x="7086600" y="6065838"/>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2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5"/>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125"/>
          <p:cNvSpPr txBox="1">
            <a:spLocks noGrp="1"/>
          </p:cNvSpPr>
          <p:nvPr>
            <p:ph type="sldNum" idx="12"/>
          </p:nvPr>
        </p:nvSpPr>
        <p:spPr>
          <a:xfrm>
            <a:off x="7086600" y="6065838"/>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26"/>
          <p:cNvSpPr txBox="1">
            <a:spLocks noGrp="1"/>
          </p:cNvSpPr>
          <p:nvPr>
            <p:ph type="title"/>
          </p:nvPr>
        </p:nvSpPr>
        <p:spPr>
          <a:xfrm rot="5400000">
            <a:off x="4623599" y="2285275"/>
            <a:ext cx="5811900" cy="19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6"/>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126"/>
          <p:cNvSpPr txBox="1">
            <a:spLocks noGrp="1"/>
          </p:cNvSpPr>
          <p:nvPr>
            <p:ph type="sldNum" idx="12"/>
          </p:nvPr>
        </p:nvSpPr>
        <p:spPr>
          <a:xfrm>
            <a:off x="7086600" y="6065838"/>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8"/>
        <p:cNvGrpSpPr/>
        <p:nvPr/>
      </p:nvGrpSpPr>
      <p:grpSpPr>
        <a:xfrm>
          <a:off x="0" y="0"/>
          <a:ext cx="0" cy="0"/>
          <a:chOff x="0" y="0"/>
          <a:chExt cx="0" cy="0"/>
        </a:xfrm>
      </p:grpSpPr>
      <p:sp>
        <p:nvSpPr>
          <p:cNvPr id="89" name="Google Shape;89;gdc30370ca2_0_370"/>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 name="Google Shape;90;gdc30370ca2_0_370"/>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1"/>
        <p:cNvGrpSpPr/>
        <p:nvPr/>
      </p:nvGrpSpPr>
      <p:grpSpPr>
        <a:xfrm>
          <a:off x="0" y="0"/>
          <a:ext cx="0" cy="0"/>
          <a:chOff x="0" y="0"/>
          <a:chExt cx="0" cy="0"/>
        </a:xfrm>
      </p:grpSpPr>
      <p:sp>
        <p:nvSpPr>
          <p:cNvPr id="92" name="Google Shape;92;gdc30370ca2_0_373"/>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3" name="Google Shape;93;gdc30370ca2_0_373"/>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latin typeface="Arial"/>
                <a:ea typeface="Arial"/>
                <a:cs typeface="Arial"/>
                <a:sym typeface="Arial"/>
              </a:defRPr>
            </a:lvl1pPr>
            <a:lvl2pPr marL="914400" lvl="1" indent="-406400" algn="l">
              <a:lnSpc>
                <a:spcPct val="100000"/>
              </a:lnSpc>
              <a:spcBef>
                <a:spcPts val="560"/>
              </a:spcBef>
              <a:spcAft>
                <a:spcPts val="0"/>
              </a:spcAft>
              <a:buSzPts val="2800"/>
              <a:buFont typeface="Arial"/>
              <a:buChar char="–"/>
              <a:defRPr>
                <a:latin typeface="Arial"/>
                <a:ea typeface="Arial"/>
                <a:cs typeface="Arial"/>
                <a:sym typeface="Arial"/>
              </a:defRPr>
            </a:lvl2pPr>
            <a:lvl3pPr marL="1371600" lvl="2" indent="-381000" algn="l">
              <a:lnSpc>
                <a:spcPct val="100000"/>
              </a:lnSpc>
              <a:spcBef>
                <a:spcPts val="480"/>
              </a:spcBef>
              <a:spcAft>
                <a:spcPts val="0"/>
              </a:spcAft>
              <a:buSzPts val="2400"/>
              <a:buFont typeface="Arial"/>
              <a:buChar char="•"/>
              <a:defRPr>
                <a:latin typeface="Arial"/>
                <a:ea typeface="Arial"/>
                <a:cs typeface="Arial"/>
                <a:sym typeface="Arial"/>
              </a:defRPr>
            </a:lvl3pPr>
            <a:lvl4pPr marL="1828800" lvl="3" indent="-355600" algn="l">
              <a:lnSpc>
                <a:spcPct val="100000"/>
              </a:lnSpc>
              <a:spcBef>
                <a:spcPts val="400"/>
              </a:spcBef>
              <a:spcAft>
                <a:spcPts val="0"/>
              </a:spcAft>
              <a:buSzPts val="2000"/>
              <a:buFont typeface="Arial"/>
              <a:buChar char="–"/>
              <a:defRPr>
                <a:latin typeface="Arial"/>
                <a:ea typeface="Arial"/>
                <a:cs typeface="Arial"/>
                <a:sym typeface="Arial"/>
              </a:defRPr>
            </a:lvl4pPr>
            <a:lvl5pPr marL="2286000" lvl="4" indent="-355600" algn="l">
              <a:lnSpc>
                <a:spcPct val="100000"/>
              </a:lnSpc>
              <a:spcBef>
                <a:spcPts val="400"/>
              </a:spcBef>
              <a:spcAft>
                <a:spcPts val="0"/>
              </a:spcAft>
              <a:buSzPts val="2000"/>
              <a:buFont typeface="Arial"/>
              <a:buChar char="»"/>
              <a:defRPr>
                <a:latin typeface="Arial"/>
                <a:ea typeface="Arial"/>
                <a:cs typeface="Arial"/>
                <a:sym typeface="Aria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94" name="Google Shape;94;gdc30370ca2_0_373"/>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88"/>
          <p:cNvSpPr txBox="1">
            <a:spLocks noGrp="1"/>
          </p:cNvSpPr>
          <p:nvPr>
            <p:ph type="sldNum" idx="12"/>
          </p:nvPr>
        </p:nvSpPr>
        <p:spPr>
          <a:xfrm>
            <a:off x="7086600" y="6065838"/>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5"/>
        <p:cNvGrpSpPr/>
        <p:nvPr/>
      </p:nvGrpSpPr>
      <p:grpSpPr>
        <a:xfrm>
          <a:off x="0" y="0"/>
          <a:ext cx="0" cy="0"/>
          <a:chOff x="0" y="0"/>
          <a:chExt cx="0" cy="0"/>
        </a:xfrm>
      </p:grpSpPr>
      <p:sp>
        <p:nvSpPr>
          <p:cNvPr id="96" name="Google Shape;96;gdc30370ca2_0_389"/>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7" name="Google Shape;97;gdc30370ca2_0_389"/>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Arial"/>
              <a:buChar char="•"/>
              <a:defRPr sz="2800"/>
            </a:lvl1pPr>
            <a:lvl2pPr marL="914400" lvl="1" indent="-381000" algn="l">
              <a:lnSpc>
                <a:spcPct val="100000"/>
              </a:lnSpc>
              <a:spcBef>
                <a:spcPts val="480"/>
              </a:spcBef>
              <a:spcAft>
                <a:spcPts val="0"/>
              </a:spcAft>
              <a:buSzPts val="2400"/>
              <a:buFont typeface="Arial"/>
              <a:buChar char="–"/>
              <a:defRPr sz="2400"/>
            </a:lvl2pPr>
            <a:lvl3pPr marL="1371600" lvl="2" indent="-355600" algn="l">
              <a:lnSpc>
                <a:spcPct val="100000"/>
              </a:lnSpc>
              <a:spcBef>
                <a:spcPts val="400"/>
              </a:spcBef>
              <a:spcAft>
                <a:spcPts val="0"/>
              </a:spcAft>
              <a:buSzPts val="2000"/>
              <a:buFont typeface="Arial"/>
              <a:buChar char="•"/>
              <a:defRPr sz="2000"/>
            </a:lvl3pPr>
            <a:lvl4pPr marL="1828800" lvl="3" indent="-342900" algn="l">
              <a:lnSpc>
                <a:spcPct val="100000"/>
              </a:lnSpc>
              <a:spcBef>
                <a:spcPts val="360"/>
              </a:spcBef>
              <a:spcAft>
                <a:spcPts val="0"/>
              </a:spcAft>
              <a:buSzPts val="1800"/>
              <a:buFont typeface="Arial"/>
              <a:buChar char="–"/>
              <a:defRPr sz="1800"/>
            </a:lvl4pPr>
            <a:lvl5pPr marL="2286000" lvl="4" indent="-342900" algn="l">
              <a:lnSpc>
                <a:spcPct val="100000"/>
              </a:lnSpc>
              <a:spcBef>
                <a:spcPts val="360"/>
              </a:spcBef>
              <a:spcAft>
                <a:spcPts val="0"/>
              </a:spcAft>
              <a:buSzPts val="1800"/>
              <a:buFont typeface="Arial"/>
              <a:buChar char="»"/>
              <a:defRPr sz="1800"/>
            </a:lvl5pPr>
            <a:lvl6pPr marL="2743200" lvl="5" indent="-342900" algn="l">
              <a:lnSpc>
                <a:spcPct val="100000"/>
              </a:lnSpc>
              <a:spcBef>
                <a:spcPts val="360"/>
              </a:spcBef>
              <a:spcAft>
                <a:spcPts val="0"/>
              </a:spcAft>
              <a:buSzPts val="1800"/>
              <a:buFont typeface="Arial"/>
              <a:buChar char="»"/>
              <a:defRPr sz="1800"/>
            </a:lvl6pPr>
            <a:lvl7pPr marL="3200400" lvl="6" indent="-342900" algn="l">
              <a:lnSpc>
                <a:spcPct val="100000"/>
              </a:lnSpc>
              <a:spcBef>
                <a:spcPts val="360"/>
              </a:spcBef>
              <a:spcAft>
                <a:spcPts val="0"/>
              </a:spcAft>
              <a:buSzPts val="1800"/>
              <a:buFont typeface="Arial"/>
              <a:buChar char="»"/>
              <a:defRPr sz="1800"/>
            </a:lvl7pPr>
            <a:lvl8pPr marL="3657600" lvl="7" indent="-342900" algn="l">
              <a:lnSpc>
                <a:spcPct val="100000"/>
              </a:lnSpc>
              <a:spcBef>
                <a:spcPts val="360"/>
              </a:spcBef>
              <a:spcAft>
                <a:spcPts val="0"/>
              </a:spcAft>
              <a:buSzPts val="1800"/>
              <a:buFont typeface="Arial"/>
              <a:buChar char="»"/>
              <a:defRPr sz="1800"/>
            </a:lvl8pPr>
            <a:lvl9pPr marL="4114800" lvl="8" indent="-342900" algn="l">
              <a:lnSpc>
                <a:spcPct val="100000"/>
              </a:lnSpc>
              <a:spcBef>
                <a:spcPts val="360"/>
              </a:spcBef>
              <a:spcAft>
                <a:spcPts val="0"/>
              </a:spcAft>
              <a:buSzPts val="1800"/>
              <a:buFont typeface="Arial"/>
              <a:buChar char="»"/>
              <a:defRPr sz="1800"/>
            </a:lvl9pPr>
          </a:lstStyle>
          <a:p>
            <a:endParaRPr/>
          </a:p>
        </p:txBody>
      </p:sp>
      <p:sp>
        <p:nvSpPr>
          <p:cNvPr id="98" name="Google Shape;98;gdc30370ca2_0_389"/>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Arial"/>
              <a:buChar char="•"/>
              <a:defRPr sz="2800"/>
            </a:lvl1pPr>
            <a:lvl2pPr marL="914400" lvl="1" indent="-381000" algn="l">
              <a:lnSpc>
                <a:spcPct val="100000"/>
              </a:lnSpc>
              <a:spcBef>
                <a:spcPts val="480"/>
              </a:spcBef>
              <a:spcAft>
                <a:spcPts val="0"/>
              </a:spcAft>
              <a:buSzPts val="2400"/>
              <a:buFont typeface="Arial"/>
              <a:buChar char="–"/>
              <a:defRPr sz="2400"/>
            </a:lvl2pPr>
            <a:lvl3pPr marL="1371600" lvl="2" indent="-355600" algn="l">
              <a:lnSpc>
                <a:spcPct val="100000"/>
              </a:lnSpc>
              <a:spcBef>
                <a:spcPts val="400"/>
              </a:spcBef>
              <a:spcAft>
                <a:spcPts val="0"/>
              </a:spcAft>
              <a:buSzPts val="2000"/>
              <a:buFont typeface="Arial"/>
              <a:buChar char="•"/>
              <a:defRPr sz="2000"/>
            </a:lvl3pPr>
            <a:lvl4pPr marL="1828800" lvl="3" indent="-342900" algn="l">
              <a:lnSpc>
                <a:spcPct val="100000"/>
              </a:lnSpc>
              <a:spcBef>
                <a:spcPts val="360"/>
              </a:spcBef>
              <a:spcAft>
                <a:spcPts val="0"/>
              </a:spcAft>
              <a:buSzPts val="1800"/>
              <a:buFont typeface="Arial"/>
              <a:buChar char="–"/>
              <a:defRPr sz="1800"/>
            </a:lvl4pPr>
            <a:lvl5pPr marL="2286000" lvl="4" indent="-342900" algn="l">
              <a:lnSpc>
                <a:spcPct val="100000"/>
              </a:lnSpc>
              <a:spcBef>
                <a:spcPts val="360"/>
              </a:spcBef>
              <a:spcAft>
                <a:spcPts val="0"/>
              </a:spcAft>
              <a:buSzPts val="1800"/>
              <a:buFont typeface="Arial"/>
              <a:buChar char="»"/>
              <a:defRPr sz="1800"/>
            </a:lvl5pPr>
            <a:lvl6pPr marL="2743200" lvl="5" indent="-342900" algn="l">
              <a:lnSpc>
                <a:spcPct val="100000"/>
              </a:lnSpc>
              <a:spcBef>
                <a:spcPts val="360"/>
              </a:spcBef>
              <a:spcAft>
                <a:spcPts val="0"/>
              </a:spcAft>
              <a:buSzPts val="1800"/>
              <a:buFont typeface="Arial"/>
              <a:buChar char="»"/>
              <a:defRPr sz="1800"/>
            </a:lvl6pPr>
            <a:lvl7pPr marL="3200400" lvl="6" indent="-342900" algn="l">
              <a:lnSpc>
                <a:spcPct val="100000"/>
              </a:lnSpc>
              <a:spcBef>
                <a:spcPts val="360"/>
              </a:spcBef>
              <a:spcAft>
                <a:spcPts val="0"/>
              </a:spcAft>
              <a:buSzPts val="1800"/>
              <a:buFont typeface="Arial"/>
              <a:buChar char="»"/>
              <a:defRPr sz="1800"/>
            </a:lvl7pPr>
            <a:lvl8pPr marL="3657600" lvl="7" indent="-342900" algn="l">
              <a:lnSpc>
                <a:spcPct val="100000"/>
              </a:lnSpc>
              <a:spcBef>
                <a:spcPts val="360"/>
              </a:spcBef>
              <a:spcAft>
                <a:spcPts val="0"/>
              </a:spcAft>
              <a:buSzPts val="1800"/>
              <a:buFont typeface="Arial"/>
              <a:buChar char="»"/>
              <a:defRPr sz="1800"/>
            </a:lvl8pPr>
            <a:lvl9pPr marL="4114800" lvl="8" indent="-342900" algn="l">
              <a:lnSpc>
                <a:spcPct val="100000"/>
              </a:lnSpc>
              <a:spcBef>
                <a:spcPts val="360"/>
              </a:spcBef>
              <a:spcAft>
                <a:spcPts val="0"/>
              </a:spcAft>
              <a:buSzPts val="1800"/>
              <a:buFont typeface="Arial"/>
              <a:buChar char="»"/>
              <a:defRPr sz="1800"/>
            </a:lvl9pPr>
          </a:lstStyle>
          <a:p>
            <a:endParaRPr/>
          </a:p>
        </p:txBody>
      </p:sp>
      <p:sp>
        <p:nvSpPr>
          <p:cNvPr id="99" name="Google Shape;99;gdc30370ca2_0_38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gdc30370ca2_0_38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dc30370ca2_0_38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2"/>
        <p:cNvGrpSpPr/>
        <p:nvPr/>
      </p:nvGrpSpPr>
      <p:grpSpPr>
        <a:xfrm>
          <a:off x="0" y="0"/>
          <a:ext cx="0" cy="0"/>
          <a:chOff x="0" y="0"/>
          <a:chExt cx="0" cy="0"/>
        </a:xfrm>
      </p:grpSpPr>
      <p:sp>
        <p:nvSpPr>
          <p:cNvPr id="103" name="Google Shape;103;gdc30370ca2_0_377"/>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4" name="Google Shape;104;gdc30370ca2_0_37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SzPts val="3200"/>
              <a:buFont typeface="Arial"/>
              <a:buNone/>
              <a:defRPr/>
            </a:lvl1pPr>
            <a:lvl2pPr lvl="1" algn="ctr">
              <a:lnSpc>
                <a:spcPct val="100000"/>
              </a:lnSpc>
              <a:spcBef>
                <a:spcPts val="560"/>
              </a:spcBef>
              <a:spcAft>
                <a:spcPts val="0"/>
              </a:spcAft>
              <a:buSzPts val="2800"/>
              <a:buFont typeface="Arial"/>
              <a:buNone/>
              <a:defRPr/>
            </a:lvl2pPr>
            <a:lvl3pPr lvl="2" algn="ctr">
              <a:lnSpc>
                <a:spcPct val="100000"/>
              </a:lnSpc>
              <a:spcBef>
                <a:spcPts val="480"/>
              </a:spcBef>
              <a:spcAft>
                <a:spcPts val="0"/>
              </a:spcAft>
              <a:buSzPts val="2400"/>
              <a:buFont typeface="Arial"/>
              <a:buNone/>
              <a:defRPr/>
            </a:lvl3pPr>
            <a:lvl4pPr lvl="3" algn="ctr">
              <a:lnSpc>
                <a:spcPct val="100000"/>
              </a:lnSpc>
              <a:spcBef>
                <a:spcPts val="400"/>
              </a:spcBef>
              <a:spcAft>
                <a:spcPts val="0"/>
              </a:spcAft>
              <a:buSzPts val="2000"/>
              <a:buFont typeface="Arial"/>
              <a:buNone/>
              <a:defRPr/>
            </a:lvl4pPr>
            <a:lvl5pPr lvl="4" algn="ctr">
              <a:lnSpc>
                <a:spcPct val="100000"/>
              </a:lnSpc>
              <a:spcBef>
                <a:spcPts val="400"/>
              </a:spcBef>
              <a:spcAft>
                <a:spcPts val="0"/>
              </a:spcAft>
              <a:buSzPts val="2000"/>
              <a:buFont typeface="Arial"/>
              <a:buNone/>
              <a:defRPr/>
            </a:lvl5pPr>
            <a:lvl6pPr lvl="5" algn="ctr">
              <a:lnSpc>
                <a:spcPct val="100000"/>
              </a:lnSpc>
              <a:spcBef>
                <a:spcPts val="400"/>
              </a:spcBef>
              <a:spcAft>
                <a:spcPts val="0"/>
              </a:spcAft>
              <a:buSzPts val="2000"/>
              <a:buFont typeface="Arial"/>
              <a:buNone/>
              <a:defRPr/>
            </a:lvl6pPr>
            <a:lvl7pPr lvl="6" algn="ctr">
              <a:lnSpc>
                <a:spcPct val="100000"/>
              </a:lnSpc>
              <a:spcBef>
                <a:spcPts val="400"/>
              </a:spcBef>
              <a:spcAft>
                <a:spcPts val="0"/>
              </a:spcAft>
              <a:buSzPts val="2000"/>
              <a:buFont typeface="Arial"/>
              <a:buNone/>
              <a:defRPr/>
            </a:lvl7pPr>
            <a:lvl8pPr lvl="7" algn="ctr">
              <a:lnSpc>
                <a:spcPct val="100000"/>
              </a:lnSpc>
              <a:spcBef>
                <a:spcPts val="400"/>
              </a:spcBef>
              <a:spcAft>
                <a:spcPts val="0"/>
              </a:spcAft>
              <a:buSzPts val="2000"/>
              <a:buFont typeface="Arial"/>
              <a:buNone/>
              <a:defRPr/>
            </a:lvl8pPr>
            <a:lvl9pPr lvl="8" algn="ctr">
              <a:lnSpc>
                <a:spcPct val="100000"/>
              </a:lnSpc>
              <a:spcBef>
                <a:spcPts val="400"/>
              </a:spcBef>
              <a:spcAft>
                <a:spcPts val="0"/>
              </a:spcAft>
              <a:buSzPts val="2000"/>
              <a:buFont typeface="Arial"/>
              <a:buNone/>
              <a:defRPr/>
            </a:lvl9pPr>
          </a:lstStyle>
          <a:p>
            <a:endParaRPr/>
          </a:p>
        </p:txBody>
      </p:sp>
      <p:sp>
        <p:nvSpPr>
          <p:cNvPr id="105" name="Google Shape;105;gdc30370ca2_0_37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dc30370ca2_0_37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dc30370ca2_0_37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8"/>
        <p:cNvGrpSpPr/>
        <p:nvPr/>
      </p:nvGrpSpPr>
      <p:grpSpPr>
        <a:xfrm>
          <a:off x="0" y="0"/>
          <a:ext cx="0" cy="0"/>
          <a:chOff x="0" y="0"/>
          <a:chExt cx="0" cy="0"/>
        </a:xfrm>
      </p:grpSpPr>
      <p:sp>
        <p:nvSpPr>
          <p:cNvPr id="109" name="Google Shape;109;gdc30370ca2_0_383"/>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0" name="Google Shape;110;gdc30370ca2_0_383"/>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Font typeface="Arial"/>
              <a:buNone/>
              <a:defRPr sz="2000"/>
            </a:lvl1pPr>
            <a:lvl2pPr marL="914400" lvl="1" indent="-228600" algn="l">
              <a:lnSpc>
                <a:spcPct val="100000"/>
              </a:lnSpc>
              <a:spcBef>
                <a:spcPts val="360"/>
              </a:spcBef>
              <a:spcAft>
                <a:spcPts val="0"/>
              </a:spcAft>
              <a:buSzPts val="1800"/>
              <a:buFont typeface="Arial"/>
              <a:buNone/>
              <a:defRPr sz="1800"/>
            </a:lvl2pPr>
            <a:lvl3pPr marL="1371600" lvl="2" indent="-228600" algn="l">
              <a:lnSpc>
                <a:spcPct val="100000"/>
              </a:lnSpc>
              <a:spcBef>
                <a:spcPts val="320"/>
              </a:spcBef>
              <a:spcAft>
                <a:spcPts val="0"/>
              </a:spcAft>
              <a:buSzPts val="1600"/>
              <a:buFont typeface="Arial"/>
              <a:buNone/>
              <a:defRPr sz="1600"/>
            </a:lvl3pPr>
            <a:lvl4pPr marL="1828800" lvl="3" indent="-228600" algn="l">
              <a:lnSpc>
                <a:spcPct val="100000"/>
              </a:lnSpc>
              <a:spcBef>
                <a:spcPts val="280"/>
              </a:spcBef>
              <a:spcAft>
                <a:spcPts val="0"/>
              </a:spcAft>
              <a:buSzPts val="1400"/>
              <a:buFont typeface="Arial"/>
              <a:buNone/>
              <a:defRPr sz="1400"/>
            </a:lvl4pPr>
            <a:lvl5pPr marL="2286000" lvl="4" indent="-228600" algn="l">
              <a:lnSpc>
                <a:spcPct val="100000"/>
              </a:lnSpc>
              <a:spcBef>
                <a:spcPts val="280"/>
              </a:spcBef>
              <a:spcAft>
                <a:spcPts val="0"/>
              </a:spcAft>
              <a:buSzPts val="1400"/>
              <a:buFont typeface="Arial"/>
              <a:buNone/>
              <a:defRPr sz="1400"/>
            </a:lvl5pPr>
            <a:lvl6pPr marL="2743200" lvl="5" indent="-228600" algn="l">
              <a:lnSpc>
                <a:spcPct val="100000"/>
              </a:lnSpc>
              <a:spcBef>
                <a:spcPts val="280"/>
              </a:spcBef>
              <a:spcAft>
                <a:spcPts val="0"/>
              </a:spcAft>
              <a:buSzPts val="1400"/>
              <a:buFont typeface="Arial"/>
              <a:buNone/>
              <a:defRPr sz="1400"/>
            </a:lvl6pPr>
            <a:lvl7pPr marL="3200400" lvl="6" indent="-228600" algn="l">
              <a:lnSpc>
                <a:spcPct val="100000"/>
              </a:lnSpc>
              <a:spcBef>
                <a:spcPts val="280"/>
              </a:spcBef>
              <a:spcAft>
                <a:spcPts val="0"/>
              </a:spcAft>
              <a:buSzPts val="1400"/>
              <a:buFont typeface="Arial"/>
              <a:buNone/>
              <a:defRPr sz="1400"/>
            </a:lvl7pPr>
            <a:lvl8pPr marL="3657600" lvl="7" indent="-228600" algn="l">
              <a:lnSpc>
                <a:spcPct val="100000"/>
              </a:lnSpc>
              <a:spcBef>
                <a:spcPts val="280"/>
              </a:spcBef>
              <a:spcAft>
                <a:spcPts val="0"/>
              </a:spcAft>
              <a:buSzPts val="1400"/>
              <a:buFont typeface="Arial"/>
              <a:buNone/>
              <a:defRPr sz="1400"/>
            </a:lvl8pPr>
            <a:lvl9pPr marL="4114800" lvl="8" indent="-228600" algn="l">
              <a:lnSpc>
                <a:spcPct val="100000"/>
              </a:lnSpc>
              <a:spcBef>
                <a:spcPts val="280"/>
              </a:spcBef>
              <a:spcAft>
                <a:spcPts val="0"/>
              </a:spcAft>
              <a:buSzPts val="1400"/>
              <a:buFont typeface="Arial"/>
              <a:buNone/>
              <a:defRPr sz="1400"/>
            </a:lvl9pPr>
          </a:lstStyle>
          <a:p>
            <a:endParaRPr/>
          </a:p>
        </p:txBody>
      </p:sp>
      <p:sp>
        <p:nvSpPr>
          <p:cNvPr id="111" name="Google Shape;111;gdc30370ca2_0_38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gdc30370ca2_0_38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gdc30370ca2_0_38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4"/>
        <p:cNvGrpSpPr/>
        <p:nvPr/>
      </p:nvGrpSpPr>
      <p:grpSpPr>
        <a:xfrm>
          <a:off x="0" y="0"/>
          <a:ext cx="0" cy="0"/>
          <a:chOff x="0" y="0"/>
          <a:chExt cx="0" cy="0"/>
        </a:xfrm>
      </p:grpSpPr>
      <p:sp>
        <p:nvSpPr>
          <p:cNvPr id="115" name="Google Shape;115;gdc30370ca2_0_396"/>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6" name="Google Shape;116;gdc30370ca2_0_396"/>
          <p:cNvSpPr txBox="1">
            <a:spLocks noGrp="1"/>
          </p:cNvSpPr>
          <p:nvPr>
            <p:ph type="body" idx="1"/>
          </p:nvPr>
        </p:nvSpPr>
        <p:spPr>
          <a:xfrm>
            <a:off x="1524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17" name="Google Shape;117;gdc30370ca2_0_396"/>
          <p:cNvSpPr txBox="1">
            <a:spLocks noGrp="1"/>
          </p:cNvSpPr>
          <p:nvPr>
            <p:ph type="body" idx="2"/>
          </p:nvPr>
        </p:nvSpPr>
        <p:spPr>
          <a:xfrm>
            <a:off x="46482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18" name="Google Shape;118;gdc30370ca2_0_396"/>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9"/>
        <p:cNvGrpSpPr/>
        <p:nvPr/>
      </p:nvGrpSpPr>
      <p:grpSpPr>
        <a:xfrm>
          <a:off x="0" y="0"/>
          <a:ext cx="0" cy="0"/>
          <a:chOff x="0" y="0"/>
          <a:chExt cx="0" cy="0"/>
        </a:xfrm>
      </p:grpSpPr>
      <p:sp>
        <p:nvSpPr>
          <p:cNvPr id="120" name="Google Shape;120;gdc30370ca2_0_401"/>
          <p:cNvSpPr txBox="1">
            <a:spLocks noGrp="1"/>
          </p:cNvSpPr>
          <p:nvPr>
            <p:ph type="body" idx="1"/>
          </p:nvPr>
        </p:nvSpPr>
        <p:spPr>
          <a:xfrm>
            <a:off x="152400" y="152400"/>
            <a:ext cx="8839200" cy="61722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21" name="Google Shape;121;gdc30370ca2_0_401"/>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2"/>
        <p:cNvGrpSpPr/>
        <p:nvPr/>
      </p:nvGrpSpPr>
      <p:grpSpPr>
        <a:xfrm>
          <a:off x="0" y="0"/>
          <a:ext cx="0" cy="0"/>
          <a:chOff x="0" y="0"/>
          <a:chExt cx="0" cy="0"/>
        </a:xfrm>
      </p:grpSpPr>
      <p:sp>
        <p:nvSpPr>
          <p:cNvPr id="123" name="Google Shape;123;gdc30370ca2_0_404"/>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4" name="Google Shape;124;gdc30370ca2_0_404"/>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sz="3200"/>
            </a:lvl1pPr>
            <a:lvl2pPr marL="914400" lvl="1" indent="-406400" algn="l">
              <a:lnSpc>
                <a:spcPct val="100000"/>
              </a:lnSpc>
              <a:spcBef>
                <a:spcPts val="560"/>
              </a:spcBef>
              <a:spcAft>
                <a:spcPts val="0"/>
              </a:spcAft>
              <a:buSzPts val="2800"/>
              <a:buFont typeface="Arial"/>
              <a:buChar char="–"/>
              <a:defRPr sz="2800"/>
            </a:lvl2pPr>
            <a:lvl3pPr marL="1371600" lvl="2" indent="-381000" algn="l">
              <a:lnSpc>
                <a:spcPct val="100000"/>
              </a:lnSpc>
              <a:spcBef>
                <a:spcPts val="480"/>
              </a:spcBef>
              <a:spcAft>
                <a:spcPts val="0"/>
              </a:spcAft>
              <a:buSzPts val="2400"/>
              <a:buFont typeface="Arial"/>
              <a:buChar char="•"/>
              <a:defRPr sz="2400"/>
            </a:lvl3pPr>
            <a:lvl4pPr marL="1828800" lvl="3" indent="-355600" algn="l">
              <a:lnSpc>
                <a:spcPct val="100000"/>
              </a:lnSpc>
              <a:spcBef>
                <a:spcPts val="400"/>
              </a:spcBef>
              <a:spcAft>
                <a:spcPts val="0"/>
              </a:spcAft>
              <a:buSzPts val="2000"/>
              <a:buFont typeface="Arial"/>
              <a:buChar char="–"/>
              <a:defRPr sz="2000"/>
            </a:lvl4pPr>
            <a:lvl5pPr marL="2286000" lvl="4" indent="-355600" algn="l">
              <a:lnSpc>
                <a:spcPct val="100000"/>
              </a:lnSpc>
              <a:spcBef>
                <a:spcPts val="400"/>
              </a:spcBef>
              <a:spcAft>
                <a:spcPts val="0"/>
              </a:spcAft>
              <a:buSzPts val="2000"/>
              <a:buFont typeface="Arial"/>
              <a:buChar char="»"/>
              <a:defRPr sz="2000"/>
            </a:lvl5pPr>
            <a:lvl6pPr marL="2743200" lvl="5" indent="-355600" algn="l">
              <a:lnSpc>
                <a:spcPct val="100000"/>
              </a:lnSpc>
              <a:spcBef>
                <a:spcPts val="400"/>
              </a:spcBef>
              <a:spcAft>
                <a:spcPts val="0"/>
              </a:spcAft>
              <a:buSzPts val="2000"/>
              <a:buFont typeface="Arial"/>
              <a:buChar char="»"/>
              <a:defRPr sz="2000"/>
            </a:lvl6pPr>
            <a:lvl7pPr marL="3200400" lvl="6" indent="-355600" algn="l">
              <a:lnSpc>
                <a:spcPct val="100000"/>
              </a:lnSpc>
              <a:spcBef>
                <a:spcPts val="400"/>
              </a:spcBef>
              <a:spcAft>
                <a:spcPts val="0"/>
              </a:spcAft>
              <a:buSzPts val="2000"/>
              <a:buFont typeface="Arial"/>
              <a:buChar char="»"/>
              <a:defRPr sz="2000"/>
            </a:lvl7pPr>
            <a:lvl8pPr marL="3657600" lvl="7" indent="-355600" algn="l">
              <a:lnSpc>
                <a:spcPct val="100000"/>
              </a:lnSpc>
              <a:spcBef>
                <a:spcPts val="400"/>
              </a:spcBef>
              <a:spcAft>
                <a:spcPts val="0"/>
              </a:spcAft>
              <a:buSzPts val="2000"/>
              <a:buFont typeface="Arial"/>
              <a:buChar char="»"/>
              <a:defRPr sz="2000"/>
            </a:lvl8pPr>
            <a:lvl9pPr marL="4114800" lvl="8" indent="-355600" algn="l">
              <a:lnSpc>
                <a:spcPct val="100000"/>
              </a:lnSpc>
              <a:spcBef>
                <a:spcPts val="400"/>
              </a:spcBef>
              <a:spcAft>
                <a:spcPts val="0"/>
              </a:spcAft>
              <a:buSzPts val="2000"/>
              <a:buFont typeface="Arial"/>
              <a:buChar char="»"/>
              <a:defRPr sz="2000"/>
            </a:lvl9pPr>
          </a:lstStyle>
          <a:p>
            <a:endParaRPr/>
          </a:p>
        </p:txBody>
      </p:sp>
      <p:sp>
        <p:nvSpPr>
          <p:cNvPr id="125" name="Google Shape;125;gdc30370ca2_0_404"/>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Font typeface="Arial"/>
              <a:buNone/>
              <a:defRPr sz="1400"/>
            </a:lvl1pPr>
            <a:lvl2pPr marL="914400" lvl="1" indent="-228600" algn="l">
              <a:lnSpc>
                <a:spcPct val="100000"/>
              </a:lnSpc>
              <a:spcBef>
                <a:spcPts val="240"/>
              </a:spcBef>
              <a:spcAft>
                <a:spcPts val="0"/>
              </a:spcAft>
              <a:buSzPts val="1200"/>
              <a:buFont typeface="Arial"/>
              <a:buNone/>
              <a:defRPr sz="1200"/>
            </a:lvl2pPr>
            <a:lvl3pPr marL="1371600" lvl="2" indent="-228600" algn="l">
              <a:lnSpc>
                <a:spcPct val="100000"/>
              </a:lnSpc>
              <a:spcBef>
                <a:spcPts val="200"/>
              </a:spcBef>
              <a:spcAft>
                <a:spcPts val="0"/>
              </a:spcAft>
              <a:buSzPts val="1000"/>
              <a:buFont typeface="Arial"/>
              <a:buNone/>
              <a:defRPr sz="1000"/>
            </a:lvl3pPr>
            <a:lvl4pPr marL="1828800" lvl="3" indent="-228600" algn="l">
              <a:lnSpc>
                <a:spcPct val="100000"/>
              </a:lnSpc>
              <a:spcBef>
                <a:spcPts val="180"/>
              </a:spcBef>
              <a:spcAft>
                <a:spcPts val="0"/>
              </a:spcAft>
              <a:buSzPts val="900"/>
              <a:buFont typeface="Arial"/>
              <a:buNone/>
              <a:defRPr sz="900"/>
            </a:lvl4pPr>
            <a:lvl5pPr marL="2286000" lvl="4" indent="-228600" algn="l">
              <a:lnSpc>
                <a:spcPct val="100000"/>
              </a:lnSpc>
              <a:spcBef>
                <a:spcPts val="180"/>
              </a:spcBef>
              <a:spcAft>
                <a:spcPts val="0"/>
              </a:spcAft>
              <a:buSzPts val="900"/>
              <a:buFont typeface="Arial"/>
              <a:buNone/>
              <a:defRPr sz="900"/>
            </a:lvl5pPr>
            <a:lvl6pPr marL="2743200" lvl="5" indent="-228600" algn="l">
              <a:lnSpc>
                <a:spcPct val="100000"/>
              </a:lnSpc>
              <a:spcBef>
                <a:spcPts val="180"/>
              </a:spcBef>
              <a:spcAft>
                <a:spcPts val="0"/>
              </a:spcAft>
              <a:buSzPts val="900"/>
              <a:buFont typeface="Arial"/>
              <a:buNone/>
              <a:defRPr sz="900"/>
            </a:lvl6pPr>
            <a:lvl7pPr marL="3200400" lvl="6" indent="-228600" algn="l">
              <a:lnSpc>
                <a:spcPct val="100000"/>
              </a:lnSpc>
              <a:spcBef>
                <a:spcPts val="180"/>
              </a:spcBef>
              <a:spcAft>
                <a:spcPts val="0"/>
              </a:spcAft>
              <a:buSzPts val="900"/>
              <a:buFont typeface="Arial"/>
              <a:buNone/>
              <a:defRPr sz="900"/>
            </a:lvl7pPr>
            <a:lvl8pPr marL="3657600" lvl="7" indent="-228600" algn="l">
              <a:lnSpc>
                <a:spcPct val="100000"/>
              </a:lnSpc>
              <a:spcBef>
                <a:spcPts val="180"/>
              </a:spcBef>
              <a:spcAft>
                <a:spcPts val="0"/>
              </a:spcAft>
              <a:buSzPts val="900"/>
              <a:buFont typeface="Arial"/>
              <a:buNone/>
              <a:defRPr sz="900"/>
            </a:lvl8pPr>
            <a:lvl9pPr marL="4114800" lvl="8" indent="-228600" algn="l">
              <a:lnSpc>
                <a:spcPct val="100000"/>
              </a:lnSpc>
              <a:spcBef>
                <a:spcPts val="180"/>
              </a:spcBef>
              <a:spcAft>
                <a:spcPts val="0"/>
              </a:spcAft>
              <a:buSzPts val="900"/>
              <a:buFont typeface="Arial"/>
              <a:buNone/>
              <a:defRPr sz="900"/>
            </a:lvl9pPr>
          </a:lstStyle>
          <a:p>
            <a:endParaRPr/>
          </a:p>
        </p:txBody>
      </p:sp>
      <p:sp>
        <p:nvSpPr>
          <p:cNvPr id="126" name="Google Shape;126;gdc30370ca2_0_40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dc30370ca2_0_40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dc30370ca2_0_40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9"/>
        <p:cNvGrpSpPr/>
        <p:nvPr/>
      </p:nvGrpSpPr>
      <p:grpSpPr>
        <a:xfrm>
          <a:off x="0" y="0"/>
          <a:ext cx="0" cy="0"/>
          <a:chOff x="0" y="0"/>
          <a:chExt cx="0" cy="0"/>
        </a:xfrm>
      </p:grpSpPr>
      <p:sp>
        <p:nvSpPr>
          <p:cNvPr id="130" name="Google Shape;130;gdc30370ca2_0_411"/>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1" name="Google Shape;131;gdc30370ca2_0_411"/>
          <p:cNvSpPr>
            <a:spLocks noGrp="1"/>
          </p:cNvSpPr>
          <p:nvPr>
            <p:ph type="pic" idx="2"/>
          </p:nvPr>
        </p:nvSpPr>
        <p:spPr>
          <a:xfrm>
            <a:off x="1792288" y="612775"/>
            <a:ext cx="5486400" cy="4114800"/>
          </a:xfrm>
          <a:prstGeom prst="rect">
            <a:avLst/>
          </a:prstGeom>
          <a:noFill/>
          <a:ln>
            <a:noFill/>
          </a:ln>
        </p:spPr>
      </p:sp>
      <p:sp>
        <p:nvSpPr>
          <p:cNvPr id="132" name="Google Shape;132;gdc30370ca2_0_411"/>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Font typeface="Arial"/>
              <a:buNone/>
              <a:defRPr sz="1400"/>
            </a:lvl1pPr>
            <a:lvl2pPr marL="914400" lvl="1" indent="-228600" algn="l">
              <a:lnSpc>
                <a:spcPct val="100000"/>
              </a:lnSpc>
              <a:spcBef>
                <a:spcPts val="240"/>
              </a:spcBef>
              <a:spcAft>
                <a:spcPts val="0"/>
              </a:spcAft>
              <a:buSzPts val="1200"/>
              <a:buFont typeface="Arial"/>
              <a:buNone/>
              <a:defRPr sz="1200"/>
            </a:lvl2pPr>
            <a:lvl3pPr marL="1371600" lvl="2" indent="-228600" algn="l">
              <a:lnSpc>
                <a:spcPct val="100000"/>
              </a:lnSpc>
              <a:spcBef>
                <a:spcPts val="200"/>
              </a:spcBef>
              <a:spcAft>
                <a:spcPts val="0"/>
              </a:spcAft>
              <a:buSzPts val="1000"/>
              <a:buFont typeface="Arial"/>
              <a:buNone/>
              <a:defRPr sz="1000"/>
            </a:lvl3pPr>
            <a:lvl4pPr marL="1828800" lvl="3" indent="-228600" algn="l">
              <a:lnSpc>
                <a:spcPct val="100000"/>
              </a:lnSpc>
              <a:spcBef>
                <a:spcPts val="180"/>
              </a:spcBef>
              <a:spcAft>
                <a:spcPts val="0"/>
              </a:spcAft>
              <a:buSzPts val="900"/>
              <a:buFont typeface="Arial"/>
              <a:buNone/>
              <a:defRPr sz="900"/>
            </a:lvl4pPr>
            <a:lvl5pPr marL="2286000" lvl="4" indent="-228600" algn="l">
              <a:lnSpc>
                <a:spcPct val="100000"/>
              </a:lnSpc>
              <a:spcBef>
                <a:spcPts val="180"/>
              </a:spcBef>
              <a:spcAft>
                <a:spcPts val="0"/>
              </a:spcAft>
              <a:buSzPts val="900"/>
              <a:buFont typeface="Arial"/>
              <a:buNone/>
              <a:defRPr sz="900"/>
            </a:lvl5pPr>
            <a:lvl6pPr marL="2743200" lvl="5" indent="-228600" algn="l">
              <a:lnSpc>
                <a:spcPct val="100000"/>
              </a:lnSpc>
              <a:spcBef>
                <a:spcPts val="180"/>
              </a:spcBef>
              <a:spcAft>
                <a:spcPts val="0"/>
              </a:spcAft>
              <a:buSzPts val="900"/>
              <a:buFont typeface="Arial"/>
              <a:buNone/>
              <a:defRPr sz="900"/>
            </a:lvl6pPr>
            <a:lvl7pPr marL="3200400" lvl="6" indent="-228600" algn="l">
              <a:lnSpc>
                <a:spcPct val="100000"/>
              </a:lnSpc>
              <a:spcBef>
                <a:spcPts val="180"/>
              </a:spcBef>
              <a:spcAft>
                <a:spcPts val="0"/>
              </a:spcAft>
              <a:buSzPts val="900"/>
              <a:buFont typeface="Arial"/>
              <a:buNone/>
              <a:defRPr sz="900"/>
            </a:lvl7pPr>
            <a:lvl8pPr marL="3657600" lvl="7" indent="-228600" algn="l">
              <a:lnSpc>
                <a:spcPct val="100000"/>
              </a:lnSpc>
              <a:spcBef>
                <a:spcPts val="180"/>
              </a:spcBef>
              <a:spcAft>
                <a:spcPts val="0"/>
              </a:spcAft>
              <a:buSzPts val="900"/>
              <a:buFont typeface="Arial"/>
              <a:buNone/>
              <a:defRPr sz="900"/>
            </a:lvl8pPr>
            <a:lvl9pPr marL="4114800" lvl="8" indent="-228600" algn="l">
              <a:lnSpc>
                <a:spcPct val="100000"/>
              </a:lnSpc>
              <a:spcBef>
                <a:spcPts val="180"/>
              </a:spcBef>
              <a:spcAft>
                <a:spcPts val="0"/>
              </a:spcAft>
              <a:buSzPts val="900"/>
              <a:buFont typeface="Arial"/>
              <a:buNone/>
              <a:defRPr sz="900"/>
            </a:lvl9pPr>
          </a:lstStyle>
          <a:p>
            <a:endParaRPr/>
          </a:p>
        </p:txBody>
      </p:sp>
      <p:sp>
        <p:nvSpPr>
          <p:cNvPr id="133" name="Google Shape;133;gdc30370ca2_0_4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dc30370ca2_0_4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dc30370ca2_0_4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6"/>
        <p:cNvGrpSpPr/>
        <p:nvPr/>
      </p:nvGrpSpPr>
      <p:grpSpPr>
        <a:xfrm>
          <a:off x="0" y="0"/>
          <a:ext cx="0" cy="0"/>
          <a:chOff x="0" y="0"/>
          <a:chExt cx="0" cy="0"/>
        </a:xfrm>
      </p:grpSpPr>
      <p:sp>
        <p:nvSpPr>
          <p:cNvPr id="137" name="Google Shape;137;gdc30370ca2_0_418"/>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8" name="Google Shape;138;gdc30370ca2_0_418"/>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39" name="Google Shape;139;gdc30370ca2_0_4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gdc30370ca2_0_4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dc30370ca2_0_4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2"/>
        <p:cNvGrpSpPr/>
        <p:nvPr/>
      </p:nvGrpSpPr>
      <p:grpSpPr>
        <a:xfrm>
          <a:off x="0" y="0"/>
          <a:ext cx="0" cy="0"/>
          <a:chOff x="0" y="0"/>
          <a:chExt cx="0" cy="0"/>
        </a:xfrm>
      </p:grpSpPr>
      <p:sp>
        <p:nvSpPr>
          <p:cNvPr id="143" name="Google Shape;143;gdc30370ca2_0_424"/>
          <p:cNvSpPr txBox="1">
            <a:spLocks noGrp="1"/>
          </p:cNvSpPr>
          <p:nvPr>
            <p:ph type="title"/>
          </p:nvPr>
        </p:nvSpPr>
        <p:spPr>
          <a:xfrm rot="5400000">
            <a:off x="4705350" y="2038350"/>
            <a:ext cx="5562600" cy="1943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4" name="Google Shape;144;gdc30370ca2_0_424"/>
          <p:cNvSpPr txBox="1">
            <a:spLocks noGrp="1"/>
          </p:cNvSpPr>
          <p:nvPr>
            <p:ph type="body" idx="1"/>
          </p:nvPr>
        </p:nvSpPr>
        <p:spPr>
          <a:xfrm rot="5400000">
            <a:off x="742950" y="171450"/>
            <a:ext cx="5562600" cy="56769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45" name="Google Shape;145;gdc30370ca2_0_4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dc30370ca2_0_4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gdc30370ca2_0_4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48"/>
        <p:cNvGrpSpPr/>
        <p:nvPr/>
      </p:nvGrpSpPr>
      <p:grpSpPr>
        <a:xfrm>
          <a:off x="0" y="0"/>
          <a:ext cx="0" cy="0"/>
          <a:chOff x="0" y="0"/>
          <a:chExt cx="0" cy="0"/>
        </a:xfrm>
      </p:grpSpPr>
      <p:sp>
        <p:nvSpPr>
          <p:cNvPr id="149" name="Google Shape;149;gdc30370ca2_0_430"/>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0" name="Google Shape;150;gdc30370ca2_0_430"/>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51" name="Google Shape;151;gdc30370ca2_0_430"/>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52" name="Google Shape;152;gdc30370ca2_0_4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dc30370ca2_0_4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gdc30370ca2_0_4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55"/>
        <p:cNvGrpSpPr/>
        <p:nvPr/>
      </p:nvGrpSpPr>
      <p:grpSpPr>
        <a:xfrm>
          <a:off x="0" y="0"/>
          <a:ext cx="0" cy="0"/>
          <a:chOff x="0" y="0"/>
          <a:chExt cx="0" cy="0"/>
        </a:xfrm>
      </p:grpSpPr>
      <p:sp>
        <p:nvSpPr>
          <p:cNvPr id="156" name="Google Shape;156;gdc30370ca2_0_437"/>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7" name="Google Shape;157;gdc30370ca2_0_437"/>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58" name="Google Shape;158;gdc30370ca2_0_437"/>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59" name="Google Shape;159;gdc30370ca2_0_4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dc30370ca2_0_4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gdc30370ca2_0_4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162"/>
        <p:cNvGrpSpPr/>
        <p:nvPr/>
      </p:nvGrpSpPr>
      <p:grpSpPr>
        <a:xfrm>
          <a:off x="0" y="0"/>
          <a:ext cx="0" cy="0"/>
          <a:chOff x="0" y="0"/>
          <a:chExt cx="0" cy="0"/>
        </a:xfrm>
      </p:grpSpPr>
      <p:sp>
        <p:nvSpPr>
          <p:cNvPr id="163" name="Google Shape;163;gdc30370ca2_0_444"/>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4" name="Google Shape;164;gdc30370ca2_0_444"/>
          <p:cNvSpPr>
            <a:spLocks noGrp="1"/>
          </p:cNvSpPr>
          <p:nvPr>
            <p:ph type="clipArt" idx="2"/>
          </p:nvPr>
        </p:nvSpPr>
        <p:spPr>
          <a:xfrm>
            <a:off x="685800" y="1676400"/>
            <a:ext cx="3810000" cy="4114800"/>
          </a:xfrm>
          <a:prstGeom prst="rect">
            <a:avLst/>
          </a:prstGeom>
          <a:noFill/>
          <a:ln>
            <a:noFill/>
          </a:ln>
        </p:spPr>
      </p:sp>
      <p:sp>
        <p:nvSpPr>
          <p:cNvPr id="165" name="Google Shape;165;gdc30370ca2_0_444"/>
          <p:cNvSpPr txBox="1">
            <a:spLocks noGrp="1"/>
          </p:cNvSpPr>
          <p:nvPr>
            <p:ph type="body" idx="1"/>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66" name="Google Shape;166;gdc30370ca2_0_4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gdc30370ca2_0_4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gdc30370ca2_0_4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169"/>
        <p:cNvGrpSpPr/>
        <p:nvPr/>
      </p:nvGrpSpPr>
      <p:grpSpPr>
        <a:xfrm>
          <a:off x="0" y="0"/>
          <a:ext cx="0" cy="0"/>
          <a:chOff x="0" y="0"/>
          <a:chExt cx="0" cy="0"/>
        </a:xfrm>
      </p:grpSpPr>
      <p:sp>
        <p:nvSpPr>
          <p:cNvPr id="170" name="Google Shape;170;gdc30370ca2_0_451"/>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1" name="Google Shape;171;gdc30370ca2_0_451"/>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72" name="Google Shape;172;gdc30370ca2_0_451"/>
          <p:cNvSpPr>
            <a:spLocks noGrp="1"/>
          </p:cNvSpPr>
          <p:nvPr>
            <p:ph type="clipArt" idx="2"/>
          </p:nvPr>
        </p:nvSpPr>
        <p:spPr>
          <a:xfrm>
            <a:off x="4648200" y="1676400"/>
            <a:ext cx="3810000" cy="4114800"/>
          </a:xfrm>
          <a:prstGeom prst="rect">
            <a:avLst/>
          </a:prstGeom>
          <a:noFill/>
          <a:ln>
            <a:noFill/>
          </a:ln>
        </p:spPr>
      </p:sp>
      <p:sp>
        <p:nvSpPr>
          <p:cNvPr id="173" name="Google Shape;173;gdc30370ca2_0_4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gdc30370ca2_0_4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dc30370ca2_0_4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76"/>
        <p:cNvGrpSpPr/>
        <p:nvPr/>
      </p:nvGrpSpPr>
      <p:grpSpPr>
        <a:xfrm>
          <a:off x="0" y="0"/>
          <a:ext cx="0" cy="0"/>
          <a:chOff x="0" y="0"/>
          <a:chExt cx="0" cy="0"/>
        </a:xfrm>
      </p:grpSpPr>
      <p:sp>
        <p:nvSpPr>
          <p:cNvPr id="177" name="Google Shape;177;gdc30370ca2_0_458"/>
          <p:cNvSpPr txBox="1">
            <a:spLocks noGrp="1"/>
          </p:cNvSpPr>
          <p:nvPr>
            <p:ph type="body" idx="1"/>
          </p:nvPr>
        </p:nvSpPr>
        <p:spPr>
          <a:xfrm>
            <a:off x="152400" y="152400"/>
            <a:ext cx="8839200" cy="61722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78" name="Google Shape;178;gdc30370ca2_0_458"/>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79"/>
        <p:cNvGrpSpPr/>
        <p:nvPr/>
      </p:nvGrpSpPr>
      <p:grpSpPr>
        <a:xfrm>
          <a:off x="0" y="0"/>
          <a:ext cx="0" cy="0"/>
          <a:chOff x="0" y="0"/>
          <a:chExt cx="0" cy="0"/>
        </a:xfrm>
      </p:grpSpPr>
      <p:sp>
        <p:nvSpPr>
          <p:cNvPr id="180" name="Google Shape;180;gdc30370ca2_0_461"/>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181"/>
        <p:cNvGrpSpPr/>
        <p:nvPr/>
      </p:nvGrpSpPr>
      <p:grpSpPr>
        <a:xfrm>
          <a:off x="0" y="0"/>
          <a:ext cx="0" cy="0"/>
          <a:chOff x="0" y="0"/>
          <a:chExt cx="0" cy="0"/>
        </a:xfrm>
      </p:grpSpPr>
      <p:sp>
        <p:nvSpPr>
          <p:cNvPr id="182" name="Google Shape;182;gdc30370ca2_0_463"/>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3"/>
        <p:cNvGrpSpPr/>
        <p:nvPr/>
      </p:nvGrpSpPr>
      <p:grpSpPr>
        <a:xfrm>
          <a:off x="0" y="0"/>
          <a:ext cx="0" cy="0"/>
          <a:chOff x="0" y="0"/>
          <a:chExt cx="0" cy="0"/>
        </a:xfrm>
      </p:grpSpPr>
      <p:sp>
        <p:nvSpPr>
          <p:cNvPr id="184" name="Google Shape;184;gdc30370ca2_0_465"/>
          <p:cNvSpPr txBox="1">
            <a:spLocks noGrp="1"/>
          </p:cNvSpPr>
          <p:nvPr>
            <p:ph type="title"/>
          </p:nvPr>
        </p:nvSpPr>
        <p:spPr>
          <a:xfrm>
            <a:off x="311700" y="593367"/>
            <a:ext cx="8520600" cy="763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5" name="Google Shape;185;gdc30370ca2_0_465"/>
          <p:cNvSpPr txBox="1">
            <a:spLocks noGrp="1"/>
          </p:cNvSpPr>
          <p:nvPr>
            <p:ph type="body" idx="1"/>
          </p:nvPr>
        </p:nvSpPr>
        <p:spPr>
          <a:xfrm>
            <a:off x="311700" y="1536633"/>
            <a:ext cx="8520600" cy="45552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86" name="Google Shape;186;gdc30370ca2_0_465"/>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87"/>
        <p:cNvGrpSpPr/>
        <p:nvPr/>
      </p:nvGrpSpPr>
      <p:grpSpPr>
        <a:xfrm>
          <a:off x="0" y="0"/>
          <a:ext cx="0" cy="0"/>
          <a:chOff x="0" y="0"/>
          <a:chExt cx="0" cy="0"/>
        </a:xfrm>
      </p:grpSpPr>
      <p:sp>
        <p:nvSpPr>
          <p:cNvPr id="188" name="Google Shape;188;gdc30370ca2_0_469"/>
          <p:cNvSpPr txBox="1">
            <a:spLocks noGrp="1"/>
          </p:cNvSpPr>
          <p:nvPr>
            <p:ph type="title"/>
          </p:nvPr>
        </p:nvSpPr>
        <p:spPr>
          <a:xfrm>
            <a:off x="311700" y="2867800"/>
            <a:ext cx="8520600" cy="11223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89" name="Google Shape;189;gdc30370ca2_0_469"/>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4">
            <a:extLst>
              <a:ext uri="{FF2B5EF4-FFF2-40B4-BE49-F238E27FC236}">
                <a16:creationId xmlns:a16="http://schemas.microsoft.com/office/drawing/2014/main" id="{62739C57-031B-1DD3-C870-7CFBD35B98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8E71B2-02BB-673B-0812-D9C5DA5EA7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225E99-E31D-E3DE-EEF8-A2243E7A5DEC}"/>
              </a:ext>
            </a:extLst>
          </p:cNvPr>
          <p:cNvSpPr>
            <a:spLocks noGrp="1" noChangeArrowheads="1"/>
          </p:cNvSpPr>
          <p:nvPr>
            <p:ph type="sldNum" sz="quarter" idx="12"/>
          </p:nvPr>
        </p:nvSpPr>
        <p:spPr>
          <a:ln/>
        </p:spPr>
        <p:txBody>
          <a:bodyPr/>
          <a:lstStyle>
            <a:lvl1pPr>
              <a:defRPr/>
            </a:lvl1pPr>
          </a:lstStyle>
          <a:p>
            <a:fld id="{84614C0E-F822-BE45-8571-D2B07522D0D7}" type="slidenum">
              <a:rPr lang="en-US" altLang="en-US"/>
              <a:pPr/>
              <a:t>‹#›</a:t>
            </a:fld>
            <a:endParaRPr lang="en-US" altLang="en-US"/>
          </a:p>
        </p:txBody>
      </p:sp>
    </p:spTree>
    <p:extLst>
      <p:ext uri="{BB962C8B-B14F-4D97-AF65-F5344CB8AC3E}">
        <p14:creationId xmlns:p14="http://schemas.microsoft.com/office/powerpoint/2010/main" val="1303452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9"/>
        <p:cNvGrpSpPr/>
        <p:nvPr/>
      </p:nvGrpSpPr>
      <p:grpSpPr>
        <a:xfrm>
          <a:off x="0" y="0"/>
          <a:ext cx="0" cy="0"/>
          <a:chOff x="0" y="0"/>
          <a:chExt cx="0" cy="0"/>
        </a:xfrm>
      </p:grpSpPr>
      <p:sp>
        <p:nvSpPr>
          <p:cNvPr id="200" name="Google Shape;200;gdc30370ca2_0_196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800"/>
              <a:buFont typeface="Arial"/>
              <a:buNone/>
              <a:defRPr/>
            </a:lvl1pPr>
            <a:lvl2pPr lvl="1" algn="ctr">
              <a:lnSpc>
                <a:spcPct val="100000"/>
              </a:lnSpc>
              <a:spcBef>
                <a:spcPts val="0"/>
              </a:spcBef>
              <a:spcAft>
                <a:spcPts val="0"/>
              </a:spcAft>
              <a:buClr>
                <a:schemeClr val="dk1"/>
              </a:buClr>
              <a:buSzPts val="2800"/>
              <a:buFont typeface="Arial"/>
              <a:buNone/>
              <a:defRPr/>
            </a:lvl2pPr>
            <a:lvl3pPr lvl="2" algn="ctr">
              <a:lnSpc>
                <a:spcPct val="100000"/>
              </a:lnSpc>
              <a:spcBef>
                <a:spcPts val="0"/>
              </a:spcBef>
              <a:spcAft>
                <a:spcPts val="0"/>
              </a:spcAft>
              <a:buClr>
                <a:schemeClr val="dk1"/>
              </a:buClr>
              <a:buSzPts val="2800"/>
              <a:buFont typeface="Arial"/>
              <a:buNone/>
              <a:defRPr/>
            </a:lvl3pPr>
            <a:lvl4pPr lvl="3" algn="ctr">
              <a:lnSpc>
                <a:spcPct val="100000"/>
              </a:lnSpc>
              <a:spcBef>
                <a:spcPts val="0"/>
              </a:spcBef>
              <a:spcAft>
                <a:spcPts val="0"/>
              </a:spcAft>
              <a:buClr>
                <a:schemeClr val="dk1"/>
              </a:buClr>
              <a:buSzPts val="2800"/>
              <a:buFont typeface="Arial"/>
              <a:buNone/>
              <a:defRPr/>
            </a:lvl4pPr>
            <a:lvl5pPr lvl="4" algn="ctr">
              <a:lnSpc>
                <a:spcPct val="100000"/>
              </a:lnSpc>
              <a:spcBef>
                <a:spcPts val="0"/>
              </a:spcBef>
              <a:spcAft>
                <a:spcPts val="0"/>
              </a:spcAft>
              <a:buClr>
                <a:schemeClr val="dk1"/>
              </a:buClr>
              <a:buSzPts val="2800"/>
              <a:buFont typeface="Arial"/>
              <a:buNone/>
              <a:defRPr/>
            </a:lvl5pPr>
            <a:lvl6pPr lvl="5" algn="ctr">
              <a:lnSpc>
                <a:spcPct val="100000"/>
              </a:lnSpc>
              <a:spcBef>
                <a:spcPts val="0"/>
              </a:spcBef>
              <a:spcAft>
                <a:spcPts val="0"/>
              </a:spcAft>
              <a:buClr>
                <a:schemeClr val="dk1"/>
              </a:buClr>
              <a:buSzPts val="2800"/>
              <a:buFont typeface="Arial"/>
              <a:buNone/>
              <a:defRPr/>
            </a:lvl6pPr>
            <a:lvl7pPr lvl="6" algn="ctr">
              <a:lnSpc>
                <a:spcPct val="100000"/>
              </a:lnSpc>
              <a:spcBef>
                <a:spcPts val="0"/>
              </a:spcBef>
              <a:spcAft>
                <a:spcPts val="0"/>
              </a:spcAft>
              <a:buClr>
                <a:schemeClr val="dk1"/>
              </a:buClr>
              <a:buSzPts val="2800"/>
              <a:buFont typeface="Arial"/>
              <a:buNone/>
              <a:defRPr/>
            </a:lvl7pPr>
            <a:lvl8pPr lvl="7" algn="ctr">
              <a:lnSpc>
                <a:spcPct val="100000"/>
              </a:lnSpc>
              <a:spcBef>
                <a:spcPts val="0"/>
              </a:spcBef>
              <a:spcAft>
                <a:spcPts val="0"/>
              </a:spcAft>
              <a:buClr>
                <a:schemeClr val="dk1"/>
              </a:buClr>
              <a:buSzPts val="2800"/>
              <a:buFont typeface="Arial"/>
              <a:buNone/>
              <a:defRPr/>
            </a:lvl8pPr>
            <a:lvl9pPr lvl="8" algn="ctr">
              <a:lnSpc>
                <a:spcPct val="100000"/>
              </a:lnSpc>
              <a:spcBef>
                <a:spcPts val="0"/>
              </a:spcBef>
              <a:spcAft>
                <a:spcPts val="0"/>
              </a:spcAft>
              <a:buClr>
                <a:schemeClr val="dk1"/>
              </a:buClr>
              <a:buSzPts val="2800"/>
              <a:buFont typeface="Arial"/>
              <a:buNone/>
              <a:defRPr/>
            </a:lvl9pPr>
          </a:lstStyle>
          <a:p>
            <a:endParaRPr/>
          </a:p>
        </p:txBody>
      </p:sp>
      <p:sp>
        <p:nvSpPr>
          <p:cNvPr id="201" name="Google Shape;201;gdc30370ca2_0_196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Clr>
                <a:schemeClr val="dk1"/>
              </a:buClr>
              <a:buSzPts val="1400"/>
              <a:buChar char="■"/>
              <a:defRPr/>
            </a:lvl6pPr>
            <a:lvl7pPr marL="3200400" lvl="6" indent="-317500" algn="l">
              <a:lnSpc>
                <a:spcPct val="100000"/>
              </a:lnSpc>
              <a:spcBef>
                <a:spcPts val="1600"/>
              </a:spcBef>
              <a:spcAft>
                <a:spcPts val="0"/>
              </a:spcAft>
              <a:buClr>
                <a:schemeClr val="dk1"/>
              </a:buClr>
              <a:buSzPts val="1400"/>
              <a:buChar char="●"/>
              <a:defRPr/>
            </a:lvl7pPr>
            <a:lvl8pPr marL="3657600" lvl="7" indent="-317500" algn="l">
              <a:lnSpc>
                <a:spcPct val="100000"/>
              </a:lnSpc>
              <a:spcBef>
                <a:spcPts val="1600"/>
              </a:spcBef>
              <a:spcAft>
                <a:spcPts val="0"/>
              </a:spcAft>
              <a:buClr>
                <a:schemeClr val="dk1"/>
              </a:buClr>
              <a:buSzPts val="1400"/>
              <a:buChar char="○"/>
              <a:defRPr/>
            </a:lvl8pPr>
            <a:lvl9pPr marL="4114800" lvl="8" indent="-317500" algn="l">
              <a:lnSpc>
                <a:spcPct val="100000"/>
              </a:lnSpc>
              <a:spcBef>
                <a:spcPts val="1600"/>
              </a:spcBef>
              <a:spcAft>
                <a:spcPts val="1600"/>
              </a:spcAft>
              <a:buClr>
                <a:schemeClr val="dk1"/>
              </a:buClr>
              <a:buSzPts val="1400"/>
              <a:buChar char="■"/>
              <a:defRPr/>
            </a:lvl9pPr>
          </a:lstStyle>
          <a:p>
            <a:endParaRPr/>
          </a:p>
        </p:txBody>
      </p:sp>
      <p:sp>
        <p:nvSpPr>
          <p:cNvPr id="202" name="Google Shape;202;gdc30370ca2_0_196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0"/>
        <p:cNvGrpSpPr/>
        <p:nvPr/>
      </p:nvGrpSpPr>
      <p:grpSpPr>
        <a:xfrm>
          <a:off x="0" y="0"/>
          <a:ext cx="0" cy="0"/>
          <a:chOff x="0" y="0"/>
          <a:chExt cx="0" cy="0"/>
        </a:xfrm>
      </p:grpSpPr>
      <p:sp>
        <p:nvSpPr>
          <p:cNvPr id="21" name="Google Shape;21;p113"/>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33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 name="Google Shape;22;p113"/>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640"/>
              </a:spcBef>
              <a:spcAft>
                <a:spcPts val="0"/>
              </a:spcAft>
              <a:buSzPts val="3200"/>
              <a:buFont typeface="Calibri"/>
              <a:buChar char="•"/>
              <a:defRPr>
                <a:latin typeface="Calibri"/>
                <a:ea typeface="Calibri"/>
                <a:cs typeface="Calibri"/>
                <a:sym typeface="Calibri"/>
              </a:defRPr>
            </a:lvl1pPr>
            <a:lvl2pPr marL="914400" lvl="1" indent="-406400" algn="l">
              <a:lnSpc>
                <a:spcPct val="90000"/>
              </a:lnSpc>
              <a:spcBef>
                <a:spcPts val="560"/>
              </a:spcBef>
              <a:spcAft>
                <a:spcPts val="0"/>
              </a:spcAft>
              <a:buSzPts val="2800"/>
              <a:buFont typeface="Calibri"/>
              <a:buChar char="•"/>
              <a:defRPr>
                <a:latin typeface="Calibri"/>
                <a:ea typeface="Calibri"/>
                <a:cs typeface="Calibri"/>
                <a:sym typeface="Calibri"/>
              </a:defRPr>
            </a:lvl2pPr>
            <a:lvl3pPr marL="1371600" lvl="2" indent="-381000" algn="l">
              <a:lnSpc>
                <a:spcPct val="90000"/>
              </a:lnSpc>
              <a:spcBef>
                <a:spcPts val="480"/>
              </a:spcBef>
              <a:spcAft>
                <a:spcPts val="0"/>
              </a:spcAft>
              <a:buSzPts val="2400"/>
              <a:buFont typeface="Calibri"/>
              <a:buChar char="•"/>
              <a:defRPr>
                <a:latin typeface="Calibri"/>
                <a:ea typeface="Calibri"/>
                <a:cs typeface="Calibri"/>
                <a:sym typeface="Calibri"/>
              </a:defRPr>
            </a:lvl3pPr>
            <a:lvl4pPr marL="1828800" lvl="3" indent="-355600" algn="l">
              <a:lnSpc>
                <a:spcPct val="90000"/>
              </a:lnSpc>
              <a:spcBef>
                <a:spcPts val="400"/>
              </a:spcBef>
              <a:spcAft>
                <a:spcPts val="0"/>
              </a:spcAft>
              <a:buSzPts val="2000"/>
              <a:buFont typeface="Calibri"/>
              <a:buChar char="•"/>
              <a:defRPr>
                <a:latin typeface="Calibri"/>
                <a:ea typeface="Calibri"/>
                <a:cs typeface="Calibri"/>
                <a:sym typeface="Calibri"/>
              </a:defRPr>
            </a:lvl4pPr>
            <a:lvl5pPr marL="2286000" lvl="4" indent="-355600" algn="l">
              <a:lnSpc>
                <a:spcPct val="90000"/>
              </a:lnSpc>
              <a:spcBef>
                <a:spcPts val="400"/>
              </a:spcBef>
              <a:spcAft>
                <a:spcPts val="0"/>
              </a:spcAft>
              <a:buSzPts val="2000"/>
              <a:buFont typeface="Calibri"/>
              <a:buChar char="•"/>
              <a:defRPr>
                <a:latin typeface="Calibri"/>
                <a:ea typeface="Calibri"/>
                <a:cs typeface="Calibri"/>
                <a:sym typeface="Calibri"/>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3"/>
        <p:cNvGrpSpPr/>
        <p:nvPr/>
      </p:nvGrpSpPr>
      <p:grpSpPr>
        <a:xfrm>
          <a:off x="0" y="0"/>
          <a:ext cx="0" cy="0"/>
          <a:chOff x="0" y="0"/>
          <a:chExt cx="0" cy="0"/>
        </a:xfrm>
      </p:grpSpPr>
      <p:sp>
        <p:nvSpPr>
          <p:cNvPr id="204" name="Google Shape;204;gdc30370ca2_0_19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5" name="Google Shape;205;gdc30370ca2_0_196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gdc30370ca2_0_196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gdc30370ca2_0_196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8"/>
        <p:cNvGrpSpPr/>
        <p:nvPr/>
      </p:nvGrpSpPr>
      <p:grpSpPr>
        <a:xfrm>
          <a:off x="0" y="0"/>
          <a:ext cx="0" cy="0"/>
          <a:chOff x="0" y="0"/>
          <a:chExt cx="0" cy="0"/>
        </a:xfrm>
      </p:grpSpPr>
      <p:sp>
        <p:nvSpPr>
          <p:cNvPr id="209" name="Google Shape;209;gdc30370ca2_0_1977"/>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0" name="Google Shape;210;gdc30370ca2_0_197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40"/>
              <a:buNone/>
              <a:defRPr sz="2000">
                <a:solidFill>
                  <a:srgbClr val="888888"/>
                </a:solidFill>
              </a:defRPr>
            </a:lvl1pPr>
            <a:lvl2pPr marL="914400" lvl="1" indent="-228600" algn="l">
              <a:lnSpc>
                <a:spcPct val="100000"/>
              </a:lnSpc>
              <a:spcBef>
                <a:spcPts val="360"/>
              </a:spcBef>
              <a:spcAft>
                <a:spcPts val="0"/>
              </a:spcAft>
              <a:buSzPts val="1836"/>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11" name="Google Shape;211;gdc30370ca2_0_197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gdc30370ca2_0_197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gdc30370ca2_0_197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4"/>
        <p:cNvGrpSpPr/>
        <p:nvPr/>
      </p:nvGrpSpPr>
      <p:grpSpPr>
        <a:xfrm>
          <a:off x="0" y="0"/>
          <a:ext cx="0" cy="0"/>
          <a:chOff x="0" y="0"/>
          <a:chExt cx="0" cy="0"/>
        </a:xfrm>
      </p:grpSpPr>
      <p:sp>
        <p:nvSpPr>
          <p:cNvPr id="215" name="Google Shape;215;gdc30370ca2_0_19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6" name="Google Shape;216;gdc30370ca2_0_1983"/>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409956" algn="l">
              <a:lnSpc>
                <a:spcPct val="100000"/>
              </a:lnSpc>
              <a:spcBef>
                <a:spcPts val="560"/>
              </a:spcBef>
              <a:spcAft>
                <a:spcPts val="0"/>
              </a:spcAft>
              <a:buSzPts val="2856"/>
              <a:buChar char="•"/>
              <a:defRPr sz="2800"/>
            </a:lvl1pPr>
            <a:lvl2pPr marL="914400" lvl="1" indent="-384047" algn="l">
              <a:lnSpc>
                <a:spcPct val="100000"/>
              </a:lnSpc>
              <a:spcBef>
                <a:spcPts val="480"/>
              </a:spcBef>
              <a:spcAft>
                <a:spcPts val="0"/>
              </a:spcAft>
              <a:buSzPts val="2448"/>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17" name="Google Shape;217;gdc30370ca2_0_1983"/>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409956" algn="l">
              <a:lnSpc>
                <a:spcPct val="100000"/>
              </a:lnSpc>
              <a:spcBef>
                <a:spcPts val="560"/>
              </a:spcBef>
              <a:spcAft>
                <a:spcPts val="0"/>
              </a:spcAft>
              <a:buSzPts val="2856"/>
              <a:buChar char="•"/>
              <a:defRPr sz="2800"/>
            </a:lvl1pPr>
            <a:lvl2pPr marL="914400" lvl="1" indent="-384047" algn="l">
              <a:lnSpc>
                <a:spcPct val="100000"/>
              </a:lnSpc>
              <a:spcBef>
                <a:spcPts val="480"/>
              </a:spcBef>
              <a:spcAft>
                <a:spcPts val="0"/>
              </a:spcAft>
              <a:buSzPts val="2448"/>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18" name="Google Shape;218;gdc30370ca2_0_198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gdc30370ca2_0_198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gdc30370ca2_0_198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1"/>
        <p:cNvGrpSpPr/>
        <p:nvPr/>
      </p:nvGrpSpPr>
      <p:grpSpPr>
        <a:xfrm>
          <a:off x="0" y="0"/>
          <a:ext cx="0" cy="0"/>
          <a:chOff x="0" y="0"/>
          <a:chExt cx="0" cy="0"/>
        </a:xfrm>
      </p:grpSpPr>
      <p:sp>
        <p:nvSpPr>
          <p:cNvPr id="222" name="Google Shape;222;gdc30370ca2_0_19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3" name="Google Shape;223;gdc30370ca2_0_1990"/>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48"/>
              <a:buNone/>
              <a:defRPr sz="2400" b="1"/>
            </a:lvl1pPr>
            <a:lvl2pPr marL="914400" lvl="1" indent="-228600" algn="l">
              <a:lnSpc>
                <a:spcPct val="100000"/>
              </a:lnSpc>
              <a:spcBef>
                <a:spcPts val="400"/>
              </a:spcBef>
              <a:spcAft>
                <a:spcPts val="0"/>
              </a:spcAft>
              <a:buSzPts val="204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24" name="Google Shape;224;gdc30370ca2_0_199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4048" algn="l">
              <a:lnSpc>
                <a:spcPct val="100000"/>
              </a:lnSpc>
              <a:spcBef>
                <a:spcPts val="480"/>
              </a:spcBef>
              <a:spcAft>
                <a:spcPts val="0"/>
              </a:spcAft>
              <a:buSzPts val="2448"/>
              <a:buChar char="•"/>
              <a:defRPr sz="2400"/>
            </a:lvl1pPr>
            <a:lvl2pPr marL="914400" lvl="1" indent="-358140" algn="l">
              <a:lnSpc>
                <a:spcPct val="100000"/>
              </a:lnSpc>
              <a:spcBef>
                <a:spcPts val="400"/>
              </a:spcBef>
              <a:spcAft>
                <a:spcPts val="0"/>
              </a:spcAft>
              <a:buSzPts val="204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25" name="Google Shape;225;gdc30370ca2_0_1990"/>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48"/>
              <a:buNone/>
              <a:defRPr sz="2400" b="1"/>
            </a:lvl1pPr>
            <a:lvl2pPr marL="914400" lvl="1" indent="-228600" algn="l">
              <a:lnSpc>
                <a:spcPct val="100000"/>
              </a:lnSpc>
              <a:spcBef>
                <a:spcPts val="400"/>
              </a:spcBef>
              <a:spcAft>
                <a:spcPts val="0"/>
              </a:spcAft>
              <a:buSzPts val="204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26" name="Google Shape;226;gdc30370ca2_0_1990"/>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84048" algn="l">
              <a:lnSpc>
                <a:spcPct val="100000"/>
              </a:lnSpc>
              <a:spcBef>
                <a:spcPts val="480"/>
              </a:spcBef>
              <a:spcAft>
                <a:spcPts val="0"/>
              </a:spcAft>
              <a:buSzPts val="2448"/>
              <a:buChar char="•"/>
              <a:defRPr sz="2400"/>
            </a:lvl1pPr>
            <a:lvl2pPr marL="914400" lvl="1" indent="-358140" algn="l">
              <a:lnSpc>
                <a:spcPct val="100000"/>
              </a:lnSpc>
              <a:spcBef>
                <a:spcPts val="400"/>
              </a:spcBef>
              <a:spcAft>
                <a:spcPts val="0"/>
              </a:spcAft>
              <a:buSzPts val="204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27" name="Google Shape;227;gdc30370ca2_0_199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gdc30370ca2_0_199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gdc30370ca2_0_199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0"/>
        <p:cNvGrpSpPr/>
        <p:nvPr/>
      </p:nvGrpSpPr>
      <p:grpSpPr>
        <a:xfrm>
          <a:off x="0" y="0"/>
          <a:ext cx="0" cy="0"/>
          <a:chOff x="0" y="0"/>
          <a:chExt cx="0" cy="0"/>
        </a:xfrm>
      </p:grpSpPr>
      <p:sp>
        <p:nvSpPr>
          <p:cNvPr id="231" name="Google Shape;231;gdc30370ca2_0_199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gdc30370ca2_0_199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gdc30370ca2_0_199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4"/>
        <p:cNvGrpSpPr/>
        <p:nvPr/>
      </p:nvGrpSpPr>
      <p:grpSpPr>
        <a:xfrm>
          <a:off x="0" y="0"/>
          <a:ext cx="0" cy="0"/>
          <a:chOff x="0" y="0"/>
          <a:chExt cx="0" cy="0"/>
        </a:xfrm>
      </p:grpSpPr>
      <p:sp>
        <p:nvSpPr>
          <p:cNvPr id="235" name="Google Shape;235;gdc30370ca2_0_2003"/>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6" name="Google Shape;236;gdc30370ca2_0_2003"/>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435864" algn="l">
              <a:lnSpc>
                <a:spcPct val="100000"/>
              </a:lnSpc>
              <a:spcBef>
                <a:spcPts val="640"/>
              </a:spcBef>
              <a:spcAft>
                <a:spcPts val="0"/>
              </a:spcAft>
              <a:buSzPts val="3264"/>
              <a:buChar char="•"/>
              <a:defRPr sz="3200"/>
            </a:lvl1pPr>
            <a:lvl2pPr marL="914400" lvl="1" indent="-409956" algn="l">
              <a:lnSpc>
                <a:spcPct val="100000"/>
              </a:lnSpc>
              <a:spcBef>
                <a:spcPts val="560"/>
              </a:spcBef>
              <a:spcAft>
                <a:spcPts val="0"/>
              </a:spcAft>
              <a:buSzPts val="2856"/>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237" name="Google Shape;237;gdc30370ca2_0_2003"/>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28"/>
              <a:buNone/>
              <a:defRPr sz="1400"/>
            </a:lvl1pPr>
            <a:lvl2pPr marL="914400" lvl="1" indent="-228600" algn="l">
              <a:lnSpc>
                <a:spcPct val="100000"/>
              </a:lnSpc>
              <a:spcBef>
                <a:spcPts val="240"/>
              </a:spcBef>
              <a:spcAft>
                <a:spcPts val="0"/>
              </a:spcAft>
              <a:buSzPts val="1224"/>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238" name="Google Shape;238;gdc30370ca2_0_200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gdc30370ca2_0_200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gdc30370ca2_0_20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1"/>
        <p:cNvGrpSpPr/>
        <p:nvPr/>
      </p:nvGrpSpPr>
      <p:grpSpPr>
        <a:xfrm>
          <a:off x="0" y="0"/>
          <a:ext cx="0" cy="0"/>
          <a:chOff x="0" y="0"/>
          <a:chExt cx="0" cy="0"/>
        </a:xfrm>
      </p:grpSpPr>
      <p:sp>
        <p:nvSpPr>
          <p:cNvPr id="242" name="Google Shape;242;gdc30370ca2_0_2010"/>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3" name="Google Shape;243;gdc30370ca2_0_2010"/>
          <p:cNvSpPr>
            <a:spLocks noGrp="1"/>
          </p:cNvSpPr>
          <p:nvPr>
            <p:ph type="pic" idx="2"/>
          </p:nvPr>
        </p:nvSpPr>
        <p:spPr>
          <a:xfrm>
            <a:off x="1792288" y="612775"/>
            <a:ext cx="5486400" cy="4114800"/>
          </a:xfrm>
          <a:prstGeom prst="rect">
            <a:avLst/>
          </a:prstGeom>
          <a:noFill/>
          <a:ln>
            <a:noFill/>
          </a:ln>
        </p:spPr>
      </p:sp>
      <p:sp>
        <p:nvSpPr>
          <p:cNvPr id="244" name="Google Shape;244;gdc30370ca2_0_2010"/>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28"/>
              <a:buNone/>
              <a:defRPr sz="1400"/>
            </a:lvl1pPr>
            <a:lvl2pPr marL="914400" lvl="1" indent="-228600" algn="l">
              <a:lnSpc>
                <a:spcPct val="100000"/>
              </a:lnSpc>
              <a:spcBef>
                <a:spcPts val="240"/>
              </a:spcBef>
              <a:spcAft>
                <a:spcPts val="0"/>
              </a:spcAft>
              <a:buSzPts val="1224"/>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245" name="Google Shape;245;gdc30370ca2_0_201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gdc30370ca2_0_20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gdc30370ca2_0_20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8"/>
        <p:cNvGrpSpPr/>
        <p:nvPr/>
      </p:nvGrpSpPr>
      <p:grpSpPr>
        <a:xfrm>
          <a:off x="0" y="0"/>
          <a:ext cx="0" cy="0"/>
          <a:chOff x="0" y="0"/>
          <a:chExt cx="0" cy="0"/>
        </a:xfrm>
      </p:grpSpPr>
      <p:sp>
        <p:nvSpPr>
          <p:cNvPr id="249" name="Google Shape;249;gdc30370ca2_0_20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0" name="Google Shape;250;gdc30370ca2_0_2017"/>
          <p:cNvSpPr txBox="1">
            <a:spLocks noGrp="1"/>
          </p:cNvSpPr>
          <p:nvPr>
            <p:ph type="body" idx="1"/>
          </p:nvPr>
        </p:nvSpPr>
        <p:spPr>
          <a:xfrm rot="5400000">
            <a:off x="2308949" y="-251550"/>
            <a:ext cx="4526100" cy="8229600"/>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1" name="Google Shape;251;gdc30370ca2_0_201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gdc30370ca2_0_20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gdc30370ca2_0_20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4"/>
        <p:cNvGrpSpPr/>
        <p:nvPr/>
      </p:nvGrpSpPr>
      <p:grpSpPr>
        <a:xfrm>
          <a:off x="0" y="0"/>
          <a:ext cx="0" cy="0"/>
          <a:chOff x="0" y="0"/>
          <a:chExt cx="0" cy="0"/>
        </a:xfrm>
      </p:grpSpPr>
      <p:sp>
        <p:nvSpPr>
          <p:cNvPr id="255" name="Google Shape;255;gdc30370ca2_0_2023"/>
          <p:cNvSpPr txBox="1">
            <a:spLocks noGrp="1"/>
          </p:cNvSpPr>
          <p:nvPr>
            <p:ph type="title"/>
          </p:nvPr>
        </p:nvSpPr>
        <p:spPr>
          <a:xfrm rot="5400000">
            <a:off x="4732349" y="2171688"/>
            <a:ext cx="58515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6" name="Google Shape;256;gdc30370ca2_0_2023"/>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7" name="Google Shape;257;gdc30370ca2_0_202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gdc30370ca2_0_20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gdc30370ca2_0_20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1">
  <p:cSld name="1_Title and Content">
    <p:spTree>
      <p:nvGrpSpPr>
        <p:cNvPr id="1" name="Shape 260"/>
        <p:cNvGrpSpPr/>
        <p:nvPr/>
      </p:nvGrpSpPr>
      <p:grpSpPr>
        <a:xfrm>
          <a:off x="0" y="0"/>
          <a:ext cx="0" cy="0"/>
          <a:chOff x="0" y="0"/>
          <a:chExt cx="0" cy="0"/>
        </a:xfrm>
      </p:grpSpPr>
      <p:sp>
        <p:nvSpPr>
          <p:cNvPr id="261" name="Google Shape;261;gdc30370ca2_0_2029"/>
          <p:cNvSpPr txBox="1">
            <a:spLocks noGrp="1"/>
          </p:cNvSpPr>
          <p:nvPr>
            <p:ph type="title"/>
          </p:nvPr>
        </p:nvSpPr>
        <p:spPr>
          <a:xfrm>
            <a:off x="152400" y="274638"/>
            <a:ext cx="8839200" cy="11433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400"/>
              <a:buFont typeface="Arial"/>
              <a:buNone/>
              <a:defRPr sz="4000" b="1">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a:lvl2pPr>
            <a:lvl3pPr lvl="2" algn="ctr">
              <a:lnSpc>
                <a:spcPct val="100000"/>
              </a:lnSpc>
              <a:spcBef>
                <a:spcPts val="0"/>
              </a:spcBef>
              <a:spcAft>
                <a:spcPts val="0"/>
              </a:spcAft>
              <a:buClr>
                <a:schemeClr val="dk1"/>
              </a:buClr>
              <a:buSzPts val="1400"/>
              <a:buFont typeface="Arial"/>
              <a:buNone/>
              <a:defRPr/>
            </a:lvl3pPr>
            <a:lvl4pPr lvl="3" algn="ctr">
              <a:lnSpc>
                <a:spcPct val="100000"/>
              </a:lnSpc>
              <a:spcBef>
                <a:spcPts val="0"/>
              </a:spcBef>
              <a:spcAft>
                <a:spcPts val="0"/>
              </a:spcAft>
              <a:buClr>
                <a:schemeClr val="dk1"/>
              </a:buClr>
              <a:buSzPts val="1400"/>
              <a:buFont typeface="Arial"/>
              <a:buNone/>
              <a:defRPr/>
            </a:lvl4pPr>
            <a:lvl5pPr lvl="4" algn="ctr">
              <a:lnSpc>
                <a:spcPct val="100000"/>
              </a:lnSpc>
              <a:spcBef>
                <a:spcPts val="0"/>
              </a:spcBef>
              <a:spcAft>
                <a:spcPts val="0"/>
              </a:spcAft>
              <a:buClr>
                <a:schemeClr val="dk1"/>
              </a:buClr>
              <a:buSzPts val="1400"/>
              <a:buFont typeface="Arial"/>
              <a:buNone/>
              <a:defRPr/>
            </a:lvl5pPr>
            <a:lvl6pPr lvl="5" algn="ctr">
              <a:lnSpc>
                <a:spcPct val="100000"/>
              </a:lnSpc>
              <a:spcBef>
                <a:spcPts val="0"/>
              </a:spcBef>
              <a:spcAft>
                <a:spcPts val="0"/>
              </a:spcAft>
              <a:buClr>
                <a:schemeClr val="dk1"/>
              </a:buClr>
              <a:buSzPts val="1400"/>
              <a:buFont typeface="Arial"/>
              <a:buNone/>
              <a:defRPr/>
            </a:lvl6pPr>
            <a:lvl7pPr lvl="6" algn="ctr">
              <a:lnSpc>
                <a:spcPct val="100000"/>
              </a:lnSpc>
              <a:spcBef>
                <a:spcPts val="0"/>
              </a:spcBef>
              <a:spcAft>
                <a:spcPts val="0"/>
              </a:spcAft>
              <a:buClr>
                <a:schemeClr val="dk1"/>
              </a:buClr>
              <a:buSzPts val="1400"/>
              <a:buFont typeface="Arial"/>
              <a:buNone/>
              <a:defRPr/>
            </a:lvl7pPr>
            <a:lvl8pPr lvl="7" algn="ctr">
              <a:lnSpc>
                <a:spcPct val="100000"/>
              </a:lnSpc>
              <a:spcBef>
                <a:spcPts val="0"/>
              </a:spcBef>
              <a:spcAft>
                <a:spcPts val="0"/>
              </a:spcAft>
              <a:buClr>
                <a:schemeClr val="dk1"/>
              </a:buClr>
              <a:buSzPts val="1400"/>
              <a:buFont typeface="Arial"/>
              <a:buNone/>
              <a:defRPr/>
            </a:lvl8pPr>
            <a:lvl9pPr lvl="8" algn="ctr">
              <a:lnSpc>
                <a:spcPct val="100000"/>
              </a:lnSpc>
              <a:spcBef>
                <a:spcPts val="0"/>
              </a:spcBef>
              <a:spcAft>
                <a:spcPts val="0"/>
              </a:spcAft>
              <a:buClr>
                <a:schemeClr val="dk1"/>
              </a:buClr>
              <a:buSzPts val="1400"/>
              <a:buFont typeface="Arial"/>
              <a:buNone/>
              <a:defRPr/>
            </a:lvl9pPr>
          </a:lstStyle>
          <a:p>
            <a:endParaRPr/>
          </a:p>
        </p:txBody>
      </p:sp>
      <p:sp>
        <p:nvSpPr>
          <p:cNvPr id="262" name="Google Shape;262;gdc30370ca2_0_2029"/>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latin typeface="Arial"/>
                <a:ea typeface="Arial"/>
                <a:cs typeface="Arial"/>
                <a:sym typeface="Arial"/>
              </a:defRPr>
            </a:lvl1pPr>
            <a:lvl2pPr marL="914400" lvl="1" indent="-406400" algn="l">
              <a:lnSpc>
                <a:spcPct val="100000"/>
              </a:lnSpc>
              <a:spcBef>
                <a:spcPts val="560"/>
              </a:spcBef>
              <a:spcAft>
                <a:spcPts val="0"/>
              </a:spcAft>
              <a:buSzPts val="2800"/>
              <a:buFont typeface="Arial"/>
              <a:buChar char="–"/>
              <a:defRPr>
                <a:latin typeface="Arial"/>
                <a:ea typeface="Arial"/>
                <a:cs typeface="Arial"/>
                <a:sym typeface="Arial"/>
              </a:defRPr>
            </a:lvl2pPr>
            <a:lvl3pPr marL="1371600" lvl="2" indent="-381000" algn="l">
              <a:lnSpc>
                <a:spcPct val="100000"/>
              </a:lnSpc>
              <a:spcBef>
                <a:spcPts val="480"/>
              </a:spcBef>
              <a:spcAft>
                <a:spcPts val="0"/>
              </a:spcAft>
              <a:buSzPts val="2400"/>
              <a:buFont typeface="Arial"/>
              <a:buChar char="•"/>
              <a:defRPr>
                <a:latin typeface="Arial"/>
                <a:ea typeface="Arial"/>
                <a:cs typeface="Arial"/>
                <a:sym typeface="Arial"/>
              </a:defRPr>
            </a:lvl3pPr>
            <a:lvl4pPr marL="1828800" lvl="3" indent="-355600" algn="l">
              <a:lnSpc>
                <a:spcPct val="100000"/>
              </a:lnSpc>
              <a:spcBef>
                <a:spcPts val="400"/>
              </a:spcBef>
              <a:spcAft>
                <a:spcPts val="0"/>
              </a:spcAft>
              <a:buSzPts val="2000"/>
              <a:buFont typeface="Arial"/>
              <a:buChar char="–"/>
              <a:defRPr>
                <a:latin typeface="Arial"/>
                <a:ea typeface="Arial"/>
                <a:cs typeface="Arial"/>
                <a:sym typeface="Arial"/>
              </a:defRPr>
            </a:lvl4pPr>
            <a:lvl5pPr marL="2286000" lvl="4" indent="-355600" algn="l">
              <a:lnSpc>
                <a:spcPct val="100000"/>
              </a:lnSpc>
              <a:spcBef>
                <a:spcPts val="400"/>
              </a:spcBef>
              <a:spcAft>
                <a:spcPts val="0"/>
              </a:spcAft>
              <a:buSzPts val="2000"/>
              <a:buFont typeface="Arial"/>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3"/>
        <p:cNvGrpSpPr/>
        <p:nvPr/>
      </p:nvGrpSpPr>
      <p:grpSpPr>
        <a:xfrm>
          <a:off x="0" y="0"/>
          <a:ext cx="0" cy="0"/>
          <a:chOff x="0" y="0"/>
          <a:chExt cx="0" cy="0"/>
        </a:xfrm>
      </p:grpSpPr>
      <p:sp>
        <p:nvSpPr>
          <p:cNvPr id="24" name="Google Shape;24;p114"/>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33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8"/>
          <p:cNvSpPr txBox="1">
            <a:spLocks noGrp="1"/>
          </p:cNvSpPr>
          <p:nvPr>
            <p:ph type="ctrTitle"/>
          </p:nvPr>
        </p:nvSpPr>
        <p:spPr>
          <a:xfrm>
            <a:off x="2548581" y="2505673"/>
            <a:ext cx="7094838" cy="102654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Helvetica Neue Light"/>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8"/>
          <p:cNvSpPr txBox="1">
            <a:spLocks noGrp="1"/>
          </p:cNvSpPr>
          <p:nvPr>
            <p:ph type="subTitle" idx="1"/>
          </p:nvPr>
        </p:nvSpPr>
        <p:spPr>
          <a:xfrm>
            <a:off x="3690730" y="3532213"/>
            <a:ext cx="4810539"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lt1"/>
              </a:buClr>
              <a:buSzPts val="2000"/>
              <a:buNone/>
              <a:defRPr sz="2000"/>
            </a:lvl2pPr>
            <a:lvl3pPr lvl="2" algn="ctr">
              <a:lnSpc>
                <a:spcPct val="100000"/>
              </a:lnSpc>
              <a:spcBef>
                <a:spcPts val="500"/>
              </a:spcBef>
              <a:spcAft>
                <a:spcPts val="0"/>
              </a:spcAft>
              <a:buClr>
                <a:schemeClr val="lt1"/>
              </a:buClr>
              <a:buSzPts val="1800"/>
              <a:buNone/>
              <a:defRPr sz="1800"/>
            </a:lvl3pPr>
            <a:lvl4pPr lvl="3" algn="ctr">
              <a:lnSpc>
                <a:spcPct val="100000"/>
              </a:lnSpc>
              <a:spcBef>
                <a:spcPts val="500"/>
              </a:spcBef>
              <a:spcAft>
                <a:spcPts val="0"/>
              </a:spcAft>
              <a:buClr>
                <a:schemeClr val="lt1"/>
              </a:buClr>
              <a:buSzPts val="1600"/>
              <a:buNone/>
              <a:defRPr sz="1600"/>
            </a:lvl4pPr>
            <a:lvl5pPr lvl="4" algn="ctr">
              <a:lnSpc>
                <a:spcPct val="10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Helvetica Neue"/>
              <a:buNone/>
              <a:defRPr sz="6000">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dk1"/>
              </a:buClr>
              <a:buSzPts val="2400"/>
              <a:buNone/>
              <a:defRPr sz="2400">
                <a:latin typeface="Helvetica Neue"/>
                <a:ea typeface="Helvetica Neue"/>
                <a:cs typeface="Helvetica Neue"/>
                <a:sym typeface="Helvetica Neue"/>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Helvetica Neue Ligh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757575"/>
              </a:buClr>
              <a:buSzPts val="2400"/>
              <a:buNone/>
              <a:defRPr sz="2400">
                <a:solidFill>
                  <a:srgbClr val="757575"/>
                </a:solidFill>
              </a:defRPr>
            </a:lvl1pPr>
            <a:lvl2pPr marL="914400" lvl="1" indent="-228600" algn="l">
              <a:lnSpc>
                <a:spcPct val="100000"/>
              </a:lnSpc>
              <a:spcBef>
                <a:spcPts val="500"/>
              </a:spcBef>
              <a:spcAft>
                <a:spcPts val="0"/>
              </a:spcAft>
              <a:buClr>
                <a:srgbClr val="757575"/>
              </a:buClr>
              <a:buSzPts val="2000"/>
              <a:buNone/>
              <a:defRPr sz="2000">
                <a:solidFill>
                  <a:srgbClr val="757575"/>
                </a:solidFill>
              </a:defRPr>
            </a:lvl2pPr>
            <a:lvl3pPr marL="1371600" lvl="2" indent="-228600" algn="l">
              <a:lnSpc>
                <a:spcPct val="100000"/>
              </a:lnSpc>
              <a:spcBef>
                <a:spcPts val="500"/>
              </a:spcBef>
              <a:spcAft>
                <a:spcPts val="0"/>
              </a:spcAft>
              <a:buClr>
                <a:srgbClr val="757575"/>
              </a:buClr>
              <a:buSzPts val="1800"/>
              <a:buNone/>
              <a:defRPr sz="1800">
                <a:solidFill>
                  <a:srgbClr val="757575"/>
                </a:solidFill>
              </a:defRPr>
            </a:lvl3pPr>
            <a:lvl4pPr marL="1828800" lvl="3" indent="-228600" algn="l">
              <a:lnSpc>
                <a:spcPct val="100000"/>
              </a:lnSpc>
              <a:spcBef>
                <a:spcPts val="500"/>
              </a:spcBef>
              <a:spcAft>
                <a:spcPts val="0"/>
              </a:spcAft>
              <a:buClr>
                <a:srgbClr val="757575"/>
              </a:buClr>
              <a:buSzPts val="1600"/>
              <a:buNone/>
              <a:defRPr sz="1600">
                <a:solidFill>
                  <a:srgbClr val="757575"/>
                </a:solidFill>
              </a:defRPr>
            </a:lvl4pPr>
            <a:lvl5pPr marL="2286000" lvl="4" indent="-228600" algn="l">
              <a:lnSpc>
                <a:spcPct val="10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Google Shape;44;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Ligh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6" name="Google Shape;46;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
        <p:cNvGrpSpPr/>
        <p:nvPr/>
      </p:nvGrpSpPr>
      <p:grpSpPr>
        <a:xfrm>
          <a:off x="0" y="0"/>
          <a:ext cx="0" cy="0"/>
          <a:chOff x="0" y="0"/>
          <a:chExt cx="0" cy="0"/>
        </a:xfrm>
      </p:grpSpPr>
      <p:sp>
        <p:nvSpPr>
          <p:cNvPr id="48" name="Google Shape;48;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Ligh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0"/>
          <p:cNvSpPr>
            <a:spLocks noGrp="1"/>
          </p:cNvSpPr>
          <p:nvPr>
            <p:ph type="pic" idx="2"/>
          </p:nvPr>
        </p:nvSpPr>
        <p:spPr>
          <a:xfrm>
            <a:off x="5183188" y="987425"/>
            <a:ext cx="6172200" cy="4873625"/>
          </a:xfrm>
          <a:prstGeom prst="rect">
            <a:avLst/>
          </a:prstGeom>
          <a:noFill/>
          <a:ln>
            <a:noFill/>
          </a:ln>
        </p:spPr>
      </p:sp>
      <p:sp>
        <p:nvSpPr>
          <p:cNvPr id="50" name="Google Shape;50;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1">
  <p:cSld name="Comparison 1">
    <p:spTree>
      <p:nvGrpSpPr>
        <p:cNvPr id="1" name="Shape 25"/>
        <p:cNvGrpSpPr/>
        <p:nvPr/>
      </p:nvGrpSpPr>
      <p:grpSpPr>
        <a:xfrm>
          <a:off x="0" y="0"/>
          <a:ext cx="0" cy="0"/>
          <a:chOff x="0" y="0"/>
          <a:chExt cx="0" cy="0"/>
        </a:xfrm>
      </p:grpSpPr>
      <p:sp>
        <p:nvSpPr>
          <p:cNvPr id="26" name="Google Shape;26;p115"/>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33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115"/>
          <p:cNvSpPr txBox="1">
            <a:spLocks noGrp="1"/>
          </p:cNvSpPr>
          <p:nvPr>
            <p:ph type="body" idx="1"/>
          </p:nvPr>
        </p:nvSpPr>
        <p:spPr>
          <a:xfrm>
            <a:off x="1524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9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9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9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9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
        <p:nvSpPr>
          <p:cNvPr id="28" name="Google Shape;28;p115"/>
          <p:cNvSpPr txBox="1">
            <a:spLocks noGrp="1"/>
          </p:cNvSpPr>
          <p:nvPr>
            <p:ph type="body" idx="2"/>
          </p:nvPr>
        </p:nvSpPr>
        <p:spPr>
          <a:xfrm>
            <a:off x="46482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9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9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9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9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Workshop title slide">
  <p:cSld name="Workshop title slide">
    <p:spTree>
      <p:nvGrpSpPr>
        <p:cNvPr id="1" name="Shape 61"/>
        <p:cNvGrpSpPr/>
        <p:nvPr/>
      </p:nvGrpSpPr>
      <p:grpSpPr>
        <a:xfrm>
          <a:off x="0" y="0"/>
          <a:ext cx="0" cy="0"/>
          <a:chOff x="0" y="0"/>
          <a:chExt cx="0" cy="0"/>
        </a:xfrm>
      </p:grpSpPr>
      <p:sp>
        <p:nvSpPr>
          <p:cNvPr id="62" name="Google Shape;62;p12"/>
          <p:cNvSpPr txBox="1">
            <a:spLocks noGrp="1"/>
          </p:cNvSpPr>
          <p:nvPr>
            <p:ph type="ctrTitle"/>
          </p:nvPr>
        </p:nvSpPr>
        <p:spPr>
          <a:xfrm>
            <a:off x="640492" y="2250180"/>
            <a:ext cx="7094838" cy="102654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Helvetica Neue Light"/>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3" name="Google Shape;63;p12" descr="A logo with white dots  AI-generated content may be incorrect."/>
          <p:cNvPicPr preferRelativeResize="0"/>
          <p:nvPr/>
        </p:nvPicPr>
        <p:blipFill rotWithShape="1">
          <a:blip r:embed="rId2">
            <a:alphaModFix/>
          </a:blip>
          <a:srcRect/>
          <a:stretch/>
        </p:blipFill>
        <p:spPr>
          <a:xfrm>
            <a:off x="5980843" y="236128"/>
            <a:ext cx="2653569" cy="1326785"/>
          </a:xfrm>
          <a:prstGeom prst="rect">
            <a:avLst/>
          </a:prstGeom>
          <a:noFill/>
          <a:ln>
            <a:noFill/>
          </a:ln>
        </p:spPr>
      </p:pic>
      <p:sp>
        <p:nvSpPr>
          <p:cNvPr id="64" name="Google Shape;64;p12"/>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Helvetica Neue"/>
                <a:ea typeface="Helvetica Neue"/>
                <a:cs typeface="Helvetica Neue"/>
                <a:sym typeface="Helvetica Neue"/>
              </a:rPr>
              <a:t>Canadian Bioinformatics Workshops | bioinformatics.ca</a:t>
            </a:r>
            <a:endParaRPr sz="1400" b="0" i="0" u="none" strike="noStrike" cap="none">
              <a:solidFill>
                <a:schemeClr val="lt1"/>
              </a:solidFill>
              <a:latin typeface="Helvetica Neue"/>
              <a:ea typeface="Helvetica Neue"/>
              <a:cs typeface="Helvetica Neue"/>
              <a:sym typeface="Helvetica Neue"/>
            </a:endParaRPr>
          </a:p>
        </p:txBody>
      </p:sp>
      <p:sp>
        <p:nvSpPr>
          <p:cNvPr id="65" name="Google Shape;65;p12"/>
          <p:cNvSpPr txBox="1">
            <a:spLocks noGrp="1"/>
          </p:cNvSpPr>
          <p:nvPr>
            <p:ph type="subTitle" idx="1"/>
          </p:nvPr>
        </p:nvSpPr>
        <p:spPr>
          <a:xfrm>
            <a:off x="1782641" y="3276720"/>
            <a:ext cx="4810539"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lt1"/>
              </a:buClr>
              <a:buSzPts val="2000"/>
              <a:buNone/>
              <a:defRPr sz="2000"/>
            </a:lvl2pPr>
            <a:lvl3pPr lvl="2" algn="ctr">
              <a:lnSpc>
                <a:spcPct val="100000"/>
              </a:lnSpc>
              <a:spcBef>
                <a:spcPts val="500"/>
              </a:spcBef>
              <a:spcAft>
                <a:spcPts val="0"/>
              </a:spcAft>
              <a:buClr>
                <a:schemeClr val="lt1"/>
              </a:buClr>
              <a:buSzPts val="1800"/>
              <a:buNone/>
              <a:defRPr sz="1800"/>
            </a:lvl3pPr>
            <a:lvl4pPr lvl="3" algn="ctr">
              <a:lnSpc>
                <a:spcPct val="100000"/>
              </a:lnSpc>
              <a:spcBef>
                <a:spcPts val="500"/>
              </a:spcBef>
              <a:spcAft>
                <a:spcPts val="0"/>
              </a:spcAft>
              <a:buClr>
                <a:schemeClr val="lt1"/>
              </a:buClr>
              <a:buSzPts val="1600"/>
              <a:buNone/>
              <a:defRPr sz="1600"/>
            </a:lvl4pPr>
            <a:lvl5pPr lvl="4" algn="ctr">
              <a:lnSpc>
                <a:spcPct val="10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29"/>
        <p:cNvGrpSpPr/>
        <p:nvPr/>
      </p:nvGrpSpPr>
      <p:grpSpPr>
        <a:xfrm>
          <a:off x="0" y="0"/>
          <a:ext cx="0" cy="0"/>
          <a:chOff x="0" y="0"/>
          <a:chExt cx="0" cy="0"/>
        </a:xfrm>
      </p:grpSpPr>
      <p:sp>
        <p:nvSpPr>
          <p:cNvPr id="30" name="Google Shape;30;p116"/>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33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 name="Google Shape;31;p116"/>
          <p:cNvSpPr>
            <a:spLocks noGrp="1"/>
          </p:cNvSpPr>
          <p:nvPr>
            <p:ph type="clipArt" idx="2"/>
          </p:nvPr>
        </p:nvSpPr>
        <p:spPr>
          <a:xfrm>
            <a:off x="685800" y="1676400"/>
            <a:ext cx="3810000" cy="4114800"/>
          </a:xfrm>
          <a:prstGeom prst="rect">
            <a:avLst/>
          </a:prstGeom>
          <a:noFill/>
          <a:ln>
            <a:noFill/>
          </a:ln>
        </p:spPr>
      </p:sp>
      <p:sp>
        <p:nvSpPr>
          <p:cNvPr id="32" name="Google Shape;32;p116"/>
          <p:cNvSpPr txBox="1">
            <a:spLocks noGrp="1"/>
          </p:cNvSpPr>
          <p:nvPr>
            <p:ph type="body" idx="1"/>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SzPts val="1800"/>
              <a:buChar char="•"/>
              <a:defRPr/>
            </a:lvl1pPr>
            <a:lvl2pPr marL="914400" lvl="1" indent="-342900" algn="l">
              <a:lnSpc>
                <a:spcPct val="90000"/>
              </a:lnSpc>
              <a:spcBef>
                <a:spcPts val="360"/>
              </a:spcBef>
              <a:spcAft>
                <a:spcPts val="0"/>
              </a:spcAft>
              <a:buSzPts val="1800"/>
              <a:buChar char="•"/>
              <a:defRPr/>
            </a:lvl2pPr>
            <a:lvl3pPr marL="1371600" lvl="2" indent="-342900" algn="l">
              <a:lnSpc>
                <a:spcPct val="90000"/>
              </a:lnSpc>
              <a:spcBef>
                <a:spcPts val="360"/>
              </a:spcBef>
              <a:spcAft>
                <a:spcPts val="0"/>
              </a:spcAft>
              <a:buSzPts val="1800"/>
              <a:buChar char="•"/>
              <a:defRPr/>
            </a:lvl3pPr>
            <a:lvl4pPr marL="1828800" lvl="3" indent="-342900" algn="l">
              <a:lnSpc>
                <a:spcPct val="90000"/>
              </a:lnSpc>
              <a:spcBef>
                <a:spcPts val="360"/>
              </a:spcBef>
              <a:spcAft>
                <a:spcPts val="0"/>
              </a:spcAft>
              <a:buSzPts val="1800"/>
              <a:buChar char="•"/>
              <a:defRPr/>
            </a:lvl4pPr>
            <a:lvl5pPr marL="2286000" lvl="4" indent="-342900" algn="l">
              <a:lnSpc>
                <a:spcPct val="90000"/>
              </a:lnSpc>
              <a:spcBef>
                <a:spcPts val="360"/>
              </a:spcBef>
              <a:spcAft>
                <a:spcPts val="0"/>
              </a:spcAft>
              <a:buSzPts val="1800"/>
              <a:buChar char="•"/>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
        <p:nvSpPr>
          <p:cNvPr id="33" name="Google Shape;33;p1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 name="Google Shape;34;p1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1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117"/>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17"/>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 name="Google Shape;39;p117"/>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117"/>
          <p:cNvSpPr txBox="1">
            <a:spLocks noGrp="1"/>
          </p:cNvSpPr>
          <p:nvPr>
            <p:ph type="sldNum" idx="12"/>
          </p:nvPr>
        </p:nvSpPr>
        <p:spPr>
          <a:xfrm>
            <a:off x="7086600" y="6065838"/>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41"/>
        <p:cNvGrpSpPr/>
        <p:nvPr/>
      </p:nvGrpSpPr>
      <p:grpSpPr>
        <a:xfrm>
          <a:off x="0" y="0"/>
          <a:ext cx="0" cy="0"/>
          <a:chOff x="0" y="0"/>
          <a:chExt cx="0" cy="0"/>
        </a:xfrm>
      </p:grpSpPr>
      <p:sp>
        <p:nvSpPr>
          <p:cNvPr id="42" name="Google Shape;42;p118"/>
          <p:cNvSpPr txBox="1">
            <a:spLocks noGrp="1"/>
          </p:cNvSpPr>
          <p:nvPr>
            <p:ph type="body" idx="1"/>
          </p:nvPr>
        </p:nvSpPr>
        <p:spPr>
          <a:xfrm>
            <a:off x="152400" y="152400"/>
            <a:ext cx="8839200" cy="6172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9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9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9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9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1.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6"/>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86"/>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p86"/>
          <p:cNvSpPr txBox="1"/>
          <p:nvPr/>
        </p:nvSpPr>
        <p:spPr>
          <a:xfrm>
            <a:off x="4914900" y="6356350"/>
            <a:ext cx="1600200" cy="3651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CA" sz="900" b="0" i="0" u="none" strike="noStrike" cap="none">
                <a:solidFill>
                  <a:srgbClr val="898989"/>
                </a:solidFill>
                <a:latin typeface="Quattrocento Sans"/>
                <a:ea typeface="Quattrocento Sans"/>
                <a:cs typeface="Quattrocento Sans"/>
                <a:sym typeface="Quattrocento Sans"/>
              </a:rPr>
              <a:t>‹#›</a:t>
            </a:fld>
            <a:endParaRPr sz="900" b="0" i="0" u="none" strike="noStrike" cap="none">
              <a:solidFill>
                <a:srgbClr val="898989"/>
              </a:solidFill>
              <a:latin typeface="Quattrocento Sans"/>
              <a:ea typeface="Quattrocento Sans"/>
              <a:cs typeface="Quattrocento Sans"/>
              <a:sym typeface="Quattrocento Sans"/>
            </a:endParaRPr>
          </a:p>
        </p:txBody>
      </p:sp>
      <p:sp>
        <p:nvSpPr>
          <p:cNvPr id="9" name="Google Shape;9;p86"/>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10" name="Google Shape;10;p86"/>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indent="0" algn="l">
              <a:buNone/>
            </a:pPr>
            <a:r>
              <a:rPr lang="en-US" sz="1400">
                <a:solidFill>
                  <a:srgbClr val="FFFFFF"/>
                </a:solidFill>
                <a:latin typeface="Arial"/>
              </a:rPr>
              <a:t>Canadian Bioinformatics Workshops | bioinformatics.ca</a:t>
            </a:r>
            <a:endParaRPr lang="en-US" sz="1400"/>
          </a:p>
        </p:txBody>
      </p:sp>
      <p:pic>
        <p:nvPicPr>
          <p:cNvPr id="11" name="Codex Corner Mark" descr="Purple circles on a black background  AI-generated content may be incorrect."/>
          <p:cNvPicPr preferRelativeResize="0"/>
          <p:nvPr/>
        </p:nvPicPr>
        <p:blipFill rotWithShape="1">
          <a:blip r:embed="rId19">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gdc30370ca2_0_364"/>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9pPr>
          </a:lstStyle>
          <a:p>
            <a:endParaRPr/>
          </a:p>
        </p:txBody>
      </p:sp>
      <p:sp>
        <p:nvSpPr>
          <p:cNvPr id="81" name="Google Shape;81;gdc30370ca2_0_364"/>
          <p:cNvSpPr txBox="1">
            <a:spLocks noGrp="1"/>
          </p:cNvSpPr>
          <p:nvPr>
            <p:ph type="body" idx="1"/>
          </p:nvPr>
        </p:nvSpPr>
        <p:spPr>
          <a:xfrm>
            <a:off x="685800" y="16764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FC110E"/>
              </a:buClr>
              <a:buSzPts val="3200"/>
              <a:buFont typeface="Arial"/>
              <a:buChar char="•"/>
              <a:defRPr sz="3200" b="1" i="0" u="none" strike="noStrike" cap="none">
                <a:solidFill>
                  <a:schemeClr val="accent2"/>
                </a:solidFill>
                <a:latin typeface="Arial"/>
                <a:ea typeface="Arial"/>
                <a:cs typeface="Arial"/>
                <a:sym typeface="Arial"/>
              </a:defRPr>
            </a:lvl1pPr>
            <a:lvl2pPr marL="914400" marR="0" lvl="1" indent="-406400" algn="l" rtl="0">
              <a:lnSpc>
                <a:spcPct val="100000"/>
              </a:lnSpc>
              <a:spcBef>
                <a:spcPts val="560"/>
              </a:spcBef>
              <a:spcAft>
                <a:spcPts val="0"/>
              </a:spcAft>
              <a:buClr>
                <a:srgbClr val="FC110E"/>
              </a:buClr>
              <a:buSzPts val="2800"/>
              <a:buFont typeface="Arial"/>
              <a:buChar char="–"/>
              <a:defRPr sz="2800" b="1" i="0" u="none" strike="noStrike" cap="none">
                <a:solidFill>
                  <a:schemeClr val="accent2"/>
                </a:solidFill>
                <a:latin typeface="Arial"/>
                <a:ea typeface="Arial"/>
                <a:cs typeface="Arial"/>
                <a:sym typeface="Arial"/>
              </a:defRPr>
            </a:lvl2pPr>
            <a:lvl3pPr marL="1371600" marR="0" lvl="2" indent="-381000" algn="l" rtl="0">
              <a:lnSpc>
                <a:spcPct val="100000"/>
              </a:lnSpc>
              <a:spcBef>
                <a:spcPts val="480"/>
              </a:spcBef>
              <a:spcAft>
                <a:spcPts val="0"/>
              </a:spcAft>
              <a:buClr>
                <a:srgbClr val="FC110E"/>
              </a:buClr>
              <a:buSzPts val="2400"/>
              <a:buFont typeface="Arial"/>
              <a:buChar char="•"/>
              <a:defRPr sz="2400" b="1" i="0" u="none" strike="noStrike" cap="none">
                <a:solidFill>
                  <a:schemeClr val="accent2"/>
                </a:solidFill>
                <a:latin typeface="Arial"/>
                <a:ea typeface="Arial"/>
                <a:cs typeface="Arial"/>
                <a:sym typeface="Arial"/>
              </a:defRPr>
            </a:lvl3pPr>
            <a:lvl4pPr marL="1828800" marR="0" lvl="3"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4pPr>
            <a:lvl5pPr marL="2286000" marR="0" lvl="4"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5pPr>
            <a:lvl6pPr marL="2743200" marR="0" lvl="5"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6pPr>
            <a:lvl7pPr marL="3200400" marR="0" lvl="6"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7pPr>
            <a:lvl8pPr marL="3657600" marR="0" lvl="7"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8pPr>
            <a:lvl9pPr marL="4114800" marR="0" lvl="8"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9pPr>
          </a:lstStyle>
          <a:p>
            <a:endParaRPr/>
          </a:p>
        </p:txBody>
      </p:sp>
      <p:sp>
        <p:nvSpPr>
          <p:cNvPr id="82" name="Google Shape;82;gdc30370ca2_0_36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3" name="Google Shape;83;gdc30370ca2_0_3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4" name="Google Shape;84;gdc30370ca2_0_3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
        <p:nvSpPr>
          <p:cNvPr id="85" name="Google Shape;85;gdc30370ca2_0_364"/>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86" name="Google Shape;86;gdc30370ca2_0_364"/>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indent="0" algn="l">
              <a:buNone/>
            </a:pPr>
            <a:r>
              <a:rPr lang="en-US" sz="1400">
                <a:solidFill>
                  <a:srgbClr val="FFFFFF"/>
                </a:solidFill>
                <a:latin typeface="Arial"/>
              </a:rPr>
              <a:t>Canadian Bioinformatics Workshops | bioinformatics.ca</a:t>
            </a:r>
            <a:endParaRPr lang="en-US" sz="1400"/>
          </a:p>
        </p:txBody>
      </p:sp>
      <p:pic>
        <p:nvPicPr>
          <p:cNvPr id="87" name="Codex Corner Mark" descr="Purple circles on a black background  AI-generated content may be incorrect."/>
          <p:cNvPicPr preferRelativeResize="0"/>
          <p:nvPr/>
        </p:nvPicPr>
        <p:blipFill rotWithShape="1">
          <a:blip r:embed="rId23">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9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sp>
        <p:nvSpPr>
          <p:cNvPr id="191" name="Google Shape;191;gdc30370ca2_0_19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9pPr>
          </a:lstStyle>
          <a:p>
            <a:endParaRPr/>
          </a:p>
        </p:txBody>
      </p:sp>
      <p:sp>
        <p:nvSpPr>
          <p:cNvPr id="192" name="Google Shape;192;gdc30370ca2_0_195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09956" algn="l" rtl="0">
              <a:lnSpc>
                <a:spcPct val="100000"/>
              </a:lnSpc>
              <a:spcBef>
                <a:spcPts val="560"/>
              </a:spcBef>
              <a:spcAft>
                <a:spcPts val="0"/>
              </a:spcAft>
              <a:buClr>
                <a:srgbClr val="FF0000"/>
              </a:buClr>
              <a:buSzPts val="2856"/>
              <a:buFont typeface="Arial"/>
              <a:buChar char="•"/>
              <a:defRPr sz="2800" b="1" i="0" u="none" strike="noStrike" cap="none">
                <a:solidFill>
                  <a:srgbClr val="000090"/>
                </a:solidFill>
                <a:latin typeface="Arial"/>
                <a:ea typeface="Arial"/>
                <a:cs typeface="Arial"/>
                <a:sym typeface="Arial"/>
              </a:defRPr>
            </a:lvl1pPr>
            <a:lvl2pPr marL="914400" marR="0" lvl="1" indent="-409956" algn="l" rtl="0">
              <a:lnSpc>
                <a:spcPct val="100000"/>
              </a:lnSpc>
              <a:spcBef>
                <a:spcPts val="560"/>
              </a:spcBef>
              <a:spcAft>
                <a:spcPts val="0"/>
              </a:spcAft>
              <a:buClr>
                <a:srgbClr val="FF0000"/>
              </a:buClr>
              <a:buSzPts val="2856"/>
              <a:buFont typeface="Arial"/>
              <a:buChar char="•"/>
              <a:defRPr sz="2800" b="1" i="0" u="none" strike="noStrike" cap="none">
                <a:solidFill>
                  <a:srgbClr val="000090"/>
                </a:solidFill>
                <a:latin typeface="Arial"/>
                <a:ea typeface="Arial"/>
                <a:cs typeface="Arial"/>
                <a:sym typeface="Arial"/>
              </a:defRPr>
            </a:lvl2pPr>
            <a:lvl3pPr marL="1371600" marR="0" lvl="2" indent="-381000" algn="l" rtl="0">
              <a:lnSpc>
                <a:spcPct val="100000"/>
              </a:lnSpc>
              <a:spcBef>
                <a:spcPts val="480"/>
              </a:spcBef>
              <a:spcAft>
                <a:spcPts val="0"/>
              </a:spcAft>
              <a:buClr>
                <a:srgbClr val="FF0000"/>
              </a:buClr>
              <a:buSzPts val="2400"/>
              <a:buFont typeface="Arial"/>
              <a:buChar char="•"/>
              <a:defRPr sz="2400" b="0" i="0" u="none" strike="noStrike" cap="none">
                <a:solidFill>
                  <a:srgbClr val="000090"/>
                </a:solidFill>
                <a:latin typeface="Arial"/>
                <a:ea typeface="Arial"/>
                <a:cs typeface="Arial"/>
                <a:sym typeface="Arial"/>
              </a:defRPr>
            </a:lvl3pPr>
            <a:lvl4pPr marL="1828800" marR="0" lvl="3"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4pPr>
            <a:lvl5pPr marL="2286000" marR="0" lvl="4"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3" name="Google Shape;193;gdc30370ca2_0_195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4" name="Google Shape;194;gdc30370ca2_0_195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5" name="Google Shape;195;gdc30370ca2_0_19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
        <p:nvSpPr>
          <p:cNvPr id="196" name="Google Shape;196;gdc30370ca2_0_1950"/>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197" name="Google Shape;197;gdc30370ca2_0_1950"/>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indent="0" algn="l">
              <a:buNone/>
            </a:pPr>
            <a:r>
              <a:rPr lang="en-US" sz="1400">
                <a:solidFill>
                  <a:srgbClr val="FFFFFF"/>
                </a:solidFill>
                <a:latin typeface="Arial"/>
              </a:rPr>
              <a:t>Canadian Bioinformatics Workshops | bioinformatics.ca</a:t>
            </a:r>
            <a:endParaRPr lang="en-US" sz="1400"/>
          </a:p>
        </p:txBody>
      </p:sp>
      <p:pic>
        <p:nvPicPr>
          <p:cNvPr id="198" name="Codex Corner Mark" descr="Purple circles on a black background  AI-generated content may be incorrect."/>
          <p:cNvPicPr preferRelativeResize="0"/>
          <p:nvPr/>
        </p:nvPicPr>
        <p:blipFill rotWithShape="1">
          <a:blip r:embed="rId13">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24393F"/>
            </a:gs>
            <a:gs pos="45000">
              <a:srgbClr val="70247F"/>
            </a:gs>
            <a:gs pos="100000">
              <a:srgbClr val="B40805"/>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Helvetica Neue Light"/>
              <a:buNone/>
              <a:defRPr sz="44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1pPr>
            <a:lvl2pPr marL="914400" marR="0" lvl="1"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2pPr>
            <a:lvl3pPr marL="1371600" marR="0" lvl="2"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3pPr>
            <a:lvl4pPr marL="1828800" marR="0" lvl="3"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4pPr>
            <a:lvl5pPr marL="2286000" marR="0" lvl="4"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9"/>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17;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Light"/>
              <a:buNone/>
              <a:defRPr sz="4400" b="0" i="0" u="none" strike="noStrike" cap="none">
                <a:solidFill>
                  <a:schemeClr val="dk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Helvetica Neue Light"/>
                <a:ea typeface="Helvetica Neue Light"/>
                <a:cs typeface="Helvetica Neue Light"/>
                <a:sym typeface="Helvetica Neue Light"/>
              </a:defRPr>
            </a:lvl1pPr>
            <a:lvl2pPr marL="914400" marR="0" lvl="1"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Helvetica Neue Light"/>
                <a:ea typeface="Helvetica Neue Light"/>
                <a:cs typeface="Helvetica Neue Light"/>
                <a:sym typeface="Helvetica Neue Light"/>
              </a:defRPr>
            </a:lvl2pPr>
            <a:lvl3pPr marL="1371600" marR="0" lvl="2"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Helvetica Neue Light"/>
                <a:ea typeface="Helvetica Neue Light"/>
                <a:cs typeface="Helvetica Neue Light"/>
                <a:sym typeface="Helvetica Neue Light"/>
              </a:defRPr>
            </a:lvl3pPr>
            <a:lvl4pPr marL="1828800" marR="0" lvl="3"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4pPr>
            <a:lvl5pPr marL="2286000" marR="0" lvl="4"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9"/>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Helvetica Neue Light"/>
                <a:ea typeface="Helvetica Neue Light"/>
                <a:cs typeface="Helvetica Neue Light"/>
                <a:sym typeface="Helvetica Neue Light"/>
              </a:rPr>
              <a:t>Canadian Bioinformatics Workshops | bioinformatics.ca</a:t>
            </a:r>
            <a:endParaRPr sz="1400" b="0" i="0" u="none" strike="noStrike" cap="none">
              <a:solidFill>
                <a:schemeClr val="lt1"/>
              </a:solidFill>
              <a:latin typeface="Helvetica Neue Light"/>
              <a:ea typeface="Helvetica Neue Light"/>
              <a:cs typeface="Helvetica Neue Light"/>
              <a:sym typeface="Helvetica Neue Light"/>
            </a:endParaRPr>
          </a:p>
        </p:txBody>
      </p:sp>
      <p:pic>
        <p:nvPicPr>
          <p:cNvPr id="20" name="Google Shape;20;p9" descr="Purple circles on a black background  AI-generated content may be incorrect."/>
          <p:cNvPicPr preferRelativeResize="0"/>
          <p:nvPr/>
        </p:nvPicPr>
        <p:blipFill rotWithShape="1">
          <a:blip r:embed="rId13">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sp>
        <p:nvSpPr>
          <p:cNvPr id="58" name="Google Shape;58;p11"/>
          <p:cNvSpPr/>
          <p:nvPr/>
        </p:nvSpPr>
        <p:spPr>
          <a:xfrm>
            <a:off x="0" y="0"/>
            <a:ext cx="8610601" cy="6858000"/>
          </a:xfrm>
          <a:prstGeom prst="rect">
            <a:avLst/>
          </a:prstGeom>
          <a:gradFill>
            <a:gsLst>
              <a:gs pos="0">
                <a:srgbClr val="24393F"/>
              </a:gs>
              <a:gs pos="54000">
                <a:srgbClr val="70247F"/>
              </a:gs>
              <a:gs pos="100000">
                <a:srgbClr val="B40805"/>
              </a:gs>
            </a:gsLst>
            <a:path path="circle">
              <a:fillToRect l="100000" t="100000"/>
            </a:path>
            <a:tileRect r="-100000" b="-100000"/>
          </a:gra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 name="Google Shape;5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Helvetica Neue Light"/>
              <a:buNone/>
              <a:defRPr sz="44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1pPr>
            <a:lvl2pPr marL="914400" marR="0" lvl="1"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2pPr>
            <a:lvl3pPr marL="1371600" marR="0" lvl="2"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3pPr>
            <a:lvl4pPr marL="1828800" marR="0" lvl="3"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4pPr>
            <a:lvl5pPr marL="2286000" marR="0" lvl="4"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1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hyperlink" Target="https://help.openai.com/en/articles/7947663-chatgpt-supported-countries"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hyperlink" Target="https://openai.com/blog/introducing-chatgpt-and-whisper-apis"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hyperlink" Target="https://openai.com/pricing" TargetMode="External"/><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 Id="rId5" Type="http://schemas.openxmlformats.org/officeDocument/2006/relationships/image" Target="../media/image63.png"/><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2" Type="http://schemas.openxmlformats.org/officeDocument/2006/relationships/hyperlink" Target="https://openai.com/chatgpt/pricing/" TargetMode="Externa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5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24393F"/>
            </a:gs>
            <a:gs pos="24000">
              <a:srgbClr val="70247F"/>
            </a:gs>
            <a:gs pos="100000">
              <a:srgbClr val="B40805"/>
            </a:gs>
          </a:gsLst>
          <a:path path="circle">
            <a:fillToRect l="100000" t="100000"/>
          </a:path>
          <a:tileRect r="-100000" b="-100000"/>
        </a:gradFill>
        <a:effectLst/>
      </p:bgPr>
    </p:bg>
    <p:spTree>
      <p:nvGrpSpPr>
        <p:cNvPr id="1" name="Shape 70"/>
        <p:cNvGrpSpPr/>
        <p:nvPr/>
      </p:nvGrpSpPr>
      <p:grpSpPr>
        <a:xfrm>
          <a:off x="0" y="0"/>
          <a:ext cx="0" cy="0"/>
          <a:chOff x="0" y="0"/>
          <a:chExt cx="0" cy="0"/>
        </a:xfrm>
      </p:grpSpPr>
      <p:sp>
        <p:nvSpPr>
          <p:cNvPr id="71" name="Google Shape;71;p1"/>
          <p:cNvSpPr txBox="1">
            <a:spLocks noGrp="1"/>
          </p:cNvSpPr>
          <p:nvPr>
            <p:ph type="subTitle" idx="1"/>
          </p:nvPr>
        </p:nvSpPr>
        <p:spPr>
          <a:xfrm>
            <a:off x="6801238" y="3429000"/>
            <a:ext cx="4567235" cy="78175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Clr>
                <a:schemeClr val="lt1"/>
              </a:buClr>
              <a:buSzPct val="100000"/>
              <a:buNone/>
            </a:pPr>
            <a:r>
              <a:rPr lang="en-US" sz="4400" b="1">
                <a:latin typeface="Helvetica Neue"/>
                <a:ea typeface="Helvetica Neue"/>
                <a:cs typeface="Helvetica Neue"/>
                <a:sym typeface="Helvetica Neue"/>
              </a:rPr>
              <a:t>bioinformatics.ca</a:t>
            </a:r>
            <a:endParaRPr/>
          </a:p>
        </p:txBody>
      </p:sp>
      <p:pic>
        <p:nvPicPr>
          <p:cNvPr id="72" name="Google Shape;72;p1" descr="A logo with white dots  AI-generated content may be incorrect."/>
          <p:cNvPicPr preferRelativeResize="0"/>
          <p:nvPr/>
        </p:nvPicPr>
        <p:blipFill rotWithShape="1">
          <a:blip r:embed="rId3">
            <a:alphaModFix/>
          </a:blip>
          <a:srcRect l="12297" r="12121"/>
          <a:stretch/>
        </p:blipFill>
        <p:spPr>
          <a:xfrm>
            <a:off x="670379" y="1341316"/>
            <a:ext cx="5766816" cy="3815097"/>
          </a:xfrm>
          <a:prstGeom prst="rect">
            <a:avLst/>
          </a:prstGeom>
          <a:noFill/>
          <a:ln>
            <a:noFill/>
          </a:ln>
        </p:spPr>
      </p:pic>
      <p:sp>
        <p:nvSpPr>
          <p:cNvPr id="73" name="Google Shape;73;p1"/>
          <p:cNvSpPr txBox="1"/>
          <p:nvPr/>
        </p:nvSpPr>
        <p:spPr>
          <a:xfrm>
            <a:off x="6648092" y="4210755"/>
            <a:ext cx="4873529" cy="41610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Helvetica Neue Light"/>
                <a:ea typeface="Helvetica Neue Light"/>
                <a:cs typeface="Helvetica Neue Light"/>
                <a:sym typeface="Helvetica Neue Light"/>
              </a:rPr>
              <a:t>bioinformaticsdotca.github.io</a:t>
            </a:r>
            <a:endParaRPr sz="1400" b="0" i="0" u="none" strike="noStrike" cap="none">
              <a:solidFill>
                <a:srgbClr val="000000"/>
              </a:solidFill>
              <a:latin typeface="Arial"/>
              <a:ea typeface="Arial"/>
              <a:cs typeface="Arial"/>
              <a:sym typeface="Arial"/>
            </a:endParaRPr>
          </a:p>
        </p:txBody>
      </p:sp>
      <p:sp>
        <p:nvSpPr>
          <p:cNvPr id="74" name="Google Shape;74;p1"/>
          <p:cNvSpPr txBox="1"/>
          <p:nvPr/>
        </p:nvSpPr>
        <p:spPr>
          <a:xfrm>
            <a:off x="10523913" y="465513"/>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1524000" y="0"/>
          <a:ext cx="0" cy="0"/>
          <a:chOff x="0" y="0"/>
          <a:chExt cx="0" cy="0"/>
        </a:xfrm>
      </p:grpSpPr>
      <p:sp>
        <p:nvSpPr>
          <p:cNvPr id="322" name="Google Shape;322;p39"/>
          <p:cNvSpPr txBox="1">
            <a:spLocks noGrp="1"/>
          </p:cNvSpPr>
          <p:nvPr>
            <p:ph type="title"/>
          </p:nvPr>
        </p:nvSpPr>
        <p:spPr>
          <a:xfrm>
            <a:off x="1676400" y="0"/>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Large Language Models</a:t>
            </a:r>
            <a:endParaRPr dirty="0"/>
          </a:p>
        </p:txBody>
      </p:sp>
      <p:sp>
        <p:nvSpPr>
          <p:cNvPr id="323" name="Google Shape;323;p39"/>
          <p:cNvSpPr txBox="1">
            <a:spLocks noGrp="1"/>
          </p:cNvSpPr>
          <p:nvPr>
            <p:ph type="body" idx="1"/>
          </p:nvPr>
        </p:nvSpPr>
        <p:spPr>
          <a:xfrm>
            <a:off x="742950" y="1143000"/>
            <a:ext cx="10706100" cy="47244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Font typeface="Arial"/>
              <a:buChar char="•"/>
            </a:pPr>
            <a:r>
              <a:rPr lang="en-CA" sz="2400" dirty="0"/>
              <a:t>An LLM is a Transformer-based language model that has billions of neural network parameters determined by training on vast amounts of text data (billions to trillions of words) drawn from large text corpora including web pages, books, code, and academic papers</a:t>
            </a:r>
            <a:endParaRPr sz="2800" dirty="0"/>
          </a:p>
          <a:p>
            <a:pPr marL="457200" lvl="0" indent="-431800" algn="l" rtl="0">
              <a:lnSpc>
                <a:spcPct val="100000"/>
              </a:lnSpc>
              <a:spcBef>
                <a:spcPts val="640"/>
              </a:spcBef>
              <a:spcAft>
                <a:spcPts val="0"/>
              </a:spcAft>
              <a:buSzPts val="3200"/>
              <a:buFont typeface="Arial"/>
              <a:buChar char="•"/>
            </a:pPr>
            <a:r>
              <a:rPr lang="en-CA" sz="2400" dirty="0"/>
              <a:t>Their size is enabled by AI accelerators (GPUs/TPUs), which enable the massive parallel computation required for training and inference</a:t>
            </a:r>
            <a:endParaRPr sz="2800" dirty="0"/>
          </a:p>
          <a:p>
            <a:pPr marL="457200" lvl="0" indent="-431800" algn="l" rtl="0">
              <a:lnSpc>
                <a:spcPct val="100000"/>
              </a:lnSpc>
              <a:spcBef>
                <a:spcPts val="640"/>
              </a:spcBef>
              <a:spcAft>
                <a:spcPts val="0"/>
              </a:spcAft>
              <a:buSzPts val="3200"/>
              <a:buFont typeface="Arial"/>
              <a:buChar char="•"/>
            </a:pPr>
            <a:r>
              <a:rPr lang="en-CA" sz="2400" dirty="0"/>
              <a:t>LLMs work by taking an input text and repeatedly predicting the next token or word</a:t>
            </a:r>
            <a:endParaRPr sz="2800" dirty="0"/>
          </a:p>
          <a:p>
            <a:pPr marL="457200" lvl="0" indent="-431800" algn="l" rtl="0">
              <a:lnSpc>
                <a:spcPct val="100000"/>
              </a:lnSpc>
              <a:spcBef>
                <a:spcPts val="640"/>
              </a:spcBef>
              <a:spcAft>
                <a:spcPts val="0"/>
              </a:spcAft>
              <a:buSzPts val="3200"/>
              <a:buFont typeface="Arial"/>
              <a:buChar char="•"/>
            </a:pPr>
            <a:r>
              <a:rPr lang="en-CA" sz="2400" dirty="0"/>
              <a:t>The computational cost of training a 12-billion-parameter LLM is ~72,300 A100-GPU-hours (illustrative; 12B parameters is now considered small-to-medium – frontier models cost orders of magnitude more; H100 GPUs are ~3× faster)</a:t>
            </a:r>
            <a:endParaRPr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1524000" y="0"/>
          <a:ext cx="0" cy="0"/>
          <a:chOff x="0" y="0"/>
          <a:chExt cx="0" cy="0"/>
        </a:xfrm>
      </p:grpSpPr>
      <p:sp>
        <p:nvSpPr>
          <p:cNvPr id="328" name="Google Shape;328;p40"/>
          <p:cNvSpPr txBox="1">
            <a:spLocks noGrp="1"/>
          </p:cNvSpPr>
          <p:nvPr>
            <p:ph type="title"/>
          </p:nvPr>
        </p:nvSpPr>
        <p:spPr>
          <a:xfrm>
            <a:off x="1676400" y="274638"/>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Large Language Models</a:t>
            </a:r>
            <a:endParaRPr/>
          </a:p>
        </p:txBody>
      </p:sp>
      <p:sp>
        <p:nvSpPr>
          <p:cNvPr id="329" name="Google Shape;329;p40"/>
          <p:cNvSpPr txBox="1">
            <a:spLocks noGrp="1"/>
          </p:cNvSpPr>
          <p:nvPr>
            <p:ph type="body" idx="1"/>
          </p:nvPr>
        </p:nvSpPr>
        <p:spPr>
          <a:xfrm>
            <a:off x="698500" y="1111244"/>
            <a:ext cx="11176000" cy="3346456"/>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Font typeface="Arial"/>
              <a:buChar char="•"/>
            </a:pPr>
            <a:r>
              <a:rPr lang="en-CA" sz="2400" dirty="0"/>
              <a:t>LLMs use subword tokenization (e.g., Byte-Pair Encoding/BPE) to split text into tokens; text generation is the probabilistic step, not tokenization</a:t>
            </a:r>
            <a:endParaRPr dirty="0"/>
          </a:p>
          <a:p>
            <a:pPr marL="457200" lvl="0" indent="-431800" algn="l" rtl="0">
              <a:lnSpc>
                <a:spcPct val="100000"/>
              </a:lnSpc>
              <a:spcBef>
                <a:spcPts val="640"/>
              </a:spcBef>
              <a:spcAft>
                <a:spcPts val="0"/>
              </a:spcAft>
              <a:buSzPts val="3200"/>
              <a:buFont typeface="Arial"/>
              <a:buChar char="•"/>
            </a:pPr>
            <a:r>
              <a:rPr lang="en-CA" sz="2400" dirty="0"/>
              <a:t>The training data is split into the most frequent n-grams</a:t>
            </a:r>
            <a:endParaRPr dirty="0"/>
          </a:p>
          <a:p>
            <a:pPr marL="457200" lvl="0" indent="-431800" algn="l" rtl="0">
              <a:lnSpc>
                <a:spcPct val="100000"/>
              </a:lnSpc>
              <a:spcBef>
                <a:spcPts val="640"/>
              </a:spcBef>
              <a:spcAft>
                <a:spcPts val="0"/>
              </a:spcAft>
              <a:buSzPts val="3200"/>
              <a:buFont typeface="Arial"/>
              <a:buChar char="•"/>
            </a:pPr>
            <a:r>
              <a:rPr lang="en-CA" sz="2400" dirty="0"/>
              <a:t>These subword units are the tokens; each token is assigned a unique integer ID (token index) used by the model</a:t>
            </a:r>
            <a:endParaRPr dirty="0"/>
          </a:p>
          <a:p>
            <a:pPr marL="457200" lvl="0" indent="-431800" algn="l" rtl="0">
              <a:lnSpc>
                <a:spcPct val="100000"/>
              </a:lnSpc>
              <a:spcBef>
                <a:spcPts val="640"/>
              </a:spcBef>
              <a:spcAft>
                <a:spcPts val="0"/>
              </a:spcAft>
              <a:buSzPts val="3200"/>
              <a:buFont typeface="Arial"/>
              <a:buChar char="•"/>
            </a:pPr>
            <a:r>
              <a:rPr lang="en-CA" sz="2400" dirty="0"/>
              <a:t>The average size of a token is 4 letters</a:t>
            </a:r>
            <a:endParaRPr dirty="0"/>
          </a:p>
          <a:p>
            <a:pPr marL="457200" lvl="0" indent="-431800" algn="l" rtl="0">
              <a:lnSpc>
                <a:spcPct val="100000"/>
              </a:lnSpc>
              <a:spcBef>
                <a:spcPts val="640"/>
              </a:spcBef>
              <a:spcAft>
                <a:spcPts val="0"/>
              </a:spcAft>
              <a:buSzPts val="3200"/>
              <a:buFont typeface="Arial"/>
              <a:buChar char="•"/>
            </a:pPr>
            <a:r>
              <a:rPr lang="en-CA" sz="2400" dirty="0"/>
              <a:t>Generative pre-trained transformers (GPTs) learn the probabilities of these tokens through repeated training and optimization on the training data </a:t>
            </a:r>
            <a:endParaRPr dirty="0"/>
          </a:p>
        </p:txBody>
      </p:sp>
      <p:pic>
        <p:nvPicPr>
          <p:cNvPr id="330" name="Google Shape;330;p40" descr="A screenshot of a cell phone  Description automatically generated"/>
          <p:cNvPicPr preferRelativeResize="0"/>
          <p:nvPr/>
        </p:nvPicPr>
        <p:blipFill rotWithShape="1">
          <a:blip r:embed="rId3">
            <a:alphaModFix/>
          </a:blip>
          <a:srcRect/>
          <a:stretch/>
        </p:blipFill>
        <p:spPr>
          <a:xfrm>
            <a:off x="2400300" y="5015410"/>
            <a:ext cx="7772400" cy="12266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1524000" y="0"/>
          <a:ext cx="0" cy="0"/>
          <a:chOff x="0" y="0"/>
          <a:chExt cx="0" cy="0"/>
        </a:xfrm>
      </p:grpSpPr>
      <p:sp>
        <p:nvSpPr>
          <p:cNvPr id="335" name="Google Shape;335;p41"/>
          <p:cNvSpPr txBox="1">
            <a:spLocks noGrp="1"/>
          </p:cNvSpPr>
          <p:nvPr>
            <p:ph type="title"/>
          </p:nvPr>
        </p:nvSpPr>
        <p:spPr>
          <a:xfrm>
            <a:off x="1676400" y="274638"/>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Large Language Models</a:t>
            </a:r>
            <a:endParaRPr/>
          </a:p>
        </p:txBody>
      </p:sp>
      <p:sp>
        <p:nvSpPr>
          <p:cNvPr id="336" name="Google Shape;336;p41"/>
          <p:cNvSpPr txBox="1">
            <a:spLocks noGrp="1"/>
          </p:cNvSpPr>
          <p:nvPr>
            <p:ph type="body" idx="1"/>
          </p:nvPr>
        </p:nvSpPr>
        <p:spPr>
          <a:xfrm>
            <a:off x="342900" y="1343016"/>
            <a:ext cx="11188700" cy="47244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Font typeface="Arial"/>
              <a:buChar char="•"/>
            </a:pPr>
            <a:r>
              <a:rPr lang="en-CA" sz="2400" dirty="0"/>
              <a:t>LLMs have to be fine tuned through user interaction and user “correction”</a:t>
            </a:r>
            <a:endParaRPr dirty="0"/>
          </a:p>
          <a:p>
            <a:pPr marL="457200" lvl="0" indent="-431800" algn="l" rtl="0">
              <a:lnSpc>
                <a:spcPct val="100000"/>
              </a:lnSpc>
              <a:spcBef>
                <a:spcPts val="640"/>
              </a:spcBef>
              <a:spcAft>
                <a:spcPts val="0"/>
              </a:spcAft>
              <a:buSzPts val="3200"/>
              <a:buFont typeface="Arial"/>
              <a:buChar char="•"/>
            </a:pPr>
            <a:r>
              <a:rPr lang="en-CA" sz="2400" dirty="0"/>
              <a:t>This is called “Reinforcement learning from human feedback” (RLHF)</a:t>
            </a:r>
            <a:endParaRPr dirty="0"/>
          </a:p>
          <a:p>
            <a:pPr marL="457200" lvl="0" indent="-431800" algn="l" rtl="0">
              <a:lnSpc>
                <a:spcPct val="100000"/>
              </a:lnSpc>
              <a:spcBef>
                <a:spcPts val="640"/>
              </a:spcBef>
              <a:spcAft>
                <a:spcPts val="0"/>
              </a:spcAft>
              <a:buSzPts val="3200"/>
              <a:buFont typeface="Arial"/>
              <a:buChar char="•"/>
            </a:pPr>
            <a:r>
              <a:rPr lang="en-CA" sz="2400" dirty="0"/>
              <a:t>Reinforcement learning is a branch of machine learning often used to help improve robot performance</a:t>
            </a:r>
            <a:endParaRPr dirty="0"/>
          </a:p>
          <a:p>
            <a:pPr marL="457200" lvl="0" indent="-431800" algn="l" rtl="0">
              <a:lnSpc>
                <a:spcPct val="100000"/>
              </a:lnSpc>
              <a:spcBef>
                <a:spcPts val="640"/>
              </a:spcBef>
              <a:spcAft>
                <a:spcPts val="0"/>
              </a:spcAft>
              <a:buSzPts val="3200"/>
              <a:buFont typeface="Arial"/>
              <a:buChar char="•"/>
            </a:pPr>
            <a:r>
              <a:rPr lang="en-CA" sz="2400" dirty="0"/>
              <a:t>OpenAI paid hundreds of people to manually correct and reinforce its responses over many months</a:t>
            </a:r>
            <a:endParaRPr dirty="0"/>
          </a:p>
          <a:p>
            <a:pPr marL="457200" lvl="0" indent="-431800" algn="l" rtl="0">
              <a:lnSpc>
                <a:spcPct val="100000"/>
              </a:lnSpc>
              <a:spcBef>
                <a:spcPts val="640"/>
              </a:spcBef>
              <a:spcAft>
                <a:spcPts val="0"/>
              </a:spcAft>
              <a:buSzPts val="3200"/>
              <a:buFont typeface="Arial"/>
              <a:buChar char="•"/>
            </a:pPr>
            <a:r>
              <a:rPr lang="en-CA" sz="2400" dirty="0"/>
              <a:t>One reason why OpenAI released ChatGPT was to get even more user feedback to improve its model</a:t>
            </a:r>
            <a:endParaRPr dirty="0"/>
          </a:p>
          <a:p>
            <a:pPr marL="457200" lvl="0" indent="-431800" algn="l" rtl="0">
              <a:lnSpc>
                <a:spcPct val="100000"/>
              </a:lnSpc>
              <a:spcBef>
                <a:spcPts val="640"/>
              </a:spcBef>
              <a:spcAft>
                <a:spcPts val="0"/>
              </a:spcAft>
              <a:buSzPts val="3200"/>
              <a:buFont typeface="Arial"/>
              <a:buChar char="•"/>
            </a:pPr>
            <a:r>
              <a:rPr lang="en-CA" sz="2400" dirty="0"/>
              <a:t>Self-instruction (by the chatbot itself) also helps bootstrap the quality of responses</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1524000" y="0"/>
          <a:ext cx="0" cy="0"/>
          <a:chOff x="0" y="0"/>
          <a:chExt cx="0" cy="0"/>
        </a:xfrm>
      </p:grpSpPr>
      <p:sp>
        <p:nvSpPr>
          <p:cNvPr id="341" name="Google Shape;341;p42"/>
          <p:cNvSpPr txBox="1">
            <a:spLocks noGrp="1"/>
          </p:cNvSpPr>
          <p:nvPr>
            <p:ph type="title"/>
          </p:nvPr>
        </p:nvSpPr>
        <p:spPr>
          <a:xfrm>
            <a:off x="1676400" y="274638"/>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Large Language Models</a:t>
            </a:r>
            <a:endParaRPr/>
          </a:p>
        </p:txBody>
      </p:sp>
      <p:sp>
        <p:nvSpPr>
          <p:cNvPr id="342" name="Google Shape;342;p42"/>
          <p:cNvSpPr txBox="1">
            <a:spLocks noGrp="1"/>
          </p:cNvSpPr>
          <p:nvPr>
            <p:ph type="body" idx="1"/>
          </p:nvPr>
        </p:nvSpPr>
        <p:spPr>
          <a:xfrm>
            <a:off x="1047250" y="1417638"/>
            <a:ext cx="4827922" cy="47244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Font typeface="Arial"/>
              <a:buChar char="•"/>
            </a:pPr>
            <a:r>
              <a:rPr lang="en-CA" sz="2400" dirty="0"/>
              <a:t>Because of their extreme size, the largest LLMs are thought to acquire key knowledge about syntax, semantics, and “ontology” (the properties and relations between concepts and categories) that appear to be inherent in all language and written text</a:t>
            </a:r>
            <a:endParaRPr dirty="0"/>
          </a:p>
        </p:txBody>
      </p:sp>
      <p:pic>
        <p:nvPicPr>
          <p:cNvPr id="343" name="Google Shape;343;p42"/>
          <p:cNvPicPr preferRelativeResize="0"/>
          <p:nvPr/>
        </p:nvPicPr>
        <p:blipFill rotWithShape="1">
          <a:blip r:embed="rId3">
            <a:alphaModFix/>
          </a:blip>
          <a:srcRect/>
          <a:stretch/>
        </p:blipFill>
        <p:spPr>
          <a:xfrm>
            <a:off x="5781425" y="1403350"/>
            <a:ext cx="4827922" cy="2616200"/>
          </a:xfrm>
          <a:prstGeom prst="rect">
            <a:avLst/>
          </a:prstGeom>
          <a:noFill/>
          <a:ln>
            <a:noFill/>
          </a:ln>
        </p:spPr>
      </p:pic>
      <p:pic>
        <p:nvPicPr>
          <p:cNvPr id="344" name="Google Shape;344;p42"/>
          <p:cNvPicPr preferRelativeResize="0"/>
          <p:nvPr/>
        </p:nvPicPr>
        <p:blipFill rotWithShape="1">
          <a:blip r:embed="rId4">
            <a:alphaModFix/>
          </a:blip>
          <a:srcRect/>
          <a:stretch/>
        </p:blipFill>
        <p:spPr>
          <a:xfrm>
            <a:off x="6049878" y="3968675"/>
            <a:ext cx="4233864" cy="24163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1524000" y="0"/>
          <a:ext cx="0" cy="0"/>
          <a:chOff x="0" y="0"/>
          <a:chExt cx="0" cy="0"/>
        </a:xfrm>
      </p:grpSpPr>
      <p:sp>
        <p:nvSpPr>
          <p:cNvPr id="349" name="Google Shape;349;p44"/>
          <p:cNvSpPr txBox="1">
            <a:spLocks noGrp="1"/>
          </p:cNvSpPr>
          <p:nvPr>
            <p:ph type="title"/>
          </p:nvPr>
        </p:nvSpPr>
        <p:spPr>
          <a:xfrm>
            <a:off x="1676400" y="274638"/>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Size of LLMs</a:t>
            </a:r>
            <a:endParaRPr/>
          </a:p>
        </p:txBody>
      </p:sp>
      <p:pic>
        <p:nvPicPr>
          <p:cNvPr id="350" name="Google Shape;350;p44"/>
          <p:cNvPicPr preferRelativeResize="0"/>
          <p:nvPr/>
        </p:nvPicPr>
        <p:blipFill rotWithShape="1">
          <a:blip r:embed="rId3">
            <a:alphaModFix/>
          </a:blip>
          <a:srcRect/>
          <a:stretch/>
        </p:blipFill>
        <p:spPr>
          <a:xfrm>
            <a:off x="1505114" y="1369301"/>
            <a:ext cx="9120022" cy="456001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1524000" y="0"/>
          <a:ext cx="0" cy="0"/>
          <a:chOff x="0" y="0"/>
          <a:chExt cx="0" cy="0"/>
        </a:xfrm>
      </p:grpSpPr>
      <p:sp>
        <p:nvSpPr>
          <p:cNvPr id="355" name="Google Shape;355;p51"/>
          <p:cNvSpPr txBox="1">
            <a:spLocks noGrp="1"/>
          </p:cNvSpPr>
          <p:nvPr>
            <p:ph type="title"/>
          </p:nvPr>
        </p:nvSpPr>
        <p:spPr>
          <a:xfrm>
            <a:off x="2209800" y="228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Sample ChatGPT Applications</a:t>
            </a:r>
            <a:endParaRPr/>
          </a:p>
        </p:txBody>
      </p:sp>
      <p:sp>
        <p:nvSpPr>
          <p:cNvPr id="356" name="Google Shape;356;p51"/>
          <p:cNvSpPr txBox="1">
            <a:spLocks noGrp="1"/>
          </p:cNvSpPr>
          <p:nvPr>
            <p:ph type="body" idx="1"/>
          </p:nvPr>
        </p:nvSpPr>
        <p:spPr>
          <a:xfrm>
            <a:off x="1752600" y="1676400"/>
            <a:ext cx="4267200" cy="41148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560"/>
              </a:spcBef>
              <a:spcAft>
                <a:spcPts val="0"/>
              </a:spcAft>
              <a:buSzPts val="2800"/>
              <a:buFont typeface="Arial"/>
              <a:buChar char="•"/>
            </a:pPr>
            <a:r>
              <a:rPr lang="en-CA" sz="2400" dirty="0">
                <a:solidFill>
                  <a:srgbClr val="FF0000"/>
                </a:solidFill>
              </a:rPr>
              <a:t>Information extraction</a:t>
            </a:r>
            <a:endParaRPr dirty="0"/>
          </a:p>
          <a:p>
            <a:pPr marL="457200" lvl="0" indent="-406400" algn="l" rtl="0">
              <a:lnSpc>
                <a:spcPct val="100000"/>
              </a:lnSpc>
              <a:spcBef>
                <a:spcPts val="560"/>
              </a:spcBef>
              <a:spcAft>
                <a:spcPts val="0"/>
              </a:spcAft>
              <a:buSzPts val="2800"/>
              <a:buFont typeface="Arial"/>
              <a:buChar char="•"/>
            </a:pPr>
            <a:r>
              <a:rPr lang="en-CA" sz="2400" dirty="0">
                <a:solidFill>
                  <a:srgbClr val="FF0000"/>
                </a:solidFill>
              </a:rPr>
              <a:t>Instruction following</a:t>
            </a:r>
            <a:endParaRPr dirty="0"/>
          </a:p>
          <a:p>
            <a:pPr marL="457200" lvl="0" indent="-406400" algn="l" rtl="0">
              <a:lnSpc>
                <a:spcPct val="100000"/>
              </a:lnSpc>
              <a:spcBef>
                <a:spcPts val="560"/>
              </a:spcBef>
              <a:spcAft>
                <a:spcPts val="0"/>
              </a:spcAft>
              <a:buSzPts val="2800"/>
              <a:buFont typeface="Arial"/>
              <a:buChar char="•"/>
            </a:pPr>
            <a:r>
              <a:rPr lang="en-CA" sz="2400" dirty="0">
                <a:solidFill>
                  <a:srgbClr val="FF0000"/>
                </a:solidFill>
              </a:rPr>
              <a:t>Question answering</a:t>
            </a:r>
            <a:endParaRPr dirty="0"/>
          </a:p>
          <a:p>
            <a:pPr marL="457200" lvl="0" indent="-406400" algn="l" rtl="0">
              <a:lnSpc>
                <a:spcPct val="100000"/>
              </a:lnSpc>
              <a:spcBef>
                <a:spcPts val="560"/>
              </a:spcBef>
              <a:spcAft>
                <a:spcPts val="0"/>
              </a:spcAft>
              <a:buSzPts val="2800"/>
              <a:buFont typeface="Arial"/>
              <a:buChar char="•"/>
            </a:pPr>
            <a:r>
              <a:rPr lang="en-CA" sz="2400" dirty="0">
                <a:solidFill>
                  <a:srgbClr val="FF0000"/>
                </a:solidFill>
              </a:rPr>
              <a:t>Topic summarization</a:t>
            </a:r>
            <a:endParaRPr dirty="0"/>
          </a:p>
          <a:p>
            <a:pPr marL="457200" lvl="0" indent="-406400" algn="l" rtl="0">
              <a:lnSpc>
                <a:spcPct val="100000"/>
              </a:lnSpc>
              <a:spcBef>
                <a:spcPts val="560"/>
              </a:spcBef>
              <a:spcAft>
                <a:spcPts val="0"/>
              </a:spcAft>
              <a:buSzPts val="2800"/>
              <a:buFont typeface="Arial"/>
              <a:buChar char="•"/>
            </a:pPr>
            <a:r>
              <a:rPr lang="en-CA" sz="2400" dirty="0"/>
              <a:t>Cover letter writing</a:t>
            </a:r>
            <a:endParaRPr dirty="0"/>
          </a:p>
          <a:p>
            <a:pPr marL="457200" lvl="0" indent="-406400" algn="l" rtl="0">
              <a:lnSpc>
                <a:spcPct val="100000"/>
              </a:lnSpc>
              <a:spcBef>
                <a:spcPts val="560"/>
              </a:spcBef>
              <a:spcAft>
                <a:spcPts val="0"/>
              </a:spcAft>
              <a:buSzPts val="2800"/>
              <a:buFont typeface="Arial"/>
              <a:buChar char="•"/>
            </a:pPr>
            <a:r>
              <a:rPr lang="en-CA" sz="2400" dirty="0"/>
              <a:t>Trip planning/itinerary</a:t>
            </a:r>
            <a:endParaRPr dirty="0"/>
          </a:p>
          <a:p>
            <a:pPr marL="457200" lvl="0" indent="-406400" algn="l" rtl="0">
              <a:lnSpc>
                <a:spcPct val="100000"/>
              </a:lnSpc>
              <a:spcBef>
                <a:spcPts val="560"/>
              </a:spcBef>
              <a:spcAft>
                <a:spcPts val="0"/>
              </a:spcAft>
              <a:buSzPts val="2800"/>
              <a:buFont typeface="Arial"/>
              <a:buChar char="•"/>
            </a:pPr>
            <a:r>
              <a:rPr lang="en-CA" sz="2400" dirty="0"/>
              <a:t>Providing professional advice </a:t>
            </a:r>
            <a:r>
              <a:rPr lang="en-CA" sz="1800" dirty="0"/>
              <a:t>(https://</a:t>
            </a:r>
            <a:r>
              <a:rPr lang="en-CA" sz="1800" dirty="0" err="1"/>
              <a:t>github.com</a:t>
            </a:r>
            <a:r>
              <a:rPr lang="en-CA" sz="1800" dirty="0"/>
              <a:t>/</a:t>
            </a:r>
            <a:r>
              <a:rPr lang="en-CA" sz="1800" dirty="0" err="1"/>
              <a:t>Troyanovsky</a:t>
            </a:r>
            <a:r>
              <a:rPr lang="en-CA" sz="1800" dirty="0"/>
              <a:t>/AI-Professional-Prompts/tree/main)</a:t>
            </a:r>
            <a:endParaRPr sz="2400" dirty="0"/>
          </a:p>
        </p:txBody>
      </p:sp>
      <p:sp>
        <p:nvSpPr>
          <p:cNvPr id="357" name="Google Shape;357;p51"/>
          <p:cNvSpPr txBox="1">
            <a:spLocks noGrp="1"/>
          </p:cNvSpPr>
          <p:nvPr>
            <p:ph type="body" idx="2"/>
          </p:nvPr>
        </p:nvSpPr>
        <p:spPr>
          <a:xfrm>
            <a:off x="6172200" y="1676400"/>
            <a:ext cx="4381500" cy="41148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560"/>
              </a:spcBef>
              <a:spcAft>
                <a:spcPts val="0"/>
              </a:spcAft>
              <a:buSzPts val="2800"/>
              <a:buFont typeface="Arial"/>
              <a:buChar char="•"/>
            </a:pPr>
            <a:r>
              <a:rPr lang="en-CA" sz="2400"/>
              <a:t>Grammar checking</a:t>
            </a:r>
            <a:endParaRPr/>
          </a:p>
          <a:p>
            <a:pPr marL="457200" lvl="0" indent="-406400" algn="l" rtl="0">
              <a:lnSpc>
                <a:spcPct val="100000"/>
              </a:lnSpc>
              <a:spcBef>
                <a:spcPts val="560"/>
              </a:spcBef>
              <a:spcAft>
                <a:spcPts val="0"/>
              </a:spcAft>
              <a:buSzPts val="2800"/>
              <a:buFont typeface="Arial"/>
              <a:buChar char="•"/>
            </a:pPr>
            <a:r>
              <a:rPr lang="en-CA" sz="2400"/>
              <a:t>Code debugging</a:t>
            </a:r>
            <a:endParaRPr/>
          </a:p>
          <a:p>
            <a:pPr marL="457200" lvl="0" indent="-406400" algn="l" rtl="0">
              <a:lnSpc>
                <a:spcPct val="100000"/>
              </a:lnSpc>
              <a:spcBef>
                <a:spcPts val="560"/>
              </a:spcBef>
              <a:spcAft>
                <a:spcPts val="0"/>
              </a:spcAft>
              <a:buSzPts val="2800"/>
              <a:buFont typeface="Arial"/>
              <a:buChar char="•"/>
            </a:pPr>
            <a:r>
              <a:rPr lang="en-CA" sz="2400"/>
              <a:t>Coding advice</a:t>
            </a:r>
            <a:endParaRPr/>
          </a:p>
          <a:p>
            <a:pPr marL="457200" lvl="0" indent="-406400" algn="l" rtl="0">
              <a:lnSpc>
                <a:spcPct val="100000"/>
              </a:lnSpc>
              <a:spcBef>
                <a:spcPts val="560"/>
              </a:spcBef>
              <a:spcAft>
                <a:spcPts val="0"/>
              </a:spcAft>
              <a:buSzPts val="2800"/>
              <a:buFont typeface="Arial"/>
              <a:buChar char="•"/>
            </a:pPr>
            <a:r>
              <a:rPr lang="en-CA" sz="2400"/>
              <a:t>Adding code comments</a:t>
            </a:r>
            <a:endParaRPr/>
          </a:p>
          <a:p>
            <a:pPr marL="457200" lvl="0" indent="-406400" algn="l" rtl="0">
              <a:lnSpc>
                <a:spcPct val="100000"/>
              </a:lnSpc>
              <a:spcBef>
                <a:spcPts val="560"/>
              </a:spcBef>
              <a:spcAft>
                <a:spcPts val="0"/>
              </a:spcAft>
              <a:buSzPts val="2800"/>
              <a:buFont typeface="Arial"/>
              <a:buChar char="•"/>
            </a:pPr>
            <a:r>
              <a:rPr lang="en-CA" sz="2400"/>
              <a:t>Menu planning</a:t>
            </a:r>
            <a:endParaRPr/>
          </a:p>
          <a:p>
            <a:pPr marL="457200" lvl="0" indent="-406400" algn="l" rtl="0">
              <a:lnSpc>
                <a:spcPct val="100000"/>
              </a:lnSpc>
              <a:spcBef>
                <a:spcPts val="560"/>
              </a:spcBef>
              <a:spcAft>
                <a:spcPts val="0"/>
              </a:spcAft>
              <a:buSzPts val="2800"/>
              <a:buFont typeface="Arial"/>
              <a:buChar char="•"/>
            </a:pPr>
            <a:r>
              <a:rPr lang="en-CA" sz="2400"/>
              <a:t>Recipe writing</a:t>
            </a:r>
            <a:endParaRPr/>
          </a:p>
          <a:p>
            <a:pPr marL="457200" lvl="0" indent="-406400" algn="l" rtl="0">
              <a:lnSpc>
                <a:spcPct val="100000"/>
              </a:lnSpc>
              <a:spcBef>
                <a:spcPts val="560"/>
              </a:spcBef>
              <a:spcAft>
                <a:spcPts val="0"/>
              </a:spcAft>
              <a:buSzPts val="2800"/>
              <a:buFont typeface="Arial"/>
              <a:buChar char="•"/>
            </a:pPr>
            <a:r>
              <a:rPr lang="en-CA" sz="2400"/>
              <a:t>Poetry/lyric writing</a:t>
            </a:r>
            <a:endParaRPr/>
          </a:p>
          <a:p>
            <a:pPr marL="457200" lvl="0" indent="-406400" algn="l" rtl="0">
              <a:lnSpc>
                <a:spcPct val="100000"/>
              </a:lnSpc>
              <a:spcBef>
                <a:spcPts val="560"/>
              </a:spcBef>
              <a:spcAft>
                <a:spcPts val="0"/>
              </a:spcAft>
              <a:buSzPts val="2800"/>
              <a:buFont typeface="Arial"/>
              <a:buChar char="•"/>
            </a:pPr>
            <a:r>
              <a:rPr lang="en-CA" sz="2400"/>
              <a:t>Essay writing</a:t>
            </a:r>
            <a:endParaRPr/>
          </a:p>
          <a:p>
            <a:pPr marL="457200" lvl="0" indent="-406400" algn="l" rtl="0">
              <a:lnSpc>
                <a:spcPct val="100000"/>
              </a:lnSpc>
              <a:spcBef>
                <a:spcPts val="560"/>
              </a:spcBef>
              <a:spcAft>
                <a:spcPts val="0"/>
              </a:spcAft>
              <a:buSzPts val="2800"/>
              <a:buFont typeface="Arial"/>
              <a:buChar char="•"/>
            </a:pPr>
            <a:r>
              <a:rPr lang="en-CA" sz="2400"/>
              <a:t>Story writing</a:t>
            </a:r>
            <a:endParaRPr/>
          </a:p>
          <a:p>
            <a:pPr marL="457200" lvl="0" indent="-406400" algn="l" rtl="0">
              <a:lnSpc>
                <a:spcPct val="100000"/>
              </a:lnSpc>
              <a:spcBef>
                <a:spcPts val="560"/>
              </a:spcBef>
              <a:spcAft>
                <a:spcPts val="0"/>
              </a:spcAft>
              <a:buSzPts val="2800"/>
              <a:buFont typeface="Arial"/>
              <a:buChar char="•"/>
            </a:pPr>
            <a:r>
              <a:rPr lang="en-CA" sz="2400"/>
              <a:t>Scientific paper writing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1524000" y="0"/>
          <a:ext cx="0" cy="0"/>
          <a:chOff x="0" y="0"/>
          <a:chExt cx="0" cy="0"/>
        </a:xfrm>
      </p:grpSpPr>
      <p:sp>
        <p:nvSpPr>
          <p:cNvPr id="362" name="Google Shape;362;p52"/>
          <p:cNvSpPr txBox="1">
            <a:spLocks noGrp="1"/>
          </p:cNvSpPr>
          <p:nvPr>
            <p:ph type="title"/>
          </p:nvPr>
        </p:nvSpPr>
        <p:spPr>
          <a:xfrm>
            <a:off x="2209800" y="228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Sample ChatGPT Applications</a:t>
            </a:r>
            <a:endParaRPr/>
          </a:p>
        </p:txBody>
      </p:sp>
      <p:sp>
        <p:nvSpPr>
          <p:cNvPr id="363" name="Google Shape;363;p52"/>
          <p:cNvSpPr txBox="1">
            <a:spLocks noGrp="1"/>
          </p:cNvSpPr>
          <p:nvPr>
            <p:ph type="body" idx="1"/>
          </p:nvPr>
        </p:nvSpPr>
        <p:spPr>
          <a:xfrm>
            <a:off x="1752600" y="1676400"/>
            <a:ext cx="4343400" cy="41148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560"/>
              </a:spcBef>
              <a:spcAft>
                <a:spcPts val="0"/>
              </a:spcAft>
              <a:buSzPts val="2800"/>
              <a:buFont typeface="Arial"/>
              <a:buChar char="•"/>
            </a:pPr>
            <a:r>
              <a:rPr lang="en-CA" sz="2000" dirty="0"/>
              <a:t>Language translation</a:t>
            </a:r>
            <a:endParaRPr dirty="0"/>
          </a:p>
          <a:p>
            <a:pPr marL="457200" lvl="0" indent="-406400" algn="l" rtl="0">
              <a:lnSpc>
                <a:spcPct val="100000"/>
              </a:lnSpc>
              <a:spcBef>
                <a:spcPts val="560"/>
              </a:spcBef>
              <a:spcAft>
                <a:spcPts val="0"/>
              </a:spcAft>
              <a:buSzPts val="2800"/>
              <a:buFont typeface="Arial"/>
              <a:buChar char="•"/>
            </a:pPr>
            <a:r>
              <a:rPr lang="en-CA" sz="2000" dirty="0"/>
              <a:t>Web searching and information finding</a:t>
            </a:r>
            <a:endParaRPr dirty="0"/>
          </a:p>
          <a:p>
            <a:pPr marL="457200" lvl="0" indent="-406400" algn="l" rtl="0">
              <a:lnSpc>
                <a:spcPct val="100000"/>
              </a:lnSpc>
              <a:spcBef>
                <a:spcPts val="560"/>
              </a:spcBef>
              <a:spcAft>
                <a:spcPts val="0"/>
              </a:spcAft>
              <a:buSzPts val="2800"/>
              <a:buFont typeface="Arial"/>
              <a:buChar char="•"/>
            </a:pPr>
            <a:r>
              <a:rPr lang="en-CA" sz="2000" dirty="0"/>
              <a:t>Topic summarization</a:t>
            </a:r>
            <a:endParaRPr dirty="0"/>
          </a:p>
          <a:p>
            <a:pPr marL="457200" lvl="0" indent="-406400" algn="l" rtl="0">
              <a:lnSpc>
                <a:spcPct val="100000"/>
              </a:lnSpc>
              <a:spcBef>
                <a:spcPts val="560"/>
              </a:spcBef>
              <a:spcAft>
                <a:spcPts val="0"/>
              </a:spcAft>
              <a:buSzPts val="2800"/>
              <a:buFont typeface="Arial"/>
              <a:buChar char="•"/>
            </a:pPr>
            <a:r>
              <a:rPr lang="en-CA" sz="2000" dirty="0"/>
              <a:t>Role playing</a:t>
            </a:r>
            <a:endParaRPr dirty="0"/>
          </a:p>
          <a:p>
            <a:pPr marL="457200" lvl="0" indent="-406400" algn="l" rtl="0">
              <a:lnSpc>
                <a:spcPct val="100000"/>
              </a:lnSpc>
              <a:spcBef>
                <a:spcPts val="560"/>
              </a:spcBef>
              <a:spcAft>
                <a:spcPts val="0"/>
              </a:spcAft>
              <a:buSzPts val="2800"/>
              <a:buFont typeface="Arial"/>
              <a:buChar char="•"/>
            </a:pPr>
            <a:r>
              <a:rPr lang="en-CA" sz="2000" dirty="0"/>
              <a:t>Generating copy or ads for marketing efforts</a:t>
            </a:r>
            <a:endParaRPr dirty="0"/>
          </a:p>
          <a:p>
            <a:pPr marL="457200" lvl="0" indent="-406400" algn="l" rtl="0">
              <a:lnSpc>
                <a:spcPct val="100000"/>
              </a:lnSpc>
              <a:spcBef>
                <a:spcPts val="560"/>
              </a:spcBef>
              <a:spcAft>
                <a:spcPts val="0"/>
              </a:spcAft>
              <a:buSzPts val="2800"/>
              <a:buFont typeface="Arial"/>
              <a:buChar char="•"/>
            </a:pPr>
            <a:r>
              <a:rPr lang="en-CA" sz="2000" dirty="0"/>
              <a:t>Tutoring and mentoring</a:t>
            </a:r>
            <a:endParaRPr dirty="0"/>
          </a:p>
          <a:p>
            <a:pPr marL="457200" lvl="0" indent="-406400" algn="l" rtl="0">
              <a:lnSpc>
                <a:spcPct val="100000"/>
              </a:lnSpc>
              <a:spcBef>
                <a:spcPts val="560"/>
              </a:spcBef>
              <a:spcAft>
                <a:spcPts val="0"/>
              </a:spcAft>
              <a:buSzPts val="2800"/>
              <a:buFont typeface="Arial"/>
              <a:buChar char="•"/>
            </a:pPr>
            <a:r>
              <a:rPr lang="en-CA" sz="2000" dirty="0"/>
              <a:t>Brainstorming ideas</a:t>
            </a:r>
            <a:endParaRPr dirty="0"/>
          </a:p>
          <a:p>
            <a:pPr marL="457200" lvl="0" indent="-406400" algn="l" rtl="0">
              <a:lnSpc>
                <a:spcPct val="100000"/>
              </a:lnSpc>
              <a:spcBef>
                <a:spcPts val="560"/>
              </a:spcBef>
              <a:spcAft>
                <a:spcPts val="0"/>
              </a:spcAft>
              <a:buSzPts val="2800"/>
              <a:buFont typeface="Arial"/>
              <a:buChar char="•"/>
            </a:pPr>
            <a:r>
              <a:rPr lang="en-CA" sz="2000" dirty="0"/>
              <a:t>Performing virtual assist tasks</a:t>
            </a:r>
          </a:p>
          <a:p>
            <a:pPr marL="457200" lvl="0" indent="-406400" algn="l" rtl="0">
              <a:lnSpc>
                <a:spcPct val="100000"/>
              </a:lnSpc>
              <a:spcBef>
                <a:spcPts val="560"/>
              </a:spcBef>
              <a:spcAft>
                <a:spcPts val="0"/>
              </a:spcAft>
              <a:buSzPts val="2800"/>
              <a:buFont typeface="Arial"/>
              <a:buChar char="•"/>
            </a:pPr>
            <a:r>
              <a:rPr lang="en-CA" sz="2000" dirty="0"/>
              <a:t>Image generation with DALL-E</a:t>
            </a:r>
            <a:endParaRPr dirty="0"/>
          </a:p>
        </p:txBody>
      </p:sp>
      <p:sp>
        <p:nvSpPr>
          <p:cNvPr id="364" name="Google Shape;364;p52"/>
          <p:cNvSpPr txBox="1">
            <a:spLocks noGrp="1"/>
          </p:cNvSpPr>
          <p:nvPr>
            <p:ph type="body" idx="2"/>
          </p:nvPr>
        </p:nvSpPr>
        <p:spPr>
          <a:xfrm>
            <a:off x="6172200" y="1676400"/>
            <a:ext cx="4495800" cy="41148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560"/>
              </a:spcBef>
              <a:spcAft>
                <a:spcPts val="0"/>
              </a:spcAft>
              <a:buSzPts val="2800"/>
              <a:buFont typeface="Arial"/>
              <a:buChar char="•"/>
            </a:pPr>
            <a:r>
              <a:rPr lang="en-CA" sz="2000"/>
              <a:t>Customer service (QA tasks)</a:t>
            </a:r>
            <a:endParaRPr/>
          </a:p>
          <a:p>
            <a:pPr marL="457200" lvl="0" indent="-406400" algn="l" rtl="0">
              <a:lnSpc>
                <a:spcPct val="100000"/>
              </a:lnSpc>
              <a:spcBef>
                <a:spcPts val="560"/>
              </a:spcBef>
              <a:spcAft>
                <a:spcPts val="0"/>
              </a:spcAft>
              <a:buSzPts val="2800"/>
              <a:buFont typeface="Arial"/>
              <a:buChar char="•"/>
            </a:pPr>
            <a:r>
              <a:rPr lang="en-CA" sz="2000"/>
              <a:t>Interpreting queries for music and art generators (DALL-E, Midjourney, MusicLM)</a:t>
            </a:r>
            <a:endParaRPr/>
          </a:p>
          <a:p>
            <a:pPr marL="457200" lvl="0" indent="-406400" algn="l" rtl="0">
              <a:lnSpc>
                <a:spcPct val="100000"/>
              </a:lnSpc>
              <a:spcBef>
                <a:spcPts val="560"/>
              </a:spcBef>
              <a:spcAft>
                <a:spcPts val="0"/>
              </a:spcAft>
              <a:buSzPts val="2800"/>
              <a:buFont typeface="Arial"/>
              <a:buChar char="•"/>
            </a:pPr>
            <a:r>
              <a:rPr lang="en-CA" sz="2000"/>
              <a:t>Writing jokes</a:t>
            </a:r>
            <a:endParaRPr/>
          </a:p>
          <a:p>
            <a:pPr marL="457200" lvl="0" indent="-406400" algn="l" rtl="0">
              <a:lnSpc>
                <a:spcPct val="100000"/>
              </a:lnSpc>
              <a:spcBef>
                <a:spcPts val="560"/>
              </a:spcBef>
              <a:spcAft>
                <a:spcPts val="0"/>
              </a:spcAft>
              <a:buSzPts val="2800"/>
              <a:buFont typeface="Arial"/>
              <a:buChar char="•"/>
            </a:pPr>
            <a:r>
              <a:rPr lang="en-CA" sz="2000"/>
              <a:t>Solving riddles and puzzles</a:t>
            </a:r>
            <a:endParaRPr/>
          </a:p>
          <a:p>
            <a:pPr marL="457200" lvl="0" indent="-406400" algn="l" rtl="0">
              <a:lnSpc>
                <a:spcPct val="100000"/>
              </a:lnSpc>
              <a:spcBef>
                <a:spcPts val="560"/>
              </a:spcBef>
              <a:spcAft>
                <a:spcPts val="0"/>
              </a:spcAft>
              <a:buSzPts val="2800"/>
              <a:buFont typeface="Arial"/>
              <a:buChar char="•"/>
            </a:pPr>
            <a:r>
              <a:rPr lang="en-CA" sz="2000"/>
              <a:t>Suggesting chords for lyrics</a:t>
            </a:r>
            <a:endParaRPr/>
          </a:p>
          <a:p>
            <a:pPr marL="457200" lvl="0" indent="-406400" algn="l" rtl="0">
              <a:lnSpc>
                <a:spcPct val="100000"/>
              </a:lnSpc>
              <a:spcBef>
                <a:spcPts val="560"/>
              </a:spcBef>
              <a:spcAft>
                <a:spcPts val="0"/>
              </a:spcAft>
              <a:buSzPts val="2800"/>
              <a:buFont typeface="Arial"/>
              <a:buChar char="•"/>
            </a:pPr>
            <a:r>
              <a:rPr lang="en-CA" sz="2000"/>
              <a:t>Gift recommendations</a:t>
            </a:r>
            <a:endParaRPr/>
          </a:p>
          <a:p>
            <a:pPr marL="457200" lvl="0" indent="-406400" algn="l" rtl="0">
              <a:lnSpc>
                <a:spcPct val="100000"/>
              </a:lnSpc>
              <a:spcBef>
                <a:spcPts val="560"/>
              </a:spcBef>
              <a:spcAft>
                <a:spcPts val="0"/>
              </a:spcAft>
              <a:buSzPts val="2800"/>
              <a:buFont typeface="Arial"/>
              <a:buChar char="•"/>
            </a:pPr>
            <a:r>
              <a:rPr lang="en-CA" sz="2000"/>
              <a:t>Table generation</a:t>
            </a:r>
            <a:endParaRPr/>
          </a:p>
          <a:p>
            <a:pPr marL="457200" lvl="0" indent="-406400" algn="l" rtl="0">
              <a:lnSpc>
                <a:spcPct val="100000"/>
              </a:lnSpc>
              <a:spcBef>
                <a:spcPts val="560"/>
              </a:spcBef>
              <a:spcAft>
                <a:spcPts val="0"/>
              </a:spcAft>
              <a:buSzPts val="2800"/>
              <a:buFont typeface="Arial"/>
              <a:buChar char="•"/>
            </a:pPr>
            <a:r>
              <a:rPr lang="en-CA" sz="2000"/>
              <a:t>Information classification</a:t>
            </a:r>
            <a:endParaRPr/>
          </a:p>
          <a:p>
            <a:pPr marL="457200" lvl="0" indent="-406400" algn="l" rtl="0">
              <a:lnSpc>
                <a:spcPct val="100000"/>
              </a:lnSpc>
              <a:spcBef>
                <a:spcPts val="560"/>
              </a:spcBef>
              <a:spcAft>
                <a:spcPts val="0"/>
              </a:spcAft>
              <a:buSzPts val="2800"/>
              <a:buFont typeface="Arial"/>
              <a:buChar char="•"/>
            </a:pPr>
            <a:r>
              <a:rPr lang="en-CA" sz="2000"/>
              <a:t>Product descriptions/keywords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77"/>
          <p:cNvSpPr txBox="1">
            <a:spLocks noGrp="1"/>
          </p:cNvSpPr>
          <p:nvPr>
            <p:ph type="title"/>
          </p:nvPr>
        </p:nvSpPr>
        <p:spPr>
          <a:xfrm>
            <a:off x="1676400" y="182400"/>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dirty="0">
                <a:latin typeface="Arial"/>
                <a:ea typeface="Arial"/>
                <a:cs typeface="Arial"/>
                <a:sym typeface="Arial"/>
              </a:rPr>
              <a:t>Why the Hype?</a:t>
            </a:r>
            <a:endParaRPr dirty="0"/>
          </a:p>
        </p:txBody>
      </p:sp>
      <p:sp>
        <p:nvSpPr>
          <p:cNvPr id="377" name="Google Shape;377;p77"/>
          <p:cNvSpPr txBox="1">
            <a:spLocks noGrp="1"/>
          </p:cNvSpPr>
          <p:nvPr>
            <p:ph type="body" idx="1"/>
          </p:nvPr>
        </p:nvSpPr>
        <p:spPr>
          <a:xfrm>
            <a:off x="381000" y="1325400"/>
            <a:ext cx="11518900" cy="55326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Font typeface="Arial"/>
              <a:buChar char="•"/>
            </a:pPr>
            <a:r>
              <a:rPr lang="en-CA" sz="2400" dirty="0"/>
              <a:t>GPT-4 got 1410/1600 on SAT (90</a:t>
            </a:r>
            <a:r>
              <a:rPr lang="en-CA" sz="2400" baseline="30000" dirty="0"/>
              <a:t>th</a:t>
            </a:r>
            <a:r>
              <a:rPr lang="en-CA" sz="2400" dirty="0"/>
              <a:t> percentile)</a:t>
            </a:r>
            <a:endParaRPr dirty="0"/>
          </a:p>
          <a:p>
            <a:pPr marL="457200" lvl="0" indent="-431800" algn="l" rtl="0">
              <a:lnSpc>
                <a:spcPct val="100000"/>
              </a:lnSpc>
              <a:spcBef>
                <a:spcPts val="640"/>
              </a:spcBef>
              <a:spcAft>
                <a:spcPts val="0"/>
              </a:spcAft>
              <a:buSzPts val="3200"/>
              <a:buFont typeface="Arial"/>
              <a:buChar char="•"/>
            </a:pPr>
            <a:r>
              <a:rPr lang="en-CA" sz="2400" dirty="0"/>
              <a:t>GPT-4 passed the GRE (80-99</a:t>
            </a:r>
            <a:r>
              <a:rPr lang="en-CA" sz="2400" baseline="30000" dirty="0"/>
              <a:t>th</a:t>
            </a:r>
            <a:r>
              <a:rPr lang="en-CA" sz="2400" dirty="0"/>
              <a:t> percentile)</a:t>
            </a:r>
            <a:endParaRPr dirty="0"/>
          </a:p>
          <a:p>
            <a:pPr marL="457200" lvl="0" indent="-431800" algn="l" rtl="0">
              <a:lnSpc>
                <a:spcPct val="100000"/>
              </a:lnSpc>
              <a:spcBef>
                <a:spcPts val="640"/>
              </a:spcBef>
              <a:spcAft>
                <a:spcPts val="0"/>
              </a:spcAft>
              <a:buSzPts val="3200"/>
              <a:buFont typeface="Arial"/>
              <a:buChar char="•"/>
            </a:pPr>
            <a:r>
              <a:rPr lang="en-CA" sz="2400" dirty="0"/>
              <a:t>GPT-4 scored in 99</a:t>
            </a:r>
            <a:r>
              <a:rPr lang="en-CA" sz="2400" baseline="30000" dirty="0"/>
              <a:t>th</a:t>
            </a:r>
            <a:r>
              <a:rPr lang="en-CA" sz="2400" dirty="0"/>
              <a:t> percentile in US Biology Olympiad exam</a:t>
            </a:r>
            <a:endParaRPr dirty="0"/>
          </a:p>
          <a:p>
            <a:pPr marL="457200" lvl="0" indent="-431800" algn="l" rtl="0">
              <a:lnSpc>
                <a:spcPct val="100000"/>
              </a:lnSpc>
              <a:spcBef>
                <a:spcPts val="640"/>
              </a:spcBef>
              <a:spcAft>
                <a:spcPts val="0"/>
              </a:spcAft>
              <a:buSzPts val="3200"/>
              <a:buFont typeface="Arial"/>
              <a:buChar char="•"/>
            </a:pPr>
            <a:r>
              <a:rPr lang="en-CA" sz="2400" dirty="0"/>
              <a:t>GPT-4 easily passed all high school AP exams</a:t>
            </a:r>
            <a:endParaRPr dirty="0"/>
          </a:p>
          <a:p>
            <a:pPr marL="457200" lvl="0" indent="-431800" algn="l" rtl="0">
              <a:lnSpc>
                <a:spcPct val="100000"/>
              </a:lnSpc>
              <a:spcBef>
                <a:spcPts val="640"/>
              </a:spcBef>
              <a:spcAft>
                <a:spcPts val="0"/>
              </a:spcAft>
              <a:buSzPts val="3200"/>
              <a:buFont typeface="Arial"/>
              <a:buChar char="•"/>
            </a:pPr>
            <a:r>
              <a:rPr lang="en-CA" sz="2400" dirty="0"/>
              <a:t>GPT-4o achieved 91-94% accuracy on USMLE Steps 1, 2 &amp; 3 (vs. ~66-72% for GPT-3.5)</a:t>
            </a:r>
            <a:endParaRPr dirty="0"/>
          </a:p>
          <a:p>
            <a:pPr marL="457200" lvl="0" indent="-431800" algn="l" rtl="0">
              <a:lnSpc>
                <a:spcPct val="100000"/>
              </a:lnSpc>
              <a:spcBef>
                <a:spcPts val="640"/>
              </a:spcBef>
              <a:spcAft>
                <a:spcPts val="0"/>
              </a:spcAft>
              <a:buSzPts val="3200"/>
              <a:buFont typeface="Arial"/>
              <a:buChar char="•"/>
            </a:pPr>
            <a:r>
              <a:rPr lang="en-CA" sz="2400" dirty="0"/>
              <a:t>o1 (2024) performs at PhD-level in physics, biology &amp; chemistry; o3 scored 87.5% on ARC-AGI general intelligence benchmark (previous models: &lt;30%)</a:t>
            </a:r>
            <a:endParaRPr dirty="0"/>
          </a:p>
          <a:p>
            <a:pPr marL="457200" lvl="0" indent="-431800" algn="l" rtl="0">
              <a:lnSpc>
                <a:spcPct val="100000"/>
              </a:lnSpc>
              <a:spcBef>
                <a:spcPts val="640"/>
              </a:spcBef>
              <a:spcAft>
                <a:spcPts val="0"/>
              </a:spcAft>
              <a:buSzPts val="3200"/>
              <a:buFont typeface="Arial"/>
              <a:buChar char="•"/>
            </a:pPr>
            <a:r>
              <a:rPr lang="en-CA" sz="2400" dirty="0"/>
              <a:t>GPT-5 (2025) scored 94.6% on AIME math olympiad and 84.2% on MMMU multimodal understanding</a:t>
            </a:r>
            <a:endParaRPr dirty="0"/>
          </a:p>
        </p:txBody>
      </p:sp>
    </p:spTree>
    <p:extLst>
      <p:ext uri="{BB962C8B-B14F-4D97-AF65-F5344CB8AC3E}">
        <p14:creationId xmlns:p14="http://schemas.microsoft.com/office/powerpoint/2010/main" val="603983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1524000" y="0"/>
          <a:ext cx="0" cy="0"/>
          <a:chOff x="0" y="0"/>
          <a:chExt cx="0" cy="0"/>
        </a:xfrm>
      </p:grpSpPr>
      <p:sp>
        <p:nvSpPr>
          <p:cNvPr id="382" name="Google Shape;382;p78"/>
          <p:cNvSpPr txBox="1">
            <a:spLocks noGrp="1"/>
          </p:cNvSpPr>
          <p:nvPr>
            <p:ph type="title"/>
          </p:nvPr>
        </p:nvSpPr>
        <p:spPr>
          <a:xfrm>
            <a:off x="1676400" y="146046"/>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ChatGPT Limitations</a:t>
            </a:r>
            <a:endParaRPr/>
          </a:p>
        </p:txBody>
      </p:sp>
      <p:sp>
        <p:nvSpPr>
          <p:cNvPr id="383" name="Google Shape;383;p78"/>
          <p:cNvSpPr txBox="1">
            <a:spLocks noGrp="1"/>
          </p:cNvSpPr>
          <p:nvPr>
            <p:ph type="body" idx="1"/>
          </p:nvPr>
        </p:nvSpPr>
        <p:spPr>
          <a:xfrm>
            <a:off x="406400" y="1300162"/>
            <a:ext cx="11379200" cy="47244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Font typeface="Arial"/>
              <a:buChar char="•"/>
            </a:pPr>
            <a:r>
              <a:rPr lang="en-CA" sz="2800" dirty="0"/>
              <a:t>Has a tendency to “hallucinate” (i.e., generates non-sensical or false statements </a:t>
            </a:r>
          </a:p>
          <a:p>
            <a:pPr marL="457200" marR="0" lvl="0" indent="-431800" algn="l" defTabSz="914400" rtl="0" eaLnBrk="1" fontAlgn="auto" latinLnBrk="0" hangingPunct="1">
              <a:lnSpc>
                <a:spcPct val="100000"/>
              </a:lnSpc>
              <a:spcBef>
                <a:spcPts val="640"/>
              </a:spcBef>
              <a:spcAft>
                <a:spcPts val="0"/>
              </a:spcAft>
              <a:buClr>
                <a:srgbClr val="FC110E"/>
              </a:buClr>
              <a:buSzPts val="3200"/>
              <a:buFont typeface="Arial"/>
              <a:buChar char="•"/>
              <a:tabLst/>
              <a:defRPr/>
            </a:pPr>
            <a:r>
              <a:rPr kumimoji="0" lang="en-CA" sz="2800" b="1" i="0" u="none" strike="noStrike" kern="0" cap="none" spc="0" normalizeH="0" baseline="0" noProof="0" dirty="0">
                <a:ln>
                  <a:noFill/>
                </a:ln>
                <a:solidFill>
                  <a:srgbClr val="333399"/>
                </a:solidFill>
                <a:effectLst/>
                <a:uLnTx/>
                <a:uFillTx/>
                <a:latin typeface="Arial"/>
                <a:cs typeface="Arial"/>
                <a:sym typeface="Arial"/>
              </a:rPr>
              <a:t>Fails at simple, open-ended questions</a:t>
            </a:r>
            <a:endParaRPr kumimoji="0" lang="en-CA" sz="3600" b="1" i="0" u="none" strike="noStrike" kern="0" cap="none" spc="0" normalizeH="0" baseline="0" noProof="0" dirty="0">
              <a:ln>
                <a:noFill/>
              </a:ln>
              <a:solidFill>
                <a:srgbClr val="333399"/>
              </a:solidFill>
              <a:effectLst/>
              <a:uLnTx/>
              <a:uFillTx/>
              <a:latin typeface="Arial"/>
              <a:cs typeface="Arial"/>
              <a:sym typeface="Arial"/>
            </a:endParaRPr>
          </a:p>
          <a:p>
            <a:pPr marL="457200" marR="0" lvl="0" indent="-431800" algn="l" defTabSz="914400" rtl="0" eaLnBrk="1" fontAlgn="auto" latinLnBrk="0" hangingPunct="1">
              <a:lnSpc>
                <a:spcPct val="100000"/>
              </a:lnSpc>
              <a:spcBef>
                <a:spcPts val="640"/>
              </a:spcBef>
              <a:spcAft>
                <a:spcPts val="0"/>
              </a:spcAft>
              <a:buClr>
                <a:srgbClr val="FC110E"/>
              </a:buClr>
              <a:buSzPts val="3200"/>
              <a:buFont typeface="Arial"/>
              <a:buChar char="•"/>
              <a:tabLst/>
              <a:defRPr/>
            </a:pPr>
            <a:r>
              <a:rPr kumimoji="0" lang="en-CA" sz="2800" b="1" i="0" u="none" strike="noStrike" kern="0" cap="none" spc="0" normalizeH="0" baseline="0" noProof="0" dirty="0">
                <a:ln>
                  <a:noFill/>
                </a:ln>
                <a:solidFill>
                  <a:srgbClr val="333399"/>
                </a:solidFill>
                <a:effectLst/>
                <a:uLnTx/>
                <a:uFillTx/>
                <a:latin typeface="Arial"/>
                <a:cs typeface="Arial"/>
                <a:sym typeface="Arial"/>
              </a:rPr>
              <a:t>Has a training data (knowledge) cutoff – the model has no awareness of events after its training ended (GPT-5.2 cutoff: August 2025); responses on recent events may be outdated or absent</a:t>
            </a:r>
            <a:endParaRPr kumimoji="0" lang="en-CA" sz="3600" b="1" i="0" u="none" strike="noStrike" kern="0" cap="none" spc="0" normalizeH="0" baseline="0" noProof="0" dirty="0">
              <a:ln>
                <a:noFill/>
              </a:ln>
              <a:solidFill>
                <a:srgbClr val="333399"/>
              </a:solidFill>
              <a:effectLst/>
              <a:uLnTx/>
              <a:uFillTx/>
              <a:latin typeface="Arial"/>
              <a:cs typeface="Arial"/>
              <a:sym typeface="Arial"/>
            </a:endParaRPr>
          </a:p>
          <a:p>
            <a:pPr marL="457200" marR="0" lvl="0" indent="-431800" algn="l" defTabSz="914400" rtl="0" eaLnBrk="1" fontAlgn="auto" latinLnBrk="0" hangingPunct="1">
              <a:lnSpc>
                <a:spcPct val="100000"/>
              </a:lnSpc>
              <a:spcBef>
                <a:spcPts val="640"/>
              </a:spcBef>
              <a:spcAft>
                <a:spcPts val="0"/>
              </a:spcAft>
              <a:buClr>
                <a:srgbClr val="FC110E"/>
              </a:buClr>
              <a:buSzPts val="3200"/>
              <a:buFont typeface="Arial"/>
              <a:buChar char="•"/>
              <a:tabLst/>
              <a:defRPr/>
            </a:pPr>
            <a:r>
              <a:rPr kumimoji="0" lang="en-CA" sz="2800" b="1" i="0" u="none" strike="noStrike" kern="0" cap="none" spc="0" normalizeH="0" baseline="0" noProof="0" dirty="0">
                <a:ln>
                  <a:noFill/>
                </a:ln>
                <a:solidFill>
                  <a:srgbClr val="333399"/>
                </a:solidFill>
                <a:effectLst/>
                <a:uLnTx/>
                <a:uFillTx/>
                <a:latin typeface="Arial"/>
                <a:cs typeface="Arial"/>
                <a:sym typeface="Arial"/>
              </a:rPr>
              <a:t>Can reflect and amplify biases present in its training data (gender, race, cultural, political)</a:t>
            </a:r>
            <a:endParaRPr kumimoji="0" lang="en-CA" sz="3600" b="1" i="0" u="none" strike="noStrike" kern="0" cap="none" spc="0" normalizeH="0" baseline="0" noProof="0" dirty="0">
              <a:ln>
                <a:noFill/>
              </a:ln>
              <a:solidFill>
                <a:srgbClr val="333399"/>
              </a:solidFill>
              <a:effectLst/>
              <a:uLnTx/>
              <a:uFillTx/>
              <a:latin typeface="Arial"/>
              <a:cs typeface="Arial"/>
              <a:sym typeface="Arial"/>
            </a:endParaRPr>
          </a:p>
        </p:txBody>
      </p:sp>
    </p:spTree>
    <p:extLst>
      <p:ext uri="{BB962C8B-B14F-4D97-AF65-F5344CB8AC3E}">
        <p14:creationId xmlns:p14="http://schemas.microsoft.com/office/powerpoint/2010/main" val="1668684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1524000" y="0"/>
          <a:ext cx="0" cy="0"/>
          <a:chOff x="0" y="0"/>
          <a:chExt cx="0" cy="0"/>
        </a:xfrm>
      </p:grpSpPr>
      <p:sp>
        <p:nvSpPr>
          <p:cNvPr id="388" name="Google Shape;388;p79"/>
          <p:cNvSpPr txBox="1">
            <a:spLocks noGrp="1"/>
          </p:cNvSpPr>
          <p:nvPr>
            <p:ph type="title"/>
          </p:nvPr>
        </p:nvSpPr>
        <p:spPr>
          <a:xfrm>
            <a:off x="1676400" y="274638"/>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Using ChatGPT</a:t>
            </a:r>
            <a:endParaRPr>
              <a:latin typeface="Arial"/>
              <a:ea typeface="Arial"/>
              <a:cs typeface="Arial"/>
              <a:sym typeface="Arial"/>
            </a:endParaRPr>
          </a:p>
        </p:txBody>
      </p:sp>
      <p:sp>
        <p:nvSpPr>
          <p:cNvPr id="2" name="TextBox 1">
            <a:extLst>
              <a:ext uri="{FF2B5EF4-FFF2-40B4-BE49-F238E27FC236}">
                <a16:creationId xmlns:a16="http://schemas.microsoft.com/office/drawing/2014/main" id="{FA8BF2FE-8557-D439-9BE9-0801207FFB73}"/>
              </a:ext>
            </a:extLst>
          </p:cNvPr>
          <p:cNvSpPr txBox="1"/>
          <p:nvPr/>
        </p:nvSpPr>
        <p:spPr>
          <a:xfrm>
            <a:off x="2421910" y="1186805"/>
            <a:ext cx="4009431" cy="461665"/>
          </a:xfrm>
          <a:prstGeom prst="rect">
            <a:avLst/>
          </a:prstGeom>
          <a:noFill/>
          <a:ln>
            <a:solidFill>
              <a:schemeClr val="tx1"/>
            </a:solidFill>
          </a:ln>
        </p:spPr>
        <p:txBody>
          <a:bodyPr wrap="none" rtlCol="0">
            <a:spAutoFit/>
          </a:bodyPr>
          <a:lstStyle/>
          <a:p>
            <a:r>
              <a:rPr lang="en-US" sz="2400" b="1" dirty="0">
                <a:solidFill>
                  <a:srgbClr val="FF0000"/>
                </a:solidFill>
              </a:rPr>
              <a:t>Go to https://</a:t>
            </a:r>
            <a:r>
              <a:rPr lang="en-US" sz="2400" b="1" dirty="0" err="1">
                <a:solidFill>
                  <a:srgbClr val="FF0000"/>
                </a:solidFill>
              </a:rPr>
              <a:t>chatgpt</a:t>
            </a:r>
            <a:r>
              <a:rPr lang="en-US" sz="2400" b="1" err="1">
                <a:solidFill>
                  <a:srgbClr val="FF0000"/>
                </a:solidFill>
              </a:rPr>
              <a:t>.</a:t>
            </a:r>
            <a:r>
              <a:rPr lang="en-US" sz="2400" b="1">
                <a:solidFill>
                  <a:srgbClr val="FF0000"/>
                </a:solidFill>
              </a:rPr>
              <a:t>com</a:t>
            </a:r>
            <a:endParaRPr lang="en-US" sz="2400" b="1" dirty="0">
              <a:solidFill>
                <a:srgbClr val="FF0000"/>
              </a:solidFill>
            </a:endParaRPr>
          </a:p>
        </p:txBody>
      </p:sp>
      <p:pic>
        <p:nvPicPr>
          <p:cNvPr id="4" name="Picture 3" descr="A screenshot of a phone  Description automatically generated">
            <a:extLst>
              <a:ext uri="{FF2B5EF4-FFF2-40B4-BE49-F238E27FC236}">
                <a16:creationId xmlns:a16="http://schemas.microsoft.com/office/drawing/2014/main" id="{23D46280-F67F-5D2A-B150-A2A49882CC22}"/>
              </a:ext>
            </a:extLst>
          </p:cNvPr>
          <p:cNvPicPr>
            <a:picLocks noChangeAspect="1"/>
          </p:cNvPicPr>
          <p:nvPr/>
        </p:nvPicPr>
        <p:blipFill>
          <a:blip r:embed="rId3"/>
          <a:stretch>
            <a:fillRect/>
          </a:stretch>
        </p:blipFill>
        <p:spPr>
          <a:xfrm>
            <a:off x="1676400" y="1895309"/>
            <a:ext cx="7772400" cy="3775886"/>
          </a:xfrm>
          <a:prstGeom prst="rect">
            <a:avLst/>
          </a:prstGeom>
          <a:ln>
            <a:solidFill>
              <a:schemeClr val="tx1"/>
            </a:solidFill>
          </a:ln>
        </p:spPr>
      </p:pic>
      <p:pic>
        <p:nvPicPr>
          <p:cNvPr id="6" name="Picture 5" descr="A screenshot of a login form  Description automatically generated">
            <a:extLst>
              <a:ext uri="{FF2B5EF4-FFF2-40B4-BE49-F238E27FC236}">
                <a16:creationId xmlns:a16="http://schemas.microsoft.com/office/drawing/2014/main" id="{1CA3F8DC-D1BA-8E21-0BFE-225A281EC518}"/>
              </a:ext>
            </a:extLst>
          </p:cNvPr>
          <p:cNvPicPr>
            <a:picLocks noChangeAspect="1"/>
          </p:cNvPicPr>
          <p:nvPr/>
        </p:nvPicPr>
        <p:blipFill>
          <a:blip r:embed="rId4"/>
          <a:stretch>
            <a:fillRect/>
          </a:stretch>
        </p:blipFill>
        <p:spPr>
          <a:xfrm>
            <a:off x="7540792" y="2667679"/>
            <a:ext cx="2974808" cy="2408978"/>
          </a:xfrm>
          <a:prstGeom prst="rect">
            <a:avLst/>
          </a:prstGeom>
          <a:ln>
            <a:solidFill>
              <a:schemeClr val="tx1"/>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2"/>
          <p:cNvPicPr preferRelativeResize="0"/>
          <p:nvPr/>
        </p:nvPicPr>
        <p:blipFill rotWithShape="1">
          <a:blip r:embed="rId3">
            <a:alphaModFix/>
          </a:blip>
          <a:srcRect/>
          <a:stretch/>
        </p:blipFill>
        <p:spPr>
          <a:xfrm>
            <a:off x="4085493" y="271515"/>
            <a:ext cx="4021014" cy="603361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1524000" y="0"/>
          <a:ext cx="0" cy="0"/>
          <a:chOff x="0" y="0"/>
          <a:chExt cx="0" cy="0"/>
        </a:xfrm>
      </p:grpSpPr>
      <p:sp>
        <p:nvSpPr>
          <p:cNvPr id="394" name="Google Shape;394;p80"/>
          <p:cNvSpPr txBox="1">
            <a:spLocks noGrp="1"/>
          </p:cNvSpPr>
          <p:nvPr>
            <p:ph type="title"/>
          </p:nvPr>
        </p:nvSpPr>
        <p:spPr>
          <a:xfrm>
            <a:off x="1676400" y="274638"/>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Using ChatGPT</a:t>
            </a:r>
            <a:endParaRPr>
              <a:latin typeface="Arial"/>
              <a:ea typeface="Arial"/>
              <a:cs typeface="Arial"/>
              <a:sym typeface="Arial"/>
            </a:endParaRPr>
          </a:p>
        </p:txBody>
      </p:sp>
      <p:pic>
        <p:nvPicPr>
          <p:cNvPr id="395" name="Google Shape;395;p80" descr="A screenshot of a login form  Description automatically generated"/>
          <p:cNvPicPr preferRelativeResize="0"/>
          <p:nvPr/>
        </p:nvPicPr>
        <p:blipFill rotWithShape="1">
          <a:blip r:embed="rId3">
            <a:alphaModFix/>
          </a:blip>
          <a:srcRect/>
          <a:stretch/>
        </p:blipFill>
        <p:spPr>
          <a:xfrm>
            <a:off x="2349500" y="1284287"/>
            <a:ext cx="5008805" cy="3344863"/>
          </a:xfrm>
          <a:prstGeom prst="rect">
            <a:avLst/>
          </a:prstGeom>
          <a:noFill/>
          <a:ln w="9525" cap="flat" cmpd="sng">
            <a:solidFill>
              <a:schemeClr val="dk1"/>
            </a:solidFill>
            <a:prstDash val="solid"/>
            <a:round/>
            <a:headEnd type="none" w="sm" len="sm"/>
            <a:tailEnd type="none" w="sm" len="sm"/>
          </a:ln>
        </p:spPr>
      </p:pic>
      <p:pic>
        <p:nvPicPr>
          <p:cNvPr id="396" name="Google Shape;396;p80"/>
          <p:cNvPicPr preferRelativeResize="0"/>
          <p:nvPr/>
        </p:nvPicPr>
        <p:blipFill rotWithShape="1">
          <a:blip r:embed="rId4">
            <a:alphaModFix/>
          </a:blip>
          <a:srcRect/>
          <a:stretch/>
        </p:blipFill>
        <p:spPr>
          <a:xfrm>
            <a:off x="5095874" y="2746862"/>
            <a:ext cx="4714875" cy="321578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1524000" y="0"/>
          <a:ext cx="0" cy="0"/>
          <a:chOff x="0" y="0"/>
          <a:chExt cx="0" cy="0"/>
        </a:xfrm>
      </p:grpSpPr>
      <p:sp>
        <p:nvSpPr>
          <p:cNvPr id="401" name="Google Shape;401;p85"/>
          <p:cNvSpPr txBox="1">
            <a:spLocks noGrp="1"/>
          </p:cNvSpPr>
          <p:nvPr>
            <p:ph type="title"/>
          </p:nvPr>
        </p:nvSpPr>
        <p:spPr>
          <a:xfrm>
            <a:off x="1676400" y="216015"/>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latin typeface="Arial"/>
                <a:ea typeface="Arial"/>
                <a:cs typeface="Arial"/>
                <a:sym typeface="Arial"/>
              </a:rPr>
              <a:t>Using ChatGPT</a:t>
            </a:r>
            <a:endParaRPr dirty="0">
              <a:latin typeface="Arial"/>
              <a:ea typeface="Arial"/>
              <a:cs typeface="Arial"/>
              <a:sym typeface="Arial"/>
            </a:endParaRPr>
          </a:p>
        </p:txBody>
      </p:sp>
      <p:pic>
        <p:nvPicPr>
          <p:cNvPr id="2" name="Picture 1">
            <a:extLst>
              <a:ext uri="{FF2B5EF4-FFF2-40B4-BE49-F238E27FC236}">
                <a16:creationId xmlns:a16="http://schemas.microsoft.com/office/drawing/2014/main" id="{9EBE732E-02CD-DAC0-6940-13579496A1C4}"/>
              </a:ext>
            </a:extLst>
          </p:cNvPr>
          <p:cNvPicPr>
            <a:picLocks noChangeAspect="1"/>
          </p:cNvPicPr>
          <p:nvPr/>
        </p:nvPicPr>
        <p:blipFill>
          <a:blip r:embed="rId3"/>
          <a:stretch>
            <a:fillRect/>
          </a:stretch>
        </p:blipFill>
        <p:spPr>
          <a:xfrm>
            <a:off x="346202" y="1417638"/>
            <a:ext cx="5973307" cy="3314171"/>
          </a:xfrm>
          <a:prstGeom prst="rect">
            <a:avLst/>
          </a:prstGeom>
          <a:ln>
            <a:solidFill>
              <a:schemeClr val="tx1"/>
            </a:solidFill>
          </a:ln>
        </p:spPr>
      </p:pic>
      <p:pic>
        <p:nvPicPr>
          <p:cNvPr id="3" name="Picture 2">
            <a:extLst>
              <a:ext uri="{FF2B5EF4-FFF2-40B4-BE49-F238E27FC236}">
                <a16:creationId xmlns:a16="http://schemas.microsoft.com/office/drawing/2014/main" id="{C9C14BA6-6860-B533-FCE3-DDD679A2C880}"/>
              </a:ext>
            </a:extLst>
          </p:cNvPr>
          <p:cNvPicPr>
            <a:picLocks noChangeAspect="1"/>
          </p:cNvPicPr>
          <p:nvPr/>
        </p:nvPicPr>
        <p:blipFill>
          <a:blip r:embed="rId4"/>
          <a:stretch>
            <a:fillRect/>
          </a:stretch>
        </p:blipFill>
        <p:spPr>
          <a:xfrm>
            <a:off x="5205512" y="2677885"/>
            <a:ext cx="6640285" cy="3621973"/>
          </a:xfrm>
          <a:prstGeom prst="rect">
            <a:avLst/>
          </a:prstGeom>
          <a:ln>
            <a:solidFill>
              <a:schemeClr val="tx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1524000" y="0"/>
          <a:ext cx="0" cy="0"/>
          <a:chOff x="0" y="0"/>
          <a:chExt cx="0" cy="0"/>
        </a:xfrm>
      </p:grpSpPr>
      <p:sp>
        <p:nvSpPr>
          <p:cNvPr id="413" name="Google Shape;413;p90"/>
          <p:cNvSpPr txBox="1">
            <a:spLocks noGrp="1"/>
          </p:cNvSpPr>
          <p:nvPr>
            <p:ph type="title"/>
          </p:nvPr>
        </p:nvSpPr>
        <p:spPr>
          <a:xfrm>
            <a:off x="164893" y="184485"/>
            <a:ext cx="11167136"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3800" dirty="0"/>
              <a:t>Accessing </a:t>
            </a:r>
            <a:r>
              <a:rPr lang="en-CA" sz="3800" dirty="0" err="1"/>
              <a:t>ChatGPT</a:t>
            </a:r>
            <a:r>
              <a:rPr lang="en-CA" sz="3800" dirty="0"/>
              <a:t>-Plus and </a:t>
            </a:r>
            <a:br>
              <a:rPr lang="en-CA" sz="3800" dirty="0"/>
            </a:br>
            <a:r>
              <a:rPr lang="en-CA" sz="3800" dirty="0"/>
              <a:t>the </a:t>
            </a:r>
            <a:r>
              <a:rPr lang="en-CA" sz="3800" dirty="0" err="1"/>
              <a:t>ChatGPT</a:t>
            </a:r>
            <a:r>
              <a:rPr lang="en-CA" sz="3800" dirty="0"/>
              <a:t> API</a:t>
            </a:r>
            <a:endParaRPr sz="3800" dirty="0"/>
          </a:p>
        </p:txBody>
      </p:sp>
      <p:sp>
        <p:nvSpPr>
          <p:cNvPr id="414" name="Google Shape;414;p90"/>
          <p:cNvSpPr txBox="1">
            <a:spLocks noGrp="1"/>
          </p:cNvSpPr>
          <p:nvPr>
            <p:ph type="body" idx="1"/>
          </p:nvPr>
        </p:nvSpPr>
        <p:spPr>
          <a:xfrm>
            <a:off x="164893" y="1336414"/>
            <a:ext cx="11722308" cy="5244000"/>
          </a:xfrm>
          <a:prstGeom prst="rect">
            <a:avLst/>
          </a:prstGeom>
          <a:noFill/>
          <a:ln>
            <a:noFill/>
          </a:ln>
        </p:spPr>
        <p:txBody>
          <a:bodyPr spcFirstLastPara="1" wrap="square" lIns="91425" tIns="45700" rIns="91425" bIns="45700" anchor="t" anchorCtr="0">
            <a:noAutofit/>
          </a:bodyPr>
          <a:lstStyle/>
          <a:p>
            <a:r>
              <a:rPr lang="en-CA" sz="2800" u="sng" dirty="0"/>
              <a:t>ChatGPT Plus </a:t>
            </a:r>
            <a:r>
              <a:rPr lang="en-CA" sz="2800" dirty="0"/>
              <a:t>provides users with access to current models (GPT-4o, GPT-5, and others). It also makes it easier for users to interact and retrieve information via </a:t>
            </a:r>
            <a:r>
              <a:rPr lang="en-CA" sz="2800" dirty="0" err="1"/>
              <a:t>ChatGPT</a:t>
            </a:r>
            <a:endParaRPr sz="2800" dirty="0"/>
          </a:p>
          <a:p>
            <a:r>
              <a:rPr lang="en-CA" sz="2800" dirty="0"/>
              <a:t>The ChatGPT Plus subscription covers usage on </a:t>
            </a:r>
            <a:r>
              <a:rPr lang="en-CA" sz="2800" dirty="0" err="1">
                <a:solidFill>
                  <a:srgbClr val="FF0000"/>
                </a:solidFill>
              </a:rPr>
              <a:t>chatgpt.com</a:t>
            </a:r>
            <a:r>
              <a:rPr lang="en-CA" sz="2800" dirty="0">
                <a:solidFill>
                  <a:srgbClr val="FF0000"/>
                </a:solidFill>
              </a:rPr>
              <a:t> </a:t>
            </a:r>
            <a:r>
              <a:rPr lang="en-CA" sz="2800" dirty="0"/>
              <a:t>and costs $20/month (USD) </a:t>
            </a:r>
          </a:p>
          <a:p>
            <a:r>
              <a:rPr lang="en-CA" sz="2800" dirty="0"/>
              <a:t>ChatGPT Plus provides higher usage limits and access to advanced models. Note: GPT-4o is now available on the free tier (with limits); Plus unlocks higher limits and access to newer models such as GPT-5 </a:t>
            </a:r>
          </a:p>
          <a:p>
            <a:r>
              <a:rPr lang="en-CA" sz="2800" dirty="0"/>
              <a:t>The </a:t>
            </a:r>
            <a:r>
              <a:rPr lang="en-CA" sz="2800" dirty="0" err="1"/>
              <a:t>ChatGPT</a:t>
            </a:r>
            <a:r>
              <a:rPr lang="en-CA" sz="2800" dirty="0"/>
              <a:t> app is available for iOS and Android, but it's only available in</a:t>
            </a:r>
            <a:r>
              <a:rPr lang="en-CA" sz="2800" dirty="0">
                <a:hlinkClick r:id="rId3">
                  <a:extLst>
                    <a:ext uri="{A12FA001-AC4F-418D-AE19-62706E023703}">
                      <ahyp:hlinkClr xmlns:ahyp="http://schemas.microsoft.com/office/drawing/2018/hyperlinkcolor" val="tx"/>
                    </a:ext>
                  </a:extLst>
                </a:hlinkClick>
              </a:rPr>
              <a:t> specific countries &amp; regions</a:t>
            </a:r>
            <a:endParaRPr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1524000" y="0"/>
          <a:ext cx="0" cy="0"/>
          <a:chOff x="0" y="0"/>
          <a:chExt cx="0" cy="0"/>
        </a:xfrm>
      </p:grpSpPr>
      <p:sp>
        <p:nvSpPr>
          <p:cNvPr id="419" name="Google Shape;419;g267feedf7c2_0_47"/>
          <p:cNvSpPr txBox="1">
            <a:spLocks noGrp="1"/>
          </p:cNvSpPr>
          <p:nvPr>
            <p:ph type="title"/>
          </p:nvPr>
        </p:nvSpPr>
        <p:spPr>
          <a:xfrm>
            <a:off x="1192050" y="226358"/>
            <a:ext cx="98079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Accessing the </a:t>
            </a:r>
            <a:r>
              <a:rPr lang="en-CA" dirty="0" err="1"/>
              <a:t>ChatGPT</a:t>
            </a:r>
            <a:r>
              <a:rPr lang="en-CA" dirty="0"/>
              <a:t> API</a:t>
            </a:r>
            <a:endParaRPr dirty="0"/>
          </a:p>
        </p:txBody>
      </p:sp>
      <p:sp>
        <p:nvSpPr>
          <p:cNvPr id="420" name="Google Shape;420;g267feedf7c2_0_47"/>
          <p:cNvSpPr txBox="1">
            <a:spLocks noGrp="1"/>
          </p:cNvSpPr>
          <p:nvPr>
            <p:ph type="body" idx="1"/>
          </p:nvPr>
        </p:nvSpPr>
        <p:spPr>
          <a:xfrm>
            <a:off x="179882" y="1614000"/>
            <a:ext cx="11377533" cy="5244000"/>
          </a:xfrm>
          <a:prstGeom prst="rect">
            <a:avLst/>
          </a:prstGeom>
          <a:noFill/>
          <a:ln>
            <a:noFill/>
          </a:ln>
        </p:spPr>
        <p:txBody>
          <a:bodyPr spcFirstLastPara="1" wrap="square" lIns="91425" tIns="45700" rIns="91425" bIns="45700" anchor="t" anchorCtr="0">
            <a:noAutofit/>
          </a:bodyPr>
          <a:lstStyle/>
          <a:p>
            <a:pPr lvl="0"/>
            <a:r>
              <a:rPr lang="en-CA" sz="2800" dirty="0"/>
              <a:t>The </a:t>
            </a:r>
            <a:r>
              <a:rPr lang="en-CA" sz="2800" dirty="0">
                <a:hlinkClick r:id="rId3">
                  <a:extLst>
                    <a:ext uri="{A12FA001-AC4F-418D-AE19-62706E023703}">
                      <ahyp:hlinkClr xmlns:ahyp="http://schemas.microsoft.com/office/drawing/2018/hyperlinkcolor" val="tx"/>
                    </a:ext>
                  </a:extLst>
                </a:hlinkClick>
              </a:rPr>
              <a:t>ChatGPT AP</a:t>
            </a:r>
            <a:r>
              <a:rPr lang="en-CA" sz="2800" dirty="0"/>
              <a:t>I allows developers to integrate </a:t>
            </a:r>
            <a:r>
              <a:rPr lang="en-CA" sz="2800" dirty="0" err="1"/>
              <a:t>ChatGPT</a:t>
            </a:r>
            <a:r>
              <a:rPr lang="en-CA" sz="2800" dirty="0"/>
              <a:t> into their applications, products, or services</a:t>
            </a:r>
          </a:p>
          <a:p>
            <a:pPr lvl="0"/>
            <a:r>
              <a:rPr lang="en-CA" sz="2800" dirty="0"/>
              <a:t>This means users can implement </a:t>
            </a:r>
            <a:r>
              <a:rPr lang="en-CA" sz="2800" dirty="0" err="1"/>
              <a:t>ChatGPT</a:t>
            </a:r>
            <a:r>
              <a:rPr lang="en-CA" sz="2800" dirty="0"/>
              <a:t> functionality in their own applications, enabling users to have conversational interactions with </a:t>
            </a:r>
            <a:r>
              <a:rPr lang="en-CA" sz="2800" dirty="0" err="1"/>
              <a:t>ChatGPT</a:t>
            </a:r>
            <a:r>
              <a:rPr lang="en-CA" sz="2800" dirty="0"/>
              <a:t> as a customized chatbot</a:t>
            </a:r>
            <a:endParaRPr sz="2800" dirty="0"/>
          </a:p>
          <a:p>
            <a:pPr lvl="0"/>
            <a:r>
              <a:rPr lang="en-CA" sz="2800" dirty="0"/>
              <a:t>Developers can access the ChatGPT API through OpenAI's platform - </a:t>
            </a:r>
            <a:r>
              <a:rPr lang="en-CA" sz="2800" dirty="0">
                <a:solidFill>
                  <a:srgbClr val="FF0000"/>
                </a:solidFill>
              </a:rPr>
              <a:t>https://</a:t>
            </a:r>
            <a:r>
              <a:rPr lang="en-CA" sz="2800" dirty="0" err="1">
                <a:solidFill>
                  <a:srgbClr val="FF0000"/>
                </a:solidFill>
              </a:rPr>
              <a:t>platform.openai.com</a:t>
            </a:r>
            <a:endParaRPr lang="en-CA" sz="2800" dirty="0">
              <a:solidFill>
                <a:srgbClr val="FF0000"/>
              </a:solidFill>
            </a:endParaRPr>
          </a:p>
          <a:p>
            <a:pPr lvl="0"/>
            <a:r>
              <a:rPr lang="en-CA" sz="2800" dirty="0"/>
              <a:t>Users need to sign up for an API key and follow the documentation to integrate it into their specific application</a:t>
            </a:r>
            <a:endParaRPr sz="2800" dirty="0"/>
          </a:p>
          <a:p>
            <a:pPr marL="457200" lvl="0" indent="0" algn="l" rtl="0">
              <a:lnSpc>
                <a:spcPct val="115000"/>
              </a:lnSpc>
              <a:spcBef>
                <a:spcPts val="1500"/>
              </a:spcBef>
              <a:spcAft>
                <a:spcPts val="1500"/>
              </a:spcAft>
              <a:buNone/>
            </a:pPr>
            <a:endParaRPr sz="1200" b="0" dirty="0">
              <a:solidFill>
                <a:schemeClr val="dk1"/>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1524000" y="0"/>
          <a:ext cx="0" cy="0"/>
          <a:chOff x="0" y="0"/>
          <a:chExt cx="0" cy="0"/>
        </a:xfrm>
      </p:grpSpPr>
      <p:sp>
        <p:nvSpPr>
          <p:cNvPr id="425" name="Google Shape;425;g267dd3ba9ac_0_10"/>
          <p:cNvSpPr txBox="1">
            <a:spLocks noGrp="1"/>
          </p:cNvSpPr>
          <p:nvPr>
            <p:ph type="body" idx="1"/>
          </p:nvPr>
        </p:nvSpPr>
        <p:spPr>
          <a:xfrm>
            <a:off x="272322" y="1598482"/>
            <a:ext cx="11647356" cy="4374600"/>
          </a:xfrm>
          <a:prstGeom prst="rect">
            <a:avLst/>
          </a:prstGeom>
          <a:noFill/>
          <a:ln>
            <a:noFill/>
          </a:ln>
        </p:spPr>
        <p:txBody>
          <a:bodyPr spcFirstLastPara="1" wrap="square" lIns="91425" tIns="45700" rIns="91425" bIns="45700" anchor="t" anchorCtr="0">
            <a:noAutofit/>
          </a:bodyPr>
          <a:lstStyle/>
          <a:p>
            <a:pPr lvl="0"/>
            <a:r>
              <a:rPr lang="en-CA" sz="2800" dirty="0"/>
              <a:t>The </a:t>
            </a:r>
            <a:r>
              <a:rPr lang="en-CA" sz="2800" dirty="0" err="1"/>
              <a:t>ChatGPT</a:t>
            </a:r>
            <a:r>
              <a:rPr lang="en-CA" sz="2800" dirty="0"/>
              <a:t> API and </a:t>
            </a:r>
            <a:r>
              <a:rPr lang="en-CA" sz="2800" dirty="0" err="1"/>
              <a:t>ChatGPT</a:t>
            </a:r>
            <a:r>
              <a:rPr lang="en-CA" sz="2800" dirty="0"/>
              <a:t> Plus subscriptions are billed separately</a:t>
            </a:r>
          </a:p>
          <a:p>
            <a:pPr lvl="0"/>
            <a:r>
              <a:rPr lang="en-CA" sz="2800" dirty="0"/>
              <a:t>The API has its own </a:t>
            </a:r>
            <a:r>
              <a:rPr lang="en-CA" sz="2800" dirty="0">
                <a:hlinkClick r:id="rId3">
                  <a:extLst>
                    <a:ext uri="{A12FA001-AC4F-418D-AE19-62706E023703}">
                      <ahyp:hlinkClr xmlns:ahyp="http://schemas.microsoft.com/office/drawing/2018/hyperlinkcolor" val="tx"/>
                    </a:ext>
                  </a:extLst>
                </a:hlinkClick>
              </a:rPr>
              <a:t>pricing</a:t>
            </a:r>
            <a:r>
              <a:rPr lang="en-CA" sz="2800" dirty="0"/>
              <a:t> where the costs vary based on the ChatGPT model and the number of tokens used </a:t>
            </a:r>
          </a:p>
          <a:p>
            <a:pPr lvl="0"/>
            <a:r>
              <a:rPr lang="en-CA" sz="2800" dirty="0"/>
              <a:t>Tokens can be thought of as pieces of words (about 4 characters long) for English text, approximately 1,000 tokens equate to about 750 words</a:t>
            </a:r>
            <a:endParaRPr sz="2800" dirty="0">
              <a:sym typeface="Helvetica Neue"/>
            </a:endParaRPr>
          </a:p>
          <a:p>
            <a:pPr lvl="0"/>
            <a:r>
              <a:rPr lang="en-CA" sz="2800" dirty="0"/>
              <a:t>Example current rates (2026): GPT-4o input ~$0.0025 per 1,000 tokens ($2.50/M); output ~$0.010 per 1,000 tokens ($10/M). Note: GPT-3.5 Turbo has been deprecated</a:t>
            </a:r>
            <a:endParaRPr sz="2800" dirty="0"/>
          </a:p>
          <a:p>
            <a:pPr marL="0" lvl="0" indent="0" algn="l" rtl="0">
              <a:lnSpc>
                <a:spcPct val="115000"/>
              </a:lnSpc>
              <a:spcBef>
                <a:spcPts val="1500"/>
              </a:spcBef>
              <a:spcAft>
                <a:spcPts val="1500"/>
              </a:spcAft>
              <a:buNone/>
            </a:pPr>
            <a:endParaRPr sz="2400" dirty="0">
              <a:solidFill>
                <a:srgbClr val="0000FF"/>
              </a:solidFill>
            </a:endParaRPr>
          </a:p>
        </p:txBody>
      </p:sp>
      <p:sp>
        <p:nvSpPr>
          <p:cNvPr id="426" name="Google Shape;426;g267dd3ba9ac_0_10"/>
          <p:cNvSpPr txBox="1">
            <a:spLocks noGrp="1"/>
          </p:cNvSpPr>
          <p:nvPr>
            <p:ph type="title"/>
          </p:nvPr>
        </p:nvSpPr>
        <p:spPr>
          <a:xfrm>
            <a:off x="1192050" y="286516"/>
            <a:ext cx="98079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Accessing </a:t>
            </a:r>
            <a:r>
              <a:rPr lang="en-CA" dirty="0" err="1"/>
              <a:t>ChatGPT</a:t>
            </a:r>
            <a:r>
              <a:rPr lang="en-CA" dirty="0"/>
              <a:t>-Plus </a:t>
            </a:r>
            <a:br>
              <a:rPr lang="en-CA" dirty="0"/>
            </a:br>
            <a:r>
              <a:rPr lang="en-CA" dirty="0"/>
              <a:t>and the </a:t>
            </a:r>
            <a:r>
              <a:rPr lang="en-CA" dirty="0" err="1"/>
              <a:t>ChatGPT</a:t>
            </a:r>
            <a:r>
              <a:rPr lang="en-CA" dirty="0"/>
              <a:t> API</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1524000" y="0"/>
          <a:ext cx="0" cy="0"/>
          <a:chOff x="0" y="0"/>
          <a:chExt cx="0" cy="0"/>
        </a:xfrm>
      </p:grpSpPr>
      <p:sp>
        <p:nvSpPr>
          <p:cNvPr id="431" name="Google Shape;431;g267feedf7c2_0_42"/>
          <p:cNvSpPr txBox="1">
            <a:spLocks noGrp="1"/>
          </p:cNvSpPr>
          <p:nvPr>
            <p:ph type="title"/>
          </p:nvPr>
        </p:nvSpPr>
        <p:spPr>
          <a:xfrm>
            <a:off x="342901" y="370737"/>
            <a:ext cx="10753158"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Accessing </a:t>
            </a:r>
            <a:r>
              <a:rPr lang="en-CA" dirty="0" err="1"/>
              <a:t>ChatGPT</a:t>
            </a:r>
            <a:r>
              <a:rPr lang="en-CA" dirty="0"/>
              <a:t>-Plus </a:t>
            </a:r>
            <a:br>
              <a:rPr lang="en-CA" dirty="0"/>
            </a:br>
            <a:r>
              <a:rPr lang="en-CA" dirty="0"/>
              <a:t>and the </a:t>
            </a:r>
            <a:r>
              <a:rPr lang="en-CA" dirty="0" err="1"/>
              <a:t>ChatGPT</a:t>
            </a:r>
            <a:r>
              <a:rPr lang="en-CA" dirty="0"/>
              <a:t> API</a:t>
            </a:r>
            <a:endParaRPr dirty="0"/>
          </a:p>
        </p:txBody>
      </p:sp>
      <p:sp>
        <p:nvSpPr>
          <p:cNvPr id="432" name="Google Shape;432;g267feedf7c2_0_42"/>
          <p:cNvSpPr txBox="1">
            <a:spLocks noGrp="1"/>
          </p:cNvSpPr>
          <p:nvPr>
            <p:ph type="body" idx="1"/>
          </p:nvPr>
        </p:nvSpPr>
        <p:spPr>
          <a:xfrm>
            <a:off x="342901" y="1702781"/>
            <a:ext cx="11446328" cy="5244000"/>
          </a:xfrm>
          <a:prstGeom prst="rect">
            <a:avLst/>
          </a:prstGeom>
          <a:noFill/>
          <a:ln>
            <a:noFill/>
          </a:ln>
        </p:spPr>
        <p:txBody>
          <a:bodyPr spcFirstLastPara="1" wrap="square" lIns="91425" tIns="45700" rIns="91425" bIns="45700" anchor="t" anchorCtr="0">
            <a:noAutofit/>
          </a:bodyPr>
          <a:lstStyle/>
          <a:p>
            <a:r>
              <a:rPr lang="en-CA" sz="2800" dirty="0"/>
              <a:t>Pricing varies by model; newer models like GPT-5 cost more but offer substantially improved capabilities. GPT-4.1 API: ~$0.002/1K input, $0.008/1K output (2026 rates – verify at platform.openai.com/pricing)</a:t>
            </a:r>
          </a:p>
          <a:p>
            <a:r>
              <a:rPr lang="en-CA" sz="2800" dirty="0"/>
              <a:t>Fine-tuning is now available for multiple OpenAI models including GPT-4o-mini, GPT-3.5 Turbo, and others</a:t>
            </a:r>
          </a:p>
          <a:p>
            <a:r>
              <a:rPr lang="en-CA" sz="2800" dirty="0"/>
              <a:t>Fine-tuning costs vary by model</a:t>
            </a:r>
          </a:p>
          <a:p>
            <a:r>
              <a:rPr lang="en-CA" sz="2800" dirty="0"/>
              <a:t>Fine-tuning is the most expensive task compared with inference with a pre-existing ChatGPT model</a:t>
            </a:r>
            <a:endParaRPr sz="2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BC67490C-8DB6-6E18-D4FE-7FA8F9B188EC}"/>
              </a:ext>
            </a:extLst>
          </p:cNvPr>
          <p:cNvSpPr>
            <a:spLocks noGrp="1"/>
          </p:cNvSpPr>
          <p:nvPr>
            <p:ph type="title"/>
          </p:nvPr>
        </p:nvSpPr>
        <p:spPr/>
        <p:txBody>
          <a:bodyPr/>
          <a:lstStyle/>
          <a:p>
            <a:r>
              <a:rPr lang="en-US" dirty="0"/>
              <a:t>Specialized </a:t>
            </a:r>
            <a:r>
              <a:rPr lang="en-US" dirty="0" err="1"/>
              <a:t>ChatGPTs</a:t>
            </a:r>
            <a:endParaRPr lang="en-US" dirty="0"/>
          </a:p>
        </p:txBody>
      </p:sp>
      <p:sp>
        <p:nvSpPr>
          <p:cNvPr id="3" name="Text Placeholder 2">
            <a:extLst>
              <a:ext uri="{FF2B5EF4-FFF2-40B4-BE49-F238E27FC236}">
                <a16:creationId xmlns:a16="http://schemas.microsoft.com/office/drawing/2014/main" id="{ADC061D7-5166-DDBE-C9BF-00456E486A2F}"/>
              </a:ext>
            </a:extLst>
          </p:cNvPr>
          <p:cNvSpPr>
            <a:spLocks noGrp="1"/>
          </p:cNvSpPr>
          <p:nvPr>
            <p:ph type="body" idx="1"/>
          </p:nvPr>
        </p:nvSpPr>
        <p:spPr>
          <a:xfrm>
            <a:off x="1676400" y="1417638"/>
            <a:ext cx="8839200" cy="4724400"/>
          </a:xfrm>
        </p:spPr>
        <p:txBody>
          <a:bodyPr/>
          <a:lstStyle/>
          <a:p>
            <a:r>
              <a:rPr lang="en-CA" sz="2000" dirty="0"/>
              <a:t>Bioinformatics Buddy is a specialized version of ChatGPT designed to provide detailed and advanced information on bioinformatics and related scientific fields</a:t>
            </a:r>
            <a:endParaRPr lang="en-US" sz="2000" dirty="0"/>
          </a:p>
        </p:txBody>
      </p:sp>
      <p:pic>
        <p:nvPicPr>
          <p:cNvPr id="4" name="Picture 3" descr="A screenshot of a computer  Description automatically generated">
            <a:extLst>
              <a:ext uri="{FF2B5EF4-FFF2-40B4-BE49-F238E27FC236}">
                <a16:creationId xmlns:a16="http://schemas.microsoft.com/office/drawing/2014/main" id="{B573B278-1D55-47D2-DEB0-8619EF5DFFE4}"/>
              </a:ext>
            </a:extLst>
          </p:cNvPr>
          <p:cNvPicPr>
            <a:picLocks noChangeAspect="1"/>
          </p:cNvPicPr>
          <p:nvPr/>
        </p:nvPicPr>
        <p:blipFill>
          <a:blip r:embed="rId2"/>
          <a:stretch>
            <a:fillRect/>
          </a:stretch>
        </p:blipFill>
        <p:spPr>
          <a:xfrm>
            <a:off x="685349" y="2560638"/>
            <a:ext cx="5410651" cy="3187019"/>
          </a:xfrm>
          <a:prstGeom prst="rect">
            <a:avLst/>
          </a:prstGeom>
          <a:ln>
            <a:solidFill>
              <a:schemeClr val="tx1"/>
            </a:solidFill>
          </a:ln>
        </p:spPr>
      </p:pic>
      <p:pic>
        <p:nvPicPr>
          <p:cNvPr id="5" name="Picture 4">
            <a:extLst>
              <a:ext uri="{FF2B5EF4-FFF2-40B4-BE49-F238E27FC236}">
                <a16:creationId xmlns:a16="http://schemas.microsoft.com/office/drawing/2014/main" id="{E1BE40C5-B396-600A-D20F-A8DEE9C34284}"/>
              </a:ext>
            </a:extLst>
          </p:cNvPr>
          <p:cNvPicPr>
            <a:picLocks noChangeAspect="1"/>
          </p:cNvPicPr>
          <p:nvPr/>
        </p:nvPicPr>
        <p:blipFill>
          <a:blip r:embed="rId3"/>
          <a:stretch>
            <a:fillRect/>
          </a:stretch>
        </p:blipFill>
        <p:spPr>
          <a:xfrm>
            <a:off x="6458847" y="3251337"/>
            <a:ext cx="5319496" cy="3222814"/>
          </a:xfrm>
          <a:prstGeom prst="rect">
            <a:avLst/>
          </a:prstGeom>
          <a:solidFill>
            <a:schemeClr val="lt1"/>
          </a:solidFill>
          <a:ln>
            <a:solidFill>
              <a:schemeClr val="tx1"/>
            </a:solidFill>
          </a:ln>
        </p:spPr>
      </p:pic>
    </p:spTree>
    <p:extLst>
      <p:ext uri="{BB962C8B-B14F-4D97-AF65-F5344CB8AC3E}">
        <p14:creationId xmlns:p14="http://schemas.microsoft.com/office/powerpoint/2010/main" val="145938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D38DC3E9-615E-93AA-837F-321B351C10D1}"/>
              </a:ext>
            </a:extLst>
          </p:cNvPr>
          <p:cNvSpPr>
            <a:spLocks noGrp="1"/>
          </p:cNvSpPr>
          <p:nvPr>
            <p:ph type="title"/>
          </p:nvPr>
        </p:nvSpPr>
        <p:spPr>
          <a:xfrm>
            <a:off x="152399" y="274638"/>
            <a:ext cx="11408229" cy="1143000"/>
          </a:xfrm>
        </p:spPr>
        <p:txBody>
          <a:bodyPr/>
          <a:lstStyle/>
          <a:p>
            <a:r>
              <a:rPr lang="en-US" dirty="0"/>
              <a:t>Image Generation with ChatGPT </a:t>
            </a:r>
            <a:br>
              <a:rPr lang="en-US" dirty="0"/>
            </a:br>
            <a:r>
              <a:rPr lang="en-US" dirty="0"/>
              <a:t>(multimodal gpt-4o)</a:t>
            </a:r>
          </a:p>
        </p:txBody>
      </p:sp>
      <p:pic>
        <p:nvPicPr>
          <p:cNvPr id="10" name="Picture 9">
            <a:extLst>
              <a:ext uri="{FF2B5EF4-FFF2-40B4-BE49-F238E27FC236}">
                <a16:creationId xmlns:a16="http://schemas.microsoft.com/office/drawing/2014/main" id="{73F49FAC-7530-1154-7BF5-F432AF8EF8AA}"/>
              </a:ext>
            </a:extLst>
          </p:cNvPr>
          <p:cNvPicPr>
            <a:picLocks noChangeAspect="1"/>
          </p:cNvPicPr>
          <p:nvPr/>
        </p:nvPicPr>
        <p:blipFill>
          <a:blip r:embed="rId2"/>
          <a:stretch>
            <a:fillRect/>
          </a:stretch>
        </p:blipFill>
        <p:spPr>
          <a:xfrm>
            <a:off x="2786743" y="2214561"/>
            <a:ext cx="6357257" cy="4238171"/>
          </a:xfrm>
          <a:prstGeom prst="rect">
            <a:avLst/>
          </a:prstGeom>
        </p:spPr>
      </p:pic>
      <p:sp>
        <p:nvSpPr>
          <p:cNvPr id="11" name="TextBox 10">
            <a:extLst>
              <a:ext uri="{FF2B5EF4-FFF2-40B4-BE49-F238E27FC236}">
                <a16:creationId xmlns:a16="http://schemas.microsoft.com/office/drawing/2014/main" id="{5D25B877-8BB3-1649-F9B1-866A869754E1}"/>
              </a:ext>
            </a:extLst>
          </p:cNvPr>
          <p:cNvSpPr txBox="1"/>
          <p:nvPr/>
        </p:nvSpPr>
        <p:spPr>
          <a:xfrm>
            <a:off x="3667290" y="1691341"/>
            <a:ext cx="4857420" cy="523220"/>
          </a:xfrm>
          <a:prstGeom prst="rect">
            <a:avLst/>
          </a:prstGeom>
          <a:noFill/>
        </p:spPr>
        <p:txBody>
          <a:bodyPr wrap="none" rtlCol="0">
            <a:spAutoFit/>
          </a:bodyPr>
          <a:lstStyle/>
          <a:p>
            <a:r>
              <a:rPr lang="en-US" sz="2800" b="1" dirty="0"/>
              <a:t>Bioinformatics by ChatGPT</a:t>
            </a:r>
          </a:p>
        </p:txBody>
      </p:sp>
    </p:spTree>
    <p:extLst>
      <p:ext uri="{BB962C8B-B14F-4D97-AF65-F5344CB8AC3E}">
        <p14:creationId xmlns:p14="http://schemas.microsoft.com/office/powerpoint/2010/main" val="167042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46F41C45-21B6-0A97-607E-682C04ADBBB7}"/>
              </a:ext>
            </a:extLst>
          </p:cNvPr>
          <p:cNvSpPr>
            <a:spLocks noGrp="1"/>
          </p:cNvSpPr>
          <p:nvPr>
            <p:ph type="title"/>
          </p:nvPr>
        </p:nvSpPr>
        <p:spPr/>
        <p:txBody>
          <a:bodyPr/>
          <a:lstStyle/>
          <a:p>
            <a:r>
              <a:rPr lang="en-US" dirty="0"/>
              <a:t>Maximizing Return on ChatGPT or any LLM</a:t>
            </a:r>
          </a:p>
        </p:txBody>
      </p:sp>
      <p:sp>
        <p:nvSpPr>
          <p:cNvPr id="3" name="Text Placeholder 2">
            <a:extLst>
              <a:ext uri="{FF2B5EF4-FFF2-40B4-BE49-F238E27FC236}">
                <a16:creationId xmlns:a16="http://schemas.microsoft.com/office/drawing/2014/main" id="{3F482392-F2ED-FBBF-1730-55FE71674647}"/>
              </a:ext>
            </a:extLst>
          </p:cNvPr>
          <p:cNvSpPr>
            <a:spLocks noGrp="1"/>
          </p:cNvSpPr>
          <p:nvPr>
            <p:ph type="body" idx="1"/>
          </p:nvPr>
        </p:nvSpPr>
        <p:spPr>
          <a:xfrm>
            <a:off x="152399" y="1600200"/>
            <a:ext cx="11653157" cy="4724400"/>
          </a:xfrm>
        </p:spPr>
        <p:txBody>
          <a:bodyPr/>
          <a:lstStyle/>
          <a:p>
            <a:r>
              <a:rPr lang="en-US" dirty="0"/>
              <a:t>Design your requests or queries so that they are specific and well-crafted</a:t>
            </a:r>
          </a:p>
          <a:p>
            <a:r>
              <a:rPr lang="en-US" dirty="0">
                <a:solidFill>
                  <a:srgbClr val="FF0000"/>
                </a:solidFill>
              </a:rPr>
              <a:t>Prompt engineering </a:t>
            </a:r>
            <a:r>
              <a:rPr lang="en-US" dirty="0"/>
              <a:t>- </a:t>
            </a:r>
            <a:r>
              <a:rPr lang="en-CA" dirty="0"/>
              <a:t>the process of designing and refining input prompts to optimize responses from AI models, enhancing their accuracy, relevance, and utility for specific tasks or queries – a form of zero-shot learning</a:t>
            </a:r>
            <a:endParaRPr lang="en-US" dirty="0"/>
          </a:p>
        </p:txBody>
      </p:sp>
    </p:spTree>
    <p:extLst>
      <p:ext uri="{BB962C8B-B14F-4D97-AF65-F5344CB8AC3E}">
        <p14:creationId xmlns:p14="http://schemas.microsoft.com/office/powerpoint/2010/main" val="838083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67CF4E91-0BF4-04C5-5E0B-0C9B9500242A}"/>
              </a:ext>
            </a:extLst>
          </p:cNvPr>
          <p:cNvSpPr>
            <a:spLocks noGrp="1"/>
          </p:cNvSpPr>
          <p:nvPr>
            <p:ph type="title"/>
          </p:nvPr>
        </p:nvSpPr>
        <p:spPr/>
        <p:txBody>
          <a:bodyPr/>
          <a:lstStyle/>
          <a:p>
            <a:r>
              <a:rPr lang="en-US" dirty="0">
                <a:latin typeface="+mj-lt"/>
              </a:rPr>
              <a:t>Prompt Engineering</a:t>
            </a:r>
          </a:p>
        </p:txBody>
      </p:sp>
      <p:pic>
        <p:nvPicPr>
          <p:cNvPr id="5" name="Picture 4" descr="A screenshot of a computer  Description automatically generated">
            <a:extLst>
              <a:ext uri="{FF2B5EF4-FFF2-40B4-BE49-F238E27FC236}">
                <a16:creationId xmlns:a16="http://schemas.microsoft.com/office/drawing/2014/main" id="{20952D27-9601-9C11-84D8-004581700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645" y="1282608"/>
            <a:ext cx="8781955" cy="4877561"/>
          </a:xfrm>
          <a:prstGeom prst="rect">
            <a:avLst/>
          </a:prstGeom>
        </p:spPr>
      </p:pic>
    </p:spTree>
    <p:extLst>
      <p:ext uri="{BB962C8B-B14F-4D97-AF65-F5344CB8AC3E}">
        <p14:creationId xmlns:p14="http://schemas.microsoft.com/office/powerpoint/2010/main" val="2496094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a:spLocks noGrp="1"/>
          </p:cNvSpPr>
          <p:nvPr>
            <p:ph type="ctrTitle"/>
          </p:nvPr>
        </p:nvSpPr>
        <p:spPr>
          <a:xfrm>
            <a:off x="640492" y="2250180"/>
            <a:ext cx="7094838" cy="1026540"/>
          </a:xfrm>
          <a:prstGeom prst="rect">
            <a:avLst/>
          </a:prstGeom>
          <a:noFill/>
          <a:ln>
            <a:noFill/>
          </a:ln>
        </p:spPr>
        <p:txBody>
          <a:bodyPr spcFirstLastPara="1" wrap="square" lIns="91425" tIns="45700" rIns="91425" bIns="45700" anchor="b" anchorCtr="0">
            <a:noAutofit/>
          </a:bodyPr>
          <a:lstStyle/>
          <a:p>
            <a:pPr lvl="0"/>
            <a:r>
              <a:rPr lang="en-US" sz="4000" b="1" dirty="0"/>
              <a:t>Module 8: </a:t>
            </a:r>
            <a:r>
              <a:rPr lang="en-CA" sz="4000" b="1" dirty="0"/>
              <a:t>LLMs and agentic coding for bioinformatics</a:t>
            </a:r>
            <a:endParaRPr sz="4000" dirty="0"/>
          </a:p>
        </p:txBody>
      </p:sp>
      <p:sp>
        <p:nvSpPr>
          <p:cNvPr id="85" name="Google Shape;85;p3"/>
          <p:cNvSpPr txBox="1">
            <a:spLocks noGrp="1"/>
          </p:cNvSpPr>
          <p:nvPr>
            <p:ph type="subTitle" idx="1"/>
          </p:nvPr>
        </p:nvSpPr>
        <p:spPr>
          <a:xfrm>
            <a:off x="1782641" y="3276720"/>
            <a:ext cx="4810539" cy="165576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400"/>
              <a:buNone/>
            </a:pPr>
            <a:r>
              <a:rPr lang="en-US" dirty="0"/>
              <a:t>Mark Berjanskii</a:t>
            </a:r>
            <a:endParaRPr dirty="0"/>
          </a:p>
          <a:p>
            <a:pPr marL="0" lvl="0" indent="0" algn="ctr" rtl="0">
              <a:lnSpc>
                <a:spcPct val="100000"/>
              </a:lnSpc>
              <a:spcBef>
                <a:spcPts val="1000"/>
              </a:spcBef>
              <a:spcAft>
                <a:spcPts val="0"/>
              </a:spcAft>
              <a:buClr>
                <a:schemeClr val="lt1"/>
              </a:buClr>
              <a:buSzPts val="2400"/>
              <a:buNone/>
            </a:pPr>
            <a:r>
              <a:rPr lang="en-US" dirty="0"/>
              <a:t>Machine Learning</a:t>
            </a:r>
            <a:endParaRPr dirty="0"/>
          </a:p>
          <a:p>
            <a:pPr marL="0" lvl="0" indent="0" algn="ctr" rtl="0">
              <a:lnSpc>
                <a:spcPct val="100000"/>
              </a:lnSpc>
              <a:spcBef>
                <a:spcPts val="1000"/>
              </a:spcBef>
              <a:spcAft>
                <a:spcPts val="0"/>
              </a:spcAft>
              <a:buClr>
                <a:schemeClr val="lt1"/>
              </a:buClr>
              <a:buSzPts val="2400"/>
              <a:buNone/>
            </a:pPr>
            <a:r>
              <a:rPr lang="en-US" dirty="0"/>
              <a:t>Apr 22-23, 2026</a:t>
            </a:r>
            <a:endParaRPr dirty="0"/>
          </a:p>
          <a:p>
            <a:pPr marL="0" lvl="0" indent="0" algn="ctr" rtl="0">
              <a:lnSpc>
                <a:spcPct val="100000"/>
              </a:lnSpc>
              <a:spcBef>
                <a:spcPts val="1000"/>
              </a:spcBef>
              <a:spcAft>
                <a:spcPts val="0"/>
              </a:spcAft>
              <a:buClr>
                <a:schemeClr val="lt1"/>
              </a:buClr>
              <a:buSzPts val="2400"/>
              <a:buNone/>
            </a:pPr>
            <a:endParaRPr dirty="0"/>
          </a:p>
        </p:txBody>
      </p:sp>
      <p:pic>
        <p:nvPicPr>
          <p:cNvPr id="86" name="Google Shape;86;p3" descr="A black and pink squares  AI-generated content may be incorrect."/>
          <p:cNvPicPr preferRelativeResize="0"/>
          <p:nvPr/>
        </p:nvPicPr>
        <p:blipFill rotWithShape="1">
          <a:blip r:embed="rId3">
            <a:alphaModFix/>
          </a:blip>
          <a:srcRect/>
          <a:stretch/>
        </p:blipFill>
        <p:spPr>
          <a:xfrm>
            <a:off x="9166654" y="492312"/>
            <a:ext cx="2547551" cy="2547551"/>
          </a:xfrm>
          <a:prstGeom prst="rect">
            <a:avLst/>
          </a:prstGeom>
          <a:noFill/>
          <a:ln>
            <a:noFill/>
          </a:ln>
        </p:spPr>
      </p:pic>
      <p:sp>
        <p:nvSpPr>
          <p:cNvPr id="87" name="Google Shape;87;p3"/>
          <p:cNvSpPr txBox="1"/>
          <p:nvPr/>
        </p:nvSpPr>
        <p:spPr>
          <a:xfrm>
            <a:off x="9397614" y="3818138"/>
            <a:ext cx="2085630" cy="165576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University of Alberta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A159177D-9D76-37A9-226C-21C2EC2FA4E4}"/>
              </a:ext>
            </a:extLst>
          </p:cNvPr>
          <p:cNvSpPr>
            <a:spLocks noGrp="1"/>
          </p:cNvSpPr>
          <p:nvPr>
            <p:ph type="title"/>
          </p:nvPr>
        </p:nvSpPr>
        <p:spPr/>
        <p:txBody>
          <a:bodyPr/>
          <a:lstStyle/>
          <a:p>
            <a:r>
              <a:rPr lang="en-US" dirty="0"/>
              <a:t>Prompt Engineering</a:t>
            </a:r>
          </a:p>
        </p:txBody>
      </p:sp>
      <p:sp>
        <p:nvSpPr>
          <p:cNvPr id="3" name="Text Placeholder 2">
            <a:extLst>
              <a:ext uri="{FF2B5EF4-FFF2-40B4-BE49-F238E27FC236}">
                <a16:creationId xmlns:a16="http://schemas.microsoft.com/office/drawing/2014/main" id="{8AB4362A-AF8A-D261-8235-782FC64BFDC7}"/>
              </a:ext>
            </a:extLst>
          </p:cNvPr>
          <p:cNvSpPr>
            <a:spLocks noGrp="1"/>
          </p:cNvSpPr>
          <p:nvPr>
            <p:ph type="body" idx="1"/>
          </p:nvPr>
        </p:nvSpPr>
        <p:spPr>
          <a:xfrm>
            <a:off x="152399" y="1600200"/>
            <a:ext cx="11636829" cy="4724400"/>
          </a:xfrm>
        </p:spPr>
        <p:txBody>
          <a:bodyPr/>
          <a:lstStyle/>
          <a:p>
            <a:r>
              <a:rPr lang="en-CA" dirty="0"/>
              <a:t>Level 0: "Explain gene prediction.”</a:t>
            </a:r>
          </a:p>
          <a:p>
            <a:r>
              <a:rPr lang="en-CA" dirty="0"/>
              <a:t>Level 1: "Explain the process of gene prediction in bioinformatics, including the types of algorithms used.”</a:t>
            </a:r>
          </a:p>
          <a:p>
            <a:r>
              <a:rPr lang="en-CA" dirty="0"/>
              <a:t>Level 2: "Describe the computational algorithms used in gene prediction, such as Hidden Markov Models and Neural Networks, and explain how they identify coding regions in genomic sequences."</a:t>
            </a:r>
            <a:endParaRPr lang="en-US" dirty="0"/>
          </a:p>
        </p:txBody>
      </p:sp>
    </p:spTree>
    <p:extLst>
      <p:ext uri="{BB962C8B-B14F-4D97-AF65-F5344CB8AC3E}">
        <p14:creationId xmlns:p14="http://schemas.microsoft.com/office/powerpoint/2010/main" val="2236208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A159177D-9D76-37A9-226C-21C2EC2FA4E4}"/>
              </a:ext>
            </a:extLst>
          </p:cNvPr>
          <p:cNvSpPr>
            <a:spLocks noGrp="1"/>
          </p:cNvSpPr>
          <p:nvPr>
            <p:ph type="title"/>
          </p:nvPr>
        </p:nvSpPr>
        <p:spPr/>
        <p:txBody>
          <a:bodyPr/>
          <a:lstStyle/>
          <a:p>
            <a:r>
              <a:rPr lang="en-US" dirty="0"/>
              <a:t>Prompt Engineering</a:t>
            </a:r>
          </a:p>
        </p:txBody>
      </p:sp>
      <p:sp>
        <p:nvSpPr>
          <p:cNvPr id="3" name="Text Placeholder 2">
            <a:extLst>
              <a:ext uri="{FF2B5EF4-FFF2-40B4-BE49-F238E27FC236}">
                <a16:creationId xmlns:a16="http://schemas.microsoft.com/office/drawing/2014/main" id="{8AB4362A-AF8A-D261-8235-782FC64BFDC7}"/>
              </a:ext>
            </a:extLst>
          </p:cNvPr>
          <p:cNvSpPr>
            <a:spLocks noGrp="1"/>
          </p:cNvSpPr>
          <p:nvPr>
            <p:ph type="body" idx="1"/>
          </p:nvPr>
        </p:nvSpPr>
        <p:spPr>
          <a:xfrm>
            <a:off x="489857" y="1371597"/>
            <a:ext cx="11168743" cy="4724400"/>
          </a:xfrm>
        </p:spPr>
        <p:txBody>
          <a:bodyPr/>
          <a:lstStyle/>
          <a:p>
            <a:r>
              <a:rPr lang="en-CA" sz="2800" dirty="0"/>
              <a:t>Level 3: "In the context of prokaryotic gene prediction, compare rule-based methods and machine learning-based methods, and discuss their effectiveness in identifying genes in bacterial genomes.”</a:t>
            </a:r>
          </a:p>
          <a:p>
            <a:r>
              <a:rPr lang="en-CA" sz="2800" dirty="0"/>
              <a:t>Level 4: "For a bioinformatics researcher working on bacterial genomes, what are the current challenges and advancements in gene prediction techniques, and how do machine learning models like CNNs and RNNs address these issues?"</a:t>
            </a:r>
            <a:endParaRPr lang="en-US" sz="2800" dirty="0"/>
          </a:p>
        </p:txBody>
      </p:sp>
    </p:spTree>
    <p:extLst>
      <p:ext uri="{BB962C8B-B14F-4D97-AF65-F5344CB8AC3E}">
        <p14:creationId xmlns:p14="http://schemas.microsoft.com/office/powerpoint/2010/main" val="3222019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3FD7D14F-77FD-C92B-451E-4FAAFE9A7940}"/>
              </a:ext>
            </a:extLst>
          </p:cNvPr>
          <p:cNvSpPr>
            <a:spLocks noGrp="1"/>
          </p:cNvSpPr>
          <p:nvPr>
            <p:ph type="title"/>
          </p:nvPr>
        </p:nvSpPr>
        <p:spPr/>
        <p:txBody>
          <a:bodyPr/>
          <a:lstStyle/>
          <a:p>
            <a:r>
              <a:rPr lang="en-US" dirty="0"/>
              <a:t>Exercise</a:t>
            </a:r>
          </a:p>
        </p:txBody>
      </p:sp>
      <p:sp>
        <p:nvSpPr>
          <p:cNvPr id="3" name="Text Placeholder 2">
            <a:extLst>
              <a:ext uri="{FF2B5EF4-FFF2-40B4-BE49-F238E27FC236}">
                <a16:creationId xmlns:a16="http://schemas.microsoft.com/office/drawing/2014/main" id="{196C2E41-57BA-8B1A-1A9E-D0AC7B331F48}"/>
              </a:ext>
            </a:extLst>
          </p:cNvPr>
          <p:cNvSpPr>
            <a:spLocks noGrp="1"/>
          </p:cNvSpPr>
          <p:nvPr>
            <p:ph type="body" idx="1"/>
          </p:nvPr>
        </p:nvSpPr>
        <p:spPr>
          <a:xfrm>
            <a:off x="152399" y="1600200"/>
            <a:ext cx="11424557" cy="4724400"/>
          </a:xfrm>
        </p:spPr>
        <p:txBody>
          <a:bodyPr/>
          <a:lstStyle/>
          <a:p>
            <a:r>
              <a:rPr lang="en-US" dirty="0"/>
              <a:t>Go to ChatGPT (or your favorite Chatbot) and try each of these 5 prompts and see what kind of answers you get</a:t>
            </a:r>
          </a:p>
          <a:p>
            <a:r>
              <a:rPr lang="en-US" dirty="0"/>
              <a:t>Check things out with different Chatbots (see next section) and see which ones give you the best results</a:t>
            </a:r>
          </a:p>
          <a:p>
            <a:endParaRPr lang="en-US" dirty="0"/>
          </a:p>
        </p:txBody>
      </p:sp>
    </p:spTree>
    <p:extLst>
      <p:ext uri="{BB962C8B-B14F-4D97-AF65-F5344CB8AC3E}">
        <p14:creationId xmlns:p14="http://schemas.microsoft.com/office/powerpoint/2010/main" val="2089769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91"/>
          <p:cNvSpPr txBox="1">
            <a:spLocks noGrp="1"/>
          </p:cNvSpPr>
          <p:nvPr>
            <p:ph type="title"/>
          </p:nvPr>
        </p:nvSpPr>
        <p:spPr>
          <a:xfrm>
            <a:off x="1676400" y="274638"/>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ChatGPT Alternatives</a:t>
            </a:r>
            <a:endParaRPr/>
          </a:p>
        </p:txBody>
      </p:sp>
      <p:pic>
        <p:nvPicPr>
          <p:cNvPr id="438" name="Google Shape;438;p91"/>
          <p:cNvPicPr preferRelativeResize="0"/>
          <p:nvPr/>
        </p:nvPicPr>
        <p:blipFill rotWithShape="1">
          <a:blip r:embed="rId3">
            <a:alphaModFix/>
          </a:blip>
          <a:srcRect/>
          <a:stretch/>
        </p:blipFill>
        <p:spPr>
          <a:xfrm>
            <a:off x="4633294" y="4088892"/>
            <a:ext cx="2925411" cy="1528763"/>
          </a:xfrm>
          <a:prstGeom prst="rect">
            <a:avLst/>
          </a:prstGeom>
          <a:noFill/>
          <a:ln>
            <a:noFill/>
          </a:ln>
        </p:spPr>
      </p:pic>
      <p:sp>
        <p:nvSpPr>
          <p:cNvPr id="440" name="Google Shape;440;p91"/>
          <p:cNvSpPr txBox="1"/>
          <p:nvPr/>
        </p:nvSpPr>
        <p:spPr>
          <a:xfrm>
            <a:off x="5403234" y="5743066"/>
            <a:ext cx="186298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1" i="0" u="none" strike="noStrike" cap="none" dirty="0" err="1">
                <a:solidFill>
                  <a:srgbClr val="000000"/>
                </a:solidFill>
                <a:latin typeface="Arial"/>
                <a:ea typeface="Arial"/>
                <a:cs typeface="Arial"/>
                <a:sym typeface="Arial"/>
              </a:rPr>
              <a:t>ChatSonic</a:t>
            </a:r>
            <a:endParaRPr sz="2400" b="1"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F1D2320E-793F-A03F-6D0D-DBC5A24BD225}"/>
              </a:ext>
            </a:extLst>
          </p:cNvPr>
          <p:cNvPicPr>
            <a:picLocks noChangeAspect="1"/>
          </p:cNvPicPr>
          <p:nvPr/>
        </p:nvPicPr>
        <p:blipFill>
          <a:blip r:embed="rId4"/>
          <a:stretch>
            <a:fillRect/>
          </a:stretch>
        </p:blipFill>
        <p:spPr>
          <a:xfrm>
            <a:off x="8488945" y="1673475"/>
            <a:ext cx="1422400" cy="1422400"/>
          </a:xfrm>
          <a:prstGeom prst="rect">
            <a:avLst/>
          </a:prstGeom>
        </p:spPr>
      </p:pic>
      <p:sp>
        <p:nvSpPr>
          <p:cNvPr id="4" name="Google Shape;440;p91">
            <a:extLst>
              <a:ext uri="{FF2B5EF4-FFF2-40B4-BE49-F238E27FC236}">
                <a16:creationId xmlns:a16="http://schemas.microsoft.com/office/drawing/2014/main" id="{9E88BECF-6A33-6E95-B408-97A6CA030E51}"/>
              </a:ext>
            </a:extLst>
          </p:cNvPr>
          <p:cNvSpPr txBox="1"/>
          <p:nvPr/>
        </p:nvSpPr>
        <p:spPr>
          <a:xfrm>
            <a:off x="8396879" y="3178911"/>
            <a:ext cx="192277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1" i="0" u="none" strike="noStrike" cap="none" dirty="0">
                <a:solidFill>
                  <a:srgbClr val="000000"/>
                </a:solidFill>
                <a:latin typeface="Arial"/>
                <a:ea typeface="Arial"/>
                <a:cs typeface="Arial"/>
                <a:sym typeface="Arial"/>
              </a:rPr>
              <a:t>Perplexity</a:t>
            </a:r>
            <a:endParaRPr sz="2400" b="1"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1677AEA2-9CF9-53D5-9E76-F2A81A134BAB}"/>
              </a:ext>
            </a:extLst>
          </p:cNvPr>
          <p:cNvPicPr>
            <a:picLocks noChangeAspect="1"/>
          </p:cNvPicPr>
          <p:nvPr/>
        </p:nvPicPr>
        <p:blipFill>
          <a:blip r:embed="rId5"/>
          <a:stretch>
            <a:fillRect/>
          </a:stretch>
        </p:blipFill>
        <p:spPr>
          <a:xfrm>
            <a:off x="1841655" y="4448476"/>
            <a:ext cx="2509766" cy="924050"/>
          </a:xfrm>
          <a:prstGeom prst="rect">
            <a:avLst/>
          </a:prstGeom>
        </p:spPr>
      </p:pic>
      <p:pic>
        <p:nvPicPr>
          <p:cNvPr id="7" name="Picture 6">
            <a:extLst>
              <a:ext uri="{FF2B5EF4-FFF2-40B4-BE49-F238E27FC236}">
                <a16:creationId xmlns:a16="http://schemas.microsoft.com/office/drawing/2014/main" id="{CCCE8171-106A-96F1-DE7C-CD74F7A0B334}"/>
              </a:ext>
            </a:extLst>
          </p:cNvPr>
          <p:cNvPicPr>
            <a:picLocks noChangeAspect="1"/>
          </p:cNvPicPr>
          <p:nvPr/>
        </p:nvPicPr>
        <p:blipFill>
          <a:blip r:embed="rId6"/>
          <a:stretch>
            <a:fillRect/>
          </a:stretch>
        </p:blipFill>
        <p:spPr>
          <a:xfrm>
            <a:off x="2141482" y="1515205"/>
            <a:ext cx="1143000" cy="1143000"/>
          </a:xfrm>
          <a:prstGeom prst="rect">
            <a:avLst/>
          </a:prstGeom>
        </p:spPr>
      </p:pic>
      <p:sp>
        <p:nvSpPr>
          <p:cNvPr id="8" name="Google Shape;445;p91">
            <a:extLst>
              <a:ext uri="{FF2B5EF4-FFF2-40B4-BE49-F238E27FC236}">
                <a16:creationId xmlns:a16="http://schemas.microsoft.com/office/drawing/2014/main" id="{76649A75-633F-7D40-0103-A872C82C3C08}"/>
              </a:ext>
            </a:extLst>
          </p:cNvPr>
          <p:cNvSpPr txBox="1"/>
          <p:nvPr/>
        </p:nvSpPr>
        <p:spPr>
          <a:xfrm>
            <a:off x="2117360" y="2869768"/>
            <a:ext cx="128112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1" i="0" u="none" strike="noStrike" cap="none" dirty="0">
                <a:solidFill>
                  <a:srgbClr val="000000"/>
                </a:solidFill>
                <a:latin typeface="Arial"/>
                <a:ea typeface="Arial"/>
                <a:cs typeface="Arial"/>
                <a:sym typeface="Arial"/>
              </a:rPr>
              <a:t>Claude</a:t>
            </a:r>
            <a:endParaRPr b="1" dirty="0"/>
          </a:p>
        </p:txBody>
      </p:sp>
      <p:pic>
        <p:nvPicPr>
          <p:cNvPr id="1026" name="Picture 2" descr="Getting started with Microsoft Copilot ...">
            <a:extLst>
              <a:ext uri="{FF2B5EF4-FFF2-40B4-BE49-F238E27FC236}">
                <a16:creationId xmlns:a16="http://schemas.microsoft.com/office/drawing/2014/main" id="{2BC49A0F-00BC-DD6C-D3BE-3705584568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682" y="1417638"/>
            <a:ext cx="3591718" cy="2011362"/>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45;p91">
            <a:extLst>
              <a:ext uri="{FF2B5EF4-FFF2-40B4-BE49-F238E27FC236}">
                <a16:creationId xmlns:a16="http://schemas.microsoft.com/office/drawing/2014/main" id="{78AC96DC-734E-65B7-F44E-7CB18E4DE10B}"/>
              </a:ext>
            </a:extLst>
          </p:cNvPr>
          <p:cNvSpPr txBox="1"/>
          <p:nvPr/>
        </p:nvSpPr>
        <p:spPr>
          <a:xfrm>
            <a:off x="4565179" y="3435749"/>
            <a:ext cx="3559221"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CA" sz="2400" b="1" i="0" u="none" strike="noStrike" cap="none" dirty="0">
                <a:solidFill>
                  <a:srgbClr val="000000"/>
                </a:solidFill>
                <a:latin typeface="Arial"/>
                <a:ea typeface="Arial"/>
                <a:cs typeface="Arial"/>
                <a:sym typeface="Arial"/>
              </a:rPr>
              <a:t>Microsoft copilot</a:t>
            </a:r>
            <a:endParaRPr b="1" dirty="0"/>
          </a:p>
        </p:txBody>
      </p:sp>
      <p:pic>
        <p:nvPicPr>
          <p:cNvPr id="1028" name="Picture 4" descr="Grok apologizes for creating image of ...">
            <a:extLst>
              <a:ext uri="{FF2B5EF4-FFF2-40B4-BE49-F238E27FC236}">
                <a16:creationId xmlns:a16="http://schemas.microsoft.com/office/drawing/2014/main" id="{E2956FA5-F02E-A921-3F6E-212C3E1591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6345" y="4028853"/>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1524000" y="0"/>
          <a:ext cx="0" cy="0"/>
          <a:chOff x="0" y="0"/>
          <a:chExt cx="0" cy="0"/>
        </a:xfrm>
      </p:grpSpPr>
      <p:sp>
        <p:nvSpPr>
          <p:cNvPr id="450" name="Google Shape;450;p103"/>
          <p:cNvSpPr txBox="1">
            <a:spLocks noGrp="1"/>
          </p:cNvSpPr>
          <p:nvPr>
            <p:ph type="title"/>
          </p:nvPr>
        </p:nvSpPr>
        <p:spPr>
          <a:xfrm>
            <a:off x="1676400" y="0"/>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ChatGPT Alternatives</a:t>
            </a:r>
            <a:endParaRPr/>
          </a:p>
        </p:txBody>
      </p:sp>
      <p:sp>
        <p:nvSpPr>
          <p:cNvPr id="451" name="Google Shape;451;p103"/>
          <p:cNvSpPr txBox="1">
            <a:spLocks noGrp="1"/>
          </p:cNvSpPr>
          <p:nvPr>
            <p:ph type="body" idx="1"/>
          </p:nvPr>
        </p:nvSpPr>
        <p:spPr>
          <a:xfrm>
            <a:off x="310243" y="1066800"/>
            <a:ext cx="11593285" cy="47244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Font typeface="Arial"/>
              <a:buChar char="•"/>
            </a:pPr>
            <a:r>
              <a:rPr lang="en-CA" dirty="0" err="1">
                <a:solidFill>
                  <a:srgbClr val="FF0000"/>
                </a:solidFill>
              </a:rPr>
              <a:t>Chatsonic</a:t>
            </a:r>
            <a:r>
              <a:rPr lang="en-CA" dirty="0"/>
              <a:t> – Uses multiple LLMs (including GPT-4o and others); knowledge graphs, provides citations, accesses the internet, can use audio, built-in image generator,</a:t>
            </a:r>
            <a:r>
              <a:rPr lang="en-CA" dirty="0">
                <a:solidFill>
                  <a:srgbClr val="FF9500"/>
                </a:solidFill>
              </a:rPr>
              <a:t>limited to 25 generations/day, not open source</a:t>
            </a:r>
            <a:endParaRPr dirty="0"/>
          </a:p>
          <a:p>
            <a:pPr marL="457200" lvl="0" indent="-431800" algn="l" rtl="0">
              <a:lnSpc>
                <a:spcPct val="100000"/>
              </a:lnSpc>
              <a:spcBef>
                <a:spcPts val="640"/>
              </a:spcBef>
              <a:spcAft>
                <a:spcPts val="0"/>
              </a:spcAft>
              <a:buSzPts val="3200"/>
              <a:buFont typeface="Arial"/>
              <a:buChar char="•"/>
            </a:pPr>
            <a:r>
              <a:rPr lang="en-CA" dirty="0">
                <a:solidFill>
                  <a:srgbClr val="FF0000"/>
                </a:solidFill>
              </a:rPr>
              <a:t>Gemini (Google) </a:t>
            </a:r>
            <a:r>
              <a:rPr lang="en-CA" dirty="0"/>
              <a:t>– Free (depending on account), uses knowledge graphs to access Google ecosystem, very fast, very context aware, offers citations; Gemini 2.0/2.5 Pro (2025) adds advanced reasoning and coding capabilities</a:t>
            </a:r>
            <a:r>
              <a:rPr lang="en-CA" dirty="0">
                <a:solidFill>
                  <a:srgbClr val="FF9500"/>
                </a:solidFill>
              </a:rPr>
              <a:t>, requires google account, not open source</a:t>
            </a:r>
            <a:endParaRPr dirty="0"/>
          </a:p>
          <a:p>
            <a:pPr marL="457200" lvl="0" indent="-228600" algn="l" rtl="0">
              <a:lnSpc>
                <a:spcPct val="100000"/>
              </a:lnSpc>
              <a:spcBef>
                <a:spcPts val="640"/>
              </a:spcBef>
              <a:spcAft>
                <a:spcPts val="0"/>
              </a:spcAft>
              <a:buSzPts val="3200"/>
              <a:buFont typeface="Arial"/>
              <a:buNone/>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1524000" y="0"/>
          <a:ext cx="0" cy="0"/>
          <a:chOff x="0" y="0"/>
          <a:chExt cx="0" cy="0"/>
        </a:xfrm>
      </p:grpSpPr>
      <p:sp>
        <p:nvSpPr>
          <p:cNvPr id="450" name="Google Shape;450;p103"/>
          <p:cNvSpPr txBox="1">
            <a:spLocks noGrp="1"/>
          </p:cNvSpPr>
          <p:nvPr>
            <p:ph type="title"/>
          </p:nvPr>
        </p:nvSpPr>
        <p:spPr>
          <a:xfrm>
            <a:off x="1676400" y="0"/>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ChatGPT Alternatives</a:t>
            </a:r>
            <a:endParaRPr/>
          </a:p>
        </p:txBody>
      </p:sp>
      <p:sp>
        <p:nvSpPr>
          <p:cNvPr id="451" name="Google Shape;451;p103"/>
          <p:cNvSpPr txBox="1">
            <a:spLocks noGrp="1"/>
          </p:cNvSpPr>
          <p:nvPr>
            <p:ph type="body" idx="1"/>
          </p:nvPr>
        </p:nvSpPr>
        <p:spPr>
          <a:xfrm>
            <a:off x="604157" y="1066800"/>
            <a:ext cx="11119757" cy="4724400"/>
          </a:xfrm>
          <a:prstGeom prst="rect">
            <a:avLst/>
          </a:prstGeom>
          <a:noFill/>
          <a:ln>
            <a:noFill/>
          </a:ln>
        </p:spPr>
        <p:txBody>
          <a:bodyPr spcFirstLastPara="1" wrap="square" lIns="91425" tIns="45700" rIns="91425" bIns="45700" anchor="t" anchorCtr="0">
            <a:noAutofit/>
          </a:bodyPr>
          <a:lstStyle/>
          <a:p>
            <a:r>
              <a:rPr lang="en-CA" dirty="0">
                <a:solidFill>
                  <a:srgbClr val="FF0000"/>
                </a:solidFill>
              </a:rPr>
              <a:t>Perplexity</a:t>
            </a:r>
            <a:r>
              <a:rPr lang="en-CA" dirty="0"/>
              <a:t> – Perplexity generates answers using sources from the web and cites links within the text response. Works on a freemium model; the free product uses the company’s LLM, while the paid version Perplexity Pro has access to GPT-4o, Claude 3.7 Sonnet, Mistral Large, Llama 4 and other current models, </a:t>
            </a:r>
            <a:r>
              <a:rPr lang="en-CA" dirty="0">
                <a:solidFill>
                  <a:srgbClr val="FF9500"/>
                </a:solidFill>
              </a:rPr>
              <a:t>not open source</a:t>
            </a:r>
            <a:endParaRPr dirty="0"/>
          </a:p>
          <a:p>
            <a:pPr marL="457200" lvl="0" indent="-228600" algn="l" rtl="0">
              <a:lnSpc>
                <a:spcPct val="100000"/>
              </a:lnSpc>
              <a:spcBef>
                <a:spcPts val="640"/>
              </a:spcBef>
              <a:spcAft>
                <a:spcPts val="0"/>
              </a:spcAft>
              <a:buSzPts val="3200"/>
              <a:buFont typeface="Arial"/>
              <a:buNone/>
            </a:pPr>
            <a:endParaRPr dirty="0"/>
          </a:p>
        </p:txBody>
      </p:sp>
    </p:spTree>
    <p:extLst>
      <p:ext uri="{BB962C8B-B14F-4D97-AF65-F5344CB8AC3E}">
        <p14:creationId xmlns:p14="http://schemas.microsoft.com/office/powerpoint/2010/main" val="1360522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1524000" y="0"/>
          <a:ext cx="0" cy="0"/>
          <a:chOff x="0" y="0"/>
          <a:chExt cx="0" cy="0"/>
        </a:xfrm>
      </p:grpSpPr>
      <p:sp>
        <p:nvSpPr>
          <p:cNvPr id="456" name="Google Shape;456;p104"/>
          <p:cNvSpPr txBox="1">
            <a:spLocks noGrp="1"/>
          </p:cNvSpPr>
          <p:nvPr>
            <p:ph type="title"/>
          </p:nvPr>
        </p:nvSpPr>
        <p:spPr>
          <a:xfrm>
            <a:off x="1676400" y="0"/>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ChatGPT Alternatives</a:t>
            </a:r>
            <a:endParaRPr/>
          </a:p>
        </p:txBody>
      </p:sp>
      <p:sp>
        <p:nvSpPr>
          <p:cNvPr id="457" name="Google Shape;457;p104"/>
          <p:cNvSpPr txBox="1">
            <a:spLocks noGrp="1"/>
          </p:cNvSpPr>
          <p:nvPr>
            <p:ph type="body" idx="1"/>
          </p:nvPr>
        </p:nvSpPr>
        <p:spPr>
          <a:xfrm>
            <a:off x="587829" y="1066800"/>
            <a:ext cx="11103427" cy="47244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Font typeface="Arial"/>
              <a:buChar char="•"/>
            </a:pPr>
            <a:r>
              <a:rPr lang="en-CA" dirty="0">
                <a:solidFill>
                  <a:srgbClr val="FF0000"/>
                </a:solidFill>
              </a:rPr>
              <a:t>Claude 4 (Anthropic) </a:t>
            </a:r>
            <a:r>
              <a:rPr lang="en-CA" dirty="0"/>
              <a:t>– Uses different LLM technology, writes complex code, performs text extraction, fast, </a:t>
            </a:r>
            <a:r>
              <a:rPr lang="en-CA" dirty="0">
                <a:solidFill>
                  <a:srgbClr val="FF9500"/>
                </a:solidFill>
              </a:rPr>
              <a:t>widely available globally, not open source</a:t>
            </a:r>
            <a:endParaRPr dirty="0"/>
          </a:p>
          <a:p>
            <a:pPr marL="457200" lvl="0" indent="-431800" algn="l" rtl="0">
              <a:lnSpc>
                <a:spcPct val="100000"/>
              </a:lnSpc>
              <a:spcBef>
                <a:spcPts val="640"/>
              </a:spcBef>
              <a:spcAft>
                <a:spcPts val="0"/>
              </a:spcAft>
              <a:buSzPts val="3200"/>
              <a:buFont typeface="Arial"/>
              <a:buChar char="•"/>
            </a:pPr>
            <a:r>
              <a:rPr lang="en-CA" dirty="0">
                <a:solidFill>
                  <a:srgbClr val="FF0000"/>
                </a:solidFill>
              </a:rPr>
              <a:t>Microsoft Copilot</a:t>
            </a:r>
            <a:r>
              <a:rPr lang="en-CA" dirty="0"/>
              <a:t>– free (basic tier), performs web queries, multimodal answers, powered by GPT-4o and other Microsoft-integrated models, provides citations, fast and accurate, </a:t>
            </a:r>
            <a:r>
              <a:rPr lang="en-CA" dirty="0">
                <a:solidFill>
                  <a:srgbClr val="FF9500"/>
                </a:solidFill>
              </a:rPr>
              <a:t>not open source</a:t>
            </a:r>
            <a:endParaRPr dirty="0"/>
          </a:p>
          <a:p>
            <a:pPr marL="25400" lvl="0" indent="0" algn="l" rtl="0">
              <a:lnSpc>
                <a:spcPct val="100000"/>
              </a:lnSpc>
              <a:spcBef>
                <a:spcPts val="640"/>
              </a:spcBef>
              <a:spcAft>
                <a:spcPts val="0"/>
              </a:spcAft>
              <a:buSzPts val="3200"/>
              <a:buNone/>
            </a:pP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C0704-3EA7-5542-1CFA-EB83139C9F1E}"/>
              </a:ext>
            </a:extLst>
          </p:cNvPr>
          <p:cNvSpPr>
            <a:spLocks noGrp="1"/>
          </p:cNvSpPr>
          <p:nvPr>
            <p:ph type="title"/>
          </p:nvPr>
        </p:nvSpPr>
        <p:spPr>
          <a:xfrm>
            <a:off x="158375" y="2540786"/>
            <a:ext cx="12033625" cy="888214"/>
          </a:xfrm>
        </p:spPr>
        <p:txBody>
          <a:bodyPr wrap="square" anchor="b">
            <a:normAutofit/>
          </a:bodyPr>
          <a:lstStyle/>
          <a:p>
            <a:pPr algn="ctr"/>
            <a:r>
              <a:rPr lang="en-US" dirty="0"/>
              <a:t>AI-Powered Tools for Coding</a:t>
            </a:r>
            <a:br>
              <a:rPr lang="en-US" dirty="0"/>
            </a:br>
            <a:endParaRPr lang="en-US" dirty="0"/>
          </a:p>
        </p:txBody>
      </p:sp>
      <p:sp>
        <p:nvSpPr>
          <p:cNvPr id="7" name="Text Placeholder 2">
            <a:extLst>
              <a:ext uri="{FF2B5EF4-FFF2-40B4-BE49-F238E27FC236}">
                <a16:creationId xmlns:a16="http://schemas.microsoft.com/office/drawing/2014/main" id="{7E6453E6-C557-261E-70EA-24D0135C92BA}"/>
              </a:ext>
            </a:extLst>
          </p:cNvPr>
          <p:cNvSpPr>
            <a:spLocks noGrp="1"/>
          </p:cNvSpPr>
          <p:nvPr>
            <p:ph type="body" idx="1"/>
          </p:nvPr>
        </p:nvSpPr>
        <p:spPr>
          <a:xfrm>
            <a:off x="850669" y="3106740"/>
            <a:ext cx="10490662" cy="888215"/>
          </a:xfrm>
        </p:spPr>
        <p:txBody>
          <a:bodyPr/>
          <a:lstStyle/>
          <a:p>
            <a:pPr algn="ctr"/>
            <a:r>
              <a:rPr lang="en-US" sz="2400" dirty="0"/>
              <a:t>Exploring how AI-powered tools assist developers with code generation, debugging, and optimization</a:t>
            </a:r>
          </a:p>
        </p:txBody>
      </p:sp>
    </p:spTree>
    <p:extLst>
      <p:ext uri="{BB962C8B-B14F-4D97-AF65-F5344CB8AC3E}">
        <p14:creationId xmlns:p14="http://schemas.microsoft.com/office/powerpoint/2010/main" val="274639252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9">
          <a:extLst>
            <a:ext uri="{FF2B5EF4-FFF2-40B4-BE49-F238E27FC236}">
              <a16:creationId xmlns:a16="http://schemas.microsoft.com/office/drawing/2014/main" id="{C6EA94F9-8A30-A14D-5BAE-CF6DD2EB04B0}"/>
            </a:ext>
          </a:extLst>
        </p:cNvPr>
        <p:cNvGrpSpPr/>
        <p:nvPr/>
      </p:nvGrpSpPr>
      <p:grpSpPr>
        <a:xfrm>
          <a:off x="0" y="0"/>
          <a:ext cx="0" cy="0"/>
          <a:chOff x="0" y="0"/>
          <a:chExt cx="0" cy="0"/>
        </a:xfrm>
      </p:grpSpPr>
      <p:sp>
        <p:nvSpPr>
          <p:cNvPr id="450" name="Google Shape;450;p103">
            <a:extLst>
              <a:ext uri="{FF2B5EF4-FFF2-40B4-BE49-F238E27FC236}">
                <a16:creationId xmlns:a16="http://schemas.microsoft.com/office/drawing/2014/main" id="{C941A6DF-51A2-728B-0C76-7F87A1E19D70}"/>
              </a:ext>
            </a:extLst>
          </p:cNvPr>
          <p:cNvSpPr txBox="1">
            <a:spLocks noGrp="1"/>
          </p:cNvSpPr>
          <p:nvPr>
            <p:ph type="title"/>
          </p:nvPr>
        </p:nvSpPr>
        <p:spPr>
          <a:xfrm>
            <a:off x="1676400" y="0"/>
            <a:ext cx="8839200" cy="1143000"/>
          </a:xfrm>
          <a:prstGeom prst="rect">
            <a:avLst/>
          </a:prstGeom>
          <a:noFill/>
          <a:ln>
            <a:noFill/>
          </a:ln>
        </p:spPr>
        <p:txBody>
          <a:bodyPr spcFirstLastPara="1" wrap="square" lIns="91425" tIns="45700" rIns="91425" bIns="45700" anchor="ctr" anchorCtr="0">
            <a:noAutofit/>
          </a:bodyPr>
          <a:lstStyle/>
          <a:p>
            <a:pPr lvl="0"/>
            <a:r>
              <a:rPr lang="en-US" dirty="0"/>
              <a:t>Types of AI-assisted coding</a:t>
            </a:r>
            <a:endParaRPr dirty="0"/>
          </a:p>
        </p:txBody>
      </p:sp>
      <p:sp>
        <p:nvSpPr>
          <p:cNvPr id="3" name="Text Placeholder 2">
            <a:extLst>
              <a:ext uri="{FF2B5EF4-FFF2-40B4-BE49-F238E27FC236}">
                <a16:creationId xmlns:a16="http://schemas.microsoft.com/office/drawing/2014/main" id="{38487693-5831-1AC8-7233-1F23F82D9F87}"/>
              </a:ext>
            </a:extLst>
          </p:cNvPr>
          <p:cNvSpPr>
            <a:spLocks noGrp="1"/>
          </p:cNvSpPr>
          <p:nvPr>
            <p:ph type="body" idx="1"/>
          </p:nvPr>
        </p:nvSpPr>
        <p:spPr>
          <a:xfrm>
            <a:off x="173566" y="1143000"/>
            <a:ext cx="11844867" cy="4919133"/>
          </a:xfrm>
        </p:spPr>
        <p:txBody>
          <a:bodyPr/>
          <a:lstStyle/>
          <a:p>
            <a:pPr marL="342900" indent="-342900">
              <a:spcBef>
                <a:spcPts val="200"/>
              </a:spcBef>
              <a:spcAft>
                <a:spcPts val="200"/>
              </a:spcAft>
              <a:buFont typeface="Arial" charset="0"/>
              <a:buChar char="•"/>
            </a:pPr>
            <a:r>
              <a:rPr lang="en-US" b="1" dirty="0"/>
              <a:t>Autocomplete</a:t>
            </a:r>
            <a:r>
              <a:rPr lang="en-US" sz="2400" b="0" dirty="0"/>
              <a:t>  —  Predicts the next token, line, or block as you type. ~1–3 keystrokes trigger a ghost-text suggestion; Tab or Enter accepts. (e.g., GitHub Copilot, </a:t>
            </a:r>
            <a:r>
              <a:rPr lang="en-US" sz="2400" b="1" dirty="0"/>
              <a:t>Colab Gemini inline completions</a:t>
            </a:r>
            <a:r>
              <a:rPr lang="en-US" sz="2400" b="0" dirty="0"/>
              <a:t>)</a:t>
            </a:r>
          </a:p>
          <a:p>
            <a:pPr marL="342900" indent="-342900">
              <a:spcBef>
                <a:spcPts val="600"/>
              </a:spcBef>
              <a:spcAft>
                <a:spcPts val="200"/>
              </a:spcAft>
              <a:buFont typeface="Arial" charset="0"/>
              <a:buChar char="•"/>
            </a:pPr>
            <a:r>
              <a:rPr lang="en-US" b="1" dirty="0"/>
              <a:t>In-Editor Prompt (Inline Chat)</a:t>
            </a:r>
            <a:r>
              <a:rPr lang="en-US" sz="2400" b="0" dirty="0"/>
              <a:t>  —  Natural-language prompt issued inside the editor on a selection. Typical: 1–3 turns to refine. (e.g., Copilot Inline Chat, Cursor Cmd+K, Colab Gemini cell generation)</a:t>
            </a:r>
          </a:p>
          <a:p>
            <a:pPr marL="342900" indent="-342900">
              <a:spcBef>
                <a:spcPts val="600"/>
              </a:spcBef>
              <a:spcAft>
                <a:spcPts val="200"/>
              </a:spcAft>
              <a:buFont typeface="Arial" charset="0"/>
              <a:buChar char="•"/>
            </a:pPr>
            <a:r>
              <a:rPr lang="en-US" b="1" dirty="0"/>
              <a:t>Chat Prompting</a:t>
            </a:r>
            <a:r>
              <a:rPr lang="en-US" sz="2400" b="0" dirty="0"/>
              <a:t>  —  Sidebar or panel conversation with full codebase context. Typical: 3–10 turns per task. (e.g., Copilot Chat, Cursor Chat, Colab Gemini side panel)</a:t>
            </a:r>
          </a:p>
          <a:p>
            <a:pPr marL="342900" indent="-342900">
              <a:spcBef>
                <a:spcPts val="600"/>
              </a:spcBef>
              <a:spcAft>
                <a:spcPts val="200"/>
              </a:spcAft>
              <a:buFont typeface="Arial" charset="0"/>
              <a:buChar char="•"/>
            </a:pPr>
            <a:r>
              <a:rPr lang="en-US" b="1" dirty="0"/>
              <a:t>Agentic Coding</a:t>
            </a:r>
            <a:r>
              <a:rPr lang="en-US" sz="2400" b="0" dirty="0"/>
              <a:t>  —  AI autonomously plans, writes, runs, and iterates across multi-step tasks. Typical: 5–20+ turns as it self-corrects. (e.g., Claude Code, Copilot Workspace, Colab Gemini notebook agent)</a:t>
            </a:r>
          </a:p>
        </p:txBody>
      </p:sp>
    </p:spTree>
    <p:extLst>
      <p:ext uri="{BB962C8B-B14F-4D97-AF65-F5344CB8AC3E}">
        <p14:creationId xmlns:p14="http://schemas.microsoft.com/office/powerpoint/2010/main" val="3687586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9">
          <a:extLst>
            <a:ext uri="{FF2B5EF4-FFF2-40B4-BE49-F238E27FC236}">
              <a16:creationId xmlns:a16="http://schemas.microsoft.com/office/drawing/2014/main" id="{F31DCC7E-306D-76D1-69C0-EB5C6F0CF838}"/>
            </a:ext>
          </a:extLst>
        </p:cNvPr>
        <p:cNvGrpSpPr/>
        <p:nvPr/>
      </p:nvGrpSpPr>
      <p:grpSpPr>
        <a:xfrm>
          <a:off x="0" y="0"/>
          <a:ext cx="0" cy="0"/>
          <a:chOff x="0" y="0"/>
          <a:chExt cx="0" cy="0"/>
        </a:xfrm>
      </p:grpSpPr>
      <p:sp>
        <p:nvSpPr>
          <p:cNvPr id="450" name="Google Shape;450;p103">
            <a:extLst>
              <a:ext uri="{FF2B5EF4-FFF2-40B4-BE49-F238E27FC236}">
                <a16:creationId xmlns:a16="http://schemas.microsoft.com/office/drawing/2014/main" id="{DBE2C488-DE21-59DC-EE00-DC4DD241976E}"/>
              </a:ext>
            </a:extLst>
          </p:cNvPr>
          <p:cNvSpPr txBox="1">
            <a:spLocks noGrp="1"/>
          </p:cNvSpPr>
          <p:nvPr>
            <p:ph type="title"/>
          </p:nvPr>
        </p:nvSpPr>
        <p:spPr>
          <a:xfrm>
            <a:off x="0" y="0"/>
            <a:ext cx="12192000" cy="1143000"/>
          </a:xfrm>
          <a:prstGeom prst="rect">
            <a:avLst/>
          </a:prstGeom>
          <a:noFill/>
          <a:ln>
            <a:noFill/>
          </a:ln>
        </p:spPr>
        <p:txBody>
          <a:bodyPr spcFirstLastPara="1" wrap="square" lIns="91425" tIns="45700" rIns="91425" bIns="45700" anchor="ctr" anchorCtr="0">
            <a:noAutofit/>
          </a:bodyPr>
          <a:lstStyle/>
          <a:p>
            <a:pPr lvl="0"/>
            <a:r>
              <a:rPr lang="en-US" dirty="0"/>
              <a:t>Types of AI-coding assistants</a:t>
            </a:r>
            <a:endParaRPr dirty="0"/>
          </a:p>
        </p:txBody>
      </p:sp>
      <p:sp>
        <p:nvSpPr>
          <p:cNvPr id="3" name="Text Placeholder 2">
            <a:extLst>
              <a:ext uri="{FF2B5EF4-FFF2-40B4-BE49-F238E27FC236}">
                <a16:creationId xmlns:a16="http://schemas.microsoft.com/office/drawing/2014/main" id="{47A2F367-213C-62EB-3701-D59F77B14FEC}"/>
              </a:ext>
            </a:extLst>
          </p:cNvPr>
          <p:cNvSpPr>
            <a:spLocks noGrp="1"/>
          </p:cNvSpPr>
          <p:nvPr>
            <p:ph type="body" idx="1"/>
          </p:nvPr>
        </p:nvSpPr>
        <p:spPr>
          <a:xfrm>
            <a:off x="173566" y="969433"/>
            <a:ext cx="11844867" cy="4919133"/>
          </a:xfrm>
        </p:spPr>
        <p:txBody>
          <a:bodyPr/>
          <a:lstStyle/>
          <a:p>
            <a:pPr marL="342900" indent="-342900">
              <a:spcBef>
                <a:spcPts val="200"/>
              </a:spcBef>
              <a:spcAft>
                <a:spcPts val="200"/>
              </a:spcAft>
              <a:buFont typeface="Arial" charset="0"/>
              <a:buChar char="•"/>
            </a:pPr>
            <a:r>
              <a:rPr lang="en-US" b="1" dirty="0"/>
              <a:t>Code </a:t>
            </a:r>
            <a:r>
              <a:rPr lang="en-US" dirty="0"/>
              <a:t>Editor </a:t>
            </a:r>
            <a:r>
              <a:rPr lang="en-US" b="1" dirty="0"/>
              <a:t>Extensions</a:t>
            </a:r>
            <a:r>
              <a:rPr lang="en-US" sz="2400" b="0" dirty="0"/>
              <a:t>: AI plugins installed in code editors such as VS Code adding autocomplete, inline chat, and agentic features. (e.g., GitHub Copilot, </a:t>
            </a:r>
            <a:r>
              <a:rPr lang="en-US" sz="2400" b="0" dirty="0" err="1"/>
              <a:t>KiloCode</a:t>
            </a:r>
            <a:r>
              <a:rPr lang="en-US" sz="2400" b="0" dirty="0"/>
              <a:t>, Cline, </a:t>
            </a:r>
            <a:r>
              <a:rPr lang="en-US" sz="2400" b="0" dirty="0" err="1"/>
              <a:t>RooCode</a:t>
            </a:r>
            <a:r>
              <a:rPr lang="en-US" sz="2400" b="0" dirty="0"/>
              <a:t>, etc)</a:t>
            </a:r>
          </a:p>
          <a:p>
            <a:pPr marL="342900" indent="-342900">
              <a:spcBef>
                <a:spcPts val="500"/>
              </a:spcBef>
              <a:spcAft>
                <a:spcPts val="200"/>
              </a:spcAft>
              <a:buFont typeface="Arial" charset="0"/>
              <a:buChar char="•"/>
            </a:pPr>
            <a:r>
              <a:rPr lang="en-US" b="1" dirty="0"/>
              <a:t>Terminal-Based</a:t>
            </a:r>
            <a:r>
              <a:rPr lang="en-US" sz="2400" b="0" dirty="0"/>
              <a:t>: AI assistants running in the command line, orchestrating code edits and tests across the entire project. (e.g., Claude Code, Codex CLI, Gemini CLI, </a:t>
            </a:r>
            <a:r>
              <a:rPr lang="en-US" sz="2400" b="0" dirty="0" err="1"/>
              <a:t>OpenCode</a:t>
            </a:r>
            <a:r>
              <a:rPr lang="en-US" sz="2400" b="0" dirty="0"/>
              <a:t>, </a:t>
            </a:r>
            <a:r>
              <a:rPr lang="en-US" sz="2400" b="0" dirty="0" err="1"/>
              <a:t>Freebuff</a:t>
            </a:r>
            <a:r>
              <a:rPr lang="en-US" sz="2400" b="0" dirty="0"/>
              <a:t>, AMP, etc)</a:t>
            </a:r>
          </a:p>
          <a:p>
            <a:pPr marL="342900" indent="-342900">
              <a:spcBef>
                <a:spcPts val="500"/>
              </a:spcBef>
              <a:spcAft>
                <a:spcPts val="200"/>
              </a:spcAft>
              <a:buFont typeface="Arial" charset="0"/>
              <a:buChar char="•"/>
            </a:pPr>
            <a:r>
              <a:rPr lang="en-US" b="1" dirty="0"/>
              <a:t>Standalone Programs</a:t>
            </a:r>
            <a:r>
              <a:rPr lang="en-US" sz="2400" b="0" dirty="0"/>
              <a:t>: Full desktop applications with AI built in from the ground up. (e.g., Claude Desktop. Codex app, Zed, </a:t>
            </a:r>
            <a:r>
              <a:rPr lang="en-US" sz="2400" b="0" dirty="0" err="1"/>
              <a:t>VSCode</a:t>
            </a:r>
            <a:r>
              <a:rPr lang="en-US" sz="2400" b="0" dirty="0"/>
              <a:t> forks: Cursor 1 and 2, Windsurf, Antigravity, etc.)</a:t>
            </a:r>
          </a:p>
          <a:p>
            <a:pPr marL="342900" indent="-342900">
              <a:spcBef>
                <a:spcPts val="500"/>
              </a:spcBef>
              <a:spcAft>
                <a:spcPts val="200"/>
              </a:spcAft>
              <a:buFont typeface="Arial" charset="0"/>
              <a:buChar char="•"/>
            </a:pPr>
            <a:r>
              <a:rPr lang="en-US" b="1" dirty="0"/>
              <a:t>Web-Based</a:t>
            </a:r>
            <a:r>
              <a:rPr lang="en-US" sz="2400" b="0" dirty="0"/>
              <a:t>  —  Browser-accessible environments with (e.g., ChatGPT, Google Colab, Replit, GitHub Codespaces, Firebase Studio, Codex via ChatGPT, Jules, Claude on the web , etc)</a:t>
            </a:r>
          </a:p>
        </p:txBody>
      </p:sp>
    </p:spTree>
    <p:extLst>
      <p:ext uri="{BB962C8B-B14F-4D97-AF65-F5344CB8AC3E}">
        <p14:creationId xmlns:p14="http://schemas.microsoft.com/office/powerpoint/2010/main" val="427471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
          <p:cNvSpPr txBox="1">
            <a:spLocks noGrp="1"/>
          </p:cNvSpPr>
          <p:nvPr>
            <p:ph type="title"/>
          </p:nvPr>
        </p:nvSpPr>
        <p:spPr>
          <a:xfrm>
            <a:off x="1524000" y="76200"/>
            <a:ext cx="9144000" cy="541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Schedule (MT)</a:t>
            </a:r>
            <a:endParaRPr sz="4400"/>
          </a:p>
        </p:txBody>
      </p:sp>
      <p:graphicFrame>
        <p:nvGraphicFramePr>
          <p:cNvPr id="657" name="Google Shape;657;p4"/>
          <p:cNvGraphicFramePr/>
          <p:nvPr>
            <p:extLst>
              <p:ext uri="{D42A27DB-BD31-4B8C-83A1-F6EECF244321}">
                <p14:modId xmlns:p14="http://schemas.microsoft.com/office/powerpoint/2010/main" val="3137591604"/>
              </p:ext>
            </p:extLst>
          </p:nvPr>
        </p:nvGraphicFramePr>
        <p:xfrm>
          <a:off x="1425388" y="981635"/>
          <a:ext cx="9681883" cy="5339687"/>
        </p:xfrm>
        <a:graphic>
          <a:graphicData uri="http://schemas.openxmlformats.org/drawingml/2006/table">
            <a:tbl>
              <a:tblPr firstRow="1" bandRow="1">
                <a:gradFill>
                  <a:gsLst>
                    <a:gs pos="0">
                      <a:srgbClr val="A9A9E1"/>
                    </a:gs>
                    <a:gs pos="35000">
                      <a:srgbClr val="C4C4E7"/>
                    </a:gs>
                    <a:gs pos="100000">
                      <a:srgbClr val="E6E6F8"/>
                    </a:gs>
                  </a:gsLst>
                  <a:lin ang="16200000" scaled="0"/>
                </a:gradFill>
              </a:tblPr>
              <a:tblGrid>
                <a:gridCol w="1235287">
                  <a:extLst>
                    <a:ext uri="{9D8B030D-6E8A-4147-A177-3AD203B41FA5}">
                      <a16:colId xmlns:a16="http://schemas.microsoft.com/office/drawing/2014/main" val="20000"/>
                    </a:ext>
                  </a:extLst>
                </a:gridCol>
                <a:gridCol w="3657971">
                  <a:extLst>
                    <a:ext uri="{9D8B030D-6E8A-4147-A177-3AD203B41FA5}">
                      <a16:colId xmlns:a16="http://schemas.microsoft.com/office/drawing/2014/main" val="20001"/>
                    </a:ext>
                  </a:extLst>
                </a:gridCol>
                <a:gridCol w="1238162">
                  <a:extLst>
                    <a:ext uri="{9D8B030D-6E8A-4147-A177-3AD203B41FA5}">
                      <a16:colId xmlns:a16="http://schemas.microsoft.com/office/drawing/2014/main" val="20002"/>
                    </a:ext>
                  </a:extLst>
                </a:gridCol>
                <a:gridCol w="3550463">
                  <a:extLst>
                    <a:ext uri="{9D8B030D-6E8A-4147-A177-3AD203B41FA5}">
                      <a16:colId xmlns:a16="http://schemas.microsoft.com/office/drawing/2014/main" val="20003"/>
                    </a:ext>
                  </a:extLst>
                </a:gridCol>
              </a:tblGrid>
              <a:tr h="371388">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1 (MT)</a:t>
                      </a:r>
                      <a:endParaRPr sz="1500" dirty="0"/>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500" u="none" strike="noStrike" cap="none">
                          <a:solidFill>
                            <a:srgbClr val="FFFFFF"/>
                          </a:solidFill>
                        </a:rPr>
                        <a:t>Wednesday Apr. 22</a:t>
                      </a:r>
                      <a:endParaRPr sz="1500"/>
                    </a:p>
                  </a:txBody>
                  <a:tcPr marL="91450" marR="91450" marT="45725" marB="45725">
                    <a:solidFill>
                      <a:srgbClr val="1F3864"/>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2 (MT)</a:t>
                      </a:r>
                      <a:endParaRPr lang="en-CA" sz="1500" dirty="0"/>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2</a:t>
                      </a:r>
                      <a:endParaRPr sz="1500" dirty="0"/>
                    </a:p>
                  </a:txBody>
                  <a:tcPr marL="91450" marR="91450" marT="45725" marB="45725">
                    <a:solidFill>
                      <a:srgbClr val="1F3864"/>
                    </a:solidFill>
                  </a:tcPr>
                </a:tc>
                <a:extLst>
                  <a:ext uri="{0D108BD9-81ED-4DB2-BD59-A6C34878D82A}">
                    <a16:rowId xmlns:a16="http://schemas.microsoft.com/office/drawing/2014/main" val="10000"/>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9:00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Introductions and Technology Check </a:t>
                      </a:r>
                      <a:endParaRPr sz="1400" b="1" dirty="0"/>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9:00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5: Gene Finding with NNs (Lecture and Lab)</a:t>
                      </a:r>
                      <a:endParaRPr sz="1400" b="1"/>
                    </a:p>
                  </a:txBody>
                  <a:tcPr marL="91450" marR="91450" marT="45725" marB="45725">
                    <a:solidFill>
                      <a:srgbClr val="FFFFFF"/>
                    </a:solidFill>
                  </a:tcPr>
                </a:tc>
                <a:extLst>
                  <a:ext uri="{0D108BD9-81ED-4DB2-BD59-A6C34878D82A}">
                    <a16:rowId xmlns:a16="http://schemas.microsoft.com/office/drawing/2014/main" val="10001"/>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9:45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1: Introduction to Machine Learning (Lecture)</a:t>
                      </a:r>
                      <a:endParaRPr sz="1400" b="1"/>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11:00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5F5F5"/>
                    </a:solidFill>
                  </a:tcPr>
                </a:tc>
                <a:extLst>
                  <a:ext uri="{0D108BD9-81ED-4DB2-BD59-A6C34878D82A}">
                    <a16:rowId xmlns:a16="http://schemas.microsoft.com/office/drawing/2014/main" val="10002"/>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11:30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6: Machine Learning with Keras and Scikit-Learn (Lecture/Lab) </a:t>
                      </a:r>
                      <a:endParaRPr sz="1400" b="1"/>
                    </a:p>
                  </a:txBody>
                  <a:tcPr marL="91450" marR="91450" marT="45725" marB="45725">
                    <a:solidFill>
                      <a:srgbClr val="FFFFFF"/>
                    </a:solidFill>
                  </a:tcPr>
                </a:tc>
                <a:extLst>
                  <a:ext uri="{0D108BD9-81ED-4DB2-BD59-A6C34878D82A}">
                    <a16:rowId xmlns:a16="http://schemas.microsoft.com/office/drawing/2014/main" val="10003"/>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11:30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2: Decision Trees (Lecture and Lab)</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(45 min)</a:t>
                      </a:r>
                      <a:endParaRPr sz="1400" b="1"/>
                    </a:p>
                  </a:txBody>
                  <a:tcPr marL="91450" marR="91450" marT="45725" marB="45725">
                    <a:solidFill>
                      <a:srgbClr val="F5F5F5"/>
                    </a:solidFill>
                  </a:tcPr>
                </a:tc>
                <a:extLst>
                  <a:ext uri="{0D108BD9-81ED-4DB2-BD59-A6C34878D82A}">
                    <a16:rowId xmlns:a16="http://schemas.microsoft.com/office/drawing/2014/main" val="10004"/>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(1 hour)</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7: Machine Learning with </a:t>
                      </a:r>
                      <a:r>
                        <a:rPr lang="en-CA" sz="1400" b="1" u="none" strike="noStrike" cap="none" dirty="0" err="1"/>
                        <a:t>Keras</a:t>
                      </a:r>
                      <a:r>
                        <a:rPr lang="en-CA" sz="1400" b="1" u="none" strike="noStrike" cap="none" dirty="0"/>
                        <a:t> and Scikit-Learn (Cont'd) </a:t>
                      </a:r>
                      <a:endParaRPr sz="1400" b="1" dirty="0"/>
                    </a:p>
                  </a:txBody>
                  <a:tcPr marL="91450" marR="91450" marT="45725" marB="45725">
                    <a:solidFill>
                      <a:srgbClr val="FFFFFF"/>
                    </a:solidFill>
                  </a:tcPr>
                </a:tc>
                <a:extLst>
                  <a:ext uri="{0D108BD9-81ED-4DB2-BD59-A6C34878D82A}">
                    <a16:rowId xmlns:a16="http://schemas.microsoft.com/office/drawing/2014/main" val="10005"/>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2:00 PM</a:t>
                      </a:r>
                      <a:endParaRPr sz="1400" b="1" dirty="0"/>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3: Neural Networks (Lecture and Lab)</a:t>
                      </a:r>
                      <a:endParaRPr sz="1400" b="1"/>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3:00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5F5F5"/>
                    </a:solidFill>
                  </a:tcPr>
                </a:tc>
                <a:extLst>
                  <a:ext uri="{0D108BD9-81ED-4DB2-BD59-A6C34878D82A}">
                    <a16:rowId xmlns:a16="http://schemas.microsoft.com/office/drawing/2014/main" val="10006"/>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3:30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8: LLMs and agentic coding for bioinformatics</a:t>
                      </a:r>
                      <a:endParaRPr sz="1400" b="1"/>
                    </a:p>
                  </a:txBody>
                  <a:tcPr marL="91450" marR="91450" marT="45725" marB="45725">
                    <a:solidFill>
                      <a:srgbClr val="FFFFFF"/>
                    </a:solidFill>
                  </a:tcPr>
                </a:tc>
                <a:extLst>
                  <a:ext uri="{0D108BD9-81ED-4DB2-BD59-A6C34878D82A}">
                    <a16:rowId xmlns:a16="http://schemas.microsoft.com/office/drawing/2014/main" val="10007"/>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3:30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4: Neural Networks for 2</a:t>
                      </a:r>
                      <a:r>
                        <a:rPr lang="en-CA" sz="1400" b="1" u="none" strike="noStrike" cap="none" baseline="30000" dirty="0"/>
                        <a:t>o</a:t>
                      </a:r>
                      <a:r>
                        <a:rPr lang="en-CA" sz="1400" b="1" u="none" strike="noStrike" cap="none" dirty="0"/>
                        <a:t> Structure (Lecture and Homework)</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4:45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Survey and Closing Remarks</a:t>
                      </a:r>
                      <a:endParaRPr sz="1400" b="1"/>
                    </a:p>
                  </a:txBody>
                  <a:tcPr marL="91450" marR="91450" marT="45725" marB="45725">
                    <a:solidFill>
                      <a:srgbClr val="F5F5F5"/>
                    </a:solidFill>
                  </a:tcPr>
                </a:tc>
                <a:extLst>
                  <a:ext uri="{0D108BD9-81ED-4DB2-BD59-A6C34878D82A}">
                    <a16:rowId xmlns:a16="http://schemas.microsoft.com/office/drawing/2014/main" val="10008"/>
                  </a:ext>
                </a:extLst>
              </a:tr>
              <a:tr h="440955">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5:00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End of Day 1</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5:00 PM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End of Day 2</a:t>
                      </a:r>
                      <a:endParaRPr sz="1400" b="1" dirty="0"/>
                    </a:p>
                  </a:txBody>
                  <a:tcPr marL="91450" marR="91450" marT="45725" marB="45725">
                    <a:solidFill>
                      <a:srgbClr val="FFFFFF"/>
                    </a:solidFill>
                  </a:tcPr>
                </a:tc>
                <a:extLst>
                  <a:ext uri="{0D108BD9-81ED-4DB2-BD59-A6C34878D82A}">
                    <a16:rowId xmlns:a16="http://schemas.microsoft.com/office/drawing/2014/main" val="10009"/>
                  </a:ext>
                </a:extLst>
              </a:tr>
            </a:tbl>
          </a:graphicData>
        </a:graphic>
      </p:graphicFrame>
      <p:pic>
        <p:nvPicPr>
          <p:cNvPr id="658" name="Google Shape;658;p4" descr="A red sign with white letters  Description automatically generated"/>
          <p:cNvPicPr preferRelativeResize="0"/>
          <p:nvPr/>
        </p:nvPicPr>
        <p:blipFill rotWithShape="1">
          <a:blip r:embed="rId3">
            <a:alphaModFix/>
          </a:blip>
          <a:srcRect/>
          <a:stretch/>
        </p:blipFill>
        <p:spPr>
          <a:xfrm>
            <a:off x="1627939" y="6440905"/>
            <a:ext cx="1765300" cy="381000"/>
          </a:xfrm>
          <a:prstGeom prst="rect">
            <a:avLst/>
          </a:prstGeom>
          <a:noFill/>
          <a:ln>
            <a:noFill/>
          </a:ln>
        </p:spPr>
      </p:pic>
      <p:sp>
        <p:nvSpPr>
          <p:cNvPr id="9901" name="Footer Cover Fix"/>
          <p:cNvSpPr/>
          <p:nvPr/>
        </p:nvSpPr>
        <p:spPr>
          <a:xfrm>
            <a:off x="0" y="6350000"/>
            <a:ext cx="12192000" cy="508000"/>
          </a:xfrm>
          <a:prstGeom prst="rect">
            <a:avLst/>
          </a:prstGeom>
          <a:solidFill>
            <a:srgbClr val="FFFFFF"/>
          </a:solidFill>
          <a:ln>
            <a:noFill/>
          </a:ln>
        </p:spPr>
        <p:txBody>
          <a:bodyPr/>
          <a:lstStyle/>
          <a:p>
            <a:endParaRPr/>
          </a:p>
        </p:txBody>
      </p:sp>
      <p:sp>
        <p:nvSpPr>
          <p:cNvPr id="9902" name="Footer Bar Fix"/>
          <p:cNvSpPr/>
          <p:nvPr/>
        </p:nvSpPr>
        <p:spPr>
          <a:xfrm>
            <a:off x="0" y="6492874"/>
            <a:ext cx="12192000" cy="365126"/>
          </a:xfrm>
          <a:prstGeom prst="rect">
            <a:avLst/>
          </a:prstGeom>
          <a:solidFill>
            <a:srgbClr val="70247F"/>
          </a:solidFill>
          <a:ln>
            <a:noFill/>
          </a:ln>
        </p:spPr>
        <p:txBody>
          <a:bodyPr/>
          <a:lstStyle/>
          <a:p>
            <a:endParaRPr/>
          </a:p>
        </p:txBody>
      </p:sp>
      <p:sp>
        <p:nvSpPr>
          <p:cNvPr id="9903" name="Footer Text Fix"/>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Canadian Bioinformatics Workshops | bioinformatics.ca</a:t>
            </a: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517734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9">
          <a:extLst>
            <a:ext uri="{FF2B5EF4-FFF2-40B4-BE49-F238E27FC236}">
              <a16:creationId xmlns:a16="http://schemas.microsoft.com/office/drawing/2014/main" id="{F31DCC7E-306D-76D1-69C0-EB5C6F0CF838}"/>
            </a:ext>
          </a:extLst>
        </p:cNvPr>
        <p:cNvGrpSpPr/>
        <p:nvPr/>
      </p:nvGrpSpPr>
      <p:grpSpPr>
        <a:xfrm>
          <a:off x="0" y="0"/>
          <a:ext cx="0" cy="0"/>
          <a:chOff x="0" y="0"/>
          <a:chExt cx="0" cy="0"/>
        </a:xfrm>
      </p:grpSpPr>
      <p:sp>
        <p:nvSpPr>
          <p:cNvPr id="450" name="Google Shape;450;p103">
            <a:extLst>
              <a:ext uri="{FF2B5EF4-FFF2-40B4-BE49-F238E27FC236}">
                <a16:creationId xmlns:a16="http://schemas.microsoft.com/office/drawing/2014/main" id="{DBE2C488-DE21-59DC-EE00-DC4DD241976E}"/>
              </a:ext>
            </a:extLst>
          </p:cNvPr>
          <p:cNvSpPr txBox="1">
            <a:spLocks noGrp="1"/>
          </p:cNvSpPr>
          <p:nvPr>
            <p:ph type="title"/>
          </p:nvPr>
        </p:nvSpPr>
        <p:spPr>
          <a:xfrm>
            <a:off x="0" y="0"/>
            <a:ext cx="12192000" cy="1143000"/>
          </a:xfrm>
          <a:prstGeom prst="rect">
            <a:avLst/>
          </a:prstGeom>
          <a:noFill/>
          <a:ln>
            <a:noFill/>
          </a:ln>
        </p:spPr>
        <p:txBody>
          <a:bodyPr spcFirstLastPara="1" wrap="square" lIns="91425" tIns="45700" rIns="91425" bIns="45700" anchor="ctr" anchorCtr="0">
            <a:noAutofit/>
          </a:bodyPr>
          <a:lstStyle/>
          <a:p>
            <a:pPr lvl="0"/>
            <a:r>
              <a:rPr lang="en-US" dirty="0"/>
              <a:t>Coding Assistants: VSCode Extensions</a:t>
            </a:r>
            <a:endParaRPr dirty="0"/>
          </a:p>
        </p:txBody>
      </p:sp>
      <p:sp>
        <p:nvSpPr>
          <p:cNvPr id="3" name="Text Placeholder 2">
            <a:extLst>
              <a:ext uri="{FF2B5EF4-FFF2-40B4-BE49-F238E27FC236}">
                <a16:creationId xmlns:a16="http://schemas.microsoft.com/office/drawing/2014/main" id="{47A2F367-213C-62EB-3701-D59F77B14FEC}"/>
              </a:ext>
            </a:extLst>
          </p:cNvPr>
          <p:cNvSpPr>
            <a:spLocks noGrp="1"/>
          </p:cNvSpPr>
          <p:nvPr>
            <p:ph type="body" idx="1"/>
          </p:nvPr>
        </p:nvSpPr>
        <p:spPr>
          <a:xfrm>
            <a:off x="173566" y="965200"/>
            <a:ext cx="11844867" cy="3302000"/>
          </a:xfrm>
        </p:spPr>
        <p:txBody>
          <a:bodyPr/>
          <a:lstStyle/>
          <a:p>
            <a:pPr marL="342900" indent="-342900">
              <a:spcBef>
                <a:spcPts val="200"/>
              </a:spcBef>
              <a:spcAft>
                <a:spcPts val="200"/>
              </a:spcAft>
              <a:buFont typeface="Arial" charset="0"/>
              <a:buChar char="•"/>
            </a:pPr>
            <a:r>
              <a:rPr lang="en-US" b="1" dirty="0"/>
              <a:t>GitHub Copilot</a:t>
            </a:r>
            <a:r>
              <a:rPr lang="en-US" sz="2000" b="0" dirty="0"/>
              <a:t>  —  Microsoft/GitHub's flagship AI pair programmer. Autocomplete, inline chat, and Copilot Chat sidebar powered by OpenAI models.</a:t>
            </a:r>
          </a:p>
          <a:p>
            <a:pPr marL="342900" indent="-342900">
              <a:spcBef>
                <a:spcPts val="400"/>
              </a:spcBef>
              <a:spcAft>
                <a:spcPts val="200"/>
              </a:spcAft>
              <a:buFont typeface="Arial" charset="0"/>
              <a:buChar char="•"/>
            </a:pPr>
            <a:r>
              <a:rPr lang="en-US" b="1" dirty="0"/>
              <a:t>KiloCode</a:t>
            </a:r>
            <a:r>
              <a:rPr lang="en-US" sz="2000" b="0" dirty="0"/>
              <a:t>  —  Open-source VS Code extension for agentic coding. Supports multiple AI backends; can autonomously edit files, run terminal commands, and browse the web.</a:t>
            </a:r>
          </a:p>
          <a:p>
            <a:pPr marL="342900" indent="-342900">
              <a:spcBef>
                <a:spcPts val="400"/>
              </a:spcBef>
              <a:spcAft>
                <a:spcPts val="200"/>
              </a:spcAft>
              <a:buFont typeface="Arial" charset="0"/>
              <a:buChar char="•"/>
            </a:pPr>
            <a:r>
              <a:rPr lang="en-US" b="1" dirty="0"/>
              <a:t>Cline</a:t>
            </a:r>
            <a:r>
              <a:rPr lang="en-US" sz="2000" b="0" dirty="0"/>
              <a:t>  —  Agentic AI assistant that works directly in VS Code. Uses any LLM API to read/write files, execute commands, and iterate on multi-step coding tasks.</a:t>
            </a:r>
          </a:p>
          <a:p>
            <a:pPr marL="342900" indent="-342900">
              <a:spcBef>
                <a:spcPts val="400"/>
              </a:spcBef>
              <a:spcAft>
                <a:spcPts val="200"/>
              </a:spcAft>
              <a:buFont typeface="Arial" charset="0"/>
              <a:buChar char="•"/>
            </a:pPr>
            <a:r>
              <a:rPr lang="en-US" b="1" dirty="0"/>
              <a:t>RooCode</a:t>
            </a:r>
            <a:r>
              <a:rPr lang="en-US" sz="2000" b="0" dirty="0"/>
              <a:t>  —  Community fork of Cline with enhanced model routing, custom modes, and extended tool support for VS Code agentic workflows.</a:t>
            </a:r>
          </a:p>
        </p:txBody>
      </p:sp>
      <p:grpSp>
        <p:nvGrpSpPr>
          <p:cNvPr id="12" name="Group 11">
            <a:extLst>
              <a:ext uri="{FF2B5EF4-FFF2-40B4-BE49-F238E27FC236}">
                <a16:creationId xmlns:a16="http://schemas.microsoft.com/office/drawing/2014/main" id="{5374A5DB-EDE9-4D8A-CA6A-C232F27B5255}"/>
              </a:ext>
            </a:extLst>
          </p:cNvPr>
          <p:cNvGrpSpPr/>
          <p:nvPr/>
        </p:nvGrpSpPr>
        <p:grpSpPr>
          <a:xfrm>
            <a:off x="3476472" y="5003800"/>
            <a:ext cx="1841500" cy="1422400"/>
            <a:chOff x="-197456" y="5080000"/>
            <a:chExt cx="1841500" cy="1422400"/>
          </a:xfrm>
        </p:grpSpPr>
        <p:pic>
          <p:nvPicPr>
            <p:cNvPr id="2" name="Picture 1">
              <a:extLst>
                <a:ext uri="{FF2B5EF4-FFF2-40B4-BE49-F238E27FC236}">
                  <a16:creationId xmlns:a16="http://schemas.microsoft.com/office/drawing/2014/main" id="{9931FA2A-2641-03C6-F8B1-49B57F60F815}"/>
                </a:ext>
              </a:extLst>
            </p:cNvPr>
            <p:cNvPicPr>
              <a:picLocks noChangeAspect="1"/>
            </p:cNvPicPr>
            <p:nvPr/>
          </p:nvPicPr>
          <p:blipFill>
            <a:blip r:embed="rId3"/>
            <a:stretch>
              <a:fillRect/>
            </a:stretch>
          </p:blipFill>
          <p:spPr>
            <a:xfrm>
              <a:off x="283027" y="5080000"/>
              <a:ext cx="1079500" cy="1079500"/>
            </a:xfrm>
            <a:prstGeom prst="rect">
              <a:avLst/>
            </a:prstGeom>
          </p:spPr>
        </p:pic>
        <p:sp>
          <p:nvSpPr>
            <p:cNvPr id="7" name="TextBox 6">
              <a:extLst>
                <a:ext uri="{FF2B5EF4-FFF2-40B4-BE49-F238E27FC236}">
                  <a16:creationId xmlns:a16="http://schemas.microsoft.com/office/drawing/2014/main" id="{3187BC4F-788D-1647-A77D-194716E148B4}"/>
                </a:ext>
              </a:extLst>
            </p:cNvPr>
            <p:cNvSpPr txBox="1"/>
            <p:nvPr/>
          </p:nvSpPr>
          <p:spPr>
            <a:xfrm>
              <a:off x="-197456" y="6223000"/>
              <a:ext cx="1841500" cy="279400"/>
            </a:xfrm>
            <a:prstGeom prst="rect">
              <a:avLst/>
            </a:prstGeom>
            <a:noFill/>
          </p:spPr>
          <p:txBody>
            <a:bodyPr vertOverflow="overflow" vert="horz" wrap="square" rtlCol="0" anchor="t">
              <a:noAutofit/>
            </a:bodyPr>
            <a:lstStyle/>
            <a:p>
              <a:pPr algn="ctr"/>
              <a:r>
                <a:rPr lang="en-US" b="1" dirty="0">
                  <a:solidFill>
                    <a:srgbClr val="156082"/>
                  </a:solidFill>
                </a:rPr>
                <a:t>GitHub Copilot</a:t>
              </a:r>
            </a:p>
          </p:txBody>
        </p:sp>
      </p:grpSp>
      <p:grpSp>
        <p:nvGrpSpPr>
          <p:cNvPr id="13" name="Group 12">
            <a:extLst>
              <a:ext uri="{FF2B5EF4-FFF2-40B4-BE49-F238E27FC236}">
                <a16:creationId xmlns:a16="http://schemas.microsoft.com/office/drawing/2014/main" id="{0B9DEB50-E1F1-984D-E7C3-556E546BED30}"/>
              </a:ext>
            </a:extLst>
          </p:cNvPr>
          <p:cNvGrpSpPr/>
          <p:nvPr/>
        </p:nvGrpSpPr>
        <p:grpSpPr>
          <a:xfrm>
            <a:off x="173566" y="5032829"/>
            <a:ext cx="1079500" cy="1422400"/>
            <a:chOff x="2950027" y="5080000"/>
            <a:chExt cx="1079500" cy="1422400"/>
          </a:xfrm>
        </p:grpSpPr>
        <p:pic>
          <p:nvPicPr>
            <p:cNvPr id="5" name="Picture 4">
              <a:extLst>
                <a:ext uri="{FF2B5EF4-FFF2-40B4-BE49-F238E27FC236}">
                  <a16:creationId xmlns:a16="http://schemas.microsoft.com/office/drawing/2014/main" id="{89B639EB-AFAA-694E-3DB4-289AB877D958}"/>
                </a:ext>
              </a:extLst>
            </p:cNvPr>
            <p:cNvPicPr>
              <a:picLocks noChangeAspect="1"/>
            </p:cNvPicPr>
            <p:nvPr/>
          </p:nvPicPr>
          <p:blipFill>
            <a:blip r:embed="rId4"/>
            <a:stretch>
              <a:fillRect/>
            </a:stretch>
          </p:blipFill>
          <p:spPr>
            <a:xfrm>
              <a:off x="2950027" y="5080000"/>
              <a:ext cx="1079500" cy="1079500"/>
            </a:xfrm>
            <a:prstGeom prst="rect">
              <a:avLst/>
            </a:prstGeom>
          </p:spPr>
        </p:pic>
        <p:sp>
          <p:nvSpPr>
            <p:cNvPr id="8" name="TextBox 7">
              <a:extLst>
                <a:ext uri="{FF2B5EF4-FFF2-40B4-BE49-F238E27FC236}">
                  <a16:creationId xmlns:a16="http://schemas.microsoft.com/office/drawing/2014/main" id="{027F55D1-BA5B-9A4E-9B3F-29E1443B86D7}"/>
                </a:ext>
              </a:extLst>
            </p:cNvPr>
            <p:cNvSpPr txBox="1"/>
            <p:nvPr/>
          </p:nvSpPr>
          <p:spPr>
            <a:xfrm>
              <a:off x="2950027" y="6223000"/>
              <a:ext cx="1079500" cy="279400"/>
            </a:xfrm>
            <a:prstGeom prst="rect">
              <a:avLst/>
            </a:prstGeom>
            <a:noFill/>
          </p:spPr>
          <p:txBody>
            <a:bodyPr vertOverflow="overflow" vert="horz" wrap="square" rtlCol="0" anchor="t">
              <a:noAutofit/>
            </a:bodyPr>
            <a:lstStyle/>
            <a:p>
              <a:pPr algn="l"/>
              <a:r>
                <a:rPr lang="en-US" b="1">
                  <a:solidFill>
                    <a:srgbClr val="156082"/>
                  </a:solidFill>
                </a:rPr>
                <a:t>KiloCode</a:t>
              </a:r>
            </a:p>
          </p:txBody>
        </p:sp>
      </p:grpSp>
      <p:grpSp>
        <p:nvGrpSpPr>
          <p:cNvPr id="14" name="Group 13">
            <a:extLst>
              <a:ext uri="{FF2B5EF4-FFF2-40B4-BE49-F238E27FC236}">
                <a16:creationId xmlns:a16="http://schemas.microsoft.com/office/drawing/2014/main" id="{AFB6BD31-CDA1-AE5D-108F-AFAE1F5367A2}"/>
              </a:ext>
            </a:extLst>
          </p:cNvPr>
          <p:cNvGrpSpPr/>
          <p:nvPr/>
        </p:nvGrpSpPr>
        <p:grpSpPr>
          <a:xfrm>
            <a:off x="1402896" y="5021037"/>
            <a:ext cx="1079500" cy="1422400"/>
            <a:chOff x="5617027" y="5080000"/>
            <a:chExt cx="1079500" cy="1422400"/>
          </a:xfrm>
        </p:grpSpPr>
        <p:pic>
          <p:nvPicPr>
            <p:cNvPr id="6" name="Picture 5">
              <a:extLst>
                <a:ext uri="{FF2B5EF4-FFF2-40B4-BE49-F238E27FC236}">
                  <a16:creationId xmlns:a16="http://schemas.microsoft.com/office/drawing/2014/main" id="{F3E3C398-0EC8-6F04-BCDA-CFD6C303CD89}"/>
                </a:ext>
              </a:extLst>
            </p:cNvPr>
            <p:cNvPicPr>
              <a:picLocks noChangeAspect="1"/>
            </p:cNvPicPr>
            <p:nvPr/>
          </p:nvPicPr>
          <p:blipFill>
            <a:blip r:embed="rId5"/>
            <a:stretch>
              <a:fillRect/>
            </a:stretch>
          </p:blipFill>
          <p:spPr>
            <a:xfrm>
              <a:off x="5617027" y="5080000"/>
              <a:ext cx="1079500" cy="1079500"/>
            </a:xfrm>
            <a:prstGeom prst="rect">
              <a:avLst/>
            </a:prstGeom>
          </p:spPr>
        </p:pic>
        <p:sp>
          <p:nvSpPr>
            <p:cNvPr id="9" name="TextBox 8">
              <a:extLst>
                <a:ext uri="{FF2B5EF4-FFF2-40B4-BE49-F238E27FC236}">
                  <a16:creationId xmlns:a16="http://schemas.microsoft.com/office/drawing/2014/main" id="{4307F335-5881-1142-AC55-34D2CA5DBF62}"/>
                </a:ext>
              </a:extLst>
            </p:cNvPr>
            <p:cNvSpPr txBox="1"/>
            <p:nvPr/>
          </p:nvSpPr>
          <p:spPr>
            <a:xfrm>
              <a:off x="5617027" y="6223000"/>
              <a:ext cx="1079500" cy="279400"/>
            </a:xfrm>
            <a:prstGeom prst="rect">
              <a:avLst/>
            </a:prstGeom>
            <a:noFill/>
          </p:spPr>
          <p:txBody>
            <a:bodyPr vertOverflow="overflow" vert="horz" wrap="square" rtlCol="0" anchor="t">
              <a:noAutofit/>
            </a:bodyPr>
            <a:lstStyle/>
            <a:p>
              <a:pPr algn="ctr"/>
              <a:r>
                <a:rPr lang="en-US" b="1" dirty="0">
                  <a:solidFill>
                    <a:srgbClr val="156082"/>
                  </a:solidFill>
                </a:rPr>
                <a:t>Cline</a:t>
              </a:r>
            </a:p>
          </p:txBody>
        </p:sp>
      </p:grpSp>
      <p:grpSp>
        <p:nvGrpSpPr>
          <p:cNvPr id="15" name="Group 14">
            <a:extLst>
              <a:ext uri="{FF2B5EF4-FFF2-40B4-BE49-F238E27FC236}">
                <a16:creationId xmlns:a16="http://schemas.microsoft.com/office/drawing/2014/main" id="{338A172C-7200-861F-3C25-DD7A31062222}"/>
              </a:ext>
            </a:extLst>
          </p:cNvPr>
          <p:cNvGrpSpPr/>
          <p:nvPr/>
        </p:nvGrpSpPr>
        <p:grpSpPr>
          <a:xfrm>
            <a:off x="2632226" y="5032829"/>
            <a:ext cx="1079500" cy="1422400"/>
            <a:chOff x="8284027" y="5080000"/>
            <a:chExt cx="1079500" cy="1422400"/>
          </a:xfrm>
        </p:grpSpPr>
        <p:pic>
          <p:nvPicPr>
            <p:cNvPr id="4" name="Picture 3">
              <a:extLst>
                <a:ext uri="{FF2B5EF4-FFF2-40B4-BE49-F238E27FC236}">
                  <a16:creationId xmlns:a16="http://schemas.microsoft.com/office/drawing/2014/main" id="{7F2FEB10-9FDB-DFDF-7512-D3278F2ED2BD}"/>
                </a:ext>
              </a:extLst>
            </p:cNvPr>
            <p:cNvPicPr>
              <a:picLocks noChangeAspect="1"/>
            </p:cNvPicPr>
            <p:nvPr/>
          </p:nvPicPr>
          <p:blipFill>
            <a:blip r:embed="rId6"/>
            <a:stretch>
              <a:fillRect/>
            </a:stretch>
          </p:blipFill>
          <p:spPr>
            <a:xfrm>
              <a:off x="8284027" y="5080000"/>
              <a:ext cx="1079500" cy="1079500"/>
            </a:xfrm>
            <a:prstGeom prst="rect">
              <a:avLst/>
            </a:prstGeom>
          </p:spPr>
        </p:pic>
        <p:sp>
          <p:nvSpPr>
            <p:cNvPr id="10" name="TextBox 9">
              <a:extLst>
                <a:ext uri="{FF2B5EF4-FFF2-40B4-BE49-F238E27FC236}">
                  <a16:creationId xmlns:a16="http://schemas.microsoft.com/office/drawing/2014/main" id="{F93C9F66-7D4B-2D4D-B0C9-298729CCAE44}"/>
                </a:ext>
              </a:extLst>
            </p:cNvPr>
            <p:cNvSpPr txBox="1"/>
            <p:nvPr/>
          </p:nvSpPr>
          <p:spPr>
            <a:xfrm>
              <a:off x="8284027" y="6223000"/>
              <a:ext cx="1079500" cy="279400"/>
            </a:xfrm>
            <a:prstGeom prst="rect">
              <a:avLst/>
            </a:prstGeom>
            <a:noFill/>
          </p:spPr>
          <p:txBody>
            <a:bodyPr vertOverflow="overflow" vert="horz" wrap="square" rtlCol="0" anchor="t">
              <a:noAutofit/>
            </a:bodyPr>
            <a:lstStyle/>
            <a:p>
              <a:pPr algn="l"/>
              <a:r>
                <a:rPr lang="en-US" b="1">
                  <a:solidFill>
                    <a:srgbClr val="156082"/>
                  </a:solidFill>
                </a:rPr>
                <a:t>RooCode</a:t>
              </a:r>
            </a:p>
          </p:txBody>
        </p:sp>
      </p:grpSp>
      <p:pic>
        <p:nvPicPr>
          <p:cNvPr id="11" name="Picture 10">
            <a:extLst>
              <a:ext uri="{FF2B5EF4-FFF2-40B4-BE49-F238E27FC236}">
                <a16:creationId xmlns:a16="http://schemas.microsoft.com/office/drawing/2014/main" id="{9FFC5068-2542-8A92-156F-46696465006E}"/>
              </a:ext>
            </a:extLst>
          </p:cNvPr>
          <p:cNvPicPr>
            <a:picLocks noChangeAspect="1"/>
          </p:cNvPicPr>
          <p:nvPr/>
        </p:nvPicPr>
        <p:blipFill>
          <a:blip r:embed="rId7"/>
          <a:stretch>
            <a:fillRect/>
          </a:stretch>
        </p:blipFill>
        <p:spPr>
          <a:xfrm>
            <a:off x="5186285" y="4572000"/>
            <a:ext cx="6605494" cy="1759858"/>
          </a:xfrm>
          <a:prstGeom prst="rect">
            <a:avLst/>
          </a:prstGeom>
          <a:ln>
            <a:solidFill>
              <a:schemeClr val="dk2"/>
            </a:solidFill>
          </a:ln>
        </p:spPr>
      </p:pic>
    </p:spTree>
    <p:extLst>
      <p:ext uri="{BB962C8B-B14F-4D97-AF65-F5344CB8AC3E}">
        <p14:creationId xmlns:p14="http://schemas.microsoft.com/office/powerpoint/2010/main" val="142624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9">
          <a:extLst>
            <a:ext uri="{FF2B5EF4-FFF2-40B4-BE49-F238E27FC236}">
              <a16:creationId xmlns:a16="http://schemas.microsoft.com/office/drawing/2014/main" id="{F31DCC7E-306D-76D1-69C0-EB5C6F0CF838}"/>
            </a:ext>
          </a:extLst>
        </p:cNvPr>
        <p:cNvGrpSpPr/>
        <p:nvPr/>
      </p:nvGrpSpPr>
      <p:grpSpPr>
        <a:xfrm>
          <a:off x="0" y="0"/>
          <a:ext cx="0" cy="0"/>
          <a:chOff x="0" y="0"/>
          <a:chExt cx="0" cy="0"/>
        </a:xfrm>
      </p:grpSpPr>
      <p:sp>
        <p:nvSpPr>
          <p:cNvPr id="450" name="Google Shape;450;p103">
            <a:extLst>
              <a:ext uri="{FF2B5EF4-FFF2-40B4-BE49-F238E27FC236}">
                <a16:creationId xmlns:a16="http://schemas.microsoft.com/office/drawing/2014/main" id="{DBE2C488-DE21-59DC-EE00-DC4DD241976E}"/>
              </a:ext>
            </a:extLst>
          </p:cNvPr>
          <p:cNvSpPr txBox="1">
            <a:spLocks noGrp="1"/>
          </p:cNvSpPr>
          <p:nvPr>
            <p:ph type="title"/>
          </p:nvPr>
        </p:nvSpPr>
        <p:spPr>
          <a:xfrm>
            <a:off x="0" y="0"/>
            <a:ext cx="12192000" cy="1143000"/>
          </a:xfrm>
          <a:prstGeom prst="rect">
            <a:avLst/>
          </a:prstGeom>
          <a:noFill/>
          <a:ln>
            <a:noFill/>
          </a:ln>
        </p:spPr>
        <p:txBody>
          <a:bodyPr spcFirstLastPara="1" wrap="square" lIns="91425" tIns="45700" rIns="91425" bIns="45700" anchor="ctr" anchorCtr="0">
            <a:noAutofit/>
          </a:bodyPr>
          <a:lstStyle/>
          <a:p>
            <a:pPr lvl="0"/>
            <a:r>
              <a:rPr lang="en-US" dirty="0"/>
              <a:t>Coding Assistants: Terminal-Based</a:t>
            </a:r>
            <a:endParaRPr dirty="0"/>
          </a:p>
        </p:txBody>
      </p:sp>
      <p:sp>
        <p:nvSpPr>
          <p:cNvPr id="3" name="Text Placeholder 2">
            <a:extLst>
              <a:ext uri="{FF2B5EF4-FFF2-40B4-BE49-F238E27FC236}">
                <a16:creationId xmlns:a16="http://schemas.microsoft.com/office/drawing/2014/main" id="{47A2F367-213C-62EB-3701-D59F77B14FEC}"/>
              </a:ext>
            </a:extLst>
          </p:cNvPr>
          <p:cNvSpPr>
            <a:spLocks noGrp="1"/>
          </p:cNvSpPr>
          <p:nvPr>
            <p:ph type="body" idx="1"/>
          </p:nvPr>
        </p:nvSpPr>
        <p:spPr>
          <a:xfrm>
            <a:off x="173566" y="785586"/>
            <a:ext cx="11844867" cy="3302000"/>
          </a:xfrm>
        </p:spPr>
        <p:txBody>
          <a:bodyPr/>
          <a:lstStyle/>
          <a:p>
            <a:pPr marL="342900" indent="-342900">
              <a:spcBef>
                <a:spcPts val="200"/>
              </a:spcBef>
              <a:spcAft>
                <a:spcPts val="200"/>
              </a:spcAft>
              <a:buFont typeface="Arial" charset="0"/>
              <a:buChar char="•"/>
            </a:pPr>
            <a:r>
              <a:rPr lang="en-US" b="1" dirty="0"/>
              <a:t>Claude Code</a:t>
            </a:r>
            <a:r>
              <a:rPr lang="en-US" sz="2000" b="0" dirty="0"/>
              <a:t>  —  Anthropic's agentic CLI. Reads, writes, runs code autonomously across your entire project; integrates with git and shell.</a:t>
            </a:r>
          </a:p>
          <a:p>
            <a:pPr marL="342900" indent="-342900">
              <a:spcBef>
                <a:spcPts val="300"/>
              </a:spcBef>
              <a:spcAft>
                <a:spcPts val="200"/>
              </a:spcAft>
              <a:buFont typeface="Arial" charset="0"/>
              <a:buChar char="•"/>
            </a:pPr>
            <a:r>
              <a:rPr lang="en-US" b="1" dirty="0"/>
              <a:t>Codex CLI</a:t>
            </a:r>
            <a:r>
              <a:rPr lang="en-US" sz="2000" b="0" dirty="0"/>
              <a:t>  —  OpenAI's open-source terminal agent. Runs in a sandboxed environment; executes shell commands and edits files guided by natural language.</a:t>
            </a:r>
          </a:p>
          <a:p>
            <a:pPr marL="342900" indent="-342900">
              <a:spcBef>
                <a:spcPts val="300"/>
              </a:spcBef>
              <a:spcAft>
                <a:spcPts val="200"/>
              </a:spcAft>
              <a:buFont typeface="Arial" charset="0"/>
              <a:buChar char="•"/>
            </a:pPr>
            <a:r>
              <a:rPr lang="en-US" b="1" dirty="0"/>
              <a:t>Gemini CLI</a:t>
            </a:r>
            <a:r>
              <a:rPr lang="en-US" sz="2000" b="0" dirty="0"/>
              <a:t>  —  Google's terminal AI agent. Long-context reasoning over large codebases; free tier with generous Gemini 2.5 Pro quota</a:t>
            </a:r>
          </a:p>
        </p:txBody>
      </p:sp>
      <p:pic>
        <p:nvPicPr>
          <p:cNvPr id="8" name="Picture 7">
            <a:extLst>
              <a:ext uri="{FF2B5EF4-FFF2-40B4-BE49-F238E27FC236}">
                <a16:creationId xmlns:a16="http://schemas.microsoft.com/office/drawing/2014/main" id="{44059B28-AA3D-E159-0F9B-EA76CDC36738}"/>
              </a:ext>
            </a:extLst>
          </p:cNvPr>
          <p:cNvPicPr>
            <a:picLocks noChangeAspect="1"/>
          </p:cNvPicPr>
          <p:nvPr/>
        </p:nvPicPr>
        <p:blipFill>
          <a:blip r:embed="rId3"/>
          <a:stretch>
            <a:fillRect/>
          </a:stretch>
        </p:blipFill>
        <p:spPr>
          <a:xfrm>
            <a:off x="3565072" y="3429000"/>
            <a:ext cx="7772400" cy="3002214"/>
          </a:xfrm>
          <a:prstGeom prst="rect">
            <a:avLst/>
          </a:prstGeom>
          <a:ln>
            <a:solidFill>
              <a:schemeClr val="dk2"/>
            </a:solidFill>
          </a:ln>
        </p:spPr>
      </p:pic>
    </p:spTree>
    <p:extLst>
      <p:ext uri="{BB962C8B-B14F-4D97-AF65-F5344CB8AC3E}">
        <p14:creationId xmlns:p14="http://schemas.microsoft.com/office/powerpoint/2010/main" val="3310306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9">
          <a:extLst>
            <a:ext uri="{FF2B5EF4-FFF2-40B4-BE49-F238E27FC236}">
              <a16:creationId xmlns:a16="http://schemas.microsoft.com/office/drawing/2014/main" id="{F31DCC7E-306D-76D1-69C0-EB5C6F0CF838}"/>
            </a:ext>
          </a:extLst>
        </p:cNvPr>
        <p:cNvGrpSpPr/>
        <p:nvPr/>
      </p:nvGrpSpPr>
      <p:grpSpPr>
        <a:xfrm>
          <a:off x="0" y="0"/>
          <a:ext cx="0" cy="0"/>
          <a:chOff x="0" y="0"/>
          <a:chExt cx="0" cy="0"/>
        </a:xfrm>
      </p:grpSpPr>
      <p:sp>
        <p:nvSpPr>
          <p:cNvPr id="450" name="Google Shape;450;p103">
            <a:extLst>
              <a:ext uri="{FF2B5EF4-FFF2-40B4-BE49-F238E27FC236}">
                <a16:creationId xmlns:a16="http://schemas.microsoft.com/office/drawing/2014/main" id="{DBE2C488-DE21-59DC-EE00-DC4DD241976E}"/>
              </a:ext>
            </a:extLst>
          </p:cNvPr>
          <p:cNvSpPr txBox="1">
            <a:spLocks noGrp="1"/>
          </p:cNvSpPr>
          <p:nvPr>
            <p:ph type="title"/>
          </p:nvPr>
        </p:nvSpPr>
        <p:spPr>
          <a:xfrm>
            <a:off x="0" y="-65314"/>
            <a:ext cx="12192000" cy="1143000"/>
          </a:xfrm>
          <a:prstGeom prst="rect">
            <a:avLst/>
          </a:prstGeom>
          <a:noFill/>
          <a:ln>
            <a:noFill/>
          </a:ln>
        </p:spPr>
        <p:txBody>
          <a:bodyPr spcFirstLastPara="1" wrap="square" lIns="91425" tIns="45700" rIns="91425" bIns="45700" anchor="ctr" anchorCtr="0">
            <a:noAutofit/>
          </a:bodyPr>
          <a:lstStyle/>
          <a:p>
            <a:pPr lvl="0"/>
            <a:r>
              <a:rPr lang="en-US" dirty="0"/>
              <a:t>Standalone Programs: AI-Native Desktop Apps</a:t>
            </a:r>
            <a:endParaRPr dirty="0"/>
          </a:p>
        </p:txBody>
      </p:sp>
      <p:sp>
        <p:nvSpPr>
          <p:cNvPr id="3" name="Text Placeholder 2">
            <a:extLst>
              <a:ext uri="{FF2B5EF4-FFF2-40B4-BE49-F238E27FC236}">
                <a16:creationId xmlns:a16="http://schemas.microsoft.com/office/drawing/2014/main" id="{47A2F367-213C-62EB-3701-D59F77B14FEC}"/>
              </a:ext>
            </a:extLst>
          </p:cNvPr>
          <p:cNvSpPr>
            <a:spLocks noGrp="1"/>
          </p:cNvSpPr>
          <p:nvPr>
            <p:ph type="body" idx="1"/>
          </p:nvPr>
        </p:nvSpPr>
        <p:spPr>
          <a:xfrm>
            <a:off x="173566" y="965200"/>
            <a:ext cx="11844867" cy="2218871"/>
          </a:xfrm>
        </p:spPr>
        <p:txBody>
          <a:bodyPr/>
          <a:lstStyle/>
          <a:p>
            <a:pPr marL="342900" indent="-342900">
              <a:spcBef>
                <a:spcPts val="500"/>
              </a:spcBef>
              <a:spcAft>
                <a:spcPts val="200"/>
              </a:spcAft>
              <a:buFont typeface="Arial" charset="0"/>
              <a:buChar char="•"/>
            </a:pPr>
            <a:r>
              <a:rPr lang="en-US" b="1" dirty="0"/>
              <a:t>Claude Desktop</a:t>
            </a:r>
            <a:r>
              <a:rPr lang="en-US" sz="2000" b="0" dirty="0"/>
              <a:t>  —  Anthropic's standalone AI app with deep tool use, file access</a:t>
            </a:r>
          </a:p>
          <a:p>
            <a:pPr marL="342900" indent="-342900">
              <a:spcBef>
                <a:spcPts val="500"/>
              </a:spcBef>
              <a:spcAft>
                <a:spcPts val="200"/>
              </a:spcAft>
              <a:buFont typeface="Arial" charset="0"/>
              <a:buChar char="•"/>
            </a:pPr>
            <a:r>
              <a:rPr lang="en-US" b="1" dirty="0"/>
              <a:t>Codex App</a:t>
            </a:r>
            <a:r>
              <a:rPr lang="en-US" sz="2000" b="0" dirty="0"/>
              <a:t>  —  OpenAI's desktop coding agent with agentic task execution</a:t>
            </a:r>
          </a:p>
          <a:p>
            <a:pPr marL="342900" indent="-342900">
              <a:spcBef>
                <a:spcPts val="500"/>
              </a:spcBef>
              <a:spcAft>
                <a:spcPts val="200"/>
              </a:spcAft>
              <a:buFont typeface="Arial" charset="0"/>
              <a:buChar char="•"/>
            </a:pPr>
            <a:r>
              <a:rPr lang="en-US" b="1" dirty="0"/>
              <a:t>Cursor, Windsurf, Google Antigravity</a:t>
            </a:r>
            <a:r>
              <a:rPr lang="en-US" sz="2000" b="0" dirty="0"/>
              <a:t>  —  VSCode forks rebuilt around AI pair programming, with inline edits, chat, and agentic code generation.</a:t>
            </a:r>
          </a:p>
        </p:txBody>
      </p:sp>
      <p:pic>
        <p:nvPicPr>
          <p:cNvPr id="2" name="Picture 1">
            <a:extLst>
              <a:ext uri="{FF2B5EF4-FFF2-40B4-BE49-F238E27FC236}">
                <a16:creationId xmlns:a16="http://schemas.microsoft.com/office/drawing/2014/main" id="{B8B9AE33-AE89-E3DA-4980-7823D6F9834F}"/>
              </a:ext>
            </a:extLst>
          </p:cNvPr>
          <p:cNvPicPr>
            <a:picLocks noChangeAspect="1"/>
          </p:cNvPicPr>
          <p:nvPr/>
        </p:nvPicPr>
        <p:blipFill>
          <a:blip r:embed="rId3"/>
          <a:stretch>
            <a:fillRect/>
          </a:stretch>
        </p:blipFill>
        <p:spPr>
          <a:xfrm>
            <a:off x="801963" y="3184071"/>
            <a:ext cx="10588074" cy="3167743"/>
          </a:xfrm>
          <a:prstGeom prst="rect">
            <a:avLst/>
          </a:prstGeom>
          <a:ln>
            <a:solidFill>
              <a:schemeClr val="dk2"/>
            </a:solidFill>
          </a:ln>
        </p:spPr>
      </p:pic>
      <p:sp>
        <p:nvSpPr>
          <p:cNvPr id="4" name="TextBox 3">
            <a:extLst>
              <a:ext uri="{FF2B5EF4-FFF2-40B4-BE49-F238E27FC236}">
                <a16:creationId xmlns:a16="http://schemas.microsoft.com/office/drawing/2014/main" id="{DB7279EC-5729-0147-5D66-1DA1B14CBEBE}"/>
              </a:ext>
            </a:extLst>
          </p:cNvPr>
          <p:cNvSpPr txBox="1"/>
          <p:nvPr/>
        </p:nvSpPr>
        <p:spPr>
          <a:xfrm>
            <a:off x="6858677" y="3275111"/>
            <a:ext cx="4467890" cy="369332"/>
          </a:xfrm>
          <a:prstGeom prst="rect">
            <a:avLst/>
          </a:prstGeom>
          <a:noFill/>
        </p:spPr>
        <p:txBody>
          <a:bodyPr wrap="none" rtlCol="0">
            <a:spAutoFit/>
          </a:bodyPr>
          <a:lstStyle/>
          <a:p>
            <a:r>
              <a:rPr lang="en-US" sz="1800" b="1" dirty="0"/>
              <a:t>Agentic interface of Google Antigravity</a:t>
            </a:r>
          </a:p>
        </p:txBody>
      </p:sp>
    </p:spTree>
    <p:extLst>
      <p:ext uri="{BB962C8B-B14F-4D97-AF65-F5344CB8AC3E}">
        <p14:creationId xmlns:p14="http://schemas.microsoft.com/office/powerpoint/2010/main" val="25341163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C7413-1076-4182-BCEF-9B8E1CE7643A}"/>
              </a:ext>
            </a:extLst>
          </p:cNvPr>
          <p:cNvSpPr>
            <a:spLocks noGrp="1"/>
          </p:cNvSpPr>
          <p:nvPr>
            <p:ph type="title"/>
          </p:nvPr>
        </p:nvSpPr>
        <p:spPr>
          <a:xfrm>
            <a:off x="152400" y="0"/>
            <a:ext cx="11097986" cy="1143000"/>
          </a:xfrm>
        </p:spPr>
        <p:txBody>
          <a:bodyPr/>
          <a:lstStyle/>
          <a:p>
            <a:pPr lvl="0"/>
            <a:r>
              <a:rPr lang="en-US" dirty="0"/>
              <a:t>Web-Based: Browser-Accessible AI Environments</a:t>
            </a:r>
            <a:endParaRPr dirty="0"/>
          </a:p>
        </p:txBody>
      </p:sp>
      <p:sp>
        <p:nvSpPr>
          <p:cNvPr id="3" name="Text Placeholder 2">
            <a:extLst>
              <a:ext uri="{FF2B5EF4-FFF2-40B4-BE49-F238E27FC236}">
                <a16:creationId xmlns:a16="http://schemas.microsoft.com/office/drawing/2014/main" id="{D9A7466A-059A-3A1A-57F8-6054EB43B170}"/>
              </a:ext>
            </a:extLst>
          </p:cNvPr>
          <p:cNvSpPr>
            <a:spLocks noGrp="1"/>
          </p:cNvSpPr>
          <p:nvPr>
            <p:ph type="body" idx="1"/>
          </p:nvPr>
        </p:nvSpPr>
        <p:spPr>
          <a:xfrm>
            <a:off x="152399" y="1273629"/>
            <a:ext cx="11310257" cy="4724400"/>
          </a:xfrm>
        </p:spPr>
        <p:txBody>
          <a:bodyPr/>
          <a:lstStyle/>
          <a:p>
            <a:pPr marL="342900" indent="-342900">
              <a:spcBef>
                <a:spcPts val="500"/>
              </a:spcBef>
              <a:spcAft>
                <a:spcPts val="200"/>
              </a:spcAft>
              <a:buFont typeface="Arial" charset="0"/>
              <a:buChar char="•"/>
            </a:pPr>
            <a:r>
              <a:rPr lang="en-US" b="1" dirty="0"/>
              <a:t>Codex and Claude on the web</a:t>
            </a:r>
            <a:r>
              <a:rPr lang="en-US" sz="2000" b="0" dirty="0"/>
              <a:t>—  OpenAI's web chat and agentic coding assistant, accessible from any browser.</a:t>
            </a:r>
          </a:p>
          <a:p>
            <a:pPr marL="342900" indent="-342900">
              <a:spcBef>
                <a:spcPts val="500"/>
              </a:spcBef>
              <a:spcAft>
                <a:spcPts val="200"/>
              </a:spcAft>
              <a:buFont typeface="Arial" charset="0"/>
              <a:buChar char="•"/>
            </a:pPr>
            <a:r>
              <a:rPr lang="en-US" b="1" dirty="0"/>
              <a:t>Google </a:t>
            </a:r>
            <a:r>
              <a:rPr lang="en-US" b="1" dirty="0" err="1"/>
              <a:t>Colab</a:t>
            </a:r>
            <a:r>
              <a:rPr lang="en-US" dirty="0"/>
              <a:t>, </a:t>
            </a:r>
            <a:r>
              <a:rPr lang="en-US" b="1" dirty="0"/>
              <a:t>Firebase Studio, Jules </a:t>
            </a:r>
            <a:r>
              <a:rPr lang="en-US" sz="2000" b="0" dirty="0"/>
              <a:t>  —  Google's browser-based notebooks and AI-powered app development environment.</a:t>
            </a:r>
          </a:p>
          <a:p>
            <a:pPr marL="342900" indent="-342900">
              <a:spcBef>
                <a:spcPts val="500"/>
              </a:spcBef>
              <a:spcAft>
                <a:spcPts val="200"/>
              </a:spcAft>
              <a:buFont typeface="Arial" charset="0"/>
              <a:buChar char="•"/>
            </a:pPr>
            <a:r>
              <a:rPr lang="en-US" b="1" dirty="0"/>
              <a:t>Replit &amp; GitHub Codespaces</a:t>
            </a:r>
            <a:r>
              <a:rPr lang="en-US" sz="2000" b="0" dirty="0"/>
              <a:t>  —  Cloud-hosted coding environments with AI assistance, run and deployed entirely in the browser.</a:t>
            </a:r>
          </a:p>
          <a:p>
            <a:pPr marL="342900" indent="-342900">
              <a:spcBef>
                <a:spcPts val="500"/>
              </a:spcBef>
              <a:spcAft>
                <a:spcPts val="200"/>
              </a:spcAft>
              <a:buFont typeface="Arial" charset="0"/>
              <a:buChar char="•"/>
            </a:pPr>
            <a:endParaRPr lang="en-US" sz="2000" b="0" dirty="0"/>
          </a:p>
        </p:txBody>
      </p:sp>
      <p:pic>
        <p:nvPicPr>
          <p:cNvPr id="4" name="Picture 3">
            <a:extLst>
              <a:ext uri="{FF2B5EF4-FFF2-40B4-BE49-F238E27FC236}">
                <a16:creationId xmlns:a16="http://schemas.microsoft.com/office/drawing/2014/main" id="{49B8C112-A678-FCDB-9D96-4F1BA900B947}"/>
              </a:ext>
            </a:extLst>
          </p:cNvPr>
          <p:cNvPicPr>
            <a:picLocks noChangeAspect="1"/>
          </p:cNvPicPr>
          <p:nvPr/>
        </p:nvPicPr>
        <p:blipFill>
          <a:blip r:embed="rId2"/>
          <a:stretch>
            <a:fillRect/>
          </a:stretch>
        </p:blipFill>
        <p:spPr>
          <a:xfrm>
            <a:off x="2041070" y="3947446"/>
            <a:ext cx="7772400" cy="2424763"/>
          </a:xfrm>
          <a:prstGeom prst="rect">
            <a:avLst/>
          </a:prstGeom>
        </p:spPr>
      </p:pic>
    </p:spTree>
    <p:extLst>
      <p:ext uri="{BB962C8B-B14F-4D97-AF65-F5344CB8AC3E}">
        <p14:creationId xmlns:p14="http://schemas.microsoft.com/office/powerpoint/2010/main" val="1791365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4" name="Title 3">
            <a:extLst>
              <a:ext uri="{FF2B5EF4-FFF2-40B4-BE49-F238E27FC236}">
                <a16:creationId xmlns:a16="http://schemas.microsoft.com/office/drawing/2014/main" id="{17D0536D-2727-461F-16D4-AC5DFBBAF639}"/>
              </a:ext>
            </a:extLst>
          </p:cNvPr>
          <p:cNvSpPr>
            <a:spLocks noGrp="1"/>
          </p:cNvSpPr>
          <p:nvPr>
            <p:ph type="ctrTitle"/>
          </p:nvPr>
        </p:nvSpPr>
        <p:spPr>
          <a:xfrm>
            <a:off x="212271" y="2130425"/>
            <a:ext cx="11691257" cy="1470000"/>
          </a:xfrm>
        </p:spPr>
        <p:txBody>
          <a:bodyPr/>
          <a:lstStyle/>
          <a:p>
            <a:r>
              <a:rPr lang="en-US" dirty="0"/>
              <a:t>Coding with </a:t>
            </a:r>
            <a:r>
              <a:rPr lang="en-US" dirty="0" err="1"/>
              <a:t>ChatGPT</a:t>
            </a:r>
            <a:endParaRPr lang="en-US" dirty="0"/>
          </a:p>
        </p:txBody>
      </p:sp>
      <p:sp>
        <p:nvSpPr>
          <p:cNvPr id="5" name="Subtitle 4">
            <a:extLst>
              <a:ext uri="{FF2B5EF4-FFF2-40B4-BE49-F238E27FC236}">
                <a16:creationId xmlns:a16="http://schemas.microsoft.com/office/drawing/2014/main" id="{9A6935AC-CCA4-0AF4-F4AE-D44E46EAAD21}"/>
              </a:ext>
            </a:extLst>
          </p:cNvPr>
          <p:cNvSpPr>
            <a:spLocks noGrp="1"/>
          </p:cNvSpPr>
          <p:nvPr>
            <p:ph type="subTitle" idx="1"/>
          </p:nvPr>
        </p:nvSpPr>
        <p:spPr/>
        <p:txBody>
          <a:bodyPr/>
          <a:lstStyle/>
          <a:p>
            <a:r>
              <a:rPr lang="en-US" dirty="0"/>
              <a:t>Using </a:t>
            </a:r>
            <a:r>
              <a:rPr lang="en-US" dirty="0" err="1"/>
              <a:t>ChatGPT</a:t>
            </a:r>
            <a:r>
              <a:rPr lang="en-US" dirty="0"/>
              <a:t> to do Work</a:t>
            </a:r>
          </a:p>
        </p:txBody>
      </p:sp>
    </p:spTree>
    <p:extLst>
      <p:ext uri="{BB962C8B-B14F-4D97-AF65-F5344CB8AC3E}">
        <p14:creationId xmlns:p14="http://schemas.microsoft.com/office/powerpoint/2010/main" val="1381571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1524000" y="0"/>
          <a:ext cx="0" cy="0"/>
          <a:chOff x="0" y="0"/>
          <a:chExt cx="0" cy="0"/>
        </a:xfrm>
      </p:grpSpPr>
      <p:pic>
        <p:nvPicPr>
          <p:cNvPr id="8" name="Google Shape;402;p85" descr="A screenshot of a chat  Description automatically generated">
            <a:extLst>
              <a:ext uri="{FF2B5EF4-FFF2-40B4-BE49-F238E27FC236}">
                <a16:creationId xmlns:a16="http://schemas.microsoft.com/office/drawing/2014/main" id="{419F901B-7B95-7A77-064F-F81164E11DAA}"/>
              </a:ext>
            </a:extLst>
          </p:cNvPr>
          <p:cNvPicPr preferRelativeResize="0"/>
          <p:nvPr/>
        </p:nvPicPr>
        <p:blipFill rotWithShape="1">
          <a:blip r:embed="rId3">
            <a:alphaModFix/>
          </a:blip>
          <a:srcRect/>
          <a:stretch/>
        </p:blipFill>
        <p:spPr>
          <a:xfrm>
            <a:off x="2209800" y="1596888"/>
            <a:ext cx="7772400" cy="4329027"/>
          </a:xfrm>
          <a:prstGeom prst="rect">
            <a:avLst/>
          </a:prstGeom>
          <a:noFill/>
          <a:ln w="9525" cap="flat" cmpd="sng">
            <a:solidFill>
              <a:schemeClr val="dk1"/>
            </a:solidFill>
            <a:prstDash val="solid"/>
            <a:round/>
            <a:headEnd type="none" w="sm" len="sm"/>
            <a:tailEnd type="none" w="sm" len="sm"/>
          </a:ln>
        </p:spPr>
      </p:pic>
      <p:sp>
        <p:nvSpPr>
          <p:cNvPr id="407" name="Google Shape;407;p89"/>
          <p:cNvSpPr txBox="1">
            <a:spLocks noGrp="1"/>
          </p:cNvSpPr>
          <p:nvPr>
            <p:ph type="title"/>
          </p:nvPr>
        </p:nvSpPr>
        <p:spPr>
          <a:xfrm>
            <a:off x="1676400" y="274638"/>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latin typeface="Arial"/>
                <a:ea typeface="Arial"/>
                <a:cs typeface="Arial"/>
                <a:sym typeface="Arial"/>
              </a:rPr>
              <a:t>Coding With </a:t>
            </a:r>
            <a:r>
              <a:rPr lang="en-CA" dirty="0" err="1">
                <a:latin typeface="Arial"/>
                <a:ea typeface="Arial"/>
                <a:cs typeface="Arial"/>
                <a:sym typeface="Arial"/>
              </a:rPr>
              <a:t>ChatGPT</a:t>
            </a:r>
            <a:endParaRPr dirty="0">
              <a:latin typeface="Arial"/>
              <a:ea typeface="Arial"/>
              <a:cs typeface="Arial"/>
              <a:sym typeface="Arial"/>
            </a:endParaRPr>
          </a:p>
        </p:txBody>
      </p:sp>
      <p:sp>
        <p:nvSpPr>
          <p:cNvPr id="3" name="TextBox 2">
            <a:extLst>
              <a:ext uri="{FF2B5EF4-FFF2-40B4-BE49-F238E27FC236}">
                <a16:creationId xmlns:a16="http://schemas.microsoft.com/office/drawing/2014/main" id="{D91D401A-A52D-8274-26DD-31F8599F70B8}"/>
              </a:ext>
            </a:extLst>
          </p:cNvPr>
          <p:cNvSpPr txBox="1"/>
          <p:nvPr/>
        </p:nvSpPr>
        <p:spPr>
          <a:xfrm>
            <a:off x="2342146" y="5995269"/>
            <a:ext cx="7772400" cy="307777"/>
          </a:xfrm>
          <a:prstGeom prst="rect">
            <a:avLst/>
          </a:prstGeom>
          <a:noFill/>
        </p:spPr>
        <p:txBody>
          <a:bodyPr wrap="square">
            <a:spAutoFit/>
          </a:bodyPr>
          <a:lstStyle/>
          <a:p>
            <a:pPr marL="0" lvl="0" indent="0" algn="l" rtl="0">
              <a:spcBef>
                <a:spcPts val="0"/>
              </a:spcBef>
              <a:spcAft>
                <a:spcPts val="0"/>
              </a:spcAft>
              <a:buNone/>
            </a:pPr>
            <a:r>
              <a:rPr lang="en-CA" b="1" dirty="0"/>
              <a:t>To submit any Query  either click on “New Chat” or Type instructions in the query box.</a:t>
            </a:r>
          </a:p>
        </p:txBody>
      </p:sp>
      <p:sp>
        <p:nvSpPr>
          <p:cNvPr id="4" name="TextBox 3">
            <a:extLst>
              <a:ext uri="{FF2B5EF4-FFF2-40B4-BE49-F238E27FC236}">
                <a16:creationId xmlns:a16="http://schemas.microsoft.com/office/drawing/2014/main" id="{C51C7567-38FC-FA00-7565-829A35B058F5}"/>
              </a:ext>
            </a:extLst>
          </p:cNvPr>
          <p:cNvSpPr txBox="1"/>
          <p:nvPr/>
        </p:nvSpPr>
        <p:spPr>
          <a:xfrm>
            <a:off x="4676274" y="5119255"/>
            <a:ext cx="2242922" cy="307777"/>
          </a:xfrm>
          <a:prstGeom prst="rect">
            <a:avLst/>
          </a:prstGeom>
          <a:solidFill>
            <a:schemeClr val="bg1"/>
          </a:solidFill>
        </p:spPr>
        <p:txBody>
          <a:bodyPr wrap="none" rtlCol="0">
            <a:spAutoFit/>
          </a:bodyPr>
          <a:lstStyle/>
          <a:p>
            <a:r>
              <a:rPr lang="en-US" b="1" dirty="0">
                <a:solidFill>
                  <a:srgbClr val="FF0000"/>
                </a:solidFill>
              </a:rPr>
              <a:t>Type Here                        </a:t>
            </a:r>
          </a:p>
        </p:txBody>
      </p:sp>
      <p:cxnSp>
        <p:nvCxnSpPr>
          <p:cNvPr id="6" name="Straight Arrow Connector 5">
            <a:extLst>
              <a:ext uri="{FF2B5EF4-FFF2-40B4-BE49-F238E27FC236}">
                <a16:creationId xmlns:a16="http://schemas.microsoft.com/office/drawing/2014/main" id="{8E6BB282-1DD8-9307-31FB-466049DC17C2}"/>
              </a:ext>
            </a:extLst>
          </p:cNvPr>
          <p:cNvCxnSpPr/>
          <p:nvPr/>
        </p:nvCxnSpPr>
        <p:spPr>
          <a:xfrm>
            <a:off x="2486526" y="1191126"/>
            <a:ext cx="216569" cy="6256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545420D-41F0-CAC9-132D-B3EF138907DA}"/>
              </a:ext>
            </a:extLst>
          </p:cNvPr>
          <p:cNvSpPr txBox="1"/>
          <p:nvPr/>
        </p:nvSpPr>
        <p:spPr>
          <a:xfrm>
            <a:off x="2703095" y="1177359"/>
            <a:ext cx="1061509" cy="307777"/>
          </a:xfrm>
          <a:prstGeom prst="rect">
            <a:avLst/>
          </a:prstGeom>
          <a:noFill/>
        </p:spPr>
        <p:txBody>
          <a:bodyPr wrap="none" rtlCol="0">
            <a:spAutoFit/>
          </a:bodyPr>
          <a:lstStyle/>
          <a:p>
            <a:r>
              <a:rPr lang="en-US" b="1" dirty="0">
                <a:solidFill>
                  <a:srgbClr val="FF0000"/>
                </a:solidFill>
              </a:rPr>
              <a:t>Click Here</a:t>
            </a:r>
          </a:p>
        </p:txBody>
      </p:sp>
      <p:sp>
        <p:nvSpPr>
          <p:cNvPr id="2" name="Rectangle 1">
            <a:extLst>
              <a:ext uri="{FF2B5EF4-FFF2-40B4-BE49-F238E27FC236}">
                <a16:creationId xmlns:a16="http://schemas.microsoft.com/office/drawing/2014/main" id="{D0FC208C-38B0-AF8B-832D-D9C051FFB40E}"/>
              </a:ext>
            </a:extLst>
          </p:cNvPr>
          <p:cNvSpPr/>
          <p:nvPr/>
        </p:nvSpPr>
        <p:spPr>
          <a:xfrm>
            <a:off x="5699051" y="1679944"/>
            <a:ext cx="2966484" cy="510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752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1524000" y="0"/>
          <a:ext cx="0" cy="0"/>
          <a:chOff x="0" y="0"/>
          <a:chExt cx="0" cy="0"/>
        </a:xfrm>
      </p:grpSpPr>
      <p:pic>
        <p:nvPicPr>
          <p:cNvPr id="8" name="Google Shape;402;p85" descr="A screenshot of a chat  Description automatically generated">
            <a:extLst>
              <a:ext uri="{FF2B5EF4-FFF2-40B4-BE49-F238E27FC236}">
                <a16:creationId xmlns:a16="http://schemas.microsoft.com/office/drawing/2014/main" id="{419F901B-7B95-7A77-064F-F81164E11DAA}"/>
              </a:ext>
            </a:extLst>
          </p:cNvPr>
          <p:cNvPicPr preferRelativeResize="0"/>
          <p:nvPr/>
        </p:nvPicPr>
        <p:blipFill rotWithShape="1">
          <a:blip r:embed="rId3">
            <a:alphaModFix/>
          </a:blip>
          <a:srcRect/>
          <a:stretch/>
        </p:blipFill>
        <p:spPr>
          <a:xfrm>
            <a:off x="2209800" y="1596888"/>
            <a:ext cx="7772400" cy="4329027"/>
          </a:xfrm>
          <a:prstGeom prst="rect">
            <a:avLst/>
          </a:prstGeom>
          <a:noFill/>
          <a:ln w="9525" cap="flat" cmpd="sng">
            <a:solidFill>
              <a:schemeClr val="dk1"/>
            </a:solidFill>
            <a:prstDash val="solid"/>
            <a:round/>
            <a:headEnd type="none" w="sm" len="sm"/>
            <a:tailEnd type="none" w="sm" len="sm"/>
          </a:ln>
        </p:spPr>
      </p:pic>
      <p:sp>
        <p:nvSpPr>
          <p:cNvPr id="407" name="Google Shape;407;p89"/>
          <p:cNvSpPr txBox="1">
            <a:spLocks noGrp="1"/>
          </p:cNvSpPr>
          <p:nvPr>
            <p:ph type="title"/>
          </p:nvPr>
        </p:nvSpPr>
        <p:spPr>
          <a:xfrm>
            <a:off x="1676400" y="274638"/>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latin typeface="Arial"/>
                <a:ea typeface="Arial"/>
                <a:cs typeface="Arial"/>
                <a:sym typeface="Arial"/>
              </a:rPr>
              <a:t>Coding With </a:t>
            </a:r>
            <a:r>
              <a:rPr lang="en-CA" dirty="0" err="1">
                <a:latin typeface="Arial"/>
                <a:ea typeface="Arial"/>
                <a:cs typeface="Arial"/>
                <a:sym typeface="Arial"/>
              </a:rPr>
              <a:t>ChatGPT</a:t>
            </a:r>
            <a:r>
              <a:rPr lang="en-CA" dirty="0">
                <a:latin typeface="Arial"/>
                <a:ea typeface="Arial"/>
                <a:cs typeface="Arial"/>
                <a:sym typeface="Arial"/>
              </a:rPr>
              <a:t> – Example 1</a:t>
            </a:r>
            <a:endParaRPr dirty="0">
              <a:latin typeface="Arial"/>
              <a:ea typeface="Arial"/>
              <a:cs typeface="Arial"/>
              <a:sym typeface="Arial"/>
            </a:endParaRPr>
          </a:p>
        </p:txBody>
      </p:sp>
      <p:sp>
        <p:nvSpPr>
          <p:cNvPr id="4" name="TextBox 3">
            <a:extLst>
              <a:ext uri="{FF2B5EF4-FFF2-40B4-BE49-F238E27FC236}">
                <a16:creationId xmlns:a16="http://schemas.microsoft.com/office/drawing/2014/main" id="{C51C7567-38FC-FA00-7565-829A35B058F5}"/>
              </a:ext>
            </a:extLst>
          </p:cNvPr>
          <p:cNvSpPr txBox="1"/>
          <p:nvPr/>
        </p:nvSpPr>
        <p:spPr>
          <a:xfrm>
            <a:off x="4676274" y="5119255"/>
            <a:ext cx="3895618" cy="307777"/>
          </a:xfrm>
          <a:prstGeom prst="rect">
            <a:avLst/>
          </a:prstGeom>
          <a:solidFill>
            <a:schemeClr val="bg1"/>
          </a:solidFill>
        </p:spPr>
        <p:txBody>
          <a:bodyPr wrap="none" rtlCol="0">
            <a:spAutoFit/>
          </a:bodyPr>
          <a:lstStyle/>
          <a:p>
            <a:r>
              <a:rPr lang="en-US" b="1" dirty="0">
                <a:solidFill>
                  <a:srgbClr val="FF0000"/>
                </a:solidFill>
              </a:rPr>
              <a:t>Write a python program for translating DNA</a:t>
            </a:r>
          </a:p>
        </p:txBody>
      </p:sp>
      <p:cxnSp>
        <p:nvCxnSpPr>
          <p:cNvPr id="2" name="Straight Arrow Connector 1">
            <a:extLst>
              <a:ext uri="{FF2B5EF4-FFF2-40B4-BE49-F238E27FC236}">
                <a16:creationId xmlns:a16="http://schemas.microsoft.com/office/drawing/2014/main" id="{E16DC45A-14AB-A164-EC3B-3F0D3FD5856F}"/>
              </a:ext>
            </a:extLst>
          </p:cNvPr>
          <p:cNvCxnSpPr>
            <a:cxnSpLocks/>
          </p:cNvCxnSpPr>
          <p:nvPr/>
        </p:nvCxnSpPr>
        <p:spPr>
          <a:xfrm flipH="1">
            <a:off x="9493617" y="4656223"/>
            <a:ext cx="380302" cy="5111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13DCBA-D77E-D2A8-8A75-333176778C53}"/>
              </a:ext>
            </a:extLst>
          </p:cNvPr>
          <p:cNvSpPr txBox="1"/>
          <p:nvPr/>
        </p:nvSpPr>
        <p:spPr>
          <a:xfrm>
            <a:off x="9234877" y="4331012"/>
            <a:ext cx="1061509" cy="307777"/>
          </a:xfrm>
          <a:prstGeom prst="rect">
            <a:avLst/>
          </a:prstGeom>
          <a:noFill/>
        </p:spPr>
        <p:txBody>
          <a:bodyPr wrap="none" rtlCol="0">
            <a:spAutoFit/>
          </a:bodyPr>
          <a:lstStyle/>
          <a:p>
            <a:r>
              <a:rPr lang="en-US" b="1" dirty="0">
                <a:solidFill>
                  <a:srgbClr val="FF0000"/>
                </a:solidFill>
              </a:rPr>
              <a:t>Click Here</a:t>
            </a:r>
          </a:p>
        </p:txBody>
      </p:sp>
      <p:sp>
        <p:nvSpPr>
          <p:cNvPr id="3" name="Rectangle 2">
            <a:extLst>
              <a:ext uri="{FF2B5EF4-FFF2-40B4-BE49-F238E27FC236}">
                <a16:creationId xmlns:a16="http://schemas.microsoft.com/office/drawing/2014/main" id="{F479315C-390F-FDBE-7F00-953F53E8F313}"/>
              </a:ext>
            </a:extLst>
          </p:cNvPr>
          <p:cNvSpPr/>
          <p:nvPr/>
        </p:nvSpPr>
        <p:spPr>
          <a:xfrm>
            <a:off x="5699051" y="1679944"/>
            <a:ext cx="2966484" cy="510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494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1524000" y="0"/>
          <a:ext cx="0" cy="0"/>
          <a:chOff x="0" y="0"/>
          <a:chExt cx="0" cy="0"/>
        </a:xfrm>
      </p:grpSpPr>
      <p:sp>
        <p:nvSpPr>
          <p:cNvPr id="481" name="Google Shape;481;g267c1d80e85_3_21"/>
          <p:cNvSpPr txBox="1">
            <a:spLocks noGrp="1"/>
          </p:cNvSpPr>
          <p:nvPr>
            <p:ph type="title"/>
          </p:nvPr>
        </p:nvSpPr>
        <p:spPr>
          <a:xfrm>
            <a:off x="1338600" y="145738"/>
            <a:ext cx="9514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The Result</a:t>
            </a:r>
            <a:endParaRPr dirty="0"/>
          </a:p>
        </p:txBody>
      </p:sp>
      <p:pic>
        <p:nvPicPr>
          <p:cNvPr id="482" name="Google Shape;482;g267c1d80e85_3_21"/>
          <p:cNvPicPr preferRelativeResize="0"/>
          <p:nvPr/>
        </p:nvPicPr>
        <p:blipFill rotWithShape="1">
          <a:blip r:embed="rId3">
            <a:alphaModFix/>
          </a:blip>
          <a:srcRect t="6363"/>
          <a:stretch/>
        </p:blipFill>
        <p:spPr>
          <a:xfrm>
            <a:off x="3161387" y="998620"/>
            <a:ext cx="5869225" cy="540976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6716FAF6-FA6E-4460-585F-C4B276A64A6B}"/>
              </a:ext>
            </a:extLst>
          </p:cNvPr>
          <p:cNvSpPr>
            <a:spLocks noGrp="1"/>
          </p:cNvSpPr>
          <p:nvPr>
            <p:ph type="title"/>
          </p:nvPr>
        </p:nvSpPr>
        <p:spPr/>
        <p:txBody>
          <a:bodyPr/>
          <a:lstStyle/>
          <a:p>
            <a:r>
              <a:rPr lang="en-US" sz="4400" dirty="0"/>
              <a:t>Check The Code</a:t>
            </a:r>
          </a:p>
        </p:txBody>
      </p:sp>
      <p:sp>
        <p:nvSpPr>
          <p:cNvPr id="3" name="Text Placeholder 2">
            <a:extLst>
              <a:ext uri="{FF2B5EF4-FFF2-40B4-BE49-F238E27FC236}">
                <a16:creationId xmlns:a16="http://schemas.microsoft.com/office/drawing/2014/main" id="{F77E1461-0659-3532-7533-4EE2827DED62}"/>
              </a:ext>
            </a:extLst>
          </p:cNvPr>
          <p:cNvSpPr>
            <a:spLocks noGrp="1"/>
          </p:cNvSpPr>
          <p:nvPr>
            <p:ph type="body" idx="1"/>
          </p:nvPr>
        </p:nvSpPr>
        <p:spPr/>
        <p:txBody>
          <a:bodyPr/>
          <a:lstStyle/>
          <a:p>
            <a:pPr marL="457200" lvl="0" indent="-317500" algn="l" rtl="0">
              <a:spcBef>
                <a:spcPts val="0"/>
              </a:spcBef>
              <a:spcAft>
                <a:spcPts val="0"/>
              </a:spcAft>
              <a:buSzPct val="60000"/>
              <a:buChar char="●"/>
            </a:pPr>
            <a:r>
              <a:rPr lang="en-CA" dirty="0"/>
              <a:t>The code generated by </a:t>
            </a:r>
            <a:r>
              <a:rPr lang="en-CA" dirty="0" err="1"/>
              <a:t>ChatGPT</a:t>
            </a:r>
            <a:r>
              <a:rPr lang="en-CA" dirty="0"/>
              <a:t> looks good, but does it work?</a:t>
            </a:r>
          </a:p>
          <a:p>
            <a:pPr marL="457200" lvl="0" indent="-317500" algn="l" rtl="0">
              <a:spcBef>
                <a:spcPts val="0"/>
              </a:spcBef>
              <a:spcAft>
                <a:spcPts val="0"/>
              </a:spcAft>
              <a:buSzPct val="60000"/>
              <a:buChar char="●"/>
            </a:pPr>
            <a:r>
              <a:rPr lang="en-CA" dirty="0"/>
              <a:t>Let’s test the code in Google </a:t>
            </a:r>
            <a:r>
              <a:rPr lang="en-CA" dirty="0" err="1"/>
              <a:t>Colab</a:t>
            </a:r>
            <a:endParaRPr lang="en-CA" dirty="0"/>
          </a:p>
          <a:p>
            <a:pPr marL="457200" lvl="0" indent="-317500" algn="l" rtl="0">
              <a:spcBef>
                <a:spcPts val="0"/>
              </a:spcBef>
              <a:spcAft>
                <a:spcPts val="0"/>
              </a:spcAft>
              <a:buSzPct val="60000"/>
              <a:buChar char="●"/>
            </a:pPr>
            <a:r>
              <a:rPr lang="en-CA" dirty="0"/>
              <a:t>Open a </a:t>
            </a:r>
            <a:r>
              <a:rPr lang="en-CA" dirty="0" err="1"/>
              <a:t>Colab</a:t>
            </a:r>
            <a:r>
              <a:rPr lang="en-CA" dirty="0"/>
              <a:t> window and paste the code into the window</a:t>
            </a:r>
          </a:p>
          <a:p>
            <a:pPr marL="457200" lvl="0" indent="-317500" algn="l" rtl="0">
              <a:spcBef>
                <a:spcPts val="0"/>
              </a:spcBef>
              <a:spcAft>
                <a:spcPts val="0"/>
              </a:spcAft>
              <a:buSzPts val="1400"/>
              <a:buChar char="●"/>
            </a:pPr>
            <a:endParaRPr lang="en-US" dirty="0"/>
          </a:p>
        </p:txBody>
      </p:sp>
    </p:spTree>
    <p:extLst>
      <p:ext uri="{BB962C8B-B14F-4D97-AF65-F5344CB8AC3E}">
        <p14:creationId xmlns:p14="http://schemas.microsoft.com/office/powerpoint/2010/main" val="2044631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1524000" y="0"/>
          <a:ext cx="0" cy="0"/>
          <a:chOff x="0" y="0"/>
          <a:chExt cx="0" cy="0"/>
        </a:xfrm>
      </p:grpSpPr>
      <p:sp>
        <p:nvSpPr>
          <p:cNvPr id="495" name="Google Shape;495;g267dd3ba9ac_0_15"/>
          <p:cNvSpPr txBox="1">
            <a:spLocks noGrp="1"/>
          </p:cNvSpPr>
          <p:nvPr>
            <p:ph type="title"/>
          </p:nvPr>
        </p:nvSpPr>
        <p:spPr>
          <a:xfrm>
            <a:off x="2804278" y="0"/>
            <a:ext cx="701997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CA" dirty="0"/>
              <a:t>Running on Google </a:t>
            </a:r>
            <a:r>
              <a:rPr lang="en-CA" dirty="0" err="1"/>
              <a:t>Colab</a:t>
            </a:r>
            <a:endParaRPr dirty="0"/>
          </a:p>
        </p:txBody>
      </p:sp>
      <p:pic>
        <p:nvPicPr>
          <p:cNvPr id="496" name="Google Shape;496;g267dd3ba9ac_0_15"/>
          <p:cNvPicPr preferRelativeResize="0"/>
          <p:nvPr/>
        </p:nvPicPr>
        <p:blipFill>
          <a:blip r:embed="rId3">
            <a:alphaModFix/>
          </a:blip>
          <a:stretch>
            <a:fillRect/>
          </a:stretch>
        </p:blipFill>
        <p:spPr>
          <a:xfrm>
            <a:off x="3027947" y="998624"/>
            <a:ext cx="5514223" cy="5362692"/>
          </a:xfrm>
          <a:prstGeom prst="rect">
            <a:avLst/>
          </a:prstGeom>
          <a:noFill/>
          <a:ln w="9525" cap="flat" cmpd="sng">
            <a:solidFill>
              <a:schemeClr val="dk1"/>
            </a:solidFill>
            <a:prstDash val="solid"/>
            <a:round/>
            <a:headEnd type="none" w="sm" len="sm"/>
            <a:tailEnd type="none" w="sm" len="sm"/>
          </a:ln>
        </p:spPr>
      </p:pic>
      <p:sp>
        <p:nvSpPr>
          <p:cNvPr id="497" name="Google Shape;497;g267dd3ba9ac_0_15"/>
          <p:cNvSpPr/>
          <p:nvPr/>
        </p:nvSpPr>
        <p:spPr>
          <a:xfrm>
            <a:off x="2827645" y="5810842"/>
            <a:ext cx="5902500" cy="60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8" name="Google Shape;498;g267dd3ba9ac_0_15"/>
          <p:cNvCxnSpPr>
            <a:cxnSpLocks/>
          </p:cNvCxnSpPr>
          <p:nvPr/>
        </p:nvCxnSpPr>
        <p:spPr>
          <a:xfrm flipH="1">
            <a:off x="8796320" y="6166470"/>
            <a:ext cx="1258069" cy="0"/>
          </a:xfrm>
          <a:prstGeom prst="straightConnector1">
            <a:avLst/>
          </a:prstGeom>
          <a:noFill/>
          <a:ln w="57150" cap="flat" cmpd="sng">
            <a:solidFill>
              <a:srgbClr val="FC110E"/>
            </a:solidFill>
            <a:prstDash val="solid"/>
            <a:round/>
            <a:headEnd type="none" w="med" len="med"/>
            <a:tailEnd type="triangle" w="med" len="med"/>
          </a:ln>
        </p:spPr>
      </p:cxnSp>
      <p:sp>
        <p:nvSpPr>
          <p:cNvPr id="500" name="Google Shape;500;g267dd3ba9ac_0_15"/>
          <p:cNvSpPr txBox="1"/>
          <p:nvPr/>
        </p:nvSpPr>
        <p:spPr>
          <a:xfrm>
            <a:off x="8748213" y="5810842"/>
            <a:ext cx="2362500" cy="26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b="1" dirty="0"/>
              <a:t>ERROR MESSAGE</a:t>
            </a:r>
            <a:endParaRPr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
          <p:cNvSpPr txBox="1">
            <a:spLocks noGrp="1"/>
          </p:cNvSpPr>
          <p:nvPr>
            <p:ph type="title"/>
          </p:nvPr>
        </p:nvSpPr>
        <p:spPr>
          <a:xfrm>
            <a:off x="1524000" y="36095"/>
            <a:ext cx="9144000" cy="541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dirty="0">
                <a:latin typeface="Arial"/>
                <a:ea typeface="Arial"/>
                <a:cs typeface="Arial"/>
                <a:sym typeface="Arial"/>
              </a:rPr>
              <a:t>Schedule (PT)</a:t>
            </a:r>
            <a:endParaRPr sz="4400" dirty="0"/>
          </a:p>
        </p:txBody>
      </p:sp>
      <p:graphicFrame>
        <p:nvGraphicFramePr>
          <p:cNvPr id="657" name="Google Shape;657;p4"/>
          <p:cNvGraphicFramePr/>
          <p:nvPr>
            <p:extLst>
              <p:ext uri="{D42A27DB-BD31-4B8C-83A1-F6EECF244321}">
                <p14:modId xmlns:p14="http://schemas.microsoft.com/office/powerpoint/2010/main" val="1196941321"/>
              </p:ext>
            </p:extLst>
          </p:nvPr>
        </p:nvGraphicFramePr>
        <p:xfrm>
          <a:off x="1304365" y="720468"/>
          <a:ext cx="9654988" cy="5629529"/>
        </p:xfrm>
        <a:graphic>
          <a:graphicData uri="http://schemas.openxmlformats.org/drawingml/2006/table">
            <a:tbl>
              <a:tblPr firstRow="1" bandRow="1">
                <a:gradFill>
                  <a:gsLst>
                    <a:gs pos="0">
                      <a:srgbClr val="A9A9E1"/>
                    </a:gs>
                    <a:gs pos="35000">
                      <a:srgbClr val="C4C4E7"/>
                    </a:gs>
                    <a:gs pos="100000">
                      <a:srgbClr val="E6E6F8"/>
                    </a:gs>
                  </a:gsLst>
                  <a:lin ang="16200000" scaled="0"/>
                </a:gradFill>
              </a:tblPr>
              <a:tblGrid>
                <a:gridCol w="1231855">
                  <a:extLst>
                    <a:ext uri="{9D8B030D-6E8A-4147-A177-3AD203B41FA5}">
                      <a16:colId xmlns:a16="http://schemas.microsoft.com/office/drawing/2014/main" val="20000"/>
                    </a:ext>
                  </a:extLst>
                </a:gridCol>
                <a:gridCol w="3647810">
                  <a:extLst>
                    <a:ext uri="{9D8B030D-6E8A-4147-A177-3AD203B41FA5}">
                      <a16:colId xmlns:a16="http://schemas.microsoft.com/office/drawing/2014/main" val="20001"/>
                    </a:ext>
                  </a:extLst>
                </a:gridCol>
                <a:gridCol w="1234723">
                  <a:extLst>
                    <a:ext uri="{9D8B030D-6E8A-4147-A177-3AD203B41FA5}">
                      <a16:colId xmlns:a16="http://schemas.microsoft.com/office/drawing/2014/main" val="20002"/>
                    </a:ext>
                  </a:extLst>
                </a:gridCol>
                <a:gridCol w="3540600">
                  <a:extLst>
                    <a:ext uri="{9D8B030D-6E8A-4147-A177-3AD203B41FA5}">
                      <a16:colId xmlns:a16="http://schemas.microsoft.com/office/drawing/2014/main" val="20003"/>
                    </a:ext>
                  </a:extLst>
                </a:gridCol>
              </a:tblGrid>
              <a:tr h="408838">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1 (PT)</a:t>
                      </a:r>
                      <a:endParaRPr sz="1500" dirty="0"/>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Wednesday Apr. 22</a:t>
                      </a:r>
                      <a:endParaRPr sz="1500" dirty="0"/>
                    </a:p>
                  </a:txBody>
                  <a:tcPr marL="91450" marR="91450" marT="45725" marB="45725">
                    <a:solidFill>
                      <a:srgbClr val="1F3864"/>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2 (PT)</a:t>
                      </a:r>
                      <a:endParaRPr lang="en-CA" sz="1500" dirty="0"/>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600" u="none" strike="noStrike" cap="none" dirty="0">
                          <a:solidFill>
                            <a:srgbClr val="FFFFFF"/>
                          </a:solidFill>
                        </a:rPr>
                        <a:t>Thursday Apr. 23</a:t>
                      </a:r>
                      <a:endParaRPr lang="en-CA" sz="1600" dirty="0"/>
                    </a:p>
                  </a:txBody>
                  <a:tcPr marL="91450" marR="91450" marT="45725" marB="45725">
                    <a:solidFill>
                      <a:srgbClr val="1F3864"/>
                    </a:solidFill>
                  </a:tcPr>
                </a:tc>
                <a:extLst>
                  <a:ext uri="{0D108BD9-81ED-4DB2-BD59-A6C34878D82A}">
                    <a16:rowId xmlns:a16="http://schemas.microsoft.com/office/drawing/2014/main" val="10000"/>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8:00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Introductions and Technology Check </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8:00 AM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5: Gene Finding with NNs (Lecture and Lab)</a:t>
                      </a:r>
                      <a:endParaRPr sz="1400" b="1" dirty="0"/>
                    </a:p>
                  </a:txBody>
                  <a:tcPr marL="91450" marR="91450" marT="45725" marB="45725">
                    <a:solidFill>
                      <a:srgbClr val="FFFFFF"/>
                    </a:solidFill>
                  </a:tcPr>
                </a:tc>
                <a:extLst>
                  <a:ext uri="{0D108BD9-81ED-4DB2-BD59-A6C34878D82A}">
                    <a16:rowId xmlns:a16="http://schemas.microsoft.com/office/drawing/2014/main" val="10001"/>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8:45 AM</a:t>
                      </a:r>
                      <a:endParaRPr sz="1400" b="1" dirty="0"/>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1: Introduction to Machine Learning (Lecture)</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10:00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5F5F5"/>
                    </a:solidFill>
                  </a:tcPr>
                </a:tc>
                <a:extLst>
                  <a:ext uri="{0D108BD9-81ED-4DB2-BD59-A6C34878D82A}">
                    <a16:rowId xmlns:a16="http://schemas.microsoft.com/office/drawing/2014/main" val="10002"/>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10:30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6: Machine Learning with </a:t>
                      </a:r>
                      <a:r>
                        <a:rPr lang="en-CA" sz="1400" b="1" u="none" strike="noStrike" cap="none" dirty="0" err="1"/>
                        <a:t>Keras</a:t>
                      </a:r>
                      <a:r>
                        <a:rPr lang="en-CA" sz="1400" b="1" u="none" strike="noStrike" cap="none" dirty="0"/>
                        <a:t> and Scikit-Learn (Lecture/Lab) </a:t>
                      </a:r>
                      <a:endParaRPr sz="1400" b="1" dirty="0"/>
                    </a:p>
                  </a:txBody>
                  <a:tcPr marL="91450" marR="91450" marT="45725" marB="45725">
                    <a:solidFill>
                      <a:srgbClr val="FFFFFF"/>
                    </a:solidFill>
                  </a:tcPr>
                </a:tc>
                <a:extLst>
                  <a:ext uri="{0D108BD9-81ED-4DB2-BD59-A6C34878D82A}">
                    <a16:rowId xmlns:a16="http://schemas.microsoft.com/office/drawing/2014/main" val="10003"/>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10:30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2: Decision Trees (Lecture and Lab)</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12:00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(45 min)</a:t>
                      </a:r>
                      <a:endParaRPr sz="1400" b="1"/>
                    </a:p>
                  </a:txBody>
                  <a:tcPr marL="91450" marR="91450" marT="45725" marB="45725">
                    <a:solidFill>
                      <a:srgbClr val="F5F5F5"/>
                    </a:solidFill>
                  </a:tcPr>
                </a:tc>
                <a:extLst>
                  <a:ext uri="{0D108BD9-81ED-4DB2-BD59-A6C34878D82A}">
                    <a16:rowId xmlns:a16="http://schemas.microsoft.com/office/drawing/2014/main" val="10004"/>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12:00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Break (1 hour)</a:t>
                      </a:r>
                      <a:endParaRPr sz="1400" b="1" dirty="0"/>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7: Machine Learning with Keras and Scikit-Learn (Cont'd) </a:t>
                      </a:r>
                      <a:endParaRPr sz="1400" b="1"/>
                    </a:p>
                  </a:txBody>
                  <a:tcPr marL="91450" marR="91450" marT="45725" marB="45725">
                    <a:solidFill>
                      <a:srgbClr val="FFFFFF"/>
                    </a:solidFill>
                  </a:tcPr>
                </a:tc>
                <a:extLst>
                  <a:ext uri="{0D108BD9-81ED-4DB2-BD59-A6C34878D82A}">
                    <a16:rowId xmlns:a16="http://schemas.microsoft.com/office/drawing/2014/main" val="10005"/>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3: Neural Networks (Lecture and Lab)</a:t>
                      </a:r>
                      <a:endParaRPr sz="1400" b="1"/>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2:00 PM</a:t>
                      </a:r>
                      <a:endParaRPr sz="1400" b="1" dirty="0"/>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5F5F5"/>
                    </a:solidFill>
                  </a:tcPr>
                </a:tc>
                <a:extLst>
                  <a:ext uri="{0D108BD9-81ED-4DB2-BD59-A6C34878D82A}">
                    <a16:rowId xmlns:a16="http://schemas.microsoft.com/office/drawing/2014/main" val="10006"/>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2:00 PM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2:30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8: LLMs and agentic coding for bioinformatics</a:t>
                      </a:r>
                      <a:endParaRPr sz="1400" b="1" dirty="0"/>
                    </a:p>
                  </a:txBody>
                  <a:tcPr marL="91450" marR="91450" marT="45725" marB="45725">
                    <a:solidFill>
                      <a:srgbClr val="FFFFFF"/>
                    </a:solidFill>
                  </a:tcPr>
                </a:tc>
                <a:extLst>
                  <a:ext uri="{0D108BD9-81ED-4DB2-BD59-A6C34878D82A}">
                    <a16:rowId xmlns:a16="http://schemas.microsoft.com/office/drawing/2014/main" val="10007"/>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2:30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4: Neural Networks for 2</a:t>
                      </a:r>
                      <a:r>
                        <a:rPr lang="en-CA" sz="1400" b="1" u="none" strike="noStrike" cap="none" baseline="30000" dirty="0"/>
                        <a:t>o</a:t>
                      </a:r>
                      <a:r>
                        <a:rPr lang="en-CA" sz="1400" b="1" u="none" strike="noStrike" cap="none" dirty="0"/>
                        <a:t> Structure (Lecture and Homework)</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3:45 PM</a:t>
                      </a:r>
                      <a:endParaRPr sz="1400" b="1" dirty="0"/>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Survey and Closing Remarks</a:t>
                      </a:r>
                      <a:endParaRPr sz="1400" b="1"/>
                    </a:p>
                  </a:txBody>
                  <a:tcPr marL="91450" marR="91450" marT="45725" marB="45725">
                    <a:solidFill>
                      <a:srgbClr val="F5F5F5"/>
                    </a:solidFill>
                  </a:tcPr>
                </a:tc>
                <a:extLst>
                  <a:ext uri="{0D108BD9-81ED-4DB2-BD59-A6C34878D82A}">
                    <a16:rowId xmlns:a16="http://schemas.microsoft.com/office/drawing/2014/main" val="10008"/>
                  </a:ext>
                </a:extLst>
              </a:tr>
              <a:tr h="463355">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4:00 PM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End of Day 1</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4:00 PM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End of Day 2</a:t>
                      </a:r>
                      <a:endParaRPr sz="1400" b="1" dirty="0"/>
                    </a:p>
                  </a:txBody>
                  <a:tcPr marL="91450" marR="91450" marT="45725" marB="45725">
                    <a:solidFill>
                      <a:srgbClr val="FFFFFF"/>
                    </a:solidFill>
                  </a:tcPr>
                </a:tc>
                <a:extLst>
                  <a:ext uri="{0D108BD9-81ED-4DB2-BD59-A6C34878D82A}">
                    <a16:rowId xmlns:a16="http://schemas.microsoft.com/office/drawing/2014/main" val="10009"/>
                  </a:ext>
                </a:extLst>
              </a:tr>
            </a:tbl>
          </a:graphicData>
        </a:graphic>
      </p:graphicFrame>
      <p:pic>
        <p:nvPicPr>
          <p:cNvPr id="658" name="Google Shape;658;p4" descr="A red sign with white letters  Description automatically generated"/>
          <p:cNvPicPr preferRelativeResize="0"/>
          <p:nvPr/>
        </p:nvPicPr>
        <p:blipFill rotWithShape="1">
          <a:blip r:embed="rId2">
            <a:alphaModFix/>
          </a:blip>
          <a:srcRect/>
          <a:stretch/>
        </p:blipFill>
        <p:spPr>
          <a:xfrm>
            <a:off x="1627939" y="6440905"/>
            <a:ext cx="1765300" cy="381000"/>
          </a:xfrm>
          <a:prstGeom prst="rect">
            <a:avLst/>
          </a:prstGeom>
          <a:noFill/>
          <a:ln>
            <a:noFill/>
          </a:ln>
        </p:spPr>
      </p:pic>
      <p:sp>
        <p:nvSpPr>
          <p:cNvPr id="9901" name="Footer Cover Fix"/>
          <p:cNvSpPr/>
          <p:nvPr/>
        </p:nvSpPr>
        <p:spPr>
          <a:xfrm>
            <a:off x="0" y="6350000"/>
            <a:ext cx="12192000" cy="508000"/>
          </a:xfrm>
          <a:prstGeom prst="rect">
            <a:avLst/>
          </a:prstGeom>
          <a:solidFill>
            <a:srgbClr val="FFFFFF"/>
          </a:solidFill>
          <a:ln>
            <a:noFill/>
          </a:ln>
        </p:spPr>
        <p:txBody>
          <a:bodyPr/>
          <a:lstStyle/>
          <a:p>
            <a:endParaRPr/>
          </a:p>
        </p:txBody>
      </p:sp>
      <p:sp>
        <p:nvSpPr>
          <p:cNvPr id="9902" name="Footer Bar Fix"/>
          <p:cNvSpPr/>
          <p:nvPr/>
        </p:nvSpPr>
        <p:spPr>
          <a:xfrm>
            <a:off x="0" y="6492874"/>
            <a:ext cx="12192000" cy="365126"/>
          </a:xfrm>
          <a:prstGeom prst="rect">
            <a:avLst/>
          </a:prstGeom>
          <a:solidFill>
            <a:srgbClr val="70247F"/>
          </a:solidFill>
          <a:ln>
            <a:noFill/>
          </a:ln>
        </p:spPr>
        <p:txBody>
          <a:bodyPr/>
          <a:lstStyle/>
          <a:p>
            <a:endParaRPr/>
          </a:p>
        </p:txBody>
      </p:sp>
      <p:sp>
        <p:nvSpPr>
          <p:cNvPr id="9903" name="Footer Text Fix"/>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Canadian Bioinformatics Workshops | bioinformatics.ca</a:t>
            </a: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747126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EF383E78-B9E1-A89D-9137-CABB34A6F2BE}"/>
              </a:ext>
            </a:extLst>
          </p:cNvPr>
          <p:cNvSpPr>
            <a:spLocks noGrp="1"/>
          </p:cNvSpPr>
          <p:nvPr>
            <p:ph type="title"/>
          </p:nvPr>
        </p:nvSpPr>
        <p:spPr/>
        <p:txBody>
          <a:bodyPr/>
          <a:lstStyle/>
          <a:p>
            <a:r>
              <a:rPr lang="en-US" sz="4400" dirty="0"/>
              <a:t>Check the Code</a:t>
            </a:r>
          </a:p>
        </p:txBody>
      </p:sp>
      <p:sp>
        <p:nvSpPr>
          <p:cNvPr id="3" name="Text Placeholder 2">
            <a:extLst>
              <a:ext uri="{FF2B5EF4-FFF2-40B4-BE49-F238E27FC236}">
                <a16:creationId xmlns:a16="http://schemas.microsoft.com/office/drawing/2014/main" id="{C391089B-BEA6-393B-7FB4-B9A5EC7FBA1C}"/>
              </a:ext>
            </a:extLst>
          </p:cNvPr>
          <p:cNvSpPr>
            <a:spLocks noGrp="1"/>
          </p:cNvSpPr>
          <p:nvPr>
            <p:ph type="body" idx="1"/>
          </p:nvPr>
        </p:nvSpPr>
        <p:spPr/>
        <p:txBody>
          <a:bodyPr/>
          <a:lstStyle/>
          <a:p>
            <a:pPr marL="457200" lvl="0" indent="-317500" algn="l" rtl="0">
              <a:spcBef>
                <a:spcPts val="0"/>
              </a:spcBef>
              <a:spcAft>
                <a:spcPts val="0"/>
              </a:spcAft>
              <a:buSzPts val="1400"/>
              <a:buChar char="●"/>
            </a:pPr>
            <a:r>
              <a:rPr lang="en-CA" dirty="0"/>
              <a:t>The code actually generates an error: See the error message </a:t>
            </a:r>
          </a:p>
          <a:p>
            <a:pPr marL="457200" lvl="0" indent="-317500" algn="l" rtl="0">
              <a:spcBef>
                <a:spcPts val="0"/>
              </a:spcBef>
              <a:spcAft>
                <a:spcPts val="0"/>
              </a:spcAft>
              <a:buSzPts val="1400"/>
              <a:buChar char="●"/>
            </a:pPr>
            <a:r>
              <a:rPr lang="en-CA" dirty="0" err="1"/>
              <a:t>ChatGPT</a:t>
            </a:r>
            <a:r>
              <a:rPr lang="en-CA" dirty="0"/>
              <a:t> generated codes are good but are not always perfect</a:t>
            </a:r>
          </a:p>
          <a:p>
            <a:pPr marL="457200" lvl="0" indent="-317500" algn="l" rtl="0">
              <a:spcBef>
                <a:spcPts val="0"/>
              </a:spcBef>
              <a:spcAft>
                <a:spcPts val="0"/>
              </a:spcAft>
              <a:buSzPts val="1400"/>
              <a:buChar char="●"/>
            </a:pPr>
            <a:r>
              <a:rPr lang="en-CA" dirty="0"/>
              <a:t>Often users need to optimize the code to get real results</a:t>
            </a:r>
          </a:p>
          <a:p>
            <a:pPr marL="457200" lvl="0" indent="-317500" algn="l" rtl="0">
              <a:spcBef>
                <a:spcPts val="0"/>
              </a:spcBef>
              <a:spcAft>
                <a:spcPts val="0"/>
              </a:spcAft>
              <a:buSzPts val="1400"/>
              <a:buChar char="●"/>
            </a:pPr>
            <a:r>
              <a:rPr lang="en-CA" dirty="0"/>
              <a:t>Let’s do some code optimization by debugging the program </a:t>
            </a:r>
          </a:p>
          <a:p>
            <a:endParaRPr lang="en-US" dirty="0"/>
          </a:p>
        </p:txBody>
      </p:sp>
    </p:spTree>
    <p:extLst>
      <p:ext uri="{BB962C8B-B14F-4D97-AF65-F5344CB8AC3E}">
        <p14:creationId xmlns:p14="http://schemas.microsoft.com/office/powerpoint/2010/main" val="2640975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1524000" y="0"/>
          <a:ext cx="0" cy="0"/>
          <a:chOff x="0" y="0"/>
          <a:chExt cx="0" cy="0"/>
        </a:xfrm>
      </p:grpSpPr>
      <p:sp>
        <p:nvSpPr>
          <p:cNvPr id="509" name="Google Shape;509;g267dd3ba9ac_0_30"/>
          <p:cNvSpPr/>
          <p:nvPr/>
        </p:nvSpPr>
        <p:spPr>
          <a:xfrm>
            <a:off x="4884135" y="4917275"/>
            <a:ext cx="841800" cy="264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0" name="Google Shape;510;g267dd3ba9ac_0_30"/>
          <p:cNvPicPr preferRelativeResize="0"/>
          <p:nvPr/>
        </p:nvPicPr>
        <p:blipFill>
          <a:blip r:embed="rId3">
            <a:alphaModFix/>
          </a:blip>
          <a:stretch>
            <a:fillRect/>
          </a:stretch>
        </p:blipFill>
        <p:spPr>
          <a:xfrm>
            <a:off x="3321260" y="469200"/>
            <a:ext cx="5554724" cy="5919601"/>
          </a:xfrm>
          <a:prstGeom prst="rect">
            <a:avLst/>
          </a:prstGeom>
          <a:noFill/>
          <a:ln>
            <a:solidFill>
              <a:schemeClr val="tx1"/>
            </a:solidFill>
          </a:ln>
        </p:spPr>
      </p:pic>
      <p:sp>
        <p:nvSpPr>
          <p:cNvPr id="511" name="Google Shape;511;g267dd3ba9ac_0_30"/>
          <p:cNvSpPr/>
          <p:nvPr/>
        </p:nvSpPr>
        <p:spPr>
          <a:xfrm>
            <a:off x="3430710" y="3694900"/>
            <a:ext cx="5554800" cy="810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g267dd3ba9ac_0_30"/>
          <p:cNvSpPr/>
          <p:nvPr/>
        </p:nvSpPr>
        <p:spPr>
          <a:xfrm>
            <a:off x="3369085" y="5814850"/>
            <a:ext cx="5902500" cy="60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g267dd3ba9ac_0_30"/>
          <p:cNvSpPr txBox="1"/>
          <p:nvPr/>
        </p:nvSpPr>
        <p:spPr>
          <a:xfrm>
            <a:off x="7280484" y="3757888"/>
            <a:ext cx="2160300" cy="26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b="1" dirty="0"/>
              <a:t>Change the</a:t>
            </a:r>
          </a:p>
          <a:p>
            <a:pPr marL="0" lvl="0" indent="0" algn="l" rtl="0">
              <a:spcBef>
                <a:spcPts val="0"/>
              </a:spcBef>
              <a:spcAft>
                <a:spcPts val="0"/>
              </a:spcAft>
              <a:buNone/>
            </a:pPr>
            <a:r>
              <a:rPr lang="en-CA" b="1" dirty="0"/>
              <a:t>Function around</a:t>
            </a:r>
            <a:endParaRPr b="1" dirty="0"/>
          </a:p>
        </p:txBody>
      </p:sp>
      <p:sp>
        <p:nvSpPr>
          <p:cNvPr id="508" name="Google Shape;508;g267dd3ba9ac_0_30"/>
          <p:cNvSpPr txBox="1"/>
          <p:nvPr/>
        </p:nvSpPr>
        <p:spPr>
          <a:xfrm>
            <a:off x="7087222" y="5913825"/>
            <a:ext cx="2160300" cy="26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b="1" dirty="0"/>
              <a:t>CORRECT RESULT</a:t>
            </a:r>
            <a:endParaRPr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1524000" y="0"/>
          <a:ext cx="0" cy="0"/>
          <a:chOff x="0" y="0"/>
          <a:chExt cx="0" cy="0"/>
        </a:xfrm>
      </p:grpSpPr>
      <p:pic>
        <p:nvPicPr>
          <p:cNvPr id="8" name="Google Shape;402;p85" descr="A screenshot of a chat  Description automatically generated">
            <a:extLst>
              <a:ext uri="{FF2B5EF4-FFF2-40B4-BE49-F238E27FC236}">
                <a16:creationId xmlns:a16="http://schemas.microsoft.com/office/drawing/2014/main" id="{419F901B-7B95-7A77-064F-F81164E11DAA}"/>
              </a:ext>
            </a:extLst>
          </p:cNvPr>
          <p:cNvPicPr preferRelativeResize="0"/>
          <p:nvPr/>
        </p:nvPicPr>
        <p:blipFill rotWithShape="1">
          <a:blip r:embed="rId3">
            <a:alphaModFix/>
          </a:blip>
          <a:srcRect/>
          <a:stretch/>
        </p:blipFill>
        <p:spPr>
          <a:xfrm>
            <a:off x="2209800" y="1596888"/>
            <a:ext cx="7772400" cy="4329027"/>
          </a:xfrm>
          <a:prstGeom prst="rect">
            <a:avLst/>
          </a:prstGeom>
          <a:noFill/>
          <a:ln w="9525" cap="flat" cmpd="sng">
            <a:solidFill>
              <a:schemeClr val="dk1"/>
            </a:solidFill>
            <a:prstDash val="solid"/>
            <a:round/>
            <a:headEnd type="none" w="sm" len="sm"/>
            <a:tailEnd type="none" w="sm" len="sm"/>
          </a:ln>
        </p:spPr>
      </p:pic>
      <p:sp>
        <p:nvSpPr>
          <p:cNvPr id="407" name="Google Shape;407;p89"/>
          <p:cNvSpPr txBox="1">
            <a:spLocks noGrp="1"/>
          </p:cNvSpPr>
          <p:nvPr>
            <p:ph type="title"/>
          </p:nvPr>
        </p:nvSpPr>
        <p:spPr>
          <a:xfrm>
            <a:off x="1676400" y="274638"/>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latin typeface="Arial"/>
                <a:ea typeface="Arial"/>
                <a:cs typeface="Arial"/>
                <a:sym typeface="Arial"/>
              </a:rPr>
              <a:t>Coding With </a:t>
            </a:r>
            <a:r>
              <a:rPr lang="en-CA" dirty="0" err="1">
                <a:latin typeface="Arial"/>
                <a:ea typeface="Arial"/>
                <a:cs typeface="Arial"/>
                <a:sym typeface="Arial"/>
              </a:rPr>
              <a:t>ChatGPT</a:t>
            </a:r>
            <a:r>
              <a:rPr lang="en-CA" dirty="0">
                <a:latin typeface="Arial"/>
                <a:ea typeface="Arial"/>
                <a:cs typeface="Arial"/>
                <a:sym typeface="Arial"/>
              </a:rPr>
              <a:t> – Example 2</a:t>
            </a:r>
            <a:endParaRPr dirty="0">
              <a:latin typeface="Arial"/>
              <a:ea typeface="Arial"/>
              <a:cs typeface="Arial"/>
              <a:sym typeface="Arial"/>
            </a:endParaRPr>
          </a:p>
        </p:txBody>
      </p:sp>
      <p:sp>
        <p:nvSpPr>
          <p:cNvPr id="4" name="TextBox 3">
            <a:extLst>
              <a:ext uri="{FF2B5EF4-FFF2-40B4-BE49-F238E27FC236}">
                <a16:creationId xmlns:a16="http://schemas.microsoft.com/office/drawing/2014/main" id="{C51C7567-38FC-FA00-7565-829A35B058F5}"/>
              </a:ext>
            </a:extLst>
          </p:cNvPr>
          <p:cNvSpPr txBox="1"/>
          <p:nvPr/>
        </p:nvSpPr>
        <p:spPr>
          <a:xfrm>
            <a:off x="4519858" y="5131287"/>
            <a:ext cx="4847802" cy="307777"/>
          </a:xfrm>
          <a:prstGeom prst="rect">
            <a:avLst/>
          </a:prstGeom>
          <a:solidFill>
            <a:schemeClr val="bg1"/>
          </a:solidFill>
        </p:spPr>
        <p:txBody>
          <a:bodyPr wrap="none" rtlCol="0">
            <a:spAutoFit/>
          </a:bodyPr>
          <a:lstStyle/>
          <a:p>
            <a:r>
              <a:rPr lang="en-US" b="1" dirty="0">
                <a:solidFill>
                  <a:srgbClr val="FF0000"/>
                </a:solidFill>
              </a:rPr>
              <a:t>Write a python program to find ORFs in DNA sequence</a:t>
            </a:r>
          </a:p>
        </p:txBody>
      </p:sp>
      <p:cxnSp>
        <p:nvCxnSpPr>
          <p:cNvPr id="2" name="Straight Arrow Connector 1">
            <a:extLst>
              <a:ext uri="{FF2B5EF4-FFF2-40B4-BE49-F238E27FC236}">
                <a16:creationId xmlns:a16="http://schemas.microsoft.com/office/drawing/2014/main" id="{E16DC45A-14AB-A164-EC3B-3F0D3FD5856F}"/>
              </a:ext>
            </a:extLst>
          </p:cNvPr>
          <p:cNvCxnSpPr>
            <a:cxnSpLocks/>
          </p:cNvCxnSpPr>
          <p:nvPr/>
        </p:nvCxnSpPr>
        <p:spPr>
          <a:xfrm flipH="1">
            <a:off x="9493617" y="4656223"/>
            <a:ext cx="380302" cy="5111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13DCBA-D77E-D2A8-8A75-333176778C53}"/>
              </a:ext>
            </a:extLst>
          </p:cNvPr>
          <p:cNvSpPr txBox="1"/>
          <p:nvPr/>
        </p:nvSpPr>
        <p:spPr>
          <a:xfrm>
            <a:off x="9234877" y="4331012"/>
            <a:ext cx="1061509" cy="307777"/>
          </a:xfrm>
          <a:prstGeom prst="rect">
            <a:avLst/>
          </a:prstGeom>
          <a:noFill/>
        </p:spPr>
        <p:txBody>
          <a:bodyPr wrap="none" rtlCol="0">
            <a:spAutoFit/>
          </a:bodyPr>
          <a:lstStyle/>
          <a:p>
            <a:r>
              <a:rPr lang="en-US" b="1" dirty="0">
                <a:solidFill>
                  <a:srgbClr val="FF0000"/>
                </a:solidFill>
              </a:rPr>
              <a:t>Click Here</a:t>
            </a:r>
          </a:p>
        </p:txBody>
      </p:sp>
      <p:sp>
        <p:nvSpPr>
          <p:cNvPr id="3" name="Rectangle 2">
            <a:extLst>
              <a:ext uri="{FF2B5EF4-FFF2-40B4-BE49-F238E27FC236}">
                <a16:creationId xmlns:a16="http://schemas.microsoft.com/office/drawing/2014/main" id="{B217B1C3-BB98-2B91-1781-FBF5066060AD}"/>
              </a:ext>
            </a:extLst>
          </p:cNvPr>
          <p:cNvSpPr/>
          <p:nvPr/>
        </p:nvSpPr>
        <p:spPr>
          <a:xfrm>
            <a:off x="5699051" y="1679944"/>
            <a:ext cx="2966484" cy="510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608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1524000" y="0"/>
          <a:ext cx="0" cy="0"/>
          <a:chOff x="0" y="0"/>
          <a:chExt cx="0" cy="0"/>
        </a:xfrm>
      </p:grpSpPr>
      <p:pic>
        <p:nvPicPr>
          <p:cNvPr id="519" name="Google Shape;519;g267c1d80e85_6_1"/>
          <p:cNvPicPr preferRelativeResize="0"/>
          <p:nvPr/>
        </p:nvPicPr>
        <p:blipFill rotWithShape="1">
          <a:blip r:embed="rId3">
            <a:alphaModFix/>
          </a:blip>
          <a:srcRect t="12714"/>
          <a:stretch/>
        </p:blipFill>
        <p:spPr>
          <a:xfrm>
            <a:off x="2783850" y="1287379"/>
            <a:ext cx="6624299" cy="5144983"/>
          </a:xfrm>
          <a:prstGeom prst="rect">
            <a:avLst/>
          </a:prstGeom>
          <a:noFill/>
          <a:ln w="9525" cap="flat" cmpd="sng">
            <a:solidFill>
              <a:schemeClr val="dk1"/>
            </a:solidFill>
            <a:prstDash val="solid"/>
            <a:round/>
            <a:headEnd type="none" w="sm" len="sm"/>
            <a:tailEnd type="none" w="sm" len="sm"/>
          </a:ln>
        </p:spPr>
      </p:pic>
      <p:sp>
        <p:nvSpPr>
          <p:cNvPr id="526" name="Google Shape;526;g267c1d80e85_6_1"/>
          <p:cNvSpPr txBox="1">
            <a:spLocks noGrp="1"/>
          </p:cNvSpPr>
          <p:nvPr>
            <p:ph type="title"/>
          </p:nvPr>
        </p:nvSpPr>
        <p:spPr>
          <a:xfrm>
            <a:off x="1524000" y="144379"/>
            <a:ext cx="9514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The Result</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1524000" y="0"/>
          <a:ext cx="0" cy="0"/>
          <a:chOff x="0" y="0"/>
          <a:chExt cx="0" cy="0"/>
        </a:xfrm>
      </p:grpSpPr>
      <p:pic>
        <p:nvPicPr>
          <p:cNvPr id="533" name="Google Shape;533;g267feedf7c2_0_3"/>
          <p:cNvPicPr preferRelativeResize="0"/>
          <p:nvPr/>
        </p:nvPicPr>
        <p:blipFill rotWithShape="1">
          <a:blip r:embed="rId3">
            <a:alphaModFix/>
          </a:blip>
          <a:srcRect t="2125" b="2125"/>
          <a:stretch/>
        </p:blipFill>
        <p:spPr>
          <a:xfrm>
            <a:off x="3102347" y="845257"/>
            <a:ext cx="6113474" cy="5585150"/>
          </a:xfrm>
          <a:prstGeom prst="rect">
            <a:avLst/>
          </a:prstGeom>
          <a:noFill/>
          <a:ln w="9525" cap="flat" cmpd="sng">
            <a:solidFill>
              <a:schemeClr val="dk1"/>
            </a:solidFill>
            <a:prstDash val="solid"/>
            <a:round/>
            <a:headEnd type="none" w="sm" len="sm"/>
            <a:tailEnd type="none" w="sm" len="sm"/>
          </a:ln>
        </p:spPr>
      </p:pic>
      <p:sp>
        <p:nvSpPr>
          <p:cNvPr id="534" name="Google Shape;534;g267feedf7c2_0_3"/>
          <p:cNvSpPr/>
          <p:nvPr/>
        </p:nvSpPr>
        <p:spPr>
          <a:xfrm>
            <a:off x="3433347" y="5897032"/>
            <a:ext cx="5887114" cy="547200"/>
          </a:xfrm>
          <a:prstGeom prst="rect">
            <a:avLst/>
          </a:prstGeom>
          <a:noFill/>
          <a:ln w="19050" cap="flat" cmpd="sng">
            <a:solidFill>
              <a:srgbClr val="FC110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g267feedf7c2_0_3"/>
          <p:cNvSpPr txBox="1">
            <a:spLocks noGrp="1"/>
          </p:cNvSpPr>
          <p:nvPr>
            <p:ph type="title"/>
          </p:nvPr>
        </p:nvSpPr>
        <p:spPr>
          <a:xfrm>
            <a:off x="1338600" y="-8985"/>
            <a:ext cx="9514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Checking on Google </a:t>
            </a:r>
            <a:r>
              <a:rPr lang="en-CA" dirty="0" err="1"/>
              <a:t>Colab</a:t>
            </a:r>
            <a:endParaRPr dirty="0"/>
          </a:p>
        </p:txBody>
      </p:sp>
      <p:sp>
        <p:nvSpPr>
          <p:cNvPr id="532" name="Google Shape;532;g267feedf7c2_0_3"/>
          <p:cNvSpPr txBox="1"/>
          <p:nvPr/>
        </p:nvSpPr>
        <p:spPr>
          <a:xfrm>
            <a:off x="7557961" y="5978207"/>
            <a:ext cx="1762500" cy="26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b="1" dirty="0"/>
              <a:t>Accurate Results</a:t>
            </a:r>
            <a:endParaRPr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subTitle" idx="1"/>
          </p:nvPr>
        </p:nvSpPr>
        <p:spPr>
          <a:xfrm>
            <a:off x="1787050" y="2426800"/>
            <a:ext cx="8520600" cy="792600"/>
          </a:xfrm>
          <a:prstGeom prst="rect">
            <a:avLst/>
          </a:prstGeom>
        </p:spPr>
        <p:txBody>
          <a:bodyPr spcFirstLastPara="1" wrap="square" lIns="91425" tIns="91425" rIns="91425" bIns="91425" anchor="t" anchorCtr="0">
            <a:normAutofit lnSpcReduction="10000"/>
          </a:bodyPr>
          <a:lstStyle/>
          <a:p>
            <a:pPr marL="0" indent="0">
              <a:spcBef>
                <a:spcPts val="0"/>
              </a:spcBef>
            </a:pPr>
            <a:r>
              <a:rPr lang="en" sz="4400" b="1" dirty="0">
                <a:solidFill>
                  <a:schemeClr val="tx1"/>
                </a:solidFill>
              </a:rPr>
              <a:t>Using Gemini Inline in Google </a:t>
            </a:r>
            <a:r>
              <a:rPr lang="en" sz="4400" b="1" dirty="0" err="1">
                <a:solidFill>
                  <a:schemeClr val="tx1"/>
                </a:solidFill>
              </a:rPr>
              <a:t>Colab</a:t>
            </a:r>
            <a:r>
              <a:rPr lang="en" sz="4400" b="1" dirty="0">
                <a:solidFill>
                  <a:schemeClr val="tx1"/>
                </a:solidFill>
              </a:rPr>
              <a:t> </a:t>
            </a:r>
            <a:endParaRPr sz="4400" b="1" dirty="0">
              <a:solidFill>
                <a:schemeClr val="tx1"/>
              </a:solidFill>
            </a:endParaRPr>
          </a:p>
        </p:txBody>
      </p:sp>
    </p:spTree>
    <p:extLst>
      <p:ext uri="{BB962C8B-B14F-4D97-AF65-F5344CB8AC3E}">
        <p14:creationId xmlns:p14="http://schemas.microsoft.com/office/powerpoint/2010/main" val="1994041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2"/>
          <p:cNvPicPr preferRelativeResize="0"/>
          <p:nvPr/>
        </p:nvPicPr>
        <p:blipFill>
          <a:blip r:embed="rId3">
            <a:alphaModFix/>
          </a:blip>
          <a:srcRect t="6587"/>
          <a:stretch>
            <a:fillRect/>
          </a:stretch>
        </p:blipFill>
        <p:spPr>
          <a:xfrm>
            <a:off x="745588" y="986886"/>
            <a:ext cx="10944663" cy="5346831"/>
          </a:xfrm>
          <a:prstGeom prst="rect">
            <a:avLst/>
          </a:prstGeom>
          <a:noFill/>
          <a:ln w="9525" cap="flat" cmpd="sng">
            <a:solidFill>
              <a:schemeClr val="dk2"/>
            </a:solidFill>
            <a:prstDash val="solid"/>
            <a:round/>
            <a:headEnd type="none" w="sm" len="sm"/>
            <a:tailEnd type="none" w="sm" len="sm"/>
          </a:ln>
        </p:spPr>
      </p:pic>
      <p:sp>
        <p:nvSpPr>
          <p:cNvPr id="127" name="Google Shape;127;p22"/>
          <p:cNvSpPr txBox="1">
            <a:spLocks noGrp="1"/>
          </p:cNvSpPr>
          <p:nvPr>
            <p:ph type="subTitle" idx="1"/>
          </p:nvPr>
        </p:nvSpPr>
        <p:spPr>
          <a:xfrm>
            <a:off x="0" y="-79930"/>
            <a:ext cx="12192000" cy="792600"/>
          </a:xfrm>
          <a:prstGeom prst="rect">
            <a:avLst/>
          </a:prstGeom>
        </p:spPr>
        <p:txBody>
          <a:bodyPr spcFirstLastPara="1" wrap="square" lIns="91425" tIns="91425" rIns="91425" bIns="91425" anchor="t" anchorCtr="0">
            <a:normAutofit/>
          </a:bodyPr>
          <a:lstStyle/>
          <a:p>
            <a:pPr marL="0" indent="0">
              <a:spcBef>
                <a:spcPts val="0"/>
              </a:spcBef>
            </a:pPr>
            <a:r>
              <a:rPr lang="en" sz="3600" b="1" dirty="0">
                <a:solidFill>
                  <a:schemeClr val="tx1"/>
                </a:solidFill>
              </a:rPr>
              <a:t>Activating Gemini in a </a:t>
            </a:r>
            <a:r>
              <a:rPr lang="en" sz="3600" b="1" dirty="0" err="1">
                <a:solidFill>
                  <a:schemeClr val="tx1"/>
                </a:solidFill>
              </a:rPr>
              <a:t>Colab</a:t>
            </a:r>
            <a:r>
              <a:rPr lang="en" sz="3600" b="1" dirty="0">
                <a:solidFill>
                  <a:schemeClr val="tx1"/>
                </a:solidFill>
              </a:rPr>
              <a:t> cell</a:t>
            </a:r>
            <a:endParaRPr sz="3600" b="1" dirty="0">
              <a:solidFill>
                <a:schemeClr val="tx1"/>
              </a:solidFill>
            </a:endParaRPr>
          </a:p>
        </p:txBody>
      </p:sp>
      <p:sp>
        <p:nvSpPr>
          <p:cNvPr id="128" name="Google Shape;128;p22"/>
          <p:cNvSpPr txBox="1"/>
          <p:nvPr/>
        </p:nvSpPr>
        <p:spPr>
          <a:xfrm>
            <a:off x="1610400" y="525186"/>
            <a:ext cx="9057600" cy="461700"/>
          </a:xfrm>
          <a:prstGeom prst="rect">
            <a:avLst/>
          </a:prstGeom>
          <a:noFill/>
          <a:ln>
            <a:noFill/>
          </a:ln>
        </p:spPr>
        <p:txBody>
          <a:bodyPr spcFirstLastPara="1" wrap="square" lIns="91425" tIns="91425" rIns="91425" bIns="91425" anchor="t" anchorCtr="0">
            <a:spAutoFit/>
          </a:bodyPr>
          <a:lstStyle/>
          <a:p>
            <a:pPr algn="ctr"/>
            <a:r>
              <a:rPr lang="en" sz="1800" b="1" dirty="0">
                <a:solidFill>
                  <a:schemeClr val="dk2"/>
                </a:solidFill>
              </a:rPr>
              <a:t>Click on generate with AI after adding a new line</a:t>
            </a:r>
            <a:endParaRPr sz="1800" b="1" dirty="0">
              <a:solidFill>
                <a:schemeClr val="dk2"/>
              </a:solidFill>
            </a:endParaRPr>
          </a:p>
        </p:txBody>
      </p:sp>
      <p:sp>
        <p:nvSpPr>
          <p:cNvPr id="129" name="Google Shape;129;p22"/>
          <p:cNvSpPr/>
          <p:nvPr/>
        </p:nvSpPr>
        <p:spPr>
          <a:xfrm rot="1650454">
            <a:off x="3514863" y="2532224"/>
            <a:ext cx="1362084" cy="291845"/>
          </a:xfrm>
          <a:prstGeom prst="left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ctr"/>
            <a:endParaRPr>
              <a:highlight>
                <a:srgbClr val="0000FF"/>
              </a:highlight>
            </a:endParaRPr>
          </a:p>
        </p:txBody>
      </p:sp>
      <p:sp>
        <p:nvSpPr>
          <p:cNvPr id="130" name="Google Shape;130;p22"/>
          <p:cNvSpPr txBox="1"/>
          <p:nvPr/>
        </p:nvSpPr>
        <p:spPr>
          <a:xfrm rot="1650454">
            <a:off x="3978515" y="2425555"/>
            <a:ext cx="1362084" cy="461722"/>
          </a:xfrm>
          <a:prstGeom prst="rect">
            <a:avLst/>
          </a:prstGeom>
          <a:noFill/>
          <a:ln>
            <a:noFill/>
          </a:ln>
        </p:spPr>
        <p:txBody>
          <a:bodyPr spcFirstLastPara="1" wrap="square" lIns="91425" tIns="91425" rIns="91425" bIns="91425" anchor="t" anchorCtr="0">
            <a:spAutoFit/>
          </a:bodyPr>
          <a:lstStyle/>
          <a:p>
            <a:r>
              <a:rPr lang="en" sz="1800" b="1">
                <a:solidFill>
                  <a:srgbClr val="0000FF"/>
                </a:solidFill>
              </a:rPr>
              <a:t>Click here</a:t>
            </a:r>
            <a:endParaRPr sz="1800" b="1">
              <a:solidFill>
                <a:srgbClr val="0000FF"/>
              </a:solidFill>
            </a:endParaRPr>
          </a:p>
        </p:txBody>
      </p:sp>
    </p:spTree>
    <p:extLst>
      <p:ext uri="{BB962C8B-B14F-4D97-AF65-F5344CB8AC3E}">
        <p14:creationId xmlns:p14="http://schemas.microsoft.com/office/powerpoint/2010/main" val="770151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2" name="Picture 1">
            <a:extLst>
              <a:ext uri="{FF2B5EF4-FFF2-40B4-BE49-F238E27FC236}">
                <a16:creationId xmlns:a16="http://schemas.microsoft.com/office/drawing/2014/main" id="{36E9B811-804E-5135-888D-D2D2A4AA714B}"/>
              </a:ext>
            </a:extLst>
          </p:cNvPr>
          <p:cNvPicPr>
            <a:picLocks noChangeAspect="1"/>
          </p:cNvPicPr>
          <p:nvPr/>
        </p:nvPicPr>
        <p:blipFill>
          <a:blip r:embed="rId3"/>
          <a:stretch>
            <a:fillRect/>
          </a:stretch>
        </p:blipFill>
        <p:spPr>
          <a:xfrm>
            <a:off x="495701" y="1050200"/>
            <a:ext cx="11556167" cy="5253610"/>
          </a:xfrm>
          <a:prstGeom prst="rect">
            <a:avLst/>
          </a:prstGeom>
        </p:spPr>
      </p:pic>
      <p:sp>
        <p:nvSpPr>
          <p:cNvPr id="138" name="Google Shape;138;p23"/>
          <p:cNvSpPr txBox="1">
            <a:spLocks noGrp="1"/>
          </p:cNvSpPr>
          <p:nvPr>
            <p:ph type="subTitle" idx="1"/>
          </p:nvPr>
        </p:nvSpPr>
        <p:spPr>
          <a:xfrm>
            <a:off x="0" y="26750"/>
            <a:ext cx="12192000" cy="792600"/>
          </a:xfrm>
          <a:prstGeom prst="rect">
            <a:avLst/>
          </a:prstGeom>
        </p:spPr>
        <p:txBody>
          <a:bodyPr spcFirstLastPara="1" wrap="square" lIns="91425" tIns="91425" rIns="91425" bIns="91425" anchor="t" anchorCtr="0">
            <a:normAutofit/>
          </a:bodyPr>
          <a:lstStyle/>
          <a:p>
            <a:pPr marL="0" indent="0">
              <a:spcBef>
                <a:spcPts val="0"/>
              </a:spcBef>
            </a:pPr>
            <a:r>
              <a:rPr lang="en" sz="3600" b="1" dirty="0">
                <a:solidFill>
                  <a:schemeClr val="tx1"/>
                </a:solidFill>
              </a:rPr>
              <a:t>Giving prompt to Gemini </a:t>
            </a:r>
            <a:r>
              <a:rPr lang="en" sz="3600" dirty="0">
                <a:solidFill>
                  <a:schemeClr val="tx1"/>
                </a:solidFill>
              </a:rPr>
              <a:t>I</a:t>
            </a:r>
            <a:r>
              <a:rPr lang="en" sz="3600" b="1" dirty="0">
                <a:solidFill>
                  <a:schemeClr val="tx1"/>
                </a:solidFill>
              </a:rPr>
              <a:t>nline</a:t>
            </a:r>
            <a:endParaRPr sz="3600" b="1" dirty="0">
              <a:solidFill>
                <a:schemeClr val="tx1"/>
              </a:solidFill>
            </a:endParaRPr>
          </a:p>
        </p:txBody>
      </p:sp>
      <p:sp>
        <p:nvSpPr>
          <p:cNvPr id="139" name="Google Shape;139;p23"/>
          <p:cNvSpPr txBox="1"/>
          <p:nvPr/>
        </p:nvSpPr>
        <p:spPr>
          <a:xfrm>
            <a:off x="1567200" y="588500"/>
            <a:ext cx="9057600" cy="461700"/>
          </a:xfrm>
          <a:prstGeom prst="rect">
            <a:avLst/>
          </a:prstGeom>
          <a:noFill/>
          <a:ln>
            <a:noFill/>
          </a:ln>
        </p:spPr>
        <p:txBody>
          <a:bodyPr spcFirstLastPara="1" wrap="square" lIns="91425" tIns="91425" rIns="91425" bIns="91425" anchor="t" anchorCtr="0">
            <a:spAutoFit/>
          </a:bodyPr>
          <a:lstStyle/>
          <a:p>
            <a:pPr algn="ctr"/>
            <a:r>
              <a:rPr lang="en" sz="1800" b="1" dirty="0">
                <a:solidFill>
                  <a:schemeClr val="dk2"/>
                </a:solidFill>
              </a:rPr>
              <a:t>Enter message in the prompt box</a:t>
            </a:r>
            <a:endParaRPr sz="1800" b="1" dirty="0">
              <a:solidFill>
                <a:schemeClr val="dk2"/>
              </a:solidFill>
            </a:endParaRPr>
          </a:p>
        </p:txBody>
      </p:sp>
      <p:sp>
        <p:nvSpPr>
          <p:cNvPr id="140" name="Google Shape;140;p23"/>
          <p:cNvSpPr/>
          <p:nvPr/>
        </p:nvSpPr>
        <p:spPr>
          <a:xfrm rot="10800000">
            <a:off x="7234929" y="5297110"/>
            <a:ext cx="1176621" cy="245532"/>
          </a:xfrm>
          <a:prstGeom prst="left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ctr"/>
            <a:endParaRPr>
              <a:highlight>
                <a:srgbClr val="0000FF"/>
              </a:highlight>
            </a:endParaRPr>
          </a:p>
        </p:txBody>
      </p:sp>
      <p:sp>
        <p:nvSpPr>
          <p:cNvPr id="141" name="Google Shape;141;p23"/>
          <p:cNvSpPr txBox="1"/>
          <p:nvPr/>
        </p:nvSpPr>
        <p:spPr>
          <a:xfrm>
            <a:off x="5806817" y="4803200"/>
            <a:ext cx="2856223" cy="739443"/>
          </a:xfrm>
          <a:prstGeom prst="rect">
            <a:avLst/>
          </a:prstGeom>
          <a:noFill/>
          <a:ln>
            <a:noFill/>
          </a:ln>
        </p:spPr>
        <p:txBody>
          <a:bodyPr spcFirstLastPara="1" wrap="square" lIns="91425" tIns="91425" rIns="91425" bIns="91425" anchor="t" anchorCtr="0">
            <a:spAutoFit/>
          </a:bodyPr>
          <a:lstStyle/>
          <a:p>
            <a:r>
              <a:rPr lang="en" sz="1800" b="1" dirty="0">
                <a:solidFill>
                  <a:srgbClr val="0000FF"/>
                </a:solidFill>
              </a:rPr>
              <a:t>Enter message here, press enter</a:t>
            </a:r>
            <a:endParaRPr sz="1800" b="1" dirty="0">
              <a:solidFill>
                <a:srgbClr val="0000FF"/>
              </a:solidFill>
            </a:endParaRPr>
          </a:p>
        </p:txBody>
      </p:sp>
    </p:spTree>
    <p:extLst>
      <p:ext uri="{BB962C8B-B14F-4D97-AF65-F5344CB8AC3E}">
        <p14:creationId xmlns:p14="http://schemas.microsoft.com/office/powerpoint/2010/main" val="731400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2" name="Picture 1">
            <a:extLst>
              <a:ext uri="{FF2B5EF4-FFF2-40B4-BE49-F238E27FC236}">
                <a16:creationId xmlns:a16="http://schemas.microsoft.com/office/drawing/2014/main" id="{935F3E58-7160-F071-4BFB-50650CA7B235}"/>
              </a:ext>
            </a:extLst>
          </p:cNvPr>
          <p:cNvPicPr>
            <a:picLocks noChangeAspect="1"/>
          </p:cNvPicPr>
          <p:nvPr/>
        </p:nvPicPr>
        <p:blipFill>
          <a:blip r:embed="rId3"/>
          <a:stretch>
            <a:fillRect/>
          </a:stretch>
        </p:blipFill>
        <p:spPr>
          <a:xfrm>
            <a:off x="619532" y="1369400"/>
            <a:ext cx="10952935" cy="4992383"/>
          </a:xfrm>
          <a:prstGeom prst="rect">
            <a:avLst/>
          </a:prstGeom>
          <a:ln>
            <a:solidFill>
              <a:schemeClr val="dk2"/>
            </a:solidFill>
          </a:ln>
        </p:spPr>
      </p:pic>
      <p:sp>
        <p:nvSpPr>
          <p:cNvPr id="147" name="Google Shape;147;p24"/>
          <p:cNvSpPr txBox="1">
            <a:spLocks noGrp="1"/>
          </p:cNvSpPr>
          <p:nvPr>
            <p:ph type="subTitle" idx="1"/>
          </p:nvPr>
        </p:nvSpPr>
        <p:spPr>
          <a:xfrm>
            <a:off x="0" y="71092"/>
            <a:ext cx="12192000" cy="792600"/>
          </a:xfrm>
          <a:prstGeom prst="rect">
            <a:avLst/>
          </a:prstGeom>
        </p:spPr>
        <p:txBody>
          <a:bodyPr spcFirstLastPara="1" wrap="square" lIns="91425" tIns="91425" rIns="91425" bIns="91425" anchor="t" anchorCtr="0">
            <a:normAutofit/>
          </a:bodyPr>
          <a:lstStyle/>
          <a:p>
            <a:pPr marL="0" indent="0">
              <a:spcBef>
                <a:spcPts val="0"/>
              </a:spcBef>
            </a:pPr>
            <a:r>
              <a:rPr lang="en" sz="3600" b="1" dirty="0">
                <a:solidFill>
                  <a:schemeClr val="tx1"/>
                </a:solidFill>
              </a:rPr>
              <a:t>How to use Gemini AI copilot inline</a:t>
            </a:r>
            <a:endParaRPr sz="3600" b="1" dirty="0">
              <a:solidFill>
                <a:schemeClr val="tx1"/>
              </a:solidFill>
            </a:endParaRPr>
          </a:p>
        </p:txBody>
      </p:sp>
      <p:sp>
        <p:nvSpPr>
          <p:cNvPr id="148" name="Google Shape;148;p24"/>
          <p:cNvSpPr txBox="1"/>
          <p:nvPr/>
        </p:nvSpPr>
        <p:spPr>
          <a:xfrm>
            <a:off x="1567200" y="798974"/>
            <a:ext cx="9057600" cy="461700"/>
          </a:xfrm>
          <a:prstGeom prst="rect">
            <a:avLst/>
          </a:prstGeom>
          <a:noFill/>
          <a:ln>
            <a:noFill/>
          </a:ln>
        </p:spPr>
        <p:txBody>
          <a:bodyPr spcFirstLastPara="1" wrap="square" lIns="91425" tIns="91425" rIns="91425" bIns="91425" anchor="t" anchorCtr="0">
            <a:spAutoFit/>
          </a:bodyPr>
          <a:lstStyle/>
          <a:p>
            <a:pPr algn="ctr"/>
            <a:r>
              <a:rPr lang="en" sz="1800" b="1" dirty="0">
                <a:solidFill>
                  <a:schemeClr val="dk2"/>
                </a:solidFill>
              </a:rPr>
              <a:t>Run AI-generated code</a:t>
            </a:r>
            <a:endParaRPr sz="1800" b="1" dirty="0">
              <a:solidFill>
                <a:schemeClr val="dk2"/>
              </a:solidFill>
            </a:endParaRPr>
          </a:p>
        </p:txBody>
      </p:sp>
      <p:sp>
        <p:nvSpPr>
          <p:cNvPr id="149" name="Google Shape;149;p24"/>
          <p:cNvSpPr txBox="1"/>
          <p:nvPr/>
        </p:nvSpPr>
        <p:spPr>
          <a:xfrm>
            <a:off x="619532" y="3504075"/>
            <a:ext cx="2127900" cy="3648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 sz="1800" b="1" dirty="0">
                <a:solidFill>
                  <a:srgbClr val="0000FF"/>
                </a:solidFill>
              </a:rPr>
              <a:t>Run AI code here</a:t>
            </a:r>
            <a:endParaRPr sz="1800" b="1" dirty="0">
              <a:solidFill>
                <a:srgbClr val="0000FF"/>
              </a:solidFill>
            </a:endParaRPr>
          </a:p>
          <a:p>
            <a:endParaRPr sz="1800" dirty="0">
              <a:solidFill>
                <a:schemeClr val="dk2"/>
              </a:solidFill>
            </a:endParaRPr>
          </a:p>
        </p:txBody>
      </p:sp>
      <p:sp>
        <p:nvSpPr>
          <p:cNvPr id="150" name="Google Shape;150;p24"/>
          <p:cNvSpPr/>
          <p:nvPr/>
        </p:nvSpPr>
        <p:spPr>
          <a:xfrm>
            <a:off x="1403100" y="2555475"/>
            <a:ext cx="328200" cy="948600"/>
          </a:xfrm>
          <a:prstGeom prst="up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ctr"/>
            <a:endParaRPr dirty="0"/>
          </a:p>
        </p:txBody>
      </p:sp>
      <p:sp>
        <p:nvSpPr>
          <p:cNvPr id="151" name="Google Shape;151;p24"/>
          <p:cNvSpPr txBox="1"/>
          <p:nvPr/>
        </p:nvSpPr>
        <p:spPr>
          <a:xfrm>
            <a:off x="3292625" y="5026900"/>
            <a:ext cx="7003800" cy="461700"/>
          </a:xfrm>
          <a:prstGeom prst="rect">
            <a:avLst/>
          </a:prstGeom>
          <a:noFill/>
          <a:ln>
            <a:noFill/>
          </a:ln>
        </p:spPr>
        <p:txBody>
          <a:bodyPr spcFirstLastPara="1" wrap="square" lIns="91425" tIns="91425" rIns="91425" bIns="91425" anchor="t" anchorCtr="0">
            <a:spAutoFit/>
          </a:bodyPr>
          <a:lstStyle/>
          <a:p>
            <a:endParaRPr sz="1800">
              <a:solidFill>
                <a:schemeClr val="dk2"/>
              </a:solidFill>
            </a:endParaRPr>
          </a:p>
        </p:txBody>
      </p:sp>
    </p:spTree>
    <p:extLst>
      <p:ext uri="{BB962C8B-B14F-4D97-AF65-F5344CB8AC3E}">
        <p14:creationId xmlns:p14="http://schemas.microsoft.com/office/powerpoint/2010/main" val="3434114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2" name="Picture 1">
            <a:extLst>
              <a:ext uri="{FF2B5EF4-FFF2-40B4-BE49-F238E27FC236}">
                <a16:creationId xmlns:a16="http://schemas.microsoft.com/office/drawing/2014/main" id="{E4878F9B-8E19-8677-F1DC-FDB32B9DCCD8}"/>
              </a:ext>
            </a:extLst>
          </p:cNvPr>
          <p:cNvPicPr>
            <a:picLocks noChangeAspect="1"/>
          </p:cNvPicPr>
          <p:nvPr/>
        </p:nvPicPr>
        <p:blipFill>
          <a:blip r:embed="rId3"/>
          <a:stretch>
            <a:fillRect/>
          </a:stretch>
        </p:blipFill>
        <p:spPr>
          <a:xfrm>
            <a:off x="440871" y="895549"/>
            <a:ext cx="11546055" cy="5262729"/>
          </a:xfrm>
          <a:prstGeom prst="rect">
            <a:avLst/>
          </a:prstGeom>
          <a:ln>
            <a:solidFill>
              <a:schemeClr val="dk2"/>
            </a:solidFill>
          </a:ln>
        </p:spPr>
      </p:pic>
      <p:sp>
        <p:nvSpPr>
          <p:cNvPr id="156" name="Google Shape;156;p25"/>
          <p:cNvSpPr txBox="1">
            <a:spLocks noGrp="1"/>
          </p:cNvSpPr>
          <p:nvPr>
            <p:ph type="subTitle" idx="1"/>
          </p:nvPr>
        </p:nvSpPr>
        <p:spPr>
          <a:xfrm>
            <a:off x="0" y="102950"/>
            <a:ext cx="12192000" cy="792600"/>
          </a:xfrm>
          <a:prstGeom prst="rect">
            <a:avLst/>
          </a:prstGeom>
        </p:spPr>
        <p:txBody>
          <a:bodyPr spcFirstLastPara="1" wrap="square" lIns="91425" tIns="91425" rIns="91425" bIns="91425" anchor="t" anchorCtr="0">
            <a:normAutofit/>
          </a:bodyPr>
          <a:lstStyle/>
          <a:p>
            <a:pPr marL="0" indent="0">
              <a:spcBef>
                <a:spcPts val="0"/>
              </a:spcBef>
            </a:pPr>
            <a:r>
              <a:rPr lang="en" sz="3600" b="1" dirty="0">
                <a:solidFill>
                  <a:schemeClr val="tx1"/>
                </a:solidFill>
              </a:rPr>
              <a:t>How to use Gemini AI Copilot </a:t>
            </a:r>
            <a:r>
              <a:rPr lang="en" sz="3600" dirty="0">
                <a:solidFill>
                  <a:schemeClr val="tx1"/>
                </a:solidFill>
              </a:rPr>
              <a:t>I</a:t>
            </a:r>
            <a:r>
              <a:rPr lang="en" sz="3600" b="1" dirty="0">
                <a:solidFill>
                  <a:schemeClr val="tx1"/>
                </a:solidFill>
              </a:rPr>
              <a:t>nline</a:t>
            </a:r>
            <a:endParaRPr sz="3600" b="1" dirty="0">
              <a:solidFill>
                <a:schemeClr val="tx1"/>
              </a:solidFill>
            </a:endParaRPr>
          </a:p>
        </p:txBody>
      </p:sp>
      <p:sp>
        <p:nvSpPr>
          <p:cNvPr id="158" name="Google Shape;158;p25"/>
          <p:cNvSpPr txBox="1"/>
          <p:nvPr/>
        </p:nvSpPr>
        <p:spPr>
          <a:xfrm>
            <a:off x="3292625" y="5026900"/>
            <a:ext cx="7003800" cy="461700"/>
          </a:xfrm>
          <a:prstGeom prst="rect">
            <a:avLst/>
          </a:prstGeom>
          <a:noFill/>
          <a:ln>
            <a:noFill/>
          </a:ln>
        </p:spPr>
        <p:txBody>
          <a:bodyPr spcFirstLastPara="1" wrap="square" lIns="91425" tIns="91425" rIns="91425" bIns="91425" anchor="t" anchorCtr="0">
            <a:spAutoFit/>
          </a:bodyPr>
          <a:lstStyle/>
          <a:p>
            <a:endParaRPr sz="1800">
              <a:solidFill>
                <a:schemeClr val="dk2"/>
              </a:solidFill>
            </a:endParaRPr>
          </a:p>
        </p:txBody>
      </p:sp>
      <p:sp>
        <p:nvSpPr>
          <p:cNvPr id="160" name="Google Shape;160;p25"/>
          <p:cNvSpPr txBox="1"/>
          <p:nvPr/>
        </p:nvSpPr>
        <p:spPr>
          <a:xfrm>
            <a:off x="699271" y="3246600"/>
            <a:ext cx="3468000" cy="364800"/>
          </a:xfrm>
          <a:prstGeom prst="rect">
            <a:avLst/>
          </a:prstGeom>
          <a:noFill/>
          <a:ln>
            <a:noFill/>
          </a:ln>
        </p:spPr>
        <p:txBody>
          <a:bodyPr spcFirstLastPara="1" wrap="square" lIns="91425" tIns="91425" rIns="91425" bIns="91425" anchor="t" anchorCtr="0">
            <a:noAutofit/>
          </a:bodyPr>
          <a:lstStyle/>
          <a:p>
            <a:r>
              <a:rPr lang="en" sz="1800" b="1" dirty="0">
                <a:solidFill>
                  <a:srgbClr val="0000FF"/>
                </a:solidFill>
              </a:rPr>
              <a:t>Check output for errors</a:t>
            </a:r>
            <a:endParaRPr sz="1800" b="1" dirty="0">
              <a:solidFill>
                <a:srgbClr val="0000FF"/>
              </a:solidFill>
            </a:endParaRPr>
          </a:p>
          <a:p>
            <a:endParaRPr sz="1800" dirty="0">
              <a:solidFill>
                <a:schemeClr val="dk2"/>
              </a:solidFill>
            </a:endParaRPr>
          </a:p>
        </p:txBody>
      </p:sp>
      <p:sp>
        <p:nvSpPr>
          <p:cNvPr id="161" name="Google Shape;161;p25"/>
          <p:cNvSpPr/>
          <p:nvPr/>
        </p:nvSpPr>
        <p:spPr>
          <a:xfrm>
            <a:off x="1801980" y="2381715"/>
            <a:ext cx="328200" cy="948600"/>
          </a:xfrm>
          <a:prstGeom prst="up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ctr"/>
            <a:endParaRPr/>
          </a:p>
        </p:txBody>
      </p:sp>
    </p:spTree>
    <p:extLst>
      <p:ext uri="{BB962C8B-B14F-4D97-AF65-F5344CB8AC3E}">
        <p14:creationId xmlns:p14="http://schemas.microsoft.com/office/powerpoint/2010/main" val="2529176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1524000" y="0"/>
          <a:ext cx="0" cy="0"/>
          <a:chOff x="0" y="0"/>
          <a:chExt cx="0" cy="0"/>
        </a:xfrm>
      </p:grpSpPr>
      <p:sp>
        <p:nvSpPr>
          <p:cNvPr id="294" name="Google Shape;294;p5"/>
          <p:cNvSpPr txBox="1">
            <a:spLocks noGrp="1"/>
          </p:cNvSpPr>
          <p:nvPr>
            <p:ph type="title"/>
          </p:nvPr>
        </p:nvSpPr>
        <p:spPr>
          <a:xfrm>
            <a:off x="2147838" y="33613"/>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Learning Objectives</a:t>
            </a:r>
            <a:endParaRPr/>
          </a:p>
        </p:txBody>
      </p:sp>
      <p:sp>
        <p:nvSpPr>
          <p:cNvPr id="295" name="Google Shape;295;p5"/>
          <p:cNvSpPr txBox="1">
            <a:spLocks noGrp="1"/>
          </p:cNvSpPr>
          <p:nvPr>
            <p:ph type="body" idx="4294967295"/>
          </p:nvPr>
        </p:nvSpPr>
        <p:spPr>
          <a:xfrm>
            <a:off x="1270000" y="1176613"/>
            <a:ext cx="9563100" cy="21474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FF0000"/>
              </a:buClr>
              <a:buSzPts val="2800"/>
              <a:buFont typeface="Arial"/>
              <a:buChar char="•"/>
            </a:pPr>
            <a:r>
              <a:rPr lang="en-CA" sz="2600" dirty="0">
                <a:solidFill>
                  <a:srgbClr val="000090"/>
                </a:solidFill>
              </a:rPr>
              <a:t>To learn about  LLMs and how ChatGPT and other chatbots work and what they can do</a:t>
            </a:r>
          </a:p>
          <a:p>
            <a:pPr marL="342900" lvl="0" indent="-342900" algn="l" rtl="0">
              <a:lnSpc>
                <a:spcPct val="100000"/>
              </a:lnSpc>
              <a:spcBef>
                <a:spcPts val="0"/>
              </a:spcBef>
              <a:spcAft>
                <a:spcPts val="0"/>
              </a:spcAft>
              <a:buClr>
                <a:srgbClr val="FF0000"/>
              </a:buClr>
              <a:buSzPts val="2800"/>
              <a:buFont typeface="Arial"/>
              <a:buChar char="•"/>
            </a:pPr>
            <a:r>
              <a:rPr lang="en-CA" sz="2600" dirty="0">
                <a:solidFill>
                  <a:srgbClr val="000090"/>
                </a:solidFill>
              </a:rPr>
              <a:t>To learn about prompt engineering</a:t>
            </a:r>
            <a:endParaRPr sz="2600" dirty="0"/>
          </a:p>
          <a:p>
            <a:pPr marL="342900" lvl="0" indent="-342900" algn="l" rtl="0">
              <a:lnSpc>
                <a:spcPct val="100000"/>
              </a:lnSpc>
              <a:spcBef>
                <a:spcPts val="0"/>
              </a:spcBef>
              <a:spcAft>
                <a:spcPts val="0"/>
              </a:spcAft>
              <a:buClr>
                <a:srgbClr val="FF0000"/>
              </a:buClr>
              <a:buSzPts val="2800"/>
              <a:buFont typeface="Arial"/>
              <a:buChar char="•"/>
            </a:pPr>
            <a:r>
              <a:rPr lang="en-CA" sz="2600" dirty="0">
                <a:solidFill>
                  <a:srgbClr val="000090"/>
                </a:solidFill>
              </a:rPr>
              <a:t>To learn about other options to ChatGPT</a:t>
            </a:r>
            <a:endParaRPr sz="2600" dirty="0">
              <a:solidFill>
                <a:srgbClr val="000090"/>
              </a:solidFill>
            </a:endParaRPr>
          </a:p>
          <a:p>
            <a:pPr marL="342900" lvl="0" indent="-342900" algn="l" rtl="0">
              <a:lnSpc>
                <a:spcPct val="100000"/>
              </a:lnSpc>
              <a:spcBef>
                <a:spcPts val="0"/>
              </a:spcBef>
              <a:spcAft>
                <a:spcPts val="0"/>
              </a:spcAft>
              <a:buClr>
                <a:srgbClr val="FF0000"/>
              </a:buClr>
              <a:buSzPts val="2800"/>
              <a:buFont typeface="Arial"/>
              <a:buChar char="•"/>
            </a:pPr>
            <a:r>
              <a:rPr lang="en-CA" sz="2600" dirty="0">
                <a:solidFill>
                  <a:srgbClr val="000090"/>
                </a:solidFill>
              </a:rPr>
              <a:t>To learn about how AI-assisted coding can be used to facilitate programming in bioinformatics</a:t>
            </a:r>
            <a:endParaRPr sz="2600" dirty="0"/>
          </a:p>
          <a:p>
            <a:pPr marL="342900" lvl="0" indent="-317500" algn="l" rtl="0">
              <a:lnSpc>
                <a:spcPct val="100000"/>
              </a:lnSpc>
              <a:spcBef>
                <a:spcPts val="560"/>
              </a:spcBef>
              <a:spcAft>
                <a:spcPts val="0"/>
              </a:spcAft>
              <a:buClr>
                <a:srgbClr val="FF0000"/>
              </a:buClr>
              <a:buSzPts val="2800"/>
              <a:buChar char="•"/>
            </a:pPr>
            <a:r>
              <a:rPr lang="en-CA" sz="2600" dirty="0">
                <a:solidFill>
                  <a:srgbClr val="000090"/>
                </a:solidFill>
              </a:rPr>
              <a:t>To learn how LLMs can be used in bioinformatics</a:t>
            </a:r>
            <a:endParaRPr sz="2600" dirty="0">
              <a:solidFill>
                <a:srgbClr val="000090"/>
              </a:solidFill>
            </a:endParaRPr>
          </a:p>
          <a:p>
            <a:pPr marL="25400" lvl="0" indent="0" algn="l" rtl="0">
              <a:lnSpc>
                <a:spcPct val="100000"/>
              </a:lnSpc>
              <a:spcBef>
                <a:spcPts val="560"/>
              </a:spcBef>
              <a:spcAft>
                <a:spcPts val="0"/>
              </a:spcAft>
              <a:buClr>
                <a:srgbClr val="FF0000"/>
              </a:buClr>
              <a:buSzPts val="2800"/>
              <a:buNone/>
            </a:pPr>
            <a:endParaRPr sz="2800" dirty="0">
              <a:solidFill>
                <a:srgbClr val="000090"/>
              </a:solidFill>
            </a:endParaRPr>
          </a:p>
          <a:p>
            <a:pPr marL="342900" lvl="0" indent="0" algn="l" rtl="0">
              <a:lnSpc>
                <a:spcPct val="100000"/>
              </a:lnSpc>
              <a:spcBef>
                <a:spcPts val="560"/>
              </a:spcBef>
              <a:spcAft>
                <a:spcPts val="0"/>
              </a:spcAft>
              <a:buSzPts val="3200"/>
              <a:buNone/>
            </a:pPr>
            <a:endParaRPr dirty="0">
              <a:solidFill>
                <a:srgbClr val="00009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282917D7-BD9B-F082-3FEC-3220D5A63A90}"/>
            </a:ext>
          </a:extLst>
        </p:cNvPr>
        <p:cNvGrpSpPr/>
        <p:nvPr/>
      </p:nvGrpSpPr>
      <p:grpSpPr>
        <a:xfrm>
          <a:off x="0" y="0"/>
          <a:ext cx="0" cy="0"/>
          <a:chOff x="0" y="0"/>
          <a:chExt cx="0" cy="0"/>
        </a:xfrm>
      </p:grpSpPr>
      <p:sp>
        <p:nvSpPr>
          <p:cNvPr id="121" name="Google Shape;121;p21">
            <a:extLst>
              <a:ext uri="{FF2B5EF4-FFF2-40B4-BE49-F238E27FC236}">
                <a16:creationId xmlns:a16="http://schemas.microsoft.com/office/drawing/2014/main" id="{AE4D8DB8-0767-40DF-0312-468DBC49819D}"/>
              </a:ext>
            </a:extLst>
          </p:cNvPr>
          <p:cNvSpPr txBox="1">
            <a:spLocks noGrp="1"/>
          </p:cNvSpPr>
          <p:nvPr>
            <p:ph type="subTitle" idx="1"/>
          </p:nvPr>
        </p:nvSpPr>
        <p:spPr>
          <a:xfrm>
            <a:off x="1787050" y="2426800"/>
            <a:ext cx="8520600" cy="792600"/>
          </a:xfrm>
          <a:prstGeom prst="rect">
            <a:avLst/>
          </a:prstGeom>
        </p:spPr>
        <p:txBody>
          <a:bodyPr spcFirstLastPara="1" wrap="square" lIns="91425" tIns="91425" rIns="91425" bIns="91425" anchor="t" anchorCtr="0">
            <a:normAutofit lnSpcReduction="10000"/>
          </a:bodyPr>
          <a:lstStyle/>
          <a:p>
            <a:pPr marL="0" indent="0">
              <a:spcBef>
                <a:spcPts val="0"/>
              </a:spcBef>
            </a:pPr>
            <a:r>
              <a:rPr lang="en" sz="4400" b="1" dirty="0">
                <a:solidFill>
                  <a:schemeClr val="tx1"/>
                </a:solidFill>
              </a:rPr>
              <a:t>Agentic coding with Google </a:t>
            </a:r>
            <a:r>
              <a:rPr lang="en" sz="4400" b="1" dirty="0" err="1">
                <a:solidFill>
                  <a:schemeClr val="tx1"/>
                </a:solidFill>
              </a:rPr>
              <a:t>Colab</a:t>
            </a:r>
            <a:endParaRPr sz="4400" b="1" dirty="0">
              <a:solidFill>
                <a:schemeClr val="tx1"/>
              </a:solidFill>
            </a:endParaRPr>
          </a:p>
        </p:txBody>
      </p:sp>
    </p:spTree>
    <p:extLst>
      <p:ext uri="{BB962C8B-B14F-4D97-AF65-F5344CB8AC3E}">
        <p14:creationId xmlns:p14="http://schemas.microsoft.com/office/powerpoint/2010/main" val="2811567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D1B21-1048-C23B-E0BA-5A52B3639D6C}"/>
              </a:ext>
            </a:extLst>
          </p:cNvPr>
          <p:cNvSpPr>
            <a:spLocks noGrp="1"/>
          </p:cNvSpPr>
          <p:nvPr>
            <p:ph type="title"/>
          </p:nvPr>
        </p:nvSpPr>
        <p:spPr>
          <a:xfrm>
            <a:off x="1195186" y="35329"/>
            <a:ext cx="10078720" cy="1143000"/>
          </a:xfrm>
        </p:spPr>
        <p:txBody>
          <a:bodyPr/>
          <a:lstStyle/>
          <a:p>
            <a:r>
              <a:rPr lang="en-US" dirty="0"/>
              <a:t>AI agentic coding with Google </a:t>
            </a:r>
            <a:r>
              <a:rPr lang="en-US" dirty="0" err="1"/>
              <a:t>Colab</a:t>
            </a:r>
            <a:endParaRPr lang="en-US" dirty="0"/>
          </a:p>
        </p:txBody>
      </p:sp>
      <p:sp>
        <p:nvSpPr>
          <p:cNvPr id="3" name="Text Placeholder 2">
            <a:extLst>
              <a:ext uri="{FF2B5EF4-FFF2-40B4-BE49-F238E27FC236}">
                <a16:creationId xmlns:a16="http://schemas.microsoft.com/office/drawing/2014/main" id="{4C7CB354-786E-8076-26B6-A1C07CFA9D8F}"/>
              </a:ext>
            </a:extLst>
          </p:cNvPr>
          <p:cNvSpPr>
            <a:spLocks noGrp="1"/>
          </p:cNvSpPr>
          <p:nvPr>
            <p:ph type="body" idx="1"/>
          </p:nvPr>
        </p:nvSpPr>
        <p:spPr>
          <a:xfrm>
            <a:off x="307571" y="937419"/>
            <a:ext cx="11576858" cy="4983162"/>
          </a:xfrm>
        </p:spPr>
        <p:txBody>
          <a:bodyPr/>
          <a:lstStyle/>
          <a:p>
            <a:pPr marL="342900" indent="-342900">
              <a:spcBef>
                <a:spcPts val="400"/>
              </a:spcBef>
              <a:spcAft>
                <a:spcPts val="200"/>
              </a:spcAft>
              <a:buFont typeface="Arial" panose="020B0604020202020204" pitchFamily="34" charset="0"/>
              <a:buChar char="•"/>
            </a:pPr>
            <a:r>
              <a:rPr lang="en-US" sz="2500" b="1" dirty="0"/>
              <a:t>What is Agentic Coding?</a:t>
            </a:r>
          </a:p>
          <a:p>
            <a:pPr marL="342900" indent="0">
              <a:spcBef>
                <a:spcPts val="150"/>
              </a:spcBef>
              <a:spcAft>
                <a:spcPts val="150"/>
              </a:spcAft>
              <a:buNone/>
            </a:pPr>
            <a:r>
              <a:rPr lang="en-US" sz="2500" dirty="0"/>
              <a:t>	An AI agent autonomously writes, runs, inspects output, and iterates</a:t>
            </a:r>
          </a:p>
          <a:p>
            <a:pPr marL="342900" indent="-342900">
              <a:spcBef>
                <a:spcPts val="500"/>
              </a:spcBef>
              <a:spcAft>
                <a:spcPts val="200"/>
              </a:spcAft>
              <a:buFont typeface="Arial" panose="020B0604020202020204" pitchFamily="34" charset="0"/>
              <a:buChar char="•"/>
            </a:pPr>
            <a:r>
              <a:rPr lang="en-US" sz="2500" b="1" dirty="0"/>
              <a:t>Google Colab as the Agentic Environment</a:t>
            </a:r>
          </a:p>
          <a:p>
            <a:pPr marL="342900" indent="0">
              <a:spcBef>
                <a:spcPts val="150"/>
              </a:spcBef>
              <a:spcAft>
                <a:spcPts val="150"/>
              </a:spcAft>
              <a:buNone/>
            </a:pPr>
            <a:r>
              <a:rPr lang="en-US" sz="2500" dirty="0"/>
              <a:t>	</a:t>
            </a:r>
            <a:r>
              <a:rPr lang="en-US" sz="2500" dirty="0" err="1"/>
              <a:t>Colab</a:t>
            </a:r>
            <a:r>
              <a:rPr lang="en-US" sz="2500" dirty="0"/>
              <a:t> provides a live Python kernel that AI can use to execute cells and read results</a:t>
            </a:r>
          </a:p>
          <a:p>
            <a:pPr marL="342900" indent="0">
              <a:spcBef>
                <a:spcPts val="150"/>
              </a:spcBef>
              <a:spcAft>
                <a:spcPts val="150"/>
              </a:spcAft>
              <a:buNone/>
            </a:pPr>
            <a:r>
              <a:rPr lang="en-US" sz="2500" dirty="0"/>
              <a:t>	Gemini enables natural-language prompts to generate and run ML code</a:t>
            </a:r>
          </a:p>
          <a:p>
            <a:pPr marL="342900" indent="-342900">
              <a:spcBef>
                <a:spcPts val="500"/>
              </a:spcBef>
              <a:spcAft>
                <a:spcPts val="200"/>
              </a:spcAft>
              <a:buFont typeface="Arial" panose="020B0604020202020204" pitchFamily="34" charset="0"/>
              <a:buChar char="•"/>
            </a:pPr>
            <a:r>
              <a:rPr lang="en-US" sz="2500" b="1" dirty="0"/>
              <a:t>Key Capabilities in Practice</a:t>
            </a:r>
          </a:p>
          <a:p>
            <a:pPr marL="342900" indent="0">
              <a:spcBef>
                <a:spcPts val="150"/>
              </a:spcBef>
              <a:spcAft>
                <a:spcPts val="150"/>
              </a:spcAft>
              <a:buNone/>
            </a:pPr>
            <a:r>
              <a:rPr lang="en-US" sz="2500" dirty="0"/>
              <a:t>	Generate data pipelines, and visualize results from a single prompt</a:t>
            </a:r>
          </a:p>
          <a:p>
            <a:pPr marL="342900" indent="0">
              <a:spcBef>
                <a:spcPts val="150"/>
              </a:spcBef>
              <a:spcAft>
                <a:spcPts val="150"/>
              </a:spcAft>
              <a:buNone/>
            </a:pPr>
            <a:r>
              <a:rPr lang="en-US" sz="2500" dirty="0"/>
              <a:t>	Agent detects errors in output and rewrites code automatically</a:t>
            </a:r>
          </a:p>
          <a:p>
            <a:pPr marL="342900" indent="0">
              <a:spcBef>
                <a:spcPts val="150"/>
              </a:spcBef>
              <a:spcAft>
                <a:spcPts val="150"/>
              </a:spcAft>
              <a:buNone/>
            </a:pPr>
            <a:r>
              <a:rPr lang="en-US" sz="2500" dirty="0"/>
              <a:t>	Supports multi-step workflows: load data → preprocess → model → evaluate → report</a:t>
            </a:r>
          </a:p>
        </p:txBody>
      </p:sp>
    </p:spTree>
    <p:extLst>
      <p:ext uri="{BB962C8B-B14F-4D97-AF65-F5344CB8AC3E}">
        <p14:creationId xmlns:p14="http://schemas.microsoft.com/office/powerpoint/2010/main" val="11553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grpSp>
        <p:nvGrpSpPr>
          <p:cNvPr id="3" name="Group 2">
            <a:extLst>
              <a:ext uri="{FF2B5EF4-FFF2-40B4-BE49-F238E27FC236}">
                <a16:creationId xmlns:a16="http://schemas.microsoft.com/office/drawing/2014/main" id="{02C33E26-3C00-D1C8-E52F-F89DE88F8D12}"/>
              </a:ext>
            </a:extLst>
          </p:cNvPr>
          <p:cNvGrpSpPr/>
          <p:nvPr/>
        </p:nvGrpSpPr>
        <p:grpSpPr>
          <a:xfrm>
            <a:off x="1256196" y="1459579"/>
            <a:ext cx="9679608" cy="4905362"/>
            <a:chOff x="1256196" y="1459579"/>
            <a:chExt cx="9679608" cy="4905362"/>
          </a:xfrm>
        </p:grpSpPr>
        <p:pic>
          <p:nvPicPr>
            <p:cNvPr id="2" name="Picture 1">
              <a:extLst>
                <a:ext uri="{FF2B5EF4-FFF2-40B4-BE49-F238E27FC236}">
                  <a16:creationId xmlns:a16="http://schemas.microsoft.com/office/drawing/2014/main" id="{5D79EE26-EA52-D658-ABE0-7D0567FD269C}"/>
                </a:ext>
              </a:extLst>
            </p:cNvPr>
            <p:cNvPicPr>
              <a:picLocks noChangeAspect="1"/>
            </p:cNvPicPr>
            <p:nvPr/>
          </p:nvPicPr>
          <p:blipFill>
            <a:blip r:embed="rId3"/>
            <a:stretch>
              <a:fillRect/>
            </a:stretch>
          </p:blipFill>
          <p:spPr>
            <a:xfrm>
              <a:off x="1256196" y="1459579"/>
              <a:ext cx="9679608" cy="4905362"/>
            </a:xfrm>
            <a:prstGeom prst="rect">
              <a:avLst/>
            </a:prstGeom>
            <a:ln>
              <a:solidFill>
                <a:schemeClr val="bg2"/>
              </a:solidFill>
            </a:ln>
          </p:spPr>
        </p:pic>
        <p:sp>
          <p:nvSpPr>
            <p:cNvPr id="76" name="Google Shape;76;p16"/>
            <p:cNvSpPr/>
            <p:nvPr/>
          </p:nvSpPr>
          <p:spPr>
            <a:xfrm rot="20258566">
              <a:off x="6240157" y="5646488"/>
              <a:ext cx="1362000" cy="291900"/>
            </a:xfrm>
            <a:prstGeom prst="left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ctr"/>
              <a:endParaRPr>
                <a:highlight>
                  <a:srgbClr val="0000FF"/>
                </a:highlight>
              </a:endParaRPr>
            </a:p>
          </p:txBody>
        </p:sp>
        <p:sp>
          <p:nvSpPr>
            <p:cNvPr id="77" name="Google Shape;77;p16"/>
            <p:cNvSpPr txBox="1"/>
            <p:nvPr/>
          </p:nvSpPr>
          <p:spPr>
            <a:xfrm>
              <a:off x="7228143" y="4936720"/>
              <a:ext cx="1362000" cy="461700"/>
            </a:xfrm>
            <a:prstGeom prst="rect">
              <a:avLst/>
            </a:prstGeom>
            <a:noFill/>
            <a:ln>
              <a:noFill/>
            </a:ln>
          </p:spPr>
          <p:txBody>
            <a:bodyPr spcFirstLastPara="1" wrap="square" lIns="91425" tIns="91425" rIns="91425" bIns="91425" anchor="t" anchorCtr="0">
              <a:spAutoFit/>
            </a:bodyPr>
            <a:lstStyle/>
            <a:p>
              <a:r>
                <a:rPr lang="en" sz="1800" b="1" dirty="0">
                  <a:solidFill>
                    <a:srgbClr val="0000FF"/>
                  </a:solidFill>
                </a:rPr>
                <a:t>Click here</a:t>
              </a:r>
              <a:endParaRPr sz="1800" b="1" dirty="0">
                <a:solidFill>
                  <a:srgbClr val="0000FF"/>
                </a:solidFill>
              </a:endParaRPr>
            </a:p>
          </p:txBody>
        </p:sp>
      </p:grpSp>
      <p:sp>
        <p:nvSpPr>
          <p:cNvPr id="78" name="Google Shape;78;p16"/>
          <p:cNvSpPr txBox="1"/>
          <p:nvPr/>
        </p:nvSpPr>
        <p:spPr>
          <a:xfrm>
            <a:off x="160227" y="166948"/>
            <a:ext cx="11045655" cy="1292631"/>
          </a:xfrm>
          <a:prstGeom prst="rect">
            <a:avLst/>
          </a:prstGeom>
          <a:noFill/>
          <a:ln>
            <a:noFill/>
          </a:ln>
        </p:spPr>
        <p:txBody>
          <a:bodyPr spcFirstLastPara="1" wrap="square" lIns="91425" tIns="91425" rIns="91425" bIns="91425" anchor="t" anchorCtr="0">
            <a:spAutoFit/>
          </a:bodyPr>
          <a:lstStyle/>
          <a:p>
            <a:pPr algn="ctr"/>
            <a:r>
              <a:rPr lang="en" sz="3600" b="1" dirty="0">
                <a:solidFill>
                  <a:schemeClr val="dk2"/>
                </a:solidFill>
              </a:rPr>
              <a:t>Click the Gemini Button in Google </a:t>
            </a:r>
            <a:r>
              <a:rPr lang="en" sz="3600" b="1" dirty="0" err="1">
                <a:solidFill>
                  <a:schemeClr val="dk2"/>
                </a:solidFill>
              </a:rPr>
              <a:t>Colab</a:t>
            </a:r>
            <a:r>
              <a:rPr lang="en" sz="3600" b="1" dirty="0">
                <a:solidFill>
                  <a:schemeClr val="dk2"/>
                </a:solidFill>
              </a:rPr>
              <a:t> to activate Gemini chat</a:t>
            </a:r>
            <a:endParaRPr sz="3600" b="1" dirty="0">
              <a:solidFill>
                <a:schemeClr val="dk2"/>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3" name="Picture 2">
            <a:extLst>
              <a:ext uri="{FF2B5EF4-FFF2-40B4-BE49-F238E27FC236}">
                <a16:creationId xmlns:a16="http://schemas.microsoft.com/office/drawing/2014/main" id="{169EF5DA-B5EE-8A33-61F6-1A61DDC28B6C}"/>
              </a:ext>
            </a:extLst>
          </p:cNvPr>
          <p:cNvPicPr>
            <a:picLocks noChangeAspect="1"/>
          </p:cNvPicPr>
          <p:nvPr/>
        </p:nvPicPr>
        <p:blipFill>
          <a:blip r:embed="rId3"/>
          <a:stretch>
            <a:fillRect/>
          </a:stretch>
        </p:blipFill>
        <p:spPr>
          <a:xfrm>
            <a:off x="715274" y="1098671"/>
            <a:ext cx="10149803" cy="4750800"/>
          </a:xfrm>
          <a:prstGeom prst="rect">
            <a:avLst/>
          </a:prstGeom>
          <a:ln>
            <a:solidFill>
              <a:schemeClr val="tx1"/>
            </a:solidFill>
          </a:ln>
        </p:spPr>
      </p:pic>
      <p:sp>
        <p:nvSpPr>
          <p:cNvPr id="86" name="Google Shape;86;p17"/>
          <p:cNvSpPr/>
          <p:nvPr/>
        </p:nvSpPr>
        <p:spPr>
          <a:xfrm rot="10800000">
            <a:off x="6324599" y="5121875"/>
            <a:ext cx="1362000" cy="291900"/>
          </a:xfrm>
          <a:prstGeom prst="left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ctr"/>
            <a:endParaRPr>
              <a:highlight>
                <a:srgbClr val="0000FF"/>
              </a:highlight>
            </a:endParaRPr>
          </a:p>
        </p:txBody>
      </p:sp>
      <p:sp>
        <p:nvSpPr>
          <p:cNvPr id="87" name="Google Shape;87;p17"/>
          <p:cNvSpPr txBox="1"/>
          <p:nvPr/>
        </p:nvSpPr>
        <p:spPr>
          <a:xfrm>
            <a:off x="9504616" y="4528749"/>
            <a:ext cx="2687384" cy="461700"/>
          </a:xfrm>
          <a:prstGeom prst="rect">
            <a:avLst/>
          </a:prstGeom>
          <a:noFill/>
          <a:ln>
            <a:noFill/>
          </a:ln>
        </p:spPr>
        <p:txBody>
          <a:bodyPr spcFirstLastPara="1" wrap="square" lIns="91425" tIns="91425" rIns="91425" bIns="91425" anchor="t" anchorCtr="0">
            <a:spAutoFit/>
          </a:bodyPr>
          <a:lstStyle/>
          <a:p>
            <a:r>
              <a:rPr lang="en" sz="1800" b="1" dirty="0">
                <a:solidFill>
                  <a:srgbClr val="0000FF"/>
                </a:solidFill>
              </a:rPr>
              <a:t>1. Enter message here</a:t>
            </a:r>
            <a:endParaRPr sz="1800" b="1" dirty="0">
              <a:solidFill>
                <a:srgbClr val="0000FF"/>
              </a:solidFill>
            </a:endParaRPr>
          </a:p>
        </p:txBody>
      </p:sp>
      <p:sp>
        <p:nvSpPr>
          <p:cNvPr id="2" name="Google Shape;78;p16">
            <a:extLst>
              <a:ext uri="{FF2B5EF4-FFF2-40B4-BE49-F238E27FC236}">
                <a16:creationId xmlns:a16="http://schemas.microsoft.com/office/drawing/2014/main" id="{4BFC38C6-C12C-03B1-B02A-F928A1902CF8}"/>
              </a:ext>
            </a:extLst>
          </p:cNvPr>
          <p:cNvSpPr txBox="1"/>
          <p:nvPr/>
        </p:nvSpPr>
        <p:spPr>
          <a:xfrm>
            <a:off x="0" y="128769"/>
            <a:ext cx="11456894" cy="738633"/>
          </a:xfrm>
          <a:prstGeom prst="rect">
            <a:avLst/>
          </a:prstGeom>
          <a:noFill/>
          <a:ln>
            <a:noFill/>
          </a:ln>
        </p:spPr>
        <p:txBody>
          <a:bodyPr spcFirstLastPara="1" wrap="square" lIns="91425" tIns="91425" rIns="91425" bIns="91425" anchor="t" anchorCtr="0">
            <a:spAutoFit/>
          </a:bodyPr>
          <a:lstStyle/>
          <a:p>
            <a:pPr algn="ctr"/>
            <a:r>
              <a:rPr lang="en" sz="3600" b="1" dirty="0">
                <a:solidFill>
                  <a:schemeClr val="dk2"/>
                </a:solidFill>
              </a:rPr>
              <a:t>Enter a Message or/and upload data</a:t>
            </a:r>
            <a:endParaRPr sz="3600" b="1" dirty="0">
              <a:solidFill>
                <a:schemeClr val="dk2"/>
              </a:solidFill>
            </a:endParaRPr>
          </a:p>
        </p:txBody>
      </p:sp>
      <p:sp>
        <p:nvSpPr>
          <p:cNvPr id="4" name="Google Shape;86;p17">
            <a:extLst>
              <a:ext uri="{FF2B5EF4-FFF2-40B4-BE49-F238E27FC236}">
                <a16:creationId xmlns:a16="http://schemas.microsoft.com/office/drawing/2014/main" id="{67E69507-3F07-B3D1-FFC5-1D75D3B139B3}"/>
              </a:ext>
            </a:extLst>
          </p:cNvPr>
          <p:cNvSpPr/>
          <p:nvPr/>
        </p:nvSpPr>
        <p:spPr>
          <a:xfrm>
            <a:off x="10411316" y="4929818"/>
            <a:ext cx="1362000" cy="291900"/>
          </a:xfrm>
          <a:prstGeom prst="left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ctr"/>
            <a:endParaRPr>
              <a:highlight>
                <a:srgbClr val="0000FF"/>
              </a:highlight>
            </a:endParaRPr>
          </a:p>
        </p:txBody>
      </p:sp>
      <p:sp>
        <p:nvSpPr>
          <p:cNvPr id="5" name="Google Shape;87;p17">
            <a:extLst>
              <a:ext uri="{FF2B5EF4-FFF2-40B4-BE49-F238E27FC236}">
                <a16:creationId xmlns:a16="http://schemas.microsoft.com/office/drawing/2014/main" id="{BE699D77-7FB7-65BA-8D55-29984FEE35B3}"/>
              </a:ext>
            </a:extLst>
          </p:cNvPr>
          <p:cNvSpPr txBox="1"/>
          <p:nvPr/>
        </p:nvSpPr>
        <p:spPr>
          <a:xfrm>
            <a:off x="5031227" y="4681149"/>
            <a:ext cx="2687384" cy="461700"/>
          </a:xfrm>
          <a:prstGeom prst="rect">
            <a:avLst/>
          </a:prstGeom>
          <a:noFill/>
          <a:ln>
            <a:noFill/>
          </a:ln>
        </p:spPr>
        <p:txBody>
          <a:bodyPr spcFirstLastPara="1" wrap="square" lIns="91425" tIns="91425" rIns="91425" bIns="91425" anchor="t" anchorCtr="0">
            <a:spAutoFit/>
          </a:bodyPr>
          <a:lstStyle/>
          <a:p>
            <a:r>
              <a:rPr lang="en" sz="1800" b="1" dirty="0">
                <a:solidFill>
                  <a:srgbClr val="0000FF"/>
                </a:solidFill>
              </a:rPr>
              <a:t>2. Click to upload files</a:t>
            </a:r>
            <a:endParaRPr sz="1800" b="1" dirty="0">
              <a:solidFill>
                <a:srgbClr val="0000FF"/>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16A545A0-E8BA-9CF8-4431-21FED4D1AA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F78FD37-CAB0-5721-15EB-9AE2FA6E9623}"/>
              </a:ext>
            </a:extLst>
          </p:cNvPr>
          <p:cNvPicPr>
            <a:picLocks noChangeAspect="1"/>
          </p:cNvPicPr>
          <p:nvPr/>
        </p:nvPicPr>
        <p:blipFill>
          <a:blip r:embed="rId3"/>
          <a:stretch>
            <a:fillRect/>
          </a:stretch>
        </p:blipFill>
        <p:spPr>
          <a:xfrm>
            <a:off x="349625" y="775758"/>
            <a:ext cx="11804076" cy="5450229"/>
          </a:xfrm>
          <a:prstGeom prst="rect">
            <a:avLst/>
          </a:prstGeom>
        </p:spPr>
      </p:pic>
      <p:sp>
        <p:nvSpPr>
          <p:cNvPr id="86" name="Google Shape;86;p17">
            <a:extLst>
              <a:ext uri="{FF2B5EF4-FFF2-40B4-BE49-F238E27FC236}">
                <a16:creationId xmlns:a16="http://schemas.microsoft.com/office/drawing/2014/main" id="{8EBED45E-0F86-5EB8-27BE-D049AEE2BCFB}"/>
              </a:ext>
            </a:extLst>
          </p:cNvPr>
          <p:cNvSpPr/>
          <p:nvPr/>
        </p:nvSpPr>
        <p:spPr>
          <a:xfrm rot="10800000">
            <a:off x="8069946" y="4854362"/>
            <a:ext cx="1362000" cy="291900"/>
          </a:xfrm>
          <a:prstGeom prst="left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ctr"/>
            <a:endParaRPr>
              <a:highlight>
                <a:srgbClr val="0000FF"/>
              </a:highlight>
            </a:endParaRPr>
          </a:p>
        </p:txBody>
      </p:sp>
      <p:sp>
        <p:nvSpPr>
          <p:cNvPr id="87" name="Google Shape;87;p17">
            <a:extLst>
              <a:ext uri="{FF2B5EF4-FFF2-40B4-BE49-F238E27FC236}">
                <a16:creationId xmlns:a16="http://schemas.microsoft.com/office/drawing/2014/main" id="{B4807965-67EF-90AC-B669-9D0E6271BA88}"/>
              </a:ext>
            </a:extLst>
          </p:cNvPr>
          <p:cNvSpPr txBox="1"/>
          <p:nvPr/>
        </p:nvSpPr>
        <p:spPr>
          <a:xfrm>
            <a:off x="6711476" y="4261679"/>
            <a:ext cx="3375000" cy="738633"/>
          </a:xfrm>
          <a:prstGeom prst="rect">
            <a:avLst/>
          </a:prstGeom>
          <a:noFill/>
          <a:ln>
            <a:noFill/>
          </a:ln>
        </p:spPr>
        <p:txBody>
          <a:bodyPr spcFirstLastPara="1" wrap="square" lIns="91425" tIns="91425" rIns="91425" bIns="91425" anchor="t" anchorCtr="0">
            <a:spAutoFit/>
          </a:bodyPr>
          <a:lstStyle/>
          <a:p>
            <a:r>
              <a:rPr lang="en" sz="1800" b="1" dirty="0">
                <a:solidFill>
                  <a:srgbClr val="0000FF"/>
                </a:solidFill>
              </a:rPr>
              <a:t>1. Click to upload data or select existing one</a:t>
            </a:r>
            <a:endParaRPr sz="1800" b="1" dirty="0">
              <a:solidFill>
                <a:srgbClr val="0000FF"/>
              </a:solidFill>
            </a:endParaRPr>
          </a:p>
        </p:txBody>
      </p:sp>
      <p:sp>
        <p:nvSpPr>
          <p:cNvPr id="2" name="Google Shape;78;p16">
            <a:extLst>
              <a:ext uri="{FF2B5EF4-FFF2-40B4-BE49-F238E27FC236}">
                <a16:creationId xmlns:a16="http://schemas.microsoft.com/office/drawing/2014/main" id="{3CBEE5EA-37CB-476E-FF3C-B5E9AA893DA8}"/>
              </a:ext>
            </a:extLst>
          </p:cNvPr>
          <p:cNvSpPr txBox="1"/>
          <p:nvPr/>
        </p:nvSpPr>
        <p:spPr>
          <a:xfrm>
            <a:off x="0" y="128769"/>
            <a:ext cx="11456894" cy="738633"/>
          </a:xfrm>
          <a:prstGeom prst="rect">
            <a:avLst/>
          </a:prstGeom>
          <a:noFill/>
          <a:ln>
            <a:noFill/>
          </a:ln>
        </p:spPr>
        <p:txBody>
          <a:bodyPr spcFirstLastPara="1" wrap="square" lIns="91425" tIns="91425" rIns="91425" bIns="91425" anchor="t" anchorCtr="0">
            <a:spAutoFit/>
          </a:bodyPr>
          <a:lstStyle/>
          <a:p>
            <a:pPr algn="ctr"/>
            <a:r>
              <a:rPr lang="en" sz="3600" b="1" dirty="0">
                <a:solidFill>
                  <a:schemeClr val="dk2"/>
                </a:solidFill>
              </a:rPr>
              <a:t>Data upload</a:t>
            </a:r>
            <a:endParaRPr sz="3600" b="1" dirty="0">
              <a:solidFill>
                <a:schemeClr val="dk2"/>
              </a:solidFill>
            </a:endParaRPr>
          </a:p>
        </p:txBody>
      </p:sp>
      <p:sp>
        <p:nvSpPr>
          <p:cNvPr id="6" name="Google Shape;86;p17">
            <a:extLst>
              <a:ext uri="{FF2B5EF4-FFF2-40B4-BE49-F238E27FC236}">
                <a16:creationId xmlns:a16="http://schemas.microsoft.com/office/drawing/2014/main" id="{0FC1753A-222B-4C53-42E6-5A419DCB0584}"/>
              </a:ext>
            </a:extLst>
          </p:cNvPr>
          <p:cNvSpPr/>
          <p:nvPr/>
        </p:nvSpPr>
        <p:spPr>
          <a:xfrm>
            <a:off x="2453558" y="3536576"/>
            <a:ext cx="1607454" cy="295836"/>
          </a:xfrm>
          <a:prstGeom prst="left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ctr"/>
            <a:endParaRPr dirty="0">
              <a:highlight>
                <a:srgbClr val="0000FF"/>
              </a:highlight>
            </a:endParaRPr>
          </a:p>
        </p:txBody>
      </p:sp>
      <p:sp>
        <p:nvSpPr>
          <p:cNvPr id="7" name="Google Shape;87;p17">
            <a:extLst>
              <a:ext uri="{FF2B5EF4-FFF2-40B4-BE49-F238E27FC236}">
                <a16:creationId xmlns:a16="http://schemas.microsoft.com/office/drawing/2014/main" id="{2387B5F9-035F-3F40-271F-4E204C4B5EF7}"/>
              </a:ext>
            </a:extLst>
          </p:cNvPr>
          <p:cNvSpPr txBox="1"/>
          <p:nvPr/>
        </p:nvSpPr>
        <p:spPr>
          <a:xfrm>
            <a:off x="2789945" y="2945861"/>
            <a:ext cx="3624302" cy="738633"/>
          </a:xfrm>
          <a:prstGeom prst="rect">
            <a:avLst/>
          </a:prstGeom>
          <a:noFill/>
          <a:ln>
            <a:noFill/>
          </a:ln>
        </p:spPr>
        <p:txBody>
          <a:bodyPr spcFirstLastPara="1" wrap="square" lIns="91425" tIns="91425" rIns="91425" bIns="91425" anchor="t" anchorCtr="0">
            <a:spAutoFit/>
          </a:bodyPr>
          <a:lstStyle/>
          <a:p>
            <a:r>
              <a:rPr lang="en" sz="1800" b="1" dirty="0">
                <a:solidFill>
                  <a:srgbClr val="0000FF"/>
                </a:solidFill>
              </a:rPr>
              <a:t>2. You can select existing file instead of uploading a new one</a:t>
            </a:r>
            <a:endParaRPr sz="1800" b="1" dirty="0">
              <a:solidFill>
                <a:srgbClr val="0000FF"/>
              </a:solidFill>
            </a:endParaRPr>
          </a:p>
        </p:txBody>
      </p:sp>
    </p:spTree>
    <p:extLst>
      <p:ext uri="{BB962C8B-B14F-4D97-AF65-F5344CB8AC3E}">
        <p14:creationId xmlns:p14="http://schemas.microsoft.com/office/powerpoint/2010/main" val="909518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3" name="Picture 2">
            <a:extLst>
              <a:ext uri="{FF2B5EF4-FFF2-40B4-BE49-F238E27FC236}">
                <a16:creationId xmlns:a16="http://schemas.microsoft.com/office/drawing/2014/main" id="{504D02DF-2B27-CC2E-FBEF-3BB7EAE2189B}"/>
              </a:ext>
            </a:extLst>
          </p:cNvPr>
          <p:cNvPicPr>
            <a:picLocks noChangeAspect="1"/>
          </p:cNvPicPr>
          <p:nvPr/>
        </p:nvPicPr>
        <p:blipFill>
          <a:blip r:embed="rId3"/>
          <a:stretch>
            <a:fillRect/>
          </a:stretch>
        </p:blipFill>
        <p:spPr>
          <a:xfrm>
            <a:off x="1159310" y="1407033"/>
            <a:ext cx="9584890" cy="4857362"/>
          </a:xfrm>
          <a:prstGeom prst="rect">
            <a:avLst/>
          </a:prstGeom>
          <a:ln>
            <a:solidFill>
              <a:schemeClr val="tx1"/>
            </a:solidFill>
          </a:ln>
        </p:spPr>
      </p:pic>
      <p:sp>
        <p:nvSpPr>
          <p:cNvPr id="97" name="Google Shape;97;p18"/>
          <p:cNvSpPr/>
          <p:nvPr/>
        </p:nvSpPr>
        <p:spPr>
          <a:xfrm>
            <a:off x="10068000" y="5473720"/>
            <a:ext cx="1362000" cy="291900"/>
          </a:xfrm>
          <a:prstGeom prst="left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ctr"/>
            <a:endParaRPr>
              <a:highlight>
                <a:srgbClr val="0000FF"/>
              </a:highlight>
            </a:endParaRPr>
          </a:p>
        </p:txBody>
      </p:sp>
      <p:sp>
        <p:nvSpPr>
          <p:cNvPr id="98" name="Google Shape;98;p18"/>
          <p:cNvSpPr txBox="1"/>
          <p:nvPr/>
        </p:nvSpPr>
        <p:spPr>
          <a:xfrm>
            <a:off x="9681883" y="4712334"/>
            <a:ext cx="2407024" cy="738633"/>
          </a:xfrm>
          <a:prstGeom prst="rect">
            <a:avLst/>
          </a:prstGeom>
          <a:noFill/>
          <a:ln>
            <a:noFill/>
          </a:ln>
        </p:spPr>
        <p:txBody>
          <a:bodyPr spcFirstLastPara="1" wrap="square" lIns="91425" tIns="91425" rIns="91425" bIns="91425" anchor="t" anchorCtr="0">
            <a:spAutoFit/>
          </a:bodyPr>
          <a:lstStyle/>
          <a:p>
            <a:r>
              <a:rPr lang="en" sz="1800" b="1" dirty="0">
                <a:solidFill>
                  <a:srgbClr val="0000FF"/>
                </a:solidFill>
              </a:rPr>
              <a:t>Press run button to start the program</a:t>
            </a:r>
            <a:endParaRPr sz="1800" b="1" dirty="0">
              <a:solidFill>
                <a:srgbClr val="0000FF"/>
              </a:solidFill>
            </a:endParaRPr>
          </a:p>
        </p:txBody>
      </p:sp>
      <p:sp>
        <p:nvSpPr>
          <p:cNvPr id="2" name="Google Shape;78;p16">
            <a:extLst>
              <a:ext uri="{FF2B5EF4-FFF2-40B4-BE49-F238E27FC236}">
                <a16:creationId xmlns:a16="http://schemas.microsoft.com/office/drawing/2014/main" id="{FE5DD41A-BCD4-BDD7-211A-DF579B7BFA17}"/>
              </a:ext>
            </a:extLst>
          </p:cNvPr>
          <p:cNvSpPr txBox="1"/>
          <p:nvPr/>
        </p:nvSpPr>
        <p:spPr>
          <a:xfrm>
            <a:off x="307042" y="114402"/>
            <a:ext cx="11577916" cy="1169521"/>
          </a:xfrm>
          <a:prstGeom prst="rect">
            <a:avLst/>
          </a:prstGeom>
          <a:noFill/>
          <a:ln>
            <a:noFill/>
          </a:ln>
        </p:spPr>
        <p:txBody>
          <a:bodyPr spcFirstLastPara="1" wrap="square" lIns="91425" tIns="91425" rIns="91425" bIns="91425" anchor="t" anchorCtr="0">
            <a:spAutoFit/>
          </a:bodyPr>
          <a:lstStyle/>
          <a:p>
            <a:pPr algn="ctr"/>
            <a:r>
              <a:rPr lang="en" sz="3200" b="1" dirty="0">
                <a:solidFill>
                  <a:schemeClr val="dk2"/>
                </a:solidFill>
              </a:rPr>
              <a:t>Press the Insert Button to Insert the Code into Google </a:t>
            </a:r>
            <a:r>
              <a:rPr lang="en" sz="3200" b="1" dirty="0" err="1">
                <a:solidFill>
                  <a:schemeClr val="dk2"/>
                </a:solidFill>
              </a:rPr>
              <a:t>Colab</a:t>
            </a:r>
            <a:endParaRPr sz="3200" b="1" dirty="0">
              <a:solidFill>
                <a:schemeClr val="dk2"/>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3">
          <a:extLst>
            <a:ext uri="{FF2B5EF4-FFF2-40B4-BE49-F238E27FC236}">
              <a16:creationId xmlns:a16="http://schemas.microsoft.com/office/drawing/2014/main" id="{D2410868-E23E-75E2-D0A5-3F7A6E6F01E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D7A4FC9-A707-8A0D-3090-3D151F0F78BD}"/>
              </a:ext>
            </a:extLst>
          </p:cNvPr>
          <p:cNvPicPr>
            <a:picLocks noChangeAspect="1"/>
          </p:cNvPicPr>
          <p:nvPr/>
        </p:nvPicPr>
        <p:blipFill>
          <a:blip r:embed="rId3"/>
          <a:stretch>
            <a:fillRect/>
          </a:stretch>
        </p:blipFill>
        <p:spPr>
          <a:xfrm>
            <a:off x="237565" y="935079"/>
            <a:ext cx="11429899" cy="5277462"/>
          </a:xfrm>
          <a:prstGeom prst="rect">
            <a:avLst/>
          </a:prstGeom>
          <a:ln>
            <a:solidFill>
              <a:schemeClr val="tx1"/>
            </a:solidFill>
          </a:ln>
        </p:spPr>
      </p:pic>
      <p:sp>
        <p:nvSpPr>
          <p:cNvPr id="97" name="Google Shape;97;p18">
            <a:extLst>
              <a:ext uri="{FF2B5EF4-FFF2-40B4-BE49-F238E27FC236}">
                <a16:creationId xmlns:a16="http://schemas.microsoft.com/office/drawing/2014/main" id="{2643E1D2-9968-076D-AD54-459552A0A732}"/>
              </a:ext>
            </a:extLst>
          </p:cNvPr>
          <p:cNvSpPr/>
          <p:nvPr/>
        </p:nvSpPr>
        <p:spPr>
          <a:xfrm rot="20597143">
            <a:off x="8465168" y="4127292"/>
            <a:ext cx="1362000" cy="291900"/>
          </a:xfrm>
          <a:prstGeom prst="left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ctr"/>
            <a:endParaRPr>
              <a:highlight>
                <a:srgbClr val="0000FF"/>
              </a:highlight>
            </a:endParaRPr>
          </a:p>
        </p:txBody>
      </p:sp>
      <p:sp>
        <p:nvSpPr>
          <p:cNvPr id="98" name="Google Shape;98;p18">
            <a:extLst>
              <a:ext uri="{FF2B5EF4-FFF2-40B4-BE49-F238E27FC236}">
                <a16:creationId xmlns:a16="http://schemas.microsoft.com/office/drawing/2014/main" id="{B2860D7F-FA87-0377-C7A8-A007203F85AB}"/>
              </a:ext>
            </a:extLst>
          </p:cNvPr>
          <p:cNvSpPr txBox="1"/>
          <p:nvPr/>
        </p:nvSpPr>
        <p:spPr>
          <a:xfrm>
            <a:off x="9840372" y="3738282"/>
            <a:ext cx="2407024" cy="738633"/>
          </a:xfrm>
          <a:prstGeom prst="rect">
            <a:avLst/>
          </a:prstGeom>
          <a:noFill/>
          <a:ln>
            <a:noFill/>
          </a:ln>
        </p:spPr>
        <p:txBody>
          <a:bodyPr spcFirstLastPara="1" wrap="square" lIns="91425" tIns="91425" rIns="91425" bIns="91425" anchor="t" anchorCtr="0">
            <a:spAutoFit/>
          </a:bodyPr>
          <a:lstStyle/>
          <a:p>
            <a:r>
              <a:rPr lang="en" sz="1800" b="1" dirty="0">
                <a:solidFill>
                  <a:srgbClr val="0000FF"/>
                </a:solidFill>
              </a:rPr>
              <a:t>Press run button to start the program</a:t>
            </a:r>
            <a:endParaRPr sz="1800" b="1" dirty="0">
              <a:solidFill>
                <a:srgbClr val="0000FF"/>
              </a:solidFill>
            </a:endParaRPr>
          </a:p>
        </p:txBody>
      </p:sp>
      <p:sp>
        <p:nvSpPr>
          <p:cNvPr id="2" name="Google Shape;78;p16">
            <a:extLst>
              <a:ext uri="{FF2B5EF4-FFF2-40B4-BE49-F238E27FC236}">
                <a16:creationId xmlns:a16="http://schemas.microsoft.com/office/drawing/2014/main" id="{D2EB1C97-4C52-DADF-AAB2-20802D293C7B}"/>
              </a:ext>
            </a:extLst>
          </p:cNvPr>
          <p:cNvSpPr txBox="1"/>
          <p:nvPr/>
        </p:nvSpPr>
        <p:spPr>
          <a:xfrm>
            <a:off x="-1" y="134890"/>
            <a:ext cx="11954435" cy="738633"/>
          </a:xfrm>
          <a:prstGeom prst="rect">
            <a:avLst/>
          </a:prstGeom>
          <a:noFill/>
          <a:ln>
            <a:noFill/>
          </a:ln>
        </p:spPr>
        <p:txBody>
          <a:bodyPr spcFirstLastPara="1" wrap="square" lIns="91425" tIns="91425" rIns="91425" bIns="91425" anchor="t" anchorCtr="0">
            <a:spAutoFit/>
          </a:bodyPr>
          <a:lstStyle/>
          <a:p>
            <a:pPr algn="ctr"/>
            <a:r>
              <a:rPr lang="en" sz="3600" b="1" dirty="0">
                <a:solidFill>
                  <a:schemeClr val="dk2"/>
                </a:solidFill>
              </a:rPr>
              <a:t>Review the Code and Press to Accept and Run</a:t>
            </a:r>
            <a:endParaRPr sz="3600" b="1" dirty="0">
              <a:solidFill>
                <a:schemeClr val="dk2"/>
              </a:solidFill>
            </a:endParaRPr>
          </a:p>
        </p:txBody>
      </p:sp>
    </p:spTree>
    <p:extLst>
      <p:ext uri="{BB962C8B-B14F-4D97-AF65-F5344CB8AC3E}">
        <p14:creationId xmlns:p14="http://schemas.microsoft.com/office/powerpoint/2010/main" val="653102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3">
          <a:extLst>
            <a:ext uri="{FF2B5EF4-FFF2-40B4-BE49-F238E27FC236}">
              <a16:creationId xmlns:a16="http://schemas.microsoft.com/office/drawing/2014/main" id="{7E585E78-C458-7737-5E7F-9183DB35C46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4354AA2-BB55-F7BB-223E-02577CF8DB55}"/>
              </a:ext>
            </a:extLst>
          </p:cNvPr>
          <p:cNvPicPr>
            <a:picLocks noChangeAspect="1"/>
          </p:cNvPicPr>
          <p:nvPr/>
        </p:nvPicPr>
        <p:blipFill>
          <a:blip r:embed="rId3"/>
          <a:stretch>
            <a:fillRect/>
          </a:stretch>
        </p:blipFill>
        <p:spPr>
          <a:xfrm>
            <a:off x="282387" y="877986"/>
            <a:ext cx="11537577" cy="5358065"/>
          </a:xfrm>
          <a:prstGeom prst="rect">
            <a:avLst/>
          </a:prstGeom>
        </p:spPr>
      </p:pic>
      <p:sp>
        <p:nvSpPr>
          <p:cNvPr id="97" name="Google Shape;97;p18">
            <a:extLst>
              <a:ext uri="{FF2B5EF4-FFF2-40B4-BE49-F238E27FC236}">
                <a16:creationId xmlns:a16="http://schemas.microsoft.com/office/drawing/2014/main" id="{99147F0F-903B-347A-93A0-DA7B168DA327}"/>
              </a:ext>
            </a:extLst>
          </p:cNvPr>
          <p:cNvSpPr/>
          <p:nvPr/>
        </p:nvSpPr>
        <p:spPr>
          <a:xfrm rot="19248420">
            <a:off x="6674731" y="2610901"/>
            <a:ext cx="1362000" cy="291900"/>
          </a:xfrm>
          <a:prstGeom prst="left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ctr"/>
            <a:endParaRPr>
              <a:highlight>
                <a:srgbClr val="0000FF"/>
              </a:highlight>
            </a:endParaRPr>
          </a:p>
        </p:txBody>
      </p:sp>
      <p:sp>
        <p:nvSpPr>
          <p:cNvPr id="98" name="Google Shape;98;p18">
            <a:extLst>
              <a:ext uri="{FF2B5EF4-FFF2-40B4-BE49-F238E27FC236}">
                <a16:creationId xmlns:a16="http://schemas.microsoft.com/office/drawing/2014/main" id="{62B84963-6669-5505-3D23-2C9FB59A49EC}"/>
              </a:ext>
            </a:extLst>
          </p:cNvPr>
          <p:cNvSpPr txBox="1"/>
          <p:nvPr/>
        </p:nvSpPr>
        <p:spPr>
          <a:xfrm>
            <a:off x="6949254" y="1859301"/>
            <a:ext cx="2407024" cy="461635"/>
          </a:xfrm>
          <a:prstGeom prst="rect">
            <a:avLst/>
          </a:prstGeom>
          <a:noFill/>
          <a:ln>
            <a:noFill/>
          </a:ln>
        </p:spPr>
        <p:txBody>
          <a:bodyPr spcFirstLastPara="1" wrap="square" lIns="91425" tIns="91425" rIns="91425" bIns="91425" anchor="t" anchorCtr="0">
            <a:spAutoFit/>
          </a:bodyPr>
          <a:lstStyle/>
          <a:p>
            <a:r>
              <a:rPr lang="en" sz="1800" b="1" dirty="0">
                <a:solidFill>
                  <a:srgbClr val="0000FF"/>
                </a:solidFill>
              </a:rPr>
              <a:t>Model performance</a:t>
            </a:r>
            <a:endParaRPr sz="1800" b="1" dirty="0">
              <a:solidFill>
                <a:srgbClr val="0000FF"/>
              </a:solidFill>
            </a:endParaRPr>
          </a:p>
        </p:txBody>
      </p:sp>
      <p:sp>
        <p:nvSpPr>
          <p:cNvPr id="2" name="Google Shape;78;p16">
            <a:extLst>
              <a:ext uri="{FF2B5EF4-FFF2-40B4-BE49-F238E27FC236}">
                <a16:creationId xmlns:a16="http://schemas.microsoft.com/office/drawing/2014/main" id="{3B31CF7D-6871-69E7-7268-9E197DD99A50}"/>
              </a:ext>
            </a:extLst>
          </p:cNvPr>
          <p:cNvSpPr txBox="1"/>
          <p:nvPr/>
        </p:nvSpPr>
        <p:spPr>
          <a:xfrm>
            <a:off x="-1" y="134890"/>
            <a:ext cx="11954435" cy="738633"/>
          </a:xfrm>
          <a:prstGeom prst="rect">
            <a:avLst/>
          </a:prstGeom>
          <a:noFill/>
          <a:ln>
            <a:noFill/>
          </a:ln>
        </p:spPr>
        <p:txBody>
          <a:bodyPr spcFirstLastPara="1" wrap="square" lIns="91425" tIns="91425" rIns="91425" bIns="91425" anchor="t" anchorCtr="0">
            <a:spAutoFit/>
          </a:bodyPr>
          <a:lstStyle/>
          <a:p>
            <a:pPr algn="ctr"/>
            <a:r>
              <a:rPr lang="en" sz="3600" b="1" dirty="0">
                <a:solidFill>
                  <a:schemeClr val="dk2"/>
                </a:solidFill>
              </a:rPr>
              <a:t>Review the Code and Press to Accept and Run</a:t>
            </a:r>
            <a:endParaRPr sz="3600" b="1" dirty="0">
              <a:solidFill>
                <a:schemeClr val="dk2"/>
              </a:solidFill>
            </a:endParaRPr>
          </a:p>
        </p:txBody>
      </p:sp>
      <p:sp>
        <p:nvSpPr>
          <p:cNvPr id="7" name="Google Shape;98;p18">
            <a:extLst>
              <a:ext uri="{FF2B5EF4-FFF2-40B4-BE49-F238E27FC236}">
                <a16:creationId xmlns:a16="http://schemas.microsoft.com/office/drawing/2014/main" id="{F4B33686-1C36-A850-208F-F6FBE4DA7862}"/>
              </a:ext>
            </a:extLst>
          </p:cNvPr>
          <p:cNvSpPr txBox="1"/>
          <p:nvPr/>
        </p:nvSpPr>
        <p:spPr>
          <a:xfrm>
            <a:off x="7355731" y="4635716"/>
            <a:ext cx="2407024" cy="461635"/>
          </a:xfrm>
          <a:prstGeom prst="rect">
            <a:avLst/>
          </a:prstGeom>
          <a:noFill/>
          <a:ln>
            <a:noFill/>
          </a:ln>
        </p:spPr>
        <p:txBody>
          <a:bodyPr spcFirstLastPara="1" wrap="square" lIns="91425" tIns="91425" rIns="91425" bIns="91425" anchor="t" anchorCtr="0">
            <a:spAutoFit/>
          </a:bodyPr>
          <a:lstStyle/>
          <a:p>
            <a:r>
              <a:rPr lang="en" sz="1800" b="1" dirty="0">
                <a:solidFill>
                  <a:srgbClr val="0000FF"/>
                </a:solidFill>
              </a:rPr>
              <a:t>Next steps</a:t>
            </a:r>
            <a:endParaRPr sz="1800" b="1" dirty="0">
              <a:solidFill>
                <a:srgbClr val="0000FF"/>
              </a:solidFill>
            </a:endParaRPr>
          </a:p>
        </p:txBody>
      </p:sp>
      <p:sp>
        <p:nvSpPr>
          <p:cNvPr id="8" name="Google Shape;97;p18">
            <a:extLst>
              <a:ext uri="{FF2B5EF4-FFF2-40B4-BE49-F238E27FC236}">
                <a16:creationId xmlns:a16="http://schemas.microsoft.com/office/drawing/2014/main" id="{3F2D55EE-3477-4BAA-6303-3572D5EDFEAF}"/>
              </a:ext>
            </a:extLst>
          </p:cNvPr>
          <p:cNvSpPr/>
          <p:nvPr/>
        </p:nvSpPr>
        <p:spPr>
          <a:xfrm rot="8851902">
            <a:off x="7947657" y="4105174"/>
            <a:ext cx="1362000" cy="291900"/>
          </a:xfrm>
          <a:prstGeom prst="left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ctr"/>
            <a:endParaRPr>
              <a:highlight>
                <a:srgbClr val="0000FF"/>
              </a:highlight>
            </a:endParaRPr>
          </a:p>
        </p:txBody>
      </p:sp>
      <p:sp>
        <p:nvSpPr>
          <p:cNvPr id="9" name="Google Shape;98;p18">
            <a:extLst>
              <a:ext uri="{FF2B5EF4-FFF2-40B4-BE49-F238E27FC236}">
                <a16:creationId xmlns:a16="http://schemas.microsoft.com/office/drawing/2014/main" id="{602CEED4-F976-1AEB-CD78-2E83CF5B3B52}"/>
              </a:ext>
            </a:extLst>
          </p:cNvPr>
          <p:cNvSpPr txBox="1"/>
          <p:nvPr/>
        </p:nvSpPr>
        <p:spPr>
          <a:xfrm>
            <a:off x="2983980" y="2320936"/>
            <a:ext cx="2407024" cy="461635"/>
          </a:xfrm>
          <a:prstGeom prst="rect">
            <a:avLst/>
          </a:prstGeom>
          <a:noFill/>
          <a:ln>
            <a:noFill/>
          </a:ln>
        </p:spPr>
        <p:txBody>
          <a:bodyPr spcFirstLastPara="1" wrap="square" lIns="91425" tIns="91425" rIns="91425" bIns="91425" anchor="t" anchorCtr="0">
            <a:spAutoFit/>
          </a:bodyPr>
          <a:lstStyle/>
          <a:p>
            <a:r>
              <a:rPr lang="en" sz="1800" b="1" dirty="0">
                <a:solidFill>
                  <a:srgbClr val="0000FF"/>
                </a:solidFill>
              </a:rPr>
              <a:t>Output files</a:t>
            </a:r>
            <a:endParaRPr sz="1800" b="1" dirty="0">
              <a:solidFill>
                <a:srgbClr val="0000FF"/>
              </a:solidFill>
            </a:endParaRPr>
          </a:p>
        </p:txBody>
      </p:sp>
      <p:sp>
        <p:nvSpPr>
          <p:cNvPr id="10" name="Google Shape;97;p18">
            <a:extLst>
              <a:ext uri="{FF2B5EF4-FFF2-40B4-BE49-F238E27FC236}">
                <a16:creationId xmlns:a16="http://schemas.microsoft.com/office/drawing/2014/main" id="{F3F17B66-9E3E-E016-C9D4-0A0763B08A14}"/>
              </a:ext>
            </a:extLst>
          </p:cNvPr>
          <p:cNvSpPr/>
          <p:nvPr/>
        </p:nvSpPr>
        <p:spPr>
          <a:xfrm rot="19248420">
            <a:off x="2564415" y="3154362"/>
            <a:ext cx="1362000" cy="291900"/>
          </a:xfrm>
          <a:prstGeom prst="left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ctr"/>
            <a:endParaRPr>
              <a:highlight>
                <a:srgbClr val="0000FF"/>
              </a:highlight>
            </a:endParaRPr>
          </a:p>
        </p:txBody>
      </p:sp>
    </p:spTree>
    <p:extLst>
      <p:ext uri="{BB962C8B-B14F-4D97-AF65-F5344CB8AC3E}">
        <p14:creationId xmlns:p14="http://schemas.microsoft.com/office/powerpoint/2010/main" val="18155748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4" name="Title 3">
            <a:extLst>
              <a:ext uri="{FF2B5EF4-FFF2-40B4-BE49-F238E27FC236}">
                <a16:creationId xmlns:a16="http://schemas.microsoft.com/office/drawing/2014/main" id="{2431176E-995C-84D4-E1D3-A7886297F64A}"/>
              </a:ext>
            </a:extLst>
          </p:cNvPr>
          <p:cNvSpPr>
            <a:spLocks noGrp="1"/>
          </p:cNvSpPr>
          <p:nvPr>
            <p:ph type="ctrTitle"/>
          </p:nvPr>
        </p:nvSpPr>
        <p:spPr>
          <a:xfrm>
            <a:off x="203200" y="0"/>
            <a:ext cx="11988800" cy="1028414"/>
          </a:xfrm>
        </p:spPr>
        <p:txBody>
          <a:bodyPr/>
          <a:lstStyle/>
          <a:p>
            <a:r>
              <a:rPr lang="en-US" dirty="0"/>
              <a:t>Agentic coding lab</a:t>
            </a:r>
          </a:p>
        </p:txBody>
      </p:sp>
      <p:sp>
        <p:nvSpPr>
          <p:cNvPr id="5" name="Subtitle 4">
            <a:extLst>
              <a:ext uri="{FF2B5EF4-FFF2-40B4-BE49-F238E27FC236}">
                <a16:creationId xmlns:a16="http://schemas.microsoft.com/office/drawing/2014/main" id="{FDB4D2EA-C6AA-9A3B-9140-6F01937D5639}"/>
              </a:ext>
            </a:extLst>
          </p:cNvPr>
          <p:cNvSpPr>
            <a:spLocks noGrp="1"/>
          </p:cNvSpPr>
          <p:nvPr>
            <p:ph type="subTitle" idx="1"/>
          </p:nvPr>
        </p:nvSpPr>
        <p:spPr>
          <a:xfrm>
            <a:off x="31629" y="828621"/>
            <a:ext cx="11988800" cy="1752600"/>
          </a:xfrm>
        </p:spPr>
        <p:txBody>
          <a:bodyPr/>
          <a:lstStyle/>
          <a:p>
            <a:pPr algn="l"/>
            <a:r>
              <a:rPr lang="en-US" sz="2800" dirty="0"/>
              <a:t>1) Download file for module 8 labs or go to </a:t>
            </a:r>
            <a:r>
              <a:rPr lang="en-US" sz="2800" dirty="0" err="1"/>
              <a:t>Agentic_coding</a:t>
            </a:r>
            <a:r>
              <a:rPr lang="en-US" sz="2800" dirty="0"/>
              <a:t> folder in the download for Day2</a:t>
            </a:r>
          </a:p>
        </p:txBody>
      </p:sp>
      <p:pic>
        <p:nvPicPr>
          <p:cNvPr id="2" name="Picture 1">
            <a:extLst>
              <a:ext uri="{FF2B5EF4-FFF2-40B4-BE49-F238E27FC236}">
                <a16:creationId xmlns:a16="http://schemas.microsoft.com/office/drawing/2014/main" id="{EE6F622D-CEF9-00BA-F8A5-12527F535682}"/>
              </a:ext>
            </a:extLst>
          </p:cNvPr>
          <p:cNvPicPr>
            <a:picLocks noChangeAspect="1"/>
          </p:cNvPicPr>
          <p:nvPr/>
        </p:nvPicPr>
        <p:blipFill>
          <a:blip r:embed="rId2"/>
          <a:stretch>
            <a:fillRect/>
          </a:stretch>
        </p:blipFill>
        <p:spPr>
          <a:xfrm>
            <a:off x="203200" y="1801000"/>
            <a:ext cx="3601113" cy="1752600"/>
          </a:xfrm>
          <a:prstGeom prst="rect">
            <a:avLst/>
          </a:prstGeom>
          <a:ln>
            <a:solidFill>
              <a:schemeClr val="bg2"/>
            </a:solidFill>
          </a:ln>
        </p:spPr>
      </p:pic>
      <p:pic>
        <p:nvPicPr>
          <p:cNvPr id="3" name="Picture 2">
            <a:extLst>
              <a:ext uri="{FF2B5EF4-FFF2-40B4-BE49-F238E27FC236}">
                <a16:creationId xmlns:a16="http://schemas.microsoft.com/office/drawing/2014/main" id="{5E11358E-33EC-F314-1F29-DB5606BF7539}"/>
              </a:ext>
            </a:extLst>
          </p:cNvPr>
          <p:cNvPicPr>
            <a:picLocks noChangeAspect="1"/>
          </p:cNvPicPr>
          <p:nvPr/>
        </p:nvPicPr>
        <p:blipFill>
          <a:blip r:embed="rId3"/>
          <a:stretch>
            <a:fillRect/>
          </a:stretch>
        </p:blipFill>
        <p:spPr>
          <a:xfrm>
            <a:off x="2159663" y="1801000"/>
            <a:ext cx="3289300" cy="2578100"/>
          </a:xfrm>
          <a:prstGeom prst="rect">
            <a:avLst/>
          </a:prstGeom>
          <a:ln>
            <a:solidFill>
              <a:schemeClr val="bg2"/>
            </a:solidFill>
          </a:ln>
        </p:spPr>
      </p:pic>
      <p:pic>
        <p:nvPicPr>
          <p:cNvPr id="6" name="Picture 5">
            <a:extLst>
              <a:ext uri="{FF2B5EF4-FFF2-40B4-BE49-F238E27FC236}">
                <a16:creationId xmlns:a16="http://schemas.microsoft.com/office/drawing/2014/main" id="{A9A4F813-4C1D-03A5-6D43-F8E7A0B16CFB}"/>
              </a:ext>
            </a:extLst>
          </p:cNvPr>
          <p:cNvPicPr>
            <a:picLocks noChangeAspect="1"/>
          </p:cNvPicPr>
          <p:nvPr/>
        </p:nvPicPr>
        <p:blipFill>
          <a:blip r:embed="rId4"/>
          <a:stretch>
            <a:fillRect/>
          </a:stretch>
        </p:blipFill>
        <p:spPr>
          <a:xfrm>
            <a:off x="4007513" y="2120850"/>
            <a:ext cx="3289300" cy="2755900"/>
          </a:xfrm>
          <a:prstGeom prst="rect">
            <a:avLst/>
          </a:prstGeom>
          <a:ln>
            <a:solidFill>
              <a:schemeClr val="bg2"/>
            </a:solidFill>
          </a:ln>
        </p:spPr>
      </p:pic>
      <p:pic>
        <p:nvPicPr>
          <p:cNvPr id="7" name="Picture 6">
            <a:extLst>
              <a:ext uri="{FF2B5EF4-FFF2-40B4-BE49-F238E27FC236}">
                <a16:creationId xmlns:a16="http://schemas.microsoft.com/office/drawing/2014/main" id="{ECAE5ED8-1BC5-FA09-3741-C489E27478AB}"/>
              </a:ext>
            </a:extLst>
          </p:cNvPr>
          <p:cNvPicPr>
            <a:picLocks noChangeAspect="1"/>
          </p:cNvPicPr>
          <p:nvPr/>
        </p:nvPicPr>
        <p:blipFill>
          <a:blip r:embed="rId5"/>
          <a:stretch>
            <a:fillRect/>
          </a:stretch>
        </p:blipFill>
        <p:spPr>
          <a:xfrm>
            <a:off x="6378906" y="2647100"/>
            <a:ext cx="3263900" cy="2362200"/>
          </a:xfrm>
          <a:prstGeom prst="rect">
            <a:avLst/>
          </a:prstGeom>
          <a:ln>
            <a:solidFill>
              <a:schemeClr val="bg2"/>
            </a:solidFill>
          </a:ln>
        </p:spPr>
      </p:pic>
      <p:sp>
        <p:nvSpPr>
          <p:cNvPr id="10" name="Subtitle 4">
            <a:extLst>
              <a:ext uri="{FF2B5EF4-FFF2-40B4-BE49-F238E27FC236}">
                <a16:creationId xmlns:a16="http://schemas.microsoft.com/office/drawing/2014/main" id="{CA3301B5-6616-9FBA-D8F9-56622256E7F7}"/>
              </a:ext>
            </a:extLst>
          </p:cNvPr>
          <p:cNvSpPr txBox="1">
            <a:spLocks/>
          </p:cNvSpPr>
          <p:nvPr/>
        </p:nvSpPr>
        <p:spPr>
          <a:xfrm>
            <a:off x="0" y="4853729"/>
            <a:ext cx="11988800" cy="1752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FC110E"/>
              </a:buClr>
              <a:buSzPts val="3200"/>
              <a:buFont typeface="Arial"/>
              <a:buNone/>
              <a:defRPr sz="3200" b="1" i="0" u="none" strike="noStrike" cap="none">
                <a:solidFill>
                  <a:schemeClr val="accent2"/>
                </a:solidFill>
                <a:latin typeface="Arial"/>
                <a:ea typeface="Arial"/>
                <a:cs typeface="Arial"/>
                <a:sym typeface="Arial"/>
              </a:defRPr>
            </a:lvl1pPr>
            <a:lvl2pPr marL="914400" marR="0" lvl="1" indent="-406400" algn="ctr" rtl="0">
              <a:lnSpc>
                <a:spcPct val="100000"/>
              </a:lnSpc>
              <a:spcBef>
                <a:spcPts val="560"/>
              </a:spcBef>
              <a:spcAft>
                <a:spcPts val="0"/>
              </a:spcAft>
              <a:buClr>
                <a:srgbClr val="FC110E"/>
              </a:buClr>
              <a:buSzPts val="2800"/>
              <a:buFont typeface="Arial"/>
              <a:buNone/>
              <a:defRPr sz="2800" b="1" i="0" u="none" strike="noStrike" cap="none">
                <a:solidFill>
                  <a:schemeClr val="accent2"/>
                </a:solidFill>
                <a:latin typeface="Arial"/>
                <a:ea typeface="Arial"/>
                <a:cs typeface="Arial"/>
                <a:sym typeface="Arial"/>
              </a:defRPr>
            </a:lvl2pPr>
            <a:lvl3pPr marL="1371600" marR="0" lvl="2" indent="-381000" algn="ctr" rtl="0">
              <a:lnSpc>
                <a:spcPct val="100000"/>
              </a:lnSpc>
              <a:spcBef>
                <a:spcPts val="480"/>
              </a:spcBef>
              <a:spcAft>
                <a:spcPts val="0"/>
              </a:spcAft>
              <a:buClr>
                <a:srgbClr val="FC110E"/>
              </a:buClr>
              <a:buSzPts val="2400"/>
              <a:buFont typeface="Arial"/>
              <a:buNone/>
              <a:defRPr sz="2400" b="1" i="0" u="none" strike="noStrike" cap="none">
                <a:solidFill>
                  <a:schemeClr val="accent2"/>
                </a:solidFill>
                <a:latin typeface="Arial"/>
                <a:ea typeface="Arial"/>
                <a:cs typeface="Arial"/>
                <a:sym typeface="Arial"/>
              </a:defRPr>
            </a:lvl3pPr>
            <a:lvl4pPr marL="1828800" marR="0" lvl="3" indent="-355600" algn="ctr" rtl="0">
              <a:lnSpc>
                <a:spcPct val="100000"/>
              </a:lnSpc>
              <a:spcBef>
                <a:spcPts val="400"/>
              </a:spcBef>
              <a:spcAft>
                <a:spcPts val="0"/>
              </a:spcAft>
              <a:buClr>
                <a:srgbClr val="FC110E"/>
              </a:buClr>
              <a:buSzPts val="2000"/>
              <a:buFont typeface="Arial"/>
              <a:buNone/>
              <a:defRPr sz="2000" b="1" i="0" u="none" strike="noStrike" cap="none">
                <a:solidFill>
                  <a:schemeClr val="accent2"/>
                </a:solidFill>
                <a:latin typeface="Arial"/>
                <a:ea typeface="Arial"/>
                <a:cs typeface="Arial"/>
                <a:sym typeface="Arial"/>
              </a:defRPr>
            </a:lvl4pPr>
            <a:lvl5pPr marL="2286000" marR="0" lvl="4" indent="-355600" algn="ctr" rtl="0">
              <a:lnSpc>
                <a:spcPct val="100000"/>
              </a:lnSpc>
              <a:spcBef>
                <a:spcPts val="400"/>
              </a:spcBef>
              <a:spcAft>
                <a:spcPts val="0"/>
              </a:spcAft>
              <a:buClr>
                <a:srgbClr val="FC110E"/>
              </a:buClr>
              <a:buSzPts val="2000"/>
              <a:buFont typeface="Arial"/>
              <a:buNone/>
              <a:defRPr sz="2000" b="1" i="0" u="none" strike="noStrike" cap="none">
                <a:solidFill>
                  <a:schemeClr val="accent2"/>
                </a:solidFill>
                <a:latin typeface="Arial"/>
                <a:ea typeface="Arial"/>
                <a:cs typeface="Arial"/>
                <a:sym typeface="Arial"/>
              </a:defRPr>
            </a:lvl5pPr>
            <a:lvl6pPr marL="2743200" marR="0" lvl="5" indent="-355600" algn="ctr" rtl="0">
              <a:lnSpc>
                <a:spcPct val="100000"/>
              </a:lnSpc>
              <a:spcBef>
                <a:spcPts val="400"/>
              </a:spcBef>
              <a:spcAft>
                <a:spcPts val="0"/>
              </a:spcAft>
              <a:buClr>
                <a:srgbClr val="FC110E"/>
              </a:buClr>
              <a:buSzPts val="2000"/>
              <a:buFont typeface="Arial"/>
              <a:buNone/>
              <a:defRPr sz="2000" b="1" i="0" u="none" strike="noStrike" cap="none">
                <a:solidFill>
                  <a:schemeClr val="accent2"/>
                </a:solidFill>
                <a:latin typeface="Arial"/>
                <a:ea typeface="Arial"/>
                <a:cs typeface="Arial"/>
                <a:sym typeface="Arial"/>
              </a:defRPr>
            </a:lvl6pPr>
            <a:lvl7pPr marL="3200400" marR="0" lvl="6" indent="-355600" algn="ctr" rtl="0">
              <a:lnSpc>
                <a:spcPct val="100000"/>
              </a:lnSpc>
              <a:spcBef>
                <a:spcPts val="400"/>
              </a:spcBef>
              <a:spcAft>
                <a:spcPts val="0"/>
              </a:spcAft>
              <a:buClr>
                <a:srgbClr val="FC110E"/>
              </a:buClr>
              <a:buSzPts val="2000"/>
              <a:buFont typeface="Arial"/>
              <a:buNone/>
              <a:defRPr sz="2000" b="1" i="0" u="none" strike="noStrike" cap="none">
                <a:solidFill>
                  <a:schemeClr val="accent2"/>
                </a:solidFill>
                <a:latin typeface="Arial"/>
                <a:ea typeface="Arial"/>
                <a:cs typeface="Arial"/>
                <a:sym typeface="Arial"/>
              </a:defRPr>
            </a:lvl7pPr>
            <a:lvl8pPr marL="3657600" marR="0" lvl="7" indent="-355600" algn="ctr" rtl="0">
              <a:lnSpc>
                <a:spcPct val="100000"/>
              </a:lnSpc>
              <a:spcBef>
                <a:spcPts val="400"/>
              </a:spcBef>
              <a:spcAft>
                <a:spcPts val="0"/>
              </a:spcAft>
              <a:buClr>
                <a:srgbClr val="FC110E"/>
              </a:buClr>
              <a:buSzPts val="2000"/>
              <a:buFont typeface="Arial"/>
              <a:buNone/>
              <a:defRPr sz="2000" b="1" i="0" u="none" strike="noStrike" cap="none">
                <a:solidFill>
                  <a:schemeClr val="accent2"/>
                </a:solidFill>
                <a:latin typeface="Arial"/>
                <a:ea typeface="Arial"/>
                <a:cs typeface="Arial"/>
                <a:sym typeface="Arial"/>
              </a:defRPr>
            </a:lvl8pPr>
            <a:lvl9pPr marL="4114800" marR="0" lvl="8" indent="-355600" algn="ctr" rtl="0">
              <a:lnSpc>
                <a:spcPct val="100000"/>
              </a:lnSpc>
              <a:spcBef>
                <a:spcPts val="400"/>
              </a:spcBef>
              <a:spcAft>
                <a:spcPts val="0"/>
              </a:spcAft>
              <a:buClr>
                <a:srgbClr val="FC110E"/>
              </a:buClr>
              <a:buSzPts val="2000"/>
              <a:buFont typeface="Arial"/>
              <a:buNone/>
              <a:defRPr sz="2000" b="1" i="0" u="none" strike="noStrike" cap="none">
                <a:solidFill>
                  <a:schemeClr val="accent2"/>
                </a:solidFill>
                <a:latin typeface="Arial"/>
                <a:ea typeface="Arial"/>
                <a:cs typeface="Arial"/>
                <a:sym typeface="Arial"/>
              </a:defRPr>
            </a:lvl9pPr>
          </a:lstStyle>
          <a:p>
            <a:pPr algn="l"/>
            <a:r>
              <a:rPr lang="en-US" dirty="0"/>
              <a:t>2) Run human code, record performance, ask AI to generate code using prompt in the PROMPT file, run it, record performance, post human vs AI on Slack</a:t>
            </a:r>
          </a:p>
        </p:txBody>
      </p:sp>
    </p:spTree>
    <p:extLst>
      <p:ext uri="{BB962C8B-B14F-4D97-AF65-F5344CB8AC3E}">
        <p14:creationId xmlns:p14="http://schemas.microsoft.com/office/powerpoint/2010/main" val="747252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1524000" y="0"/>
          <a:ext cx="0" cy="0"/>
          <a:chOff x="0" y="0"/>
          <a:chExt cx="0" cy="0"/>
        </a:xfrm>
      </p:grpSpPr>
      <p:sp>
        <p:nvSpPr>
          <p:cNvPr id="573" name="Google Shape;573;g267feedf7c2_0_35"/>
          <p:cNvSpPr txBox="1">
            <a:spLocks noGrp="1"/>
          </p:cNvSpPr>
          <p:nvPr>
            <p:ph type="body" idx="1"/>
          </p:nvPr>
        </p:nvSpPr>
        <p:spPr>
          <a:xfrm>
            <a:off x="322839" y="1066719"/>
            <a:ext cx="11284771" cy="52020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Font typeface="Arial"/>
              <a:buChar char="•"/>
            </a:pPr>
            <a:r>
              <a:rPr lang="en-CA" sz="2800" dirty="0"/>
              <a:t>ChatGPT (and other copilot programs) do not always generate perfect code </a:t>
            </a:r>
            <a:endParaRPr sz="2800" dirty="0"/>
          </a:p>
          <a:p>
            <a:pPr marL="457200" lvl="0" indent="-431800" algn="l" rtl="0">
              <a:lnSpc>
                <a:spcPct val="100000"/>
              </a:lnSpc>
              <a:spcBef>
                <a:spcPts val="640"/>
              </a:spcBef>
              <a:spcAft>
                <a:spcPts val="0"/>
              </a:spcAft>
              <a:buSzPts val="3200"/>
              <a:buChar char="•"/>
            </a:pPr>
            <a:r>
              <a:rPr lang="en-CA" sz="2800" dirty="0"/>
              <a:t>The generated code usually needs testing and optimization (newer models like GPT-4o and GPT-5 produce better results than earlier versions)</a:t>
            </a:r>
            <a:endParaRPr sz="2800" dirty="0"/>
          </a:p>
          <a:p>
            <a:pPr marL="457200" lvl="0" indent="-431800" algn="l" rtl="0">
              <a:lnSpc>
                <a:spcPct val="100000"/>
              </a:lnSpc>
              <a:spcBef>
                <a:spcPts val="640"/>
              </a:spcBef>
              <a:spcAft>
                <a:spcPts val="0"/>
              </a:spcAft>
              <a:buSzPts val="3200"/>
              <a:buChar char="•"/>
            </a:pPr>
            <a:r>
              <a:rPr lang="en-CA" sz="2800" dirty="0"/>
              <a:t>Generated results from </a:t>
            </a:r>
            <a:r>
              <a:rPr lang="en-CA" sz="2800" dirty="0" err="1"/>
              <a:t>ChatGPT</a:t>
            </a:r>
            <a:r>
              <a:rPr lang="en-CA" sz="2800" dirty="0"/>
              <a:t> tend to get better with each prompt/query</a:t>
            </a:r>
            <a:endParaRPr sz="2800" dirty="0"/>
          </a:p>
          <a:p>
            <a:pPr marL="457200" lvl="0" indent="-431800" algn="l" rtl="0">
              <a:lnSpc>
                <a:spcPct val="100000"/>
              </a:lnSpc>
              <a:spcBef>
                <a:spcPts val="640"/>
              </a:spcBef>
              <a:spcAft>
                <a:spcPts val="0"/>
              </a:spcAft>
              <a:buSzPts val="3200"/>
              <a:buChar char="•"/>
            </a:pPr>
            <a:r>
              <a:rPr lang="en-CA" sz="2800" dirty="0" err="1"/>
              <a:t>ChatGPT</a:t>
            </a:r>
            <a:r>
              <a:rPr lang="en-CA" sz="2800" dirty="0"/>
              <a:t> learns from each query and tries to generate optimum results</a:t>
            </a:r>
            <a:endParaRPr sz="2800" dirty="0"/>
          </a:p>
          <a:p>
            <a:pPr marL="457200" lvl="0" indent="-431800" algn="l" rtl="0">
              <a:lnSpc>
                <a:spcPct val="100000"/>
              </a:lnSpc>
              <a:spcBef>
                <a:spcPts val="640"/>
              </a:spcBef>
              <a:spcAft>
                <a:spcPts val="0"/>
              </a:spcAft>
              <a:buSzPts val="3200"/>
              <a:buChar char="•"/>
            </a:pPr>
            <a:r>
              <a:rPr lang="en-CA" sz="2800" dirty="0"/>
              <a:t>For optimum performance, users need to provide accurate and precise prompts</a:t>
            </a:r>
            <a:endParaRPr dirty="0"/>
          </a:p>
        </p:txBody>
      </p:sp>
      <p:sp>
        <p:nvSpPr>
          <p:cNvPr id="574" name="Google Shape;574;g267feedf7c2_0_35"/>
          <p:cNvSpPr txBox="1">
            <a:spLocks noGrp="1"/>
          </p:cNvSpPr>
          <p:nvPr>
            <p:ph type="title"/>
          </p:nvPr>
        </p:nvSpPr>
        <p:spPr>
          <a:xfrm>
            <a:off x="1155924" y="-76281"/>
            <a:ext cx="9618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1400"/>
              <a:buNone/>
            </a:pPr>
            <a:r>
              <a:rPr lang="en-CA" sz="4400" dirty="0"/>
              <a:t>Quick Take Aways</a:t>
            </a:r>
            <a:endParaRPr sz="4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2"/>
          <p:cNvSpPr txBox="1">
            <a:spLocks noGrp="1"/>
          </p:cNvSpPr>
          <p:nvPr>
            <p:ph type="title"/>
          </p:nvPr>
        </p:nvSpPr>
        <p:spPr>
          <a:xfrm>
            <a:off x="1676400" y="274638"/>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ChatGPT</a:t>
            </a:r>
            <a:endParaRPr sz="4400">
              <a:latin typeface="Arial"/>
              <a:ea typeface="Arial"/>
              <a:cs typeface="Arial"/>
              <a:sym typeface="Arial"/>
            </a:endParaRPr>
          </a:p>
        </p:txBody>
      </p:sp>
      <p:pic>
        <p:nvPicPr>
          <p:cNvPr id="301" name="Google Shape;301;p12"/>
          <p:cNvPicPr preferRelativeResize="0"/>
          <p:nvPr/>
        </p:nvPicPr>
        <p:blipFill rotWithShape="1">
          <a:blip r:embed="rId3">
            <a:alphaModFix/>
          </a:blip>
          <a:srcRect/>
          <a:stretch/>
        </p:blipFill>
        <p:spPr>
          <a:xfrm>
            <a:off x="2209800" y="1417638"/>
            <a:ext cx="7772400" cy="4369816"/>
          </a:xfrm>
          <a:prstGeom prst="rect">
            <a:avLst/>
          </a:prstGeom>
          <a:noFill/>
          <a:ln>
            <a:noFill/>
          </a:ln>
        </p:spPr>
      </p:pic>
      <p:sp>
        <p:nvSpPr>
          <p:cNvPr id="302" name="Google Shape;302;p12"/>
          <p:cNvSpPr txBox="1"/>
          <p:nvPr/>
        </p:nvSpPr>
        <p:spPr>
          <a:xfrm>
            <a:off x="7196138" y="1821974"/>
            <a:ext cx="2471738" cy="224676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400"/>
              <a:buFont typeface="Arial"/>
              <a:buChar char="•"/>
            </a:pPr>
            <a:r>
              <a:rPr lang="en-CA" sz="1400" b="1" i="0" u="none" strike="noStrike" cap="none">
                <a:solidFill>
                  <a:schemeClr val="lt1"/>
                </a:solidFill>
                <a:latin typeface="Arial"/>
                <a:ea typeface="Arial"/>
                <a:cs typeface="Arial"/>
                <a:sym typeface="Arial"/>
              </a:rPr>
              <a:t>ChatGPT was developed by OpenAI</a:t>
            </a:r>
            <a:endParaRPr sz="1400" b="1"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400"/>
              <a:buFont typeface="Arial"/>
              <a:buChar char="•"/>
            </a:pPr>
            <a:r>
              <a:rPr lang="en-CA" sz="1400" b="1" i="0" u="none" strike="noStrike" cap="none">
                <a:solidFill>
                  <a:schemeClr val="lt1"/>
                </a:solidFill>
                <a:latin typeface="Arial"/>
                <a:ea typeface="Arial"/>
                <a:cs typeface="Arial"/>
                <a:sym typeface="Arial"/>
              </a:rPr>
              <a:t>OpenAI was started in 2015 as a not-for-profit AI foundation in San Francisco</a:t>
            </a:r>
            <a:endParaRPr/>
          </a:p>
          <a:p>
            <a:pPr marL="285750" marR="0" lvl="0" indent="-285750" algn="l" rtl="0">
              <a:lnSpc>
                <a:spcPct val="100000"/>
              </a:lnSpc>
              <a:spcBef>
                <a:spcPts val="0"/>
              </a:spcBef>
              <a:spcAft>
                <a:spcPts val="0"/>
              </a:spcAft>
              <a:buClr>
                <a:schemeClr val="lt1"/>
              </a:buClr>
              <a:buSzPts val="1400"/>
              <a:buFont typeface="Arial"/>
              <a:buChar char="•"/>
            </a:pPr>
            <a:r>
              <a:rPr lang="en-CA" sz="1400" b="1" i="0" u="none" strike="noStrike" cap="none">
                <a:solidFill>
                  <a:schemeClr val="lt1"/>
                </a:solidFill>
                <a:latin typeface="Arial"/>
                <a:ea typeface="Arial"/>
                <a:cs typeface="Arial"/>
                <a:sym typeface="Arial"/>
              </a:rPr>
              <a:t>Switched to for-profit model with $1 billion investment from MicroSoft</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4" name="Title 3">
            <a:extLst>
              <a:ext uri="{FF2B5EF4-FFF2-40B4-BE49-F238E27FC236}">
                <a16:creationId xmlns:a16="http://schemas.microsoft.com/office/drawing/2014/main" id="{4E373294-2C82-2D4A-27B1-6FBDC0CB1962}"/>
              </a:ext>
            </a:extLst>
          </p:cNvPr>
          <p:cNvSpPr>
            <a:spLocks noGrp="1"/>
          </p:cNvSpPr>
          <p:nvPr>
            <p:ph type="ctrTitle"/>
          </p:nvPr>
        </p:nvSpPr>
        <p:spPr>
          <a:xfrm>
            <a:off x="0" y="2130425"/>
            <a:ext cx="12192000" cy="1470000"/>
          </a:xfrm>
        </p:spPr>
        <p:txBody>
          <a:bodyPr/>
          <a:lstStyle/>
          <a:p>
            <a:r>
              <a:rPr lang="en-US" dirty="0"/>
              <a:t>Using </a:t>
            </a:r>
            <a:r>
              <a:rPr lang="en-US" dirty="0" err="1"/>
              <a:t>ChatGPT</a:t>
            </a:r>
            <a:r>
              <a:rPr lang="en-US" dirty="0"/>
              <a:t> for Information Extraction</a:t>
            </a:r>
          </a:p>
        </p:txBody>
      </p:sp>
      <p:sp>
        <p:nvSpPr>
          <p:cNvPr id="5" name="Subtitle 4">
            <a:extLst>
              <a:ext uri="{FF2B5EF4-FFF2-40B4-BE49-F238E27FC236}">
                <a16:creationId xmlns:a16="http://schemas.microsoft.com/office/drawing/2014/main" id="{90F630A7-D7BB-9D56-2DCF-3604140C7574}"/>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20107733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1524000" y="0"/>
          <a:ext cx="0" cy="0"/>
          <a:chOff x="0" y="0"/>
          <a:chExt cx="0" cy="0"/>
        </a:xfrm>
      </p:grpSpPr>
      <p:sp>
        <p:nvSpPr>
          <p:cNvPr id="579" name="Google Shape;579;g267c1d80e85_0_5"/>
          <p:cNvSpPr txBox="1">
            <a:spLocks noGrp="1"/>
          </p:cNvSpPr>
          <p:nvPr>
            <p:ph type="title"/>
          </p:nvPr>
        </p:nvSpPr>
        <p:spPr>
          <a:xfrm>
            <a:off x="1676400" y="274638"/>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dirty="0"/>
              <a:t>Information Extraction (IE)</a:t>
            </a:r>
            <a:endParaRPr sz="4400" dirty="0"/>
          </a:p>
        </p:txBody>
      </p:sp>
      <p:sp>
        <p:nvSpPr>
          <p:cNvPr id="580" name="Google Shape;580;g267c1d80e85_0_5"/>
          <p:cNvSpPr txBox="1">
            <a:spLocks noGrp="1"/>
          </p:cNvSpPr>
          <p:nvPr>
            <p:ph type="body" idx="1"/>
          </p:nvPr>
        </p:nvSpPr>
        <p:spPr>
          <a:xfrm>
            <a:off x="0" y="1600200"/>
            <a:ext cx="12192000" cy="47244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Font typeface="Arial"/>
              <a:buChar char="•"/>
            </a:pPr>
            <a:r>
              <a:rPr lang="en-CA" dirty="0"/>
              <a:t>IE is the process by which information related to a given topic is automatically retrieved from sources of text</a:t>
            </a:r>
            <a:endParaRPr dirty="0"/>
          </a:p>
          <a:p>
            <a:pPr marL="457200" lvl="0" indent="-431800" algn="l" rtl="0">
              <a:lnSpc>
                <a:spcPct val="100000"/>
              </a:lnSpc>
              <a:spcBef>
                <a:spcPts val="640"/>
              </a:spcBef>
              <a:spcAft>
                <a:spcPts val="0"/>
              </a:spcAft>
              <a:buSzPts val="3200"/>
              <a:buChar char="•"/>
            </a:pPr>
            <a:r>
              <a:rPr lang="en-CA" dirty="0"/>
              <a:t>It is the translation of unstructured data (free text) to structured data (database)</a:t>
            </a:r>
            <a:endParaRPr dirty="0"/>
          </a:p>
          <a:p>
            <a:pPr marL="457200" lvl="0" indent="-431800" algn="l" rtl="0">
              <a:lnSpc>
                <a:spcPct val="100000"/>
              </a:lnSpc>
              <a:spcBef>
                <a:spcPts val="640"/>
              </a:spcBef>
              <a:spcAft>
                <a:spcPts val="0"/>
              </a:spcAft>
              <a:buSzPts val="3200"/>
              <a:buChar char="•"/>
            </a:pPr>
            <a:r>
              <a:rPr lang="en-CA" dirty="0"/>
              <a:t>IE depends on Named Entity Recognition tools to find and categorize target information</a:t>
            </a:r>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2530" name="Rectangle 2">
            <a:extLst>
              <a:ext uri="{FF2B5EF4-FFF2-40B4-BE49-F238E27FC236}">
                <a16:creationId xmlns:a16="http://schemas.microsoft.com/office/drawing/2014/main" id="{EA0EA238-9D3E-8E52-160E-F84D144CB12E}"/>
              </a:ext>
            </a:extLst>
          </p:cNvPr>
          <p:cNvSpPr>
            <a:spLocks noGrp="1" noChangeArrowheads="1"/>
          </p:cNvSpPr>
          <p:nvPr>
            <p:ph type="title"/>
          </p:nvPr>
        </p:nvSpPr>
        <p:spPr>
          <a:xfrm>
            <a:off x="2209800" y="228600"/>
            <a:ext cx="7772400" cy="1143000"/>
          </a:xfrm>
        </p:spPr>
        <p:txBody>
          <a:bodyPr/>
          <a:lstStyle/>
          <a:p>
            <a:r>
              <a:rPr lang="en-US" altLang="en-US" dirty="0">
                <a:ea typeface="ＭＳ Ｐゴシック" panose="020B0600070205080204" pitchFamily="34" charset="-128"/>
              </a:rPr>
              <a:t>Why IE is Important in Bioinformatics</a:t>
            </a:r>
          </a:p>
        </p:txBody>
      </p:sp>
      <p:sp>
        <p:nvSpPr>
          <p:cNvPr id="22531" name="Rectangle 3">
            <a:extLst>
              <a:ext uri="{FF2B5EF4-FFF2-40B4-BE49-F238E27FC236}">
                <a16:creationId xmlns:a16="http://schemas.microsoft.com/office/drawing/2014/main" id="{23D2881E-8DF8-C65E-0B8C-D268BB7F907B}"/>
              </a:ext>
            </a:extLst>
          </p:cNvPr>
          <p:cNvSpPr>
            <a:spLocks noGrp="1" noChangeArrowheads="1"/>
          </p:cNvSpPr>
          <p:nvPr>
            <p:ph type="body" idx="1"/>
          </p:nvPr>
        </p:nvSpPr>
        <p:spPr>
          <a:xfrm>
            <a:off x="1" y="990600"/>
            <a:ext cx="12192000" cy="4114800"/>
          </a:xfrm>
        </p:spPr>
        <p:txBody>
          <a:bodyPr/>
          <a:lstStyle/>
          <a:p>
            <a:pPr>
              <a:buFontTx/>
              <a:buNone/>
            </a:pPr>
            <a:endParaRPr lang="en-US" altLang="en-US" dirty="0">
              <a:ea typeface="ＭＳ Ｐゴシック" panose="020B0600070205080204" pitchFamily="34" charset="-128"/>
            </a:endParaRPr>
          </a:p>
          <a:p>
            <a:r>
              <a:rPr lang="en-US" altLang="en-US" sz="3000" dirty="0">
                <a:ea typeface="ＭＳ Ｐゴシック" panose="020B0600070205080204" pitchFamily="34" charset="-128"/>
              </a:rPr>
              <a:t>2 scientific journals in 1660</a:t>
            </a:r>
          </a:p>
          <a:p>
            <a:r>
              <a:rPr lang="en-US" altLang="en-US" sz="3000" dirty="0">
                <a:ea typeface="ＭＳ Ｐゴシック" panose="020B0600070205080204" pitchFamily="34" charset="-128"/>
              </a:rPr>
              <a:t>60,000 scientific journals today</a:t>
            </a:r>
          </a:p>
          <a:p>
            <a:r>
              <a:rPr lang="en-US" altLang="en-US" sz="3000" dirty="0">
                <a:ea typeface="ＭＳ Ｐゴシック" panose="020B0600070205080204" pitchFamily="34" charset="-128"/>
              </a:rPr>
              <a:t>500,000 medical articles/year or 1 article per minute</a:t>
            </a:r>
          </a:p>
          <a:p>
            <a:r>
              <a:rPr lang="en-US" altLang="en-US" sz="3000" dirty="0">
                <a:ea typeface="ＭＳ Ｐゴシック" panose="020B0600070205080204" pitchFamily="34" charset="-128"/>
              </a:rPr>
              <a:t>1,500,000 scientific articles/year</a:t>
            </a:r>
          </a:p>
          <a:p>
            <a:r>
              <a:rPr lang="en-US" altLang="en-US" sz="3000" dirty="0">
                <a:ea typeface="ＭＳ Ｐゴシック" panose="020B0600070205080204" pitchFamily="34" charset="-128"/>
              </a:rPr>
              <a:t>35,000,000 abstracts in PubMed derived from ~20,000 journals</a:t>
            </a:r>
          </a:p>
          <a:p>
            <a:r>
              <a:rPr lang="en-US" altLang="en-US" sz="3000" dirty="0">
                <a:ea typeface="ＭＳ Ｐゴシック" panose="020B0600070205080204" pitchFamily="34" charset="-128"/>
              </a:rPr>
              <a:t>50,000,000 scientific articles published since 1660</a:t>
            </a:r>
          </a:p>
          <a:p>
            <a:endParaRPr lang="en-US" altLang="en-US" dirty="0">
              <a:ea typeface="ＭＳ Ｐゴシック" panose="020B0600070205080204" pitchFamily="34" charset="-128"/>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4578" name="Rectangle 2">
            <a:extLst>
              <a:ext uri="{FF2B5EF4-FFF2-40B4-BE49-F238E27FC236}">
                <a16:creationId xmlns:a16="http://schemas.microsoft.com/office/drawing/2014/main" id="{31D35699-9CCF-95D7-BDD4-1562E6656E55}"/>
              </a:ext>
            </a:extLst>
          </p:cNvPr>
          <p:cNvSpPr>
            <a:spLocks noGrp="1" noChangeArrowheads="1"/>
          </p:cNvSpPr>
          <p:nvPr>
            <p:ph type="title"/>
          </p:nvPr>
        </p:nvSpPr>
        <p:spPr/>
        <p:txBody>
          <a:bodyPr/>
          <a:lstStyle/>
          <a:p>
            <a:r>
              <a:rPr lang="en-US" altLang="en-US">
                <a:ea typeface="ＭＳ Ｐゴシック" panose="020B0600070205080204" pitchFamily="34" charset="-128"/>
              </a:rPr>
              <a:t>Keeping Up…</a:t>
            </a:r>
          </a:p>
        </p:txBody>
      </p:sp>
      <p:sp>
        <p:nvSpPr>
          <p:cNvPr id="24579" name="Rectangle 3">
            <a:extLst>
              <a:ext uri="{FF2B5EF4-FFF2-40B4-BE49-F238E27FC236}">
                <a16:creationId xmlns:a16="http://schemas.microsoft.com/office/drawing/2014/main" id="{923576A5-B2F2-776A-14E5-E618408AD38F}"/>
              </a:ext>
            </a:extLst>
          </p:cNvPr>
          <p:cNvSpPr>
            <a:spLocks noGrp="1" noChangeArrowheads="1"/>
          </p:cNvSpPr>
          <p:nvPr>
            <p:ph type="body" idx="1"/>
          </p:nvPr>
        </p:nvSpPr>
        <p:spPr>
          <a:xfrm>
            <a:off x="0" y="1676400"/>
            <a:ext cx="12192000" cy="4114800"/>
          </a:xfrm>
        </p:spPr>
        <p:txBody>
          <a:bodyPr/>
          <a:lstStyle/>
          <a:p>
            <a:r>
              <a:rPr lang="en-US" altLang="en-US" dirty="0">
                <a:ea typeface="ＭＳ Ｐゴシック" panose="020B0600070205080204" pitchFamily="34" charset="-128"/>
              </a:rPr>
              <a:t>A researcher would have to scan 130 different journals and read 27 papers per day to follow a single disease, such as breast cancer.</a:t>
            </a:r>
          </a:p>
          <a:p>
            <a:r>
              <a:rPr lang="en-US" altLang="en-US" sz="2800" i="1" dirty="0" err="1">
                <a:solidFill>
                  <a:srgbClr val="FF0000"/>
                </a:solidFill>
                <a:ea typeface="ＭＳ Ｐゴシック" panose="020B0600070205080204" pitchFamily="34" charset="-128"/>
              </a:rPr>
              <a:t>Baasiri</a:t>
            </a:r>
            <a:r>
              <a:rPr lang="en-US" altLang="en-US" sz="2800" i="1" dirty="0">
                <a:solidFill>
                  <a:srgbClr val="FF0000"/>
                </a:solidFill>
                <a:ea typeface="ＭＳ Ｐゴシック" panose="020B0600070205080204" pitchFamily="34" charset="-128"/>
              </a:rPr>
              <a:t>, R.A., Glasser, S.R., Steffen, D.L. &amp; Wheeler, D.A. Oncogene 18, 7958-7965 (1999) </a:t>
            </a:r>
          </a:p>
        </p:txBody>
      </p:sp>
      <p:sp>
        <p:nvSpPr>
          <p:cNvPr id="24580" name="TextBox 5">
            <a:extLst>
              <a:ext uri="{FF2B5EF4-FFF2-40B4-BE49-F238E27FC236}">
                <a16:creationId xmlns:a16="http://schemas.microsoft.com/office/drawing/2014/main" id="{402013A7-3813-455E-9AF2-F2E8C1C44232}"/>
              </a:ext>
            </a:extLst>
          </p:cNvPr>
          <p:cNvSpPr txBox="1">
            <a:spLocks noChangeArrowheads="1"/>
          </p:cNvSpPr>
          <p:nvPr/>
        </p:nvSpPr>
        <p:spPr bwMode="auto">
          <a:xfrm>
            <a:off x="4343400" y="5791200"/>
            <a:ext cx="3822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i="1">
                <a:solidFill>
                  <a:srgbClr val="660066"/>
                </a:solidFill>
              </a:rPr>
              <a:t>How do we keep up?</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1524000" y="0"/>
          <a:ext cx="0" cy="0"/>
          <a:chOff x="0" y="0"/>
          <a:chExt cx="0" cy="0"/>
        </a:xfrm>
      </p:grpSpPr>
      <p:sp>
        <p:nvSpPr>
          <p:cNvPr id="585" name="Google Shape;585;g267c1d80e85_0_0"/>
          <p:cNvSpPr txBox="1">
            <a:spLocks noGrp="1"/>
          </p:cNvSpPr>
          <p:nvPr>
            <p:ph type="title"/>
          </p:nvPr>
        </p:nvSpPr>
        <p:spPr>
          <a:xfrm>
            <a:off x="1676400" y="274638"/>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dirty="0"/>
              <a:t>Information Extraction (IE)</a:t>
            </a:r>
            <a:endParaRPr sz="4400" dirty="0"/>
          </a:p>
        </p:txBody>
      </p:sp>
      <p:sp>
        <p:nvSpPr>
          <p:cNvPr id="586" name="Google Shape;586;g267c1d80e85_0_0"/>
          <p:cNvSpPr txBox="1">
            <a:spLocks noGrp="1"/>
          </p:cNvSpPr>
          <p:nvPr>
            <p:ph type="body" idx="1"/>
          </p:nvPr>
        </p:nvSpPr>
        <p:spPr>
          <a:xfrm>
            <a:off x="0" y="1600200"/>
            <a:ext cx="12192000" cy="47244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Char char="•"/>
            </a:pPr>
            <a:r>
              <a:rPr lang="en-CA" dirty="0"/>
              <a:t>First projects started in the mid 1960’s following the emergence of Natural Language Processing (NLP)</a:t>
            </a:r>
            <a:endParaRPr dirty="0"/>
          </a:p>
          <a:p>
            <a:pPr marL="457200" lvl="0" indent="-431800" algn="l" rtl="0">
              <a:lnSpc>
                <a:spcPct val="100000"/>
              </a:lnSpc>
              <a:spcBef>
                <a:spcPts val="640"/>
              </a:spcBef>
              <a:spcAft>
                <a:spcPts val="0"/>
              </a:spcAft>
              <a:buSzPts val="3200"/>
              <a:buChar char="•"/>
            </a:pPr>
            <a:r>
              <a:rPr lang="en-CA" dirty="0"/>
              <a:t>Early programs included </a:t>
            </a:r>
            <a:endParaRPr dirty="0"/>
          </a:p>
          <a:p>
            <a:pPr marL="914400" lvl="1" indent="-406400" algn="l" rtl="0">
              <a:lnSpc>
                <a:spcPct val="100000"/>
              </a:lnSpc>
              <a:spcBef>
                <a:spcPts val="640"/>
              </a:spcBef>
              <a:spcAft>
                <a:spcPts val="0"/>
              </a:spcAft>
              <a:buSzPts val="2800"/>
              <a:buChar char="–"/>
            </a:pPr>
            <a:r>
              <a:rPr lang="en-CA" dirty="0"/>
              <a:t>1982 </a:t>
            </a:r>
            <a:r>
              <a:rPr lang="en-CA" dirty="0">
                <a:solidFill>
                  <a:srgbClr val="FF0000"/>
                </a:solidFill>
              </a:rPr>
              <a:t>FRUMP </a:t>
            </a:r>
            <a:r>
              <a:rPr lang="en-CA" dirty="0"/>
              <a:t>by G. DeJong </a:t>
            </a:r>
            <a:endParaRPr dirty="0"/>
          </a:p>
          <a:p>
            <a:pPr marL="914400" lvl="1" indent="-406400" algn="l" rtl="0">
              <a:lnSpc>
                <a:spcPct val="100000"/>
              </a:lnSpc>
              <a:spcBef>
                <a:spcPts val="640"/>
              </a:spcBef>
              <a:spcAft>
                <a:spcPts val="0"/>
              </a:spcAft>
              <a:buSzPts val="2800"/>
              <a:buChar char="–"/>
            </a:pPr>
            <a:r>
              <a:rPr lang="en-CA" dirty="0"/>
              <a:t>1986 </a:t>
            </a:r>
            <a:r>
              <a:rPr lang="en-CA" dirty="0">
                <a:solidFill>
                  <a:srgbClr val="FF0000"/>
                </a:solidFill>
              </a:rPr>
              <a:t>ATRANS </a:t>
            </a:r>
            <a:r>
              <a:rPr lang="en-CA" dirty="0"/>
              <a:t>by S. Lytinen and A. Gershman</a:t>
            </a:r>
            <a:endParaRPr dirty="0"/>
          </a:p>
          <a:p>
            <a:pPr marL="914400" lvl="1" indent="-406400" algn="l" rtl="0">
              <a:spcBef>
                <a:spcPts val="640"/>
              </a:spcBef>
              <a:spcAft>
                <a:spcPts val="0"/>
              </a:spcAft>
              <a:buSzPts val="2800"/>
              <a:buChar char="–"/>
            </a:pPr>
            <a:r>
              <a:rPr lang="en-CA" dirty="0"/>
              <a:t>1990 </a:t>
            </a:r>
            <a:r>
              <a:rPr lang="en-CA" dirty="0">
                <a:solidFill>
                  <a:srgbClr val="FC110E"/>
                </a:solidFill>
              </a:rPr>
              <a:t>SCISOR </a:t>
            </a:r>
            <a:r>
              <a:rPr lang="en-CA" dirty="0"/>
              <a:t>by GE Research and Development Center</a:t>
            </a:r>
            <a:endParaRPr dirty="0"/>
          </a:p>
          <a:p>
            <a:pPr marL="914400" lvl="1" indent="-406400" algn="l" rtl="0">
              <a:spcBef>
                <a:spcPts val="640"/>
              </a:spcBef>
              <a:spcAft>
                <a:spcPts val="0"/>
              </a:spcAft>
              <a:buSzPts val="2800"/>
              <a:buChar char="–"/>
            </a:pPr>
            <a:r>
              <a:rPr lang="en-CA" dirty="0"/>
              <a:t>1992 </a:t>
            </a:r>
            <a:r>
              <a:rPr lang="en-CA" dirty="0">
                <a:solidFill>
                  <a:srgbClr val="FC110E"/>
                </a:solidFill>
              </a:rPr>
              <a:t>JASPER </a:t>
            </a:r>
            <a:r>
              <a:rPr lang="en-CA" dirty="0"/>
              <a:t>by Carnegie Group for Reuters</a:t>
            </a: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7509CFE9-5B4F-82A4-44D4-4EFCAE477DCC}"/>
              </a:ext>
            </a:extLst>
          </p:cNvPr>
          <p:cNvSpPr>
            <a:spLocks noGrp="1"/>
          </p:cNvSpPr>
          <p:nvPr>
            <p:ph type="title"/>
          </p:nvPr>
        </p:nvSpPr>
        <p:spPr>
          <a:xfrm>
            <a:off x="0" y="0"/>
            <a:ext cx="11125200" cy="1143000"/>
          </a:xfrm>
        </p:spPr>
        <p:txBody>
          <a:bodyPr/>
          <a:lstStyle/>
          <a:p>
            <a:r>
              <a:rPr lang="en-US" dirty="0"/>
              <a:t>Information Extraction (Open Source Tools)</a:t>
            </a:r>
          </a:p>
        </p:txBody>
      </p:sp>
      <p:sp>
        <p:nvSpPr>
          <p:cNvPr id="3" name="Text Placeholder 2">
            <a:extLst>
              <a:ext uri="{FF2B5EF4-FFF2-40B4-BE49-F238E27FC236}">
                <a16:creationId xmlns:a16="http://schemas.microsoft.com/office/drawing/2014/main" id="{BC6BCD26-740B-5E8E-D9D4-61F38BD84F48}"/>
              </a:ext>
            </a:extLst>
          </p:cNvPr>
          <p:cNvSpPr>
            <a:spLocks noGrp="1"/>
          </p:cNvSpPr>
          <p:nvPr>
            <p:ph type="body" idx="1"/>
          </p:nvPr>
        </p:nvSpPr>
        <p:spPr>
          <a:xfrm>
            <a:off x="76200" y="904240"/>
            <a:ext cx="12039600" cy="4724400"/>
          </a:xfrm>
        </p:spPr>
        <p:txBody>
          <a:bodyPr/>
          <a:lstStyle/>
          <a:p>
            <a:r>
              <a:rPr lang="en-US" sz="2500" dirty="0">
                <a:solidFill>
                  <a:srgbClr val="FF0000"/>
                </a:solidFill>
              </a:rPr>
              <a:t>General Architecture for Text Engineering</a:t>
            </a:r>
            <a:r>
              <a:rPr lang="en-US" sz="2500" dirty="0"/>
              <a:t> (GATE) is bundled with a free Information Extraction system</a:t>
            </a:r>
          </a:p>
          <a:p>
            <a:r>
              <a:rPr lang="en-US" sz="2500" dirty="0">
                <a:solidFill>
                  <a:srgbClr val="FF0000"/>
                </a:solidFill>
              </a:rPr>
              <a:t>Apache </a:t>
            </a:r>
            <a:r>
              <a:rPr lang="en-US" sz="2500" dirty="0" err="1">
                <a:solidFill>
                  <a:srgbClr val="FF0000"/>
                </a:solidFill>
              </a:rPr>
              <a:t>OpenNLP</a:t>
            </a:r>
            <a:r>
              <a:rPr lang="en-US" sz="2500" dirty="0">
                <a:solidFill>
                  <a:srgbClr val="FF0000"/>
                </a:solidFill>
              </a:rPr>
              <a:t> </a:t>
            </a:r>
            <a:r>
              <a:rPr lang="en-US" sz="2500" dirty="0"/>
              <a:t>is a Java machine learning toolkit for natural language processing</a:t>
            </a:r>
          </a:p>
          <a:p>
            <a:r>
              <a:rPr lang="en-US" sz="2500" dirty="0">
                <a:solidFill>
                  <a:srgbClr val="FF0000"/>
                </a:solidFill>
              </a:rPr>
              <a:t>Machine Learning for Language Toolkit </a:t>
            </a:r>
            <a:r>
              <a:rPr lang="en-US" sz="2500" dirty="0"/>
              <a:t>(Mallet) is a Java-based package for a variety of natural language processing tasks, including information extraction</a:t>
            </a:r>
          </a:p>
          <a:p>
            <a:r>
              <a:rPr lang="en-US" sz="2500" dirty="0" err="1">
                <a:solidFill>
                  <a:srgbClr val="FF0000"/>
                </a:solidFill>
              </a:rPr>
              <a:t>DBpedia</a:t>
            </a:r>
            <a:r>
              <a:rPr lang="en-US" sz="2500" dirty="0">
                <a:solidFill>
                  <a:srgbClr val="FF0000"/>
                </a:solidFill>
              </a:rPr>
              <a:t> Spotlight </a:t>
            </a:r>
            <a:r>
              <a:rPr lang="en-US" sz="2500" dirty="0"/>
              <a:t>is an open source tool in Java/Scala (and free web service) that can be used for named entity recognition and name resolution.</a:t>
            </a:r>
          </a:p>
          <a:p>
            <a:r>
              <a:rPr lang="en-US" sz="2500" dirty="0">
                <a:solidFill>
                  <a:srgbClr val="FF0000"/>
                </a:solidFill>
              </a:rPr>
              <a:t>Natural Language Toolkit </a:t>
            </a:r>
            <a:r>
              <a:rPr lang="en-US" sz="2500" dirty="0"/>
              <a:t>is a suite of libraries and programs for symbolic and statistical natural language processing (NLP) for the Python programming language</a:t>
            </a:r>
          </a:p>
          <a:p>
            <a:endParaRPr lang="en-US" dirty="0"/>
          </a:p>
        </p:txBody>
      </p:sp>
    </p:spTree>
    <p:extLst>
      <p:ext uri="{BB962C8B-B14F-4D97-AF65-F5344CB8AC3E}">
        <p14:creationId xmlns:p14="http://schemas.microsoft.com/office/powerpoint/2010/main" val="20846857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A4D85777-A4FD-E038-CC9C-6A2E85E91951}"/>
              </a:ext>
            </a:extLst>
          </p:cNvPr>
          <p:cNvSpPr>
            <a:spLocks noGrp="1"/>
          </p:cNvSpPr>
          <p:nvPr>
            <p:ph type="title"/>
          </p:nvPr>
        </p:nvSpPr>
        <p:spPr>
          <a:xfrm>
            <a:off x="152400" y="115761"/>
            <a:ext cx="8839200" cy="1143000"/>
          </a:xfrm>
        </p:spPr>
        <p:txBody>
          <a:bodyPr/>
          <a:lstStyle/>
          <a:p>
            <a:r>
              <a:rPr lang="en-US" sz="4400" dirty="0"/>
              <a:t>Simple IE With </a:t>
            </a:r>
            <a:r>
              <a:rPr lang="en-US" sz="4400" dirty="0" err="1"/>
              <a:t>ChatGPT</a:t>
            </a:r>
            <a:endParaRPr lang="en-US" sz="4400" dirty="0"/>
          </a:p>
        </p:txBody>
      </p:sp>
      <p:sp>
        <p:nvSpPr>
          <p:cNvPr id="3" name="Text Placeholder 2">
            <a:extLst>
              <a:ext uri="{FF2B5EF4-FFF2-40B4-BE49-F238E27FC236}">
                <a16:creationId xmlns:a16="http://schemas.microsoft.com/office/drawing/2014/main" id="{366B8AE6-0C7D-1770-3DE1-F4974B91EFB9}"/>
              </a:ext>
            </a:extLst>
          </p:cNvPr>
          <p:cNvSpPr>
            <a:spLocks noGrp="1"/>
          </p:cNvSpPr>
          <p:nvPr>
            <p:ph type="body" idx="1"/>
          </p:nvPr>
        </p:nvSpPr>
        <p:spPr>
          <a:xfrm>
            <a:off x="1473200" y="1258761"/>
            <a:ext cx="9906000" cy="4724400"/>
          </a:xfrm>
        </p:spPr>
        <p:txBody>
          <a:bodyPr/>
          <a:lstStyle/>
          <a:p>
            <a:r>
              <a:rPr lang="en-US" sz="2400" dirty="0"/>
              <a:t>Type or paste in text and request data extraction and format</a:t>
            </a:r>
          </a:p>
        </p:txBody>
      </p:sp>
      <p:pic>
        <p:nvPicPr>
          <p:cNvPr id="5" name="Picture 4" descr="A close-up of a text  Description automatically generated">
            <a:extLst>
              <a:ext uri="{FF2B5EF4-FFF2-40B4-BE49-F238E27FC236}">
                <a16:creationId xmlns:a16="http://schemas.microsoft.com/office/drawing/2014/main" id="{B730F692-3068-921E-1B9E-9BDA01DAED28}"/>
              </a:ext>
            </a:extLst>
          </p:cNvPr>
          <p:cNvPicPr>
            <a:picLocks noChangeAspect="1"/>
          </p:cNvPicPr>
          <p:nvPr/>
        </p:nvPicPr>
        <p:blipFill>
          <a:blip r:embed="rId2"/>
          <a:stretch>
            <a:fillRect/>
          </a:stretch>
        </p:blipFill>
        <p:spPr>
          <a:xfrm>
            <a:off x="2209800" y="2154881"/>
            <a:ext cx="7772400" cy="3444358"/>
          </a:xfrm>
          <a:prstGeom prst="rect">
            <a:avLst/>
          </a:prstGeom>
          <a:ln>
            <a:solidFill>
              <a:schemeClr val="tx1"/>
            </a:solidFill>
          </a:ln>
        </p:spPr>
      </p:pic>
    </p:spTree>
    <p:extLst>
      <p:ext uri="{BB962C8B-B14F-4D97-AF65-F5344CB8AC3E}">
        <p14:creationId xmlns:p14="http://schemas.microsoft.com/office/powerpoint/2010/main" val="35093990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8C2428B3-F5CE-7F4E-226C-A8A34AD5B8F5}"/>
              </a:ext>
            </a:extLst>
          </p:cNvPr>
          <p:cNvSpPr>
            <a:spLocks noGrp="1"/>
          </p:cNvSpPr>
          <p:nvPr>
            <p:ph type="title"/>
          </p:nvPr>
        </p:nvSpPr>
        <p:spPr/>
        <p:txBody>
          <a:bodyPr/>
          <a:lstStyle/>
          <a:p>
            <a:r>
              <a:rPr lang="en-US" sz="4400" dirty="0">
                <a:latin typeface="+mj-lt"/>
              </a:rPr>
              <a:t>The Result</a:t>
            </a:r>
          </a:p>
        </p:txBody>
      </p:sp>
      <p:pic>
        <p:nvPicPr>
          <p:cNvPr id="4" name="Picture 3" descr="A screenshot of a computer  Description automatically generated">
            <a:extLst>
              <a:ext uri="{FF2B5EF4-FFF2-40B4-BE49-F238E27FC236}">
                <a16:creationId xmlns:a16="http://schemas.microsoft.com/office/drawing/2014/main" id="{1DA198F7-4BEE-D94D-D18B-50C37CECF1DF}"/>
              </a:ext>
            </a:extLst>
          </p:cNvPr>
          <p:cNvPicPr>
            <a:picLocks noChangeAspect="1"/>
          </p:cNvPicPr>
          <p:nvPr/>
        </p:nvPicPr>
        <p:blipFill>
          <a:blip r:embed="rId2"/>
          <a:stretch>
            <a:fillRect/>
          </a:stretch>
        </p:blipFill>
        <p:spPr>
          <a:xfrm>
            <a:off x="2354179" y="1727561"/>
            <a:ext cx="7772400" cy="2508752"/>
          </a:xfrm>
          <a:prstGeom prst="rect">
            <a:avLst/>
          </a:prstGeom>
          <a:ln>
            <a:solidFill>
              <a:schemeClr val="tx1"/>
            </a:solidFill>
          </a:ln>
        </p:spPr>
      </p:pic>
      <p:sp>
        <p:nvSpPr>
          <p:cNvPr id="6" name="TextBox 5">
            <a:extLst>
              <a:ext uri="{FF2B5EF4-FFF2-40B4-BE49-F238E27FC236}">
                <a16:creationId xmlns:a16="http://schemas.microsoft.com/office/drawing/2014/main" id="{B385C811-2018-8372-CC79-B86D2C7FBA7E}"/>
              </a:ext>
            </a:extLst>
          </p:cNvPr>
          <p:cNvSpPr txBox="1"/>
          <p:nvPr/>
        </p:nvSpPr>
        <p:spPr>
          <a:xfrm>
            <a:off x="1806742" y="4546236"/>
            <a:ext cx="8578516" cy="1569660"/>
          </a:xfrm>
          <a:prstGeom prst="rect">
            <a:avLst/>
          </a:prstGeom>
          <a:noFill/>
        </p:spPr>
        <p:txBody>
          <a:bodyPr wrap="square">
            <a:spAutoFit/>
          </a:bodyPr>
          <a:lstStyle/>
          <a:p>
            <a:pPr marL="457200" marR="0" lvl="0" indent="-431800" algn="l" defTabSz="914400" rtl="0" eaLnBrk="1" fontAlgn="auto" latinLnBrk="0" hangingPunct="1">
              <a:lnSpc>
                <a:spcPct val="100000"/>
              </a:lnSpc>
              <a:spcBef>
                <a:spcPts val="640"/>
              </a:spcBef>
              <a:spcAft>
                <a:spcPts val="0"/>
              </a:spcAft>
              <a:buClr>
                <a:srgbClr val="FC110E"/>
              </a:buClr>
              <a:buSzPts val="3200"/>
              <a:buFont typeface="Arial"/>
              <a:buChar char="•"/>
              <a:tabLst/>
              <a:defRPr/>
            </a:pPr>
            <a:r>
              <a:rPr kumimoji="0" lang="en-CA" sz="2400" b="1" i="0" u="none" strike="noStrike" kern="0" cap="none" spc="0" normalizeH="0" baseline="0" noProof="0" dirty="0">
                <a:ln>
                  <a:noFill/>
                </a:ln>
                <a:solidFill>
                  <a:srgbClr val="333399"/>
                </a:solidFill>
                <a:effectLst/>
                <a:uLnTx/>
                <a:uFillTx/>
                <a:latin typeface="Arial"/>
                <a:cs typeface="Arial"/>
                <a:sym typeface="Arial"/>
              </a:rPr>
              <a:t>The advanced language processing of LLMs provides exceptional Named Entity Recognition with the ability to categorize and extrapolate additional context to the information</a:t>
            </a:r>
          </a:p>
        </p:txBody>
      </p:sp>
    </p:spTree>
    <p:extLst>
      <p:ext uri="{BB962C8B-B14F-4D97-AF65-F5344CB8AC3E}">
        <p14:creationId xmlns:p14="http://schemas.microsoft.com/office/powerpoint/2010/main" val="13501274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FCF9D94A-92AC-AE3E-2408-B0C44638800E}"/>
              </a:ext>
            </a:extLst>
          </p:cNvPr>
          <p:cNvSpPr>
            <a:spLocks noGrp="1"/>
          </p:cNvSpPr>
          <p:nvPr>
            <p:ph type="title"/>
          </p:nvPr>
        </p:nvSpPr>
        <p:spPr/>
        <p:txBody>
          <a:bodyPr/>
          <a:lstStyle/>
          <a:p>
            <a:r>
              <a:rPr lang="en-US" dirty="0"/>
              <a:t>IE with Your Own RAG-Bot</a:t>
            </a:r>
          </a:p>
        </p:txBody>
      </p:sp>
      <p:sp>
        <p:nvSpPr>
          <p:cNvPr id="3" name="Text Placeholder 2">
            <a:extLst>
              <a:ext uri="{FF2B5EF4-FFF2-40B4-BE49-F238E27FC236}">
                <a16:creationId xmlns:a16="http://schemas.microsoft.com/office/drawing/2014/main" id="{2C5344B2-EA9D-92B7-A8C6-B7E1DCB0A9C4}"/>
              </a:ext>
            </a:extLst>
          </p:cNvPr>
          <p:cNvSpPr>
            <a:spLocks noGrp="1"/>
          </p:cNvSpPr>
          <p:nvPr>
            <p:ph type="body" idx="1"/>
          </p:nvPr>
        </p:nvSpPr>
        <p:spPr>
          <a:xfrm>
            <a:off x="2285305" y="1257836"/>
            <a:ext cx="7621390" cy="4724400"/>
          </a:xfrm>
        </p:spPr>
        <p:txBody>
          <a:bodyPr/>
          <a:lstStyle/>
          <a:p>
            <a:pPr marL="25400" indent="0">
              <a:buNone/>
            </a:pPr>
            <a:r>
              <a:rPr lang="en-US" sz="4400" dirty="0"/>
              <a:t>What is RAG?</a:t>
            </a:r>
          </a:p>
          <a:p>
            <a:r>
              <a:rPr lang="en-US" sz="2400" dirty="0"/>
              <a:t>LLMs are experts of what they were trained on</a:t>
            </a:r>
          </a:p>
          <a:p>
            <a:pPr lvl="1"/>
            <a:r>
              <a:rPr lang="en-US" sz="2400" dirty="0"/>
              <a:t>But what if we have specialized information outside the scope of the training?</a:t>
            </a:r>
          </a:p>
          <a:p>
            <a:pPr marL="508000" lvl="1" indent="0">
              <a:buNone/>
            </a:pPr>
            <a:endParaRPr lang="en-US" sz="800" dirty="0"/>
          </a:p>
          <a:p>
            <a:pPr marL="0" lvl="1" indent="0">
              <a:buNone/>
            </a:pPr>
            <a:r>
              <a:rPr lang="en-US" sz="3200" u="sng" dirty="0"/>
              <a:t>R</a:t>
            </a:r>
            <a:r>
              <a:rPr lang="en-US" sz="2400" u="sng" dirty="0"/>
              <a:t>etrieval </a:t>
            </a:r>
            <a:r>
              <a:rPr lang="en-US" sz="3200" u="sng" dirty="0"/>
              <a:t>A</a:t>
            </a:r>
            <a:r>
              <a:rPr lang="en-US" sz="2400" u="sng" dirty="0"/>
              <a:t>ugmented </a:t>
            </a:r>
            <a:r>
              <a:rPr lang="en-US" sz="3200" u="sng" dirty="0"/>
              <a:t>G</a:t>
            </a:r>
            <a:r>
              <a:rPr lang="en-US" sz="2400" u="sng" dirty="0"/>
              <a:t>eneration:</a:t>
            </a:r>
            <a:r>
              <a:rPr lang="en-US" sz="2400" dirty="0"/>
              <a:t> augment the knowledge of an LLM with an external collection of specialized information</a:t>
            </a:r>
            <a:endParaRPr lang="en-US" sz="2400" u="sng" dirty="0"/>
          </a:p>
        </p:txBody>
      </p:sp>
      <p:pic>
        <p:nvPicPr>
          <p:cNvPr id="1026" name="Picture 2" descr="いろいろなファイルアイコン（マーク） | かわいいフリー素材集 いらすとや">
            <a:extLst>
              <a:ext uri="{FF2B5EF4-FFF2-40B4-BE49-F238E27FC236}">
                <a16:creationId xmlns:a16="http://schemas.microsoft.com/office/drawing/2014/main" id="{5CF25F21-3C53-BE5B-9A4D-59182C389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189" y="5091965"/>
            <a:ext cx="838533" cy="9731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プログラムのコードが表示されたコンピューターのイラスト | かわいい ...">
            <a:extLst>
              <a:ext uri="{FF2B5EF4-FFF2-40B4-BE49-F238E27FC236}">
                <a16:creationId xmlns:a16="http://schemas.microsoft.com/office/drawing/2014/main" id="{5A50DF69-044D-76CC-9502-17147659A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0949" y="5028664"/>
            <a:ext cx="1289050" cy="1143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6D0918-42E2-0C85-EFBA-F099AACAA1C3}"/>
              </a:ext>
            </a:extLst>
          </p:cNvPr>
          <p:cNvSpPr txBox="1"/>
          <p:nvPr/>
        </p:nvSpPr>
        <p:spPr>
          <a:xfrm>
            <a:off x="6744429" y="5176934"/>
            <a:ext cx="587618" cy="830997"/>
          </a:xfrm>
          <a:prstGeom prst="rect">
            <a:avLst/>
          </a:prstGeom>
          <a:noFill/>
        </p:spPr>
        <p:txBody>
          <a:bodyPr wrap="square" rtlCol="0">
            <a:spAutoFit/>
          </a:bodyPr>
          <a:lstStyle/>
          <a:p>
            <a:pPr algn="ctr"/>
            <a:r>
              <a:rPr lang="en-US" sz="4800" b="1" dirty="0">
                <a:solidFill>
                  <a:srgbClr val="FF0000"/>
                </a:solidFill>
              </a:rPr>
              <a:t>+</a:t>
            </a:r>
            <a:endParaRPr lang="en-CA" sz="4800" b="1" dirty="0">
              <a:solidFill>
                <a:srgbClr val="FF0000"/>
              </a:solidFill>
            </a:endParaRPr>
          </a:p>
        </p:txBody>
      </p:sp>
      <p:pic>
        <p:nvPicPr>
          <p:cNvPr id="1032" name="Picture 8" descr="いろいろなファイルアイコン（マーク） | かわいいフリー素材集 いらすとや">
            <a:extLst>
              <a:ext uri="{FF2B5EF4-FFF2-40B4-BE49-F238E27FC236}">
                <a16:creationId xmlns:a16="http://schemas.microsoft.com/office/drawing/2014/main" id="{48A6ECAD-9FA5-DC5A-0276-B555A1379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8454" y="5091965"/>
            <a:ext cx="838533" cy="9731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いろいろなファイルアイコン（文字） | かわいいフリー素材集 いらすとや">
            <a:extLst>
              <a:ext uri="{FF2B5EF4-FFF2-40B4-BE49-F238E27FC236}">
                <a16:creationId xmlns:a16="http://schemas.microsoft.com/office/drawing/2014/main" id="{65F94745-CB41-CB9A-7A67-9FCA2CF1F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8405" y="5091965"/>
            <a:ext cx="838532" cy="97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2718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A4D85777-A4FD-E038-CC9C-6A2E85E91951}"/>
              </a:ext>
            </a:extLst>
          </p:cNvPr>
          <p:cNvSpPr>
            <a:spLocks noGrp="1"/>
          </p:cNvSpPr>
          <p:nvPr>
            <p:ph type="title"/>
          </p:nvPr>
        </p:nvSpPr>
        <p:spPr/>
        <p:txBody>
          <a:bodyPr/>
          <a:lstStyle/>
          <a:p>
            <a:r>
              <a:rPr lang="en-US" sz="4400" dirty="0"/>
              <a:t>RAG with Custom ChatGPT</a:t>
            </a:r>
          </a:p>
        </p:txBody>
      </p:sp>
      <p:sp>
        <p:nvSpPr>
          <p:cNvPr id="3" name="Text Placeholder 2">
            <a:extLst>
              <a:ext uri="{FF2B5EF4-FFF2-40B4-BE49-F238E27FC236}">
                <a16:creationId xmlns:a16="http://schemas.microsoft.com/office/drawing/2014/main" id="{366B8AE6-0C7D-1770-3DE1-F4974B91EFB9}"/>
              </a:ext>
            </a:extLst>
          </p:cNvPr>
          <p:cNvSpPr>
            <a:spLocks noGrp="1"/>
          </p:cNvSpPr>
          <p:nvPr>
            <p:ph type="body" idx="1"/>
          </p:nvPr>
        </p:nvSpPr>
        <p:spPr>
          <a:xfrm>
            <a:off x="2003258" y="1378748"/>
            <a:ext cx="8185484" cy="1886852"/>
          </a:xfrm>
        </p:spPr>
        <p:txBody>
          <a:bodyPr/>
          <a:lstStyle/>
          <a:p>
            <a:pPr marL="25400" indent="0">
              <a:buNone/>
            </a:pPr>
            <a:r>
              <a:rPr lang="en-US" sz="2400" dirty="0"/>
              <a:t>Using Custom GPTs requires an OpenAI Plus account for $20/month (</a:t>
            </a:r>
            <a:r>
              <a:rPr lang="en-US" sz="2400" dirty="0">
                <a:hlinkClick r:id="rId2"/>
              </a:rPr>
              <a:t>pricing info</a:t>
            </a:r>
            <a:r>
              <a:rPr lang="en-US" sz="2400" dirty="0"/>
              <a:t>)</a:t>
            </a:r>
          </a:p>
          <a:p>
            <a:pPr marL="25400" indent="0">
              <a:buNone/>
            </a:pPr>
            <a:endParaRPr lang="en-US" sz="2400" dirty="0"/>
          </a:p>
          <a:p>
            <a:pPr marL="25400" indent="0">
              <a:buNone/>
            </a:pPr>
            <a:r>
              <a:rPr lang="en-US" sz="3600" dirty="0"/>
              <a:t>RAG Steps:</a:t>
            </a:r>
          </a:p>
          <a:p>
            <a:pPr marL="482600" indent="-457200">
              <a:buFont typeface="+mj-lt"/>
              <a:buAutoNum type="arabicPeriod"/>
            </a:pPr>
            <a:r>
              <a:rPr lang="en-US" sz="2400" dirty="0"/>
              <a:t>Build a corpus of specialized knowledge</a:t>
            </a:r>
          </a:p>
          <a:p>
            <a:pPr marL="939800" lvl="1" indent="-457200"/>
            <a:r>
              <a:rPr lang="en-US" sz="2000" dirty="0"/>
              <a:t>ChatGPT vectorizes the corpus for quick retrieval</a:t>
            </a:r>
          </a:p>
          <a:p>
            <a:pPr marL="482600" indent="-457200">
              <a:buFont typeface="+mj-lt"/>
              <a:buAutoNum type="arabicPeriod"/>
            </a:pPr>
            <a:r>
              <a:rPr lang="en-US" sz="2400" dirty="0"/>
              <a:t>Engineer a prompt</a:t>
            </a:r>
          </a:p>
          <a:p>
            <a:pPr marL="482600" indent="-457200">
              <a:buFont typeface="+mj-lt"/>
              <a:buAutoNum type="arabicPeriod"/>
            </a:pPr>
            <a:r>
              <a:rPr lang="en-US" sz="2400" dirty="0"/>
              <a:t>Generate output using the augmented LLM</a:t>
            </a:r>
          </a:p>
        </p:txBody>
      </p:sp>
    </p:spTree>
    <p:extLst>
      <p:ext uri="{BB962C8B-B14F-4D97-AF65-F5344CB8AC3E}">
        <p14:creationId xmlns:p14="http://schemas.microsoft.com/office/powerpoint/2010/main" val="1668028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8"/>
          <p:cNvSpPr txBox="1">
            <a:spLocks noGrp="1"/>
          </p:cNvSpPr>
          <p:nvPr>
            <p:ph type="title"/>
          </p:nvPr>
        </p:nvSpPr>
        <p:spPr>
          <a:xfrm>
            <a:off x="0" y="95353"/>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ChatGPT (by OpenAI)</a:t>
            </a:r>
            <a:endParaRPr dirty="0"/>
          </a:p>
        </p:txBody>
      </p:sp>
      <p:sp>
        <p:nvSpPr>
          <p:cNvPr id="308" name="Google Shape;308;p28"/>
          <p:cNvSpPr txBox="1">
            <a:spLocks noGrp="1"/>
          </p:cNvSpPr>
          <p:nvPr>
            <p:ph type="body" idx="1"/>
          </p:nvPr>
        </p:nvSpPr>
        <p:spPr>
          <a:xfrm>
            <a:off x="369277" y="1238353"/>
            <a:ext cx="6752492" cy="5034668"/>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Char char="•"/>
            </a:pPr>
            <a:r>
              <a:rPr lang="en-CA" sz="2000" dirty="0"/>
              <a:t>Chat bot released by OpenAI on Nov. 30, 2022 (initially GPT-3.5 family)</a:t>
            </a:r>
            <a:endParaRPr sz="3600" dirty="0"/>
          </a:p>
          <a:p>
            <a:pPr marL="342900" lvl="0" indent="-342900" algn="l" rtl="0">
              <a:lnSpc>
                <a:spcPct val="100000"/>
              </a:lnSpc>
              <a:spcBef>
                <a:spcPts val="0"/>
              </a:spcBef>
              <a:spcAft>
                <a:spcPts val="0"/>
              </a:spcAft>
              <a:buSzPts val="2400"/>
              <a:buChar char="•"/>
            </a:pPr>
            <a:r>
              <a:rPr lang="en-CA" sz="2000" dirty="0"/>
              <a:t>Development cost, team size, and timeline have not been publicly disclosed by OpenAI</a:t>
            </a:r>
            <a:endParaRPr sz="3600" dirty="0"/>
          </a:p>
          <a:p>
            <a:pPr marL="342900" lvl="0" indent="-342900" algn="l" rtl="0">
              <a:lnSpc>
                <a:spcPct val="100000"/>
              </a:lnSpc>
              <a:spcBef>
                <a:spcPts val="0"/>
              </a:spcBef>
              <a:spcAft>
                <a:spcPts val="0"/>
              </a:spcAft>
              <a:buSzPts val="2400"/>
              <a:buChar char="•"/>
            </a:pPr>
            <a:r>
              <a:rPr lang="en-CA" sz="2000" dirty="0"/>
              <a:t>GPT = Generative Pre-trained Transformer — a distinct neural network architecture (not related to Graph Neural Networks)</a:t>
            </a:r>
            <a:endParaRPr sz="3600" dirty="0"/>
          </a:p>
          <a:p>
            <a:pPr marL="342900" lvl="0" indent="-342900" algn="l" rtl="0">
              <a:lnSpc>
                <a:spcPct val="100000"/>
              </a:lnSpc>
              <a:spcBef>
                <a:spcPts val="0"/>
              </a:spcBef>
              <a:spcAft>
                <a:spcPts val="0"/>
              </a:spcAft>
              <a:buSzPts val="2400"/>
              <a:buChar char="•"/>
            </a:pPr>
            <a:r>
              <a:rPr lang="en-CA" sz="2000" dirty="0"/>
              <a:t>Large Language Model (LLM) — training data size and composition have not been officially published</a:t>
            </a:r>
          </a:p>
          <a:p>
            <a:pPr marL="342900" lvl="0" indent="-342900" algn="l" rtl="0">
              <a:lnSpc>
                <a:spcPct val="100000"/>
              </a:lnSpc>
              <a:spcBef>
                <a:spcPts val="0"/>
              </a:spcBef>
              <a:spcAft>
                <a:spcPts val="0"/>
              </a:spcAft>
              <a:buSzPts val="2400"/>
              <a:buChar char="•"/>
            </a:pPr>
            <a:r>
              <a:rPr lang="en-CA" sz="2000" dirty="0"/>
              <a:t>Predicts the next token (like advanced auto-suggest), but also uses instruction tuning and reinforcement learning from human feedback (RLHF)</a:t>
            </a:r>
            <a:endParaRPr lang="en-CA" sz="3600" dirty="0"/>
          </a:p>
        </p:txBody>
      </p:sp>
      <p:pic>
        <p:nvPicPr>
          <p:cNvPr id="309" name="Google Shape;309;p28"/>
          <p:cNvPicPr preferRelativeResize="0"/>
          <p:nvPr/>
        </p:nvPicPr>
        <p:blipFill rotWithShape="1">
          <a:blip r:embed="rId3">
            <a:alphaModFix/>
          </a:blip>
          <a:srcRect/>
          <a:stretch/>
        </p:blipFill>
        <p:spPr>
          <a:xfrm>
            <a:off x="7322471" y="3755687"/>
            <a:ext cx="4057397" cy="2435154"/>
          </a:xfrm>
          <a:prstGeom prst="rect">
            <a:avLst/>
          </a:prstGeom>
          <a:noFill/>
          <a:ln>
            <a:noFill/>
          </a:ln>
        </p:spPr>
      </p:pic>
      <p:pic>
        <p:nvPicPr>
          <p:cNvPr id="310" name="Google Shape;310;p28"/>
          <p:cNvPicPr preferRelativeResize="0"/>
          <p:nvPr/>
        </p:nvPicPr>
        <p:blipFill rotWithShape="1">
          <a:blip r:embed="rId4">
            <a:alphaModFix/>
          </a:blip>
          <a:srcRect/>
          <a:stretch/>
        </p:blipFill>
        <p:spPr>
          <a:xfrm>
            <a:off x="7322472" y="1300023"/>
            <a:ext cx="4057396" cy="2455664"/>
          </a:xfrm>
          <a:prstGeom prst="rect">
            <a:avLst/>
          </a:prstGeom>
          <a:noFill/>
          <a:ln>
            <a:noFill/>
          </a:ln>
        </p:spPr>
      </p:pic>
    </p:spTree>
    <p:extLst>
      <p:ext uri="{BB962C8B-B14F-4D97-AF65-F5344CB8AC3E}">
        <p14:creationId xmlns:p14="http://schemas.microsoft.com/office/powerpoint/2010/main" val="37599710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A4D85777-A4FD-E038-CC9C-6A2E85E91951}"/>
              </a:ext>
            </a:extLst>
          </p:cNvPr>
          <p:cNvSpPr>
            <a:spLocks noGrp="1"/>
          </p:cNvSpPr>
          <p:nvPr>
            <p:ph type="title"/>
          </p:nvPr>
        </p:nvSpPr>
        <p:spPr/>
        <p:txBody>
          <a:bodyPr/>
          <a:lstStyle/>
          <a:p>
            <a:r>
              <a:rPr lang="en-US" sz="4400" dirty="0"/>
              <a:t>RAG with Custom ChatGPT</a:t>
            </a:r>
          </a:p>
        </p:txBody>
      </p:sp>
      <p:sp>
        <p:nvSpPr>
          <p:cNvPr id="3" name="Text Placeholder 2">
            <a:extLst>
              <a:ext uri="{FF2B5EF4-FFF2-40B4-BE49-F238E27FC236}">
                <a16:creationId xmlns:a16="http://schemas.microsoft.com/office/drawing/2014/main" id="{366B8AE6-0C7D-1770-3DE1-F4974B91EFB9}"/>
              </a:ext>
            </a:extLst>
          </p:cNvPr>
          <p:cNvSpPr>
            <a:spLocks noGrp="1"/>
          </p:cNvSpPr>
          <p:nvPr>
            <p:ph type="body" idx="1"/>
          </p:nvPr>
        </p:nvSpPr>
        <p:spPr>
          <a:xfrm>
            <a:off x="2003258" y="1326198"/>
            <a:ext cx="8185484" cy="1886852"/>
          </a:xfrm>
        </p:spPr>
        <p:txBody>
          <a:bodyPr/>
          <a:lstStyle/>
          <a:p>
            <a:pPr marL="482600" indent="-457200">
              <a:buFont typeface="+mj-lt"/>
              <a:buAutoNum type="arabicPeriod"/>
            </a:pPr>
            <a:r>
              <a:rPr lang="en-US" sz="2400" dirty="0"/>
              <a:t>Log in to your ChatGPT plus account and select “Explore GPTs” in the left-hand sidebar</a:t>
            </a:r>
          </a:p>
          <a:p>
            <a:pPr marL="482600" indent="-457200">
              <a:buFont typeface="+mj-lt"/>
              <a:buAutoNum type="arabicPeriod"/>
            </a:pPr>
            <a:r>
              <a:rPr lang="en-US" sz="2400" dirty="0"/>
              <a:t>In the upper right-hand corner, select “Create”</a:t>
            </a:r>
          </a:p>
          <a:p>
            <a:pPr marL="482600" indent="-457200">
              <a:buFont typeface="+mj-lt"/>
              <a:buAutoNum type="arabicPeriod"/>
            </a:pPr>
            <a:r>
              <a:rPr lang="en-US" sz="2400" dirty="0"/>
              <a:t>Navigate to the “Configure” tab to start building</a:t>
            </a:r>
          </a:p>
        </p:txBody>
      </p:sp>
      <p:pic>
        <p:nvPicPr>
          <p:cNvPr id="6" name="Picture 5">
            <a:extLst>
              <a:ext uri="{FF2B5EF4-FFF2-40B4-BE49-F238E27FC236}">
                <a16:creationId xmlns:a16="http://schemas.microsoft.com/office/drawing/2014/main" id="{4F6C961F-CDE1-10DD-6F9D-B67136AB5561}"/>
              </a:ext>
            </a:extLst>
          </p:cNvPr>
          <p:cNvPicPr>
            <a:picLocks noChangeAspect="1"/>
          </p:cNvPicPr>
          <p:nvPr/>
        </p:nvPicPr>
        <p:blipFill>
          <a:blip r:embed="rId2"/>
          <a:srcRect b="24813"/>
          <a:stretch/>
        </p:blipFill>
        <p:spPr>
          <a:xfrm>
            <a:off x="2165161" y="3429000"/>
            <a:ext cx="2265783" cy="2720210"/>
          </a:xfrm>
          <a:prstGeom prst="rect">
            <a:avLst/>
          </a:prstGeom>
          <a:ln w="12700">
            <a:solidFill>
              <a:schemeClr val="accent2"/>
            </a:solidFill>
          </a:ln>
        </p:spPr>
      </p:pic>
      <p:pic>
        <p:nvPicPr>
          <p:cNvPr id="8" name="Picture 7">
            <a:extLst>
              <a:ext uri="{FF2B5EF4-FFF2-40B4-BE49-F238E27FC236}">
                <a16:creationId xmlns:a16="http://schemas.microsoft.com/office/drawing/2014/main" id="{016D0F90-733F-9413-1FA4-058603791E18}"/>
              </a:ext>
            </a:extLst>
          </p:cNvPr>
          <p:cNvPicPr>
            <a:picLocks noChangeAspect="1"/>
          </p:cNvPicPr>
          <p:nvPr/>
        </p:nvPicPr>
        <p:blipFill>
          <a:blip r:embed="rId3"/>
          <a:srcRect t="22988"/>
          <a:stretch/>
        </p:blipFill>
        <p:spPr>
          <a:xfrm>
            <a:off x="4817721" y="3429000"/>
            <a:ext cx="5230238" cy="1188003"/>
          </a:xfrm>
          <a:prstGeom prst="rect">
            <a:avLst/>
          </a:prstGeom>
          <a:ln w="12700">
            <a:solidFill>
              <a:schemeClr val="accent2"/>
            </a:solidFill>
          </a:ln>
        </p:spPr>
      </p:pic>
      <p:pic>
        <p:nvPicPr>
          <p:cNvPr id="10" name="Picture 9">
            <a:extLst>
              <a:ext uri="{FF2B5EF4-FFF2-40B4-BE49-F238E27FC236}">
                <a16:creationId xmlns:a16="http://schemas.microsoft.com/office/drawing/2014/main" id="{AF3F40B1-9692-8B49-DC92-DD206E9A4789}"/>
              </a:ext>
            </a:extLst>
          </p:cNvPr>
          <p:cNvPicPr>
            <a:picLocks noChangeAspect="1"/>
          </p:cNvPicPr>
          <p:nvPr/>
        </p:nvPicPr>
        <p:blipFill>
          <a:blip r:embed="rId4"/>
          <a:srcRect b="69250"/>
          <a:stretch/>
        </p:blipFill>
        <p:spPr>
          <a:xfrm>
            <a:off x="4817721" y="4763011"/>
            <a:ext cx="5230238" cy="1386199"/>
          </a:xfrm>
          <a:prstGeom prst="rect">
            <a:avLst/>
          </a:prstGeom>
          <a:ln w="12700">
            <a:solidFill>
              <a:schemeClr val="accent2"/>
            </a:solidFill>
          </a:ln>
        </p:spPr>
      </p:pic>
      <p:sp>
        <p:nvSpPr>
          <p:cNvPr id="11" name="Arrow: Down 10">
            <a:extLst>
              <a:ext uri="{FF2B5EF4-FFF2-40B4-BE49-F238E27FC236}">
                <a16:creationId xmlns:a16="http://schemas.microsoft.com/office/drawing/2014/main" id="{79AF1C30-B6D3-2261-A393-5F68147C70A8}"/>
              </a:ext>
            </a:extLst>
          </p:cNvPr>
          <p:cNvSpPr/>
          <p:nvPr/>
        </p:nvSpPr>
        <p:spPr>
          <a:xfrm>
            <a:off x="3704491" y="5384132"/>
            <a:ext cx="432080" cy="47835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1</a:t>
            </a:r>
            <a:endParaRPr lang="en-CA" sz="1200" b="1" dirty="0">
              <a:solidFill>
                <a:schemeClr val="bg1"/>
              </a:solidFill>
            </a:endParaRPr>
          </a:p>
        </p:txBody>
      </p:sp>
      <p:sp>
        <p:nvSpPr>
          <p:cNvPr id="12" name="Arrow: Down 11">
            <a:extLst>
              <a:ext uri="{FF2B5EF4-FFF2-40B4-BE49-F238E27FC236}">
                <a16:creationId xmlns:a16="http://schemas.microsoft.com/office/drawing/2014/main" id="{52E98104-1D5B-2666-0F73-D6BF762C5F61}"/>
              </a:ext>
            </a:extLst>
          </p:cNvPr>
          <p:cNvSpPr/>
          <p:nvPr/>
        </p:nvSpPr>
        <p:spPr>
          <a:xfrm>
            <a:off x="8220657" y="4799564"/>
            <a:ext cx="432080" cy="47835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3</a:t>
            </a:r>
            <a:endParaRPr lang="en-CA" b="1" dirty="0">
              <a:solidFill>
                <a:schemeClr val="bg1"/>
              </a:solidFill>
            </a:endParaRPr>
          </a:p>
        </p:txBody>
      </p:sp>
      <p:sp>
        <p:nvSpPr>
          <p:cNvPr id="13" name="Arrow: Right 12">
            <a:extLst>
              <a:ext uri="{FF2B5EF4-FFF2-40B4-BE49-F238E27FC236}">
                <a16:creationId xmlns:a16="http://schemas.microsoft.com/office/drawing/2014/main" id="{947E17C9-EC1B-6250-4364-667784BA4939}"/>
              </a:ext>
            </a:extLst>
          </p:cNvPr>
          <p:cNvSpPr/>
          <p:nvPr/>
        </p:nvSpPr>
        <p:spPr>
          <a:xfrm rot="19993851">
            <a:off x="8721118" y="3722890"/>
            <a:ext cx="431718" cy="40637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2</a:t>
            </a:r>
            <a:endParaRPr lang="en-CA" sz="1200" b="1" dirty="0"/>
          </a:p>
        </p:txBody>
      </p:sp>
    </p:spTree>
    <p:extLst>
      <p:ext uri="{BB962C8B-B14F-4D97-AF65-F5344CB8AC3E}">
        <p14:creationId xmlns:p14="http://schemas.microsoft.com/office/powerpoint/2010/main" val="12134516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A4D85777-A4FD-E038-CC9C-6A2E85E91951}"/>
              </a:ext>
            </a:extLst>
          </p:cNvPr>
          <p:cNvSpPr>
            <a:spLocks noGrp="1"/>
          </p:cNvSpPr>
          <p:nvPr>
            <p:ph type="title"/>
          </p:nvPr>
        </p:nvSpPr>
        <p:spPr/>
        <p:txBody>
          <a:bodyPr/>
          <a:lstStyle/>
          <a:p>
            <a:r>
              <a:rPr lang="en-US" sz="4400" dirty="0"/>
              <a:t>RAG with Custom ChatGPT</a:t>
            </a:r>
          </a:p>
        </p:txBody>
      </p:sp>
      <p:sp>
        <p:nvSpPr>
          <p:cNvPr id="3" name="Text Placeholder 2">
            <a:extLst>
              <a:ext uri="{FF2B5EF4-FFF2-40B4-BE49-F238E27FC236}">
                <a16:creationId xmlns:a16="http://schemas.microsoft.com/office/drawing/2014/main" id="{366B8AE6-0C7D-1770-3DE1-F4974B91EFB9}"/>
              </a:ext>
            </a:extLst>
          </p:cNvPr>
          <p:cNvSpPr>
            <a:spLocks noGrp="1"/>
          </p:cNvSpPr>
          <p:nvPr>
            <p:ph type="body" idx="1"/>
          </p:nvPr>
        </p:nvSpPr>
        <p:spPr>
          <a:xfrm>
            <a:off x="2003258" y="1189290"/>
            <a:ext cx="8185484" cy="4637763"/>
          </a:xfrm>
        </p:spPr>
        <p:txBody>
          <a:bodyPr/>
          <a:lstStyle/>
          <a:p>
            <a:pPr marL="25400" indent="0">
              <a:buNone/>
            </a:pPr>
            <a:r>
              <a:rPr lang="en-US" sz="2400" u="sng" dirty="0"/>
              <a:t>Build the Corpus</a:t>
            </a:r>
          </a:p>
          <a:p>
            <a:r>
              <a:rPr lang="en-US" sz="2400" dirty="0"/>
              <a:t>Collect up to 20 </a:t>
            </a:r>
            <a:r>
              <a:rPr lang="en-US" sz="2400" u="sng" dirty="0"/>
              <a:t>knowledge</a:t>
            </a:r>
            <a:r>
              <a:rPr lang="en-US" sz="2400" dirty="0"/>
              <a:t> files containing your specialized information</a:t>
            </a:r>
          </a:p>
          <a:p>
            <a:r>
              <a:rPr lang="en-US" sz="2400" dirty="0"/>
              <a:t>Files can be plain text, documents, PDFs, images, spreadsheets and slides</a:t>
            </a:r>
          </a:p>
          <a:p>
            <a:r>
              <a:rPr lang="en-US" sz="2400" dirty="0"/>
              <a:t>Text files are limited to 2M tokens each</a:t>
            </a:r>
          </a:p>
          <a:p>
            <a:r>
              <a:rPr lang="en-US" sz="2400" dirty="0"/>
              <a:t>Images are limited to 20MB each</a:t>
            </a:r>
          </a:p>
        </p:txBody>
      </p:sp>
      <p:pic>
        <p:nvPicPr>
          <p:cNvPr id="5" name="Picture 4">
            <a:extLst>
              <a:ext uri="{FF2B5EF4-FFF2-40B4-BE49-F238E27FC236}">
                <a16:creationId xmlns:a16="http://schemas.microsoft.com/office/drawing/2014/main" id="{0ECD2362-D55D-2855-F4EE-519000A080C6}"/>
              </a:ext>
            </a:extLst>
          </p:cNvPr>
          <p:cNvPicPr>
            <a:picLocks noChangeAspect="1"/>
          </p:cNvPicPr>
          <p:nvPr/>
        </p:nvPicPr>
        <p:blipFill>
          <a:blip r:embed="rId3"/>
          <a:stretch>
            <a:fillRect/>
          </a:stretch>
        </p:blipFill>
        <p:spPr>
          <a:xfrm>
            <a:off x="1816041" y="4309267"/>
            <a:ext cx="4369846" cy="1928695"/>
          </a:xfrm>
          <a:prstGeom prst="rect">
            <a:avLst/>
          </a:prstGeom>
          <a:ln w="12700">
            <a:solidFill>
              <a:schemeClr val="accent2"/>
            </a:solidFill>
          </a:ln>
        </p:spPr>
      </p:pic>
      <p:sp>
        <p:nvSpPr>
          <p:cNvPr id="6" name="Arrow: Down 5">
            <a:extLst>
              <a:ext uri="{FF2B5EF4-FFF2-40B4-BE49-F238E27FC236}">
                <a16:creationId xmlns:a16="http://schemas.microsoft.com/office/drawing/2014/main" id="{BF2D8A11-E637-E2F5-F600-D27344798B32}"/>
              </a:ext>
            </a:extLst>
          </p:cNvPr>
          <p:cNvSpPr/>
          <p:nvPr/>
        </p:nvSpPr>
        <p:spPr>
          <a:xfrm rot="2577219">
            <a:off x="2590394" y="5464311"/>
            <a:ext cx="432080" cy="47835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200" b="1" dirty="0">
              <a:solidFill>
                <a:schemeClr val="bg1"/>
              </a:solidFill>
            </a:endParaRPr>
          </a:p>
        </p:txBody>
      </p:sp>
      <p:pic>
        <p:nvPicPr>
          <p:cNvPr id="8" name="Picture 7">
            <a:extLst>
              <a:ext uri="{FF2B5EF4-FFF2-40B4-BE49-F238E27FC236}">
                <a16:creationId xmlns:a16="http://schemas.microsoft.com/office/drawing/2014/main" id="{67B93E79-DFED-2DD8-A7AD-8870E8D9CC82}"/>
              </a:ext>
            </a:extLst>
          </p:cNvPr>
          <p:cNvPicPr>
            <a:picLocks noChangeAspect="1"/>
          </p:cNvPicPr>
          <p:nvPr/>
        </p:nvPicPr>
        <p:blipFill>
          <a:blip r:embed="rId4"/>
          <a:stretch>
            <a:fillRect/>
          </a:stretch>
        </p:blipFill>
        <p:spPr>
          <a:xfrm>
            <a:off x="6409767" y="4309241"/>
            <a:ext cx="3835062" cy="1927895"/>
          </a:xfrm>
          <a:prstGeom prst="rect">
            <a:avLst/>
          </a:prstGeom>
          <a:ln w="12700">
            <a:solidFill>
              <a:schemeClr val="accent2"/>
            </a:solidFill>
          </a:ln>
        </p:spPr>
      </p:pic>
      <p:sp>
        <p:nvSpPr>
          <p:cNvPr id="9" name="Arrow: Down 8">
            <a:extLst>
              <a:ext uri="{FF2B5EF4-FFF2-40B4-BE49-F238E27FC236}">
                <a16:creationId xmlns:a16="http://schemas.microsoft.com/office/drawing/2014/main" id="{40A2E601-7A55-7CE4-8F42-8AF1083656D6}"/>
              </a:ext>
            </a:extLst>
          </p:cNvPr>
          <p:cNvSpPr/>
          <p:nvPr/>
        </p:nvSpPr>
        <p:spPr>
          <a:xfrm rot="16200000">
            <a:off x="6014362" y="5213492"/>
            <a:ext cx="432080" cy="478356"/>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200" b="1" dirty="0">
              <a:solidFill>
                <a:schemeClr val="bg1"/>
              </a:solidFill>
            </a:endParaRPr>
          </a:p>
        </p:txBody>
      </p:sp>
    </p:spTree>
    <p:extLst>
      <p:ext uri="{BB962C8B-B14F-4D97-AF65-F5344CB8AC3E}">
        <p14:creationId xmlns:p14="http://schemas.microsoft.com/office/powerpoint/2010/main" val="13891938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A4D85777-A4FD-E038-CC9C-6A2E85E91951}"/>
              </a:ext>
            </a:extLst>
          </p:cNvPr>
          <p:cNvSpPr>
            <a:spLocks noGrp="1"/>
          </p:cNvSpPr>
          <p:nvPr>
            <p:ph type="title"/>
          </p:nvPr>
        </p:nvSpPr>
        <p:spPr/>
        <p:txBody>
          <a:bodyPr/>
          <a:lstStyle/>
          <a:p>
            <a:r>
              <a:rPr lang="en-US" sz="4400" dirty="0"/>
              <a:t>RAG with Custom ChatGPT</a:t>
            </a:r>
          </a:p>
        </p:txBody>
      </p:sp>
      <p:sp>
        <p:nvSpPr>
          <p:cNvPr id="3" name="Text Placeholder 2">
            <a:extLst>
              <a:ext uri="{FF2B5EF4-FFF2-40B4-BE49-F238E27FC236}">
                <a16:creationId xmlns:a16="http://schemas.microsoft.com/office/drawing/2014/main" id="{366B8AE6-0C7D-1770-3DE1-F4974B91EFB9}"/>
              </a:ext>
            </a:extLst>
          </p:cNvPr>
          <p:cNvSpPr>
            <a:spLocks noGrp="1"/>
          </p:cNvSpPr>
          <p:nvPr>
            <p:ph type="body" idx="1"/>
          </p:nvPr>
        </p:nvSpPr>
        <p:spPr>
          <a:xfrm>
            <a:off x="1908667" y="1189290"/>
            <a:ext cx="8107694" cy="5011813"/>
          </a:xfrm>
        </p:spPr>
        <p:txBody>
          <a:bodyPr/>
          <a:lstStyle/>
          <a:p>
            <a:pPr marL="25400" indent="0">
              <a:buNone/>
            </a:pPr>
            <a:r>
              <a:rPr lang="en-US" sz="2400" u="sng" dirty="0"/>
              <a:t>Engineer a Prompt</a:t>
            </a:r>
            <a:endParaRPr lang="en-US" sz="2400" dirty="0"/>
          </a:p>
          <a:p>
            <a:r>
              <a:rPr lang="en-US" sz="2400" u="sng" dirty="0"/>
              <a:t>Name</a:t>
            </a:r>
            <a:r>
              <a:rPr lang="en-US" sz="2400" dirty="0"/>
              <a:t> and </a:t>
            </a:r>
            <a:r>
              <a:rPr lang="en-US" sz="2400" u="sng" dirty="0"/>
              <a:t>Description</a:t>
            </a:r>
            <a:br>
              <a:rPr lang="en-US" sz="2400" u="sng" dirty="0"/>
            </a:br>
            <a:r>
              <a:rPr lang="en-US" sz="2400" dirty="0"/>
              <a:t>provide information for </a:t>
            </a:r>
            <a:br>
              <a:rPr lang="en-US" sz="2400" dirty="0"/>
            </a:br>
            <a:r>
              <a:rPr lang="en-US" sz="2400" dirty="0"/>
              <a:t>users, not the LLM</a:t>
            </a:r>
          </a:p>
          <a:p>
            <a:pPr marL="25400" indent="0">
              <a:buNone/>
            </a:pPr>
            <a:endParaRPr lang="en-US" sz="1800" u="sng" dirty="0"/>
          </a:p>
          <a:p>
            <a:r>
              <a:rPr lang="en-US" sz="2400" u="sng" dirty="0"/>
              <a:t>Instructions:</a:t>
            </a:r>
            <a:r>
              <a:rPr lang="en-US" sz="2400" dirty="0"/>
              <a:t> This is </a:t>
            </a:r>
            <a:br>
              <a:rPr lang="en-US" sz="2400" dirty="0"/>
            </a:br>
            <a:r>
              <a:rPr lang="en-US" sz="2400" dirty="0"/>
              <a:t>the base prompt that </a:t>
            </a:r>
            <a:br>
              <a:rPr lang="en-US" sz="2400" dirty="0"/>
            </a:br>
            <a:r>
              <a:rPr lang="en-US" sz="2400" dirty="0"/>
              <a:t>informs every response </a:t>
            </a:r>
            <a:br>
              <a:rPr lang="en-US" sz="2400" dirty="0"/>
            </a:br>
            <a:r>
              <a:rPr lang="en-US" sz="2400" dirty="0"/>
              <a:t>given by the LLM</a:t>
            </a:r>
          </a:p>
          <a:p>
            <a:pPr marL="25400" indent="0">
              <a:buNone/>
            </a:pPr>
            <a:endParaRPr lang="en-US" sz="1800" i="1" dirty="0"/>
          </a:p>
          <a:p>
            <a:r>
              <a:rPr lang="en-US" sz="2400" u="sng" dirty="0"/>
              <a:t>Conversation Starters:</a:t>
            </a:r>
            <a:r>
              <a:rPr lang="en-US" sz="2400" dirty="0"/>
              <a:t> Common initial queries that you don’t want to type out repeatedly</a:t>
            </a:r>
          </a:p>
          <a:p>
            <a:endParaRPr lang="en-US" sz="2400" dirty="0"/>
          </a:p>
        </p:txBody>
      </p:sp>
      <p:pic>
        <p:nvPicPr>
          <p:cNvPr id="10" name="Picture 9">
            <a:extLst>
              <a:ext uri="{FF2B5EF4-FFF2-40B4-BE49-F238E27FC236}">
                <a16:creationId xmlns:a16="http://schemas.microsoft.com/office/drawing/2014/main" id="{653210EB-090B-F0AC-7E05-423A0A9F52AD}"/>
              </a:ext>
            </a:extLst>
          </p:cNvPr>
          <p:cNvPicPr>
            <a:picLocks noChangeAspect="1"/>
          </p:cNvPicPr>
          <p:nvPr/>
        </p:nvPicPr>
        <p:blipFill>
          <a:blip r:embed="rId3"/>
          <a:stretch>
            <a:fillRect/>
          </a:stretch>
        </p:blipFill>
        <p:spPr>
          <a:xfrm>
            <a:off x="6096000" y="1417638"/>
            <a:ext cx="4327201" cy="3304244"/>
          </a:xfrm>
          <a:prstGeom prst="rect">
            <a:avLst/>
          </a:prstGeom>
          <a:ln w="12700">
            <a:solidFill>
              <a:schemeClr val="accent2"/>
            </a:solidFill>
          </a:ln>
        </p:spPr>
      </p:pic>
    </p:spTree>
    <p:extLst>
      <p:ext uri="{BB962C8B-B14F-4D97-AF65-F5344CB8AC3E}">
        <p14:creationId xmlns:p14="http://schemas.microsoft.com/office/powerpoint/2010/main" val="28057314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A4D85777-A4FD-E038-CC9C-6A2E85E91951}"/>
              </a:ext>
            </a:extLst>
          </p:cNvPr>
          <p:cNvSpPr>
            <a:spLocks noGrp="1"/>
          </p:cNvSpPr>
          <p:nvPr>
            <p:ph type="title"/>
          </p:nvPr>
        </p:nvSpPr>
        <p:spPr>
          <a:xfrm>
            <a:off x="152400" y="0"/>
            <a:ext cx="8839200" cy="1143000"/>
          </a:xfrm>
        </p:spPr>
        <p:txBody>
          <a:bodyPr/>
          <a:lstStyle/>
          <a:p>
            <a:r>
              <a:rPr lang="en-US" sz="4400" dirty="0"/>
              <a:t>RAG with Custom ChatGPT</a:t>
            </a:r>
          </a:p>
        </p:txBody>
      </p:sp>
      <p:sp>
        <p:nvSpPr>
          <p:cNvPr id="3" name="Text Placeholder 2">
            <a:extLst>
              <a:ext uri="{FF2B5EF4-FFF2-40B4-BE49-F238E27FC236}">
                <a16:creationId xmlns:a16="http://schemas.microsoft.com/office/drawing/2014/main" id="{366B8AE6-0C7D-1770-3DE1-F4974B91EFB9}"/>
              </a:ext>
            </a:extLst>
          </p:cNvPr>
          <p:cNvSpPr>
            <a:spLocks noGrp="1"/>
          </p:cNvSpPr>
          <p:nvPr>
            <p:ph type="body" idx="1"/>
          </p:nvPr>
        </p:nvSpPr>
        <p:spPr>
          <a:xfrm>
            <a:off x="396240" y="1143000"/>
            <a:ext cx="11399520" cy="3910263"/>
          </a:xfrm>
        </p:spPr>
        <p:txBody>
          <a:bodyPr/>
          <a:lstStyle/>
          <a:p>
            <a:pPr marL="25400" indent="0">
              <a:buNone/>
            </a:pPr>
            <a:r>
              <a:rPr lang="en-US" sz="2400" u="sng" dirty="0"/>
              <a:t>Example Instructions Prompt:</a:t>
            </a:r>
          </a:p>
          <a:p>
            <a:pPr marL="25400" indent="0">
              <a:buNone/>
            </a:pPr>
            <a:r>
              <a:rPr lang="en-US" sz="2000" dirty="0"/>
              <a:t>You are an expert system trained to provide scientifically accurate and detailed responses to queries about diabetes. Your role is to answer queries with a strong emphasis on factual correctness and scientific detail. Your responses should:</a:t>
            </a:r>
          </a:p>
          <a:p>
            <a:pPr marL="25400" indent="0">
              <a:buNone/>
            </a:pPr>
            <a:endParaRPr lang="en-US" sz="1100" dirty="0"/>
          </a:p>
          <a:p>
            <a:pPr marL="25400" indent="0">
              <a:buNone/>
            </a:pPr>
            <a:r>
              <a:rPr lang="en-US" sz="2000" dirty="0"/>
              <a:t>Be Evidence-Based: Use the latest scientific research and data to support your answers.</a:t>
            </a:r>
          </a:p>
          <a:p>
            <a:pPr marL="25400" indent="0">
              <a:buNone/>
            </a:pPr>
            <a:endParaRPr lang="en-US" sz="1100" dirty="0"/>
          </a:p>
          <a:p>
            <a:pPr marL="25400" indent="0">
              <a:buNone/>
            </a:pPr>
            <a:r>
              <a:rPr lang="en-US" sz="2000" dirty="0"/>
              <a:t>Be Objective and Neutral: Present information factually without bias or opinion. Acknowledge areas of uncertainty or ongoing research where applicable.</a:t>
            </a:r>
          </a:p>
          <a:p>
            <a:pPr marL="25400" indent="0">
              <a:buNone/>
            </a:pPr>
            <a:endParaRPr lang="en-US" sz="1100" dirty="0"/>
          </a:p>
          <a:p>
            <a:pPr marL="25400" indent="0">
              <a:buNone/>
            </a:pPr>
            <a:r>
              <a:rPr lang="en-US" sz="2000" dirty="0"/>
              <a:t>Be Precise: Include specific numbers, dates, and measurements. For example, instead of "an optimal amount of glucose," specify "500mL of glucose."</a:t>
            </a:r>
          </a:p>
          <a:p>
            <a:pPr marL="25400" indent="0">
              <a:buNone/>
            </a:pPr>
            <a:endParaRPr lang="en-US" sz="1100" dirty="0"/>
          </a:p>
          <a:p>
            <a:pPr marL="25400" indent="0">
              <a:buNone/>
            </a:pPr>
            <a:r>
              <a:rPr lang="en-US" sz="2000" dirty="0"/>
              <a:t>Include Sources: Knowledge files MUST be referenced, by including the file name in square brackets after every fact. For example: “Familial forms of CDI usually present in childhood [PMC9516129.pdf]."</a:t>
            </a:r>
          </a:p>
        </p:txBody>
      </p:sp>
    </p:spTree>
    <p:extLst>
      <p:ext uri="{BB962C8B-B14F-4D97-AF65-F5344CB8AC3E}">
        <p14:creationId xmlns:p14="http://schemas.microsoft.com/office/powerpoint/2010/main" val="30053153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A4D85777-A4FD-E038-CC9C-6A2E85E91951}"/>
              </a:ext>
            </a:extLst>
          </p:cNvPr>
          <p:cNvSpPr>
            <a:spLocks noGrp="1"/>
          </p:cNvSpPr>
          <p:nvPr>
            <p:ph type="title"/>
          </p:nvPr>
        </p:nvSpPr>
        <p:spPr/>
        <p:txBody>
          <a:bodyPr/>
          <a:lstStyle/>
          <a:p>
            <a:r>
              <a:rPr lang="en-US" sz="4400" dirty="0"/>
              <a:t>RAG with Custom ChatGPT</a:t>
            </a:r>
          </a:p>
        </p:txBody>
      </p:sp>
      <p:sp>
        <p:nvSpPr>
          <p:cNvPr id="3" name="Text Placeholder 2">
            <a:extLst>
              <a:ext uri="{FF2B5EF4-FFF2-40B4-BE49-F238E27FC236}">
                <a16:creationId xmlns:a16="http://schemas.microsoft.com/office/drawing/2014/main" id="{366B8AE6-0C7D-1770-3DE1-F4974B91EFB9}"/>
              </a:ext>
            </a:extLst>
          </p:cNvPr>
          <p:cNvSpPr>
            <a:spLocks noGrp="1"/>
          </p:cNvSpPr>
          <p:nvPr>
            <p:ph type="body" idx="1"/>
          </p:nvPr>
        </p:nvSpPr>
        <p:spPr>
          <a:xfrm>
            <a:off x="2003258" y="1354578"/>
            <a:ext cx="8185484" cy="4637763"/>
          </a:xfrm>
        </p:spPr>
        <p:txBody>
          <a:bodyPr/>
          <a:lstStyle/>
          <a:p>
            <a:pPr marL="25400" indent="0">
              <a:buNone/>
            </a:pPr>
            <a:r>
              <a:rPr lang="en-US" sz="2400" u="sng" dirty="0"/>
              <a:t>More Tools</a:t>
            </a:r>
          </a:p>
          <a:p>
            <a:r>
              <a:rPr lang="en-US" sz="2400" u="sng" dirty="0"/>
              <a:t>Capabilities:</a:t>
            </a:r>
            <a:r>
              <a:rPr lang="en-US" sz="2400" dirty="0"/>
              <a:t> Bonus functionalities including code interpretation (incurs additional cost), web browsing, and image generation</a:t>
            </a:r>
          </a:p>
          <a:p>
            <a:r>
              <a:rPr lang="en-US" sz="2400" u="sng" dirty="0"/>
              <a:t>Actions:</a:t>
            </a:r>
            <a:r>
              <a:rPr lang="en-US" sz="2400" dirty="0"/>
              <a:t> Allow interaction with external APIs</a:t>
            </a:r>
            <a:endParaRPr lang="en-US" sz="2400" u="sng" dirty="0"/>
          </a:p>
        </p:txBody>
      </p:sp>
      <p:pic>
        <p:nvPicPr>
          <p:cNvPr id="5" name="Picture 4">
            <a:extLst>
              <a:ext uri="{FF2B5EF4-FFF2-40B4-BE49-F238E27FC236}">
                <a16:creationId xmlns:a16="http://schemas.microsoft.com/office/drawing/2014/main" id="{7E071118-D6AB-CE16-4C57-AF3E082FDAA6}"/>
              </a:ext>
            </a:extLst>
          </p:cNvPr>
          <p:cNvPicPr>
            <a:picLocks noChangeAspect="1"/>
          </p:cNvPicPr>
          <p:nvPr/>
        </p:nvPicPr>
        <p:blipFill>
          <a:blip r:embed="rId3"/>
          <a:stretch>
            <a:fillRect/>
          </a:stretch>
        </p:blipFill>
        <p:spPr>
          <a:xfrm>
            <a:off x="3954864" y="3694479"/>
            <a:ext cx="4282271" cy="2513099"/>
          </a:xfrm>
          <a:prstGeom prst="rect">
            <a:avLst/>
          </a:prstGeom>
          <a:ln w="12700">
            <a:solidFill>
              <a:schemeClr val="accent2"/>
            </a:solidFill>
          </a:ln>
        </p:spPr>
      </p:pic>
    </p:spTree>
    <p:extLst>
      <p:ext uri="{BB962C8B-B14F-4D97-AF65-F5344CB8AC3E}">
        <p14:creationId xmlns:p14="http://schemas.microsoft.com/office/powerpoint/2010/main" val="38703903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A4D85777-A4FD-E038-CC9C-6A2E85E91951}"/>
              </a:ext>
            </a:extLst>
          </p:cNvPr>
          <p:cNvSpPr>
            <a:spLocks noGrp="1"/>
          </p:cNvSpPr>
          <p:nvPr>
            <p:ph type="title"/>
          </p:nvPr>
        </p:nvSpPr>
        <p:spPr/>
        <p:txBody>
          <a:bodyPr/>
          <a:lstStyle/>
          <a:p>
            <a:r>
              <a:rPr lang="en-US" sz="4400" dirty="0"/>
              <a:t>RAG with Custom ChatGPT</a:t>
            </a:r>
          </a:p>
        </p:txBody>
      </p:sp>
      <p:sp>
        <p:nvSpPr>
          <p:cNvPr id="3" name="Text Placeholder 2">
            <a:extLst>
              <a:ext uri="{FF2B5EF4-FFF2-40B4-BE49-F238E27FC236}">
                <a16:creationId xmlns:a16="http://schemas.microsoft.com/office/drawing/2014/main" id="{366B8AE6-0C7D-1770-3DE1-F4974B91EFB9}"/>
              </a:ext>
            </a:extLst>
          </p:cNvPr>
          <p:cNvSpPr>
            <a:spLocks noGrp="1"/>
          </p:cNvSpPr>
          <p:nvPr>
            <p:ph type="body" idx="1"/>
          </p:nvPr>
        </p:nvSpPr>
        <p:spPr>
          <a:xfrm>
            <a:off x="2052320" y="1600199"/>
            <a:ext cx="8185484" cy="3910263"/>
          </a:xfrm>
        </p:spPr>
        <p:txBody>
          <a:bodyPr/>
          <a:lstStyle/>
          <a:p>
            <a:r>
              <a:rPr lang="en-US" sz="2400" dirty="0"/>
              <a:t>Finally, click “Create” in the upper right-hand corner. Now you can chat with your custom GPT.</a:t>
            </a:r>
          </a:p>
          <a:p>
            <a:r>
              <a:rPr lang="en-US" sz="2400" dirty="0"/>
              <a:t>Who do you want to share your custom GPT with?</a:t>
            </a:r>
          </a:p>
          <a:p>
            <a:pPr lvl="1"/>
            <a:r>
              <a:rPr lang="en-US" sz="2000" dirty="0"/>
              <a:t>Is there anything confidential in your knowledge files or instruction prompts?</a:t>
            </a:r>
          </a:p>
          <a:p>
            <a:endParaRPr lang="en-US" sz="2400" dirty="0"/>
          </a:p>
          <a:p>
            <a:endParaRPr lang="en-US" sz="2400" dirty="0"/>
          </a:p>
        </p:txBody>
      </p:sp>
      <p:pic>
        <p:nvPicPr>
          <p:cNvPr id="5" name="Picture 4">
            <a:extLst>
              <a:ext uri="{FF2B5EF4-FFF2-40B4-BE49-F238E27FC236}">
                <a16:creationId xmlns:a16="http://schemas.microsoft.com/office/drawing/2014/main" id="{4331FC14-CD0E-1520-44C1-1BA75BE1A16F}"/>
              </a:ext>
            </a:extLst>
          </p:cNvPr>
          <p:cNvPicPr>
            <a:picLocks noChangeAspect="1"/>
          </p:cNvPicPr>
          <p:nvPr/>
        </p:nvPicPr>
        <p:blipFill>
          <a:blip r:embed="rId2"/>
          <a:stretch>
            <a:fillRect/>
          </a:stretch>
        </p:blipFill>
        <p:spPr>
          <a:xfrm>
            <a:off x="2301766" y="3800682"/>
            <a:ext cx="3162984" cy="2359322"/>
          </a:xfrm>
          <a:prstGeom prst="rect">
            <a:avLst/>
          </a:prstGeom>
          <a:ln w="12700">
            <a:solidFill>
              <a:schemeClr val="accent2"/>
            </a:solidFill>
          </a:ln>
        </p:spPr>
      </p:pic>
      <p:pic>
        <p:nvPicPr>
          <p:cNvPr id="6" name="Picture 5">
            <a:extLst>
              <a:ext uri="{FF2B5EF4-FFF2-40B4-BE49-F238E27FC236}">
                <a16:creationId xmlns:a16="http://schemas.microsoft.com/office/drawing/2014/main" id="{D601BD7A-F4D8-4BFA-8A28-9AF41C95C340}"/>
              </a:ext>
            </a:extLst>
          </p:cNvPr>
          <p:cNvPicPr>
            <a:picLocks noChangeAspect="1"/>
          </p:cNvPicPr>
          <p:nvPr/>
        </p:nvPicPr>
        <p:blipFill>
          <a:blip r:embed="rId3"/>
          <a:srcRect t="18207"/>
          <a:stretch/>
        </p:blipFill>
        <p:spPr>
          <a:xfrm>
            <a:off x="6241557" y="3797641"/>
            <a:ext cx="3648677" cy="2362363"/>
          </a:xfrm>
          <a:prstGeom prst="rect">
            <a:avLst/>
          </a:prstGeom>
          <a:ln w="12700">
            <a:solidFill>
              <a:schemeClr val="accent2"/>
            </a:solidFill>
          </a:ln>
        </p:spPr>
      </p:pic>
    </p:spTree>
    <p:extLst>
      <p:ext uri="{BB962C8B-B14F-4D97-AF65-F5344CB8AC3E}">
        <p14:creationId xmlns:p14="http://schemas.microsoft.com/office/powerpoint/2010/main" val="3186465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1524000" y="0"/>
          <a:ext cx="0" cy="0"/>
          <a:chOff x="0" y="0"/>
          <a:chExt cx="0" cy="0"/>
        </a:xfrm>
      </p:grpSpPr>
      <p:sp>
        <p:nvSpPr>
          <p:cNvPr id="2" name="Title 1">
            <a:extLst>
              <a:ext uri="{FF2B5EF4-FFF2-40B4-BE49-F238E27FC236}">
                <a16:creationId xmlns:a16="http://schemas.microsoft.com/office/drawing/2014/main" id="{F1939B92-0A88-1E14-F973-391AF1C78B5D}"/>
              </a:ext>
            </a:extLst>
          </p:cNvPr>
          <p:cNvSpPr>
            <a:spLocks noGrp="1"/>
          </p:cNvSpPr>
          <p:nvPr>
            <p:ph type="title"/>
          </p:nvPr>
        </p:nvSpPr>
        <p:spPr/>
        <p:txBody>
          <a:bodyPr/>
          <a:lstStyle/>
          <a:p>
            <a:r>
              <a:rPr lang="en-US" dirty="0"/>
              <a:t>RAG Applications</a:t>
            </a:r>
          </a:p>
        </p:txBody>
      </p:sp>
      <p:sp>
        <p:nvSpPr>
          <p:cNvPr id="3" name="Text Placeholder 2">
            <a:extLst>
              <a:ext uri="{FF2B5EF4-FFF2-40B4-BE49-F238E27FC236}">
                <a16:creationId xmlns:a16="http://schemas.microsoft.com/office/drawing/2014/main" id="{BCA68926-5D21-6AD3-CE33-DE833430009C}"/>
              </a:ext>
            </a:extLst>
          </p:cNvPr>
          <p:cNvSpPr>
            <a:spLocks noGrp="1"/>
          </p:cNvSpPr>
          <p:nvPr>
            <p:ph type="body" idx="1"/>
          </p:nvPr>
        </p:nvSpPr>
        <p:spPr>
          <a:xfrm>
            <a:off x="0" y="1311436"/>
            <a:ext cx="12039600" cy="4724400"/>
          </a:xfrm>
        </p:spPr>
        <p:txBody>
          <a:bodyPr/>
          <a:lstStyle/>
          <a:p>
            <a:r>
              <a:rPr lang="en-US" dirty="0"/>
              <a:t>A RAG-Bot to assist with grant writing</a:t>
            </a:r>
          </a:p>
          <a:p>
            <a:r>
              <a:rPr lang="en-US" dirty="0"/>
              <a:t>A RAG-Bot to assist with paper writing</a:t>
            </a:r>
          </a:p>
          <a:p>
            <a:r>
              <a:rPr lang="en-US" dirty="0"/>
              <a:t>A RAG-Bot to write newsletters</a:t>
            </a:r>
          </a:p>
          <a:p>
            <a:r>
              <a:rPr lang="en-US" dirty="0"/>
              <a:t>A RAG-Bot as a ”virtual assistant” that answers FAQs or simple questions about topics that are relevant to your lab, your research, you administrative functions, human resource issues, classes or student queries, SOPs</a:t>
            </a:r>
          </a:p>
        </p:txBody>
      </p:sp>
    </p:spTree>
    <p:extLst>
      <p:ext uri="{BB962C8B-B14F-4D97-AF65-F5344CB8AC3E}">
        <p14:creationId xmlns:p14="http://schemas.microsoft.com/office/powerpoint/2010/main" val="6011920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1524000" y="0"/>
          <a:ext cx="0" cy="0"/>
          <a:chOff x="0" y="0"/>
          <a:chExt cx="0" cy="0"/>
        </a:xfrm>
      </p:grpSpPr>
      <p:sp>
        <p:nvSpPr>
          <p:cNvPr id="646" name="Google Shape;646;p82"/>
          <p:cNvSpPr txBox="1">
            <a:spLocks noGrp="1"/>
          </p:cNvSpPr>
          <p:nvPr>
            <p:ph type="body" idx="1"/>
          </p:nvPr>
        </p:nvSpPr>
        <p:spPr>
          <a:xfrm>
            <a:off x="386080" y="1536633"/>
            <a:ext cx="11541760" cy="45552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CA" dirty="0"/>
              <a:t>We have covered lots of material in a very short time</a:t>
            </a:r>
            <a:endParaRPr dirty="0"/>
          </a:p>
          <a:p>
            <a:pPr marL="457200" lvl="0" indent="-342900" algn="l" rtl="0">
              <a:lnSpc>
                <a:spcPct val="100000"/>
              </a:lnSpc>
              <a:spcBef>
                <a:spcPts val="0"/>
              </a:spcBef>
              <a:spcAft>
                <a:spcPts val="0"/>
              </a:spcAft>
              <a:buSzPts val="1800"/>
              <a:buChar char="●"/>
            </a:pPr>
            <a:r>
              <a:rPr lang="en-CA" dirty="0"/>
              <a:t>We have tried to give a “flavor” of different tools and their potential applications</a:t>
            </a:r>
            <a:endParaRPr dirty="0"/>
          </a:p>
          <a:p>
            <a:pPr marL="457200" lvl="0" indent="-342900" algn="l" rtl="0">
              <a:lnSpc>
                <a:spcPct val="100000"/>
              </a:lnSpc>
              <a:spcBef>
                <a:spcPts val="0"/>
              </a:spcBef>
              <a:spcAft>
                <a:spcPts val="0"/>
              </a:spcAft>
              <a:buSzPts val="1800"/>
              <a:buChar char="●"/>
            </a:pPr>
            <a:r>
              <a:rPr lang="en-CA" dirty="0"/>
              <a:t>We have tried to provide code so that you could re-use it in your own applications</a:t>
            </a:r>
            <a:endParaRPr dirty="0"/>
          </a:p>
          <a:p>
            <a:pPr marL="457200" lvl="0" indent="-342900" algn="l" rtl="0">
              <a:lnSpc>
                <a:spcPct val="100000"/>
              </a:lnSpc>
              <a:spcBef>
                <a:spcPts val="0"/>
              </a:spcBef>
              <a:spcAft>
                <a:spcPts val="0"/>
              </a:spcAft>
              <a:buSzPts val="1800"/>
              <a:buChar char="●"/>
            </a:pPr>
            <a:r>
              <a:rPr lang="en-CA" dirty="0"/>
              <a:t>We have tried to avoid “toy” problems that everyone gives but instead tried to solve real biological or real bioinformatics problems with real data</a:t>
            </a:r>
            <a:endParaRPr dirty="0"/>
          </a:p>
        </p:txBody>
      </p:sp>
      <p:sp>
        <p:nvSpPr>
          <p:cNvPr id="647" name="Google Shape;647;p82"/>
          <p:cNvSpPr txBox="1">
            <a:spLocks noGrp="1"/>
          </p:cNvSpPr>
          <p:nvPr>
            <p:ph type="title"/>
          </p:nvPr>
        </p:nvSpPr>
        <p:spPr>
          <a:xfrm>
            <a:off x="1835700" y="521177"/>
            <a:ext cx="8520600" cy="763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dirty="0"/>
              <a:t>Conclusion</a:t>
            </a:r>
            <a:endParaRP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1524000" y="0"/>
          <a:ext cx="0" cy="0"/>
          <a:chOff x="0" y="0"/>
          <a:chExt cx="0" cy="0"/>
        </a:xfrm>
      </p:grpSpPr>
      <p:sp>
        <p:nvSpPr>
          <p:cNvPr id="652" name="Google Shape;652;p83"/>
          <p:cNvSpPr txBox="1">
            <a:spLocks noGrp="1"/>
          </p:cNvSpPr>
          <p:nvPr>
            <p:ph type="body" idx="1"/>
          </p:nvPr>
        </p:nvSpPr>
        <p:spPr>
          <a:xfrm>
            <a:off x="447040" y="1308033"/>
            <a:ext cx="11399520" cy="45552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CA" dirty="0"/>
              <a:t>Machine learning is a difficult subject with some things (ANNs) being more difficult than others (DTs)</a:t>
            </a:r>
            <a:endParaRPr dirty="0"/>
          </a:p>
          <a:p>
            <a:pPr marL="457200" lvl="0" indent="-342900" algn="l" rtl="0">
              <a:lnSpc>
                <a:spcPct val="100000"/>
              </a:lnSpc>
              <a:spcBef>
                <a:spcPts val="0"/>
              </a:spcBef>
              <a:spcAft>
                <a:spcPts val="0"/>
              </a:spcAft>
              <a:buSzPts val="1800"/>
              <a:buChar char="●"/>
            </a:pPr>
            <a:r>
              <a:rPr lang="en-CA" dirty="0"/>
              <a:t>Trying to code everything from scratch is long and hard, but hopefully gives you an appreciation of the challenges</a:t>
            </a:r>
            <a:endParaRPr dirty="0"/>
          </a:p>
          <a:p>
            <a:pPr marL="457200" lvl="0" indent="-342900" algn="l" rtl="0">
              <a:lnSpc>
                <a:spcPct val="100000"/>
              </a:lnSpc>
              <a:spcBef>
                <a:spcPts val="0"/>
              </a:spcBef>
              <a:spcAft>
                <a:spcPts val="0"/>
              </a:spcAft>
              <a:buSzPts val="1800"/>
              <a:buChar char="●"/>
            </a:pPr>
            <a:r>
              <a:rPr lang="en-CA" dirty="0"/>
              <a:t>Using libraries and APIs such as pandas, </a:t>
            </a:r>
            <a:r>
              <a:rPr lang="en-CA" dirty="0" err="1"/>
              <a:t>numpy</a:t>
            </a:r>
            <a:r>
              <a:rPr lang="en-CA" dirty="0"/>
              <a:t>, </a:t>
            </a:r>
            <a:r>
              <a:rPr lang="en-CA" dirty="0" err="1"/>
              <a:t>sklearn</a:t>
            </a:r>
            <a:r>
              <a:rPr lang="en-CA" dirty="0"/>
              <a:t>, </a:t>
            </a:r>
            <a:r>
              <a:rPr lang="en-CA" dirty="0" err="1"/>
              <a:t>keras</a:t>
            </a:r>
            <a:r>
              <a:rPr lang="en-CA" dirty="0"/>
              <a:t> and </a:t>
            </a:r>
            <a:r>
              <a:rPr lang="en-CA" dirty="0" err="1"/>
              <a:t>tensorflow</a:t>
            </a:r>
            <a:r>
              <a:rPr lang="en-CA" dirty="0"/>
              <a:t> can make things much easier and shorter – </a:t>
            </a:r>
            <a:r>
              <a:rPr lang="en-CA" i="1" dirty="0">
                <a:solidFill>
                  <a:srgbClr val="FF0000"/>
                </a:solidFill>
              </a:rPr>
              <a:t>but you still need to know how to code</a:t>
            </a:r>
            <a:endParaRPr dirty="0"/>
          </a:p>
        </p:txBody>
      </p:sp>
      <p:sp>
        <p:nvSpPr>
          <p:cNvPr id="653" name="Google Shape;653;p83"/>
          <p:cNvSpPr txBox="1">
            <a:spLocks noGrp="1"/>
          </p:cNvSpPr>
          <p:nvPr>
            <p:ph type="title"/>
          </p:nvPr>
        </p:nvSpPr>
        <p:spPr>
          <a:xfrm>
            <a:off x="1835700" y="136167"/>
            <a:ext cx="8520600" cy="763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Conclusion</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1524000" y="0"/>
          <a:ext cx="0" cy="0"/>
          <a:chOff x="0" y="0"/>
          <a:chExt cx="0" cy="0"/>
        </a:xfrm>
      </p:grpSpPr>
      <p:sp>
        <p:nvSpPr>
          <p:cNvPr id="658" name="Google Shape;658;p84"/>
          <p:cNvSpPr txBox="1">
            <a:spLocks noGrp="1"/>
          </p:cNvSpPr>
          <p:nvPr>
            <p:ph type="body" idx="1"/>
          </p:nvPr>
        </p:nvSpPr>
        <p:spPr>
          <a:xfrm>
            <a:off x="284480" y="899667"/>
            <a:ext cx="11684000" cy="45552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CA" dirty="0"/>
              <a:t>There are certain groups of ML problems (classification, motif recognition, regression) that could or should probably be “webified” and delivered as servers that learn from user data and provide answers </a:t>
            </a:r>
            <a:endParaRPr dirty="0"/>
          </a:p>
          <a:p>
            <a:pPr marL="457200" lvl="0" indent="-342900" algn="l" rtl="0">
              <a:lnSpc>
                <a:spcPct val="100000"/>
              </a:lnSpc>
              <a:spcBef>
                <a:spcPts val="0"/>
              </a:spcBef>
              <a:spcAft>
                <a:spcPts val="0"/>
              </a:spcAft>
              <a:buSzPts val="1800"/>
              <a:buChar char="●"/>
            </a:pPr>
            <a:r>
              <a:rPr lang="en-CA" dirty="0"/>
              <a:t>There are other groups of ML problems (gene prediction, secondary structure prediction) that are very specialized and could never be generalized to web servers for learning (although web-based predictors exist)</a:t>
            </a:r>
            <a:endParaRPr dirty="0"/>
          </a:p>
          <a:p>
            <a:pPr marL="457200" lvl="0" indent="-342900" algn="l" rtl="0">
              <a:lnSpc>
                <a:spcPct val="100000"/>
              </a:lnSpc>
              <a:spcBef>
                <a:spcPts val="0"/>
              </a:spcBef>
              <a:spcAft>
                <a:spcPts val="0"/>
              </a:spcAft>
              <a:buSzPts val="1800"/>
              <a:buChar char="●"/>
            </a:pPr>
            <a:r>
              <a:rPr lang="en-CA" dirty="0"/>
              <a:t>Chatbots and LLMs are changing the bioinformatics and coding landscape quickly</a:t>
            </a:r>
            <a:endParaRPr dirty="0"/>
          </a:p>
        </p:txBody>
      </p:sp>
      <p:sp>
        <p:nvSpPr>
          <p:cNvPr id="659" name="Google Shape;659;p84"/>
          <p:cNvSpPr txBox="1">
            <a:spLocks noGrp="1"/>
          </p:cNvSpPr>
          <p:nvPr>
            <p:ph type="title"/>
          </p:nvPr>
        </p:nvSpPr>
        <p:spPr>
          <a:xfrm>
            <a:off x="1835700" y="136167"/>
            <a:ext cx="8520600" cy="763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Conclusion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6">
          <a:extLst>
            <a:ext uri="{FF2B5EF4-FFF2-40B4-BE49-F238E27FC236}">
              <a16:creationId xmlns:a16="http://schemas.microsoft.com/office/drawing/2014/main" id="{1AE610A6-4AF0-291D-8B96-E59D3AACB0C4}"/>
            </a:ext>
          </a:extLst>
        </p:cNvPr>
        <p:cNvGrpSpPr/>
        <p:nvPr/>
      </p:nvGrpSpPr>
      <p:grpSpPr>
        <a:xfrm>
          <a:off x="0" y="0"/>
          <a:ext cx="0" cy="0"/>
          <a:chOff x="0" y="0"/>
          <a:chExt cx="0" cy="0"/>
        </a:xfrm>
      </p:grpSpPr>
      <p:sp>
        <p:nvSpPr>
          <p:cNvPr id="307" name="Google Shape;307;p28">
            <a:extLst>
              <a:ext uri="{FF2B5EF4-FFF2-40B4-BE49-F238E27FC236}">
                <a16:creationId xmlns:a16="http://schemas.microsoft.com/office/drawing/2014/main" id="{1C0973DF-DD75-214C-5036-6B55FE536CF4}"/>
              </a:ext>
            </a:extLst>
          </p:cNvPr>
          <p:cNvSpPr txBox="1">
            <a:spLocks noGrp="1"/>
          </p:cNvSpPr>
          <p:nvPr>
            <p:ph type="title"/>
          </p:nvPr>
        </p:nvSpPr>
        <p:spPr>
          <a:xfrm>
            <a:off x="0" y="95353"/>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ChatGPT history</a:t>
            </a:r>
            <a:endParaRPr dirty="0"/>
          </a:p>
        </p:txBody>
      </p:sp>
      <p:sp>
        <p:nvSpPr>
          <p:cNvPr id="308" name="Google Shape;308;p28">
            <a:extLst>
              <a:ext uri="{FF2B5EF4-FFF2-40B4-BE49-F238E27FC236}">
                <a16:creationId xmlns:a16="http://schemas.microsoft.com/office/drawing/2014/main" id="{0EA57C30-54C9-A782-AAD2-7DD311B2F892}"/>
              </a:ext>
            </a:extLst>
          </p:cNvPr>
          <p:cNvSpPr txBox="1">
            <a:spLocks noGrp="1"/>
          </p:cNvSpPr>
          <p:nvPr>
            <p:ph type="body" idx="1"/>
          </p:nvPr>
        </p:nvSpPr>
        <p:spPr>
          <a:xfrm>
            <a:off x="369276" y="1238353"/>
            <a:ext cx="11733823" cy="5034668"/>
          </a:xfrm>
          <a:prstGeom prst="rect">
            <a:avLst/>
          </a:prstGeom>
          <a:noFill/>
          <a:ln>
            <a:noFill/>
          </a:ln>
        </p:spPr>
        <p:txBody>
          <a:bodyPr spcFirstLastPara="1" wrap="square" lIns="91425" tIns="45700" rIns="91425" bIns="45700" anchor="t" anchorCtr="0">
            <a:noAutofit/>
          </a:bodyPr>
          <a:lstStyle/>
          <a:p>
            <a:pPr marL="228600" indent="-228600"/>
            <a:r>
              <a:rPr lang="en-CA" sz="2400" dirty="0"/>
              <a:t>Dec. 2015 – OpenAI founded; AI safety and language research begins</a:t>
            </a:r>
          </a:p>
          <a:p>
            <a:pPr marL="228600" indent="-228600"/>
            <a:r>
              <a:rPr lang="en-CA" sz="2400" dirty="0"/>
              <a:t>Feb. 2019 – GPT-2 announced; full 1.5B model released Nov. 2019</a:t>
            </a:r>
          </a:p>
          <a:p>
            <a:pPr marL="228600" indent="-228600"/>
            <a:r>
              <a:rPr lang="en-CA" sz="2400" dirty="0"/>
              <a:t>Jan. 2022 – </a:t>
            </a:r>
            <a:r>
              <a:rPr lang="en-CA" sz="2400" dirty="0" err="1"/>
              <a:t>InstructGPT</a:t>
            </a:r>
            <a:r>
              <a:rPr lang="en-CA" sz="2400" dirty="0"/>
              <a:t> published; fine-tuned via RLHF</a:t>
            </a:r>
          </a:p>
          <a:p>
            <a:pPr marL="228600" indent="-228600"/>
            <a:r>
              <a:rPr lang="en-CA" sz="2400" dirty="0"/>
              <a:t>Nov. 30, 2022 – ChatGPT launched (GPT-3.5)</a:t>
            </a:r>
          </a:p>
          <a:p>
            <a:pPr marL="228600" indent="-228600"/>
            <a:r>
              <a:rPr lang="en-CA" sz="2400" dirty="0"/>
              <a:t>Feb. 2023 – ChatGPT Plus ($20/</a:t>
            </a:r>
            <a:r>
              <a:rPr lang="en-CA" sz="2400" dirty="0" err="1"/>
              <a:t>mo</a:t>
            </a:r>
            <a:r>
              <a:rPr lang="en-CA" sz="2400" dirty="0"/>
              <a:t>); Microsoft Bing integration</a:t>
            </a:r>
          </a:p>
          <a:p>
            <a:pPr marL="228600" indent="-228600"/>
            <a:r>
              <a:rPr lang="en-CA" sz="2400" dirty="0"/>
              <a:t>Mar. 14, 2023 – GPT-4 released (Plus users)</a:t>
            </a:r>
          </a:p>
          <a:p>
            <a:pPr marL="228600" indent="-228600"/>
            <a:r>
              <a:rPr lang="en-CA" sz="2400" dirty="0"/>
              <a:t>May 2023 – iOS app launched; plugins introduced</a:t>
            </a:r>
          </a:p>
          <a:p>
            <a:pPr marL="228600" indent="-228600"/>
            <a:r>
              <a:rPr lang="en-CA" sz="2400" dirty="0"/>
              <a:t>Nov. 2023 – GPT-4 Turbo (128k context); GPT Store (Jan. 2024)</a:t>
            </a:r>
          </a:p>
          <a:p>
            <a:pPr marL="228600" indent="-228600"/>
            <a:r>
              <a:rPr lang="en-CA" sz="2400" dirty="0"/>
              <a:t>May 2024 – GPT-4o: natively multimodal (text, voice, vision)</a:t>
            </a:r>
          </a:p>
          <a:p>
            <a:pPr marL="228600" indent="-228600"/>
            <a:r>
              <a:rPr lang="en-CA" sz="2400" dirty="0"/>
              <a:t>Sept. 2024 – o1 reasoning model for complex tasks</a:t>
            </a:r>
          </a:p>
          <a:p>
            <a:pPr marL="228600" indent="-228600"/>
            <a:r>
              <a:rPr lang="en-CA" sz="2400" dirty="0"/>
              <a:t>Apr. 2025 – GPT-4.1 (1M token context); GPT-5 (Aug. 2025)</a:t>
            </a:r>
            <a:endParaRPr lang="en-CA" sz="4000" dirty="0"/>
          </a:p>
        </p:txBody>
      </p:sp>
    </p:spTree>
    <p:extLst>
      <p:ext uri="{BB962C8B-B14F-4D97-AF65-F5344CB8AC3E}">
        <p14:creationId xmlns:p14="http://schemas.microsoft.com/office/powerpoint/2010/main" val="16117571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6"/>
          <p:cNvSpPr txBox="1">
            <a:spLocks noGrp="1"/>
          </p:cNvSpPr>
          <p:nvPr>
            <p:ph type="title"/>
          </p:nvPr>
        </p:nvSpPr>
        <p:spPr>
          <a:xfrm>
            <a:off x="838200" y="210343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Helvetica Neue Light"/>
              <a:buNone/>
            </a:pPr>
            <a:r>
              <a:rPr lang="en-US"/>
              <a:t>Coffee Break &amp; Networking Session</a:t>
            </a:r>
            <a:endParaRPr/>
          </a:p>
        </p:txBody>
      </p:sp>
      <p:sp>
        <p:nvSpPr>
          <p:cNvPr id="107" name="Google Shape;107;p6"/>
          <p:cNvSpPr txBox="1">
            <a:spLocks noGrp="1"/>
          </p:cNvSpPr>
          <p:nvPr>
            <p:ph type="body" idx="1"/>
          </p:nvPr>
        </p:nvSpPr>
        <p:spPr>
          <a:xfrm>
            <a:off x="4386300" y="4706413"/>
            <a:ext cx="3419400" cy="517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2000"/>
              <a:buNone/>
            </a:pPr>
            <a:r>
              <a:rPr lang="en-US" sz="2000"/>
              <a:t>Workshop Sponsors</a:t>
            </a:r>
            <a:endParaRPr/>
          </a:p>
        </p:txBody>
      </p:sp>
      <p:pic>
        <p:nvPicPr>
          <p:cNvPr id="108" name="Google Shape;108;p6" title="logo-UofA_RGB.png"/>
          <p:cNvPicPr preferRelativeResize="0"/>
          <p:nvPr/>
        </p:nvPicPr>
        <p:blipFill>
          <a:blip r:embed="rId3">
            <a:alphaModFix/>
          </a:blip>
          <a:stretch>
            <a:fillRect/>
          </a:stretch>
        </p:blipFill>
        <p:spPr>
          <a:xfrm>
            <a:off x="-1" y="7663501"/>
            <a:ext cx="3998213" cy="1079575"/>
          </a:xfrm>
          <a:prstGeom prst="rect">
            <a:avLst/>
          </a:prstGeom>
          <a:noFill/>
          <a:ln>
            <a:noFill/>
          </a:ln>
        </p:spPr>
      </p:pic>
      <p:sp>
        <p:nvSpPr>
          <p:cNvPr id="109" name="Google Shape;109;p6"/>
          <p:cNvSpPr/>
          <p:nvPr/>
        </p:nvSpPr>
        <p:spPr>
          <a:xfrm>
            <a:off x="487296" y="5462674"/>
            <a:ext cx="2157844" cy="513911"/>
          </a:xfrm>
          <a:custGeom>
            <a:avLst/>
            <a:gdLst/>
            <a:ahLst/>
            <a:cxnLst/>
            <a:rect l="l" t="t" r="r" b="b"/>
            <a:pathLst>
              <a:path w="2147108" h="511354" extrusionOk="0">
                <a:moveTo>
                  <a:pt x="0" y="0"/>
                </a:moveTo>
                <a:lnTo>
                  <a:pt x="2147108" y="0"/>
                </a:lnTo>
                <a:lnTo>
                  <a:pt x="2147108" y="511354"/>
                </a:lnTo>
                <a:lnTo>
                  <a:pt x="0" y="511354"/>
                </a:lnTo>
                <a:lnTo>
                  <a:pt x="0" y="0"/>
                </a:lnTo>
                <a:close/>
              </a:path>
            </a:pathLst>
          </a:custGeom>
          <a:blipFill rotWithShape="1">
            <a:blip r:embed="rId4">
              <a:alphaModFix/>
            </a:blip>
            <a:stretch>
              <a:fillRect/>
            </a:stretch>
          </a:blipFill>
          <a:ln>
            <a:noFill/>
          </a:ln>
        </p:spPr>
        <p:txBody>
          <a:bodyPr/>
          <a:lstStyle/>
          <a:p>
            <a:endParaRPr lang="en-US"/>
          </a:p>
        </p:txBody>
      </p:sp>
      <p:sp>
        <p:nvSpPr>
          <p:cNvPr id="110" name="Google Shape;110;p6"/>
          <p:cNvSpPr/>
          <p:nvPr/>
        </p:nvSpPr>
        <p:spPr>
          <a:xfrm>
            <a:off x="5697121" y="5453529"/>
            <a:ext cx="732757" cy="532165"/>
          </a:xfrm>
          <a:custGeom>
            <a:avLst/>
            <a:gdLst/>
            <a:ahLst/>
            <a:cxnLst/>
            <a:rect l="l" t="t" r="r" b="b"/>
            <a:pathLst>
              <a:path w="729111" h="529517" extrusionOk="0">
                <a:moveTo>
                  <a:pt x="0" y="0"/>
                </a:moveTo>
                <a:lnTo>
                  <a:pt x="729111" y="0"/>
                </a:lnTo>
                <a:lnTo>
                  <a:pt x="729111" y="529517"/>
                </a:lnTo>
                <a:lnTo>
                  <a:pt x="0" y="529517"/>
                </a:lnTo>
                <a:lnTo>
                  <a:pt x="0" y="0"/>
                </a:lnTo>
                <a:close/>
              </a:path>
            </a:pathLst>
          </a:custGeom>
          <a:blipFill rotWithShape="1">
            <a:blip r:embed="rId5">
              <a:alphaModFix/>
            </a:blip>
            <a:stretch>
              <a:fillRect/>
            </a:stretch>
          </a:blipFill>
          <a:ln>
            <a:noFill/>
          </a:ln>
        </p:spPr>
        <p:txBody>
          <a:bodyPr/>
          <a:lstStyle/>
          <a:p>
            <a:endParaRPr lang="en-US"/>
          </a:p>
        </p:txBody>
      </p:sp>
      <p:pic>
        <p:nvPicPr>
          <p:cNvPr id="111" name="Google Shape;111;p6" title="genomecanada.png"/>
          <p:cNvPicPr preferRelativeResize="0"/>
          <p:nvPr/>
        </p:nvPicPr>
        <p:blipFill>
          <a:blip r:embed="rId6">
            <a:alphaModFix/>
          </a:blip>
          <a:stretch>
            <a:fillRect/>
          </a:stretch>
        </p:blipFill>
        <p:spPr>
          <a:xfrm>
            <a:off x="2861466" y="5453524"/>
            <a:ext cx="1103009" cy="533155"/>
          </a:xfrm>
          <a:prstGeom prst="rect">
            <a:avLst/>
          </a:prstGeom>
          <a:noFill/>
          <a:ln>
            <a:noFill/>
          </a:ln>
        </p:spPr>
      </p:pic>
      <p:pic>
        <p:nvPicPr>
          <p:cNvPr id="112" name="Google Shape;112;p6" title="ontariogenomics.png"/>
          <p:cNvPicPr preferRelativeResize="0"/>
          <p:nvPr/>
        </p:nvPicPr>
        <p:blipFill>
          <a:blip r:embed="rId7">
            <a:alphaModFix/>
          </a:blip>
          <a:stretch>
            <a:fillRect/>
          </a:stretch>
        </p:blipFill>
        <p:spPr>
          <a:xfrm>
            <a:off x="4205141" y="5469837"/>
            <a:ext cx="1251299" cy="500514"/>
          </a:xfrm>
          <a:prstGeom prst="rect">
            <a:avLst/>
          </a:prstGeom>
          <a:noFill/>
          <a:ln>
            <a:noFill/>
          </a:ln>
        </p:spPr>
      </p:pic>
      <p:pic>
        <p:nvPicPr>
          <p:cNvPr id="113" name="Google Shape;113;p6" title="logo-UofA_RGB.png"/>
          <p:cNvPicPr preferRelativeResize="0"/>
          <p:nvPr/>
        </p:nvPicPr>
        <p:blipFill>
          <a:blip r:embed="rId3">
            <a:alphaModFix/>
          </a:blip>
          <a:stretch>
            <a:fillRect/>
          </a:stretch>
        </p:blipFill>
        <p:spPr>
          <a:xfrm>
            <a:off x="6758280" y="5614103"/>
            <a:ext cx="1323766" cy="357431"/>
          </a:xfrm>
          <a:prstGeom prst="rect">
            <a:avLst/>
          </a:prstGeom>
          <a:noFill/>
          <a:ln>
            <a:noFill/>
          </a:ln>
        </p:spPr>
      </p:pic>
      <p:pic>
        <p:nvPicPr>
          <p:cNvPr id="114" name="Google Shape;114;p6"/>
          <p:cNvPicPr preferRelativeResize="0"/>
          <p:nvPr/>
        </p:nvPicPr>
        <p:blipFill>
          <a:blip r:embed="rId8">
            <a:alphaModFix/>
          </a:blip>
          <a:stretch>
            <a:fillRect/>
          </a:stretch>
        </p:blipFill>
        <p:spPr>
          <a:xfrm>
            <a:off x="8160843" y="5353164"/>
            <a:ext cx="3543866" cy="733863"/>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5DCBE5E-1CDD-7640-B0EA-5772E11F8F35}">
  <we:reference id="wa200010001" version="1.0.0.1" store="en-US" storeType="OMEX"/>
  <we:alternateReferences>
    <we:reference id="WA200010001" version="1.0.0.1" store="" storeType="OMEX"/>
  </we:alternateReferences>
  <we:properties>
    <we:property name="claude.fileId" value="&quot;7a17383a-197c-4c0e-9a1a-426b4efa85d8&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1211</TotalTime>
  <Words>4880</Words>
  <Application>Microsoft Macintosh PowerPoint</Application>
  <PresentationFormat>Widescreen</PresentationFormat>
  <Paragraphs>479</Paragraphs>
  <Slides>90</Slides>
  <Notes>64</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90</vt:i4>
      </vt:variant>
    </vt:vector>
  </HeadingPairs>
  <TitlesOfParts>
    <vt:vector size="104" baseType="lpstr">
      <vt:lpstr>Helvetica Neue Light</vt:lpstr>
      <vt:lpstr>ＭＳ Ｐゴシック</vt:lpstr>
      <vt:lpstr>Arial</vt:lpstr>
      <vt:lpstr>Consolas</vt:lpstr>
      <vt:lpstr>Verdana</vt:lpstr>
      <vt:lpstr>Calibri</vt:lpstr>
      <vt:lpstr>Quattrocento Sans</vt:lpstr>
      <vt:lpstr>Helvetica Neue</vt:lpstr>
      <vt:lpstr>1_Office Theme</vt:lpstr>
      <vt:lpstr>Blank Presentation</vt:lpstr>
      <vt:lpstr>Office Theme</vt:lpstr>
      <vt:lpstr>1_Custom Design</vt:lpstr>
      <vt:lpstr>Office Theme</vt:lpstr>
      <vt:lpstr>Custom Design</vt:lpstr>
      <vt:lpstr>PowerPoint Presentation</vt:lpstr>
      <vt:lpstr>PowerPoint Presentation</vt:lpstr>
      <vt:lpstr>Module 8: LLMs and agentic coding for bioinformatics</vt:lpstr>
      <vt:lpstr>Schedule (MT)</vt:lpstr>
      <vt:lpstr>Schedule (PT)</vt:lpstr>
      <vt:lpstr>Learning Objectives</vt:lpstr>
      <vt:lpstr>ChatGPT</vt:lpstr>
      <vt:lpstr>ChatGPT (by OpenAI)</vt:lpstr>
      <vt:lpstr>ChatGPT history</vt:lpstr>
      <vt:lpstr>Large Language Models</vt:lpstr>
      <vt:lpstr>Large Language Models</vt:lpstr>
      <vt:lpstr>Large Language Models</vt:lpstr>
      <vt:lpstr>Large Language Models</vt:lpstr>
      <vt:lpstr>Size of LLMs</vt:lpstr>
      <vt:lpstr>Sample ChatGPT Applications</vt:lpstr>
      <vt:lpstr>Sample ChatGPT Applications</vt:lpstr>
      <vt:lpstr>Why the Hype?</vt:lpstr>
      <vt:lpstr>ChatGPT Limitations</vt:lpstr>
      <vt:lpstr>Using ChatGPT</vt:lpstr>
      <vt:lpstr>Using ChatGPT</vt:lpstr>
      <vt:lpstr>Using ChatGPT</vt:lpstr>
      <vt:lpstr>Accessing ChatGPT-Plus and  the ChatGPT API</vt:lpstr>
      <vt:lpstr>Accessing the ChatGPT API</vt:lpstr>
      <vt:lpstr>Accessing ChatGPT-Plus  and the ChatGPT API</vt:lpstr>
      <vt:lpstr>Accessing ChatGPT-Plus  and the ChatGPT API</vt:lpstr>
      <vt:lpstr>Specialized ChatGPTs</vt:lpstr>
      <vt:lpstr>Image Generation with ChatGPT  (multimodal gpt-4o)</vt:lpstr>
      <vt:lpstr>Maximizing Return on ChatGPT or any LLM</vt:lpstr>
      <vt:lpstr>Prompt Engineering</vt:lpstr>
      <vt:lpstr>Prompt Engineering</vt:lpstr>
      <vt:lpstr>Prompt Engineering</vt:lpstr>
      <vt:lpstr>Exercise</vt:lpstr>
      <vt:lpstr>ChatGPT Alternatives</vt:lpstr>
      <vt:lpstr>ChatGPT Alternatives</vt:lpstr>
      <vt:lpstr>ChatGPT Alternatives</vt:lpstr>
      <vt:lpstr>ChatGPT Alternatives</vt:lpstr>
      <vt:lpstr>AI-Powered Tools for Coding </vt:lpstr>
      <vt:lpstr>Types of AI-assisted coding</vt:lpstr>
      <vt:lpstr>Types of AI-coding assistants</vt:lpstr>
      <vt:lpstr>Coding Assistants: VSCode Extensions</vt:lpstr>
      <vt:lpstr>Coding Assistants: Terminal-Based</vt:lpstr>
      <vt:lpstr>Standalone Programs: AI-Native Desktop Apps</vt:lpstr>
      <vt:lpstr>Web-Based: Browser-Accessible AI Environments</vt:lpstr>
      <vt:lpstr>Coding with ChatGPT</vt:lpstr>
      <vt:lpstr>Coding With ChatGPT</vt:lpstr>
      <vt:lpstr>Coding With ChatGPT – Example 1</vt:lpstr>
      <vt:lpstr>The Result</vt:lpstr>
      <vt:lpstr>Check The Code</vt:lpstr>
      <vt:lpstr>Running on Google Colab</vt:lpstr>
      <vt:lpstr>Check the Code</vt:lpstr>
      <vt:lpstr>PowerPoint Presentation</vt:lpstr>
      <vt:lpstr>Coding With ChatGPT – Example 2</vt:lpstr>
      <vt:lpstr>The Result</vt:lpstr>
      <vt:lpstr>Checking on Google Colab</vt:lpstr>
      <vt:lpstr>PowerPoint Presentation</vt:lpstr>
      <vt:lpstr>PowerPoint Presentation</vt:lpstr>
      <vt:lpstr>PowerPoint Presentation</vt:lpstr>
      <vt:lpstr>PowerPoint Presentation</vt:lpstr>
      <vt:lpstr>PowerPoint Presentation</vt:lpstr>
      <vt:lpstr>PowerPoint Presentation</vt:lpstr>
      <vt:lpstr>AI agentic coding with Google Colab</vt:lpstr>
      <vt:lpstr>PowerPoint Presentation</vt:lpstr>
      <vt:lpstr>PowerPoint Presentation</vt:lpstr>
      <vt:lpstr>PowerPoint Presentation</vt:lpstr>
      <vt:lpstr>PowerPoint Presentation</vt:lpstr>
      <vt:lpstr>PowerPoint Presentation</vt:lpstr>
      <vt:lpstr>PowerPoint Presentation</vt:lpstr>
      <vt:lpstr>Agentic coding lab</vt:lpstr>
      <vt:lpstr>Quick Take Aways</vt:lpstr>
      <vt:lpstr>Using ChatGPT for Information Extraction</vt:lpstr>
      <vt:lpstr>Information Extraction (IE)</vt:lpstr>
      <vt:lpstr>Why IE is Important in Bioinformatics</vt:lpstr>
      <vt:lpstr>Keeping Up…</vt:lpstr>
      <vt:lpstr>Information Extraction (IE)</vt:lpstr>
      <vt:lpstr>Information Extraction (Open Source Tools)</vt:lpstr>
      <vt:lpstr>Simple IE With ChatGPT</vt:lpstr>
      <vt:lpstr>The Result</vt:lpstr>
      <vt:lpstr>IE with Your Own RAG-Bot</vt:lpstr>
      <vt:lpstr>RAG with Custom ChatGPT</vt:lpstr>
      <vt:lpstr>RAG with Custom ChatGPT</vt:lpstr>
      <vt:lpstr>RAG with Custom ChatGPT</vt:lpstr>
      <vt:lpstr>RAG with Custom ChatGPT</vt:lpstr>
      <vt:lpstr>RAG with Custom ChatGPT</vt:lpstr>
      <vt:lpstr>RAG with Custom ChatGPT</vt:lpstr>
      <vt:lpstr>RAG with Custom ChatGPT</vt:lpstr>
      <vt:lpstr>RAG Applications</vt:lpstr>
      <vt:lpstr>Conclusion</vt:lpstr>
      <vt:lpstr>Conclusion</vt:lpstr>
      <vt:lpstr>Conclusion</vt:lpstr>
      <vt:lpstr>Coffee Break &amp; Networking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Mark Berjanskii</cp:lastModifiedBy>
  <cp:revision>65</cp:revision>
  <dcterms:modified xsi:type="dcterms:W3CDTF">2026-04-23T12:59:44Z</dcterms:modified>
</cp:coreProperties>
</file>