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80" r:id="rId2"/>
    <p:sldId id="271" r:id="rId3"/>
    <p:sldId id="256" r:id="rId4"/>
    <p:sldId id="257" r:id="rId5"/>
    <p:sldId id="264" r:id="rId6"/>
    <p:sldId id="272" r:id="rId7"/>
    <p:sldId id="273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hOs10pdmbDEeLZe5ZXecp+mBRb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/>
    <p:restoredTop sz="94724"/>
  </p:normalViewPr>
  <p:slideViewPr>
    <p:cSldViewPr snapToGrid="0">
      <p:cViewPr varScale="1">
        <p:scale>
          <a:sx n="134" d="100"/>
          <a:sy n="134" d="100"/>
        </p:scale>
        <p:origin x="3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2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>
          <a:extLst>
            <a:ext uri="{FF2B5EF4-FFF2-40B4-BE49-F238E27FC236}">
              <a16:creationId xmlns:a16="http://schemas.microsoft.com/office/drawing/2014/main" id="{873FB072-8AA5-A06A-2087-3C7053B0C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>
            <a:extLst>
              <a:ext uri="{FF2B5EF4-FFF2-40B4-BE49-F238E27FC236}">
                <a16:creationId xmlns:a16="http://schemas.microsoft.com/office/drawing/2014/main" id="{61ADE1A0-2FC5-414C-4AAA-7FC31A5856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>
            <a:extLst>
              <a:ext uri="{FF2B5EF4-FFF2-40B4-BE49-F238E27FC236}">
                <a16:creationId xmlns:a16="http://schemas.microsoft.com/office/drawing/2014/main" id="{7DBB7646-2CF6-9A4D-DB74-15F0CB55BC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115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300"/>
              </a:spcBef>
              <a:spcAft>
                <a:spcPts val="0"/>
              </a:spcAft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685800" lvl="1" indent="-171450" algn="l">
              <a:spcBef>
                <a:spcPts val="270"/>
              </a:spcBef>
              <a:spcAft>
                <a:spcPts val="0"/>
              </a:spcAft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24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21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21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360"/>
              </a:spcBef>
              <a:spcAft>
                <a:spcPts val="0"/>
              </a:spcAft>
              <a:buSzPts val="2400"/>
              <a:buNone/>
              <a:defRPr sz="1800" b="1"/>
            </a:lvl1pPr>
            <a:lvl2pPr marL="685800" lvl="1" indent="-171450" algn="l">
              <a:spcBef>
                <a:spcPts val="300"/>
              </a:spcBef>
              <a:spcAft>
                <a:spcPts val="0"/>
              </a:spcAft>
              <a:buSzPts val="2000"/>
              <a:buNone/>
              <a:defRPr sz="1500" b="1"/>
            </a:lvl2pPr>
            <a:lvl3pPr marL="1028700" lvl="2" indent="-171450" algn="l">
              <a:spcBef>
                <a:spcPts val="270"/>
              </a:spcBef>
              <a:spcAft>
                <a:spcPts val="0"/>
              </a:spcAft>
              <a:buSzPts val="1800"/>
              <a:buNone/>
              <a:defRPr sz="1350" b="1"/>
            </a:lvl3pPr>
            <a:lvl4pPr marL="1371600" lvl="3" indent="-171450" algn="l">
              <a:spcBef>
                <a:spcPts val="240"/>
              </a:spcBef>
              <a:spcAft>
                <a:spcPts val="0"/>
              </a:spcAft>
              <a:buSzPts val="1600"/>
              <a:buNone/>
              <a:defRPr sz="1200" b="1"/>
            </a:lvl4pPr>
            <a:lvl5pPr marL="1714500" lvl="4" indent="-171450" algn="l">
              <a:spcBef>
                <a:spcPts val="240"/>
              </a:spcBef>
              <a:spcAft>
                <a:spcPts val="0"/>
              </a:spcAft>
              <a:buSzPts val="1600"/>
              <a:buNone/>
              <a:defRPr sz="1200" b="1"/>
            </a:lvl5pPr>
            <a:lvl6pPr marL="2057400" lvl="5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 sz="1800"/>
            </a:lvl1pPr>
            <a:lvl2pPr marL="685800" lvl="1" indent="-266700" algn="l"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1500"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SzPts val="1800"/>
              <a:buChar char="•"/>
              <a:defRPr sz="1350"/>
            </a:lvl3pPr>
            <a:lvl4pPr marL="1371600" lvl="3" indent="-247650" algn="l">
              <a:spcBef>
                <a:spcPts val="240"/>
              </a:spcBef>
              <a:spcAft>
                <a:spcPts val="0"/>
              </a:spcAft>
              <a:buSzPts val="1600"/>
              <a:buChar char="•"/>
              <a:defRPr sz="1200"/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SzPts val="1600"/>
              <a:buChar char="•"/>
              <a:defRPr sz="1200"/>
            </a:lvl5pPr>
            <a:lvl6pPr marL="2057400" lvl="5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400300" lvl="6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3200" lvl="7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6100" lvl="8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360"/>
              </a:spcBef>
              <a:spcAft>
                <a:spcPts val="0"/>
              </a:spcAft>
              <a:buSzPts val="2400"/>
              <a:buNone/>
              <a:defRPr sz="1800" b="1"/>
            </a:lvl1pPr>
            <a:lvl2pPr marL="685800" lvl="1" indent="-171450" algn="l">
              <a:spcBef>
                <a:spcPts val="300"/>
              </a:spcBef>
              <a:spcAft>
                <a:spcPts val="0"/>
              </a:spcAft>
              <a:buSzPts val="2000"/>
              <a:buNone/>
              <a:defRPr sz="1500" b="1"/>
            </a:lvl2pPr>
            <a:lvl3pPr marL="1028700" lvl="2" indent="-171450" algn="l">
              <a:spcBef>
                <a:spcPts val="270"/>
              </a:spcBef>
              <a:spcAft>
                <a:spcPts val="0"/>
              </a:spcAft>
              <a:buSzPts val="1800"/>
              <a:buNone/>
              <a:defRPr sz="1350" b="1"/>
            </a:lvl3pPr>
            <a:lvl4pPr marL="1371600" lvl="3" indent="-171450" algn="l">
              <a:spcBef>
                <a:spcPts val="240"/>
              </a:spcBef>
              <a:spcAft>
                <a:spcPts val="0"/>
              </a:spcAft>
              <a:buSzPts val="1600"/>
              <a:buNone/>
              <a:defRPr sz="1200" b="1"/>
            </a:lvl4pPr>
            <a:lvl5pPr marL="1714500" lvl="4" indent="-171450" algn="l">
              <a:spcBef>
                <a:spcPts val="240"/>
              </a:spcBef>
              <a:spcAft>
                <a:spcPts val="0"/>
              </a:spcAft>
              <a:buSzPts val="1600"/>
              <a:buNone/>
              <a:defRPr sz="1200" b="1"/>
            </a:lvl5pPr>
            <a:lvl6pPr marL="2057400" lvl="5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 sz="1800"/>
            </a:lvl1pPr>
            <a:lvl2pPr marL="685800" lvl="1" indent="-266700" algn="l"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1500"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SzPts val="1800"/>
              <a:buChar char="•"/>
              <a:defRPr sz="1350"/>
            </a:lvl3pPr>
            <a:lvl4pPr marL="1371600" lvl="3" indent="-247650" algn="l">
              <a:spcBef>
                <a:spcPts val="240"/>
              </a:spcBef>
              <a:spcAft>
                <a:spcPts val="0"/>
              </a:spcAft>
              <a:buSzPts val="1600"/>
              <a:buChar char="•"/>
              <a:defRPr sz="1200"/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SzPts val="1600"/>
              <a:buChar char="•"/>
              <a:defRPr sz="1200"/>
            </a:lvl5pPr>
            <a:lvl6pPr marL="2057400" lvl="5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400300" lvl="6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3200" lvl="7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6100" lvl="8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2400"/>
            </a:lvl1pPr>
            <a:lvl2pPr marL="685800" lvl="1" indent="-304800" algn="l">
              <a:spcBef>
                <a:spcPts val="420"/>
              </a:spcBef>
              <a:spcAft>
                <a:spcPts val="0"/>
              </a:spcAft>
              <a:buSzPts val="2800"/>
              <a:buChar char="•"/>
              <a:defRPr sz="2100"/>
            </a:lvl2pPr>
            <a:lvl3pPr marL="1028700" lvl="2" indent="-28575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 sz="1800"/>
            </a:lvl3pPr>
            <a:lvl4pPr marL="1371600" lvl="3" indent="-266700" algn="l"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1500"/>
            </a:lvl4pPr>
            <a:lvl5pPr marL="1714500" lvl="4" indent="-266700" algn="l"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1500"/>
            </a:lvl5pPr>
            <a:lvl6pPr marL="2057400" lvl="5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210"/>
              </a:spcBef>
              <a:spcAft>
                <a:spcPts val="0"/>
              </a:spcAft>
              <a:buSzPts val="1400"/>
              <a:buNone/>
              <a:defRPr sz="1050"/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SzPts val="1200"/>
              <a:buNone/>
              <a:defRPr sz="900"/>
            </a:lvl2pPr>
            <a:lvl3pPr marL="1028700" lvl="2" indent="-171450" algn="l">
              <a:spcBef>
                <a:spcPts val="150"/>
              </a:spcBef>
              <a:spcAft>
                <a:spcPts val="0"/>
              </a:spcAft>
              <a:buSzPts val="1000"/>
              <a:buNone/>
              <a:defRPr sz="750"/>
            </a:lvl3pPr>
            <a:lvl4pPr marL="1371600" lvl="3" indent="-171450" algn="l">
              <a:spcBef>
                <a:spcPts val="135"/>
              </a:spcBef>
              <a:spcAft>
                <a:spcPts val="0"/>
              </a:spcAft>
              <a:buSzPts val="900"/>
              <a:buNone/>
              <a:defRPr sz="675"/>
            </a:lvl4pPr>
            <a:lvl5pPr marL="1714500" lvl="4" indent="-171450" algn="l">
              <a:spcBef>
                <a:spcPts val="135"/>
              </a:spcBef>
              <a:spcAft>
                <a:spcPts val="0"/>
              </a:spcAft>
              <a:buSzPts val="900"/>
              <a:buNone/>
              <a:defRPr sz="675"/>
            </a:lvl5pPr>
            <a:lvl6pPr marL="2057400" lvl="5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2400300" lvl="6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2743200" lvl="7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3086100" lvl="8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210"/>
              </a:spcBef>
              <a:spcAft>
                <a:spcPts val="0"/>
              </a:spcAft>
              <a:buSzPts val="1400"/>
              <a:buNone/>
              <a:defRPr sz="1050"/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SzPts val="1200"/>
              <a:buNone/>
              <a:defRPr sz="900"/>
            </a:lvl2pPr>
            <a:lvl3pPr marL="1028700" lvl="2" indent="-171450" algn="l">
              <a:spcBef>
                <a:spcPts val="150"/>
              </a:spcBef>
              <a:spcAft>
                <a:spcPts val="0"/>
              </a:spcAft>
              <a:buSzPts val="1000"/>
              <a:buNone/>
              <a:defRPr sz="750"/>
            </a:lvl3pPr>
            <a:lvl4pPr marL="1371600" lvl="3" indent="-171450" algn="l">
              <a:spcBef>
                <a:spcPts val="135"/>
              </a:spcBef>
              <a:spcAft>
                <a:spcPts val="0"/>
              </a:spcAft>
              <a:buSzPts val="900"/>
              <a:buNone/>
              <a:defRPr sz="675"/>
            </a:lvl4pPr>
            <a:lvl5pPr marL="1714500" lvl="4" indent="-171450" algn="l">
              <a:spcBef>
                <a:spcPts val="135"/>
              </a:spcBef>
              <a:spcAft>
                <a:spcPts val="0"/>
              </a:spcAft>
              <a:buSzPts val="900"/>
              <a:buNone/>
              <a:defRPr sz="675"/>
            </a:lvl5pPr>
            <a:lvl6pPr marL="2057400" lvl="5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2400300" lvl="6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2743200" lvl="7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3086100" lvl="8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2874765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5463779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1272779" y="-609600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758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bioinformaticsdotca.github.io/travel_logistics/edmonton/MLE_EdVan-2604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B1EF9-567E-88F9-D7CD-EB6A25555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16D94-EC1E-A0E2-CAEA-F718C97B6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G-217 Biological Sciences building</a:t>
            </a:r>
          </a:p>
          <a:p>
            <a:r>
              <a:rPr lang="en-US" dirty="0"/>
              <a:t>Logistic page: </a:t>
            </a:r>
          </a:p>
          <a:p>
            <a:r>
              <a:rPr lang="en-US" sz="2000" dirty="0">
                <a:hlinkClick r:id="rId2"/>
              </a:rPr>
              <a:t>https://</a:t>
            </a:r>
            <a:r>
              <a:rPr lang="en-US" sz="2000" dirty="0" err="1">
                <a:hlinkClick r:id="rId2"/>
              </a:rPr>
              <a:t>bioinformaticsdotca.github.io</a:t>
            </a:r>
            <a:r>
              <a:rPr lang="en-US" sz="2000" dirty="0">
                <a:hlinkClick r:id="rId2"/>
              </a:rPr>
              <a:t>/</a:t>
            </a:r>
            <a:r>
              <a:rPr lang="en-US" sz="2000" dirty="0" err="1">
                <a:hlinkClick r:id="rId2"/>
              </a:rPr>
              <a:t>travel_logistics</a:t>
            </a:r>
            <a:r>
              <a:rPr lang="en-US" sz="2000" dirty="0">
                <a:hlinkClick r:id="rId2"/>
              </a:rPr>
              <a:t>/</a:t>
            </a:r>
            <a:r>
              <a:rPr lang="en-US" sz="2000" dirty="0" err="1">
                <a:hlinkClick r:id="rId2"/>
              </a:rPr>
              <a:t>edmonton</a:t>
            </a:r>
            <a:r>
              <a:rPr lang="en-US" sz="2000" dirty="0">
                <a:hlinkClick r:id="rId2"/>
              </a:rPr>
              <a:t>/MLE_EdVan-2604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614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21CADC-85A0-257E-3F5D-24169B63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25503"/>
            <a:ext cx="8275320" cy="857250"/>
          </a:xfrm>
        </p:spPr>
        <p:txBody>
          <a:bodyPr>
            <a:normAutofit/>
          </a:bodyPr>
          <a:lstStyle/>
          <a:p>
            <a:r>
              <a:rPr lang="en-US" dirty="0"/>
              <a:t>Finding G-217 (</a:t>
            </a:r>
            <a:r>
              <a:rPr lang="en-US" dirty="0" err="1"/>
              <a:t>BioSci</a:t>
            </a:r>
            <a:r>
              <a:rPr lang="en-US" dirty="0"/>
              <a:t>)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CEDC04B2-A9EE-73C0-12F8-6805EF0060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768" y="759347"/>
            <a:ext cx="5320465" cy="4288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4FB42E-B44E-A725-4098-1F015517F779}"/>
              </a:ext>
            </a:extLst>
          </p:cNvPr>
          <p:cNvSpPr txBox="1"/>
          <p:nvPr/>
        </p:nvSpPr>
        <p:spPr>
          <a:xfrm>
            <a:off x="6115051" y="965534"/>
            <a:ext cx="9877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UofA</a:t>
            </a:r>
            <a:endParaRPr lang="en-US" sz="1050" dirty="0"/>
          </a:p>
          <a:p>
            <a:r>
              <a:rPr lang="en-US" sz="1050" dirty="0"/>
              <a:t>Campus 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190A98-4869-0E1D-4EBE-59CC9277A77F}"/>
              </a:ext>
            </a:extLst>
          </p:cNvPr>
          <p:cNvSpPr txBox="1"/>
          <p:nvPr/>
        </p:nvSpPr>
        <p:spPr>
          <a:xfrm>
            <a:off x="5719990" y="4710361"/>
            <a:ext cx="1032655" cy="4154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Campus Suite</a:t>
            </a:r>
          </a:p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Hotel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687F75-4B78-2DDA-7485-140D9A4394A7}"/>
              </a:ext>
            </a:extLst>
          </p:cNvPr>
          <p:cNvSpPr txBox="1"/>
          <p:nvPr/>
        </p:nvSpPr>
        <p:spPr>
          <a:xfrm>
            <a:off x="2711637" y="4718501"/>
            <a:ext cx="957313" cy="4154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Lister Centre</a:t>
            </a:r>
          </a:p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Hotel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D7FB16-9CDA-078D-0063-B8012114C505}"/>
              </a:ext>
            </a:extLst>
          </p:cNvPr>
          <p:cNvSpPr txBox="1"/>
          <p:nvPr/>
        </p:nvSpPr>
        <p:spPr>
          <a:xfrm>
            <a:off x="3932095" y="965534"/>
            <a:ext cx="567783" cy="4154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BioSci</a:t>
            </a:r>
            <a:endParaRPr lang="en-US" sz="1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0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Bldng</a:t>
            </a:r>
            <a:endParaRPr lang="en-US" sz="1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DAC26A-4156-8BA8-5976-8B5B0D46FC56}"/>
              </a:ext>
            </a:extLst>
          </p:cNvPr>
          <p:cNvSpPr txBox="1"/>
          <p:nvPr/>
        </p:nvSpPr>
        <p:spPr>
          <a:xfrm>
            <a:off x="5326512" y="3362827"/>
            <a:ext cx="461986" cy="4154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LRT</a:t>
            </a:r>
          </a:p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Stop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D98BA7-A1A4-D878-4E9F-DF8F3B5FAF01}"/>
              </a:ext>
            </a:extLst>
          </p:cNvPr>
          <p:cNvCxnSpPr/>
          <p:nvPr/>
        </p:nvCxnSpPr>
        <p:spPr>
          <a:xfrm flipH="1">
            <a:off x="3741821" y="1357949"/>
            <a:ext cx="261687" cy="2933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270AEF65-7854-0E21-C47F-BF9D4C8B5C2C}"/>
              </a:ext>
            </a:extLst>
          </p:cNvPr>
          <p:cNvSpPr/>
          <p:nvPr/>
        </p:nvSpPr>
        <p:spPr>
          <a:xfrm>
            <a:off x="3508744" y="1357949"/>
            <a:ext cx="595423" cy="63033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6C0A21-D220-76C9-3CC2-7CFA5252A6DE}"/>
              </a:ext>
            </a:extLst>
          </p:cNvPr>
          <p:cNvSpPr/>
          <p:nvPr/>
        </p:nvSpPr>
        <p:spPr>
          <a:xfrm>
            <a:off x="2499857" y="1254317"/>
            <a:ext cx="499488" cy="51047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96C363-CB3D-2645-31A3-41F2E5E274F2}"/>
              </a:ext>
            </a:extLst>
          </p:cNvPr>
          <p:cNvSpPr txBox="1"/>
          <p:nvPr/>
        </p:nvSpPr>
        <p:spPr>
          <a:xfrm>
            <a:off x="1494969" y="1343557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Park Here</a:t>
            </a:r>
          </a:p>
        </p:txBody>
      </p:sp>
    </p:spTree>
    <p:extLst>
      <p:ext uri="{BB962C8B-B14F-4D97-AF65-F5344CB8AC3E}">
        <p14:creationId xmlns:p14="http://schemas.microsoft.com/office/powerpoint/2010/main" val="1651487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709232" y="44758"/>
            <a:ext cx="744721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 dirty="0"/>
              <a:t>Finding G-217 (</a:t>
            </a:r>
            <a:r>
              <a:rPr lang="en-US" dirty="0" err="1"/>
              <a:t>BioSci</a:t>
            </a:r>
            <a:r>
              <a:rPr lang="en-US" dirty="0"/>
              <a:t>)</a:t>
            </a:r>
            <a:endParaRPr dirty="0"/>
          </a:p>
        </p:txBody>
      </p:sp>
      <p:pic>
        <p:nvPicPr>
          <p:cNvPr id="85" name="Google Shape;85;p1" descr="A aerial view of a city&#10;&#10;Description automatically generated with low confidenc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6918" y="920108"/>
            <a:ext cx="3070165" cy="418729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4256988" y="1404906"/>
            <a:ext cx="594154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050" b="1" dirty="0">
                <a:solidFill>
                  <a:srgbClr val="FFFF00"/>
                </a:solidFill>
              </a:rPr>
              <a:t>Bio Sci</a:t>
            </a:r>
            <a:endParaRPr sz="1050" dirty="0"/>
          </a:p>
        </p:txBody>
      </p:sp>
      <p:sp>
        <p:nvSpPr>
          <p:cNvPr id="87" name="Google Shape;87;p1"/>
          <p:cNvSpPr txBox="1"/>
          <p:nvPr/>
        </p:nvSpPr>
        <p:spPr>
          <a:xfrm>
            <a:off x="4314689" y="1789807"/>
            <a:ext cx="460703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050" b="1">
                <a:solidFill>
                  <a:schemeClr val="dk1"/>
                </a:solidFill>
              </a:rPr>
              <a:t>CCIS</a:t>
            </a:r>
            <a:endParaRPr sz="1050"/>
          </a:p>
        </p:txBody>
      </p:sp>
      <p:sp>
        <p:nvSpPr>
          <p:cNvPr id="88" name="Google Shape;88;p1"/>
          <p:cNvSpPr txBox="1"/>
          <p:nvPr/>
        </p:nvSpPr>
        <p:spPr>
          <a:xfrm>
            <a:off x="6363653" y="2020639"/>
            <a:ext cx="1206148" cy="180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500" b="1" dirty="0" err="1">
                <a:solidFill>
                  <a:schemeClr val="dk1"/>
                </a:solidFill>
              </a:rPr>
              <a:t>UofA</a:t>
            </a:r>
            <a:r>
              <a:rPr lang="en-US" sz="1500" b="1" dirty="0">
                <a:solidFill>
                  <a:schemeClr val="dk1"/>
                </a:solidFill>
              </a:rPr>
              <a:t> Campus</a:t>
            </a:r>
            <a:endParaRPr sz="1200" b="1" dirty="0"/>
          </a:p>
          <a:p>
            <a:r>
              <a:rPr lang="en-US" sz="1500" b="1" dirty="0">
                <a:solidFill>
                  <a:schemeClr val="dk1"/>
                </a:solidFill>
              </a:rPr>
              <a:t>Aerial View</a:t>
            </a:r>
          </a:p>
          <a:p>
            <a:endParaRPr lang="en-US" sz="1350" dirty="0">
              <a:solidFill>
                <a:schemeClr val="dk1"/>
              </a:solidFill>
            </a:endParaRPr>
          </a:p>
          <a:p>
            <a:r>
              <a:rPr lang="en-US" sz="1350" dirty="0">
                <a:solidFill>
                  <a:schemeClr val="dk1"/>
                </a:solidFill>
              </a:rPr>
              <a:t>Two buildings of note – </a:t>
            </a:r>
            <a:r>
              <a:rPr lang="en-US" sz="1350" dirty="0" err="1">
                <a:solidFill>
                  <a:schemeClr val="dk1"/>
                </a:solidFill>
              </a:rPr>
              <a:t>BioSci</a:t>
            </a:r>
            <a:r>
              <a:rPr lang="en-US" sz="1350" dirty="0">
                <a:solidFill>
                  <a:schemeClr val="dk1"/>
                </a:solidFill>
              </a:rPr>
              <a:t> and CCIS</a:t>
            </a:r>
            <a:endParaRPr sz="1050" dirty="0"/>
          </a:p>
        </p:txBody>
      </p:sp>
      <p:sp>
        <p:nvSpPr>
          <p:cNvPr id="89" name="Google Shape;89;p1"/>
          <p:cNvSpPr/>
          <p:nvPr/>
        </p:nvSpPr>
        <p:spPr>
          <a:xfrm>
            <a:off x="3851910" y="1131570"/>
            <a:ext cx="1423035" cy="1373817"/>
          </a:xfrm>
          <a:prstGeom prst="ellipse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7220F1-FB05-CB00-C8BC-7E6B29F0F88F}"/>
              </a:ext>
            </a:extLst>
          </p:cNvPr>
          <p:cNvSpPr txBox="1"/>
          <p:nvPr/>
        </p:nvSpPr>
        <p:spPr>
          <a:xfrm>
            <a:off x="3244124" y="882734"/>
            <a:ext cx="702436" cy="4154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G-217 in</a:t>
            </a:r>
          </a:p>
          <a:p>
            <a:pPr algn="ctr"/>
            <a:r>
              <a:rPr lang="en-US" sz="10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BioSci</a:t>
            </a:r>
            <a:endParaRPr lang="en-US" sz="1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85F5373-DCC7-A2BD-BC69-3336BF951435}"/>
              </a:ext>
            </a:extLst>
          </p:cNvPr>
          <p:cNvCxnSpPr>
            <a:cxnSpLocks/>
          </p:cNvCxnSpPr>
          <p:nvPr/>
        </p:nvCxnSpPr>
        <p:spPr>
          <a:xfrm>
            <a:off x="3718649" y="1275149"/>
            <a:ext cx="615849" cy="16515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ECE711E-C0F8-5FD7-CEB0-1E202AC35D8E}"/>
              </a:ext>
            </a:extLst>
          </p:cNvPr>
          <p:cNvSpPr txBox="1"/>
          <p:nvPr/>
        </p:nvSpPr>
        <p:spPr>
          <a:xfrm>
            <a:off x="1594184" y="1876926"/>
            <a:ext cx="10871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G-217 is</a:t>
            </a:r>
          </a:p>
          <a:p>
            <a:r>
              <a:rPr lang="en-US" sz="1050" dirty="0"/>
              <a:t>located on the</a:t>
            </a:r>
          </a:p>
          <a:p>
            <a:r>
              <a:rPr lang="en-US" sz="1050" dirty="0"/>
              <a:t>2</a:t>
            </a:r>
            <a:r>
              <a:rPr lang="en-US" sz="1050" baseline="30000" dirty="0"/>
              <a:t>nd</a:t>
            </a:r>
            <a:r>
              <a:rPr lang="en-US" sz="1050" dirty="0"/>
              <a:t> floor of the</a:t>
            </a:r>
          </a:p>
          <a:p>
            <a:r>
              <a:rPr lang="en-US" sz="1050" dirty="0" err="1"/>
              <a:t>BioSci</a:t>
            </a:r>
            <a:r>
              <a:rPr lang="en-US" sz="1050" dirty="0"/>
              <a:t> Building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1148571" y="106040"/>
            <a:ext cx="700887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 dirty="0"/>
              <a:t>Finding G-217 (</a:t>
            </a:r>
            <a:r>
              <a:rPr lang="en-US" dirty="0" err="1"/>
              <a:t>BioSci</a:t>
            </a:r>
            <a:r>
              <a:rPr lang="en-US" dirty="0"/>
              <a:t>)</a:t>
            </a:r>
            <a:endParaRPr dirty="0"/>
          </a:p>
        </p:txBody>
      </p:sp>
      <p:pic>
        <p:nvPicPr>
          <p:cNvPr id="95" name="Google Shape;95;p2" descr="A picture containing outdoor, tree, urban design, building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3775" y="973724"/>
            <a:ext cx="4016450" cy="412465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/>
          <p:nvPr/>
        </p:nvSpPr>
        <p:spPr>
          <a:xfrm>
            <a:off x="4572000" y="2895786"/>
            <a:ext cx="162018" cy="16201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4154690" y="2802549"/>
            <a:ext cx="45950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>
                <a:solidFill>
                  <a:schemeClr val="lt1"/>
                </a:solidFill>
              </a:rPr>
              <a:t>Enter</a:t>
            </a:r>
            <a:endParaRPr sz="1050"/>
          </a:p>
          <a:p>
            <a:pPr algn="ctr"/>
            <a:r>
              <a:rPr lang="en-US" sz="1050">
                <a:solidFill>
                  <a:schemeClr val="lt1"/>
                </a:solidFill>
              </a:rPr>
              <a:t>Here</a:t>
            </a:r>
            <a:endParaRPr sz="1050"/>
          </a:p>
        </p:txBody>
      </p:sp>
      <p:sp>
        <p:nvSpPr>
          <p:cNvPr id="98" name="Google Shape;98;p2"/>
          <p:cNvSpPr txBox="1"/>
          <p:nvPr/>
        </p:nvSpPr>
        <p:spPr>
          <a:xfrm>
            <a:off x="4409982" y="1167594"/>
            <a:ext cx="1715855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350">
                <a:solidFill>
                  <a:schemeClr val="lt1"/>
                </a:solidFill>
              </a:rPr>
              <a:t>Saskatchewan Drive</a:t>
            </a:r>
            <a:endParaRPr sz="1050"/>
          </a:p>
        </p:txBody>
      </p:sp>
      <p:sp>
        <p:nvSpPr>
          <p:cNvPr id="99" name="Google Shape;99;p2"/>
          <p:cNvSpPr txBox="1"/>
          <p:nvPr/>
        </p:nvSpPr>
        <p:spPr>
          <a:xfrm>
            <a:off x="2600005" y="1167595"/>
            <a:ext cx="837869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350">
                <a:solidFill>
                  <a:schemeClr val="lt1"/>
                </a:solidFill>
              </a:rPr>
              <a:t>Faculty</a:t>
            </a:r>
            <a:endParaRPr sz="1050"/>
          </a:p>
          <a:p>
            <a:r>
              <a:rPr lang="en-US" sz="1350">
                <a:solidFill>
                  <a:schemeClr val="lt1"/>
                </a:solidFill>
              </a:rPr>
              <a:t>Club</a:t>
            </a:r>
            <a:endParaRPr sz="1050"/>
          </a:p>
        </p:txBody>
      </p:sp>
      <p:sp>
        <p:nvSpPr>
          <p:cNvPr id="100" name="Google Shape;100;p2"/>
          <p:cNvSpPr txBox="1"/>
          <p:nvPr/>
        </p:nvSpPr>
        <p:spPr>
          <a:xfrm>
            <a:off x="4848974" y="2087002"/>
            <a:ext cx="1731251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350">
                <a:solidFill>
                  <a:schemeClr val="lt1"/>
                </a:solidFill>
              </a:rPr>
              <a:t>Bio Sci. Building</a:t>
            </a:r>
            <a:endParaRPr sz="1050"/>
          </a:p>
        </p:txBody>
      </p:sp>
      <p:sp>
        <p:nvSpPr>
          <p:cNvPr id="105" name="Google Shape;105;p2"/>
          <p:cNvSpPr txBox="1"/>
          <p:nvPr/>
        </p:nvSpPr>
        <p:spPr>
          <a:xfrm>
            <a:off x="5641987" y="3265441"/>
            <a:ext cx="552074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350">
                <a:solidFill>
                  <a:schemeClr val="dk1"/>
                </a:solidFill>
              </a:rPr>
              <a:t>CCIS</a:t>
            </a:r>
            <a:endParaRPr sz="10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27C747-2BA9-E8EB-2A5A-480EE2310592}"/>
              </a:ext>
            </a:extLst>
          </p:cNvPr>
          <p:cNvSpPr txBox="1"/>
          <p:nvPr/>
        </p:nvSpPr>
        <p:spPr>
          <a:xfrm>
            <a:off x="6632210" y="2178752"/>
            <a:ext cx="119936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Note the building</a:t>
            </a:r>
          </a:p>
          <a:p>
            <a:r>
              <a:rPr lang="en-US" sz="1050" dirty="0"/>
              <a:t>entrance marked</a:t>
            </a:r>
          </a:p>
          <a:p>
            <a:r>
              <a:rPr lang="en-US" sz="1050" dirty="0"/>
              <a:t>with the red dot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7A545B-4020-A8F1-51DF-EB8682C61521}"/>
              </a:ext>
            </a:extLst>
          </p:cNvPr>
          <p:cNvSpPr txBox="1"/>
          <p:nvPr/>
        </p:nvSpPr>
        <p:spPr>
          <a:xfrm>
            <a:off x="1267963" y="2225486"/>
            <a:ext cx="10871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G-217 is</a:t>
            </a:r>
          </a:p>
          <a:p>
            <a:r>
              <a:rPr lang="en-US" sz="1050" dirty="0"/>
              <a:t>located on the</a:t>
            </a:r>
          </a:p>
          <a:p>
            <a:r>
              <a:rPr lang="en-US" sz="1050" dirty="0"/>
              <a:t>2</a:t>
            </a:r>
            <a:r>
              <a:rPr lang="en-US" sz="1050" baseline="30000" dirty="0"/>
              <a:t>nd</a:t>
            </a:r>
            <a:r>
              <a:rPr lang="en-US" sz="1050" dirty="0"/>
              <a:t> floor of the</a:t>
            </a:r>
          </a:p>
          <a:p>
            <a:r>
              <a:rPr lang="en-US" sz="1050" dirty="0" err="1"/>
              <a:t>BioSci</a:t>
            </a:r>
            <a:r>
              <a:rPr lang="en-US" sz="1050" dirty="0"/>
              <a:t> Building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street sign&#10;&#10;Description automatically generated">
            <a:extLst>
              <a:ext uri="{FF2B5EF4-FFF2-40B4-BE49-F238E27FC236}">
                <a16:creationId xmlns:a16="http://schemas.microsoft.com/office/drawing/2014/main" id="{4555A7EC-9CA6-23AE-AD7A-D5CB7113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520" y="1040214"/>
            <a:ext cx="5294376" cy="3970782"/>
          </a:xfrm>
          <a:prstGeom prst="rect">
            <a:avLst/>
          </a:prstGeom>
        </p:spPr>
      </p:pic>
      <p:sp>
        <p:nvSpPr>
          <p:cNvPr id="205" name="Google Shape;205;p6"/>
          <p:cNvSpPr txBox="1">
            <a:spLocks noGrp="1"/>
          </p:cNvSpPr>
          <p:nvPr>
            <p:ph type="title"/>
          </p:nvPr>
        </p:nvSpPr>
        <p:spPr>
          <a:xfrm>
            <a:off x="1057602" y="182964"/>
            <a:ext cx="691743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>
              <a:buSzPts val="4400"/>
            </a:pPr>
            <a:r>
              <a:rPr lang="en-US" dirty="0"/>
              <a:t>Finding G-217 -- Entrance 1</a:t>
            </a:r>
            <a:endParaRPr dirty="0"/>
          </a:p>
        </p:txBody>
      </p:sp>
      <p:sp>
        <p:nvSpPr>
          <p:cNvPr id="207" name="Google Shape;207;p6"/>
          <p:cNvSpPr/>
          <p:nvPr/>
        </p:nvSpPr>
        <p:spPr>
          <a:xfrm>
            <a:off x="4029072" y="2448110"/>
            <a:ext cx="162018" cy="42135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</a:endParaRPr>
          </a:p>
        </p:txBody>
      </p:sp>
      <p:sp>
        <p:nvSpPr>
          <p:cNvPr id="208" name="Google Shape;208;p6"/>
          <p:cNvSpPr txBox="1"/>
          <p:nvPr/>
        </p:nvSpPr>
        <p:spPr>
          <a:xfrm>
            <a:off x="3725698" y="2869462"/>
            <a:ext cx="930784" cy="265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275" dirty="0">
                <a:solidFill>
                  <a:srgbClr val="FFFF00"/>
                </a:solidFill>
              </a:rPr>
              <a:t>Enter Here</a:t>
            </a:r>
            <a:endParaRPr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>
          <a:extLst>
            <a:ext uri="{FF2B5EF4-FFF2-40B4-BE49-F238E27FC236}">
              <a16:creationId xmlns:a16="http://schemas.microsoft.com/office/drawing/2014/main" id="{EFADCB46-4E24-8C7E-ECA2-3FD4ABCC6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">
            <a:extLst>
              <a:ext uri="{FF2B5EF4-FFF2-40B4-BE49-F238E27FC236}">
                <a16:creationId xmlns:a16="http://schemas.microsoft.com/office/drawing/2014/main" id="{446A0474-25B0-1E4B-DFC8-F6C2D9DB78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9184" y="182964"/>
            <a:ext cx="829360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>
              <a:buSzPts val="4400"/>
            </a:pPr>
            <a:r>
              <a:rPr lang="en-US" dirty="0"/>
              <a:t>Finding G-217 – Inside Entrance 1</a:t>
            </a:r>
            <a:endParaRPr dirty="0"/>
          </a:p>
        </p:txBody>
      </p:sp>
      <p:sp>
        <p:nvSpPr>
          <p:cNvPr id="207" name="Google Shape;207;p6">
            <a:extLst>
              <a:ext uri="{FF2B5EF4-FFF2-40B4-BE49-F238E27FC236}">
                <a16:creationId xmlns:a16="http://schemas.microsoft.com/office/drawing/2014/main" id="{B41C490B-FA63-25AF-470C-C69DFE2BD795}"/>
              </a:ext>
            </a:extLst>
          </p:cNvPr>
          <p:cNvSpPr/>
          <p:nvPr/>
        </p:nvSpPr>
        <p:spPr>
          <a:xfrm>
            <a:off x="4788024" y="2463739"/>
            <a:ext cx="162018" cy="42135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</a:endParaRPr>
          </a:p>
        </p:txBody>
      </p:sp>
      <p:sp>
        <p:nvSpPr>
          <p:cNvPr id="208" name="Google Shape;208;p6">
            <a:extLst>
              <a:ext uri="{FF2B5EF4-FFF2-40B4-BE49-F238E27FC236}">
                <a16:creationId xmlns:a16="http://schemas.microsoft.com/office/drawing/2014/main" id="{A4890636-E0D9-2CCE-42AD-22EDFB69A946}"/>
              </a:ext>
            </a:extLst>
          </p:cNvPr>
          <p:cNvSpPr txBox="1"/>
          <p:nvPr/>
        </p:nvSpPr>
        <p:spPr>
          <a:xfrm>
            <a:off x="4572000" y="2208977"/>
            <a:ext cx="930784" cy="265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275">
                <a:solidFill>
                  <a:srgbClr val="FFFF00"/>
                </a:solidFill>
              </a:rPr>
              <a:t>Enter Here</a:t>
            </a:r>
            <a:endParaRPr sz="1050"/>
          </a:p>
        </p:txBody>
      </p:sp>
      <p:pic>
        <p:nvPicPr>
          <p:cNvPr id="2" name="Picture 1" descr="A hallway with a map of the world&#10;&#10;Description automatically generated">
            <a:extLst>
              <a:ext uri="{FF2B5EF4-FFF2-40B4-BE49-F238E27FC236}">
                <a16:creationId xmlns:a16="http://schemas.microsoft.com/office/drawing/2014/main" id="{0BA7047A-C8D3-B09A-B0FD-FED10E2DA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008" y="1153032"/>
            <a:ext cx="5076672" cy="3807504"/>
          </a:xfrm>
          <a:prstGeom prst="rect">
            <a:avLst/>
          </a:prstGeom>
        </p:spPr>
      </p:pic>
      <p:sp>
        <p:nvSpPr>
          <p:cNvPr id="4" name="Bent Arrow 3">
            <a:extLst>
              <a:ext uri="{FF2B5EF4-FFF2-40B4-BE49-F238E27FC236}">
                <a16:creationId xmlns:a16="http://schemas.microsoft.com/office/drawing/2014/main" id="{37DDFF46-2FF3-E24A-3F87-4002501ED2DC}"/>
              </a:ext>
            </a:extLst>
          </p:cNvPr>
          <p:cNvSpPr/>
          <p:nvPr/>
        </p:nvSpPr>
        <p:spPr>
          <a:xfrm>
            <a:off x="3285858" y="3249561"/>
            <a:ext cx="832034" cy="1710975"/>
          </a:xfrm>
          <a:prstGeom prst="bentArrow">
            <a:avLst>
              <a:gd name="adj1" fmla="val 16546"/>
              <a:gd name="adj2" fmla="val 15489"/>
              <a:gd name="adj3" fmla="val 33496"/>
              <a:gd name="adj4" fmla="val 40918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BB8281-B5FA-AAAB-FC5D-2431372341E0}"/>
              </a:ext>
            </a:extLst>
          </p:cNvPr>
          <p:cNvSpPr txBox="1"/>
          <p:nvPr/>
        </p:nvSpPr>
        <p:spPr>
          <a:xfrm>
            <a:off x="6851160" y="2202418"/>
            <a:ext cx="17716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what you should see</a:t>
            </a:r>
          </a:p>
          <a:p>
            <a:r>
              <a:rPr lang="en-US" dirty="0"/>
              <a:t>when you enter, walk 10 m forward and turn right</a:t>
            </a:r>
          </a:p>
          <a:p>
            <a:endParaRPr lang="en-US" dirty="0"/>
          </a:p>
          <a:p>
            <a:r>
              <a:rPr lang="en-US" dirty="0"/>
              <a:t>G-217 is on the same floor as Entrance 1 and 2</a:t>
            </a:r>
          </a:p>
          <a:p>
            <a:endParaRPr lang="en-US" dirty="0"/>
          </a:p>
          <a:p>
            <a:r>
              <a:rPr lang="en-US" dirty="0"/>
              <a:t>Seems like it’s on</a:t>
            </a:r>
          </a:p>
          <a:p>
            <a:r>
              <a:rPr lang="en-US" dirty="0"/>
              <a:t>the first floor </a:t>
            </a:r>
          </a:p>
        </p:txBody>
      </p:sp>
    </p:spTree>
    <p:extLst>
      <p:ext uri="{BB962C8B-B14F-4D97-AF65-F5344CB8AC3E}">
        <p14:creationId xmlns:p14="http://schemas.microsoft.com/office/powerpoint/2010/main" val="2646312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6DF201-F7FE-72B8-A297-8567D42C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59" y="205979"/>
            <a:ext cx="8888818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Finding Washrooms – Walk Down The Hall Through Double Doors</a:t>
            </a:r>
          </a:p>
        </p:txBody>
      </p:sp>
      <p:pic>
        <p:nvPicPr>
          <p:cNvPr id="5" name="Picture 4" descr="A black refrigerator in a hallway&#10;&#10;Description automatically generated">
            <a:extLst>
              <a:ext uri="{FF2B5EF4-FFF2-40B4-BE49-F238E27FC236}">
                <a16:creationId xmlns:a16="http://schemas.microsoft.com/office/drawing/2014/main" id="{F3840530-5368-C00A-EED2-A6712A162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61639" y="1725761"/>
            <a:ext cx="3746895" cy="2810171"/>
          </a:xfrm>
          <a:prstGeom prst="rect">
            <a:avLst/>
          </a:prstGeom>
        </p:spPr>
      </p:pic>
      <p:sp>
        <p:nvSpPr>
          <p:cNvPr id="7" name="Bent Arrow 6">
            <a:extLst>
              <a:ext uri="{FF2B5EF4-FFF2-40B4-BE49-F238E27FC236}">
                <a16:creationId xmlns:a16="http://schemas.microsoft.com/office/drawing/2014/main" id="{BA521589-8705-74F7-0780-ADD454D65F29}"/>
              </a:ext>
            </a:extLst>
          </p:cNvPr>
          <p:cNvSpPr/>
          <p:nvPr/>
        </p:nvSpPr>
        <p:spPr>
          <a:xfrm rot="544998">
            <a:off x="3731920" y="2829079"/>
            <a:ext cx="291181" cy="1865376"/>
          </a:xfrm>
          <a:prstGeom prst="bentArrow">
            <a:avLst>
              <a:gd name="adj1" fmla="val 32121"/>
              <a:gd name="adj2" fmla="val 21875"/>
              <a:gd name="adj3" fmla="val 33496"/>
              <a:gd name="adj4" fmla="val 40918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73221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1C439CA-63F5-FF4A-A1E9-58FBA77AAE8C}">
  <we:reference id="wa200010001" version="1.0.0.1" store="en-US" storeType="OMEX"/>
  <we:alternateReferences>
    <we:reference id="WA200010001" version="1.0.0.1" store="" storeType="OMEX"/>
  </we:alternateReferences>
  <we:properties>
    <we:property name="claude.fileId" value="&quot;cfa748ca-0a8a-470f-ba09-47fde602bb23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176</Words>
  <Application>Microsoft Macintosh PowerPoint</Application>
  <PresentationFormat>On-screen Show (16:9)</PresentationFormat>
  <Paragraphs>56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Arial</vt:lpstr>
      <vt:lpstr>Default Theme</vt:lpstr>
      <vt:lpstr>Workshop location</vt:lpstr>
      <vt:lpstr>Finding G-217 (BioSci)</vt:lpstr>
      <vt:lpstr>Finding G-217 (BioSci)</vt:lpstr>
      <vt:lpstr>Finding G-217 (BioSci)</vt:lpstr>
      <vt:lpstr>Finding G-217 -- Entrance 1</vt:lpstr>
      <vt:lpstr>Finding G-217 – Inside Entrance 1</vt:lpstr>
      <vt:lpstr>Finding Washrooms – Walk Down The Hall Through Double Doors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BioSci</dc:title>
  <dc:creator>David Wishart</dc:creator>
  <cp:lastModifiedBy>Mark Berjanskii</cp:lastModifiedBy>
  <cp:revision>34</cp:revision>
  <dcterms:created xsi:type="dcterms:W3CDTF">2023-07-05T18:33:08Z</dcterms:created>
  <dcterms:modified xsi:type="dcterms:W3CDTF">2026-04-22T05:40:40Z</dcterms:modified>
</cp:coreProperties>
</file>