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15.xml" ContentType="application/vnd.openxmlformats-officedocument.theme+xml"/>
  <Override PartName="/ppt/theme/theme3.xml" ContentType="application/vnd.openxmlformats-officedocument.theme+xml"/>
  <Override PartName="/ppt/presentation.xml" ContentType="application/vnd.openxmlformats-officedocument.presentationml.presentation.main+xml"/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0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44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media/image32.wmf" ContentType="image/x-wmf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4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1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move the slide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en-CA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</a:t>
            </a:r>
            <a:r>
              <a:rPr lang="en-CA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the notes </a:t>
            </a:r>
            <a:r>
              <a:rPr lang="en-CA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format</a:t>
            </a:r>
            <a:endParaRPr lang="en-CA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en-CA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en-CA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lang="en-CA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CA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en-CA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CA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CA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en-CA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CA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9D599046-C557-494D-BFFD-61D8D0718561}" type="slidenum">
              <a:rPr lang="en-CA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lang="en-CA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450958F-B106-44F0-9B32-A8AEAEEFF12F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45</a:t>
            </a:fld>
            <a:endParaRPr lang="en-CA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There are many, competing definitions of these terms, this is the way I was taught them.</a:t>
            </a:r>
            <a:endParaRPr lang="en-CA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815FC1C-24A2-4979-95E9-14BCEBB597A2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CA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1959 data sets submitted to STRING for functional analysis. Of those sets, how many had a molecular entity from given gene.</a:t>
            </a:r>
            <a:endParaRPr lang="en-CA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5552DD2-4613-49B0-AA00-C6F9AB49767F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CA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Density of terms for the given tool.</a:t>
            </a:r>
            <a:endParaRPr lang="en-CA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85EA2E7-7D91-4824-BAF2-8E8F5F990462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CA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1959 data sets submitted to STRING for functional analysis. Notice that most discover omics measure gene products from less than 20% of all genes.</a:t>
            </a:r>
            <a:endParaRPr lang="en-CA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53918A1-1A72-4CF1-B2DF-1BB6D7855EF8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CA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Note all the zeros. Many molecular entities don’t map into a given functional analysis system. Terms for PubMed reflect have a paper uniquely about the gene (after applying their filtering criteria).</a:t>
            </a:r>
            <a:endParaRPr lang="en-CA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C9210D9-AA62-4EC8-862C-6884490AF8EA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CA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AF218B0-A0A7-4556-8D59-B3B9936F5821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lang="en-CA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7610260-CAEE-4421-874A-15CC0296BA29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lang="en-CA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bg>
      <p:bgPr>
        <a:gradFill rotWithShape="0">
          <a:gsLst>
            <a:gs pos="0">
              <a:srgbClr val="24393f"/>
            </a:gs>
            <a:gs pos="45000">
              <a:srgbClr val="70247f"/>
            </a:gs>
            <a:gs pos="100000">
              <a:srgbClr val="b40805"/>
            </a:gs>
          </a:gsLst>
          <a:path path="circle">
            <a:fillToRect l="100000" t="100000" r="0" b="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548440" y="2505600"/>
            <a:ext cx="7094520" cy="102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62500" lnSpcReduction="19999"/>
          </a:bodyPr>
          <a:p>
            <a:pPr indent="0">
              <a:buNone/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format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16;p9"/>
          <p:cNvSpPr/>
          <p:nvPr/>
        </p:nvSpPr>
        <p:spPr>
          <a:xfrm>
            <a:off x="0" y="6492960"/>
            <a:ext cx="12191760" cy="364680"/>
          </a:xfrm>
          <a:prstGeom prst="rect">
            <a:avLst/>
          </a:prstGeom>
          <a:solidFill>
            <a:srgbClr val="7024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2" name="Google Shape;19;p9"/>
          <p:cNvSpPr/>
          <p:nvPr/>
        </p:nvSpPr>
        <p:spPr>
          <a:xfrm>
            <a:off x="0" y="6521400"/>
            <a:ext cx="4810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Helvetica Neue Light"/>
                <a:ea typeface="Helvetica Neue Light"/>
              </a:rPr>
              <a:t>Canadian Bioinformatics Workshops | bioinformatics.ca</a:t>
            </a:r>
            <a:endParaRPr lang="en-CA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3" name="Google Shape;20;p9" descr="Purple circles on a black background&#10;&#10;AI-generated content may be incorrect."/>
          <p:cNvPicPr/>
          <p:nvPr/>
        </p:nvPicPr>
        <p:blipFill>
          <a:blip r:embed="rId2"/>
          <a:stretch/>
        </p:blipFill>
        <p:spPr>
          <a:xfrm>
            <a:off x="11352240" y="0"/>
            <a:ext cx="839160" cy="83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k to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edit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the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title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text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for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mat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</a:t>
            </a: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16;p9"/>
          <p:cNvSpPr/>
          <p:nvPr/>
        </p:nvSpPr>
        <p:spPr>
          <a:xfrm>
            <a:off x="0" y="6492960"/>
            <a:ext cx="12191760" cy="364680"/>
          </a:xfrm>
          <a:prstGeom prst="rect">
            <a:avLst/>
          </a:prstGeom>
          <a:solidFill>
            <a:srgbClr val="7024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50" name="Google Shape;19;p9"/>
          <p:cNvSpPr/>
          <p:nvPr/>
        </p:nvSpPr>
        <p:spPr>
          <a:xfrm>
            <a:off x="0" y="6521400"/>
            <a:ext cx="4810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Helvetica Neue Light"/>
                <a:ea typeface="Helvetica Neue Light"/>
              </a:rPr>
              <a:t>Canadian Bioinformatics Workshops | bioinformatics.ca</a:t>
            </a:r>
            <a:endParaRPr lang="en-CA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1" name="Google Shape;20;p9" descr="Purple circles on a black background&#10;&#10;AI-generated content may be incorrect."/>
          <p:cNvPicPr/>
          <p:nvPr/>
        </p:nvPicPr>
        <p:blipFill>
          <a:blip r:embed="rId2"/>
          <a:stretch/>
        </p:blipFill>
        <p:spPr>
          <a:xfrm>
            <a:off x="11352240" y="0"/>
            <a:ext cx="839160" cy="83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k to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edit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the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title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text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for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mat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6;p9"/>
          <p:cNvSpPr/>
          <p:nvPr/>
        </p:nvSpPr>
        <p:spPr>
          <a:xfrm>
            <a:off x="0" y="6492960"/>
            <a:ext cx="12191760" cy="364680"/>
          </a:xfrm>
          <a:prstGeom prst="rect">
            <a:avLst/>
          </a:prstGeom>
          <a:solidFill>
            <a:srgbClr val="7024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55" name="Google Shape;19;p9"/>
          <p:cNvSpPr/>
          <p:nvPr/>
        </p:nvSpPr>
        <p:spPr>
          <a:xfrm>
            <a:off x="0" y="6521400"/>
            <a:ext cx="4810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Helvetica Neue Light"/>
                <a:ea typeface="Helvetica Neue Light"/>
              </a:rPr>
              <a:t>Canadian Bioinformatics Workshops | bioinformatics.ca</a:t>
            </a:r>
            <a:endParaRPr lang="en-CA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6" name="Google Shape;20;p9" descr="Purple circles on a black background&#10;&#10;AI-generated content may be incorrect."/>
          <p:cNvPicPr/>
          <p:nvPr/>
        </p:nvPicPr>
        <p:blipFill>
          <a:blip r:embed="rId2"/>
          <a:stretch/>
        </p:blipFill>
        <p:spPr>
          <a:xfrm>
            <a:off x="11352240" y="0"/>
            <a:ext cx="839160" cy="83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16;p9"/>
          <p:cNvSpPr/>
          <p:nvPr/>
        </p:nvSpPr>
        <p:spPr>
          <a:xfrm>
            <a:off x="0" y="6492960"/>
            <a:ext cx="12191760" cy="364680"/>
          </a:xfrm>
          <a:prstGeom prst="rect">
            <a:avLst/>
          </a:prstGeom>
          <a:solidFill>
            <a:srgbClr val="7024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0" name="Google Shape;19;p9"/>
          <p:cNvSpPr/>
          <p:nvPr/>
        </p:nvSpPr>
        <p:spPr>
          <a:xfrm>
            <a:off x="0" y="6521400"/>
            <a:ext cx="4810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Helvetica Neue Light"/>
                <a:ea typeface="Helvetica Neue Light"/>
              </a:rPr>
              <a:t>Canadian Bioinformatics Workshops | bioinformatics.ca</a:t>
            </a:r>
            <a:endParaRPr lang="en-CA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1" name="Google Shape;20;p9" descr="Purple circles on a black background&#10;&#10;AI-generated content may be incorrect."/>
          <p:cNvPicPr/>
          <p:nvPr/>
        </p:nvPicPr>
        <p:blipFill>
          <a:blip r:embed="rId2"/>
          <a:stretch/>
        </p:blipFill>
        <p:spPr>
          <a:xfrm>
            <a:off x="11352240" y="0"/>
            <a:ext cx="839160" cy="83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buNone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Outline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16;p9"/>
          <p:cNvSpPr/>
          <p:nvPr/>
        </p:nvSpPr>
        <p:spPr>
          <a:xfrm>
            <a:off x="0" y="6492960"/>
            <a:ext cx="12191760" cy="364680"/>
          </a:xfrm>
          <a:prstGeom prst="rect">
            <a:avLst/>
          </a:prstGeom>
          <a:solidFill>
            <a:srgbClr val="7024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6" name="Google Shape;19;p9"/>
          <p:cNvSpPr/>
          <p:nvPr/>
        </p:nvSpPr>
        <p:spPr>
          <a:xfrm>
            <a:off x="0" y="6521400"/>
            <a:ext cx="4810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Helvetica Neue Light"/>
                <a:ea typeface="Helvetica Neue Light"/>
              </a:rPr>
              <a:t>Canadian Bioinformatics Workshops | bioinformatics.ca</a:t>
            </a:r>
            <a:endParaRPr lang="en-CA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7" name="Google Shape;20;p9" descr="Purple circles on a black background&#10;&#10;AI-generated content may be incorrect."/>
          <p:cNvPicPr/>
          <p:nvPr/>
        </p:nvPicPr>
        <p:blipFill>
          <a:blip r:embed="rId2"/>
          <a:stretch/>
        </p:blipFill>
        <p:spPr>
          <a:xfrm>
            <a:off x="11352240" y="0"/>
            <a:ext cx="839160" cy="83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buNone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Workshop title slide">
    <p:bg>
      <p:bgPr>
        <a:gradFill rotWithShape="0">
          <a:gsLst>
            <a:gs pos="0">
              <a:srgbClr val="24393f"/>
            </a:gs>
            <a:gs pos="45000">
              <a:srgbClr val="70247f"/>
            </a:gs>
            <a:gs pos="100000">
              <a:srgbClr val="b40805"/>
            </a:gs>
          </a:gsLst>
          <a:path path="circle">
            <a:fillToRect l="100000" t="100000" r="0" b="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40440" y="2250360"/>
            <a:ext cx="7094520" cy="102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62500" lnSpcReduction="19999"/>
          </a:bodyPr>
          <a:p>
            <a:pPr indent="0">
              <a:buNone/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edit the 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title text 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format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" name="Google Shape;63;p12" descr="A logo with white dots&#10;&#10;AI-generated content may be incorrect."/>
          <p:cNvPicPr/>
          <p:nvPr/>
        </p:nvPicPr>
        <p:blipFill>
          <a:blip r:embed="rId2"/>
          <a:stretch/>
        </p:blipFill>
        <p:spPr>
          <a:xfrm>
            <a:off x="5980680" y="236160"/>
            <a:ext cx="2653200" cy="1326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Google Shape;64;p12"/>
          <p:cNvSpPr/>
          <p:nvPr/>
        </p:nvSpPr>
        <p:spPr>
          <a:xfrm>
            <a:off x="0" y="6521400"/>
            <a:ext cx="4810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Helvetica Neue"/>
                <a:ea typeface="Helvetica Neue"/>
              </a:rPr>
              <a:t>Canadian Bioinformatics Workshops | bioinformatics.ca</a:t>
            </a:r>
            <a:endParaRPr lang="en-CA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;p9"/>
          <p:cNvSpPr/>
          <p:nvPr/>
        </p:nvSpPr>
        <p:spPr>
          <a:xfrm>
            <a:off x="0" y="6492960"/>
            <a:ext cx="12191760" cy="364680"/>
          </a:xfrm>
          <a:prstGeom prst="rect">
            <a:avLst/>
          </a:prstGeom>
          <a:solidFill>
            <a:srgbClr val="7024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9" name="Google Shape;19;p9"/>
          <p:cNvSpPr/>
          <p:nvPr/>
        </p:nvSpPr>
        <p:spPr>
          <a:xfrm>
            <a:off x="0" y="6521400"/>
            <a:ext cx="4810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Helvetica Neue Light"/>
                <a:ea typeface="Helvetica Neue Light"/>
              </a:rPr>
              <a:t>Canadian Bioinformatics Workshops | bioinformatics.ca</a:t>
            </a:r>
            <a:endParaRPr lang="en-CA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" name="Google Shape;20;p9" descr="Purple circles on a black background&#10;&#10;AI-generated content may be incorrect."/>
          <p:cNvPicPr/>
          <p:nvPr/>
        </p:nvPicPr>
        <p:blipFill>
          <a:blip r:embed="rId2"/>
          <a:stretch/>
        </p:blipFill>
        <p:spPr>
          <a:xfrm>
            <a:off x="11352240" y="0"/>
            <a:ext cx="839160" cy="83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buNone/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ck 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to 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edi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 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 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titl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 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tex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 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for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at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6;p9"/>
          <p:cNvSpPr/>
          <p:nvPr/>
        </p:nvSpPr>
        <p:spPr>
          <a:xfrm>
            <a:off x="0" y="6492960"/>
            <a:ext cx="12191760" cy="364680"/>
          </a:xfrm>
          <a:prstGeom prst="rect">
            <a:avLst/>
          </a:prstGeom>
          <a:solidFill>
            <a:srgbClr val="7024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3" name="Google Shape;19;p9"/>
          <p:cNvSpPr/>
          <p:nvPr/>
        </p:nvSpPr>
        <p:spPr>
          <a:xfrm>
            <a:off x="0" y="6521400"/>
            <a:ext cx="4810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Helvetica Neue Light"/>
                <a:ea typeface="Helvetica Neue Light"/>
              </a:rPr>
              <a:t>Canadian Bioinformatics Workshops | bioinformatics.ca</a:t>
            </a:r>
            <a:endParaRPr lang="en-CA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" name="Google Shape;20;p9" descr="Purple circles on a black background&#10;&#10;AI-generated content may be incorrect."/>
          <p:cNvPicPr/>
          <p:nvPr/>
        </p:nvPicPr>
        <p:blipFill>
          <a:blip r:embed="rId2"/>
          <a:stretch/>
        </p:blipFill>
        <p:spPr>
          <a:xfrm>
            <a:off x="11352240" y="0"/>
            <a:ext cx="839160" cy="83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k to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edit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the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title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text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for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mat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 rot="5400000">
            <a:off x="3920400" y="-1256400"/>
            <a:ext cx="4350960" cy="10515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6;p9"/>
          <p:cNvSpPr/>
          <p:nvPr/>
        </p:nvSpPr>
        <p:spPr>
          <a:xfrm>
            <a:off x="0" y="6492960"/>
            <a:ext cx="12191760" cy="364680"/>
          </a:xfrm>
          <a:prstGeom prst="rect">
            <a:avLst/>
          </a:prstGeom>
          <a:solidFill>
            <a:srgbClr val="7024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8" name="Google Shape;19;p9"/>
          <p:cNvSpPr/>
          <p:nvPr/>
        </p:nvSpPr>
        <p:spPr>
          <a:xfrm>
            <a:off x="0" y="6521400"/>
            <a:ext cx="4810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Helvetica Neue Light"/>
                <a:ea typeface="Helvetica Neue Light"/>
              </a:rPr>
              <a:t>Canadian Bioinformatics Workshops | bioinformatics.ca</a:t>
            </a:r>
            <a:endParaRPr lang="en-CA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" name="Google Shape;20;p9" descr="Purple circles on a black background&#10;&#10;AI-generated content may be incorrect."/>
          <p:cNvPicPr/>
          <p:nvPr/>
        </p:nvPicPr>
        <p:blipFill>
          <a:blip r:embed="rId2"/>
          <a:stretch/>
        </p:blipFill>
        <p:spPr>
          <a:xfrm>
            <a:off x="11352240" y="0"/>
            <a:ext cx="839160" cy="83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 rot="5400000">
            <a:off x="7133400" y="1956240"/>
            <a:ext cx="5811480" cy="2628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k to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edit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the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title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text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for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mat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 rot="5400000">
            <a:off x="1800000" y="-596160"/>
            <a:ext cx="5811480" cy="773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6;p9"/>
          <p:cNvSpPr/>
          <p:nvPr/>
        </p:nvSpPr>
        <p:spPr>
          <a:xfrm>
            <a:off x="0" y="6492960"/>
            <a:ext cx="12191760" cy="364680"/>
          </a:xfrm>
          <a:prstGeom prst="rect">
            <a:avLst/>
          </a:prstGeom>
          <a:solidFill>
            <a:srgbClr val="7024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3" name="Google Shape;19;p9"/>
          <p:cNvSpPr/>
          <p:nvPr/>
        </p:nvSpPr>
        <p:spPr>
          <a:xfrm>
            <a:off x="0" y="6521400"/>
            <a:ext cx="4810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Helvetica Neue Light"/>
                <a:ea typeface="Helvetica Neue Light"/>
              </a:rPr>
              <a:t>Canadian Bioinformatics Workshops | bioinformatics.ca</a:t>
            </a:r>
            <a:endParaRPr lang="en-CA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" name="Google Shape;20;p9" descr="Purple circles on a black background&#10;&#10;AI-generated content may be incorrect."/>
          <p:cNvPicPr/>
          <p:nvPr/>
        </p:nvPicPr>
        <p:blipFill>
          <a:blip r:embed="rId2"/>
          <a:stretch/>
        </p:blipFill>
        <p:spPr>
          <a:xfrm>
            <a:off x="11352240" y="0"/>
            <a:ext cx="839160" cy="83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k to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edit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the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title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text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for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mat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6;p9"/>
          <p:cNvSpPr/>
          <p:nvPr/>
        </p:nvSpPr>
        <p:spPr>
          <a:xfrm>
            <a:off x="0" y="6492960"/>
            <a:ext cx="12191760" cy="364680"/>
          </a:xfrm>
          <a:prstGeom prst="rect">
            <a:avLst/>
          </a:prstGeom>
          <a:solidFill>
            <a:srgbClr val="7024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3" name="Google Shape;19;p9"/>
          <p:cNvSpPr/>
          <p:nvPr/>
        </p:nvSpPr>
        <p:spPr>
          <a:xfrm>
            <a:off x="0" y="6521400"/>
            <a:ext cx="4810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Helvetica Neue Light"/>
                <a:ea typeface="Helvetica Neue Light"/>
              </a:rPr>
              <a:t>Canadian Bioinformatics Workshops | bioinformatics.ca</a:t>
            </a:r>
            <a:endParaRPr lang="en-CA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" name="Google Shape;20;p9" descr="Purple circles on a black background&#10;&#10;AI-generated content may be incorrect."/>
          <p:cNvPicPr/>
          <p:nvPr/>
        </p:nvPicPr>
        <p:blipFill>
          <a:blip r:embed="rId2"/>
          <a:stretch/>
        </p:blipFill>
        <p:spPr>
          <a:xfrm>
            <a:off x="11352240" y="0"/>
            <a:ext cx="839160" cy="83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k to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edit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the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title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text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for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mat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6;p9"/>
          <p:cNvSpPr/>
          <p:nvPr/>
        </p:nvSpPr>
        <p:spPr>
          <a:xfrm>
            <a:off x="0" y="6492960"/>
            <a:ext cx="12191760" cy="364680"/>
          </a:xfrm>
          <a:prstGeom prst="rect">
            <a:avLst/>
          </a:prstGeom>
          <a:solidFill>
            <a:srgbClr val="7024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1" name="Google Shape;19;p9"/>
          <p:cNvSpPr/>
          <p:nvPr/>
        </p:nvSpPr>
        <p:spPr>
          <a:xfrm>
            <a:off x="0" y="6521400"/>
            <a:ext cx="4810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Helvetica Neue Light"/>
                <a:ea typeface="Helvetica Neue Light"/>
              </a:rPr>
              <a:t>Canadian Bioinformatics Workshops | bioinformatics.ca</a:t>
            </a:r>
            <a:endParaRPr lang="en-CA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" name="Google Shape;20;p9" descr="Purple circles on a black background&#10;&#10;AI-generated content may be incorrect."/>
          <p:cNvPicPr/>
          <p:nvPr/>
        </p:nvPicPr>
        <p:blipFill>
          <a:blip r:embed="rId2"/>
          <a:stretch/>
        </p:blipFill>
        <p:spPr>
          <a:xfrm>
            <a:off x="11352240" y="0"/>
            <a:ext cx="839160" cy="83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buNone/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ck 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to 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edi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 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 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titl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 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tex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 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for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</a:t>
            </a: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at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6;p9"/>
          <p:cNvSpPr/>
          <p:nvPr/>
        </p:nvSpPr>
        <p:spPr>
          <a:xfrm>
            <a:off x="0" y="6492960"/>
            <a:ext cx="12191760" cy="364680"/>
          </a:xfrm>
          <a:prstGeom prst="rect">
            <a:avLst/>
          </a:prstGeom>
          <a:solidFill>
            <a:srgbClr val="7024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6" name="Google Shape;19;p9"/>
          <p:cNvSpPr/>
          <p:nvPr/>
        </p:nvSpPr>
        <p:spPr>
          <a:xfrm>
            <a:off x="0" y="6521400"/>
            <a:ext cx="4810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Helvetica Neue Light"/>
                <a:ea typeface="Helvetica Neue Light"/>
              </a:rPr>
              <a:t>Canadian Bioinformatics Workshops | bioinformatics.ca</a:t>
            </a:r>
            <a:endParaRPr lang="en-CA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7" name="Google Shape;20;p9" descr="Purple circles on a black background&#10;&#10;AI-generated content may be incorrect."/>
          <p:cNvPicPr/>
          <p:nvPr/>
        </p:nvPicPr>
        <p:blipFill>
          <a:blip r:embed="rId2"/>
          <a:stretch/>
        </p:blipFill>
        <p:spPr>
          <a:xfrm>
            <a:off x="11352240" y="0"/>
            <a:ext cx="839160" cy="83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k to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edit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the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title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text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for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mat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5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58;p11"/>
          <p:cNvSpPr/>
          <p:nvPr/>
        </p:nvSpPr>
        <p:spPr>
          <a:xfrm>
            <a:off x="0" y="0"/>
            <a:ext cx="8610120" cy="6857640"/>
          </a:xfrm>
          <a:prstGeom prst="rect">
            <a:avLst/>
          </a:prstGeom>
          <a:gradFill rotWithShape="0">
            <a:gsLst>
              <a:gs pos="0">
                <a:srgbClr val="24393f"/>
              </a:gs>
              <a:gs pos="54000">
                <a:srgbClr val="70247f"/>
              </a:gs>
              <a:gs pos="100000">
                <a:srgbClr val="b40805"/>
              </a:gs>
            </a:gsLst>
            <a:path path="circle">
              <a:fillToRect l="100000" t="100000" r="0" b="0"/>
            </a:path>
          </a:gradFill>
          <a:ln w="19050">
            <a:solidFill>
              <a:srgbClr val="08283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40440" y="2250360"/>
            <a:ext cx="7094520" cy="102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62500" lnSpcReduction="19999"/>
          </a:bodyPr>
          <a:p>
            <a:pPr indent="0">
              <a:buNone/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73" name="Google Shape;63;p12" descr="A logo with white dots&#10;&#10;AI-generated content may be incorrect."/>
          <p:cNvPicPr/>
          <p:nvPr/>
        </p:nvPicPr>
        <p:blipFill>
          <a:blip r:embed="rId2"/>
          <a:stretch/>
        </p:blipFill>
        <p:spPr>
          <a:xfrm>
            <a:off x="5980680" y="236160"/>
            <a:ext cx="2653200" cy="1326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Google Shape;64;p12"/>
          <p:cNvSpPr/>
          <p:nvPr/>
        </p:nvSpPr>
        <p:spPr>
          <a:xfrm>
            <a:off x="0" y="6521400"/>
            <a:ext cx="4810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Helvetica Neue"/>
                <a:ea typeface="Helvetica Neue"/>
              </a:rPr>
              <a:t>Canadian Bioinformatics Workshops | bioinformatics.ca</a:t>
            </a:r>
            <a:endParaRPr lang="en-CA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1.xml"/><Relationship Id="rId5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9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6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6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slideLayout" Target="../slideLayouts/slideLayout6.xml"/><Relationship Id="rId9" Type="http://schemas.openxmlformats.org/officeDocument/2006/relationships/notesSlide" Target="../notesSlides/notesSlide4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ubTitle"/>
          </p:nvPr>
        </p:nvSpPr>
        <p:spPr>
          <a:xfrm>
            <a:off x="6801120" y="3429000"/>
            <a:ext cx="4566960" cy="78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500" lnSpcReduction="19999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lang="en-US" sz="4400" b="1" u="none" strike="noStrike">
                <a:solidFill>
                  <a:schemeClr val="lt1"/>
                </a:solidFill>
                <a:effectLst/>
                <a:uFillTx/>
                <a:latin typeface="Helvetica Neue"/>
                <a:ea typeface="Helvetica Neue"/>
              </a:rPr>
              <a:t>bioinf</a:t>
            </a:r>
            <a:r>
              <a:rPr lang="en-US" sz="4400" b="1" u="none" strike="noStrike">
                <a:solidFill>
                  <a:schemeClr val="lt1"/>
                </a:solidFill>
                <a:effectLst/>
                <a:uFillTx/>
                <a:latin typeface="Helvetica Neue"/>
                <a:ea typeface="Helvetica Neue"/>
              </a:rPr>
              <a:t>ormat</a:t>
            </a:r>
            <a:r>
              <a:rPr lang="en-US" sz="4400" b="1" u="none" strike="noStrike">
                <a:solidFill>
                  <a:schemeClr val="lt1"/>
                </a:solidFill>
                <a:effectLst/>
                <a:uFillTx/>
                <a:latin typeface="Helvetica Neue"/>
                <a:ea typeface="Helvetica Neue"/>
              </a:rPr>
              <a:t>ics.ca</a:t>
            </a:r>
            <a:endParaRPr lang="en-CA" sz="4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82" name="Google Shape;72;p1" descr="A logo with white dots&#10;&#10;AI-generated content may be incorrect."/>
          <p:cNvPicPr/>
          <p:nvPr/>
        </p:nvPicPr>
        <p:blipFill>
          <a:blip r:embed="rId1"/>
          <a:srcRect l="12297" t="0" r="12121" b="0"/>
          <a:stretch/>
        </p:blipFill>
        <p:spPr>
          <a:xfrm>
            <a:off x="670320" y="1341360"/>
            <a:ext cx="5766480" cy="381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Google Shape;73;p1"/>
          <p:cNvSpPr/>
          <p:nvPr/>
        </p:nvSpPr>
        <p:spPr>
          <a:xfrm>
            <a:off x="6648120" y="4210920"/>
            <a:ext cx="4873320" cy="41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lang="en-US" sz="2800" b="0" u="none" strike="noStrike">
                <a:solidFill>
                  <a:schemeClr val="lt1"/>
                </a:solidFill>
                <a:effectLst/>
                <a:uFillTx/>
                <a:latin typeface="Helvetica Neue Light"/>
                <a:ea typeface="Helvetica Neue Light"/>
              </a:rPr>
              <a:t>bioinformaticsdotca.github.io</a:t>
            </a:r>
            <a:endParaRPr lang="en-CA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4" name="Google Shape;74;p1"/>
          <p:cNvSpPr/>
          <p:nvPr/>
        </p:nvSpPr>
        <p:spPr>
          <a:xfrm>
            <a:off x="10523880" y="4654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The Major Players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57200" indent="-2286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Reactome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286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KEGG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286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Gene Ontology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Traditional Pathway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24" name="Content Placeholder 4"/>
          <p:cNvPicPr/>
          <p:nvPr/>
        </p:nvPicPr>
        <p:blipFill>
          <a:blip r:embed="rId1"/>
          <a:stretch/>
        </p:blipFill>
        <p:spPr>
          <a:xfrm>
            <a:off x="2305440" y="1464480"/>
            <a:ext cx="6716880" cy="4658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5" name="TextBox 6"/>
          <p:cNvSpPr/>
          <p:nvPr/>
        </p:nvSpPr>
        <p:spPr>
          <a:xfrm>
            <a:off x="2621520" y="6123600"/>
            <a:ext cx="9339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mededucation.stanford.edu/wp-content/uploads/2024/01/FullSubwayMap_V1023_Web.pdf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Names of “Gene Groups”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Some use </a:t>
            </a:r>
            <a:r>
              <a:rPr lang="en-US" sz="2800" b="1" i="1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Pathways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. An enzymatic or signaling series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Some use </a:t>
            </a:r>
            <a:r>
              <a:rPr lang="en-US" sz="2800" b="1" i="1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Processes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. An experimentally verified group.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Some use </a:t>
            </a:r>
            <a:r>
              <a:rPr lang="en-US" sz="2800" b="1" i="1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Clusters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. Computationally inferred group.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Others use </a:t>
            </a:r>
            <a:r>
              <a:rPr lang="en-US" sz="2800" b="1" i="1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Concepts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. For Ontological element.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We will call them all the generic form, “</a:t>
            </a:r>
            <a:r>
              <a:rPr lang="en-US" sz="2800" b="1" i="1" u="none" strike="noStrike">
                <a:solidFill>
                  <a:schemeClr val="accent1"/>
                </a:solidFill>
                <a:effectLst/>
                <a:uFillTx/>
                <a:latin typeface="Helvetica Neue Light"/>
                <a:ea typeface="Helvetica Neue Light"/>
              </a:rPr>
              <a:t>Term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”.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Introducing three Major Players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19999"/>
          </a:bodyPr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Reactome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Started in 2003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Cited over 30,000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KEGG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Kyoto Encyclopedia of Genes and Genomes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Started in 1995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Cited over 51,000 times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Gene Ontology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Started in 1998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Cited over 180,000 times.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Reactome focus on “human pathways”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31" name="Content Placeholder 6"/>
          <p:cNvPicPr/>
          <p:nvPr/>
        </p:nvPicPr>
        <p:blipFill>
          <a:blip r:embed="rId1"/>
          <a:stretch/>
        </p:blipFill>
        <p:spPr>
          <a:xfrm>
            <a:off x="1414800" y="1320480"/>
            <a:ext cx="7470360" cy="342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2" name="TextBox 4"/>
          <p:cNvSpPr/>
          <p:nvPr/>
        </p:nvSpPr>
        <p:spPr>
          <a:xfrm>
            <a:off x="1370160" y="4746240"/>
            <a:ext cx="9938880" cy="14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“The Reactome </a:t>
            </a:r>
            <a:r>
              <a:rPr lang="en-US" sz="1800" b="1" i="1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Knowledgebase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is distinctive in focusing its manual annotation effort on a single species, 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Homo sapiens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, and applying a single consistent data model across all domains of biology. Processes are systematically described in molecular detail to generate an ordered network of molecular transformations, resulting in an extended version of a classic metabolic map. ”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Jassal et al. Nucleic Acids Research 2019. 6;48(D1)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KEGG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Pathw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ays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34" name="Picture 9"/>
          <p:cNvPicPr/>
          <p:nvPr/>
        </p:nvPicPr>
        <p:blipFill>
          <a:blip r:embed="rId1"/>
          <a:stretch/>
        </p:blipFill>
        <p:spPr>
          <a:xfrm>
            <a:off x="1573560" y="1926720"/>
            <a:ext cx="4810320" cy="365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" name="TextBox 10"/>
          <p:cNvSpPr/>
          <p:nvPr/>
        </p:nvSpPr>
        <p:spPr>
          <a:xfrm>
            <a:off x="4860000" y="6147000"/>
            <a:ext cx="5873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https://www.kegg.jp/kegg-bin/show_pathway?map00010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36" name="Group 18"/>
          <p:cNvGrpSpPr/>
          <p:nvPr/>
        </p:nvGrpSpPr>
        <p:grpSpPr>
          <a:xfrm>
            <a:off x="3744360" y="870840"/>
            <a:ext cx="8144640" cy="3990240"/>
            <a:chOff x="3744360" y="870840"/>
            <a:chExt cx="8144640" cy="3990240"/>
          </a:xfrm>
        </p:grpSpPr>
        <p:pic>
          <p:nvPicPr>
            <p:cNvPr id="137" name="Picture 7"/>
            <p:cNvPicPr/>
            <p:nvPr/>
          </p:nvPicPr>
          <p:blipFill>
            <a:blip r:embed="rId2"/>
            <a:stretch/>
          </p:blipFill>
          <p:spPr>
            <a:xfrm>
              <a:off x="7086600" y="870840"/>
              <a:ext cx="4802400" cy="3990240"/>
            </a:xfrm>
            <a:prstGeom prst="rect">
              <a:avLst/>
            </a:prstGeom>
            <a:noFill/>
            <a:ln w="0">
              <a:noFill/>
            </a:ln>
          </p:spPr>
        </p:pic>
        <p:cxnSp>
          <p:nvCxnSpPr>
            <p:cNvPr id="138" name="Straight Arrow Connector 12"/>
            <p:cNvCxnSpPr/>
            <p:nvPr/>
          </p:nvCxnSpPr>
          <p:spPr>
            <a:xfrm flipV="1">
              <a:off x="3744360" y="1886760"/>
              <a:ext cx="3342240" cy="979560"/>
            </a:xfrm>
            <a:prstGeom prst="straightConnector1">
              <a:avLst/>
            </a:prstGeom>
            <a:ln w="19050">
              <a:solidFill>
                <a:srgbClr val="e97132"/>
              </a:solidFill>
              <a:round/>
              <a:tailEnd len="med" type="arrow" w="med"/>
            </a:ln>
          </p:spPr>
        </p:cxnSp>
      </p:grpSp>
      <p:grpSp>
        <p:nvGrpSpPr>
          <p:cNvPr id="139" name="Group 17"/>
          <p:cNvGrpSpPr/>
          <p:nvPr/>
        </p:nvGrpSpPr>
        <p:grpSpPr>
          <a:xfrm>
            <a:off x="3095280" y="1646280"/>
            <a:ext cx="7982280" cy="4529880"/>
            <a:chOff x="3095280" y="1646280"/>
            <a:chExt cx="7982280" cy="4529880"/>
          </a:xfrm>
        </p:grpSpPr>
        <p:pic>
          <p:nvPicPr>
            <p:cNvPr id="140" name="Picture 14"/>
            <p:cNvPicPr/>
            <p:nvPr/>
          </p:nvPicPr>
          <p:blipFill>
            <a:blip r:embed="rId3"/>
            <a:stretch/>
          </p:blipFill>
          <p:spPr>
            <a:xfrm>
              <a:off x="3095280" y="2318400"/>
              <a:ext cx="6791760" cy="3857760"/>
            </a:xfrm>
            <a:prstGeom prst="rect">
              <a:avLst/>
            </a:prstGeom>
            <a:noFill/>
            <a:ln w="0">
              <a:noFill/>
            </a:ln>
          </p:spPr>
        </p:pic>
        <p:cxnSp>
          <p:nvCxnSpPr>
            <p:cNvPr id="141" name="Straight Arrow Connector 16"/>
            <p:cNvCxnSpPr/>
            <p:nvPr/>
          </p:nvCxnSpPr>
          <p:spPr>
            <a:xfrm flipH="1">
              <a:off x="6242400" y="1646280"/>
              <a:ext cx="4835520" cy="965880"/>
            </a:xfrm>
            <a:prstGeom prst="straightConnector1">
              <a:avLst/>
            </a:prstGeom>
            <a:ln w="19050">
              <a:solidFill>
                <a:srgbClr val="e97132"/>
              </a:solidFill>
              <a:round/>
              <a:tailEnd len="med" type="arrow" w="med"/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Gene Ontology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How do we know what we know?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Epistemology. Study of the nature, origin, scope, and limits of human knowledge. It is how we know what we know.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In science it is mostly empirical observation and mathematical inference. 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Metaphysics. Study of reality, existence, and being.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From metaphysics, comes our friend, the ontology. It is the study of what exists and how to categorize them. An ontology is a dictionary of everything we know to exist.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Scientific Ontologies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Scientific ontologies are an effort to organize human knowledge.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In science, an ontology has two parts, and one restriction.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The two parts are a controlled vocabulary of all items related to genes and their products and a set of relationships between the items.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Restriction. We limit scientific ontologies to a defined portion of existence. In our case, we will talk about the Gene Ontology which is restricted to biological genes and their products.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Directed Acyclic Graph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Terms are nodes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Relationships are edges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All relationships are “one way”.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No circular pathways</a:t>
            </a:r>
            <a:br>
              <a:rPr sz="2800"/>
            </a:b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 are allowed.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9" name="Picture 3"/>
          <p:cNvPicPr/>
          <p:nvPr/>
        </p:nvPicPr>
        <p:blipFill>
          <a:blip r:embed="rId1"/>
          <a:stretch/>
        </p:blipFill>
        <p:spPr>
          <a:xfrm>
            <a:off x="7020000" y="694080"/>
            <a:ext cx="4190760" cy="375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0" name="TextBox 3"/>
          <p:cNvSpPr/>
          <p:nvPr/>
        </p:nvSpPr>
        <p:spPr>
          <a:xfrm>
            <a:off x="6095880" y="4773240"/>
            <a:ext cx="5705280" cy="10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 given node, </a:t>
            </a:r>
            <a:r>
              <a:rPr lang="en-US" sz="16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v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, is not independent of the nodes below it.</a:t>
            </a:r>
            <a:endParaRPr lang="en-CA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Trust me, this will become important later in this session!</a:t>
            </a:r>
            <a:endParaRPr lang="en-CA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(Image from: Bioinformatics (2007) 23 (9): 1053-1060.doi:10.1093/bioinformatics/btl673)</a:t>
            </a:r>
            <a:endParaRPr lang="en-CA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79;p2"/>
          <p:cNvPicPr/>
          <p:nvPr/>
        </p:nvPicPr>
        <p:blipFill>
          <a:blip r:embed="rId1"/>
          <a:stretch/>
        </p:blipFill>
        <p:spPr>
          <a:xfrm>
            <a:off x="4085640" y="271440"/>
            <a:ext cx="4020480" cy="6033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Ontology Structure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52" name="Picture 4" descr="A diagram of a process&#10;&#10;Description automatically generated"/>
          <p:cNvPicPr/>
          <p:nvPr/>
        </p:nvPicPr>
        <p:blipFill>
          <a:blip r:embed="rId1"/>
          <a:stretch/>
        </p:blipFill>
        <p:spPr>
          <a:xfrm>
            <a:off x="3111480" y="1609560"/>
            <a:ext cx="5231880" cy="4852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TextBox 5"/>
          <p:cNvSpPr/>
          <p:nvPr/>
        </p:nvSpPr>
        <p:spPr>
          <a:xfrm>
            <a:off x="9215640" y="6110640"/>
            <a:ext cx="2645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www.ebi.ac.uk/QuickGO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TextBox 6"/>
          <p:cNvSpPr/>
          <p:nvPr/>
        </p:nvSpPr>
        <p:spPr>
          <a:xfrm>
            <a:off x="6595920" y="5477040"/>
            <a:ext cx="33825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21 child terms, like lung growth 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and bronchiole development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5" name="Group 7"/>
          <p:cNvGrpSpPr/>
          <p:nvPr/>
        </p:nvGrpSpPr>
        <p:grpSpPr>
          <a:xfrm>
            <a:off x="5294160" y="3974040"/>
            <a:ext cx="5726520" cy="2053440"/>
            <a:chOff x="5294160" y="3974040"/>
            <a:chExt cx="5726520" cy="2053440"/>
          </a:xfrm>
        </p:grpSpPr>
        <p:cxnSp>
          <p:nvCxnSpPr>
            <p:cNvPr id="156" name="Straight Arrow Connector 8"/>
            <p:cNvCxnSpPr>
              <a:stCxn id="157" idx="1"/>
            </p:cNvCxnSpPr>
            <p:nvPr/>
          </p:nvCxnSpPr>
          <p:spPr>
            <a:xfrm flipH="1">
              <a:off x="5294160" y="4435560"/>
              <a:ext cx="3235680" cy="1592280"/>
            </a:xfrm>
            <a:prstGeom prst="straightConnector1">
              <a:avLst/>
            </a:prstGeom>
            <a:ln w="50800">
              <a:solidFill>
                <a:srgbClr val="115e82"/>
              </a:solidFill>
              <a:round/>
              <a:tailEnd len="med" type="triangle" w="med"/>
            </a:ln>
          </p:spPr>
        </p:cxnSp>
        <p:sp>
          <p:nvSpPr>
            <p:cNvPr id="157" name="TextBox 9"/>
            <p:cNvSpPr/>
            <p:nvPr/>
          </p:nvSpPr>
          <p:spPr>
            <a:xfrm>
              <a:off x="8529480" y="3974040"/>
              <a:ext cx="2491200" cy="92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lang="en-US" sz="1800" b="0" u="none" strike="noStrike">
                  <a:solidFill>
                    <a:schemeClr val="dk1"/>
                  </a:solidFill>
                  <a:effectLst/>
                  <a:uFillTx/>
                  <a:latin typeface="Arial"/>
                </a:rPr>
                <a:t>27,885 genes (across all species) map directly to lung development.</a:t>
              </a:r>
              <a:endParaRPr lang="en-CA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Example GO Term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id: GO:0016049 </a:t>
            </a:r>
            <a:br>
              <a:rPr sz="2000"/>
            </a:b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name: cell growth </a:t>
            </a:r>
            <a:br>
              <a:rPr sz="2000"/>
            </a:b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namespace: biological_process </a:t>
            </a:r>
            <a:br>
              <a:rPr sz="2000"/>
            </a:b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def: "The process in which a cell irreversibly increases in size over time by accretion and biosynthetic production of matter similar to that already present." [GOC:ai] </a:t>
            </a:r>
            <a:br>
              <a:rPr sz="2000"/>
            </a:b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subset: goslim_generic </a:t>
            </a:r>
            <a:br>
              <a:rPr sz="2000"/>
            </a:b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subset: goslim_plant </a:t>
            </a:r>
            <a:br>
              <a:rPr sz="2000"/>
            </a:b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subset: gosubset_prok </a:t>
            </a:r>
            <a:br>
              <a:rPr sz="2000"/>
            </a:b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synonym: "cell expansion" RELATED [] </a:t>
            </a:r>
            <a:br>
              <a:rPr sz="2000"/>
            </a:b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synonym: "cellular growth" EXACT [] </a:t>
            </a:r>
            <a:br>
              <a:rPr sz="2000"/>
            </a:b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synonym: "growth of cell" EXACT [] </a:t>
            </a:r>
            <a:br>
              <a:rPr sz="2000"/>
            </a:b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is_a: GO:0009987 ! cellular process </a:t>
            </a:r>
            <a:br>
              <a:rPr sz="2000"/>
            </a:b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is_a: GO:0040007 ! growth </a:t>
            </a:r>
            <a:br>
              <a:rPr sz="2000"/>
            </a:b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relationship: part_of GO:0008361 ! regulation of cell size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The wealth of controlled vocabularies:</a:t>
            </a:r>
            <a:br>
              <a:rPr sz="4400"/>
            </a:b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Bioportal.bioontology.org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61" name="Content Placeholder 6"/>
          <p:cNvPicPr/>
          <p:nvPr/>
        </p:nvPicPr>
        <p:blipFill>
          <a:blip r:embed="rId1"/>
          <a:stretch/>
        </p:blipFill>
        <p:spPr>
          <a:xfrm>
            <a:off x="0" y="1825560"/>
            <a:ext cx="8079840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2" name="TextBox 7"/>
          <p:cNvSpPr/>
          <p:nvPr/>
        </p:nvSpPr>
        <p:spPr>
          <a:xfrm>
            <a:off x="1468800" y="6123600"/>
            <a:ext cx="1210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Feb. 2026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3" name="Group 4"/>
          <p:cNvGrpSpPr/>
          <p:nvPr/>
        </p:nvGrpSpPr>
        <p:grpSpPr>
          <a:xfrm>
            <a:off x="1468800" y="1690560"/>
            <a:ext cx="10006200" cy="4350960"/>
            <a:chOff x="1468800" y="1690560"/>
            <a:chExt cx="10006200" cy="4350960"/>
          </a:xfrm>
        </p:grpSpPr>
        <p:pic>
          <p:nvPicPr>
            <p:cNvPr id="164" name="Content Placeholder 5"/>
            <p:cNvPicPr/>
            <p:nvPr/>
          </p:nvPicPr>
          <p:blipFill>
            <a:blip r:embed="rId2"/>
            <a:stretch/>
          </p:blipFill>
          <p:spPr>
            <a:xfrm>
              <a:off x="1468800" y="1690560"/>
              <a:ext cx="10006200" cy="43509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5" name="TextBox 2"/>
            <p:cNvSpPr/>
            <p:nvPr/>
          </p:nvSpPr>
          <p:spPr>
            <a:xfrm>
              <a:off x="5238360" y="1825560"/>
              <a:ext cx="17172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 anchorCtr="1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lang="en-US" sz="1800" b="0" u="none" strike="noStrike">
                  <a:solidFill>
                    <a:schemeClr val="dk1"/>
                  </a:solidFill>
                  <a:effectLst/>
                  <a:uFillTx/>
                  <a:latin typeface="Arial"/>
                </a:rPr>
                <a:t>Gene Ontology</a:t>
              </a:r>
              <a:endParaRPr lang="en-CA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Ontology of Ontology Structure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67" name="Content Placeholder 4"/>
          <p:cNvPicPr/>
          <p:nvPr/>
        </p:nvPicPr>
        <p:blipFill>
          <a:blip r:embed="rId1"/>
          <a:stretch/>
        </p:blipFill>
        <p:spPr>
          <a:xfrm>
            <a:off x="2252520" y="1776240"/>
            <a:ext cx="9938880" cy="194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8" name="TextBox 5"/>
          <p:cNvSpPr/>
          <p:nvPr/>
        </p:nvSpPr>
        <p:spPr>
          <a:xfrm>
            <a:off x="9635400" y="6123600"/>
            <a:ext cx="24555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https://obofoundry.org/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TextBox 6"/>
          <p:cNvSpPr/>
          <p:nvPr/>
        </p:nvSpPr>
        <p:spPr>
          <a:xfrm>
            <a:off x="2895480" y="4183920"/>
            <a:ext cx="7162560" cy="11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3600" b="0" i="1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The Ontology Foundry has ontologies for building ontologies!</a:t>
            </a:r>
            <a:endParaRPr lang="en-CA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Comparing Annotational Systems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Ann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otati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on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Bias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58% of all annotations come from 16% of human genes.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Pitarch et al. 2025, Database, 1-8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When working with data on animal models of certain surgical birth defects, we often see brain related terms—even in other organs.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So, what is going on?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Content Placeholder 5"/>
          <p:cNvPicPr/>
          <p:nvPr/>
        </p:nvPicPr>
        <p:blipFill>
          <a:blip r:embed="rId1"/>
          <a:stretch/>
        </p:blipFill>
        <p:spPr>
          <a:xfrm>
            <a:off x="1313280" y="164160"/>
            <a:ext cx="9565200" cy="6237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Content Placeholder 5"/>
          <p:cNvPicPr/>
          <p:nvPr/>
        </p:nvPicPr>
        <p:blipFill>
          <a:blip r:embed="rId1"/>
          <a:stretch/>
        </p:blipFill>
        <p:spPr>
          <a:xfrm>
            <a:off x="1169280" y="76680"/>
            <a:ext cx="9319680" cy="630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5" name="TextBox 6"/>
          <p:cNvSpPr/>
          <p:nvPr/>
        </p:nvSpPr>
        <p:spPr>
          <a:xfrm>
            <a:off x="7153920" y="6519960"/>
            <a:ext cx="4866840" cy="26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100" b="0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Gable et al.  </a:t>
            </a:r>
            <a:r>
              <a:rPr lang="en-US" sz="1100" b="0" i="1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Brief Bioinform</a:t>
            </a:r>
            <a:r>
              <a:rPr lang="en-US" sz="1100" b="0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. 2022;23(5):bbac355. doi:10.1093/bib/bbac355</a:t>
            </a:r>
            <a:endParaRPr lang="en-CA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Content Placeholder 7"/>
          <p:cNvPicPr/>
          <p:nvPr/>
        </p:nvPicPr>
        <p:blipFill>
          <a:blip r:embed="rId1"/>
          <a:stretch/>
        </p:blipFill>
        <p:spPr>
          <a:xfrm>
            <a:off x="1389240" y="277920"/>
            <a:ext cx="9612000" cy="6076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7" name="TextBox 8"/>
          <p:cNvSpPr/>
          <p:nvPr/>
        </p:nvSpPr>
        <p:spPr>
          <a:xfrm>
            <a:off x="6908040" y="6512040"/>
            <a:ext cx="528336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200" b="0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Gable et al.  </a:t>
            </a:r>
            <a:r>
              <a:rPr lang="en-US" sz="1200" b="0" i="1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Brief Bioinform</a:t>
            </a:r>
            <a:r>
              <a:rPr lang="en-US" sz="1200" b="0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. 2022;23(5):bbac355. doi:10.1093/bib/bbac355</a:t>
            </a:r>
            <a:endParaRPr lang="en-CA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TextBox 9"/>
          <p:cNvSpPr/>
          <p:nvPr/>
        </p:nvSpPr>
        <p:spPr>
          <a:xfrm>
            <a:off x="6082920" y="30600"/>
            <a:ext cx="5559840" cy="73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i="1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They have clustered all the protein-protein interactions in the STRING DB to form the tSNE plot. Then looked at the genes of 1959 data sets submitted to STRING.</a:t>
            </a:r>
            <a:endParaRPr lang="en-CA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8"/>
          <p:cNvSpPr/>
          <p:nvPr/>
        </p:nvSpPr>
        <p:spPr>
          <a:xfrm>
            <a:off x="4140000" y="6022440"/>
            <a:ext cx="77796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Gable et al.  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Brief Bioinform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. 2022;23(5):bbac355. doi:10.1093/bib/bbac355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Gene Coverage by Different Approaches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81" name="Content Placeholder 5"/>
          <p:cNvPicPr/>
          <p:nvPr/>
        </p:nvPicPr>
        <p:blipFill>
          <a:blip r:embed="rId1"/>
          <a:stretch/>
        </p:blipFill>
        <p:spPr>
          <a:xfrm>
            <a:off x="2252520" y="1690560"/>
            <a:ext cx="9938880" cy="3995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40440" y="2250360"/>
            <a:ext cx="7094520" cy="102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70000" lnSpcReduction="19999"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lang="en-US" sz="6000" b="1" u="none" strike="noStrike">
                <a:solidFill>
                  <a:schemeClr val="lt1"/>
                </a:solidFill>
                <a:effectLst/>
                <a:uFillTx/>
                <a:latin typeface="Helvetica Neue Light"/>
                <a:ea typeface="Helvetica Neue Light"/>
              </a:rPr>
              <a:t>Module 1: Introduction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87" name="Google Shape;85;p3"/>
          <p:cNvPicPr/>
          <p:nvPr/>
        </p:nvPicPr>
        <p:blipFill>
          <a:blip r:embed="rId1"/>
          <a:stretch/>
        </p:blipFill>
        <p:spPr>
          <a:xfrm>
            <a:off x="9166680" y="485280"/>
            <a:ext cx="2547360" cy="256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1782720" y="3276720"/>
            <a:ext cx="4810320" cy="165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Helvetica Neue Light"/>
                <a:ea typeface="Helvetica Neue Light"/>
              </a:rPr>
              <a:t>Richard LeDuc</a:t>
            </a:r>
            <a:endParaRPr lang="en-CA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Helvetica Neue Light"/>
                <a:ea typeface="Helvetica Neue Light"/>
              </a:rPr>
              <a:t>Pathway and Network Analysis</a:t>
            </a:r>
            <a:endParaRPr lang="en-CA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Helvetica Neue Light"/>
                <a:ea typeface="Helvetica Neue Light"/>
              </a:rPr>
              <a:t>May 12-13, 2026</a:t>
            </a:r>
            <a:endParaRPr lang="en-CA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9" name="Google Shape;87;p3"/>
          <p:cNvSpPr/>
          <p:nvPr/>
        </p:nvSpPr>
        <p:spPr>
          <a:xfrm>
            <a:off x="9397440" y="3818160"/>
            <a:ext cx="2085120" cy="16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Instructor affiliation logos go here</a:t>
            </a:r>
            <a:endParaRPr lang="en-CA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8"/>
          <p:cNvSpPr/>
          <p:nvPr/>
        </p:nvSpPr>
        <p:spPr>
          <a:xfrm>
            <a:off x="6908040" y="6563520"/>
            <a:ext cx="528336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200" b="0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Gable et al.  </a:t>
            </a:r>
            <a:r>
              <a:rPr lang="en-US" sz="1200" b="0" i="1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Brief Bioinform</a:t>
            </a:r>
            <a:r>
              <a:rPr lang="en-US" sz="1200" b="0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. 2022;23(5):bbac355. doi:10.1093/bib/bbac355</a:t>
            </a:r>
            <a:endParaRPr lang="en-CA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Submitted Datasets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84" name="Content Placeholder 6"/>
          <p:cNvPicPr/>
          <p:nvPr/>
        </p:nvPicPr>
        <p:blipFill>
          <a:blip r:embed="rId1"/>
          <a:stretch/>
        </p:blipFill>
        <p:spPr>
          <a:xfrm>
            <a:off x="1576440" y="1447560"/>
            <a:ext cx="9038880" cy="483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5" name="TextBox 7"/>
          <p:cNvSpPr/>
          <p:nvPr/>
        </p:nvSpPr>
        <p:spPr>
          <a:xfrm>
            <a:off x="136080" y="5960880"/>
            <a:ext cx="38574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2400" b="0" i="1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88% are human/rat/mouse.</a:t>
            </a:r>
            <a:endParaRPr lang="en-CA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Their Results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Established pathway annotation systems differ widely in the number and size of their pathways and terms.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Most of the human genome is not annotated in detail.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LeDuc’s corollary. It is worse the farther away you get from well known systems.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User datasets are biased towards universally expressed genes.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LeDuc. Most of what we measure is what kept the sample alive.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Annotation depth reflects global research interests.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LeDuc. There are more problems than researchers and there is a lot left to study.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TextBox 2"/>
          <p:cNvSpPr/>
          <p:nvPr/>
        </p:nvSpPr>
        <p:spPr>
          <a:xfrm>
            <a:off x="4084920" y="6111000"/>
            <a:ext cx="7780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Gable et al.  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Brief Bioinform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. 2022;23(5):bbac355. doi:10.1093/bib/bbac355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Terms per Gene for their 1959 Data Sets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90" name="Picture 5"/>
          <p:cNvPicPr/>
          <p:nvPr/>
        </p:nvPicPr>
        <p:blipFill>
          <a:blip r:embed="rId1"/>
          <a:stretch/>
        </p:blipFill>
        <p:spPr>
          <a:xfrm>
            <a:off x="1743120" y="2222640"/>
            <a:ext cx="4267080" cy="3868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1" name="Picture 7"/>
          <p:cNvPicPr/>
          <p:nvPr/>
        </p:nvPicPr>
        <p:blipFill>
          <a:blip r:embed="rId2"/>
          <a:stretch/>
        </p:blipFill>
        <p:spPr>
          <a:xfrm>
            <a:off x="6605280" y="2178360"/>
            <a:ext cx="4357800" cy="395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2" name="Picture 9"/>
          <p:cNvPicPr/>
          <p:nvPr/>
        </p:nvPicPr>
        <p:blipFill>
          <a:blip r:embed="rId3"/>
          <a:stretch/>
        </p:blipFill>
        <p:spPr>
          <a:xfrm>
            <a:off x="3876840" y="1690560"/>
            <a:ext cx="4419720" cy="4600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How Reliable are Automated GO Annotations?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94" name="Content Placeholder 3"/>
          <p:cNvPicPr/>
          <p:nvPr/>
        </p:nvPicPr>
        <p:blipFill>
          <a:blip r:embed="rId1"/>
          <a:stretch/>
        </p:blipFill>
        <p:spPr>
          <a:xfrm>
            <a:off x="2162160" y="2182680"/>
            <a:ext cx="6286320" cy="374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5" name="TextBox 4"/>
          <p:cNvSpPr/>
          <p:nvPr/>
        </p:nvSpPr>
        <p:spPr>
          <a:xfrm>
            <a:off x="7504920" y="6535440"/>
            <a:ext cx="461016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200" b="0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Skunca et al. (2012) PLOS Computational Biology 8:5, e1002533</a:t>
            </a:r>
            <a:endParaRPr lang="en-CA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TextBox 5"/>
          <p:cNvSpPr/>
          <p:nvPr/>
        </p:nvSpPr>
        <p:spPr>
          <a:xfrm>
            <a:off x="1605600" y="1536480"/>
            <a:ext cx="721908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Authors looked at the changes in GO annotations in three-year periods between 2006 and 2011. Compared early automated vs. later curated.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TextBox 2"/>
          <p:cNvSpPr/>
          <p:nvPr/>
        </p:nvSpPr>
        <p:spPr>
          <a:xfrm>
            <a:off x="319680" y="5902560"/>
            <a:ext cx="8104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i="1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Reliability is (#Auto Assigned Annotations) / (# later confirmed experimentally) 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TextBox 6"/>
          <p:cNvSpPr/>
          <p:nvPr/>
        </p:nvSpPr>
        <p:spPr>
          <a:xfrm>
            <a:off x="8647200" y="2454840"/>
            <a:ext cx="2764800" cy="92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i="1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Most are annotations based on homology to another species.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Doing Functional Analysis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What do we need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9999"/>
          </a:bodyPr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Table of Molecular Entity Expression Levels, this defines </a:t>
            </a:r>
            <a:br>
              <a:rPr sz="2800"/>
            </a:b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the </a:t>
            </a:r>
            <a:r>
              <a:rPr lang="en-US" sz="2800" b="1" i="1" u="none" strike="noStrike">
                <a:solidFill>
                  <a:schemeClr val="accent1"/>
                </a:solidFill>
                <a:effectLst/>
                <a:uFillTx/>
                <a:latin typeface="Helvetica Neue Light"/>
                <a:ea typeface="Helvetica Neue Light"/>
              </a:rPr>
              <a:t>Gene Universe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Experimental Design and statistical analysis usually gives </a:t>
            </a:r>
            <a:br>
              <a:rPr sz="2800"/>
            </a:b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the </a:t>
            </a:r>
            <a:r>
              <a:rPr lang="en-US" sz="2800" b="1" i="1" u="none" strike="noStrike">
                <a:solidFill>
                  <a:schemeClr val="accent1"/>
                </a:solidFill>
                <a:effectLst/>
                <a:uFillTx/>
                <a:latin typeface="Helvetica Neue Light"/>
                <a:ea typeface="Helvetica Neue Light"/>
              </a:rPr>
              <a:t>Gene List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A Controlled Vocabulary (Usually ontology or pathway file)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Mapping file for relating Molecular Entities to Terms in the 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Controlled Vocabulary.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A tool to run the analysis.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i="1" u="none" strike="noStrike">
                <a:solidFill>
                  <a:schemeClr val="accent1"/>
                </a:solidFill>
                <a:effectLst/>
                <a:uFillTx/>
                <a:latin typeface="Helvetica Neue Light"/>
                <a:ea typeface="Helvetica Neue Light"/>
              </a:rPr>
              <a:t>Always remember to report all your version numbers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The Math: Big Picture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For each Term in the Controlled Vocabulary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Assign a p-value for the Term being overrepresented.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This is different from the differential expression p-value.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Correct the Term’s p-values to reflect multiple testing.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Interpret the results.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Two common approaches for assigning p-values: </a:t>
            </a:r>
            <a:br>
              <a:rPr sz="2800"/>
            </a:b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Hypergeometric or GSEA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The Hypergeometric Distribution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A probability distribution used as the basis of a statistical test.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Analytic solution to sampling without replacement (more on the next slide).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Also known as Fisher’s Exact Test (for the one tailed-version, two-tailed is the sum of two one-tailed).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6" name="Picture 4"/>
          <p:cNvPicPr/>
          <p:nvPr/>
        </p:nvPicPr>
        <p:blipFill>
          <a:blip r:embed="rId1"/>
          <a:stretch/>
        </p:blipFill>
        <p:spPr>
          <a:xfrm>
            <a:off x="7286760" y="1953360"/>
            <a:ext cx="4404960" cy="378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7" name="TextBox 5"/>
          <p:cNvSpPr/>
          <p:nvPr/>
        </p:nvSpPr>
        <p:spPr>
          <a:xfrm>
            <a:off x="5964480" y="6111000"/>
            <a:ext cx="5186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en.wikipedia.org/wiki/Hypergeometric_distribution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Hypergeometric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0" y="1600200"/>
            <a:ext cx="8381520" cy="297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0" indent="-4064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Imagine an urn with a fixed number of white and black marbles. If you draw </a:t>
            </a:r>
            <a:r>
              <a:rPr lang="en-US" sz="2800" b="1" i="1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n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 marbles (without looking) what is the probability that </a:t>
            </a:r>
            <a:r>
              <a:rPr lang="en-US" sz="2800" b="1" i="1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k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 of them will be white?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064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The answer is given with the </a:t>
            </a:r>
            <a:br>
              <a:rPr sz="2800"/>
            </a:b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hypergeometric distribution.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10" name="Table 4"/>
          <p:cNvGraphicFramePr/>
          <p:nvPr/>
        </p:nvGraphicFramePr>
        <p:xfrm>
          <a:off x="6896160" y="3533760"/>
          <a:ext cx="4533480" cy="1580760"/>
        </p:xfrm>
        <a:graphic>
          <a:graphicData uri="http://schemas.openxmlformats.org/drawingml/2006/table">
            <a:tbl>
              <a:tblPr/>
              <a:tblGrid>
                <a:gridCol w="1133280"/>
                <a:gridCol w="1133280"/>
                <a:gridCol w="1133280"/>
                <a:gridCol w="1133280"/>
              </a:tblGrid>
              <a:tr h="416520">
                <a:tc>
                  <a:txBody>
                    <a:bodyPr anchor="t">
                      <a:noAutofit/>
                    </a:bodyPr>
                    <a:p>
                      <a:endParaRPr lang="en-US" sz="1400" b="1" u="none" strike="noStrike">
                        <a:solidFill>
                          <a:schemeClr val="lt1"/>
                        </a:solidFill>
                        <a:effectLst/>
                        <a:uFillTx/>
                        <a:latin typeface="Arial"/>
                        <a:ea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Drawn</a:t>
                      </a:r>
                      <a:endParaRPr lang="en-CA" sz="1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Not Drawn</a:t>
                      </a:r>
                      <a:endParaRPr lang="en-CA" sz="1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Total</a:t>
                      </a:r>
                      <a:endParaRPr lang="en-CA" sz="1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880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White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k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m-k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m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880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Black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n-k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N+k-n-m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N-m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880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Total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n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N-n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N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1" name="TextBox 5"/>
          <p:cNvSpPr/>
          <p:nvPr/>
        </p:nvSpPr>
        <p:spPr>
          <a:xfrm>
            <a:off x="1414800" y="4572000"/>
            <a:ext cx="4773960" cy="17985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rgbClr val="ffffff">
                    <a:alpha val="1000"/>
                  </a:srgbClr>
                </a:solidFill>
                <a:effectLst/>
                <a:uFillTx/>
                <a:latin typeface="Arial"/>
              </a:rPr>
              <a:t> 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TextBox 6"/>
          <p:cNvSpPr/>
          <p:nvPr/>
        </p:nvSpPr>
        <p:spPr>
          <a:xfrm>
            <a:off x="8418600" y="5569920"/>
            <a:ext cx="2593440" cy="6498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rgbClr val="ffffff">
                    <a:alpha val="1000"/>
                  </a:srgbClr>
                </a:solidFill>
                <a:effectLst/>
                <a:uFillTx/>
                <a:latin typeface="Arial"/>
              </a:rPr>
              <a:t> 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Hypergeometric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552600" y="1609560"/>
            <a:ext cx="11086560" cy="32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57200" indent="-4064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Some pre-defined set become “white marbles” (say, all genes with a given GO annotation or belonging to a pathway), and the array is the total set of all marbles.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064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If I have </a:t>
            </a:r>
            <a:r>
              <a:rPr lang="en-US" sz="2800" b="1" i="1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n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 statistically different mRNA expression levels out of </a:t>
            </a:r>
            <a:r>
              <a:rPr lang="en-US" sz="2800" b="1" i="1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N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 genes on the array, and </a:t>
            </a:r>
            <a:r>
              <a:rPr lang="en-US" sz="2800" b="1" i="1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k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 of them are in my pathway of interest (with </a:t>
            </a:r>
            <a:r>
              <a:rPr lang="en-US" sz="2800" b="1" i="1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m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 in the pathway on my microarray), should I be excited by this result?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TextBox 3"/>
          <p:cNvSpPr/>
          <p:nvPr/>
        </p:nvSpPr>
        <p:spPr>
          <a:xfrm>
            <a:off x="1819440" y="4943520"/>
            <a:ext cx="3323880" cy="10519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rgbClr val="ffffff">
                    <a:alpha val="1000"/>
                  </a:srgbClr>
                </a:solidFill>
                <a:effectLst/>
                <a:uFillTx/>
                <a:latin typeface="Arial"/>
              </a:rPr>
              <a:t> 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16" name="Table 4"/>
          <p:cNvGraphicFramePr/>
          <p:nvPr/>
        </p:nvGraphicFramePr>
        <p:xfrm>
          <a:off x="6832080" y="4578120"/>
          <a:ext cx="4876560" cy="1822320"/>
        </p:xfrm>
        <a:graphic>
          <a:graphicData uri="http://schemas.openxmlformats.org/drawingml/2006/table">
            <a:tbl>
              <a:tblPr/>
              <a:tblGrid>
                <a:gridCol w="1218960"/>
                <a:gridCol w="1218960"/>
                <a:gridCol w="1218960"/>
                <a:gridCol w="1218960"/>
              </a:tblGrid>
              <a:tr h="380880">
                <a:tc>
                  <a:txBody>
                    <a:bodyPr anchor="t">
                      <a:noAutofit/>
                    </a:bodyPr>
                    <a:p>
                      <a:endParaRPr lang="en-US" sz="1400" b="1" u="none" strike="noStrike">
                        <a:solidFill>
                          <a:schemeClr val="lt1"/>
                        </a:solidFill>
                        <a:effectLst/>
                        <a:uFillTx/>
                        <a:latin typeface="Arial"/>
                        <a:ea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Significant</a:t>
                      </a:r>
                      <a:endParaRPr lang="en-CA" sz="1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Not Significant</a:t>
                      </a:r>
                      <a:endParaRPr lang="en-CA" sz="1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On Array</a:t>
                      </a:r>
                      <a:endParaRPr lang="en-CA" sz="1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924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In pathway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k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m-k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m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924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Not in pathway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n-k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N+k-n-m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N-m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924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Total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n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N-n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N</a:t>
                      </a:r>
                      <a:endParaRPr lang="en-CA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Learning Objectives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A little background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Meet some of the major players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Pathways vs Ontologies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Annotation Bias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Enrichment Analysis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GSEA and Empiric approaches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Hypergeometric or Fisher’s Exact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50760">
              <a:lnSpc>
                <a:spcPct val="100000"/>
              </a:lnSpc>
              <a:buNone/>
              <a:tabLst>
                <a:tab algn="l" pos="0"/>
              </a:tabLst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TextBox 4"/>
          <p:cNvSpPr/>
          <p:nvPr/>
        </p:nvSpPr>
        <p:spPr>
          <a:xfrm>
            <a:off x="838080" y="5850360"/>
            <a:ext cx="1051524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2400" b="0" i="1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No motivation for “why” to do functional analysis. I will talk about the “whats”.</a:t>
            </a:r>
            <a:endParaRPr lang="en-CA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Gene Set Expression Analysis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47668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Subramanian et al. (2005) “Gene set enrichment analysis: A knowledge-based approach for interpreting genome-wide expression profiles” PNAS 102 (43) 15545-15550.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Mootha et al. (2003) Nature Genetics 34 (3): 267-273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9" name="Picture 3"/>
          <p:cNvPicPr/>
          <p:nvPr/>
        </p:nvPicPr>
        <p:blipFill>
          <a:blip r:embed="rId1"/>
          <a:stretch/>
        </p:blipFill>
        <p:spPr>
          <a:xfrm>
            <a:off x="6438960" y="1690560"/>
            <a:ext cx="5752800" cy="4215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0" name="TextBox 4"/>
          <p:cNvSpPr/>
          <p:nvPr/>
        </p:nvSpPr>
        <p:spPr>
          <a:xfrm>
            <a:off x="1872000" y="5505480"/>
            <a:ext cx="322020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2800" b="0" i="1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Three step process</a:t>
            </a:r>
            <a:endParaRPr lang="en-CA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4" dur="indefinite" restart="never" nodeType="tmRoot">
          <p:childTnLst>
            <p:seq>
              <p:cTn id="45" dur="indefinite" nodeType="mainSeq"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Step </a:t>
            </a: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1: </a:t>
            </a: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Calcul</a:t>
            </a: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ate </a:t>
            </a: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Enric</a:t>
            </a: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hmen</a:t>
            </a: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 </a:t>
            </a: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Score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8337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Increase Enrichment Score as a function of the genes correlation with the phenotype each time you pass a member of the pre-defined set.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Decrease it each time you pass a gene that is not in the set.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Highest value reached is the enrichment score.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3" name="Picture 5"/>
          <p:cNvPicPr/>
          <p:nvPr/>
        </p:nvPicPr>
        <p:blipFill>
          <a:blip r:embed="rId1"/>
          <a:stretch/>
        </p:blipFill>
        <p:spPr>
          <a:xfrm>
            <a:off x="7103160" y="1176120"/>
            <a:ext cx="3983400" cy="33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4" name="Picture 4"/>
          <p:cNvPicPr/>
          <p:nvPr/>
        </p:nvPicPr>
        <p:blipFill>
          <a:blip r:embed="rId2"/>
          <a:stretch/>
        </p:blipFill>
        <p:spPr>
          <a:xfrm>
            <a:off x="5672160" y="4207320"/>
            <a:ext cx="5912640" cy="2171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Step 2: Estimate the Significance Level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514440" indent="-5144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Take the observed sample data and randomly assign each sample to a phenotype.</a:t>
            </a:r>
            <a:br>
              <a:rPr sz="2800"/>
            </a:br>
            <a:r>
              <a:rPr lang="en-US" sz="2800" b="0" i="1" u="none" strike="noStrike">
                <a:solidFill>
                  <a:schemeClr val="accent1"/>
                </a:solidFill>
                <a:effectLst/>
                <a:uFillTx/>
                <a:latin typeface="Helvetica Neue Light"/>
                <a:ea typeface="Helvetica Neue Light"/>
              </a:rPr>
              <a:t>(Under null hypothesis, treatment doesn’t matter.)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Recalculate the ES values for this random data.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Lather, rinse, repeat #1 and #2 several times.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The distribution of random ES scores is then used to estimate the significance of our real score.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Step 3: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Correct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for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Multiple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Testing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They use a more modern FDR correction developed by Benjamini and others.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v-SE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Benjamini, Y., Drai, D., Elmer, G., Kafkafi, N. &amp; Golani, I. (2001) </a:t>
            </a:r>
            <a:r>
              <a:rPr lang="sv-SE" sz="2800" b="0" i="1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Behav. Brain Res. </a:t>
            </a:r>
            <a:r>
              <a:rPr lang="en-US" sz="2800" b="1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125, 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279–284.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Reiner, A., Yekutieli, D. &amp; Benjamini, Y. (2003) </a:t>
            </a:r>
            <a:r>
              <a:rPr lang="en-US" sz="2800" b="0" i="1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Bioinformatics </a:t>
            </a:r>
            <a:r>
              <a:rPr lang="en-US" sz="2800" b="1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19, 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368–375.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Big Take-Aways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Functional analysis helps make sense out of long lists of molecular entities.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Human knowledge biases functional analysis.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But that’s okay because it is typically used for hypothesis generation.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You need to have all the correct bits and bobs to make it work, and you should report their version numbers.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838080" y="81648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Coffee Break &amp; Networking Session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4386240" y="2174760"/>
            <a:ext cx="3418920" cy="51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Workshop Sponsors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3" name="Google Shape;108;p6"/>
          <p:cNvPicPr/>
          <p:nvPr/>
        </p:nvPicPr>
        <p:blipFill>
          <a:blip r:embed="rId1"/>
          <a:stretch/>
        </p:blipFill>
        <p:spPr>
          <a:xfrm>
            <a:off x="4525920" y="2760120"/>
            <a:ext cx="3146400" cy="749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4" name="Google Shape;109;p6"/>
          <p:cNvPicPr/>
          <p:nvPr/>
        </p:nvPicPr>
        <p:blipFill>
          <a:blip r:embed="rId2"/>
          <a:stretch/>
        </p:blipFill>
        <p:spPr>
          <a:xfrm>
            <a:off x="8020800" y="3817080"/>
            <a:ext cx="1425960" cy="1035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5" name="Google Shape;110;p6"/>
          <p:cNvPicPr/>
          <p:nvPr/>
        </p:nvPicPr>
        <p:blipFill>
          <a:blip r:embed="rId3"/>
          <a:stretch/>
        </p:blipFill>
        <p:spPr>
          <a:xfrm>
            <a:off x="2714040" y="3861720"/>
            <a:ext cx="1957320" cy="946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6" name="Google Shape;111;p6"/>
          <p:cNvPicPr/>
          <p:nvPr/>
        </p:nvPicPr>
        <p:blipFill>
          <a:blip r:embed="rId4"/>
          <a:stretch/>
        </p:blipFill>
        <p:spPr>
          <a:xfrm>
            <a:off x="5235840" y="3890520"/>
            <a:ext cx="2220480" cy="88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7" name="Google Shape;112;p6"/>
          <p:cNvPicPr/>
          <p:nvPr/>
        </p:nvPicPr>
        <p:blipFill>
          <a:blip r:embed="rId5"/>
          <a:srcRect l="0" t="38390" r="0" b="30898"/>
          <a:stretch/>
        </p:blipFill>
        <p:spPr>
          <a:xfrm>
            <a:off x="5033160" y="5312880"/>
            <a:ext cx="2626200" cy="57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8" name="Google Shape;113;p6"/>
          <p:cNvPicPr/>
          <p:nvPr/>
        </p:nvPicPr>
        <p:blipFill>
          <a:blip r:embed="rId6"/>
          <a:srcRect l="0" t="22738" r="4583" b="24187"/>
          <a:stretch/>
        </p:blipFill>
        <p:spPr>
          <a:xfrm>
            <a:off x="2683440" y="5227920"/>
            <a:ext cx="2018520" cy="749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9" name="Google Shape;114;p6"/>
          <p:cNvPicPr/>
          <p:nvPr/>
        </p:nvPicPr>
        <p:blipFill>
          <a:blip r:embed="rId7"/>
          <a:stretch/>
        </p:blipFill>
        <p:spPr>
          <a:xfrm>
            <a:off x="7959600" y="5227920"/>
            <a:ext cx="1548720" cy="749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Imagi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ne a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single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gene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and a </a:t>
            </a:r>
            <a:br>
              <a:rPr sz="4400"/>
            </a:b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Case/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Contr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ol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design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4" name="Rectangle 3"/>
          <p:cNvSpPr/>
          <p:nvPr/>
        </p:nvSpPr>
        <p:spPr>
          <a:xfrm>
            <a:off x="1414800" y="3827160"/>
            <a:ext cx="1451160" cy="928440"/>
          </a:xfrm>
          <a:prstGeom prst="rect">
            <a:avLst/>
          </a:prstGeom>
          <a:solidFill>
            <a:srgbClr val="156082"/>
          </a:solidFill>
          <a:ln>
            <a:solidFill>
              <a:srgbClr val="092a3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en-US" sz="3600" b="0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DNA</a:t>
            </a:r>
            <a:endParaRPr lang="en-CA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5" name="Rectangle 4"/>
          <p:cNvSpPr/>
          <p:nvPr/>
        </p:nvSpPr>
        <p:spPr>
          <a:xfrm>
            <a:off x="4048920" y="3827160"/>
            <a:ext cx="1806840" cy="928440"/>
          </a:xfrm>
          <a:prstGeom prst="rect">
            <a:avLst/>
          </a:prstGeom>
          <a:solidFill>
            <a:srgbClr val="156082"/>
          </a:solidFill>
          <a:ln>
            <a:solidFill>
              <a:srgbClr val="092a3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en-US" sz="3600" b="0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mRNA</a:t>
            </a:r>
            <a:endParaRPr lang="en-CA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6" name="Rectangle 5"/>
          <p:cNvSpPr/>
          <p:nvPr/>
        </p:nvSpPr>
        <p:spPr>
          <a:xfrm>
            <a:off x="7039080" y="3827160"/>
            <a:ext cx="2097000" cy="928440"/>
          </a:xfrm>
          <a:prstGeom prst="rect">
            <a:avLst/>
          </a:prstGeom>
          <a:solidFill>
            <a:srgbClr val="156082"/>
          </a:solidFill>
          <a:ln>
            <a:solidFill>
              <a:srgbClr val="092a3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en-US" sz="3600" b="0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Protein</a:t>
            </a:r>
            <a:endParaRPr lang="en-CA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7" name="Oval 6"/>
          <p:cNvSpPr/>
          <p:nvPr/>
        </p:nvSpPr>
        <p:spPr>
          <a:xfrm>
            <a:off x="10145160" y="3243960"/>
            <a:ext cx="1806840" cy="2017080"/>
          </a:xfrm>
          <a:prstGeom prst="ellipse">
            <a:avLst/>
          </a:prstGeom>
          <a:solidFill>
            <a:schemeClr val="accent2"/>
          </a:solidFill>
          <a:ln>
            <a:solidFill>
              <a:srgbClr val="e97132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Activity</a:t>
            </a:r>
            <a:endParaRPr lang="en-CA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8" name="Arrow: Right 7"/>
          <p:cNvSpPr/>
          <p:nvPr/>
        </p:nvSpPr>
        <p:spPr>
          <a:xfrm>
            <a:off x="3123720" y="3991320"/>
            <a:ext cx="609120" cy="52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56082"/>
          </a:solidFill>
          <a:ln>
            <a:solidFill>
              <a:srgbClr val="092a3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9" name="Arrow: Right 8"/>
          <p:cNvSpPr/>
          <p:nvPr/>
        </p:nvSpPr>
        <p:spPr>
          <a:xfrm>
            <a:off x="6168240" y="4030200"/>
            <a:ext cx="609120" cy="52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56082"/>
          </a:solidFill>
          <a:ln>
            <a:solidFill>
              <a:srgbClr val="092a3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00" name="Arrow: Right 9"/>
          <p:cNvSpPr/>
          <p:nvPr/>
        </p:nvSpPr>
        <p:spPr>
          <a:xfrm>
            <a:off x="9397440" y="3991320"/>
            <a:ext cx="609120" cy="52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56082"/>
          </a:solidFill>
          <a:ln>
            <a:solidFill>
              <a:srgbClr val="092a3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01" name="TextBox 10"/>
          <p:cNvSpPr/>
          <p:nvPr/>
        </p:nvSpPr>
        <p:spPr>
          <a:xfrm>
            <a:off x="1414800" y="5384880"/>
            <a:ext cx="400068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Gene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Wingdings"/>
              </a:rPr>
              <a:t>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Functional Annotation</a:t>
            </a:r>
            <a:endParaRPr lang="en-CA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TextBox 12"/>
          <p:cNvSpPr/>
          <p:nvPr/>
        </p:nvSpPr>
        <p:spPr>
          <a:xfrm>
            <a:off x="3895920" y="2629440"/>
            <a:ext cx="22302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2400" b="0" i="1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transcriptomics</a:t>
            </a:r>
            <a:endParaRPr lang="en-CA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TextBox 13"/>
          <p:cNvSpPr/>
          <p:nvPr/>
        </p:nvSpPr>
        <p:spPr>
          <a:xfrm>
            <a:off x="7095600" y="2610360"/>
            <a:ext cx="16714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2400" b="0" i="1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proteomics</a:t>
            </a:r>
            <a:endParaRPr lang="en-CA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TextBox 2"/>
          <p:cNvSpPr/>
          <p:nvPr/>
        </p:nvSpPr>
        <p:spPr>
          <a:xfrm>
            <a:off x="7200000" y="6106320"/>
            <a:ext cx="4728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i="1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Generic molecule will be a “molecular entity”.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5" name="Group 18"/>
          <p:cNvGrpSpPr/>
          <p:nvPr/>
        </p:nvGrpSpPr>
        <p:grpSpPr>
          <a:xfrm>
            <a:off x="3420000" y="1260000"/>
            <a:ext cx="7847640" cy="5423760"/>
            <a:chOff x="3420000" y="1260000"/>
            <a:chExt cx="7847640" cy="5423760"/>
          </a:xfrm>
        </p:grpSpPr>
        <p:grpSp>
          <p:nvGrpSpPr>
            <p:cNvPr id="106" name="Group 16"/>
            <p:cNvGrpSpPr/>
            <p:nvPr/>
          </p:nvGrpSpPr>
          <p:grpSpPr>
            <a:xfrm>
              <a:off x="3420000" y="1260000"/>
              <a:ext cx="7847640" cy="5423760"/>
              <a:chOff x="3420000" y="1260000"/>
              <a:chExt cx="7847640" cy="5423760"/>
            </a:xfrm>
          </p:grpSpPr>
          <p:pic>
            <p:nvPicPr>
              <p:cNvPr id="107" name="Picture 14"/>
              <p:cNvPicPr/>
              <p:nvPr/>
            </p:nvPicPr>
            <p:blipFill>
              <a:blip r:embed="rId1"/>
              <a:stretch/>
            </p:blipFill>
            <p:spPr>
              <a:xfrm>
                <a:off x="3420000" y="1260000"/>
                <a:ext cx="7847640" cy="44334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08" name="Picture 15"/>
              <p:cNvPicPr/>
              <p:nvPr/>
            </p:nvPicPr>
            <p:blipFill>
              <a:blip r:embed="rId2"/>
              <a:stretch/>
            </p:blipFill>
            <p:spPr>
              <a:xfrm>
                <a:off x="4997520" y="5921640"/>
                <a:ext cx="5069520" cy="76212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sp>
          <p:nvSpPr>
            <p:cNvPr id="109" name="TextBox 17"/>
            <p:cNvSpPr/>
            <p:nvPr/>
          </p:nvSpPr>
          <p:spPr>
            <a:xfrm>
              <a:off x="7597800" y="1267200"/>
              <a:ext cx="2121120" cy="31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lang="en-US" sz="1400" b="0" u="none" strike="noStrike">
                  <a:solidFill>
                    <a:schemeClr val="accent1"/>
                  </a:solidFill>
                  <a:effectLst/>
                  <a:uFillTx/>
                  <a:latin typeface="Arial"/>
                </a:rPr>
                <a:t>0.66 squared = 0.43</a:t>
              </a:r>
              <a:endParaRPr lang="en-CA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High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Thro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ughp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ut,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Disco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very 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Omic</a:t>
            </a: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s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i="1" u="none" strike="noStrike">
                <a:solidFill>
                  <a:schemeClr val="accent1"/>
                </a:solidFill>
                <a:effectLst/>
                <a:uFillTx/>
                <a:latin typeface="Helvetica Neue Light"/>
                <a:ea typeface="Helvetica Neue Light"/>
              </a:rPr>
              <a:t>High Throughput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. Individual experiments are happening so fast, they can not all be analyzed, by hand, individually. We must automate the process.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i="1" u="none" strike="noStrike">
                <a:solidFill>
                  <a:schemeClr val="accent1"/>
                </a:solidFill>
                <a:effectLst/>
                <a:uFillTx/>
                <a:latin typeface="Helvetica Neue Light"/>
                <a:ea typeface="Helvetica Neue Light"/>
              </a:rPr>
              <a:t>Discovery Omics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. We have not pre-determined what we are going to measure, instead we run a sample through a process and measure as many of a certain molecular entity as we can.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i="1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Examples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. Bulk transcriptomics, proteomics, DNA methylation, ATAC and Cut&amp;Run, mRNA or circRNA microarrays, and many more.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TextBox 4"/>
          <p:cNvSpPr/>
          <p:nvPr/>
        </p:nvSpPr>
        <p:spPr>
          <a:xfrm>
            <a:off x="6339240" y="6123600"/>
            <a:ext cx="53085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i="1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Don’t confuse process / analytic approaches with tools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Differential Expression and </a:t>
            </a:r>
            <a:br>
              <a:rPr sz="4400"/>
            </a:b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Designed Experiments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Each molecular entity is counted as a separate, small, experiment and 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all experiments have the same design.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We have a statistical model for each entity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Our “Universe” is defined by the molecular entities discovered.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Our “Gene List” are the </a:t>
            </a:r>
            <a:r>
              <a:rPr lang="en-US" sz="2800" b="0" i="1" u="none" strike="noStrike">
                <a:solidFill>
                  <a:schemeClr val="accent1"/>
                </a:solidFill>
                <a:effectLst/>
                <a:uFillTx/>
                <a:latin typeface="Helvetica Neue Light"/>
                <a:ea typeface="Helvetica Neue Light"/>
              </a:rPr>
              <a:t>Differentially Expressed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 molecular entities.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Our Null hypothesis is that there is no difference between factor 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levels.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0"/>
          <p:cNvPicPr/>
          <p:nvPr/>
        </p:nvPicPr>
        <p:blipFill>
          <a:blip r:embed="rId1"/>
          <a:stretch/>
        </p:blipFill>
        <p:spPr>
          <a:xfrm>
            <a:off x="5700240" y="746280"/>
            <a:ext cx="6048720" cy="552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Other Approaches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2574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Functional Analysis can be used in other contexts.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All we need is a “universe” of genes, a subset that is different (the Gene List), and a desire to find biological meaning.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Weighted Gene Co-expression Network Analysis (WGCNA).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Differential circRNA.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Textfeld 4"/>
          <p:cNvSpPr/>
          <p:nvPr/>
        </p:nvSpPr>
        <p:spPr>
          <a:xfrm>
            <a:off x="8724960" y="6082920"/>
            <a:ext cx="3456000" cy="36468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Figure curtesy Dr. Marietta Jank</a:t>
            </a:r>
            <a:endParaRPr lang="en-CA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Functional Analysis or </a:t>
            </a:r>
            <a:br>
              <a:rPr sz="4400"/>
            </a:b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What do we do with a gene list?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We start with a </a:t>
            </a:r>
            <a:r>
              <a:rPr lang="en-US" sz="3200" b="1" i="1" u="none" strike="noStrike">
                <a:solidFill>
                  <a:schemeClr val="accent1"/>
                </a:solidFill>
                <a:effectLst/>
                <a:uFillTx/>
                <a:latin typeface="Helvetica Neue Light"/>
                <a:ea typeface="Helvetica Neue Light"/>
              </a:rPr>
              <a:t>Controlled Vocabulary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, of relevant gene sets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…and a </a:t>
            </a:r>
            <a:r>
              <a:rPr lang="en-US" sz="3200" b="1" i="1" u="none" strike="noStrike">
                <a:solidFill>
                  <a:schemeClr val="accent1"/>
                </a:solidFill>
                <a:effectLst/>
                <a:uFillTx/>
                <a:latin typeface="Helvetica Neue Light"/>
                <a:ea typeface="Helvetica Neue Light"/>
              </a:rPr>
              <a:t>Gene List 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of genes of interest…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Helvetica Neue Light"/>
                <a:ea typeface="Helvetica Neue Light"/>
              </a:rPr>
              <a:t>…and we ask, “Are any of the elements of the controlled vocabulary overrepresented in the gene list?” 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59887</TotalTime>
  <Application>LibreOffice/25.8.5.2$Windows_X86_64 LibreOffice_project/9c8b85f387cc00a89945a79c9e6239f32e450ac2</Application>
  <AppVersion>15.0000</AppVersion>
  <Words>2214</Words>
  <Paragraphs>252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2026-03-06T14:23:26Z</dcterms:created>
  <dc:creator>Richard LeDuc</dc:creator>
  <dc:description/>
  <dc:language>en-CA</dc:language>
  <cp:lastModifiedBy/>
  <dcterms:modified xsi:type="dcterms:W3CDTF">2026-05-09T09:40:19Z</dcterms:modified>
  <cp:revision>30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Widescreen</vt:lpwstr>
  </property>
  <property fmtid="{D5CDD505-2E9C-101B-9397-08002B2CF9AE}" pid="4" name="Slides">
    <vt:i4>45</vt:i4>
  </property>
</Properties>
</file>