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Helvetica Neue"/>
      <p:regular r:id="rId30"/>
      <p:bold r:id="rId31"/>
      <p:italic r:id="rId32"/>
      <p:boldItalic r:id="rId33"/>
    </p:embeddedFont>
    <p:embeddedFont>
      <p:font typeface="Helvetica Neue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4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Light-bold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regular.fntdata"/><Relationship Id="rId15" Type="http://schemas.openxmlformats.org/officeDocument/2006/relationships/slide" Target="slides/slide8.xml"/><Relationship Id="rId37" Type="http://schemas.openxmlformats.org/officeDocument/2006/relationships/font" Target="fonts/HelveticaNeueLight-bold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Light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fef47f299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3cfef47f299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f710df6bb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df710df6bb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f710df6bb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f710df6bb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f710df6bb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f710df6bb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f710df6bb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df710df6bb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df710df6bb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df710df6bb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f710df6bb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df710df6bb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f710df6bb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df710df6bb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f710df6bb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df710df6bb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df710df6bb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df710df6bb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f710df6bb_1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df710df6bb_1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d9a6fb644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dd9a6fb644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5" name="Google Shape;135;g3dd9a6fb644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df710df6bb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df710df6bb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f710df6bb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df710df6bb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dd9a6fb6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dd9a6fb6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fef47f299_0_1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cfef47f299_0_1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2" name="Google Shape;142;g3cfef47f299_0_1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df710df6bb_1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df710df6bb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" name="Google Shape;149;g3df710df6bb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cfef47f299_0_1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cfef47f299_0_1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f710df6bb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f710df6bb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f710df6bb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df710df6bb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f710df6bb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f710df6bb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cfef47f299_0_1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cfef47f299_0_1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1911436" y="1879255"/>
            <a:ext cx="53211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 Light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2768048" y="2649160"/>
            <a:ext cx="36078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op title slide">
  <p:cSld name="Workshop 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480369" y="1687635"/>
            <a:ext cx="53211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 Light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logo with white dots&#10;&#10;AI-generated content may be incorrect."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85632" y="177096"/>
            <a:ext cx="1990179" cy="99508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/>
        </p:nvSpPr>
        <p:spPr>
          <a:xfrm>
            <a:off x="0" y="4891160"/>
            <a:ext cx="3607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CA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b="0" i="0" sz="1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1336981" y="2457540"/>
            <a:ext cx="36078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op title slide">
  <p:cSld name="Workshop title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ctrTitle"/>
          </p:nvPr>
        </p:nvSpPr>
        <p:spPr>
          <a:xfrm>
            <a:off x="480369" y="1687635"/>
            <a:ext cx="53211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 Light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A logo with white dots&#10;&#10;AI-generated content may be incorrect." id="71" name="Google Shape;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85632" y="177096"/>
            <a:ext cx="1990179" cy="99508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/>
          <p:nvPr/>
        </p:nvSpPr>
        <p:spPr>
          <a:xfrm>
            <a:off x="0" y="4891160"/>
            <a:ext cx="3607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CA" sz="11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b="0" i="0" sz="11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8"/>
          <p:cNvSpPr txBox="1"/>
          <p:nvPr>
            <p:ph idx="1" type="subTitle"/>
          </p:nvPr>
        </p:nvSpPr>
        <p:spPr>
          <a:xfrm>
            <a:off x="1336981" y="2457540"/>
            <a:ext cx="36078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 Light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p24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5" name="Google Shape;105;p27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 Light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8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1"/>
          <p:cNvSpPr txBox="1"/>
          <p:nvPr/>
        </p:nvSpPr>
        <p:spPr>
          <a:xfrm>
            <a:off x="76200" y="4822032"/>
            <a:ext cx="6705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 1: Introduction to Pathway and Network Analysis</a:t>
            </a:r>
            <a:endParaRPr sz="1100"/>
          </a:p>
        </p:txBody>
      </p:sp>
      <p:sp>
        <p:nvSpPr>
          <p:cNvPr id="119" name="Google Shape;119;p31"/>
          <p:cNvSpPr txBox="1"/>
          <p:nvPr/>
        </p:nvSpPr>
        <p:spPr>
          <a:xfrm>
            <a:off x="6705600" y="4797029"/>
            <a:ext cx="2362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</a:t>
            </a:r>
            <a:r>
              <a:rPr b="0" i="0" lang="en-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informatics</a:t>
            </a:r>
            <a:r>
              <a:rPr b="0" i="0" lang="en-CA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.ca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1"/>
          <p:cNvSpPr txBox="1"/>
          <p:nvPr>
            <p:ph type="title"/>
          </p:nvPr>
        </p:nvSpPr>
        <p:spPr>
          <a:xfrm>
            <a:off x="152400" y="205978"/>
            <a:ext cx="8839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/>
          <p:nvPr/>
        </p:nvSpPr>
        <p:spPr>
          <a:xfrm>
            <a:off x="0" y="0"/>
            <a:ext cx="6458100" cy="5143500"/>
          </a:xfrm>
          <a:prstGeom prst="rect">
            <a:avLst/>
          </a:prstGeom>
          <a:gradFill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b="0%" l="100%" r="0%" t="100%"/>
            </a:path>
            <a:tileRect b="-100%" l="0%" r="-100%" t="0%"/>
          </a:gradFill>
          <a:ln cap="flat" cmpd="sng" w="1430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Helvetica Neue Light"/>
              <a:buNone/>
              <a:defRPr b="0" i="0" sz="33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 Light"/>
              <a:buNone/>
              <a:defRPr b="0" i="0" sz="33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9"/>
          <p:cNvSpPr txBox="1"/>
          <p:nvPr/>
        </p:nvSpPr>
        <p:spPr>
          <a:xfrm>
            <a:off x="0" y="4891160"/>
            <a:ext cx="3607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CA" sz="11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Canadian Bioinformatics Workshops | bioinformatics.ca</a:t>
            </a:r>
            <a:endParaRPr b="0" i="0" sz="11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Purple circles on a black background&#10;&#10;AI-generated content may be incorrect." id="79" name="Google Shape;79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14255" y="0"/>
            <a:ext cx="629746" cy="62974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etmegooglethat.com/?q=gprofiler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letmegooglethat.com/?q=gprofiler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etmegooglethat.com/?q=gprofiler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ctrTitle"/>
          </p:nvPr>
        </p:nvSpPr>
        <p:spPr>
          <a:xfrm>
            <a:off x="480369" y="1687635"/>
            <a:ext cx="53211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 Light"/>
              <a:buNone/>
            </a:pPr>
            <a:r>
              <a:rPr b="1" lang="en-CA"/>
              <a:t>Module 2b - Defined Gene Lists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33"/>
          <p:cNvSpPr txBox="1"/>
          <p:nvPr>
            <p:ph idx="1" type="subTitle"/>
          </p:nvPr>
        </p:nvSpPr>
        <p:spPr>
          <a:xfrm>
            <a:off x="1336981" y="2457540"/>
            <a:ext cx="36078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CA"/>
              <a:t>Diogo Pellegrina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CA"/>
              <a:t>May 12, 2026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1" name="Google Shape;131;p33" title="Copy of PNA-icon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4918" y="1611263"/>
            <a:ext cx="1910660" cy="1920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/>
          <p:nvPr>
            <p:ph type="title"/>
          </p:nvPr>
        </p:nvSpPr>
        <p:spPr>
          <a:xfrm>
            <a:off x="118025" y="218225"/>
            <a:ext cx="9279900" cy="702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2770"/>
              <a:t>This change in database can interfere with the results!</a:t>
            </a:r>
            <a:endParaRPr sz="2770"/>
          </a:p>
        </p:txBody>
      </p:sp>
      <p:pic>
        <p:nvPicPr>
          <p:cNvPr id="196" name="Google Shape;1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325" y="1266650"/>
            <a:ext cx="5702710" cy="32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25" y="1310825"/>
            <a:ext cx="485775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3"/>
          <p:cNvSpPr txBox="1"/>
          <p:nvPr>
            <p:ph type="title"/>
          </p:nvPr>
        </p:nvSpPr>
        <p:spPr>
          <a:xfrm>
            <a:off x="194325" y="437800"/>
            <a:ext cx="9052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CA">
                <a:latin typeface="Calibri"/>
                <a:ea typeface="Calibri"/>
                <a:cs typeface="Calibri"/>
                <a:sym typeface="Calibri"/>
              </a:rPr>
              <a:t>Remember to include a custom statistical domain!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43"/>
          <p:cNvSpPr txBox="1"/>
          <p:nvPr/>
        </p:nvSpPr>
        <p:spPr>
          <a:xfrm>
            <a:off x="3206325" y="2023575"/>
            <a:ext cx="53292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default will consider all genes found in at least one of the pathways being compared.</a:t>
            </a:r>
            <a:endParaRPr sz="2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In most cases you will want to include a custom background list, for example, in an RNAseq you should add all genes in the gtf/gff file you used to align reads.</a:t>
            </a:r>
            <a:endParaRPr sz="2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/>
          <p:nvPr>
            <p:ph type="title"/>
          </p:nvPr>
        </p:nvSpPr>
        <p:spPr>
          <a:xfrm>
            <a:off x="628650" y="273851"/>
            <a:ext cx="8051400" cy="114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So we open tcga_paad_rsem_counts_cleaned.txt </a:t>
            </a:r>
            <a:br>
              <a:rPr lang="en-CA"/>
            </a:br>
            <a:r>
              <a:rPr lang="en-CA"/>
              <a:t>to get the list of genes used for the alignment</a:t>
            </a:r>
            <a:endParaRPr/>
          </a:p>
        </p:txBody>
      </p:sp>
      <p:pic>
        <p:nvPicPr>
          <p:cNvPr id="209" name="Google Shape;20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175" y="1626223"/>
            <a:ext cx="6343650" cy="2533650"/>
          </a:xfrm>
          <a:prstGeom prst="rect">
            <a:avLst/>
          </a:prstGeom>
          <a:noFill/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/>
          <p:nvPr>
            <p:ph type="title"/>
          </p:nvPr>
        </p:nvSpPr>
        <p:spPr>
          <a:xfrm>
            <a:off x="262325" y="244548"/>
            <a:ext cx="7886700" cy="61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Notepad++</a:t>
            </a:r>
            <a:endParaRPr/>
          </a:p>
        </p:txBody>
      </p:sp>
      <p:sp>
        <p:nvSpPr>
          <p:cNvPr id="215" name="Google Shape;215;p45"/>
          <p:cNvSpPr txBox="1"/>
          <p:nvPr>
            <p:ph idx="1" type="body"/>
          </p:nvPr>
        </p:nvSpPr>
        <p:spPr>
          <a:xfrm>
            <a:off x="614050" y="1533775"/>
            <a:ext cx="7886700" cy="309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3300"/>
              <a:t>\t.*</a:t>
            </a:r>
            <a:endParaRPr sz="3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300"/>
              <a:t>.*|</a:t>
            </a:r>
            <a:endParaRPr sz="3300"/>
          </a:p>
        </p:txBody>
      </p:sp>
      <p:pic>
        <p:nvPicPr>
          <p:cNvPr id="216" name="Google Shape;21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588" y="1064838"/>
            <a:ext cx="59150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/>
          <p:nvPr>
            <p:ph type="title"/>
          </p:nvPr>
        </p:nvSpPr>
        <p:spPr>
          <a:xfrm>
            <a:off x="262325" y="244548"/>
            <a:ext cx="7886700" cy="61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Notepad++</a:t>
            </a:r>
            <a:endParaRPr/>
          </a:p>
        </p:txBody>
      </p:sp>
      <p:sp>
        <p:nvSpPr>
          <p:cNvPr id="222" name="Google Shape;222;p46"/>
          <p:cNvSpPr txBox="1"/>
          <p:nvPr>
            <p:ph idx="1" type="body"/>
          </p:nvPr>
        </p:nvSpPr>
        <p:spPr>
          <a:xfrm>
            <a:off x="614050" y="1533775"/>
            <a:ext cx="7886700" cy="309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3300"/>
              <a:t>\t.*</a:t>
            </a:r>
            <a:endParaRPr sz="3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3300"/>
              <a:t>.*\|</a:t>
            </a:r>
            <a:endParaRPr sz="3300"/>
          </a:p>
        </p:txBody>
      </p:sp>
      <p:pic>
        <p:nvPicPr>
          <p:cNvPr id="223" name="Google Shape;22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588" y="1064838"/>
            <a:ext cx="5915025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625" y="806125"/>
            <a:ext cx="6965451" cy="40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/>
          <p:nvPr>
            <p:ph type="title"/>
          </p:nvPr>
        </p:nvSpPr>
        <p:spPr>
          <a:xfrm>
            <a:off x="262325" y="244548"/>
            <a:ext cx="7886700" cy="61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Most of these pathways are very large!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321" y="2571750"/>
            <a:ext cx="6741076" cy="40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8"/>
          <p:cNvSpPr txBox="1"/>
          <p:nvPr>
            <p:ph type="title"/>
          </p:nvPr>
        </p:nvSpPr>
        <p:spPr>
          <a:xfrm>
            <a:off x="107450" y="273550"/>
            <a:ext cx="8792400" cy="630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We can adjust min-max size and download as csv</a:t>
            </a:r>
            <a:endParaRPr/>
          </a:p>
        </p:txBody>
      </p:sp>
      <p:pic>
        <p:nvPicPr>
          <p:cNvPr id="236" name="Google Shape;23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625" y="806125"/>
            <a:ext cx="68294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9"/>
          <p:cNvSpPr txBox="1"/>
          <p:nvPr>
            <p:ph type="title"/>
          </p:nvPr>
        </p:nvSpPr>
        <p:spPr>
          <a:xfrm>
            <a:off x="107450" y="112350"/>
            <a:ext cx="8792400" cy="630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You can later filter redundant pathways, 1st we need to download the gmt files</a:t>
            </a:r>
            <a:endParaRPr/>
          </a:p>
        </p:txBody>
      </p:sp>
      <p:pic>
        <p:nvPicPr>
          <p:cNvPr id="242" name="Google Shape;24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1612" y="955075"/>
            <a:ext cx="3384075" cy="38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/>
          <p:nvPr>
            <p:ph type="title"/>
          </p:nvPr>
        </p:nvSpPr>
        <p:spPr>
          <a:xfrm>
            <a:off x="210050" y="214925"/>
            <a:ext cx="8305200" cy="703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This is how the results file looks like:</a:t>
            </a:r>
            <a:endParaRPr/>
          </a:p>
        </p:txBody>
      </p:sp>
      <p:sp>
        <p:nvSpPr>
          <p:cNvPr id="248" name="Google Shape;248;p50"/>
          <p:cNvSpPr txBox="1"/>
          <p:nvPr>
            <p:ph idx="1" type="body"/>
          </p:nvPr>
        </p:nvSpPr>
        <p:spPr>
          <a:xfrm>
            <a:off x="210150" y="1006226"/>
            <a:ext cx="8305200" cy="362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I greyed and condensed a few columns just for this slide</a:t>
            </a:r>
            <a:endParaRPr/>
          </a:p>
        </p:txBody>
      </p:sp>
      <p:pic>
        <p:nvPicPr>
          <p:cNvPr id="249" name="Google Shape;24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25326"/>
            <a:ext cx="9144002" cy="304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1"/>
          <p:cNvSpPr txBox="1"/>
          <p:nvPr>
            <p:ph type="title"/>
          </p:nvPr>
        </p:nvSpPr>
        <p:spPr>
          <a:xfrm>
            <a:off x="210050" y="214925"/>
            <a:ext cx="8305200" cy="703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This is how the gmt file looks like:</a:t>
            </a:r>
            <a:endParaRPr/>
          </a:p>
        </p:txBody>
      </p:sp>
      <p:pic>
        <p:nvPicPr>
          <p:cNvPr id="255" name="Google Shape;2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70525"/>
            <a:ext cx="8839199" cy="350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200" y="0"/>
            <a:ext cx="310452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4"/>
          <p:cNvSpPr txBox="1"/>
          <p:nvPr/>
        </p:nvSpPr>
        <p:spPr>
          <a:xfrm>
            <a:off x="4679725" y="3080775"/>
            <a:ext cx="38244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375"/>
              </a:spcBef>
              <a:spcAft>
                <a:spcPts val="1000"/>
              </a:spcAft>
              <a:buNone/>
            </a:pPr>
            <a:r>
              <a:rPr lang="en-CA" sz="2200">
                <a:latin typeface="Verdana"/>
                <a:ea typeface="Verdana"/>
                <a:cs typeface="Verdana"/>
                <a:sym typeface="Verdana"/>
              </a:rPr>
              <a:t>      This presentation is an adaptation of 2024 lecture from Ruth Isserlin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52"/>
          <p:cNvPicPr preferRelativeResize="0"/>
          <p:nvPr/>
        </p:nvPicPr>
        <p:blipFill rotWithShape="1">
          <a:blip r:embed="rId3">
            <a:alphaModFix/>
          </a:blip>
          <a:srcRect b="46842" l="0" r="0" t="0"/>
          <a:stretch/>
        </p:blipFill>
        <p:spPr>
          <a:xfrm>
            <a:off x="3370425" y="3839331"/>
            <a:ext cx="9144001" cy="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425"/>
            <a:ext cx="3314725" cy="475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6300" y="2291688"/>
            <a:ext cx="7072925" cy="10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8225" y="593601"/>
            <a:ext cx="9784075" cy="124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52"/>
          <p:cNvCxnSpPr>
            <a:stCxn id="263" idx="1"/>
          </p:cNvCxnSpPr>
          <p:nvPr/>
        </p:nvCxnSpPr>
        <p:spPr>
          <a:xfrm flipH="1">
            <a:off x="1279925" y="1217551"/>
            <a:ext cx="2598300" cy="243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52"/>
          <p:cNvCxnSpPr>
            <a:stCxn id="262" idx="1"/>
          </p:cNvCxnSpPr>
          <p:nvPr/>
        </p:nvCxnSpPr>
        <p:spPr>
          <a:xfrm rot="10800000">
            <a:off x="1118700" y="1973350"/>
            <a:ext cx="2637600" cy="830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266" name="Google Shape;266;p52"/>
          <p:cNvCxnSpPr/>
          <p:nvPr/>
        </p:nvCxnSpPr>
        <p:spPr>
          <a:xfrm rot="10800000">
            <a:off x="1895250" y="4083600"/>
            <a:ext cx="1421400" cy="263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267" name="Google Shape;267;p52"/>
          <p:cNvSpPr/>
          <p:nvPr/>
        </p:nvSpPr>
        <p:spPr>
          <a:xfrm>
            <a:off x="3448550" y="3761150"/>
            <a:ext cx="2227500" cy="286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68" name="Google Shape;268;p52"/>
          <p:cNvCxnSpPr>
            <a:stCxn id="267" idx="1"/>
          </p:cNvCxnSpPr>
          <p:nvPr/>
        </p:nvCxnSpPr>
        <p:spPr>
          <a:xfrm flipH="1">
            <a:off x="2378750" y="3904550"/>
            <a:ext cx="1069800" cy="384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52"/>
          <p:cNvCxnSpPr>
            <a:stCxn id="267" idx="1"/>
          </p:cNvCxnSpPr>
          <p:nvPr/>
        </p:nvCxnSpPr>
        <p:spPr>
          <a:xfrm flipH="1">
            <a:off x="2531150" y="3904550"/>
            <a:ext cx="917400" cy="536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3"/>
          <p:cNvSpPr txBox="1"/>
          <p:nvPr>
            <p:ph type="title"/>
          </p:nvPr>
        </p:nvSpPr>
        <p:spPr>
          <a:xfrm>
            <a:off x="311700" y="23987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Now, let’s do it like pros:</a:t>
            </a:r>
            <a:endParaRPr/>
          </a:p>
        </p:txBody>
      </p:sp>
      <p:sp>
        <p:nvSpPr>
          <p:cNvPr id="275" name="Google Shape;275;p53"/>
          <p:cNvSpPr txBox="1"/>
          <p:nvPr>
            <p:ph idx="1" type="body"/>
          </p:nvPr>
        </p:nvSpPr>
        <p:spPr>
          <a:xfrm>
            <a:off x="2789125" y="2110200"/>
            <a:ext cx="4059000" cy="923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500"/>
              <a:t>Open Module2B_lab.r</a:t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"/>
            <a:ext cx="9144000" cy="5107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900" y="0"/>
            <a:ext cx="59671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5"/>
          <p:cNvSpPr txBox="1"/>
          <p:nvPr>
            <p:ph idx="1" type="body"/>
          </p:nvPr>
        </p:nvSpPr>
        <p:spPr>
          <a:xfrm>
            <a:off x="126750" y="182075"/>
            <a:ext cx="2913000" cy="4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CA">
                <a:latin typeface="Helvetica Neue"/>
                <a:ea typeface="Helvetica Neue"/>
                <a:cs typeface="Helvetica Neue"/>
                <a:sym typeface="Helvetica Neue"/>
              </a:rPr>
              <a:t>As a first example we will use gProfiler in the most basic way possible.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CA"/>
              <a:t>Starting from the data generated last class, let’s get a list of gene names or IDs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-CA"/>
              <a:t>Separate text into columns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CA"/>
              <a:t>Sort them by p-value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idx="1" type="body"/>
          </p:nvPr>
        </p:nvSpPr>
        <p:spPr>
          <a:xfrm>
            <a:off x="126750" y="182075"/>
            <a:ext cx="2913000" cy="44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CA">
                <a:latin typeface="Helvetica Neue"/>
                <a:ea typeface="Helvetica Neue"/>
                <a:cs typeface="Helvetica Neue"/>
                <a:sym typeface="Helvetica Neue"/>
              </a:rPr>
              <a:t>Let’s copy all gene IDs that have an FDR of at least 1%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-CA"/>
              <a:t>Why not take the gene names?</a:t>
            </a:r>
            <a:br>
              <a:rPr lang="en-CA"/>
            </a:b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CA"/>
              <a:t>Why 1%?</a:t>
            </a:r>
            <a:endParaRPr/>
          </a:p>
        </p:txBody>
      </p:sp>
      <p:pic>
        <p:nvPicPr>
          <p:cNvPr id="152" name="Google Shape;1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2325" y="712975"/>
            <a:ext cx="5799450" cy="287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607349" cy="48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975" y="2499825"/>
            <a:ext cx="4592325" cy="2278300"/>
          </a:xfrm>
          <a:prstGeom prst="rect">
            <a:avLst/>
          </a:prstGeom>
          <a:noFill/>
          <a:ln cap="flat" cmpd="sng" w="19050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97200" y="174775"/>
            <a:ext cx="8641500" cy="83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Open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gProfiler </a:t>
            </a:r>
            <a:r>
              <a:rPr lang="en-CA"/>
              <a:t>and paste the numbers you copied</a:t>
            </a:r>
            <a:endParaRPr/>
          </a:p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5585800" y="3343850"/>
            <a:ext cx="2929500" cy="1288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Since we are using IDs that are just numbers, we need to make sure that we have the correct source here! </a:t>
            </a:r>
            <a:endParaRPr/>
          </a:p>
        </p:txBody>
      </p:sp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00" y="1026688"/>
            <a:ext cx="5281002" cy="348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8"/>
          <p:cNvSpPr/>
          <p:nvPr/>
        </p:nvSpPr>
        <p:spPr>
          <a:xfrm>
            <a:off x="2721300" y="3668125"/>
            <a:ext cx="1279200" cy="36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67" name="Google Shape;167;p38"/>
          <p:cNvCxnSpPr>
            <a:stCxn id="166" idx="1"/>
          </p:cNvCxnSpPr>
          <p:nvPr/>
        </p:nvCxnSpPr>
        <p:spPr>
          <a:xfrm rot="10800000">
            <a:off x="669600" y="3355675"/>
            <a:ext cx="2051700" cy="497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/>
          <p:nvPr>
            <p:ph type="title"/>
          </p:nvPr>
        </p:nvSpPr>
        <p:spPr>
          <a:xfrm>
            <a:off x="97200" y="174775"/>
            <a:ext cx="8641500" cy="83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Open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gProfiler </a:t>
            </a:r>
            <a:r>
              <a:rPr lang="en-CA"/>
              <a:t>and paste the numbers you copied</a:t>
            </a:r>
            <a:endParaRPr/>
          </a:p>
        </p:txBody>
      </p:sp>
      <p:sp>
        <p:nvSpPr>
          <p:cNvPr id="173" name="Google Shape;173;p39"/>
          <p:cNvSpPr txBox="1"/>
          <p:nvPr>
            <p:ph idx="1" type="body"/>
          </p:nvPr>
        </p:nvSpPr>
        <p:spPr>
          <a:xfrm>
            <a:off x="5290775" y="895925"/>
            <a:ext cx="2929500" cy="3669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The second tab in the top is just to check ID names and descriptions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The 3rd tab converts IDs to closest genes on different species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The 4th tab is for mutation IDs</a:t>
            </a:r>
            <a:endParaRPr/>
          </a:p>
        </p:txBody>
      </p:sp>
      <p:pic>
        <p:nvPicPr>
          <p:cNvPr id="174" name="Google Shape;17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00" y="895925"/>
            <a:ext cx="4998099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9"/>
          <p:cNvSpPr/>
          <p:nvPr/>
        </p:nvSpPr>
        <p:spPr>
          <a:xfrm>
            <a:off x="1265775" y="895925"/>
            <a:ext cx="1518300" cy="38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/>
          <p:nvPr>
            <p:ph type="title"/>
          </p:nvPr>
        </p:nvSpPr>
        <p:spPr>
          <a:xfrm>
            <a:off x="97200" y="174775"/>
            <a:ext cx="8641500" cy="83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Open </a:t>
            </a:r>
            <a:r>
              <a:rPr lang="en-CA" u="sng">
                <a:solidFill>
                  <a:schemeClr val="hlink"/>
                </a:solidFill>
                <a:hlinkClick r:id="rId3"/>
              </a:rPr>
              <a:t>gProfiler </a:t>
            </a:r>
            <a:r>
              <a:rPr lang="en-CA"/>
              <a:t>and paste the numbers you copied</a:t>
            </a:r>
            <a:endParaRPr/>
          </a:p>
        </p:txBody>
      </p:sp>
      <p:sp>
        <p:nvSpPr>
          <p:cNvPr id="181" name="Google Shape;181;p40"/>
          <p:cNvSpPr txBox="1"/>
          <p:nvPr>
            <p:ph idx="1" type="body"/>
          </p:nvPr>
        </p:nvSpPr>
        <p:spPr>
          <a:xfrm>
            <a:off x="5290775" y="895925"/>
            <a:ext cx="3711900" cy="3669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The second tab in the top is just to check ID names and descriptions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The 3rd tab converts IDs to closest genes on different species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The 4th tab is</a:t>
            </a:r>
            <a:r>
              <a:rPr lang="en-CA"/>
              <a:t> </a:t>
            </a:r>
            <a:r>
              <a:rPr lang="en-CA"/>
              <a:t>for mutation IDs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CA"/>
              <a:t>Save this file as translator.csv (will be used later)</a:t>
            </a:r>
            <a:endParaRPr/>
          </a:p>
        </p:txBody>
      </p:sp>
      <p:pic>
        <p:nvPicPr>
          <p:cNvPr id="182" name="Google Shape;18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00" y="895925"/>
            <a:ext cx="4998099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0"/>
          <p:cNvSpPr/>
          <p:nvPr/>
        </p:nvSpPr>
        <p:spPr>
          <a:xfrm>
            <a:off x="1265775" y="895925"/>
            <a:ext cx="1518300" cy="3846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84" name="Google Shape;184;p40"/>
          <p:cNvCxnSpPr/>
          <p:nvPr/>
        </p:nvCxnSpPr>
        <p:spPr>
          <a:xfrm rot="10800000">
            <a:off x="735700" y="2998850"/>
            <a:ext cx="4515300" cy="1035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0971"/>
            <a:ext cx="8641499" cy="3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 txBox="1"/>
          <p:nvPr>
            <p:ph type="title"/>
          </p:nvPr>
        </p:nvSpPr>
        <p:spPr>
          <a:xfrm>
            <a:off x="97200" y="174775"/>
            <a:ext cx="8641500" cy="83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Sometimes an ID from database A will match with 2 IDs from database B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