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5"/>
    <p:sldMasterId id="2147483678" r:id="rId6"/>
    <p:sldMasterId id="214748367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Lst>
  <p:sldSz cy="5143500" cx="9144000"/>
  <p:notesSz cx="6858000" cy="9144000"/>
  <p:embeddedFontLst>
    <p:embeddedFont>
      <p:font typeface="Quattrocento Sans"/>
      <p:regular r:id="rId56"/>
      <p:bold r:id="rId57"/>
      <p:italic r:id="rId58"/>
      <p:boldItalic r:id="rId59"/>
    </p:embeddedFont>
    <p:embeddedFont>
      <p:font typeface="Helvetica Neue"/>
      <p:regular r:id="rId60"/>
      <p:bold r:id="rId61"/>
      <p:italic r:id="rId62"/>
      <p:boldItalic r:id="rId63"/>
    </p:embeddedFont>
    <p:embeddedFont>
      <p:font typeface="Helvetica Neue Light"/>
      <p:regular r:id="rId64"/>
      <p:bold r:id="rId65"/>
      <p:italic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AAD8F9B-6048-4096-B255-4440C0DA09ED}">
  <a:tblStyle styleId="{1AAD8F9B-6048-4096-B255-4440C0DA09ED}"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2ED920F7-E6E8-44A0-87BE-27119D06D9ED}"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127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HelveticaNeue-italic.fntdata"/><Relationship Id="rId61" Type="http://schemas.openxmlformats.org/officeDocument/2006/relationships/font" Target="fonts/HelveticaNeue-bold.fntdata"/><Relationship Id="rId20" Type="http://schemas.openxmlformats.org/officeDocument/2006/relationships/slide" Target="slides/slide12.xml"/><Relationship Id="rId64" Type="http://schemas.openxmlformats.org/officeDocument/2006/relationships/font" Target="fonts/HelveticaNeueLight-regular.fntdata"/><Relationship Id="rId63" Type="http://schemas.openxmlformats.org/officeDocument/2006/relationships/font" Target="fonts/HelveticaNeue-boldItalic.fntdata"/><Relationship Id="rId22" Type="http://schemas.openxmlformats.org/officeDocument/2006/relationships/slide" Target="slides/slide14.xml"/><Relationship Id="rId66" Type="http://schemas.openxmlformats.org/officeDocument/2006/relationships/font" Target="fonts/HelveticaNeueLight-italic.fntdata"/><Relationship Id="rId21" Type="http://schemas.openxmlformats.org/officeDocument/2006/relationships/slide" Target="slides/slide13.xml"/><Relationship Id="rId65" Type="http://schemas.openxmlformats.org/officeDocument/2006/relationships/font" Target="fonts/HelveticaNeueLight-bold.fntdata"/><Relationship Id="rId24" Type="http://schemas.openxmlformats.org/officeDocument/2006/relationships/slide" Target="slides/slide16.xml"/><Relationship Id="rId23" Type="http://schemas.openxmlformats.org/officeDocument/2006/relationships/slide" Target="slides/slide15.xml"/><Relationship Id="rId67" Type="http://schemas.openxmlformats.org/officeDocument/2006/relationships/font" Target="fonts/HelveticaNeueLight-boldItalic.fntdata"/><Relationship Id="rId60" Type="http://schemas.openxmlformats.org/officeDocument/2006/relationships/font" Target="fonts/HelveticaNeue-regular.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font" Target="fonts/QuattrocentoSans-bold.fntdata"/><Relationship Id="rId12" Type="http://schemas.openxmlformats.org/officeDocument/2006/relationships/slide" Target="slides/slide4.xml"/><Relationship Id="rId56" Type="http://schemas.openxmlformats.org/officeDocument/2006/relationships/font" Target="fonts/QuattrocentoSans-regular.fntdata"/><Relationship Id="rId15" Type="http://schemas.openxmlformats.org/officeDocument/2006/relationships/slide" Target="slides/slide7.xml"/><Relationship Id="rId59" Type="http://schemas.openxmlformats.org/officeDocument/2006/relationships/font" Target="fonts/QuattrocentoSans-boldItalic.fntdata"/><Relationship Id="rId14" Type="http://schemas.openxmlformats.org/officeDocument/2006/relationships/slide" Target="slides/slide6.xml"/><Relationship Id="rId58" Type="http://schemas.openxmlformats.org/officeDocument/2006/relationships/font" Target="fonts/QuattrocentoSans-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cfef47f299_0_1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3cfef47f299_0_1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db4f2352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db4f2352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db4f2352a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db4f2352a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cfef47f299_0_11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CA"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
        <p:nvSpPr>
          <p:cNvPr id="281" name="Google Shape;281;g3cfef47f299_0_1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82" name="Google Shape;282;g3cfef47f299_0_1158:notes"/>
          <p:cNvSpPr txBox="1"/>
          <p:nvPr>
            <p:ph idx="1" type="body"/>
          </p:nvPr>
        </p:nvSpPr>
        <p:spPr>
          <a:xfrm>
            <a:off x="685800" y="4400550"/>
            <a:ext cx="5486400" cy="3600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cfef47f299_0_14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CA"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
        <p:nvSpPr>
          <p:cNvPr id="289" name="Google Shape;289;g3cfef47f299_0_1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90" name="Google Shape;290;g3cfef47f299_0_1411:notes"/>
          <p:cNvSpPr txBox="1"/>
          <p:nvPr>
            <p:ph idx="1" type="body"/>
          </p:nvPr>
        </p:nvSpPr>
        <p:spPr>
          <a:xfrm>
            <a:off x="685800" y="4400550"/>
            <a:ext cx="5486400" cy="3600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CA" sz="2100">
                <a:solidFill>
                  <a:schemeClr val="dk1"/>
                </a:solidFill>
                <a:latin typeface="Helvetica Neue Light"/>
                <a:ea typeface="Helvetica Neue Light"/>
                <a:cs typeface="Helvetica Neue Light"/>
                <a:sym typeface="Helvetica Neue Light"/>
              </a:rPr>
              <a:t>(0.999^2000) + </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SzPts val="1100"/>
              <a:buNone/>
            </a:pPr>
            <a:r>
              <a:rPr lang="en-CA" sz="2100">
                <a:solidFill>
                  <a:schemeClr val="dk1"/>
                </a:solidFill>
                <a:latin typeface="Helvetica Neue Light"/>
                <a:ea typeface="Helvetica Neue Light"/>
                <a:cs typeface="Helvetica Neue Light"/>
                <a:sym typeface="Helvetica Neue Light"/>
              </a:rPr>
              <a:t>((0.999^1999*0.001)*2000) + </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rPr lang="en-CA" sz="2100">
                <a:solidFill>
                  <a:schemeClr val="dk1"/>
                </a:solidFill>
                <a:latin typeface="Helvetica Neue Light"/>
                <a:ea typeface="Helvetica Neue Light"/>
                <a:cs typeface="Helvetica Neue Light"/>
                <a:sym typeface="Helvetica Neue Light"/>
              </a:rPr>
              <a:t>((0.999^1998*0.001^2)*2000*1999/2) + ((0.999^1997*0.001^3)*2000*1999*1998/6) +((0.999^1996*0.001^4)*2000*1999*1998*1997/24) +((0.999^1995*0.001^5)*2000*1999*1998*1997*1996/120)</a:t>
            </a:r>
            <a:endParaRPr sz="2100">
              <a:solidFill>
                <a:schemeClr val="dk1"/>
              </a:solidFill>
              <a:latin typeface="Helvetica Neue Light"/>
              <a:ea typeface="Helvetica Neue Light"/>
              <a:cs typeface="Helvetica Neue Light"/>
              <a:sym typeface="Helvetica Neue 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cfef47f299_0_14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CA"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
        <p:nvSpPr>
          <p:cNvPr id="297" name="Google Shape;297;g3cfef47f299_0_14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98" name="Google Shape;298;g3cfef47f299_0_1419:notes"/>
          <p:cNvSpPr txBox="1"/>
          <p:nvPr>
            <p:ph idx="1" type="body"/>
          </p:nvPr>
        </p:nvSpPr>
        <p:spPr>
          <a:xfrm>
            <a:off x="685800" y="4400550"/>
            <a:ext cx="5486400" cy="3600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CA" sz="2100">
                <a:solidFill>
                  <a:schemeClr val="dk1"/>
                </a:solidFill>
                <a:latin typeface="Helvetica Neue Light"/>
                <a:ea typeface="Helvetica Neue Light"/>
                <a:cs typeface="Helvetica Neue Light"/>
                <a:sym typeface="Helvetica Neue Light"/>
              </a:rPr>
              <a:t>(0.999^2000) + </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SzPts val="1100"/>
              <a:buNone/>
            </a:pPr>
            <a:r>
              <a:rPr lang="en-CA" sz="2100">
                <a:solidFill>
                  <a:schemeClr val="dk1"/>
                </a:solidFill>
                <a:latin typeface="Helvetica Neue Light"/>
                <a:ea typeface="Helvetica Neue Light"/>
                <a:cs typeface="Helvetica Neue Light"/>
                <a:sym typeface="Helvetica Neue Light"/>
              </a:rPr>
              <a:t>((0.999^1999*0.001)*2000) + </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SzPts val="1100"/>
              <a:buNone/>
            </a:pPr>
            <a:r>
              <a:rPr lang="en-CA" sz="2100">
                <a:solidFill>
                  <a:schemeClr val="dk1"/>
                </a:solidFill>
                <a:latin typeface="Helvetica Neue Light"/>
                <a:ea typeface="Helvetica Neue Light"/>
                <a:cs typeface="Helvetica Neue Light"/>
                <a:sym typeface="Helvetica Neue Light"/>
              </a:rPr>
              <a:t>((0.999^1998*0.001^2)*2000*1999/2) + ((0.999^1997*0.001^3)*2000*1999*1998/6) +((0.999^1996*0.001^4)*2000*1999*1998*1997/24) +((0.999^1995*0.001^5)*2000*1999*1998*1997*1996/120)</a:t>
            </a:r>
            <a:endParaRPr sz="2100">
              <a:solidFill>
                <a:schemeClr val="dk1"/>
              </a:solidFill>
              <a:latin typeface="Helvetica Neue Light"/>
              <a:ea typeface="Helvetica Neue Light"/>
              <a:cs typeface="Helvetica Neue Light"/>
              <a:sym typeface="Helvetica Neue 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cfef47f299_0_14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CA"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
        <p:nvSpPr>
          <p:cNvPr id="304" name="Google Shape;304;g3cfef47f299_0_14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05" name="Google Shape;305;g3cfef47f299_0_1425:notes"/>
          <p:cNvSpPr txBox="1"/>
          <p:nvPr>
            <p:ph idx="1" type="body"/>
          </p:nvPr>
        </p:nvSpPr>
        <p:spPr>
          <a:xfrm>
            <a:off x="685800" y="4400550"/>
            <a:ext cx="5486400" cy="3600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CA" sz="2100">
                <a:solidFill>
                  <a:schemeClr val="dk1"/>
                </a:solidFill>
                <a:latin typeface="Helvetica Neue Light"/>
                <a:ea typeface="Helvetica Neue Light"/>
                <a:cs typeface="Helvetica Neue Light"/>
                <a:sym typeface="Helvetica Neue Light"/>
              </a:rPr>
              <a:t>(0.999^2000) + </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SzPts val="1100"/>
              <a:buNone/>
            </a:pPr>
            <a:r>
              <a:rPr lang="en-CA" sz="2100">
                <a:solidFill>
                  <a:schemeClr val="dk1"/>
                </a:solidFill>
                <a:latin typeface="Helvetica Neue Light"/>
                <a:ea typeface="Helvetica Neue Light"/>
                <a:cs typeface="Helvetica Neue Light"/>
                <a:sym typeface="Helvetica Neue Light"/>
              </a:rPr>
              <a:t>((0.999^1999*0.001)*2000) + </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SzPts val="1100"/>
              <a:buNone/>
            </a:pPr>
            <a:r>
              <a:rPr lang="en-CA" sz="2100">
                <a:solidFill>
                  <a:schemeClr val="dk1"/>
                </a:solidFill>
                <a:latin typeface="Helvetica Neue Light"/>
                <a:ea typeface="Helvetica Neue Light"/>
                <a:cs typeface="Helvetica Neue Light"/>
                <a:sym typeface="Helvetica Neue Light"/>
              </a:rPr>
              <a:t>((0.999^1998*0.001^2)*2000*1999/2) + ((0.999^1997*0.001^3)*2000*1999*1998/6) +((0.999^1996*0.001^4)*2000*1999*1998*1997/24) +((0.999^1995*0.001^5)*2000*1999*1998*1997*1996/120)</a:t>
            </a:r>
            <a:endParaRPr sz="2100">
              <a:solidFill>
                <a:schemeClr val="dk1"/>
              </a:solidFill>
              <a:latin typeface="Helvetica Neue Light"/>
              <a:ea typeface="Helvetica Neue Light"/>
              <a:cs typeface="Helvetica Neue Light"/>
              <a:sym typeface="Helvetica Neue 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cfef47f299_0_1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cfef47f299_0_1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cfef47f299_0_1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cfef47f299_0_1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cffa76ed47_0_10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3cffa76ed47_0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cffa76ed47_0_17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3cffa76ed47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dd9a6fb644_0_1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CA"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
        <p:nvSpPr>
          <p:cNvPr id="134" name="Google Shape;134;g3dd9a6fb644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35" name="Google Shape;135;g3dd9a6fb644_0_117:notes"/>
          <p:cNvSpPr txBox="1"/>
          <p:nvPr>
            <p:ph idx="1" type="body"/>
          </p:nvPr>
        </p:nvSpPr>
        <p:spPr>
          <a:xfrm>
            <a:off x="685800" y="4400550"/>
            <a:ext cx="5486400" cy="3600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cffa76ed47_0_63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3cffa76ed47_0_6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cffa76ed47_0_65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3cffa76ed47_0_6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cffa76ed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cffa76ed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cffa76ed47_0_66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g3cffa76ed47_0_6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cffa76ed47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cffa76ed47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cffa76ed47_0_8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3cffa76ed47_0_8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3cffa76ed47_0_84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g3cffa76ed47_0_8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3dd9a6fb6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3dd9a6fb6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3cffa76ed47_0_62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g3cffa76ed47_0_6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cfef47f299_0_11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CA"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
        <p:nvSpPr>
          <p:cNvPr id="534" name="Google Shape;534;g3cfef47f299_0_1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35" name="Google Shape;535;g3cfef47f299_0_1176:notes"/>
          <p:cNvSpPr txBox="1"/>
          <p:nvPr>
            <p:ph idx="1" type="body"/>
          </p:nvPr>
        </p:nvSpPr>
        <p:spPr>
          <a:xfrm>
            <a:off x="685800" y="4400550"/>
            <a:ext cx="5486400" cy="3600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cfef47f299_0_11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CA"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
        <p:nvSpPr>
          <p:cNvPr id="141" name="Google Shape;141;g3cfef47f299_0_1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42" name="Google Shape;142;g3cfef47f299_0_1145:notes"/>
          <p:cNvSpPr txBox="1"/>
          <p:nvPr>
            <p:ph idx="1" type="body"/>
          </p:nvPr>
        </p:nvSpPr>
        <p:spPr>
          <a:xfrm>
            <a:off x="685800" y="4400550"/>
            <a:ext cx="5486400" cy="3600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3cfef47f299_0_11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CA" sz="13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
        <p:nvSpPr>
          <p:cNvPr id="555" name="Google Shape;555;g3cfef47f299_0_1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56" name="Google Shape;556;g3cfef47f299_0_11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3cfef47f299_0_1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62" name="Google Shape;562;g3cfef47f299_0_12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63" name="Google Shape;563;g3cfef47f299_0_12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CA"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3cfef47f299_0_12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71" name="Google Shape;571;g3cfef47f299_0_12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72" name="Google Shape;572;g3cfef47f299_0_12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CA"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3cfef47f299_0_12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78" name="Google Shape;578;g3cfef47f299_0_12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79" name="Google Shape;579;g3cfef47f299_0_12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CA"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3cfef47f299_0_1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5" name="Google Shape;585;g3cfef47f299_0_1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86" name="Google Shape;586;g3cfef47f299_0_12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CA"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3cfef47f299_0_122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g3cfef47f299_0_12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3cfef47f299_0_123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g3cfef47f299_0_1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3cfef47f299_0_124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g3cfef47f299_0_1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3cfef47f299_0_125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g3cfef47f299_0_1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3cffa76ed47_0_2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g3cffa76ed47_0_2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lang="en-CA" sz="930"/>
              <a:t>We are slowly getting in more details on how a simple enrichment test works.</a:t>
            </a:r>
            <a:endParaRPr/>
          </a:p>
          <a:p>
            <a:pPr indent="0" lvl="0" marL="0" rtl="0" algn="l">
              <a:lnSpc>
                <a:spcPct val="80000"/>
              </a:lnSpc>
              <a:spcBef>
                <a:spcPts val="0"/>
              </a:spcBef>
              <a:spcAft>
                <a:spcPts val="0"/>
              </a:spcAft>
              <a:buNone/>
            </a:pPr>
            <a:r>
              <a:t/>
            </a:r>
            <a:endParaRPr sz="930"/>
          </a:p>
          <a:p>
            <a:pPr indent="0" lvl="0" marL="0" rtl="0" algn="l">
              <a:lnSpc>
                <a:spcPct val="80000"/>
              </a:lnSpc>
              <a:spcBef>
                <a:spcPts val="0"/>
              </a:spcBef>
              <a:spcAft>
                <a:spcPts val="0"/>
              </a:spcAft>
              <a:buNone/>
            </a:pPr>
            <a:r>
              <a:rPr lang="en-CA" sz="930"/>
              <a:t> Here in pink is our gene list that we have selected and in blue the pathway. The gene list has 41 genes and the pathway 39.</a:t>
            </a:r>
            <a:endParaRPr/>
          </a:p>
          <a:p>
            <a:pPr indent="0" lvl="0" marL="0" rtl="0" algn="l">
              <a:lnSpc>
                <a:spcPct val="80000"/>
              </a:lnSpc>
              <a:spcBef>
                <a:spcPts val="0"/>
              </a:spcBef>
              <a:spcAft>
                <a:spcPts val="0"/>
              </a:spcAft>
              <a:buNone/>
            </a:pPr>
            <a:r>
              <a:rPr lang="en-CA" sz="930"/>
              <a:t>The brown represents all genes in the experimental background.</a:t>
            </a:r>
            <a:endParaRPr/>
          </a:p>
          <a:p>
            <a:pPr indent="0" lvl="0" marL="0" rtl="0" algn="l">
              <a:lnSpc>
                <a:spcPct val="80000"/>
              </a:lnSpc>
              <a:spcBef>
                <a:spcPts val="0"/>
              </a:spcBef>
              <a:spcAft>
                <a:spcPts val="0"/>
              </a:spcAft>
              <a:buNone/>
            </a:pPr>
            <a:r>
              <a:t/>
            </a:r>
            <a:endParaRPr sz="930"/>
          </a:p>
          <a:p>
            <a:pPr indent="0" lvl="0" marL="0" rtl="0" algn="l">
              <a:lnSpc>
                <a:spcPct val="80000"/>
              </a:lnSpc>
              <a:spcBef>
                <a:spcPts val="0"/>
              </a:spcBef>
              <a:spcAft>
                <a:spcPts val="0"/>
              </a:spcAft>
              <a:buNone/>
            </a:pPr>
            <a:r>
              <a:rPr lang="en-CA" sz="930"/>
              <a:t>The first step of the enrichment test is to calculate the  size of the overlap between the gene list and the pathway that we are testing</a:t>
            </a:r>
            <a:endParaRPr/>
          </a:p>
          <a:p>
            <a:pPr indent="0" lvl="0" marL="0" rtl="0" algn="l">
              <a:lnSpc>
                <a:spcPct val="80000"/>
              </a:lnSpc>
              <a:spcBef>
                <a:spcPts val="0"/>
              </a:spcBef>
              <a:spcAft>
                <a:spcPts val="0"/>
              </a:spcAft>
              <a:buNone/>
            </a:pPr>
            <a:r>
              <a:rPr lang="en-CA" sz="930"/>
              <a:t> </a:t>
            </a:r>
            <a:endParaRPr/>
          </a:p>
          <a:p>
            <a:pPr indent="0" lvl="0" marL="0" rtl="0" algn="l">
              <a:lnSpc>
                <a:spcPct val="80000"/>
              </a:lnSpc>
              <a:spcBef>
                <a:spcPts val="0"/>
              </a:spcBef>
              <a:spcAft>
                <a:spcPts val="0"/>
              </a:spcAft>
              <a:buNone/>
            </a:pPr>
            <a:r>
              <a:rPr lang="en-CA" sz="930">
                <a:solidFill>
                  <a:schemeClr val="accent1"/>
                </a:solidFill>
              </a:rPr>
              <a:t>But then the next step is to calculate if we can get the same overlap size or a larger overlap by chance only using a random gene list.</a:t>
            </a:r>
            <a:endParaRPr/>
          </a:p>
          <a:p>
            <a:pPr indent="0" lvl="0" marL="0" rtl="0" algn="l">
              <a:lnSpc>
                <a:spcPct val="80000"/>
              </a:lnSpc>
              <a:spcBef>
                <a:spcPts val="0"/>
              </a:spcBef>
              <a:spcAft>
                <a:spcPts val="0"/>
              </a:spcAft>
              <a:buNone/>
            </a:pPr>
            <a:r>
              <a:t/>
            </a:r>
            <a:endParaRPr sz="930">
              <a:solidFill>
                <a:schemeClr val="accent1"/>
              </a:solidFill>
            </a:endParaRPr>
          </a:p>
          <a:p>
            <a:pPr indent="0" lvl="0" marL="0" rtl="0" algn="l">
              <a:lnSpc>
                <a:spcPct val="80000"/>
              </a:lnSpc>
              <a:spcBef>
                <a:spcPts val="0"/>
              </a:spcBef>
              <a:spcAft>
                <a:spcPts val="0"/>
              </a:spcAft>
              <a:buNone/>
            </a:pPr>
            <a:r>
              <a:rPr lang="en-CA" sz="930"/>
              <a:t>So ,One way to do it is try 1000 random gene lists  and compute the overlap size for each of the random list . You get a null distribution and you measure how much your observed overlap is larger compared to null distrubution.</a:t>
            </a:r>
            <a:endParaRPr/>
          </a:p>
          <a:p>
            <a:pPr indent="0" lvl="0" marL="0" rtl="0" algn="l">
              <a:lnSpc>
                <a:spcPct val="80000"/>
              </a:lnSpc>
              <a:spcBef>
                <a:spcPts val="0"/>
              </a:spcBef>
              <a:spcAft>
                <a:spcPts val="0"/>
              </a:spcAft>
              <a:buNone/>
            </a:pPr>
            <a:r>
              <a:t/>
            </a:r>
            <a:endParaRPr sz="930">
              <a:solidFill>
                <a:schemeClr val="accent1"/>
              </a:solidFill>
            </a:endParaRPr>
          </a:p>
          <a:p>
            <a:pPr indent="0" lvl="0" marL="0" rtl="0" algn="l">
              <a:lnSpc>
                <a:spcPct val="80000"/>
              </a:lnSpc>
              <a:spcBef>
                <a:spcPts val="0"/>
              </a:spcBef>
              <a:spcAft>
                <a:spcPts val="0"/>
              </a:spcAft>
              <a:buNone/>
            </a:pPr>
            <a:r>
              <a:rPr lang="en-CA" sz="930">
                <a:solidFill>
                  <a:schemeClr val="accent1"/>
                </a:solidFill>
              </a:rPr>
              <a:t>When you do that, you are calculating an empirical pvalue and i have writtend the formula of the empirical pvalue below.</a:t>
            </a:r>
            <a:endParaRPr/>
          </a:p>
          <a:p>
            <a:pPr indent="0" lvl="0" marL="0" rtl="0" algn="l">
              <a:lnSpc>
                <a:spcPct val="80000"/>
              </a:lnSpc>
              <a:spcBef>
                <a:spcPts val="0"/>
              </a:spcBef>
              <a:spcAft>
                <a:spcPts val="0"/>
              </a:spcAft>
              <a:buNone/>
            </a:pPr>
            <a:r>
              <a:t/>
            </a:r>
            <a:endParaRPr sz="930">
              <a:solidFill>
                <a:schemeClr val="accent1"/>
              </a:solidFill>
            </a:endParaRPr>
          </a:p>
          <a:p>
            <a:pPr indent="0" lvl="0" marL="0" rtl="0" algn="l">
              <a:lnSpc>
                <a:spcPct val="80000"/>
              </a:lnSpc>
              <a:spcBef>
                <a:spcPts val="0"/>
              </a:spcBef>
              <a:spcAft>
                <a:spcPts val="0"/>
              </a:spcAft>
              <a:buNone/>
            </a:pPr>
            <a:r>
              <a:rPr lang="en-CA" sz="930">
                <a:solidFill>
                  <a:schemeClr val="accent1"/>
                </a:solidFill>
              </a:rPr>
              <a:t>The p-value is assessing the probability that the overlap between your gene list and your pathway is observed by chance only or in other words the pvalue is assessing  </a:t>
            </a:r>
            <a:r>
              <a:rPr lang="en-CA" sz="930"/>
              <a:t>the probability that this pathway is enriched in our gene list by chance only.</a:t>
            </a:r>
            <a:endParaRPr/>
          </a:p>
          <a:p>
            <a:pPr indent="0" lvl="0" marL="0" rtl="0" algn="l">
              <a:lnSpc>
                <a:spcPct val="80000"/>
              </a:lnSpc>
              <a:spcBef>
                <a:spcPts val="0"/>
              </a:spcBef>
              <a:spcAft>
                <a:spcPts val="0"/>
              </a:spcAft>
              <a:buNone/>
            </a:pPr>
            <a:r>
              <a:t/>
            </a:r>
            <a:endParaRPr sz="930"/>
          </a:p>
          <a:p>
            <a:pPr indent="0" lvl="0" marL="0" rtl="0" algn="l">
              <a:lnSpc>
                <a:spcPct val="80000"/>
              </a:lnSpc>
              <a:spcBef>
                <a:spcPts val="0"/>
              </a:spcBef>
              <a:spcAft>
                <a:spcPts val="0"/>
              </a:spcAft>
              <a:buNone/>
            </a:pPr>
            <a:r>
              <a:rPr lang="en-CA" sz="930"/>
              <a:t> A p value can range from 0 to 1 . if we have a p value close to 0, there is a low chance that the results are caused by random chance and we can be confident to report the pathway as enriched and if it is 1 it is likely due to random chance only, so 0 is good and 1 is bad..</a:t>
            </a:r>
            <a:endParaRPr/>
          </a:p>
          <a:p>
            <a:pPr indent="0" lvl="0" marL="0" rtl="0" algn="l">
              <a:lnSpc>
                <a:spcPct val="80000"/>
              </a:lnSpc>
              <a:spcBef>
                <a:spcPts val="0"/>
              </a:spcBef>
              <a:spcAft>
                <a:spcPts val="0"/>
              </a:spcAft>
              <a:buNone/>
            </a:pPr>
            <a:r>
              <a:t/>
            </a:r>
            <a:endParaRPr sz="930"/>
          </a:p>
          <a:p>
            <a:pPr indent="0" lvl="0" marL="0" rtl="0" algn="l">
              <a:lnSpc>
                <a:spcPct val="80000"/>
              </a:lnSpc>
              <a:spcBef>
                <a:spcPts val="0"/>
              </a:spcBef>
              <a:spcAft>
                <a:spcPts val="0"/>
              </a:spcAft>
              <a:buNone/>
            </a:pPr>
            <a:r>
              <a:rPr lang="en-CA" sz="930"/>
              <a:t> The problem with this method of random permutation is that you need to do a lot of random selection to obtain a good p value precision and it can be time and resource consuming for the computer. </a:t>
            </a:r>
            <a:endParaRPr/>
          </a:p>
          <a:p>
            <a:pPr indent="0" lvl="0" marL="0" rtl="0" algn="l">
              <a:lnSpc>
                <a:spcPct val="80000"/>
              </a:lnSpc>
              <a:spcBef>
                <a:spcPts val="0"/>
              </a:spcBef>
              <a:spcAft>
                <a:spcPts val="0"/>
              </a:spcAft>
              <a:buNone/>
            </a:pPr>
            <a:r>
              <a:t/>
            </a:r>
            <a:endParaRPr sz="930"/>
          </a:p>
          <a:p>
            <a:pPr indent="0" lvl="0" marL="0" rtl="0" algn="l">
              <a:lnSpc>
                <a:spcPct val="80000"/>
              </a:lnSpc>
              <a:spcBef>
                <a:spcPts val="0"/>
              </a:spcBef>
              <a:spcAft>
                <a:spcPts val="0"/>
              </a:spcAft>
              <a:buNone/>
            </a:pPr>
            <a:r>
              <a:rPr lang="en-CA" sz="930"/>
              <a:t>Luckily under some conditions, we know what the distribution of the random samples looks like and we don’t have to do all these permutations but we can directly use a statistical test instead.</a:t>
            </a:r>
            <a:endParaRPr/>
          </a:p>
          <a:p>
            <a:pPr indent="0" lvl="0" marL="0" rtl="0" algn="l">
              <a:lnSpc>
                <a:spcPct val="80000"/>
              </a:lnSpc>
              <a:spcBef>
                <a:spcPts val="0"/>
              </a:spcBef>
              <a:spcAft>
                <a:spcPts val="0"/>
              </a:spcAft>
              <a:buNone/>
            </a:pPr>
            <a:r>
              <a:t/>
            </a:r>
            <a:endParaRPr sz="930"/>
          </a:p>
          <a:p>
            <a:pPr indent="0" lvl="0" marL="0" rtl="0" algn="l">
              <a:lnSpc>
                <a:spcPct val="80000"/>
              </a:lnSpc>
              <a:spcBef>
                <a:spcPts val="0"/>
              </a:spcBef>
              <a:spcAft>
                <a:spcPts val="0"/>
              </a:spcAft>
              <a:buNone/>
            </a:pPr>
            <a:r>
              <a:rPr lang="en-CA" sz="930"/>
              <a:t>For this case, the distribution for enrichment test is a hypergeometric distribution and  the test that uses this distribution is the fisher's exact test. </a:t>
            </a:r>
            <a:endParaRPr/>
          </a:p>
          <a:p>
            <a:pPr indent="0" lvl="0" marL="0" rtl="0" algn="l">
              <a:lnSpc>
                <a:spcPct val="80000"/>
              </a:lnSpc>
              <a:spcBef>
                <a:spcPts val="0"/>
              </a:spcBef>
              <a:spcAft>
                <a:spcPts val="0"/>
              </a:spcAft>
              <a:buNone/>
            </a:pPr>
            <a:r>
              <a:t/>
            </a:r>
            <a:endParaRPr sz="930">
              <a:solidFill>
                <a:schemeClr val="accent1"/>
              </a:solidFill>
            </a:endParaRPr>
          </a:p>
          <a:p>
            <a:pPr indent="0" lvl="0" marL="0" rtl="0" algn="l">
              <a:lnSpc>
                <a:spcPct val="80000"/>
              </a:lnSpc>
              <a:spcBef>
                <a:spcPts val="0"/>
              </a:spcBef>
              <a:spcAft>
                <a:spcPts val="0"/>
              </a:spcAft>
              <a:buNone/>
            </a:pPr>
            <a:r>
              <a:t/>
            </a:r>
            <a:endParaRPr sz="930">
              <a:solidFill>
                <a:schemeClr val="accent1"/>
              </a:solidFill>
            </a:endParaRPr>
          </a:p>
          <a:p>
            <a:pPr indent="0" lvl="0" marL="0" rtl="0" algn="l">
              <a:lnSpc>
                <a:spcPct val="80000"/>
              </a:lnSpc>
              <a:spcBef>
                <a:spcPts val="0"/>
              </a:spcBef>
              <a:spcAft>
                <a:spcPts val="0"/>
              </a:spcAft>
              <a:buNone/>
            </a:pPr>
            <a:r>
              <a:t/>
            </a:r>
            <a:endParaRPr sz="930">
              <a:solidFill>
                <a:schemeClr val="accent1"/>
              </a:solidFill>
            </a:endParaRPr>
          </a:p>
          <a:p>
            <a:pPr indent="0" lvl="0" marL="0" rtl="0" algn="l">
              <a:lnSpc>
                <a:spcPct val="80000"/>
              </a:lnSpc>
              <a:spcBef>
                <a:spcPts val="0"/>
              </a:spcBef>
              <a:spcAft>
                <a:spcPts val="0"/>
              </a:spcAft>
              <a:buNone/>
            </a:pPr>
            <a:r>
              <a:t/>
            </a:r>
            <a:endParaRPr b="1" sz="930"/>
          </a:p>
        </p:txBody>
      </p:sp>
      <p:sp>
        <p:nvSpPr>
          <p:cNvPr id="631" name="Google Shape;631;g3cffa76ed47_0_2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cffa76ed47_0_1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CA"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
        <p:nvSpPr>
          <p:cNvPr id="151" name="Google Shape;151;g3cffa76ed47_0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52" name="Google Shape;152;g3cffa76ed47_0_181:notes"/>
          <p:cNvSpPr txBox="1"/>
          <p:nvPr>
            <p:ph idx="1" type="body"/>
          </p:nvPr>
        </p:nvSpPr>
        <p:spPr>
          <a:xfrm>
            <a:off x="685800" y="4400550"/>
            <a:ext cx="5486400" cy="3600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CA" sz="2100">
                <a:solidFill>
                  <a:schemeClr val="dk1"/>
                </a:solidFill>
                <a:latin typeface="Helvetica Neue Light"/>
                <a:ea typeface="Helvetica Neue Light"/>
                <a:cs typeface="Helvetica Neue Light"/>
                <a:sym typeface="Helvetica Neue Light"/>
              </a:rPr>
              <a:t>(0.999^2000) + </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SzPts val="1100"/>
              <a:buNone/>
            </a:pPr>
            <a:r>
              <a:rPr lang="en-CA" sz="2100">
                <a:solidFill>
                  <a:schemeClr val="dk1"/>
                </a:solidFill>
                <a:latin typeface="Helvetica Neue Light"/>
                <a:ea typeface="Helvetica Neue Light"/>
                <a:cs typeface="Helvetica Neue Light"/>
                <a:sym typeface="Helvetica Neue Light"/>
              </a:rPr>
              <a:t>((0.999^1999*0.001)*2000) + </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SzPts val="1100"/>
              <a:buNone/>
            </a:pPr>
            <a:r>
              <a:rPr lang="en-CA" sz="2100">
                <a:solidFill>
                  <a:schemeClr val="dk1"/>
                </a:solidFill>
                <a:latin typeface="Helvetica Neue Light"/>
                <a:ea typeface="Helvetica Neue Light"/>
                <a:cs typeface="Helvetica Neue Light"/>
                <a:sym typeface="Helvetica Neue Light"/>
              </a:rPr>
              <a:t>((0.999^1998*0.001^2)*2000*1999/2) + ((0.999^1997*0.001^3)*2000*1999*1998/6) +((0.999^1996*0.001^4)*2000*1999*1998*1997/24) +((0.999^1995*0.001^5)*2000*1999*1998*1997*1996/120)</a:t>
            </a:r>
            <a:endParaRPr sz="2100">
              <a:solidFill>
                <a:schemeClr val="dk1"/>
              </a:solidFill>
              <a:latin typeface="Helvetica Neue Light"/>
              <a:ea typeface="Helvetica Neue Light"/>
              <a:cs typeface="Helvetica Neue Light"/>
              <a:sym typeface="Helvetica Neue Light"/>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3cffa76ed47_0_29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latin typeface="Arial"/>
                <a:ea typeface="Arial"/>
                <a:cs typeface="Arial"/>
                <a:sym typeface="Arial"/>
              </a:rPr>
              <a:t>‹#›</a:t>
            </a:fld>
            <a:endParaRPr>
              <a:latin typeface="Arial"/>
              <a:ea typeface="Arial"/>
              <a:cs typeface="Arial"/>
              <a:sym typeface="Arial"/>
            </a:endParaRPr>
          </a:p>
        </p:txBody>
      </p:sp>
      <p:sp>
        <p:nvSpPr>
          <p:cNvPr id="661" name="Google Shape;661;g3cffa76ed47_0_2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2" name="Google Shape;662;g3cffa76ed47_0_2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a:latin typeface="Arial"/>
                <a:ea typeface="Arial"/>
                <a:cs typeface="Arial"/>
                <a:sym typeface="Arial"/>
              </a:rPr>
              <a:t>The null distribution is modelled by the hypergeometric probability distribution</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CA">
                <a:latin typeface="Arial"/>
                <a:ea typeface="Arial"/>
                <a:cs typeface="Arial"/>
                <a:sym typeface="Arial"/>
              </a:rPr>
              <a:t>Let’s adapt  this  example with red and black balls to pathway enrichment analysis. We have 5000 red balls that are the genes are represent the experimental background. The 5 black balls could represent one pathway that we are testing. </a:t>
            </a:r>
            <a:endParaRPr/>
          </a:p>
          <a:p>
            <a:pPr indent="0" lvl="0" marL="0" rtl="0" algn="l">
              <a:spcBef>
                <a:spcPts val="0"/>
              </a:spcBef>
              <a:spcAft>
                <a:spcPts val="0"/>
              </a:spcAft>
              <a:buNone/>
            </a:pPr>
            <a:r>
              <a:rPr lang="en-CA">
                <a:latin typeface="Arial"/>
                <a:ea typeface="Arial"/>
                <a:cs typeface="Arial"/>
                <a:sym typeface="Arial"/>
              </a:rPr>
              <a:t>Above, we have our gene list that contains 4 black balls and 1 red ball.</a:t>
            </a:r>
            <a:endParaRPr/>
          </a:p>
          <a:p>
            <a:pPr indent="0" lvl="0" marL="0" rtl="0" algn="l">
              <a:spcBef>
                <a:spcPts val="0"/>
              </a:spcBef>
              <a:spcAft>
                <a:spcPts val="0"/>
              </a:spcAft>
              <a:buNone/>
            </a:pPr>
            <a:br>
              <a:rPr lang="en-CA">
                <a:latin typeface="Arial"/>
                <a:ea typeface="Arial"/>
                <a:cs typeface="Arial"/>
                <a:sym typeface="Arial"/>
              </a:rPr>
            </a:br>
            <a:r>
              <a:rPr lang="en-CA">
                <a:latin typeface="Arial"/>
                <a:ea typeface="Arial"/>
                <a:cs typeface="Arial"/>
                <a:sym typeface="Arial"/>
              </a:rPr>
              <a:t>What is the probably than by randomly taking 5 balls from the box, we get 4 black balls and 1 red ball. We know that it is unlikely and the hypergeometric distribution can  help us to calculate the probability for all of these cases (o black ball, 1 black ball, 4 black balls) and we can derive the pvalue from it.</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CA">
                <a:latin typeface="Arial"/>
                <a:ea typeface="Arial"/>
                <a:cs typeface="Arial"/>
                <a:sym typeface="Arial"/>
              </a:rPr>
              <a:t>In our case, the probability is very low and the associated pvalue is 0.001.</a:t>
            </a:r>
            <a:endParaRPr/>
          </a:p>
          <a:p>
            <a:pPr indent="0" lvl="0" marL="0" rtl="0" algn="l">
              <a:spcBef>
                <a:spcPts val="0"/>
              </a:spcBef>
              <a:spcAft>
                <a:spcPts val="0"/>
              </a:spcAft>
              <a:buNone/>
            </a:pPr>
            <a:r>
              <a:rPr lang="en-CA">
                <a:latin typeface="Arial"/>
                <a:ea typeface="Arial"/>
                <a:cs typeface="Arial"/>
                <a:sym typeface="Arial"/>
              </a:rPr>
              <a:t>We can conclude that this pathway is significantly enriched in our gene list and it is probably not due to random chance only.</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3cffa76ed47_0_3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latin typeface="Arial"/>
                <a:ea typeface="Arial"/>
                <a:cs typeface="Arial"/>
                <a:sym typeface="Arial"/>
              </a:rPr>
              <a:t>‹#›</a:t>
            </a:fld>
            <a:endParaRPr>
              <a:latin typeface="Arial"/>
              <a:ea typeface="Arial"/>
              <a:cs typeface="Arial"/>
              <a:sym typeface="Arial"/>
            </a:endParaRPr>
          </a:p>
        </p:txBody>
      </p:sp>
      <p:sp>
        <p:nvSpPr>
          <p:cNvPr id="733" name="Google Shape;733;g3cffa76ed47_0_3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4" name="Google Shape;734;g3cffa76ed47_0_3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sz="1110">
                <a:latin typeface="Arial"/>
                <a:ea typeface="Arial"/>
                <a:cs typeface="Arial"/>
                <a:sym typeface="Arial"/>
              </a:rPr>
              <a:t>To calculate a fishers’ exact test, you can also build a 2x2 contingency table.</a:t>
            </a:r>
            <a:endParaRPr/>
          </a:p>
          <a:p>
            <a:pPr indent="0" lvl="0" marL="0" rtl="0" algn="l">
              <a:spcBef>
                <a:spcPts val="0"/>
              </a:spcBef>
              <a:spcAft>
                <a:spcPts val="0"/>
              </a:spcAft>
              <a:buNone/>
            </a:pPr>
            <a:r>
              <a:rPr lang="en-CA" sz="1110">
                <a:latin typeface="Arial"/>
                <a:ea typeface="Arial"/>
                <a:cs typeface="Arial"/>
                <a:sym typeface="Arial"/>
              </a:rPr>
              <a:t>I show it to you in case you need to manually calculate pvalue yourself for one pathway that you are testing using the fisher's exact test formula in R for example.</a:t>
            </a:r>
            <a:endParaRPr/>
          </a:p>
          <a:p>
            <a:pPr indent="0" lvl="0" marL="0" rtl="0" algn="l">
              <a:spcBef>
                <a:spcPts val="0"/>
              </a:spcBef>
              <a:spcAft>
                <a:spcPts val="0"/>
              </a:spcAft>
              <a:buNone/>
            </a:pPr>
            <a:r>
              <a:t/>
            </a:r>
            <a:endParaRPr sz="1110">
              <a:latin typeface="Arial"/>
              <a:ea typeface="Arial"/>
              <a:cs typeface="Arial"/>
              <a:sym typeface="Arial"/>
            </a:endParaRPr>
          </a:p>
          <a:p>
            <a:pPr indent="0" lvl="0" marL="0" rtl="0" algn="l">
              <a:spcBef>
                <a:spcPts val="0"/>
              </a:spcBef>
              <a:spcAft>
                <a:spcPts val="0"/>
              </a:spcAft>
              <a:buNone/>
            </a:pPr>
            <a:r>
              <a:rPr lang="en-CA" sz="1110">
                <a:latin typeface="Arial"/>
                <a:ea typeface="Arial"/>
                <a:cs typeface="Arial"/>
                <a:sym typeface="Arial"/>
              </a:rPr>
              <a:t>So here are the numbers that you need for the formula.</a:t>
            </a:r>
            <a:endParaRPr/>
          </a:p>
          <a:p>
            <a:pPr indent="0" lvl="0" marL="0" marR="0" rtl="0" algn="l">
              <a:lnSpc>
                <a:spcPct val="100000"/>
              </a:lnSpc>
              <a:spcBef>
                <a:spcPts val="0"/>
              </a:spcBef>
              <a:spcAft>
                <a:spcPts val="0"/>
              </a:spcAft>
              <a:buClr>
                <a:schemeClr val="dk1"/>
              </a:buClr>
              <a:buSzPts val="1110"/>
              <a:buFont typeface="Arial"/>
              <a:buNone/>
            </a:pPr>
            <a:r>
              <a:rPr lang="en-CA" sz="1110">
                <a:latin typeface="Arial"/>
                <a:ea typeface="Arial"/>
                <a:cs typeface="Arial"/>
                <a:sym typeface="Arial"/>
              </a:rPr>
              <a:t>k = is the size of the gene list</a:t>
            </a:r>
            <a:endParaRPr/>
          </a:p>
          <a:p>
            <a:pPr indent="0" lvl="0" marL="0" marR="0" rtl="0" algn="l">
              <a:lnSpc>
                <a:spcPct val="100000"/>
              </a:lnSpc>
              <a:spcBef>
                <a:spcPts val="0"/>
              </a:spcBef>
              <a:spcAft>
                <a:spcPts val="0"/>
              </a:spcAft>
              <a:buClr>
                <a:schemeClr val="dk1"/>
              </a:buClr>
              <a:buSzPts val="1110"/>
              <a:buFont typeface="Arial"/>
              <a:buNone/>
            </a:pPr>
            <a:r>
              <a:rPr lang="en-CA" sz="1110">
                <a:latin typeface="Arial"/>
                <a:ea typeface="Arial"/>
                <a:cs typeface="Arial"/>
                <a:sym typeface="Arial"/>
              </a:rPr>
              <a:t>m = 500 is the size of the pathway </a:t>
            </a:r>
            <a:endParaRPr/>
          </a:p>
          <a:p>
            <a:pPr indent="0" lvl="0" marL="0" rtl="0" algn="l">
              <a:spcBef>
                <a:spcPts val="0"/>
              </a:spcBef>
              <a:spcAft>
                <a:spcPts val="0"/>
              </a:spcAft>
              <a:buNone/>
            </a:pPr>
            <a:r>
              <a:rPr lang="en-CA" sz="1110">
                <a:latin typeface="Arial"/>
                <a:ea typeface="Arial"/>
                <a:cs typeface="Arial"/>
                <a:sym typeface="Arial"/>
              </a:rPr>
              <a:t>X = 4 is the number of genes in gene list and in the pathway  (overlap size)</a:t>
            </a:r>
            <a:endParaRPr/>
          </a:p>
          <a:p>
            <a:pPr indent="0" lvl="0" marL="0" rtl="0" algn="l">
              <a:spcBef>
                <a:spcPts val="0"/>
              </a:spcBef>
              <a:spcAft>
                <a:spcPts val="0"/>
              </a:spcAft>
              <a:buNone/>
            </a:pPr>
            <a:r>
              <a:rPr lang="en-CA" sz="1110">
                <a:latin typeface="Arial"/>
                <a:ea typeface="Arial"/>
                <a:cs typeface="Arial"/>
                <a:sym typeface="Arial"/>
              </a:rPr>
              <a:t>and t is   the size of the background</a:t>
            </a:r>
            <a:endParaRPr/>
          </a:p>
          <a:p>
            <a:pPr indent="0" lvl="0" marL="0" rtl="0" algn="l">
              <a:spcBef>
                <a:spcPts val="0"/>
              </a:spcBef>
              <a:spcAft>
                <a:spcPts val="0"/>
              </a:spcAft>
              <a:buNone/>
            </a:pPr>
            <a:r>
              <a:t/>
            </a:r>
            <a:endParaRPr sz="1110">
              <a:latin typeface="Arial"/>
              <a:ea typeface="Arial"/>
              <a:cs typeface="Arial"/>
              <a:sym typeface="Arial"/>
            </a:endParaRPr>
          </a:p>
          <a:p>
            <a:pPr indent="0" lvl="0" marL="0" rtl="0" algn="l">
              <a:spcBef>
                <a:spcPts val="0"/>
              </a:spcBef>
              <a:spcAft>
                <a:spcPts val="0"/>
              </a:spcAft>
              <a:buNone/>
            </a:pPr>
            <a:r>
              <a:rPr lang="en-CA" sz="1110">
                <a:latin typeface="Arial"/>
                <a:ea typeface="Arial"/>
                <a:cs typeface="Arial"/>
                <a:sym typeface="Arial"/>
              </a:rPr>
              <a:t>This is why we told you that the notion of background is important because a different background size is going to give you different results. </a:t>
            </a:r>
            <a:endParaRPr/>
          </a:p>
          <a:p>
            <a:pPr indent="0" lvl="0" marL="0" rtl="0" algn="l">
              <a:spcBef>
                <a:spcPts val="0"/>
              </a:spcBef>
              <a:spcAft>
                <a:spcPts val="0"/>
              </a:spcAft>
              <a:buNone/>
            </a:pPr>
            <a:r>
              <a:t/>
            </a:r>
            <a:endParaRPr sz="1110">
              <a:latin typeface="Arial"/>
              <a:ea typeface="Arial"/>
              <a:cs typeface="Arial"/>
              <a:sym typeface="Arial"/>
            </a:endParaRPr>
          </a:p>
          <a:p>
            <a:pPr indent="0" lvl="0" marL="0" rtl="0" algn="l">
              <a:spcBef>
                <a:spcPts val="0"/>
              </a:spcBef>
              <a:spcAft>
                <a:spcPts val="0"/>
              </a:spcAft>
              <a:buNone/>
            </a:pPr>
            <a:r>
              <a:rPr lang="en-CA" sz="1110">
                <a:latin typeface="Arial"/>
                <a:ea typeface="Arial"/>
                <a:cs typeface="Arial"/>
                <a:sym typeface="Arial"/>
              </a:rPr>
              <a:t>I also wanted to show you the formule because it contains a lot of combinations that include factorials and that’s why it is using a lot of computer resources and many enrichment tools were using some approximations of the FET but nowadays computers are powerful enough and modern enrichment tools can use the exact formula rather than approximations.</a:t>
            </a:r>
            <a:endParaRPr/>
          </a:p>
          <a:p>
            <a:pPr indent="0" lvl="0" marL="0" rtl="0" algn="l">
              <a:spcBef>
                <a:spcPts val="0"/>
              </a:spcBef>
              <a:spcAft>
                <a:spcPts val="0"/>
              </a:spcAft>
              <a:buNone/>
            </a:pPr>
            <a:r>
              <a:t/>
            </a:r>
            <a:endParaRPr sz="1110">
              <a:latin typeface="Arial"/>
              <a:ea typeface="Arial"/>
              <a:cs typeface="Arial"/>
              <a:sym typeface="Arial"/>
            </a:endParaRPr>
          </a:p>
          <a:p>
            <a:pPr indent="0" lvl="0" marL="0" rtl="0" algn="l">
              <a:spcBef>
                <a:spcPts val="0"/>
              </a:spcBef>
              <a:spcAft>
                <a:spcPts val="0"/>
              </a:spcAft>
              <a:buNone/>
            </a:pPr>
            <a:r>
              <a:t/>
            </a:r>
            <a:endParaRPr sz="1110">
              <a:latin typeface="Arial"/>
              <a:ea typeface="Arial"/>
              <a:cs typeface="Arial"/>
              <a:sym typeface="Arial"/>
            </a:endParaRPr>
          </a:p>
          <a:p>
            <a:pPr indent="0" lvl="0" marL="0" rtl="0" algn="l">
              <a:spcBef>
                <a:spcPts val="0"/>
              </a:spcBef>
              <a:spcAft>
                <a:spcPts val="0"/>
              </a:spcAft>
              <a:buNone/>
            </a:pPr>
            <a:r>
              <a:t/>
            </a:r>
            <a:endParaRPr sz="1110">
              <a:latin typeface="Arial"/>
              <a:ea typeface="Arial"/>
              <a:cs typeface="Arial"/>
              <a:sym typeface="Arial"/>
            </a:endParaRPr>
          </a:p>
          <a:p>
            <a:pPr indent="0" lvl="0" marL="0" rtl="0" algn="l">
              <a:spcBef>
                <a:spcPts val="0"/>
              </a:spcBef>
              <a:spcAft>
                <a:spcPts val="0"/>
              </a:spcAft>
              <a:buNone/>
            </a:pPr>
            <a:r>
              <a:t/>
            </a:r>
            <a:endParaRPr sz="1110">
              <a:latin typeface="Arial"/>
              <a:ea typeface="Arial"/>
              <a:cs typeface="Arial"/>
              <a:sym typeface="Arial"/>
            </a:endParaRPr>
          </a:p>
          <a:p>
            <a:pPr indent="0" lvl="0" marL="0" rtl="0" algn="l">
              <a:spcBef>
                <a:spcPts val="0"/>
              </a:spcBef>
              <a:spcAft>
                <a:spcPts val="0"/>
              </a:spcAft>
              <a:buNone/>
            </a:pPr>
            <a:r>
              <a:t/>
            </a:r>
            <a:endParaRPr sz="1110">
              <a:latin typeface="Arial"/>
              <a:ea typeface="Arial"/>
              <a:cs typeface="Arial"/>
              <a:sym typeface="Arial"/>
            </a:endParaRPr>
          </a:p>
          <a:p>
            <a:pPr indent="0" lvl="0" marL="0" rtl="0" algn="l">
              <a:spcBef>
                <a:spcPts val="0"/>
              </a:spcBef>
              <a:spcAft>
                <a:spcPts val="0"/>
              </a:spcAft>
              <a:buNone/>
            </a:pPr>
            <a:r>
              <a:rPr lang="en-CA" sz="1110">
                <a:latin typeface="Arial"/>
                <a:ea typeface="Arial"/>
                <a:cs typeface="Arial"/>
                <a:sym typeface="Arial"/>
              </a:rPr>
              <a:t>-----</a:t>
            </a:r>
            <a:endParaRPr sz="1110">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3cffa76ed47_0_4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1" name="Google Shape;781;g3cffa76ed47_0_4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a:t>We are seeing on this slide that not only the size of the overlap is important. </a:t>
            </a:r>
            <a:endParaRPr/>
          </a:p>
          <a:p>
            <a:pPr indent="0" lvl="0" marL="0" rtl="0" algn="l">
              <a:spcBef>
                <a:spcPts val="0"/>
              </a:spcBef>
              <a:spcAft>
                <a:spcPts val="0"/>
              </a:spcAft>
              <a:buNone/>
            </a:pPr>
            <a:r>
              <a:rPr lang="en-CA"/>
              <a:t>The first pathway is most significant that the 3 pathways that are down because the 88size of the overlap is larger: 21 genes and for the other pathways is 10. </a:t>
            </a:r>
            <a:endParaRPr/>
          </a:p>
          <a:p>
            <a:pPr indent="0" lvl="0" marL="0" rtl="0" algn="l">
              <a:spcBef>
                <a:spcPts val="0"/>
              </a:spcBef>
              <a:spcAft>
                <a:spcPts val="0"/>
              </a:spcAft>
              <a:buNone/>
            </a:pPr>
            <a:r>
              <a:rPr lang="en-CA"/>
              <a:t>Then pathway #2 is more significant than #3 because the size of the pathway is smaller. The ratio 10/398 is larger than 10/533 or 10/788.</a:t>
            </a:r>
            <a:endParaRPr/>
          </a:p>
        </p:txBody>
      </p:sp>
      <p:sp>
        <p:nvSpPr>
          <p:cNvPr id="782" name="Google Shape;782;g3cffa76ed47_0_4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3cffa76ed47_0_4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7" name="Google Shape;827;g3cffa76ed47_0_4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a:t>And now we compare a pathway that is enriched with 2 non significant pathways and we see that the size of the overlap is very small 4 and 1 and this is why we got a larget pvalue.</a:t>
            </a:r>
            <a:endParaRPr/>
          </a:p>
        </p:txBody>
      </p:sp>
      <p:sp>
        <p:nvSpPr>
          <p:cNvPr id="828" name="Google Shape;828;g3cffa76ed47_0_46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3cffa76ed47_0_4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5" name="Google Shape;865;g3cffa76ed47_0_4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a:t>The pvalue assesses the probability that the tested pathway is enriched in our gene list by chance only. But we are testing many pathways at the same time therefore we need to correct for multiple hypothesis testing.</a:t>
            </a:r>
            <a:endParaRPr/>
          </a:p>
          <a:p>
            <a:pPr indent="0" lvl="0" marL="0" rtl="0" algn="l">
              <a:spcBef>
                <a:spcPts val="0"/>
              </a:spcBef>
              <a:spcAft>
                <a:spcPts val="0"/>
              </a:spcAft>
              <a:buNone/>
            </a:pPr>
            <a:r>
              <a:t/>
            </a:r>
            <a:endParaRPr/>
          </a:p>
        </p:txBody>
      </p:sp>
      <p:sp>
        <p:nvSpPr>
          <p:cNvPr id="866" name="Google Shape;866;g3cffa76ed47_0_49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3cffa76ed47_0_5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7" name="Google Shape;877;g3cffa76ed47_0_5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a:t>As Bonferroni is very stringent, there is another method that is widely used and it is called the false discovery rate.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The false discovery rate is the expected proportion of the observed enrichments due to random chance. </a:t>
            </a:r>
            <a:endParaRPr/>
          </a:p>
          <a:p>
            <a:pPr indent="0" lvl="0" marL="0" rtl="0" algn="l">
              <a:spcBef>
                <a:spcPts val="0"/>
              </a:spcBef>
              <a:spcAft>
                <a:spcPts val="0"/>
              </a:spcAft>
              <a:buNone/>
            </a:pPr>
            <a:r>
              <a:rPr lang="en-CA"/>
              <a:t>If we chose FDR 0.05, we select all the pathways is an FDR equal or less than 0.05: it means that in these pathways that we have selected under this threshold,we expect a proportion of 5% to be due to random chance.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CA"/>
              <a:t>The method to calculate the FDR is called the benjamini hochberg procedure and the result is a q value.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78" name="Google Shape;878;g3cffa76ed47_0_5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3cffa76ed47_0_5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4" name="Google Shape;884;g3cffa76ed47_0_5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a:t>Here is the calculation of the FDR using our example.</a:t>
            </a:r>
            <a:endParaRPr/>
          </a:p>
          <a:p>
            <a:pPr indent="0" lvl="0" marL="0" rtl="0" algn="l">
              <a:spcBef>
                <a:spcPts val="0"/>
              </a:spcBef>
              <a:spcAft>
                <a:spcPts val="0"/>
              </a:spcAft>
              <a:buNone/>
            </a:pPr>
            <a:r>
              <a:rPr lang="en-CA"/>
              <a:t>First step is rank all pathways from smallest pvalue to largest</a:t>
            </a:r>
            <a:endParaRPr/>
          </a:p>
          <a:p>
            <a:pPr indent="0" lvl="0" marL="0" rtl="0" algn="l">
              <a:spcBef>
                <a:spcPts val="0"/>
              </a:spcBef>
              <a:spcAft>
                <a:spcPts val="0"/>
              </a:spcAft>
              <a:buNone/>
            </a:pPr>
            <a:r>
              <a:rPr lang="en-CA"/>
              <a:t>Then it is to multiply the nominal pavalue by the number of tested pathways and divided by the rank. By doing that we can see that most correction is done for the pvalue at the top (the smallest pvalues).</a:t>
            </a:r>
            <a:endParaRPr/>
          </a:p>
          <a:p>
            <a:pPr indent="0" lvl="0" marL="0" rtl="0" algn="l">
              <a:spcBef>
                <a:spcPts val="0"/>
              </a:spcBef>
              <a:spcAft>
                <a:spcPts val="0"/>
              </a:spcAft>
              <a:buNone/>
            </a:pPr>
            <a:r>
              <a:rPr lang="en-CA"/>
              <a:t>Then the q value is assigned starting by the end of the ranks . The q value is the smallest pvalue with the same or larger ranks.</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It is again important to understand that the q value will always be larger than the original pvalue which is the goal that we wanted to obtain.</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a:t>
            </a:r>
            <a:endParaRPr/>
          </a:p>
          <a:p>
            <a:pPr indent="0" lvl="0" marL="0" rtl="0" algn="l">
              <a:spcBef>
                <a:spcPts val="0"/>
              </a:spcBef>
              <a:spcAft>
                <a:spcPts val="0"/>
              </a:spcAft>
              <a:buNone/>
            </a:pPr>
            <a:r>
              <a:rPr lang="en-CA"/>
              <a:t>And it is also important to understand that the more pathways we  are testing,  the more we are correcting and will affect the pvalues.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85" name="Google Shape;885;g3cffa76ed47_0_5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3cfef47f299_0_130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g3cfef47f299_0_13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cfef47f299_0_14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CA"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
        <p:nvSpPr>
          <p:cNvPr id="231" name="Google Shape;231;g3cfef47f299_0_14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32" name="Google Shape;232;g3cfef47f299_0_1434:notes"/>
          <p:cNvSpPr txBox="1"/>
          <p:nvPr>
            <p:ph idx="1" type="body"/>
          </p:nvPr>
        </p:nvSpPr>
        <p:spPr>
          <a:xfrm>
            <a:off x="685800" y="4400550"/>
            <a:ext cx="5486400" cy="3600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dad413d0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dad413d0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db4f2352a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db4f2352a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db4f2352a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db4f2352a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cffa76ed47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g3cffa76ed47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g3cffa76ed47_0_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0" name="Shape 50"/>
        <p:cNvGrpSpPr/>
        <p:nvPr/>
      </p:nvGrpSpPr>
      <p:grpSpPr>
        <a:xfrm>
          <a:off x="0" y="0"/>
          <a:ext cx="0" cy="0"/>
          <a:chOff x="0" y="0"/>
          <a:chExt cx="0" cy="0"/>
        </a:xfrm>
      </p:grpSpPr>
      <p:sp>
        <p:nvSpPr>
          <p:cNvPr id="51" name="Google Shape;51;p13"/>
          <p:cNvSpPr txBox="1"/>
          <p:nvPr>
            <p:ph type="ctrTitle"/>
          </p:nvPr>
        </p:nvSpPr>
        <p:spPr>
          <a:xfrm>
            <a:off x="1911436" y="1879255"/>
            <a:ext cx="5321100" cy="7701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lt1"/>
              </a:buClr>
              <a:buSzPts val="4500"/>
              <a:buFont typeface="Helvetica Neue Light"/>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 name="Google Shape;52;p13"/>
          <p:cNvSpPr txBox="1"/>
          <p:nvPr>
            <p:ph idx="1" type="subTitle"/>
          </p:nvPr>
        </p:nvSpPr>
        <p:spPr>
          <a:xfrm>
            <a:off x="2768048" y="2649160"/>
            <a:ext cx="3607800" cy="1241700"/>
          </a:xfrm>
          <a:prstGeom prst="rect">
            <a:avLst/>
          </a:prstGeom>
          <a:noFill/>
          <a:ln>
            <a:noFill/>
          </a:ln>
        </p:spPr>
        <p:txBody>
          <a:bodyPr anchorCtr="0" anchor="t" bIns="34275" lIns="68575" spcFirstLastPara="1" rIns="68575" wrap="square" tIns="34275">
            <a:normAutofit/>
          </a:bodyPr>
          <a:lstStyle>
            <a:lvl1pPr lvl="0" algn="ctr">
              <a:lnSpc>
                <a:spcPct val="100000"/>
              </a:lnSpc>
              <a:spcBef>
                <a:spcPts val="800"/>
              </a:spcBef>
              <a:spcAft>
                <a:spcPts val="0"/>
              </a:spcAft>
              <a:buClr>
                <a:schemeClr val="lt1"/>
              </a:buClr>
              <a:buSzPts val="1800"/>
              <a:buNone/>
              <a:defRPr sz="1800">
                <a:solidFill>
                  <a:schemeClr val="lt1"/>
                </a:solidFill>
              </a:defRPr>
            </a:lvl1pPr>
            <a:lvl2pPr lvl="1" algn="ctr">
              <a:lnSpc>
                <a:spcPct val="100000"/>
              </a:lnSpc>
              <a:spcBef>
                <a:spcPts val="400"/>
              </a:spcBef>
              <a:spcAft>
                <a:spcPts val="0"/>
              </a:spcAft>
              <a:buClr>
                <a:schemeClr val="lt1"/>
              </a:buClr>
              <a:buSzPts val="1500"/>
              <a:buNone/>
              <a:defRPr sz="1500"/>
            </a:lvl2pPr>
            <a:lvl3pPr lvl="2" algn="ctr">
              <a:lnSpc>
                <a:spcPct val="100000"/>
              </a:lnSpc>
              <a:spcBef>
                <a:spcPts val="400"/>
              </a:spcBef>
              <a:spcAft>
                <a:spcPts val="0"/>
              </a:spcAft>
              <a:buClr>
                <a:schemeClr val="lt1"/>
              </a:buClr>
              <a:buSzPts val="1400"/>
              <a:buNone/>
              <a:defRPr sz="1400"/>
            </a:lvl3pPr>
            <a:lvl4pPr lvl="3" algn="ctr">
              <a:lnSpc>
                <a:spcPct val="100000"/>
              </a:lnSpc>
              <a:spcBef>
                <a:spcPts val="400"/>
              </a:spcBef>
              <a:spcAft>
                <a:spcPts val="0"/>
              </a:spcAft>
              <a:buClr>
                <a:schemeClr val="lt1"/>
              </a:buClr>
              <a:buSzPts val="1200"/>
              <a:buNone/>
              <a:defRPr sz="1200"/>
            </a:lvl4pPr>
            <a:lvl5pPr lvl="4" algn="ctr">
              <a:lnSpc>
                <a:spcPct val="100000"/>
              </a:lnSpc>
              <a:spcBef>
                <a:spcPts val="400"/>
              </a:spcBef>
              <a:spcAft>
                <a:spcPts val="0"/>
              </a:spcAft>
              <a:buClr>
                <a:schemeClr val="lt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kshop title slide">
  <p:cSld name="Workshop title slide">
    <p:spTree>
      <p:nvGrpSpPr>
        <p:cNvPr id="53" name="Shape 53"/>
        <p:cNvGrpSpPr/>
        <p:nvPr/>
      </p:nvGrpSpPr>
      <p:grpSpPr>
        <a:xfrm>
          <a:off x="0" y="0"/>
          <a:ext cx="0" cy="0"/>
          <a:chOff x="0" y="0"/>
          <a:chExt cx="0" cy="0"/>
        </a:xfrm>
      </p:grpSpPr>
      <p:sp>
        <p:nvSpPr>
          <p:cNvPr id="54" name="Google Shape;54;p14"/>
          <p:cNvSpPr txBox="1"/>
          <p:nvPr>
            <p:ph type="ctrTitle"/>
          </p:nvPr>
        </p:nvSpPr>
        <p:spPr>
          <a:xfrm>
            <a:off x="480369" y="1687635"/>
            <a:ext cx="5321100" cy="7701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lt1"/>
              </a:buClr>
              <a:buSzPts val="4500"/>
              <a:buFont typeface="Helvetica Neue Light"/>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descr="A logo with white dots&#10;&#10;AI-generated content may be incorrect." id="55" name="Google Shape;55;p14"/>
          <p:cNvPicPr preferRelativeResize="0"/>
          <p:nvPr/>
        </p:nvPicPr>
        <p:blipFill rotWithShape="1">
          <a:blip r:embed="rId2">
            <a:alphaModFix/>
          </a:blip>
          <a:srcRect b="0" l="0" r="0" t="0"/>
          <a:stretch/>
        </p:blipFill>
        <p:spPr>
          <a:xfrm>
            <a:off x="4485632" y="177096"/>
            <a:ext cx="1990179" cy="995089"/>
          </a:xfrm>
          <a:prstGeom prst="rect">
            <a:avLst/>
          </a:prstGeom>
          <a:noFill/>
          <a:ln>
            <a:noFill/>
          </a:ln>
        </p:spPr>
      </p:pic>
      <p:sp>
        <p:nvSpPr>
          <p:cNvPr id="56" name="Google Shape;56;p14"/>
          <p:cNvSpPr txBox="1"/>
          <p:nvPr/>
        </p:nvSpPr>
        <p:spPr>
          <a:xfrm>
            <a:off x="0" y="4891160"/>
            <a:ext cx="36078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CA" sz="1100" u="none" cap="none" strike="noStrike">
                <a:solidFill>
                  <a:schemeClr val="lt1"/>
                </a:solidFill>
                <a:latin typeface="Helvetica Neue"/>
                <a:ea typeface="Helvetica Neue"/>
                <a:cs typeface="Helvetica Neue"/>
                <a:sym typeface="Helvetica Neue"/>
              </a:rPr>
              <a:t>Canadian Bioinformatics Workshops | bioinformatics.ca</a:t>
            </a:r>
            <a:endParaRPr b="0" i="0" sz="1100" u="none" cap="none" strike="noStrike">
              <a:solidFill>
                <a:schemeClr val="lt1"/>
              </a:solidFill>
              <a:latin typeface="Helvetica Neue"/>
              <a:ea typeface="Helvetica Neue"/>
              <a:cs typeface="Helvetica Neue"/>
              <a:sym typeface="Helvetica Neue"/>
            </a:endParaRPr>
          </a:p>
        </p:txBody>
      </p:sp>
      <p:sp>
        <p:nvSpPr>
          <p:cNvPr id="57" name="Google Shape;57;p14"/>
          <p:cNvSpPr txBox="1"/>
          <p:nvPr>
            <p:ph idx="1" type="subTitle"/>
          </p:nvPr>
        </p:nvSpPr>
        <p:spPr>
          <a:xfrm>
            <a:off x="1336981" y="2457540"/>
            <a:ext cx="3607800" cy="1241700"/>
          </a:xfrm>
          <a:prstGeom prst="rect">
            <a:avLst/>
          </a:prstGeom>
          <a:noFill/>
          <a:ln>
            <a:noFill/>
          </a:ln>
        </p:spPr>
        <p:txBody>
          <a:bodyPr anchorCtr="0" anchor="t" bIns="34275" lIns="68575" spcFirstLastPara="1" rIns="68575" wrap="square" tIns="34275">
            <a:normAutofit/>
          </a:bodyPr>
          <a:lstStyle>
            <a:lvl1pPr lvl="0" algn="ctr">
              <a:lnSpc>
                <a:spcPct val="100000"/>
              </a:lnSpc>
              <a:spcBef>
                <a:spcPts val="800"/>
              </a:spcBef>
              <a:spcAft>
                <a:spcPts val="0"/>
              </a:spcAft>
              <a:buClr>
                <a:schemeClr val="lt1"/>
              </a:buClr>
              <a:buSzPts val="1800"/>
              <a:buNone/>
              <a:defRPr sz="1800">
                <a:solidFill>
                  <a:schemeClr val="lt1"/>
                </a:solidFill>
              </a:defRPr>
            </a:lvl1pPr>
            <a:lvl2pPr lvl="1" algn="ctr">
              <a:lnSpc>
                <a:spcPct val="100000"/>
              </a:lnSpc>
              <a:spcBef>
                <a:spcPts val="400"/>
              </a:spcBef>
              <a:spcAft>
                <a:spcPts val="0"/>
              </a:spcAft>
              <a:buClr>
                <a:schemeClr val="lt1"/>
              </a:buClr>
              <a:buSzPts val="1500"/>
              <a:buNone/>
              <a:defRPr sz="1500"/>
            </a:lvl2pPr>
            <a:lvl3pPr lvl="2" algn="ctr">
              <a:lnSpc>
                <a:spcPct val="100000"/>
              </a:lnSpc>
              <a:spcBef>
                <a:spcPts val="400"/>
              </a:spcBef>
              <a:spcAft>
                <a:spcPts val="0"/>
              </a:spcAft>
              <a:buClr>
                <a:schemeClr val="lt1"/>
              </a:buClr>
              <a:buSzPts val="1400"/>
              <a:buNone/>
              <a:defRPr sz="1400"/>
            </a:lvl3pPr>
            <a:lvl4pPr lvl="3" algn="ctr">
              <a:lnSpc>
                <a:spcPct val="100000"/>
              </a:lnSpc>
              <a:spcBef>
                <a:spcPts val="400"/>
              </a:spcBef>
              <a:spcAft>
                <a:spcPts val="0"/>
              </a:spcAft>
              <a:buClr>
                <a:schemeClr val="lt1"/>
              </a:buClr>
              <a:buSzPts val="1200"/>
              <a:buNone/>
              <a:defRPr sz="1200"/>
            </a:lvl4pPr>
            <a:lvl5pPr lvl="4" algn="ctr">
              <a:lnSpc>
                <a:spcPct val="100000"/>
              </a:lnSpc>
              <a:spcBef>
                <a:spcPts val="400"/>
              </a:spcBef>
              <a:spcAft>
                <a:spcPts val="0"/>
              </a:spcAft>
              <a:buClr>
                <a:schemeClr val="lt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 name="Shape 58"/>
        <p:cNvGrpSpPr/>
        <p:nvPr/>
      </p:nvGrpSpPr>
      <p:grpSpPr>
        <a:xfrm>
          <a:off x="0" y="0"/>
          <a:ext cx="0" cy="0"/>
          <a:chOff x="0" y="0"/>
          <a:chExt cx="0" cy="0"/>
        </a:xfrm>
      </p:grpSpPr>
      <p:sp>
        <p:nvSpPr>
          <p:cNvPr id="59" name="Google Shape;59;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1"/>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16"/>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1"/>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 name="Google Shape;64;p16"/>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1"/>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kshop title slide">
  <p:cSld name="Workshop title slide">
    <p:spTree>
      <p:nvGrpSpPr>
        <p:cNvPr id="69" name="Shape 69"/>
        <p:cNvGrpSpPr/>
        <p:nvPr/>
      </p:nvGrpSpPr>
      <p:grpSpPr>
        <a:xfrm>
          <a:off x="0" y="0"/>
          <a:ext cx="0" cy="0"/>
          <a:chOff x="0" y="0"/>
          <a:chExt cx="0" cy="0"/>
        </a:xfrm>
      </p:grpSpPr>
      <p:sp>
        <p:nvSpPr>
          <p:cNvPr id="70" name="Google Shape;70;p18"/>
          <p:cNvSpPr txBox="1"/>
          <p:nvPr>
            <p:ph type="ctrTitle"/>
          </p:nvPr>
        </p:nvSpPr>
        <p:spPr>
          <a:xfrm>
            <a:off x="480369" y="1687635"/>
            <a:ext cx="5321100" cy="7701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lt1"/>
              </a:buClr>
              <a:buSzPts val="4500"/>
              <a:buFont typeface="Helvetica Neue Light"/>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descr="A logo with white dots&#10;&#10;AI-generated content may be incorrect." id="71" name="Google Shape;71;p18"/>
          <p:cNvPicPr preferRelativeResize="0"/>
          <p:nvPr/>
        </p:nvPicPr>
        <p:blipFill rotWithShape="1">
          <a:blip r:embed="rId2">
            <a:alphaModFix/>
          </a:blip>
          <a:srcRect b="0" l="0" r="0" t="0"/>
          <a:stretch/>
        </p:blipFill>
        <p:spPr>
          <a:xfrm>
            <a:off x="4485632" y="177096"/>
            <a:ext cx="1990179" cy="995089"/>
          </a:xfrm>
          <a:prstGeom prst="rect">
            <a:avLst/>
          </a:prstGeom>
          <a:noFill/>
          <a:ln>
            <a:noFill/>
          </a:ln>
        </p:spPr>
      </p:pic>
      <p:sp>
        <p:nvSpPr>
          <p:cNvPr id="72" name="Google Shape;72;p18"/>
          <p:cNvSpPr txBox="1"/>
          <p:nvPr/>
        </p:nvSpPr>
        <p:spPr>
          <a:xfrm>
            <a:off x="0" y="4891160"/>
            <a:ext cx="36078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CA" sz="1100" u="none" cap="none" strike="noStrike">
                <a:solidFill>
                  <a:schemeClr val="lt1"/>
                </a:solidFill>
                <a:latin typeface="Helvetica Neue"/>
                <a:ea typeface="Helvetica Neue"/>
                <a:cs typeface="Helvetica Neue"/>
                <a:sym typeface="Helvetica Neue"/>
              </a:rPr>
              <a:t>Canadian Bioinformatics Workshops | bioinformatics.ca</a:t>
            </a:r>
            <a:endParaRPr b="0" i="0" sz="1100" u="none" cap="none" strike="noStrike">
              <a:solidFill>
                <a:schemeClr val="lt1"/>
              </a:solidFill>
              <a:latin typeface="Helvetica Neue"/>
              <a:ea typeface="Helvetica Neue"/>
              <a:cs typeface="Helvetica Neue"/>
              <a:sym typeface="Helvetica Neue"/>
            </a:endParaRPr>
          </a:p>
        </p:txBody>
      </p:sp>
      <p:sp>
        <p:nvSpPr>
          <p:cNvPr id="73" name="Google Shape;73;p18"/>
          <p:cNvSpPr txBox="1"/>
          <p:nvPr>
            <p:ph idx="1" type="subTitle"/>
          </p:nvPr>
        </p:nvSpPr>
        <p:spPr>
          <a:xfrm>
            <a:off x="1336981" y="2457540"/>
            <a:ext cx="3607800" cy="1241700"/>
          </a:xfrm>
          <a:prstGeom prst="rect">
            <a:avLst/>
          </a:prstGeom>
          <a:noFill/>
          <a:ln>
            <a:noFill/>
          </a:ln>
        </p:spPr>
        <p:txBody>
          <a:bodyPr anchorCtr="0" anchor="t" bIns="34275" lIns="68575" spcFirstLastPara="1" rIns="68575" wrap="square" tIns="34275">
            <a:normAutofit/>
          </a:bodyPr>
          <a:lstStyle>
            <a:lvl1pPr lvl="0" algn="ctr">
              <a:lnSpc>
                <a:spcPct val="100000"/>
              </a:lnSpc>
              <a:spcBef>
                <a:spcPts val="800"/>
              </a:spcBef>
              <a:spcAft>
                <a:spcPts val="0"/>
              </a:spcAft>
              <a:buClr>
                <a:schemeClr val="lt1"/>
              </a:buClr>
              <a:buSzPts val="1800"/>
              <a:buNone/>
              <a:defRPr sz="1800">
                <a:solidFill>
                  <a:schemeClr val="lt1"/>
                </a:solidFill>
              </a:defRPr>
            </a:lvl1pPr>
            <a:lvl2pPr lvl="1" algn="ctr">
              <a:lnSpc>
                <a:spcPct val="100000"/>
              </a:lnSpc>
              <a:spcBef>
                <a:spcPts val="400"/>
              </a:spcBef>
              <a:spcAft>
                <a:spcPts val="0"/>
              </a:spcAft>
              <a:buClr>
                <a:schemeClr val="lt1"/>
              </a:buClr>
              <a:buSzPts val="1500"/>
              <a:buNone/>
              <a:defRPr sz="1500"/>
            </a:lvl2pPr>
            <a:lvl3pPr lvl="2" algn="ctr">
              <a:lnSpc>
                <a:spcPct val="100000"/>
              </a:lnSpc>
              <a:spcBef>
                <a:spcPts val="400"/>
              </a:spcBef>
              <a:spcAft>
                <a:spcPts val="0"/>
              </a:spcAft>
              <a:buClr>
                <a:schemeClr val="lt1"/>
              </a:buClr>
              <a:buSzPts val="1400"/>
              <a:buNone/>
              <a:defRPr sz="1400"/>
            </a:lvl3pPr>
            <a:lvl4pPr lvl="3" algn="ctr">
              <a:lnSpc>
                <a:spcPct val="100000"/>
              </a:lnSpc>
              <a:spcBef>
                <a:spcPts val="400"/>
              </a:spcBef>
              <a:spcAft>
                <a:spcPts val="0"/>
              </a:spcAft>
              <a:buClr>
                <a:schemeClr val="lt1"/>
              </a:buClr>
              <a:buSzPts val="1200"/>
              <a:buNone/>
              <a:defRPr sz="1200"/>
            </a:lvl4pPr>
            <a:lvl5pPr lvl="4" algn="ctr">
              <a:lnSpc>
                <a:spcPct val="100000"/>
              </a:lnSpc>
              <a:spcBef>
                <a:spcPts val="400"/>
              </a:spcBef>
              <a:spcAft>
                <a:spcPts val="0"/>
              </a:spcAft>
              <a:buClr>
                <a:schemeClr val="lt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0" name="Shape 80"/>
        <p:cNvGrpSpPr/>
        <p:nvPr/>
      </p:nvGrpSpPr>
      <p:grpSpPr>
        <a:xfrm>
          <a:off x="0" y="0"/>
          <a:ext cx="0" cy="0"/>
          <a:chOff x="0" y="0"/>
          <a:chExt cx="0" cy="0"/>
        </a:xfrm>
      </p:grpSpPr>
      <p:sp>
        <p:nvSpPr>
          <p:cNvPr id="81" name="Google Shape;81;p20"/>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Helvetica Neue"/>
              <a:buNone/>
              <a:defRPr sz="4500">
                <a:latin typeface="Helvetica Neue"/>
                <a:ea typeface="Helvetica Neue"/>
                <a:cs typeface="Helvetica Neue"/>
                <a:sym typeface="Helvetica Neu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2" name="Google Shape;82;p20"/>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100000"/>
              </a:lnSpc>
              <a:spcBef>
                <a:spcPts val="800"/>
              </a:spcBef>
              <a:spcAft>
                <a:spcPts val="0"/>
              </a:spcAft>
              <a:buClr>
                <a:schemeClr val="dk1"/>
              </a:buClr>
              <a:buSzPts val="1800"/>
              <a:buNone/>
              <a:defRPr sz="1800">
                <a:latin typeface="Helvetica Neue"/>
                <a:ea typeface="Helvetica Neue"/>
                <a:cs typeface="Helvetica Neue"/>
                <a:sym typeface="Helvetica Neue"/>
              </a:defRPr>
            </a:lvl1pPr>
            <a:lvl2pPr lvl="1" algn="ctr">
              <a:lnSpc>
                <a:spcPct val="100000"/>
              </a:lnSpc>
              <a:spcBef>
                <a:spcPts val="400"/>
              </a:spcBef>
              <a:spcAft>
                <a:spcPts val="0"/>
              </a:spcAft>
              <a:buClr>
                <a:schemeClr val="dk1"/>
              </a:buClr>
              <a:buSzPts val="1500"/>
              <a:buNone/>
              <a:defRPr sz="1500"/>
            </a:lvl2pPr>
            <a:lvl3pPr lvl="2" algn="ctr">
              <a:lnSpc>
                <a:spcPct val="100000"/>
              </a:lnSpc>
              <a:spcBef>
                <a:spcPts val="400"/>
              </a:spcBef>
              <a:spcAft>
                <a:spcPts val="0"/>
              </a:spcAft>
              <a:buClr>
                <a:schemeClr val="dk1"/>
              </a:buClr>
              <a:buSzPts val="1400"/>
              <a:buNone/>
              <a:defRPr sz="1400"/>
            </a:lvl3pPr>
            <a:lvl4pPr lvl="3" algn="ctr">
              <a:lnSpc>
                <a:spcPct val="100000"/>
              </a:lnSpc>
              <a:spcBef>
                <a:spcPts val="400"/>
              </a:spcBef>
              <a:spcAft>
                <a:spcPts val="0"/>
              </a:spcAft>
              <a:buClr>
                <a:schemeClr val="dk1"/>
              </a:buClr>
              <a:buSzPts val="1200"/>
              <a:buNone/>
              <a:defRPr sz="1200"/>
            </a:lvl4pPr>
            <a:lvl5pPr lvl="4" algn="ctr">
              <a:lnSpc>
                <a:spcPct val="10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3" name="Shape 83"/>
        <p:cNvGrpSpPr/>
        <p:nvPr/>
      </p:nvGrpSpPr>
      <p:grpSpPr>
        <a:xfrm>
          <a:off x="0" y="0"/>
          <a:ext cx="0" cy="0"/>
          <a:chOff x="0" y="0"/>
          <a:chExt cx="0" cy="0"/>
        </a:xfrm>
      </p:grpSpPr>
      <p:sp>
        <p:nvSpPr>
          <p:cNvPr id="84" name="Google Shape;84;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2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1"/>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6" name="Shape 86"/>
        <p:cNvGrpSpPr/>
        <p:nvPr/>
      </p:nvGrpSpPr>
      <p:grpSpPr>
        <a:xfrm>
          <a:off x="0" y="0"/>
          <a:ext cx="0" cy="0"/>
          <a:chOff x="0" y="0"/>
          <a:chExt cx="0" cy="0"/>
        </a:xfrm>
      </p:grpSpPr>
      <p:sp>
        <p:nvSpPr>
          <p:cNvPr id="87" name="Google Shape;87;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p22"/>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1"/>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9" name="Google Shape;89;p22"/>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1"/>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0" name="Shape 90"/>
        <p:cNvGrpSpPr/>
        <p:nvPr/>
      </p:nvGrpSpPr>
      <p:grpSpPr>
        <a:xfrm>
          <a:off x="0" y="0"/>
          <a:ext cx="0" cy="0"/>
          <a:chOff x="0" y="0"/>
          <a:chExt cx="0" cy="0"/>
        </a:xfrm>
      </p:grpSpPr>
      <p:sp>
        <p:nvSpPr>
          <p:cNvPr id="91" name="Google Shape;91;p23"/>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Helvetica Neue Light"/>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23"/>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Clr>
                <a:srgbClr val="757575"/>
              </a:buClr>
              <a:buSzPts val="1800"/>
              <a:buNone/>
              <a:defRPr sz="1800">
                <a:solidFill>
                  <a:srgbClr val="757575"/>
                </a:solidFill>
              </a:defRPr>
            </a:lvl1pPr>
            <a:lvl2pPr indent="-228600" lvl="1" marL="914400" algn="l">
              <a:lnSpc>
                <a:spcPct val="100000"/>
              </a:lnSpc>
              <a:spcBef>
                <a:spcPts val="400"/>
              </a:spcBef>
              <a:spcAft>
                <a:spcPts val="0"/>
              </a:spcAft>
              <a:buClr>
                <a:srgbClr val="757575"/>
              </a:buClr>
              <a:buSzPts val="1500"/>
              <a:buNone/>
              <a:defRPr sz="1500">
                <a:solidFill>
                  <a:srgbClr val="757575"/>
                </a:solidFill>
              </a:defRPr>
            </a:lvl2pPr>
            <a:lvl3pPr indent="-228600" lvl="2" marL="1371600" algn="l">
              <a:lnSpc>
                <a:spcPct val="100000"/>
              </a:lnSpc>
              <a:spcBef>
                <a:spcPts val="400"/>
              </a:spcBef>
              <a:spcAft>
                <a:spcPts val="0"/>
              </a:spcAft>
              <a:buClr>
                <a:srgbClr val="757575"/>
              </a:buClr>
              <a:buSzPts val="1400"/>
              <a:buNone/>
              <a:defRPr sz="1400">
                <a:solidFill>
                  <a:srgbClr val="757575"/>
                </a:solidFill>
              </a:defRPr>
            </a:lvl3pPr>
            <a:lvl4pPr indent="-228600" lvl="3" marL="1828800" algn="l">
              <a:lnSpc>
                <a:spcPct val="100000"/>
              </a:lnSpc>
              <a:spcBef>
                <a:spcPts val="400"/>
              </a:spcBef>
              <a:spcAft>
                <a:spcPts val="0"/>
              </a:spcAft>
              <a:buClr>
                <a:srgbClr val="757575"/>
              </a:buClr>
              <a:buSzPts val="1200"/>
              <a:buNone/>
              <a:defRPr sz="1200">
                <a:solidFill>
                  <a:srgbClr val="757575"/>
                </a:solidFill>
              </a:defRPr>
            </a:lvl4pPr>
            <a:lvl5pPr indent="-228600" lvl="4" marL="2286000" algn="l">
              <a:lnSpc>
                <a:spcPct val="100000"/>
              </a:lnSpc>
              <a:spcBef>
                <a:spcPts val="400"/>
              </a:spcBef>
              <a:spcAft>
                <a:spcPts val="0"/>
              </a:spcAft>
              <a:buClr>
                <a:srgbClr val="757575"/>
              </a:buClr>
              <a:buSzPts val="1200"/>
              <a:buNone/>
              <a:defRPr sz="1200">
                <a:solidFill>
                  <a:srgbClr val="757575"/>
                </a:solidFill>
              </a:defRPr>
            </a:lvl5pPr>
            <a:lvl6pPr indent="-228600" lvl="5" marL="2743200" algn="l">
              <a:lnSpc>
                <a:spcPct val="90000"/>
              </a:lnSpc>
              <a:spcBef>
                <a:spcPts val="400"/>
              </a:spcBef>
              <a:spcAft>
                <a:spcPts val="0"/>
              </a:spcAft>
              <a:buClr>
                <a:srgbClr val="757575"/>
              </a:buClr>
              <a:buSzPts val="1200"/>
              <a:buNone/>
              <a:defRPr sz="1200">
                <a:solidFill>
                  <a:srgbClr val="757575"/>
                </a:solidFill>
              </a:defRPr>
            </a:lvl6pPr>
            <a:lvl7pPr indent="-228600" lvl="6" marL="3200400" algn="l">
              <a:lnSpc>
                <a:spcPct val="90000"/>
              </a:lnSpc>
              <a:spcBef>
                <a:spcPts val="400"/>
              </a:spcBef>
              <a:spcAft>
                <a:spcPts val="0"/>
              </a:spcAft>
              <a:buClr>
                <a:srgbClr val="757575"/>
              </a:buClr>
              <a:buSzPts val="1200"/>
              <a:buNone/>
              <a:defRPr sz="1200">
                <a:solidFill>
                  <a:srgbClr val="757575"/>
                </a:solidFill>
              </a:defRPr>
            </a:lvl7pPr>
            <a:lvl8pPr indent="-228600" lvl="7" marL="3657600" algn="l">
              <a:lnSpc>
                <a:spcPct val="90000"/>
              </a:lnSpc>
              <a:spcBef>
                <a:spcPts val="400"/>
              </a:spcBef>
              <a:spcAft>
                <a:spcPts val="0"/>
              </a:spcAft>
              <a:buClr>
                <a:srgbClr val="757575"/>
              </a:buClr>
              <a:buSzPts val="1200"/>
              <a:buNone/>
              <a:defRPr sz="1200">
                <a:solidFill>
                  <a:srgbClr val="757575"/>
                </a:solidFill>
              </a:defRPr>
            </a:lvl8pPr>
            <a:lvl9pPr indent="-228600" lvl="8" marL="4114800" algn="l">
              <a:lnSpc>
                <a:spcPct val="90000"/>
              </a:lnSpc>
              <a:spcBef>
                <a:spcPts val="400"/>
              </a:spcBef>
              <a:spcAft>
                <a:spcPts val="0"/>
              </a:spcAft>
              <a:buClr>
                <a:srgbClr val="757575"/>
              </a:buClr>
              <a:buSzPts val="1200"/>
              <a:buNone/>
              <a:defRPr sz="1200">
                <a:solidFill>
                  <a:srgbClr val="757575"/>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3" name="Shape 93"/>
        <p:cNvGrpSpPr/>
        <p:nvPr/>
      </p:nvGrpSpPr>
      <p:grpSpPr>
        <a:xfrm>
          <a:off x="0" y="0"/>
          <a:ext cx="0" cy="0"/>
          <a:chOff x="0" y="0"/>
          <a:chExt cx="0" cy="0"/>
        </a:xfrm>
      </p:grpSpPr>
      <p:sp>
        <p:nvSpPr>
          <p:cNvPr id="94" name="Google Shape;94;p24"/>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5" name="Google Shape;95;p24"/>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100000"/>
              </a:lnSpc>
              <a:spcBef>
                <a:spcPts val="800"/>
              </a:spcBef>
              <a:spcAft>
                <a:spcPts val="0"/>
              </a:spcAft>
              <a:buClr>
                <a:schemeClr val="dk1"/>
              </a:buClr>
              <a:buSzPts val="1800"/>
              <a:buNone/>
              <a:defRPr b="1" sz="1800"/>
            </a:lvl1pPr>
            <a:lvl2pPr indent="-228600" lvl="1" marL="914400" algn="l">
              <a:lnSpc>
                <a:spcPct val="100000"/>
              </a:lnSpc>
              <a:spcBef>
                <a:spcPts val="400"/>
              </a:spcBef>
              <a:spcAft>
                <a:spcPts val="0"/>
              </a:spcAft>
              <a:buClr>
                <a:schemeClr val="dk1"/>
              </a:buClr>
              <a:buSzPts val="1500"/>
              <a:buNone/>
              <a:defRPr b="1" sz="1500"/>
            </a:lvl2pPr>
            <a:lvl3pPr indent="-228600" lvl="2" marL="1371600" algn="l">
              <a:lnSpc>
                <a:spcPct val="100000"/>
              </a:lnSpc>
              <a:spcBef>
                <a:spcPts val="400"/>
              </a:spcBef>
              <a:spcAft>
                <a:spcPts val="0"/>
              </a:spcAft>
              <a:buClr>
                <a:schemeClr val="dk1"/>
              </a:buClr>
              <a:buSzPts val="1400"/>
              <a:buNone/>
              <a:defRPr b="1" sz="1400"/>
            </a:lvl3pPr>
            <a:lvl4pPr indent="-228600" lvl="3" marL="1828800" algn="l">
              <a:lnSpc>
                <a:spcPct val="100000"/>
              </a:lnSpc>
              <a:spcBef>
                <a:spcPts val="400"/>
              </a:spcBef>
              <a:spcAft>
                <a:spcPts val="0"/>
              </a:spcAft>
              <a:buClr>
                <a:schemeClr val="dk1"/>
              </a:buClr>
              <a:buSzPts val="1200"/>
              <a:buNone/>
              <a:defRPr b="1" sz="1200"/>
            </a:lvl4pPr>
            <a:lvl5pPr indent="-228600" lvl="4" marL="2286000" algn="l">
              <a:lnSpc>
                <a:spcPct val="10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6" name="Google Shape;96;p24"/>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1"/>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7" name="Google Shape;97;p24"/>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100000"/>
              </a:lnSpc>
              <a:spcBef>
                <a:spcPts val="800"/>
              </a:spcBef>
              <a:spcAft>
                <a:spcPts val="0"/>
              </a:spcAft>
              <a:buClr>
                <a:schemeClr val="dk1"/>
              </a:buClr>
              <a:buSzPts val="1800"/>
              <a:buNone/>
              <a:defRPr b="1" sz="1800"/>
            </a:lvl1pPr>
            <a:lvl2pPr indent="-228600" lvl="1" marL="914400" algn="l">
              <a:lnSpc>
                <a:spcPct val="100000"/>
              </a:lnSpc>
              <a:spcBef>
                <a:spcPts val="400"/>
              </a:spcBef>
              <a:spcAft>
                <a:spcPts val="0"/>
              </a:spcAft>
              <a:buClr>
                <a:schemeClr val="dk1"/>
              </a:buClr>
              <a:buSzPts val="1500"/>
              <a:buNone/>
              <a:defRPr b="1" sz="1500"/>
            </a:lvl2pPr>
            <a:lvl3pPr indent="-228600" lvl="2" marL="1371600" algn="l">
              <a:lnSpc>
                <a:spcPct val="100000"/>
              </a:lnSpc>
              <a:spcBef>
                <a:spcPts val="400"/>
              </a:spcBef>
              <a:spcAft>
                <a:spcPts val="0"/>
              </a:spcAft>
              <a:buClr>
                <a:schemeClr val="dk1"/>
              </a:buClr>
              <a:buSzPts val="1400"/>
              <a:buNone/>
              <a:defRPr b="1" sz="1400"/>
            </a:lvl3pPr>
            <a:lvl4pPr indent="-228600" lvl="3" marL="1828800" algn="l">
              <a:lnSpc>
                <a:spcPct val="100000"/>
              </a:lnSpc>
              <a:spcBef>
                <a:spcPts val="400"/>
              </a:spcBef>
              <a:spcAft>
                <a:spcPts val="0"/>
              </a:spcAft>
              <a:buClr>
                <a:schemeClr val="dk1"/>
              </a:buClr>
              <a:buSzPts val="1200"/>
              <a:buNone/>
              <a:defRPr b="1" sz="1200"/>
            </a:lvl4pPr>
            <a:lvl5pPr indent="-228600" lvl="4" marL="2286000" algn="l">
              <a:lnSpc>
                <a:spcPct val="10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8" name="Google Shape;98;p24"/>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1"/>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sp>
        <p:nvSpPr>
          <p:cNvPr id="100" name="Google Shape;100;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2" name="Shape 102"/>
        <p:cNvGrpSpPr/>
        <p:nvPr/>
      </p:nvGrpSpPr>
      <p:grpSpPr>
        <a:xfrm>
          <a:off x="0" y="0"/>
          <a:ext cx="0" cy="0"/>
          <a:chOff x="0" y="0"/>
          <a:chExt cx="0" cy="0"/>
        </a:xfrm>
      </p:grpSpPr>
      <p:sp>
        <p:nvSpPr>
          <p:cNvPr id="103" name="Google Shape;103;p27"/>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Helvetica Neue Light"/>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4" name="Google Shape;104;p27"/>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100000"/>
              </a:lnSpc>
              <a:spcBef>
                <a:spcPts val="800"/>
              </a:spcBef>
              <a:spcAft>
                <a:spcPts val="0"/>
              </a:spcAft>
              <a:buClr>
                <a:schemeClr val="dk1"/>
              </a:buClr>
              <a:buSzPts val="2400"/>
              <a:buChar char="•"/>
              <a:defRPr sz="2400"/>
            </a:lvl1pPr>
            <a:lvl2pPr indent="-361950" lvl="1" marL="914400" algn="l">
              <a:lnSpc>
                <a:spcPct val="100000"/>
              </a:lnSpc>
              <a:spcBef>
                <a:spcPts val="400"/>
              </a:spcBef>
              <a:spcAft>
                <a:spcPts val="0"/>
              </a:spcAft>
              <a:buClr>
                <a:schemeClr val="dk1"/>
              </a:buClr>
              <a:buSzPts val="2100"/>
              <a:buChar char="•"/>
              <a:defRPr sz="2100"/>
            </a:lvl2pPr>
            <a:lvl3pPr indent="-342900" lvl="2" marL="1371600" algn="l">
              <a:lnSpc>
                <a:spcPct val="100000"/>
              </a:lnSpc>
              <a:spcBef>
                <a:spcPts val="400"/>
              </a:spcBef>
              <a:spcAft>
                <a:spcPts val="0"/>
              </a:spcAft>
              <a:buClr>
                <a:schemeClr val="dk1"/>
              </a:buClr>
              <a:buSzPts val="1800"/>
              <a:buChar char="•"/>
              <a:defRPr sz="1800"/>
            </a:lvl3pPr>
            <a:lvl4pPr indent="-323850" lvl="3" marL="1828800" algn="l">
              <a:lnSpc>
                <a:spcPct val="100000"/>
              </a:lnSpc>
              <a:spcBef>
                <a:spcPts val="400"/>
              </a:spcBef>
              <a:spcAft>
                <a:spcPts val="0"/>
              </a:spcAft>
              <a:buClr>
                <a:schemeClr val="dk1"/>
              </a:buClr>
              <a:buSzPts val="1500"/>
              <a:buChar char="•"/>
              <a:defRPr sz="1500"/>
            </a:lvl4pPr>
            <a:lvl5pPr indent="-323850" lvl="4" marL="2286000" algn="l">
              <a:lnSpc>
                <a:spcPct val="10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5" name="Google Shape;105;p27"/>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Clr>
                <a:schemeClr val="dk1"/>
              </a:buClr>
              <a:buSzPts val="1200"/>
              <a:buNone/>
              <a:defRPr sz="1200"/>
            </a:lvl1pPr>
            <a:lvl2pPr indent="-228600" lvl="1" marL="914400" algn="l">
              <a:lnSpc>
                <a:spcPct val="100000"/>
              </a:lnSpc>
              <a:spcBef>
                <a:spcPts val="400"/>
              </a:spcBef>
              <a:spcAft>
                <a:spcPts val="0"/>
              </a:spcAft>
              <a:buClr>
                <a:schemeClr val="dk1"/>
              </a:buClr>
              <a:buSzPts val="1100"/>
              <a:buNone/>
              <a:defRPr sz="1100"/>
            </a:lvl2pPr>
            <a:lvl3pPr indent="-228600" lvl="2" marL="1371600" algn="l">
              <a:lnSpc>
                <a:spcPct val="100000"/>
              </a:lnSpc>
              <a:spcBef>
                <a:spcPts val="400"/>
              </a:spcBef>
              <a:spcAft>
                <a:spcPts val="0"/>
              </a:spcAft>
              <a:buClr>
                <a:schemeClr val="dk1"/>
              </a:buClr>
              <a:buSzPts val="900"/>
              <a:buNone/>
              <a:defRPr sz="900"/>
            </a:lvl3pPr>
            <a:lvl4pPr indent="-228600" lvl="3" marL="1828800" algn="l">
              <a:lnSpc>
                <a:spcPct val="100000"/>
              </a:lnSpc>
              <a:spcBef>
                <a:spcPts val="400"/>
              </a:spcBef>
              <a:spcAft>
                <a:spcPts val="0"/>
              </a:spcAft>
              <a:buClr>
                <a:schemeClr val="dk1"/>
              </a:buClr>
              <a:buSzPts val="800"/>
              <a:buNone/>
              <a:defRPr sz="800"/>
            </a:lvl4pPr>
            <a:lvl5pPr indent="-228600" lvl="4" marL="2286000" algn="l">
              <a:lnSpc>
                <a:spcPct val="10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Helvetica Neue Light"/>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8" name="Google Shape;108;p28"/>
          <p:cNvSpPr/>
          <p:nvPr>
            <p:ph idx="2" type="pic"/>
          </p:nvPr>
        </p:nvSpPr>
        <p:spPr>
          <a:xfrm>
            <a:off x="3887391" y="740569"/>
            <a:ext cx="4629300" cy="3655200"/>
          </a:xfrm>
          <a:prstGeom prst="rect">
            <a:avLst/>
          </a:prstGeom>
          <a:noFill/>
          <a:ln>
            <a:noFill/>
          </a:ln>
        </p:spPr>
      </p:sp>
      <p:sp>
        <p:nvSpPr>
          <p:cNvPr id="109" name="Google Shape;109;p28"/>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Clr>
                <a:schemeClr val="dk1"/>
              </a:buClr>
              <a:buSzPts val="1200"/>
              <a:buNone/>
              <a:defRPr sz="1200"/>
            </a:lvl1pPr>
            <a:lvl2pPr indent="-228600" lvl="1" marL="914400" algn="l">
              <a:lnSpc>
                <a:spcPct val="100000"/>
              </a:lnSpc>
              <a:spcBef>
                <a:spcPts val="400"/>
              </a:spcBef>
              <a:spcAft>
                <a:spcPts val="0"/>
              </a:spcAft>
              <a:buClr>
                <a:schemeClr val="dk1"/>
              </a:buClr>
              <a:buSzPts val="1100"/>
              <a:buNone/>
              <a:defRPr sz="1100"/>
            </a:lvl2pPr>
            <a:lvl3pPr indent="-228600" lvl="2" marL="1371600" algn="l">
              <a:lnSpc>
                <a:spcPct val="100000"/>
              </a:lnSpc>
              <a:spcBef>
                <a:spcPts val="400"/>
              </a:spcBef>
              <a:spcAft>
                <a:spcPts val="0"/>
              </a:spcAft>
              <a:buClr>
                <a:schemeClr val="dk1"/>
              </a:buClr>
              <a:buSzPts val="900"/>
              <a:buNone/>
              <a:defRPr sz="900"/>
            </a:lvl3pPr>
            <a:lvl4pPr indent="-228600" lvl="3" marL="1828800" algn="l">
              <a:lnSpc>
                <a:spcPct val="100000"/>
              </a:lnSpc>
              <a:spcBef>
                <a:spcPts val="400"/>
              </a:spcBef>
              <a:spcAft>
                <a:spcPts val="0"/>
              </a:spcAft>
              <a:buClr>
                <a:schemeClr val="dk1"/>
              </a:buClr>
              <a:buSzPts val="800"/>
              <a:buNone/>
              <a:defRPr sz="800"/>
            </a:lvl4pPr>
            <a:lvl5pPr indent="-228600" lvl="4" marL="2286000" algn="l">
              <a:lnSpc>
                <a:spcPct val="10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0" name="Shape 110"/>
        <p:cNvGrpSpPr/>
        <p:nvPr/>
      </p:nvGrpSpPr>
      <p:grpSpPr>
        <a:xfrm>
          <a:off x="0" y="0"/>
          <a:ext cx="0" cy="0"/>
          <a:chOff x="0" y="0"/>
          <a:chExt cx="0" cy="0"/>
        </a:xfrm>
      </p:grpSpPr>
      <p:sp>
        <p:nvSpPr>
          <p:cNvPr id="111" name="Google Shape;111;p2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2" name="Google Shape;112;p29"/>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1"/>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3" name="Shape 113"/>
        <p:cNvGrpSpPr/>
        <p:nvPr/>
      </p:nvGrpSpPr>
      <p:grpSpPr>
        <a:xfrm>
          <a:off x="0" y="0"/>
          <a:ext cx="0" cy="0"/>
          <a:chOff x="0" y="0"/>
          <a:chExt cx="0" cy="0"/>
        </a:xfrm>
      </p:grpSpPr>
      <p:sp>
        <p:nvSpPr>
          <p:cNvPr id="114" name="Google Shape;114;p30"/>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5" name="Google Shape;115;p30"/>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1"/>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16" name="Shape 116"/>
        <p:cNvGrpSpPr/>
        <p:nvPr/>
      </p:nvGrpSpPr>
      <p:grpSpPr>
        <a:xfrm>
          <a:off x="0" y="0"/>
          <a:ext cx="0" cy="0"/>
          <a:chOff x="0" y="0"/>
          <a:chExt cx="0" cy="0"/>
        </a:xfrm>
      </p:grpSpPr>
      <p:sp>
        <p:nvSpPr>
          <p:cNvPr id="117" name="Google Shape;117;p31"/>
          <p:cNvSpPr/>
          <p:nvPr/>
        </p:nvSpPr>
        <p:spPr>
          <a:xfrm>
            <a:off x="0" y="4800600"/>
            <a:ext cx="9144000" cy="342900"/>
          </a:xfrm>
          <a:prstGeom prst="rect">
            <a:avLst/>
          </a:prstGeom>
          <a:solidFill>
            <a:srgbClr val="CA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8" name="Google Shape;118;p31"/>
          <p:cNvSpPr txBox="1"/>
          <p:nvPr/>
        </p:nvSpPr>
        <p:spPr>
          <a:xfrm>
            <a:off x="76200" y="4822032"/>
            <a:ext cx="67056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n-CA" sz="1500" u="none" cap="none" strike="noStrike">
                <a:solidFill>
                  <a:schemeClr val="lt1"/>
                </a:solidFill>
                <a:latin typeface="Calibri"/>
                <a:ea typeface="Calibri"/>
                <a:cs typeface="Calibri"/>
                <a:sym typeface="Calibri"/>
              </a:rPr>
              <a:t>Module 1: Introduction to Pathway and Network Analysis</a:t>
            </a:r>
            <a:endParaRPr sz="1100"/>
          </a:p>
        </p:txBody>
      </p:sp>
      <p:sp>
        <p:nvSpPr>
          <p:cNvPr id="119" name="Google Shape;119;p31"/>
          <p:cNvSpPr txBox="1"/>
          <p:nvPr/>
        </p:nvSpPr>
        <p:spPr>
          <a:xfrm>
            <a:off x="6705600" y="4797029"/>
            <a:ext cx="2362200" cy="3462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1" i="0" lang="en-CA" sz="1800" u="none" cap="none" strike="noStrike">
                <a:solidFill>
                  <a:schemeClr val="dk1"/>
                </a:solidFill>
                <a:latin typeface="Arial"/>
                <a:ea typeface="Arial"/>
                <a:cs typeface="Arial"/>
                <a:sym typeface="Arial"/>
              </a:rPr>
              <a:t>bio</a:t>
            </a:r>
            <a:r>
              <a:rPr b="0" i="0" lang="en-CA" sz="1800" u="none" cap="none" strike="noStrike">
                <a:solidFill>
                  <a:schemeClr val="dk1"/>
                </a:solidFill>
                <a:latin typeface="Arial"/>
                <a:ea typeface="Arial"/>
                <a:cs typeface="Arial"/>
                <a:sym typeface="Arial"/>
              </a:rPr>
              <a:t>informatics</a:t>
            </a:r>
            <a:r>
              <a:rPr b="0" i="0" lang="en-CA" sz="1100" u="none" cap="none" strike="noStrike">
                <a:solidFill>
                  <a:schemeClr val="dk1"/>
                </a:solidFill>
                <a:latin typeface="Arial"/>
                <a:ea typeface="Arial"/>
                <a:cs typeface="Arial"/>
                <a:sym typeface="Arial"/>
              </a:rPr>
              <a:t>.ca</a:t>
            </a:r>
            <a:endParaRPr b="0" i="0" sz="1800" u="none" cap="none" strike="noStrike">
              <a:solidFill>
                <a:schemeClr val="dk1"/>
              </a:solidFill>
              <a:latin typeface="Arial"/>
              <a:ea typeface="Arial"/>
              <a:cs typeface="Arial"/>
              <a:sym typeface="Arial"/>
            </a:endParaRPr>
          </a:p>
        </p:txBody>
      </p:sp>
      <p:sp>
        <p:nvSpPr>
          <p:cNvPr id="120" name="Google Shape;120;p31"/>
          <p:cNvSpPr txBox="1"/>
          <p:nvPr>
            <p:ph type="title"/>
          </p:nvPr>
        </p:nvSpPr>
        <p:spPr>
          <a:xfrm>
            <a:off x="152400" y="205978"/>
            <a:ext cx="8839200" cy="8574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SzPts val="2500"/>
              <a:buNone/>
              <a:defRPr b="1" sz="3000">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1" name="Shape 121"/>
        <p:cNvGrpSpPr/>
        <p:nvPr/>
      </p:nvGrpSpPr>
      <p:grpSpPr>
        <a:xfrm>
          <a:off x="0" y="0"/>
          <a:ext cx="0" cy="0"/>
          <a:chOff x="0" y="0"/>
          <a:chExt cx="0" cy="0"/>
        </a:xfrm>
      </p:grpSpPr>
      <p:sp>
        <p:nvSpPr>
          <p:cNvPr id="122" name="Google Shape;122;p32"/>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a:spcBef>
                <a:spcPts val="0"/>
              </a:spcBef>
              <a:spcAft>
                <a:spcPts val="0"/>
              </a:spcAft>
              <a:buSzPts val="33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3" name="Google Shape;123;p32"/>
          <p:cNvSpPr txBox="1"/>
          <p:nvPr>
            <p:ph idx="1" type="body"/>
          </p:nvPr>
        </p:nvSpPr>
        <p:spPr>
          <a:xfrm>
            <a:off x="311700" y="1152475"/>
            <a:ext cx="8520600" cy="3416400"/>
          </a:xfrm>
          <a:prstGeom prst="rect">
            <a:avLst/>
          </a:prstGeom>
        </p:spPr>
        <p:txBody>
          <a:bodyPr anchorCtr="0" anchor="t" bIns="34275" lIns="68575" spcFirstLastPara="1" rIns="68575" wrap="square" tIns="34275">
            <a:normAutofit/>
          </a:bodyPr>
          <a:lstStyle>
            <a:lvl1pPr indent="-361950" lvl="0" marL="457200">
              <a:spcBef>
                <a:spcPts val="800"/>
              </a:spcBef>
              <a:spcAft>
                <a:spcPts val="0"/>
              </a:spcAft>
              <a:buSzPts val="2100"/>
              <a:buChar char="•"/>
              <a:defRPr/>
            </a:lvl1pPr>
            <a:lvl2pPr indent="-342900" lvl="1" marL="914400">
              <a:spcBef>
                <a:spcPts val="400"/>
              </a:spcBef>
              <a:spcAft>
                <a:spcPts val="0"/>
              </a:spcAft>
              <a:buSzPts val="1800"/>
              <a:buChar char="•"/>
              <a:defRPr/>
            </a:lvl2pPr>
            <a:lvl3pPr indent="-323850" lvl="2" marL="1371600">
              <a:spcBef>
                <a:spcPts val="400"/>
              </a:spcBef>
              <a:spcAft>
                <a:spcPts val="0"/>
              </a:spcAft>
              <a:buSzPts val="1500"/>
              <a:buChar char="•"/>
              <a:defRPr/>
            </a:lvl3pPr>
            <a:lvl4pPr indent="-317500" lvl="3" marL="1828800">
              <a:spcBef>
                <a:spcPts val="400"/>
              </a:spcBef>
              <a:spcAft>
                <a:spcPts val="0"/>
              </a:spcAft>
              <a:buSzPts val="1400"/>
              <a:buChar char="•"/>
              <a:defRPr/>
            </a:lvl4pPr>
            <a:lvl5pPr indent="-317500" lvl="4" marL="2286000">
              <a:spcBef>
                <a:spcPts val="400"/>
              </a:spcBef>
              <a:spcAft>
                <a:spcPts val="0"/>
              </a:spcAft>
              <a:buSzPts val="1400"/>
              <a:buChar char="•"/>
              <a:defRPr/>
            </a:lvl5pPr>
            <a:lvl6pPr indent="-317500" lvl="5" marL="2743200">
              <a:spcBef>
                <a:spcPts val="400"/>
              </a:spcBef>
              <a:spcAft>
                <a:spcPts val="0"/>
              </a:spcAft>
              <a:buSzPts val="1400"/>
              <a:buChar char="•"/>
              <a:defRPr/>
            </a:lvl6pPr>
            <a:lvl7pPr indent="-317500" lvl="6" marL="3200400">
              <a:spcBef>
                <a:spcPts val="400"/>
              </a:spcBef>
              <a:spcAft>
                <a:spcPts val="0"/>
              </a:spcAft>
              <a:buSzPts val="1400"/>
              <a:buChar char="•"/>
              <a:defRPr/>
            </a:lvl7pPr>
            <a:lvl8pPr indent="-317500" lvl="7" marL="3657600">
              <a:spcBef>
                <a:spcPts val="400"/>
              </a:spcBef>
              <a:spcAft>
                <a:spcPts val="0"/>
              </a:spcAft>
              <a:buSzPts val="1400"/>
              <a:buChar char="•"/>
              <a:defRPr/>
            </a:lvl8pPr>
            <a:lvl9pPr indent="-317500" lvl="8" marL="4114800">
              <a:spcBef>
                <a:spcPts val="400"/>
              </a:spcBef>
              <a:spcAft>
                <a:spcPts val="0"/>
              </a:spcAft>
              <a:buSzPts val="1400"/>
              <a:buChar char="•"/>
              <a:defRPr/>
            </a:lvl9pPr>
          </a:lstStyle>
          <a:p/>
        </p:txBody>
      </p:sp>
      <p:sp>
        <p:nvSpPr>
          <p:cNvPr id="124" name="Google Shape;124;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image" Target="../media/image8.png"/><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theme" Target="../theme/theme4.xml"/><Relationship Id="rId14" Type="http://schemas.openxmlformats.org/officeDocument/2006/relationships/slideLayout" Target="../slideLayouts/slideLayout2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 name="Shape 65"/>
        <p:cNvGrpSpPr/>
        <p:nvPr/>
      </p:nvGrpSpPr>
      <p:grpSpPr>
        <a:xfrm>
          <a:off x="0" y="0"/>
          <a:ext cx="0" cy="0"/>
          <a:chOff x="0" y="0"/>
          <a:chExt cx="0" cy="0"/>
        </a:xfrm>
      </p:grpSpPr>
      <p:sp>
        <p:nvSpPr>
          <p:cNvPr id="66" name="Google Shape;66;p17"/>
          <p:cNvSpPr/>
          <p:nvPr/>
        </p:nvSpPr>
        <p:spPr>
          <a:xfrm>
            <a:off x="0" y="0"/>
            <a:ext cx="6458100" cy="5143500"/>
          </a:xfrm>
          <a:prstGeom prst="rect">
            <a:avLst/>
          </a:prstGeom>
          <a:gradFill>
            <a:gsLst>
              <a:gs pos="0">
                <a:srgbClr val="24393F"/>
              </a:gs>
              <a:gs pos="54000">
                <a:srgbClr val="70247F"/>
              </a:gs>
              <a:gs pos="100000">
                <a:srgbClr val="B40805"/>
              </a:gs>
            </a:gsLst>
            <a:path path="circle">
              <a:fillToRect b="0%" l="100%" r="0%" t="100%"/>
            </a:path>
            <a:tileRect b="-100%" l="0%" r="-100%" t="0%"/>
          </a:gradFill>
          <a:ln cap="flat" cmpd="sng" w="14300">
            <a:solidFill>
              <a:srgbClr val="08283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7" name="Google Shape;67;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algn="l">
              <a:lnSpc>
                <a:spcPct val="90000"/>
              </a:lnSpc>
              <a:spcBef>
                <a:spcPts val="0"/>
              </a:spcBef>
              <a:spcAft>
                <a:spcPts val="0"/>
              </a:spcAft>
              <a:buClr>
                <a:schemeClr val="lt1"/>
              </a:buClr>
              <a:buSzPts val="3300"/>
              <a:buFont typeface="Helvetica Neue Light"/>
              <a:buNone/>
              <a:defRPr b="0" i="0" sz="3300" u="none" cap="none" strike="noStrike">
                <a:solidFill>
                  <a:schemeClr val="lt1"/>
                </a:solidFill>
                <a:latin typeface="Helvetica Neue Light"/>
                <a:ea typeface="Helvetica Neue Light"/>
                <a:cs typeface="Helvetica Neue Light"/>
                <a:sym typeface="Helvetica Neue Light"/>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8" name="Google Shape;68;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algn="l">
              <a:lnSpc>
                <a:spcPct val="100000"/>
              </a:lnSpc>
              <a:spcBef>
                <a:spcPts val="800"/>
              </a:spcBef>
              <a:spcAft>
                <a:spcPts val="0"/>
              </a:spcAft>
              <a:buClr>
                <a:schemeClr val="lt1"/>
              </a:buClr>
              <a:buSzPts val="2100"/>
              <a:buFont typeface="Arial"/>
              <a:buChar char="•"/>
              <a:defRPr b="0" i="0" sz="2100" u="none" cap="none" strike="noStrike">
                <a:solidFill>
                  <a:schemeClr val="lt1"/>
                </a:solidFill>
                <a:latin typeface="Helvetica Neue Light"/>
                <a:ea typeface="Helvetica Neue Light"/>
                <a:cs typeface="Helvetica Neue Light"/>
                <a:sym typeface="Helvetica Neue Light"/>
              </a:defRPr>
            </a:lvl1pPr>
            <a:lvl2pPr indent="-342900" lvl="1" marL="914400" marR="0" algn="l">
              <a:lnSpc>
                <a:spcPct val="100000"/>
              </a:lnSpc>
              <a:spcBef>
                <a:spcPts val="400"/>
              </a:spcBef>
              <a:spcAft>
                <a:spcPts val="0"/>
              </a:spcAft>
              <a:buClr>
                <a:schemeClr val="lt1"/>
              </a:buClr>
              <a:buSzPts val="1800"/>
              <a:buFont typeface="Arial"/>
              <a:buChar char="•"/>
              <a:defRPr b="0" i="0" sz="1800" u="none" cap="none" strike="noStrike">
                <a:solidFill>
                  <a:schemeClr val="lt1"/>
                </a:solidFill>
                <a:latin typeface="Helvetica Neue Light"/>
                <a:ea typeface="Helvetica Neue Light"/>
                <a:cs typeface="Helvetica Neue Light"/>
                <a:sym typeface="Helvetica Neue Light"/>
              </a:defRPr>
            </a:lvl2pPr>
            <a:lvl3pPr indent="-323850" lvl="2" marL="1371600" marR="0" algn="l">
              <a:lnSpc>
                <a:spcPct val="100000"/>
              </a:lnSpc>
              <a:spcBef>
                <a:spcPts val="400"/>
              </a:spcBef>
              <a:spcAft>
                <a:spcPts val="0"/>
              </a:spcAft>
              <a:buClr>
                <a:schemeClr val="lt1"/>
              </a:buClr>
              <a:buSzPts val="1500"/>
              <a:buFont typeface="Arial"/>
              <a:buChar char="•"/>
              <a:defRPr b="0" i="0" sz="1500" u="none" cap="none" strike="noStrike">
                <a:solidFill>
                  <a:schemeClr val="lt1"/>
                </a:solidFill>
                <a:latin typeface="Helvetica Neue Light"/>
                <a:ea typeface="Helvetica Neue Light"/>
                <a:cs typeface="Helvetica Neue Light"/>
                <a:sym typeface="Helvetica Neue Light"/>
              </a:defRPr>
            </a:lvl3pPr>
            <a:lvl4pPr indent="-317500" lvl="3" marL="1828800" marR="0" algn="l">
              <a:lnSpc>
                <a:spcPct val="100000"/>
              </a:lnSpc>
              <a:spcBef>
                <a:spcPts val="400"/>
              </a:spcBef>
              <a:spcAft>
                <a:spcPts val="0"/>
              </a:spcAft>
              <a:buClr>
                <a:schemeClr val="lt1"/>
              </a:buClr>
              <a:buSzPts val="1400"/>
              <a:buFont typeface="Arial"/>
              <a:buChar char="•"/>
              <a:defRPr b="0" i="0" sz="1400" u="none" cap="none" strike="noStrike">
                <a:solidFill>
                  <a:schemeClr val="lt1"/>
                </a:solidFill>
                <a:latin typeface="Helvetica Neue Light"/>
                <a:ea typeface="Helvetica Neue Light"/>
                <a:cs typeface="Helvetica Neue Light"/>
                <a:sym typeface="Helvetica Neue Light"/>
              </a:defRPr>
            </a:lvl4pPr>
            <a:lvl5pPr indent="-317500" lvl="4" marL="2286000" marR="0" algn="l">
              <a:lnSpc>
                <a:spcPct val="100000"/>
              </a:lnSpc>
              <a:spcBef>
                <a:spcPts val="400"/>
              </a:spcBef>
              <a:spcAft>
                <a:spcPts val="0"/>
              </a:spcAft>
              <a:buClr>
                <a:schemeClr val="lt1"/>
              </a:buClr>
              <a:buSzPts val="1400"/>
              <a:buFont typeface="Arial"/>
              <a:buChar char="•"/>
              <a:defRPr b="0" i="0" sz="1400" u="none" cap="none" strike="noStrike">
                <a:solidFill>
                  <a:schemeClr val="lt1"/>
                </a:solidFill>
                <a:latin typeface="Helvetica Neue Light"/>
                <a:ea typeface="Helvetica Neue Light"/>
                <a:cs typeface="Helvetica Neue Light"/>
                <a:sym typeface="Helvetica Neue Light"/>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sp>
        <p:nvSpPr>
          <p:cNvPr id="75" name="Google Shape;75;p19"/>
          <p:cNvSpPr/>
          <p:nvPr/>
        </p:nvSpPr>
        <p:spPr>
          <a:xfrm>
            <a:off x="0" y="4869656"/>
            <a:ext cx="9144000" cy="273900"/>
          </a:xfrm>
          <a:prstGeom prst="rect">
            <a:avLst/>
          </a:prstGeom>
          <a:solidFill>
            <a:srgbClr val="7024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6" name="Google Shape;76;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algn="l">
              <a:lnSpc>
                <a:spcPct val="90000"/>
              </a:lnSpc>
              <a:spcBef>
                <a:spcPts val="0"/>
              </a:spcBef>
              <a:spcAft>
                <a:spcPts val="0"/>
              </a:spcAft>
              <a:buClr>
                <a:schemeClr val="dk1"/>
              </a:buClr>
              <a:buSzPts val="3300"/>
              <a:buFont typeface="Helvetica Neue Light"/>
              <a:buNone/>
              <a:defRPr b="0" i="0" sz="3300" u="none" cap="none" strike="noStrike">
                <a:solidFill>
                  <a:schemeClr val="dk1"/>
                </a:solidFill>
                <a:latin typeface="Helvetica Neue Light"/>
                <a:ea typeface="Helvetica Neue Light"/>
                <a:cs typeface="Helvetica Neue Light"/>
                <a:sym typeface="Helvetica Neue Light"/>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p1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algn="l">
              <a:lnSpc>
                <a:spcPct val="100000"/>
              </a:lnSpc>
              <a:spcBef>
                <a:spcPts val="800"/>
              </a:spcBef>
              <a:spcAft>
                <a:spcPts val="0"/>
              </a:spcAft>
              <a:buClr>
                <a:schemeClr val="dk1"/>
              </a:buClr>
              <a:buSzPts val="2100"/>
              <a:buFont typeface="Arial"/>
              <a:buChar char="•"/>
              <a:defRPr b="0" i="0" sz="2100" u="none" cap="none" strike="noStrike">
                <a:solidFill>
                  <a:schemeClr val="dk1"/>
                </a:solidFill>
                <a:latin typeface="Helvetica Neue Light"/>
                <a:ea typeface="Helvetica Neue Light"/>
                <a:cs typeface="Helvetica Neue Light"/>
                <a:sym typeface="Helvetica Neue Light"/>
              </a:defRPr>
            </a:lvl1pPr>
            <a:lvl2pPr indent="-342900" lvl="1" marL="914400" marR="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2pPr>
            <a:lvl3pPr indent="-323850" lvl="2" marL="1371600" marR="0" algn="l">
              <a:lnSpc>
                <a:spcPct val="100000"/>
              </a:lnSpc>
              <a:spcBef>
                <a:spcPts val="400"/>
              </a:spcBef>
              <a:spcAft>
                <a:spcPts val="0"/>
              </a:spcAft>
              <a:buClr>
                <a:schemeClr val="dk1"/>
              </a:buClr>
              <a:buSzPts val="1500"/>
              <a:buFont typeface="Arial"/>
              <a:buChar char="•"/>
              <a:defRPr b="0" i="0" sz="1500" u="none" cap="none" strike="noStrike">
                <a:solidFill>
                  <a:schemeClr val="dk1"/>
                </a:solidFill>
                <a:latin typeface="Helvetica Neue Light"/>
                <a:ea typeface="Helvetica Neue Light"/>
                <a:cs typeface="Helvetica Neue Light"/>
                <a:sym typeface="Helvetica Neue Light"/>
              </a:defRPr>
            </a:lvl3pPr>
            <a:lvl4pPr indent="-317500" lvl="3" marL="1828800" marR="0" algn="l">
              <a:lnSpc>
                <a:spcPct val="100000"/>
              </a:lnSpc>
              <a:spcBef>
                <a:spcPts val="400"/>
              </a:spcBef>
              <a:spcAft>
                <a:spcPts val="0"/>
              </a:spcAft>
              <a:buClr>
                <a:schemeClr val="dk1"/>
              </a:buClr>
              <a:buSzPts val="1400"/>
              <a:buFont typeface="Arial"/>
              <a:buChar char="•"/>
              <a:defRPr b="0" i="0" sz="1400" u="none" cap="none" strike="noStrike">
                <a:solidFill>
                  <a:schemeClr val="dk1"/>
                </a:solidFill>
                <a:latin typeface="Helvetica Neue Light"/>
                <a:ea typeface="Helvetica Neue Light"/>
                <a:cs typeface="Helvetica Neue Light"/>
                <a:sym typeface="Helvetica Neue Light"/>
              </a:defRPr>
            </a:lvl4pPr>
            <a:lvl5pPr indent="-317500" lvl="4" marL="2286000" marR="0" algn="l">
              <a:lnSpc>
                <a:spcPct val="100000"/>
              </a:lnSpc>
              <a:spcBef>
                <a:spcPts val="400"/>
              </a:spcBef>
              <a:spcAft>
                <a:spcPts val="0"/>
              </a:spcAft>
              <a:buClr>
                <a:schemeClr val="dk1"/>
              </a:buClr>
              <a:buSzPts val="1400"/>
              <a:buFont typeface="Arial"/>
              <a:buChar char="•"/>
              <a:defRPr b="0" i="0" sz="1400" u="none" cap="none" strike="noStrike">
                <a:solidFill>
                  <a:schemeClr val="dk1"/>
                </a:solidFill>
                <a:latin typeface="Helvetica Neue Light"/>
                <a:ea typeface="Helvetica Neue Light"/>
                <a:cs typeface="Helvetica Neue Light"/>
                <a:sym typeface="Helvetica Neue Light"/>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8" name="Google Shape;78;p19"/>
          <p:cNvSpPr txBox="1"/>
          <p:nvPr/>
        </p:nvSpPr>
        <p:spPr>
          <a:xfrm>
            <a:off x="0" y="4891160"/>
            <a:ext cx="36078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CA" sz="1100" u="none" cap="none" strike="noStrike">
                <a:solidFill>
                  <a:schemeClr val="lt1"/>
                </a:solidFill>
                <a:latin typeface="Helvetica Neue Light"/>
                <a:ea typeface="Helvetica Neue Light"/>
                <a:cs typeface="Helvetica Neue Light"/>
                <a:sym typeface="Helvetica Neue Light"/>
              </a:rPr>
              <a:t>Canadian Bioinformatics Workshops | bioinformatics.ca</a:t>
            </a:r>
            <a:endParaRPr b="0" i="0" sz="1100" u="none" cap="none" strike="noStrike">
              <a:solidFill>
                <a:schemeClr val="lt1"/>
              </a:solidFill>
              <a:latin typeface="Helvetica Neue Light"/>
              <a:ea typeface="Helvetica Neue Light"/>
              <a:cs typeface="Helvetica Neue Light"/>
              <a:sym typeface="Helvetica Neue Light"/>
            </a:endParaRPr>
          </a:p>
        </p:txBody>
      </p:sp>
      <p:pic>
        <p:nvPicPr>
          <p:cNvPr descr="Purple circles on a black background&#10;&#10;AI-generated content may be incorrect." id="79" name="Google Shape;79;p19"/>
          <p:cNvPicPr preferRelativeResize="0"/>
          <p:nvPr/>
        </p:nvPicPr>
        <p:blipFill rotWithShape="1">
          <a:blip r:embed="rId1">
            <a:alphaModFix/>
          </a:blip>
          <a:srcRect b="0" l="0" r="0" t="0"/>
          <a:stretch/>
        </p:blipFill>
        <p:spPr>
          <a:xfrm>
            <a:off x="8514255" y="0"/>
            <a:ext cx="629746" cy="62974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8.xml"/><Relationship Id="rId3"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 Id="rId3" Type="http://schemas.openxmlformats.org/officeDocument/2006/relationships/image" Target="../media/image33.png"/><Relationship Id="rId4" Type="http://schemas.openxmlformats.org/officeDocument/2006/relationships/image" Target="../media/image29.png"/><Relationship Id="rId5"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 Id="rId3"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xml"/><Relationship Id="rId3" Type="http://schemas.openxmlformats.org/officeDocument/2006/relationships/image" Target="../media/image37.png"/><Relationship Id="rId4" Type="http://schemas.openxmlformats.org/officeDocument/2006/relationships/image" Target="../media/image28.png"/><Relationship Id="rId5"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8.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 Id="rId3"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0.xml"/><Relationship Id="rId3" Type="http://schemas.openxmlformats.org/officeDocument/2006/relationships/image" Target="../media/image22.png"/><Relationship Id="rId4" Type="http://schemas.openxmlformats.org/officeDocument/2006/relationships/image" Target="../media/image36.png"/><Relationship Id="rId9" Type="http://schemas.openxmlformats.org/officeDocument/2006/relationships/image" Target="../media/image38.png"/><Relationship Id="rId5" Type="http://schemas.openxmlformats.org/officeDocument/2006/relationships/image" Target="../media/image43.png"/><Relationship Id="rId6" Type="http://schemas.openxmlformats.org/officeDocument/2006/relationships/image" Target="../media/image34.png"/><Relationship Id="rId7" Type="http://schemas.openxmlformats.org/officeDocument/2006/relationships/image" Target="../media/image40.png"/><Relationship Id="rId8"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1.xml"/><Relationship Id="rId3"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2.xml"/><Relationship Id="rId3"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3.xml"/><Relationship Id="rId3" Type="http://schemas.openxmlformats.org/officeDocument/2006/relationships/image" Target="../media/image41.png"/><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4.xml"/><Relationship Id="rId3" Type="http://schemas.openxmlformats.org/officeDocument/2006/relationships/image" Target="../media/image4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7.xml"/><Relationship Id="rId3"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3"/>
          <p:cNvSpPr txBox="1"/>
          <p:nvPr>
            <p:ph type="ctrTitle"/>
          </p:nvPr>
        </p:nvSpPr>
        <p:spPr>
          <a:xfrm>
            <a:off x="480369" y="1687635"/>
            <a:ext cx="5321100" cy="7701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lt1"/>
              </a:buClr>
              <a:buSzPct val="100000"/>
              <a:buFont typeface="Helvetica Neue Light"/>
              <a:buNone/>
            </a:pPr>
            <a:r>
              <a:rPr b="1" lang="en-CA"/>
              <a:t>Module 2b - Defined Gene Lists</a:t>
            </a:r>
            <a:endParaRPr b="1">
              <a:latin typeface="Helvetica Neue"/>
              <a:ea typeface="Helvetica Neue"/>
              <a:cs typeface="Helvetica Neue"/>
              <a:sym typeface="Helvetica Neue"/>
            </a:endParaRPr>
          </a:p>
        </p:txBody>
      </p:sp>
      <p:sp>
        <p:nvSpPr>
          <p:cNvPr id="130" name="Google Shape;130;p33"/>
          <p:cNvSpPr txBox="1"/>
          <p:nvPr>
            <p:ph idx="1" type="subTitle"/>
          </p:nvPr>
        </p:nvSpPr>
        <p:spPr>
          <a:xfrm>
            <a:off x="1336981" y="2457540"/>
            <a:ext cx="3607800" cy="1241700"/>
          </a:xfrm>
          <a:prstGeom prst="rect">
            <a:avLst/>
          </a:prstGeom>
          <a:noFill/>
          <a:ln>
            <a:noFill/>
          </a:ln>
        </p:spPr>
        <p:txBody>
          <a:bodyPr anchorCtr="0" anchor="t" bIns="34275" lIns="68575" spcFirstLastPara="1" rIns="68575" wrap="square" tIns="34275">
            <a:normAutofit/>
          </a:bodyPr>
          <a:lstStyle/>
          <a:p>
            <a:pPr indent="0" lvl="0" marL="0" rtl="0" algn="ctr">
              <a:lnSpc>
                <a:spcPct val="100000"/>
              </a:lnSpc>
              <a:spcBef>
                <a:spcPts val="0"/>
              </a:spcBef>
              <a:spcAft>
                <a:spcPts val="0"/>
              </a:spcAft>
              <a:buClr>
                <a:schemeClr val="lt1"/>
              </a:buClr>
              <a:buSzPts val="1800"/>
              <a:buNone/>
            </a:pPr>
            <a:r>
              <a:rPr lang="en-CA"/>
              <a:t>Diogo Pellegrina</a:t>
            </a:r>
            <a:endParaRPr/>
          </a:p>
          <a:p>
            <a:pPr indent="0" lvl="0" marL="0" rtl="0" algn="ctr">
              <a:lnSpc>
                <a:spcPct val="100000"/>
              </a:lnSpc>
              <a:spcBef>
                <a:spcPts val="800"/>
              </a:spcBef>
              <a:spcAft>
                <a:spcPts val="0"/>
              </a:spcAft>
              <a:buClr>
                <a:schemeClr val="lt1"/>
              </a:buClr>
              <a:buSzPts val="1800"/>
              <a:buNone/>
            </a:pPr>
            <a:r>
              <a:rPr lang="en-CA"/>
              <a:t>May 12, 2026</a:t>
            </a:r>
            <a:endParaRPr/>
          </a:p>
          <a:p>
            <a:pPr indent="0" lvl="0" marL="0" rtl="0" algn="ctr">
              <a:lnSpc>
                <a:spcPct val="100000"/>
              </a:lnSpc>
              <a:spcBef>
                <a:spcPts val="800"/>
              </a:spcBef>
              <a:spcAft>
                <a:spcPts val="0"/>
              </a:spcAft>
              <a:buClr>
                <a:schemeClr val="lt1"/>
              </a:buClr>
              <a:buSzPts val="1800"/>
              <a:buNone/>
            </a:pPr>
            <a:r>
              <a:t/>
            </a:r>
            <a:endParaRPr/>
          </a:p>
        </p:txBody>
      </p:sp>
      <p:pic>
        <p:nvPicPr>
          <p:cNvPr id="131" name="Google Shape;131;p33" title="Copy of PNA-icon.png"/>
          <p:cNvPicPr preferRelativeResize="0"/>
          <p:nvPr/>
        </p:nvPicPr>
        <p:blipFill rotWithShape="1">
          <a:blip r:embed="rId3">
            <a:alphaModFix/>
          </a:blip>
          <a:srcRect b="0" l="0" r="0" t="0"/>
          <a:stretch/>
        </p:blipFill>
        <p:spPr>
          <a:xfrm>
            <a:off x="6924918" y="1611263"/>
            <a:ext cx="1910660" cy="192097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2"/>
          <p:cNvSpPr txBox="1"/>
          <p:nvPr>
            <p:ph type="title"/>
          </p:nvPr>
        </p:nvSpPr>
        <p:spPr>
          <a:xfrm>
            <a:off x="322375" y="-2"/>
            <a:ext cx="6560700" cy="686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CA"/>
              <a:t>Wikipathways</a:t>
            </a:r>
            <a:endParaRPr/>
          </a:p>
        </p:txBody>
      </p:sp>
      <p:pic>
        <p:nvPicPr>
          <p:cNvPr id="271" name="Google Shape;271;p42"/>
          <p:cNvPicPr preferRelativeResize="0"/>
          <p:nvPr/>
        </p:nvPicPr>
        <p:blipFill>
          <a:blip r:embed="rId3">
            <a:alphaModFix/>
          </a:blip>
          <a:stretch>
            <a:fillRect/>
          </a:stretch>
        </p:blipFill>
        <p:spPr>
          <a:xfrm>
            <a:off x="322375" y="1310700"/>
            <a:ext cx="4350350" cy="2453525"/>
          </a:xfrm>
          <a:prstGeom prst="rect">
            <a:avLst/>
          </a:prstGeom>
          <a:noFill/>
          <a:ln>
            <a:noFill/>
          </a:ln>
        </p:spPr>
      </p:pic>
      <p:sp>
        <p:nvSpPr>
          <p:cNvPr id="272" name="Google Shape;272;p42"/>
          <p:cNvSpPr txBox="1"/>
          <p:nvPr>
            <p:ph idx="1" type="body"/>
          </p:nvPr>
        </p:nvSpPr>
        <p:spPr>
          <a:xfrm>
            <a:off x="4825825" y="1412926"/>
            <a:ext cx="3732600" cy="29043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CA"/>
              <a:t>Created by the community wiki-style, 670 authors so far.</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CA"/>
              <a:t>Decent size and good quality overall (mostly human made).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3"/>
          <p:cNvSpPr txBox="1"/>
          <p:nvPr>
            <p:ph type="title"/>
          </p:nvPr>
        </p:nvSpPr>
        <p:spPr>
          <a:xfrm>
            <a:off x="322375" y="-2"/>
            <a:ext cx="6560700" cy="686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CA"/>
              <a:t>Other sources</a:t>
            </a:r>
            <a:endParaRPr/>
          </a:p>
        </p:txBody>
      </p:sp>
      <p:sp>
        <p:nvSpPr>
          <p:cNvPr id="278" name="Google Shape;278;p43"/>
          <p:cNvSpPr txBox="1"/>
          <p:nvPr>
            <p:ph idx="1" type="body"/>
          </p:nvPr>
        </p:nvSpPr>
        <p:spPr>
          <a:xfrm>
            <a:off x="628650" y="748376"/>
            <a:ext cx="7886700" cy="3884400"/>
          </a:xfrm>
          <a:prstGeom prst="rect">
            <a:avLst/>
          </a:prstGeom>
        </p:spPr>
        <p:txBody>
          <a:bodyPr anchorCtr="0" anchor="t" bIns="34275" lIns="68575" spcFirstLastPara="1" rIns="68575" wrap="square" tIns="34275">
            <a:normAutofit lnSpcReduction="20000"/>
          </a:bodyPr>
          <a:lstStyle/>
          <a:p>
            <a:pPr indent="0" lvl="0" marL="0" rtl="0" algn="l">
              <a:spcBef>
                <a:spcPts val="800"/>
              </a:spcBef>
              <a:spcAft>
                <a:spcPts val="0"/>
              </a:spcAft>
              <a:buNone/>
            </a:pPr>
            <a:r>
              <a:rPr lang="en-CA"/>
              <a:t>miRTarBase: terms </a:t>
            </a:r>
            <a:r>
              <a:rPr lang="en-CA"/>
              <a:t>contain </a:t>
            </a:r>
            <a:r>
              <a:rPr lang="en-CA"/>
              <a:t>the targets of micro RNAs</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CA"/>
              <a:t>Transfac: terms contain the targets of transcription factors</a:t>
            </a:r>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0"/>
              </a:spcAft>
              <a:buNone/>
            </a:pPr>
            <a:r>
              <a:rPr lang="en-CA"/>
              <a:t>Human Protein Atlas: terms are mostly describing the tissues where proteins are found.</a:t>
            </a:r>
            <a:endParaRPr/>
          </a:p>
          <a:p>
            <a:pPr indent="0" lvl="0" marL="0" rtl="0" algn="l">
              <a:spcBef>
                <a:spcPts val="800"/>
              </a:spcBef>
              <a:spcAft>
                <a:spcPts val="0"/>
              </a:spcAft>
              <a:buNone/>
            </a:pPr>
            <a:r>
              <a:t/>
            </a:r>
            <a:endParaRPr/>
          </a:p>
          <a:p>
            <a:pPr indent="0" lvl="0" marL="0" rtl="0" algn="l">
              <a:spcBef>
                <a:spcPts val="800"/>
              </a:spcBef>
              <a:spcAft>
                <a:spcPts val="0"/>
              </a:spcAft>
              <a:buClr>
                <a:schemeClr val="dk1"/>
              </a:buClr>
              <a:buSzPts val="1100"/>
              <a:buFont typeface="Arial"/>
              <a:buNone/>
            </a:pPr>
            <a:r>
              <a:rPr lang="en-CA"/>
              <a:t>Human Phenotype Ontology: terms contain genes with disease-related polymorphisms.</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CA"/>
              <a:t>CORUM: Terms are protein complexes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4"/>
          <p:cNvSpPr txBox="1"/>
          <p:nvPr>
            <p:ph type="title"/>
          </p:nvPr>
        </p:nvSpPr>
        <p:spPr>
          <a:xfrm>
            <a:off x="91375" y="150"/>
            <a:ext cx="7680900" cy="6930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75758"/>
              <a:buNone/>
            </a:pPr>
            <a:r>
              <a:rPr lang="en-CA">
                <a:latin typeface="Calibri"/>
                <a:ea typeface="Calibri"/>
                <a:cs typeface="Calibri"/>
                <a:sym typeface="Calibri"/>
              </a:rPr>
              <a:t>Pathway enrichment analysis will compare your list with other well known lists of genes:</a:t>
            </a:r>
            <a:endParaRPr/>
          </a:p>
        </p:txBody>
      </p:sp>
      <p:pic>
        <p:nvPicPr>
          <p:cNvPr id="285" name="Google Shape;285;p44"/>
          <p:cNvPicPr preferRelativeResize="0"/>
          <p:nvPr/>
        </p:nvPicPr>
        <p:blipFill>
          <a:blip r:embed="rId3">
            <a:alphaModFix/>
          </a:blip>
          <a:stretch>
            <a:fillRect/>
          </a:stretch>
        </p:blipFill>
        <p:spPr>
          <a:xfrm>
            <a:off x="181475" y="929400"/>
            <a:ext cx="4684974" cy="3849600"/>
          </a:xfrm>
          <a:prstGeom prst="rect">
            <a:avLst/>
          </a:prstGeom>
          <a:noFill/>
          <a:ln>
            <a:noFill/>
          </a:ln>
        </p:spPr>
      </p:pic>
      <p:sp>
        <p:nvSpPr>
          <p:cNvPr id="286" name="Google Shape;286;p44"/>
          <p:cNvSpPr txBox="1"/>
          <p:nvPr/>
        </p:nvSpPr>
        <p:spPr>
          <a:xfrm>
            <a:off x="4866450" y="843100"/>
            <a:ext cx="4183500" cy="376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100">
                <a:solidFill>
                  <a:schemeClr val="dk1"/>
                </a:solidFill>
                <a:latin typeface="Helvetica Neue Light"/>
                <a:ea typeface="Helvetica Neue Light"/>
                <a:cs typeface="Helvetica Neue Light"/>
                <a:sym typeface="Helvetica Neue Light"/>
              </a:rPr>
              <a:t>There are ~20000 known genes in the human genome. Let’s suppose your list of differentially expressed genes has 2000 genes.</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CA" sz="2100">
                <a:solidFill>
                  <a:schemeClr val="dk1"/>
                </a:solidFill>
                <a:latin typeface="Helvetica Neue Light"/>
                <a:ea typeface="Helvetica Neue Light"/>
                <a:cs typeface="Helvetica Neue Light"/>
                <a:sym typeface="Helvetica Neue Light"/>
              </a:rPr>
              <a:t>From WikiPathways </a:t>
            </a:r>
            <a:r>
              <a:rPr lang="en-CA" sz="2100">
                <a:solidFill>
                  <a:schemeClr val="dk1"/>
                </a:solidFill>
                <a:latin typeface="Helvetica Neue Light"/>
                <a:ea typeface="Helvetica Neue Light"/>
                <a:cs typeface="Helvetica Neue Light"/>
                <a:sym typeface="Helvetica Neue Light"/>
              </a:rPr>
              <a:t>there are ~20 genes in </a:t>
            </a:r>
            <a:r>
              <a:rPr lang="en-CA" sz="2100">
                <a:solidFill>
                  <a:schemeClr val="dk1"/>
                </a:solidFill>
                <a:latin typeface="Helvetica Neue Light"/>
                <a:ea typeface="Helvetica Neue Light"/>
                <a:cs typeface="Helvetica Neue Light"/>
                <a:sym typeface="Helvetica Neue Light"/>
              </a:rPr>
              <a:t>“</a:t>
            </a:r>
            <a:r>
              <a:rPr lang="en-CA" sz="2100">
                <a:solidFill>
                  <a:schemeClr val="dk1"/>
                </a:solidFill>
                <a:latin typeface="Helvetica Neue Light"/>
                <a:ea typeface="Helvetica Neue Light"/>
                <a:cs typeface="Helvetica Neue Light"/>
                <a:sym typeface="Helvetica Neue Light"/>
              </a:rPr>
              <a:t>WP78:T</a:t>
            </a:r>
            <a:r>
              <a:rPr lang="en-CA" sz="2100">
                <a:solidFill>
                  <a:schemeClr val="dk1"/>
                </a:solidFill>
                <a:latin typeface="Helvetica Neue Light"/>
                <a:ea typeface="Helvetica Neue Light"/>
                <a:cs typeface="Helvetica Neue Light"/>
                <a:sym typeface="Helvetica Neue Light"/>
              </a:rPr>
              <a:t>ricarboxylic acid cycle”.</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rPr lang="en-CA" sz="2100">
                <a:solidFill>
                  <a:schemeClr val="dk1"/>
                </a:solidFill>
                <a:latin typeface="Helvetica Neue Light"/>
                <a:ea typeface="Helvetica Neue Light"/>
                <a:cs typeface="Helvetica Neue Light"/>
                <a:sym typeface="Helvetica Neue Light"/>
              </a:rPr>
              <a:t>If I have 3 DEGs in WP78, is this a lot?</a:t>
            </a:r>
            <a:endParaRPr sz="2100">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5"/>
          <p:cNvSpPr txBox="1"/>
          <p:nvPr>
            <p:ph type="title"/>
          </p:nvPr>
        </p:nvSpPr>
        <p:spPr>
          <a:xfrm>
            <a:off x="91375" y="150"/>
            <a:ext cx="7680900" cy="6930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75758"/>
              <a:buNone/>
            </a:pPr>
            <a:r>
              <a:rPr lang="en-CA">
                <a:latin typeface="Calibri"/>
                <a:ea typeface="Calibri"/>
                <a:cs typeface="Calibri"/>
                <a:sym typeface="Calibri"/>
              </a:rPr>
              <a:t>Pathway enrichment analysis will compare your list with other well known lists of genes:</a:t>
            </a:r>
            <a:endParaRPr/>
          </a:p>
        </p:txBody>
      </p:sp>
      <p:sp>
        <p:nvSpPr>
          <p:cNvPr id="293" name="Google Shape;293;p45"/>
          <p:cNvSpPr txBox="1"/>
          <p:nvPr/>
        </p:nvSpPr>
        <p:spPr>
          <a:xfrm>
            <a:off x="91375" y="843100"/>
            <a:ext cx="8958600" cy="376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100">
                <a:solidFill>
                  <a:schemeClr val="dk1"/>
                </a:solidFill>
                <a:latin typeface="Helvetica Neue Light"/>
                <a:ea typeface="Helvetica Neue Light"/>
                <a:cs typeface="Helvetica Neue Light"/>
                <a:sym typeface="Helvetica Neue Light"/>
              </a:rPr>
              <a:t>20000 known genes, </a:t>
            </a:r>
            <a:r>
              <a:rPr lang="en-CA" sz="2100">
                <a:solidFill>
                  <a:schemeClr val="dk1"/>
                </a:solidFill>
                <a:latin typeface="Helvetica Neue Light"/>
                <a:ea typeface="Helvetica Neue Light"/>
                <a:cs typeface="Helvetica Neue Light"/>
                <a:sym typeface="Helvetica Neue Light"/>
              </a:rPr>
              <a:t>20 genes in a certain pathway (0.1%)</a:t>
            </a:r>
            <a:r>
              <a:rPr lang="en-CA" sz="2100">
                <a:solidFill>
                  <a:schemeClr val="dk1"/>
                </a:solidFill>
                <a:latin typeface="Helvetica Neue Light"/>
                <a:ea typeface="Helvetica Neue Light"/>
                <a:cs typeface="Helvetica Neue Light"/>
                <a:sym typeface="Helvetica Neue Light"/>
              </a:rPr>
              <a:t>.</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CA" sz="2100">
                <a:solidFill>
                  <a:schemeClr val="dk1"/>
                </a:solidFill>
                <a:latin typeface="Helvetica Neue Light"/>
                <a:ea typeface="Helvetica Neue Light"/>
                <a:cs typeface="Helvetica Neue Light"/>
                <a:sym typeface="Helvetica Neue Light"/>
              </a:rPr>
              <a:t>If I “roll a 1d1000” for each DEG, what is the likelihood I get 3 (or more) hits?</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CA" sz="2100">
                <a:solidFill>
                  <a:schemeClr val="dk1"/>
                </a:solidFill>
                <a:latin typeface="Helvetica Neue Light"/>
                <a:ea typeface="Helvetica Neue Light"/>
                <a:cs typeface="Helvetica Neue Light"/>
                <a:sym typeface="Helvetica Neue Light"/>
              </a:rPr>
              <a:t>1-</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CA" sz="2100">
                <a:solidFill>
                  <a:schemeClr val="dk1"/>
                </a:solidFill>
                <a:latin typeface="Helvetica Neue Light"/>
                <a:ea typeface="Helvetica Neue Light"/>
                <a:cs typeface="Helvetica Neue Light"/>
                <a:sym typeface="Helvetica Neue Light"/>
              </a:rPr>
              <a:t>(0.999^2000) + </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CA" sz="2100">
                <a:solidFill>
                  <a:schemeClr val="dk1"/>
                </a:solidFill>
                <a:latin typeface="Helvetica Neue Light"/>
                <a:ea typeface="Helvetica Neue Light"/>
                <a:cs typeface="Helvetica Neue Light"/>
                <a:sym typeface="Helvetica Neue Light"/>
              </a:rPr>
              <a:t>(</a:t>
            </a:r>
            <a:r>
              <a:rPr lang="en-CA" sz="2100">
                <a:solidFill>
                  <a:schemeClr val="dk1"/>
                </a:solidFill>
                <a:latin typeface="Helvetica Neue Light"/>
                <a:ea typeface="Helvetica Neue Light"/>
                <a:cs typeface="Helvetica Neue Light"/>
                <a:sym typeface="Helvetica Neue Light"/>
              </a:rPr>
              <a:t>0.999^1999*0.001</a:t>
            </a:r>
            <a:r>
              <a:rPr lang="en-CA" sz="2100">
                <a:solidFill>
                  <a:schemeClr val="dk1"/>
                </a:solidFill>
                <a:latin typeface="Helvetica Neue Light"/>
                <a:ea typeface="Helvetica Neue Light"/>
                <a:cs typeface="Helvetica Neue Light"/>
                <a:sym typeface="Helvetica Neue Light"/>
              </a:rPr>
              <a:t>)*2000 + </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CA" sz="2100">
                <a:solidFill>
                  <a:schemeClr val="dk1"/>
                </a:solidFill>
                <a:latin typeface="Helvetica Neue Light"/>
                <a:ea typeface="Helvetica Neue Light"/>
                <a:cs typeface="Helvetica Neue Light"/>
                <a:sym typeface="Helvetica Neue Light"/>
              </a:rPr>
              <a:t>(0.999^1998*0.001^2)*2000*1999/2  = 0.32</a:t>
            </a:r>
            <a:endParaRPr sz="2100">
              <a:solidFill>
                <a:schemeClr val="dk1"/>
              </a:solidFill>
              <a:latin typeface="Helvetica Neue Light"/>
              <a:ea typeface="Helvetica Neue Light"/>
              <a:cs typeface="Helvetica Neue Light"/>
              <a:sym typeface="Helvetica Neue Light"/>
            </a:endParaRPr>
          </a:p>
        </p:txBody>
      </p:sp>
      <p:pic>
        <p:nvPicPr>
          <p:cNvPr id="294" name="Google Shape;294;p45"/>
          <p:cNvPicPr preferRelativeResize="0"/>
          <p:nvPr/>
        </p:nvPicPr>
        <p:blipFill>
          <a:blip r:embed="rId3">
            <a:alphaModFix/>
          </a:blip>
          <a:stretch>
            <a:fillRect/>
          </a:stretch>
        </p:blipFill>
        <p:spPr>
          <a:xfrm>
            <a:off x="2856975" y="3260788"/>
            <a:ext cx="2400300" cy="124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6"/>
          <p:cNvSpPr txBox="1"/>
          <p:nvPr>
            <p:ph type="title"/>
          </p:nvPr>
        </p:nvSpPr>
        <p:spPr>
          <a:xfrm>
            <a:off x="91375" y="150"/>
            <a:ext cx="7680900" cy="6930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75758"/>
              <a:buNone/>
            </a:pPr>
            <a:r>
              <a:rPr lang="en-CA">
                <a:latin typeface="Calibri"/>
                <a:ea typeface="Calibri"/>
                <a:cs typeface="Calibri"/>
                <a:sym typeface="Calibri"/>
              </a:rPr>
              <a:t>Pathway enrichment analysis will compare your list with other well known lists of genes:</a:t>
            </a:r>
            <a:endParaRPr/>
          </a:p>
        </p:txBody>
      </p:sp>
      <p:sp>
        <p:nvSpPr>
          <p:cNvPr id="301" name="Google Shape;301;p46"/>
          <p:cNvSpPr txBox="1"/>
          <p:nvPr/>
        </p:nvSpPr>
        <p:spPr>
          <a:xfrm>
            <a:off x="91375" y="843100"/>
            <a:ext cx="8958600" cy="376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100">
                <a:solidFill>
                  <a:schemeClr val="dk1"/>
                </a:solidFill>
                <a:latin typeface="Helvetica Neue Light"/>
                <a:ea typeface="Helvetica Neue Light"/>
                <a:cs typeface="Helvetica Neue Light"/>
                <a:sym typeface="Helvetica Neue Light"/>
              </a:rPr>
              <a:t>20000 known genes, 20 genes in WP78 (0.1%).</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CA" sz="2100">
                <a:solidFill>
                  <a:schemeClr val="dk1"/>
                </a:solidFill>
                <a:latin typeface="Helvetica Neue Light"/>
                <a:ea typeface="Helvetica Neue Light"/>
                <a:cs typeface="Helvetica Neue Light"/>
                <a:sym typeface="Helvetica Neue Light"/>
              </a:rPr>
              <a:t>If I “roll a 1d1000” for each DEG, what is the likelihood I get 5 (or more) hits?</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CA" sz="2100">
                <a:solidFill>
                  <a:schemeClr val="dk1"/>
                </a:solidFill>
                <a:latin typeface="Helvetica Neue Light"/>
                <a:ea typeface="Helvetica Neue Light"/>
                <a:cs typeface="Helvetica Neue Light"/>
                <a:sym typeface="Helvetica Neue Light"/>
              </a:rPr>
              <a:t>1-</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CA" sz="2100">
                <a:solidFill>
                  <a:schemeClr val="dk1"/>
                </a:solidFill>
                <a:latin typeface="Helvetica Neue Light"/>
                <a:ea typeface="Helvetica Neue Light"/>
                <a:cs typeface="Helvetica Neue Light"/>
                <a:sym typeface="Helvetica Neue Light"/>
              </a:rPr>
              <a:t>(0.999^2000) + </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CA" sz="2100">
                <a:solidFill>
                  <a:schemeClr val="dk1"/>
                </a:solidFill>
                <a:latin typeface="Helvetica Neue Light"/>
                <a:ea typeface="Helvetica Neue Light"/>
                <a:cs typeface="Helvetica Neue Light"/>
                <a:sym typeface="Helvetica Neue Light"/>
              </a:rPr>
              <a:t>((0.999^1999*0.001)*2000) + </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CA" sz="2100">
                <a:solidFill>
                  <a:schemeClr val="dk1"/>
                </a:solidFill>
                <a:latin typeface="Helvetica Neue Light"/>
                <a:ea typeface="Helvetica Neue Light"/>
                <a:cs typeface="Helvetica Neue Light"/>
                <a:sym typeface="Helvetica Neue Light"/>
              </a:rPr>
              <a:t>((0.999^1998*0.001^2)*2000*1999/2) + ((0.999^1997*0.001^3)*2000*1999*1998/6) + ((0.999^1996*0.001^4)*2000*1999*1998*1997/24) + ((0.999^1995*0.001^5)*2000*1999*1998*1997*1996/120) = 0.016</a:t>
            </a:r>
            <a:endParaRPr sz="21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2100">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7"/>
          <p:cNvSpPr txBox="1"/>
          <p:nvPr>
            <p:ph type="title"/>
          </p:nvPr>
        </p:nvSpPr>
        <p:spPr>
          <a:xfrm>
            <a:off x="207200" y="476400"/>
            <a:ext cx="9052500" cy="31947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2500"/>
              <a:buNone/>
            </a:pPr>
            <a:r>
              <a:rPr lang="en-CA">
                <a:latin typeface="Calibri"/>
                <a:ea typeface="Calibri"/>
                <a:cs typeface="Calibri"/>
                <a:sym typeface="Calibri"/>
              </a:rPr>
              <a:t>Don’t </a:t>
            </a:r>
            <a:r>
              <a:rPr lang="en-CA">
                <a:latin typeface="Calibri"/>
                <a:ea typeface="Calibri"/>
                <a:cs typeface="Calibri"/>
                <a:sym typeface="Calibri"/>
              </a:rPr>
              <a:t>worry</a:t>
            </a:r>
            <a:r>
              <a:rPr lang="en-CA">
                <a:latin typeface="Calibri"/>
                <a:ea typeface="Calibri"/>
                <a:cs typeface="Calibri"/>
                <a:sym typeface="Calibri"/>
              </a:rPr>
              <a:t>, there is a formula for that:</a:t>
            </a:r>
            <a:endParaRPr>
              <a:latin typeface="Calibri"/>
              <a:ea typeface="Calibri"/>
              <a:cs typeface="Calibri"/>
              <a:sym typeface="Calibri"/>
            </a:endParaRPr>
          </a:p>
          <a:p>
            <a:pPr indent="0" lvl="0" marL="0" rtl="0" algn="l">
              <a:lnSpc>
                <a:spcPct val="90000"/>
              </a:lnSpc>
              <a:spcBef>
                <a:spcPts val="0"/>
              </a:spcBef>
              <a:spcAft>
                <a:spcPts val="0"/>
              </a:spcAft>
              <a:buSzPts val="2500"/>
              <a:buNone/>
            </a:pPr>
            <a:r>
              <a:t/>
            </a:r>
            <a:endParaRPr>
              <a:latin typeface="Calibri"/>
              <a:ea typeface="Calibri"/>
              <a:cs typeface="Calibri"/>
              <a:sym typeface="Calibri"/>
            </a:endParaRPr>
          </a:p>
          <a:p>
            <a:pPr indent="0" lvl="0" marL="0" rtl="0" algn="l">
              <a:lnSpc>
                <a:spcPct val="90000"/>
              </a:lnSpc>
              <a:spcBef>
                <a:spcPts val="0"/>
              </a:spcBef>
              <a:spcAft>
                <a:spcPts val="0"/>
              </a:spcAft>
              <a:buSzPts val="2500"/>
              <a:buNone/>
            </a:pPr>
            <a:r>
              <a:t/>
            </a:r>
            <a:endParaRPr>
              <a:latin typeface="Calibri"/>
              <a:ea typeface="Calibri"/>
              <a:cs typeface="Calibri"/>
              <a:sym typeface="Calibri"/>
            </a:endParaRPr>
          </a:p>
          <a:p>
            <a:pPr indent="0" lvl="0" marL="0" rtl="0" algn="l">
              <a:lnSpc>
                <a:spcPct val="90000"/>
              </a:lnSpc>
              <a:spcBef>
                <a:spcPts val="0"/>
              </a:spcBef>
              <a:spcAft>
                <a:spcPts val="0"/>
              </a:spcAft>
              <a:buSzPts val="2500"/>
              <a:buNone/>
            </a:pPr>
            <a:r>
              <a:t/>
            </a:r>
            <a:endParaRPr>
              <a:latin typeface="Calibri"/>
              <a:ea typeface="Calibri"/>
              <a:cs typeface="Calibri"/>
              <a:sym typeface="Calibri"/>
            </a:endParaRPr>
          </a:p>
          <a:p>
            <a:pPr indent="0" lvl="0" marL="0" rtl="0" algn="l">
              <a:lnSpc>
                <a:spcPct val="90000"/>
              </a:lnSpc>
              <a:spcBef>
                <a:spcPts val="0"/>
              </a:spcBef>
              <a:spcAft>
                <a:spcPts val="0"/>
              </a:spcAft>
              <a:buSzPts val="2500"/>
              <a:buNone/>
            </a:pPr>
            <a:r>
              <a:t/>
            </a:r>
            <a:endParaRPr>
              <a:latin typeface="Calibri"/>
              <a:ea typeface="Calibri"/>
              <a:cs typeface="Calibri"/>
              <a:sym typeface="Calibri"/>
            </a:endParaRPr>
          </a:p>
          <a:p>
            <a:pPr indent="0" lvl="0" marL="0" rtl="0" algn="l">
              <a:spcBef>
                <a:spcPts val="0"/>
              </a:spcBef>
              <a:spcAft>
                <a:spcPts val="0"/>
              </a:spcAft>
              <a:buSzPts val="2500"/>
              <a:buNone/>
            </a:pPr>
            <a:r>
              <a:rPr lang="en-CA">
                <a:latin typeface="Calibri"/>
                <a:ea typeface="Calibri"/>
                <a:cs typeface="Calibri"/>
                <a:sym typeface="Calibri"/>
              </a:rPr>
              <a:t>Don’t worry, you will never see this formula again:</a:t>
            </a:r>
            <a:endParaRPr>
              <a:latin typeface="Calibri"/>
              <a:ea typeface="Calibri"/>
              <a:cs typeface="Calibri"/>
              <a:sym typeface="Calibri"/>
            </a:endParaRPr>
          </a:p>
          <a:p>
            <a:pPr indent="0" lvl="0" marL="0" rtl="0" algn="l">
              <a:spcBef>
                <a:spcPts val="0"/>
              </a:spcBef>
              <a:spcAft>
                <a:spcPts val="0"/>
              </a:spcAft>
              <a:buClr>
                <a:schemeClr val="dk1"/>
              </a:buClr>
              <a:buSzPts val="2500"/>
              <a:buFont typeface="Arial"/>
              <a:buNone/>
            </a:pPr>
            <a:r>
              <a:t/>
            </a:r>
            <a:endParaRPr sz="1700">
              <a:latin typeface="Helvetica Neue"/>
              <a:ea typeface="Helvetica Neue"/>
              <a:cs typeface="Helvetica Neue"/>
              <a:sym typeface="Helvetica Neue"/>
            </a:endParaRPr>
          </a:p>
        </p:txBody>
      </p:sp>
      <p:pic>
        <p:nvPicPr>
          <p:cNvPr id="308" name="Google Shape;308;p47"/>
          <p:cNvPicPr preferRelativeResize="0"/>
          <p:nvPr/>
        </p:nvPicPr>
        <p:blipFill>
          <a:blip r:embed="rId3">
            <a:alphaModFix/>
          </a:blip>
          <a:stretch>
            <a:fillRect/>
          </a:stretch>
        </p:blipFill>
        <p:spPr>
          <a:xfrm>
            <a:off x="1143500" y="1296050"/>
            <a:ext cx="3895725" cy="1609725"/>
          </a:xfrm>
          <a:prstGeom prst="rect">
            <a:avLst/>
          </a:prstGeom>
          <a:noFill/>
          <a:ln>
            <a:noFill/>
          </a:ln>
        </p:spPr>
      </p:pic>
      <p:pic>
        <p:nvPicPr>
          <p:cNvPr id="309" name="Google Shape;309;p47"/>
          <p:cNvPicPr preferRelativeResize="0"/>
          <p:nvPr/>
        </p:nvPicPr>
        <p:blipFill>
          <a:blip r:embed="rId4">
            <a:alphaModFix/>
          </a:blip>
          <a:stretch>
            <a:fillRect/>
          </a:stretch>
        </p:blipFill>
        <p:spPr>
          <a:xfrm>
            <a:off x="6433725" y="1372563"/>
            <a:ext cx="2400300" cy="1247775"/>
          </a:xfrm>
          <a:prstGeom prst="rect">
            <a:avLst/>
          </a:prstGeom>
          <a:noFill/>
          <a:ln>
            <a:noFill/>
          </a:ln>
        </p:spPr>
      </p:pic>
      <p:sp>
        <p:nvSpPr>
          <p:cNvPr id="310" name="Google Shape;310;p47"/>
          <p:cNvSpPr txBox="1"/>
          <p:nvPr/>
        </p:nvSpPr>
        <p:spPr>
          <a:xfrm>
            <a:off x="374525" y="3425625"/>
            <a:ext cx="8160900" cy="1609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500"/>
              <a:buFont typeface="Arial"/>
              <a:buNone/>
            </a:pPr>
            <a:r>
              <a:rPr lang="en-CA" sz="2300">
                <a:solidFill>
                  <a:schemeClr val="dk1"/>
                </a:solidFill>
                <a:latin typeface="Helvetica Neue Light"/>
                <a:ea typeface="Helvetica Neue Light"/>
                <a:cs typeface="Helvetica Neue Light"/>
                <a:sym typeface="Helvetica Neue Light"/>
              </a:rPr>
              <a:t>M</a:t>
            </a:r>
            <a:r>
              <a:rPr lang="en-CA" sz="2300">
                <a:solidFill>
                  <a:schemeClr val="dk1"/>
                </a:solidFill>
                <a:latin typeface="Helvetica Neue Light"/>
                <a:ea typeface="Helvetica Neue Light"/>
                <a:cs typeface="Helvetica Neue Light"/>
                <a:sym typeface="Helvetica Neue Light"/>
              </a:rPr>
              <a:t>any tools were already implemented to do this test (sometimes with extra features) in very convenient ways.</a:t>
            </a:r>
            <a:endParaRPr sz="2300">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48"/>
          <p:cNvPicPr preferRelativeResize="0"/>
          <p:nvPr/>
        </p:nvPicPr>
        <p:blipFill>
          <a:blip r:embed="rId3">
            <a:alphaModFix/>
          </a:blip>
          <a:stretch>
            <a:fillRect/>
          </a:stretch>
        </p:blipFill>
        <p:spPr>
          <a:xfrm>
            <a:off x="0" y="0"/>
            <a:ext cx="5607349" cy="4842475"/>
          </a:xfrm>
          <a:prstGeom prst="rect">
            <a:avLst/>
          </a:prstGeom>
          <a:noFill/>
          <a:ln>
            <a:noFill/>
          </a:ln>
        </p:spPr>
      </p:pic>
      <p:pic>
        <p:nvPicPr>
          <p:cNvPr id="316" name="Google Shape;316;p48"/>
          <p:cNvPicPr preferRelativeResize="0"/>
          <p:nvPr/>
        </p:nvPicPr>
        <p:blipFill>
          <a:blip r:embed="rId4">
            <a:alphaModFix/>
          </a:blip>
          <a:stretch>
            <a:fillRect/>
          </a:stretch>
        </p:blipFill>
        <p:spPr>
          <a:xfrm>
            <a:off x="4242975" y="2499825"/>
            <a:ext cx="4592325" cy="2278300"/>
          </a:xfrm>
          <a:prstGeom prst="rect">
            <a:avLst/>
          </a:prstGeom>
          <a:noFill/>
          <a:ln cap="flat" cmpd="sng" w="19050">
            <a:solidFill>
              <a:srgbClr val="808080"/>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49"/>
          <p:cNvPicPr preferRelativeResize="0"/>
          <p:nvPr/>
        </p:nvPicPr>
        <p:blipFill>
          <a:blip r:embed="rId3">
            <a:alphaModFix/>
          </a:blip>
          <a:stretch>
            <a:fillRect/>
          </a:stretch>
        </p:blipFill>
        <p:spPr>
          <a:xfrm>
            <a:off x="268225" y="1310825"/>
            <a:ext cx="4857750" cy="2314575"/>
          </a:xfrm>
          <a:prstGeom prst="rect">
            <a:avLst/>
          </a:prstGeom>
          <a:noFill/>
          <a:ln>
            <a:noFill/>
          </a:ln>
        </p:spPr>
      </p:pic>
      <p:sp>
        <p:nvSpPr>
          <p:cNvPr id="322" name="Google Shape;322;p49"/>
          <p:cNvSpPr txBox="1"/>
          <p:nvPr>
            <p:ph type="title"/>
          </p:nvPr>
        </p:nvSpPr>
        <p:spPr>
          <a:xfrm>
            <a:off x="194325" y="437800"/>
            <a:ext cx="9052500" cy="7620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SzPts val="2500"/>
              <a:buNone/>
            </a:pPr>
            <a:r>
              <a:rPr lang="en-CA">
                <a:latin typeface="Calibri"/>
                <a:ea typeface="Calibri"/>
                <a:cs typeface="Calibri"/>
                <a:sym typeface="Calibri"/>
              </a:rPr>
              <a:t>Remember to include a custom </a:t>
            </a:r>
            <a:r>
              <a:rPr lang="en-CA">
                <a:latin typeface="Calibri"/>
                <a:ea typeface="Calibri"/>
                <a:cs typeface="Calibri"/>
                <a:sym typeface="Calibri"/>
              </a:rPr>
              <a:t>statistical</a:t>
            </a:r>
            <a:r>
              <a:rPr lang="en-CA">
                <a:latin typeface="Calibri"/>
                <a:ea typeface="Calibri"/>
                <a:cs typeface="Calibri"/>
                <a:sym typeface="Calibri"/>
              </a:rPr>
              <a:t> domain!</a:t>
            </a:r>
            <a:endParaRPr sz="1700">
              <a:latin typeface="Helvetica Neue"/>
              <a:ea typeface="Helvetica Neue"/>
              <a:cs typeface="Helvetica Neue"/>
              <a:sym typeface="Helvetica Neue"/>
            </a:endParaRPr>
          </a:p>
        </p:txBody>
      </p:sp>
      <p:sp>
        <p:nvSpPr>
          <p:cNvPr id="323" name="Google Shape;323;p49"/>
          <p:cNvSpPr txBox="1"/>
          <p:nvPr/>
        </p:nvSpPr>
        <p:spPr>
          <a:xfrm>
            <a:off x="3206325" y="2023575"/>
            <a:ext cx="5329200" cy="3011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CA" sz="2100">
                <a:solidFill>
                  <a:schemeClr val="dk1"/>
                </a:solidFill>
                <a:latin typeface="Helvetica Neue Light"/>
                <a:ea typeface="Helvetica Neue Light"/>
                <a:cs typeface="Helvetica Neue Light"/>
                <a:sym typeface="Helvetica Neue Light"/>
              </a:rPr>
              <a:t>The default will consider all genes found in at least one of the pathways being compared.</a:t>
            </a:r>
            <a:endParaRPr sz="2100">
              <a:solidFill>
                <a:schemeClr val="dk1"/>
              </a:solidFill>
              <a:latin typeface="Helvetica Neue Light"/>
              <a:ea typeface="Helvetica Neue Light"/>
              <a:cs typeface="Helvetica Neue Light"/>
              <a:sym typeface="Helvetica Neue Light"/>
            </a:endParaRPr>
          </a:p>
          <a:p>
            <a:pPr indent="0" lvl="0" marL="0" rtl="0" algn="l">
              <a:lnSpc>
                <a:spcPct val="90000"/>
              </a:lnSpc>
              <a:spcBef>
                <a:spcPts val="0"/>
              </a:spcBef>
              <a:spcAft>
                <a:spcPts val="0"/>
              </a:spcAft>
              <a:buNone/>
            </a:pPr>
            <a:r>
              <a:t/>
            </a:r>
            <a:endParaRPr sz="2100">
              <a:solidFill>
                <a:schemeClr val="dk1"/>
              </a:solidFill>
              <a:latin typeface="Helvetica Neue Light"/>
              <a:ea typeface="Helvetica Neue Light"/>
              <a:cs typeface="Helvetica Neue Light"/>
              <a:sym typeface="Helvetica Neue Light"/>
            </a:endParaRPr>
          </a:p>
          <a:p>
            <a:pPr indent="0" lvl="0" marL="0" rtl="0" algn="l">
              <a:lnSpc>
                <a:spcPct val="90000"/>
              </a:lnSpc>
              <a:spcBef>
                <a:spcPts val="0"/>
              </a:spcBef>
              <a:spcAft>
                <a:spcPts val="0"/>
              </a:spcAft>
              <a:buNone/>
            </a:pPr>
            <a:r>
              <a:rPr lang="en-CA" sz="2100">
                <a:solidFill>
                  <a:schemeClr val="dk1"/>
                </a:solidFill>
                <a:latin typeface="Helvetica Neue Light"/>
                <a:ea typeface="Helvetica Neue Light"/>
                <a:cs typeface="Helvetica Neue Light"/>
                <a:sym typeface="Helvetica Neue Light"/>
              </a:rPr>
              <a:t>In most cases you will want to include a custom background list, for example, in an RNAseq you should add all genes in the gtf/gff file you used to align reads.</a:t>
            </a:r>
            <a:endParaRPr sz="2100">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0"/>
          <p:cNvSpPr txBox="1"/>
          <p:nvPr>
            <p:ph type="title"/>
          </p:nvPr>
        </p:nvSpPr>
        <p:spPr>
          <a:xfrm>
            <a:off x="471504" y="205375"/>
            <a:ext cx="7621800" cy="745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75758"/>
              <a:buNone/>
            </a:pPr>
            <a:r>
              <a:rPr lang="en-CA"/>
              <a:t>There is lots of room for creativity:</a:t>
            </a:r>
            <a:endParaRPr/>
          </a:p>
          <a:p>
            <a:pPr indent="0" lvl="0" marL="0" rtl="0" algn="l">
              <a:lnSpc>
                <a:spcPct val="90000"/>
              </a:lnSpc>
              <a:spcBef>
                <a:spcPts val="0"/>
              </a:spcBef>
              <a:spcAft>
                <a:spcPts val="0"/>
              </a:spcAft>
              <a:buSzPct val="103687"/>
              <a:buNone/>
            </a:pPr>
            <a:r>
              <a:rPr lang="en-CA" sz="2411"/>
              <a:t>Example: </a:t>
            </a:r>
            <a:r>
              <a:rPr lang="en-CA" sz="2411"/>
              <a:t>Genome Wide Association Study (GWAS)</a:t>
            </a:r>
            <a:endParaRPr sz="2411"/>
          </a:p>
        </p:txBody>
      </p:sp>
      <p:graphicFrame>
        <p:nvGraphicFramePr>
          <p:cNvPr id="329" name="Google Shape;329;p50"/>
          <p:cNvGraphicFramePr/>
          <p:nvPr/>
        </p:nvGraphicFramePr>
        <p:xfrm>
          <a:off x="2227224" y="1261748"/>
          <a:ext cx="3000000" cy="3000000"/>
        </p:xfrm>
        <a:graphic>
          <a:graphicData uri="http://schemas.openxmlformats.org/drawingml/2006/table">
            <a:tbl>
              <a:tblPr bandRow="1" firstRow="1">
                <a:noFill/>
                <a:tableStyleId>{1AAD8F9B-6048-4096-B255-4440C0DA09ED}</a:tableStyleId>
              </a:tblPr>
              <a:tblGrid>
                <a:gridCol w="486050"/>
                <a:gridCol w="345225"/>
                <a:gridCol w="415625"/>
                <a:gridCol w="415625"/>
                <a:gridCol w="415625"/>
                <a:gridCol w="415625"/>
                <a:gridCol w="415625"/>
                <a:gridCol w="415625"/>
                <a:gridCol w="415625"/>
                <a:gridCol w="415625"/>
                <a:gridCol w="415625"/>
              </a:tblGrid>
              <a:tr h="278150">
                <a:tc>
                  <a:txBody>
                    <a:bodyPr/>
                    <a:lstStyle/>
                    <a:p>
                      <a:pPr indent="0" lvl="0" marL="0" marR="0" rtl="0" algn="ctr">
                        <a:lnSpc>
                          <a:spcPct val="100000"/>
                        </a:lnSpc>
                        <a:spcBef>
                          <a:spcPts val="0"/>
                        </a:spcBef>
                        <a:spcAft>
                          <a:spcPts val="0"/>
                        </a:spcAft>
                        <a:buNone/>
                      </a:pPr>
                      <a:r>
                        <a:t/>
                      </a:r>
                      <a:endParaRPr sz="1100" u="none" cap="none" strike="noStrike"/>
                    </a:p>
                  </a:txBody>
                  <a:tcPr marT="34300" marB="34300" marR="68600" marL="68600">
                    <a:solidFill>
                      <a:schemeClr val="accent2"/>
                    </a:solidFill>
                  </a:tcPr>
                </a:tc>
                <a:tc gridSpan="5">
                  <a:txBody>
                    <a:bodyPr/>
                    <a:lstStyle/>
                    <a:p>
                      <a:pPr indent="0" lvl="0" marL="0" marR="0" rtl="0" algn="ctr">
                        <a:lnSpc>
                          <a:spcPct val="100000"/>
                        </a:lnSpc>
                        <a:spcBef>
                          <a:spcPts val="0"/>
                        </a:spcBef>
                        <a:spcAft>
                          <a:spcPts val="0"/>
                        </a:spcAft>
                        <a:buNone/>
                      </a:pPr>
                      <a:r>
                        <a:rPr lang="en-CA" sz="1100" u="none" cap="none" strike="noStrike"/>
                        <a:t>Cases</a:t>
                      </a:r>
                      <a:endParaRPr sz="1100"/>
                    </a:p>
                  </a:txBody>
                  <a:tcPr marT="34300" marB="34300" marR="68600" marL="68600">
                    <a:solidFill>
                      <a:schemeClr val="accent2"/>
                    </a:solidFill>
                  </a:tcPr>
                </a:tc>
                <a:tc hMerge="1"/>
                <a:tc hMerge="1"/>
                <a:tc hMerge="1"/>
                <a:tc hMerge="1"/>
                <a:tc gridSpan="5">
                  <a:txBody>
                    <a:bodyPr/>
                    <a:lstStyle/>
                    <a:p>
                      <a:pPr indent="0" lvl="0" marL="0" marR="0" rtl="0" algn="ctr">
                        <a:lnSpc>
                          <a:spcPct val="100000"/>
                        </a:lnSpc>
                        <a:spcBef>
                          <a:spcPts val="0"/>
                        </a:spcBef>
                        <a:spcAft>
                          <a:spcPts val="0"/>
                        </a:spcAft>
                        <a:buNone/>
                      </a:pPr>
                      <a:r>
                        <a:rPr lang="en-CA" sz="1100" u="none" cap="none" strike="noStrike"/>
                        <a:t>Controls</a:t>
                      </a:r>
                      <a:endParaRPr sz="1100"/>
                    </a:p>
                  </a:txBody>
                  <a:tcPr marT="34300" marB="34300" marR="68600" marL="68600"/>
                </a:tc>
                <a:tc hMerge="1"/>
                <a:tc hMerge="1"/>
                <a:tc hMerge="1"/>
                <a:tc hMerge="1"/>
              </a:tr>
              <a:tr h="278150">
                <a:tc>
                  <a:txBody>
                    <a:bodyPr/>
                    <a:lstStyle/>
                    <a:p>
                      <a:pPr indent="0" lvl="0" marL="0" marR="0" rtl="0" algn="ctr">
                        <a:lnSpc>
                          <a:spcPct val="100000"/>
                        </a:lnSpc>
                        <a:spcBef>
                          <a:spcPts val="0"/>
                        </a:spcBef>
                        <a:spcAft>
                          <a:spcPts val="0"/>
                        </a:spcAft>
                        <a:buNone/>
                      </a:pPr>
                      <a:r>
                        <a:rPr b="1" lang="en-CA" sz="1100" u="none" cap="none" strike="noStrike"/>
                        <a:t>SNP</a:t>
                      </a:r>
                      <a:endParaRPr sz="1100"/>
                    </a:p>
                  </a:txBody>
                  <a:tcPr marT="34300" marB="34300" marR="68600" marL="68600">
                    <a:solidFill>
                      <a:srgbClr val="F4B081"/>
                    </a:solidFill>
                  </a:tcPr>
                </a:tc>
                <a:tc>
                  <a:txBody>
                    <a:bodyPr/>
                    <a:lstStyle/>
                    <a:p>
                      <a:pPr indent="0" lvl="0" marL="0" marR="0" rtl="0" algn="ctr">
                        <a:lnSpc>
                          <a:spcPct val="100000"/>
                        </a:lnSpc>
                        <a:spcBef>
                          <a:spcPts val="0"/>
                        </a:spcBef>
                        <a:spcAft>
                          <a:spcPts val="0"/>
                        </a:spcAft>
                        <a:buNone/>
                      </a:pPr>
                      <a:r>
                        <a:rPr lang="en-CA" sz="1100" u="none" cap="none" strike="noStrike"/>
                        <a:t>1</a:t>
                      </a:r>
                      <a:endParaRPr sz="1100"/>
                    </a:p>
                  </a:txBody>
                  <a:tcPr marT="34300" marB="34300" marR="68600" marL="68600">
                    <a:solidFill>
                      <a:srgbClr val="F4B081"/>
                    </a:solidFill>
                  </a:tcPr>
                </a:tc>
                <a:tc>
                  <a:txBody>
                    <a:bodyPr/>
                    <a:lstStyle/>
                    <a:p>
                      <a:pPr indent="0" lvl="0" marL="0" marR="0" rtl="0" algn="ctr">
                        <a:lnSpc>
                          <a:spcPct val="100000"/>
                        </a:lnSpc>
                        <a:spcBef>
                          <a:spcPts val="0"/>
                        </a:spcBef>
                        <a:spcAft>
                          <a:spcPts val="0"/>
                        </a:spcAft>
                        <a:buNone/>
                      </a:pPr>
                      <a:r>
                        <a:rPr lang="en-CA" sz="1100" u="none" cap="none" strike="noStrike"/>
                        <a:t>2</a:t>
                      </a:r>
                      <a:endParaRPr sz="1100"/>
                    </a:p>
                  </a:txBody>
                  <a:tcPr marT="34300" marB="34300" marR="68600" marL="68600">
                    <a:solidFill>
                      <a:srgbClr val="F4B081"/>
                    </a:solidFill>
                  </a:tcPr>
                </a:tc>
                <a:tc>
                  <a:txBody>
                    <a:bodyPr/>
                    <a:lstStyle/>
                    <a:p>
                      <a:pPr indent="0" lvl="0" marL="0" marR="0" rtl="0" algn="ctr">
                        <a:lnSpc>
                          <a:spcPct val="100000"/>
                        </a:lnSpc>
                        <a:spcBef>
                          <a:spcPts val="0"/>
                        </a:spcBef>
                        <a:spcAft>
                          <a:spcPts val="0"/>
                        </a:spcAft>
                        <a:buNone/>
                      </a:pPr>
                      <a:r>
                        <a:rPr lang="en-CA" sz="1100" u="none" cap="none" strike="noStrike"/>
                        <a:t>3</a:t>
                      </a:r>
                      <a:endParaRPr sz="1100"/>
                    </a:p>
                  </a:txBody>
                  <a:tcPr marT="34300" marB="34300" marR="68600" marL="68600">
                    <a:solidFill>
                      <a:srgbClr val="F4B081"/>
                    </a:solidFill>
                  </a:tcPr>
                </a:tc>
                <a:tc>
                  <a:txBody>
                    <a:bodyPr/>
                    <a:lstStyle/>
                    <a:p>
                      <a:pPr indent="0" lvl="0" marL="0" marR="0" rtl="0" algn="ctr">
                        <a:lnSpc>
                          <a:spcPct val="100000"/>
                        </a:lnSpc>
                        <a:spcBef>
                          <a:spcPts val="0"/>
                        </a:spcBef>
                        <a:spcAft>
                          <a:spcPts val="0"/>
                        </a:spcAft>
                        <a:buNone/>
                      </a:pPr>
                      <a:r>
                        <a:rPr lang="en-CA" sz="1100" u="none" cap="none" strike="noStrike"/>
                        <a:t>4</a:t>
                      </a:r>
                      <a:endParaRPr sz="1100"/>
                    </a:p>
                  </a:txBody>
                  <a:tcPr marT="34300" marB="34300" marR="68600" marL="68600">
                    <a:solidFill>
                      <a:srgbClr val="F4B081"/>
                    </a:solidFill>
                  </a:tcPr>
                </a:tc>
                <a:tc>
                  <a:txBody>
                    <a:bodyPr/>
                    <a:lstStyle/>
                    <a:p>
                      <a:pPr indent="0" lvl="0" marL="0" marR="0" rtl="0" algn="ctr">
                        <a:lnSpc>
                          <a:spcPct val="100000"/>
                        </a:lnSpc>
                        <a:spcBef>
                          <a:spcPts val="0"/>
                        </a:spcBef>
                        <a:spcAft>
                          <a:spcPts val="0"/>
                        </a:spcAft>
                        <a:buNone/>
                      </a:pPr>
                      <a:r>
                        <a:rPr lang="en-CA" sz="1100" u="none" cap="none" strike="noStrike"/>
                        <a:t>5</a:t>
                      </a:r>
                      <a:endParaRPr sz="1100"/>
                    </a:p>
                  </a:txBody>
                  <a:tcPr marT="34300" marB="34300" marR="68600" marL="68600">
                    <a:solidFill>
                      <a:srgbClr val="F4B081"/>
                    </a:solidFill>
                  </a:tcPr>
                </a:tc>
                <a:tc>
                  <a:txBody>
                    <a:bodyPr/>
                    <a:lstStyle/>
                    <a:p>
                      <a:pPr indent="0" lvl="0" marL="0" marR="0" rtl="0" algn="ctr">
                        <a:lnSpc>
                          <a:spcPct val="100000"/>
                        </a:lnSpc>
                        <a:spcBef>
                          <a:spcPts val="0"/>
                        </a:spcBef>
                        <a:spcAft>
                          <a:spcPts val="0"/>
                        </a:spcAft>
                        <a:buNone/>
                      </a:pPr>
                      <a:r>
                        <a:rPr lang="en-CA" sz="1100" u="none" cap="none" strike="noStrike"/>
                        <a:t>6</a:t>
                      </a:r>
                      <a:endParaRPr sz="1100"/>
                    </a:p>
                  </a:txBody>
                  <a:tcPr marT="34300" marB="34300" marR="68600" marL="68600">
                    <a:solidFill>
                      <a:srgbClr val="F5F4F4"/>
                    </a:solidFill>
                  </a:tcPr>
                </a:tc>
                <a:tc>
                  <a:txBody>
                    <a:bodyPr/>
                    <a:lstStyle/>
                    <a:p>
                      <a:pPr indent="0" lvl="0" marL="0" marR="0" rtl="0" algn="ctr">
                        <a:lnSpc>
                          <a:spcPct val="100000"/>
                        </a:lnSpc>
                        <a:spcBef>
                          <a:spcPts val="0"/>
                        </a:spcBef>
                        <a:spcAft>
                          <a:spcPts val="0"/>
                        </a:spcAft>
                        <a:buNone/>
                      </a:pPr>
                      <a:r>
                        <a:rPr lang="en-CA" sz="1100" u="none" cap="none" strike="noStrike"/>
                        <a:t>7</a:t>
                      </a:r>
                      <a:endParaRPr sz="1100"/>
                    </a:p>
                  </a:txBody>
                  <a:tcPr marT="34300" marB="34300" marR="68600" marL="68600">
                    <a:solidFill>
                      <a:srgbClr val="F5F4F4"/>
                    </a:solidFill>
                  </a:tcPr>
                </a:tc>
                <a:tc>
                  <a:txBody>
                    <a:bodyPr/>
                    <a:lstStyle/>
                    <a:p>
                      <a:pPr indent="0" lvl="0" marL="0" marR="0" rtl="0" algn="ctr">
                        <a:lnSpc>
                          <a:spcPct val="100000"/>
                        </a:lnSpc>
                        <a:spcBef>
                          <a:spcPts val="0"/>
                        </a:spcBef>
                        <a:spcAft>
                          <a:spcPts val="0"/>
                        </a:spcAft>
                        <a:buNone/>
                      </a:pPr>
                      <a:r>
                        <a:rPr lang="en-CA" sz="1100" u="none" cap="none" strike="noStrike"/>
                        <a:t>8</a:t>
                      </a:r>
                      <a:endParaRPr sz="1100"/>
                    </a:p>
                  </a:txBody>
                  <a:tcPr marT="34300" marB="34300" marR="68600" marL="68600">
                    <a:solidFill>
                      <a:srgbClr val="F5F4F4"/>
                    </a:solidFill>
                  </a:tcPr>
                </a:tc>
                <a:tc>
                  <a:txBody>
                    <a:bodyPr/>
                    <a:lstStyle/>
                    <a:p>
                      <a:pPr indent="0" lvl="0" marL="0" marR="0" rtl="0" algn="ctr">
                        <a:lnSpc>
                          <a:spcPct val="100000"/>
                        </a:lnSpc>
                        <a:spcBef>
                          <a:spcPts val="0"/>
                        </a:spcBef>
                        <a:spcAft>
                          <a:spcPts val="0"/>
                        </a:spcAft>
                        <a:buNone/>
                      </a:pPr>
                      <a:r>
                        <a:rPr lang="en-CA" sz="1100" u="none" cap="none" strike="noStrike"/>
                        <a:t>9</a:t>
                      </a:r>
                      <a:endParaRPr sz="1100"/>
                    </a:p>
                  </a:txBody>
                  <a:tcPr marT="34300" marB="34300" marR="68600" marL="68600">
                    <a:solidFill>
                      <a:srgbClr val="F5F4F4"/>
                    </a:solidFill>
                  </a:tcPr>
                </a:tc>
                <a:tc>
                  <a:txBody>
                    <a:bodyPr/>
                    <a:lstStyle/>
                    <a:p>
                      <a:pPr indent="0" lvl="0" marL="0" marR="0" rtl="0" algn="ctr">
                        <a:lnSpc>
                          <a:spcPct val="100000"/>
                        </a:lnSpc>
                        <a:spcBef>
                          <a:spcPts val="0"/>
                        </a:spcBef>
                        <a:spcAft>
                          <a:spcPts val="0"/>
                        </a:spcAft>
                        <a:buNone/>
                      </a:pPr>
                      <a:r>
                        <a:rPr lang="en-CA" sz="1100" u="none" cap="none" strike="noStrike"/>
                        <a:t>10</a:t>
                      </a:r>
                      <a:endParaRPr sz="1100"/>
                    </a:p>
                  </a:txBody>
                  <a:tcPr marT="34300" marB="34300" marR="68600" marL="68600">
                    <a:solidFill>
                      <a:srgbClr val="F5F4F4"/>
                    </a:solidFill>
                  </a:tcPr>
                </a:tc>
              </a:tr>
              <a:tr h="278150">
                <a:tc>
                  <a:txBody>
                    <a:bodyPr/>
                    <a:lstStyle/>
                    <a:p>
                      <a:pPr indent="0" lvl="0" marL="0" marR="0" rtl="0" algn="ctr">
                        <a:lnSpc>
                          <a:spcPct val="100000"/>
                        </a:lnSpc>
                        <a:spcBef>
                          <a:spcPts val="0"/>
                        </a:spcBef>
                        <a:spcAft>
                          <a:spcPts val="0"/>
                        </a:spcAft>
                        <a:buNone/>
                      </a:pPr>
                      <a:r>
                        <a:rPr b="1" lang="en-CA" sz="1100" u="none" cap="none" strike="noStrike"/>
                        <a:t>A</a:t>
                      </a:r>
                      <a:endParaRPr sz="1100"/>
                    </a:p>
                  </a:txBody>
                  <a:tcPr marT="34300" marB="34300" marR="68600" marL="68600"/>
                </a:tc>
                <a:tc>
                  <a:txBody>
                    <a:bodyPr/>
                    <a:lstStyle/>
                    <a:p>
                      <a:pPr indent="0" lvl="0" marL="0" marR="0" rtl="0" algn="ctr">
                        <a:lnSpc>
                          <a:spcPct val="100000"/>
                        </a:lnSpc>
                        <a:spcBef>
                          <a:spcPts val="0"/>
                        </a:spcBef>
                        <a:spcAft>
                          <a:spcPts val="0"/>
                        </a:spcAft>
                        <a:buNone/>
                      </a:pPr>
                      <a:r>
                        <a:rPr b="1" lang="en-CA" sz="1100" u="none" cap="none" strike="noStrike"/>
                        <a:t>1</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0"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0"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0"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0" lang="en-CA" sz="1100" u="none" cap="none" strike="noStrike"/>
                        <a:t>0</a:t>
                      </a:r>
                      <a:endParaRPr sz="1100"/>
                    </a:p>
                  </a:txBody>
                  <a:tcPr marT="34300" marB="34300" marR="68600" marL="68600"/>
                </a:tc>
              </a:tr>
              <a:tr h="278150">
                <a:tc>
                  <a:txBody>
                    <a:bodyPr/>
                    <a:lstStyle/>
                    <a:p>
                      <a:pPr indent="0" lvl="0" marL="0" marR="0" rtl="0" algn="ctr">
                        <a:lnSpc>
                          <a:spcPct val="100000"/>
                        </a:lnSpc>
                        <a:spcBef>
                          <a:spcPts val="0"/>
                        </a:spcBef>
                        <a:spcAft>
                          <a:spcPts val="0"/>
                        </a:spcAft>
                        <a:buNone/>
                      </a:pPr>
                      <a:r>
                        <a:rPr b="1" lang="en-CA" sz="1100" u="none" cap="none" strike="noStrike"/>
                        <a:t>B</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1" lang="en-CA" sz="1100" u="none" cap="none" strike="noStrike"/>
                        <a:t>1</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0"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0"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0"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0" lang="en-CA" sz="1100" u="none" cap="none" strike="noStrike"/>
                        <a:t>0</a:t>
                      </a:r>
                      <a:endParaRPr sz="1100"/>
                    </a:p>
                  </a:txBody>
                  <a:tcPr marT="34300" marB="34300" marR="68600" marL="68600"/>
                </a:tc>
              </a:tr>
              <a:tr h="278150">
                <a:tc>
                  <a:txBody>
                    <a:bodyPr/>
                    <a:lstStyle/>
                    <a:p>
                      <a:pPr indent="0" lvl="0" marL="0" marR="0" rtl="0" algn="ctr">
                        <a:lnSpc>
                          <a:spcPct val="100000"/>
                        </a:lnSpc>
                        <a:spcBef>
                          <a:spcPts val="0"/>
                        </a:spcBef>
                        <a:spcAft>
                          <a:spcPts val="0"/>
                        </a:spcAft>
                        <a:buNone/>
                      </a:pPr>
                      <a:r>
                        <a:rPr b="1" lang="en-CA" sz="1100" u="none" cap="none" strike="noStrike"/>
                        <a:t>C</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1" lang="en-CA" sz="1100" u="none" cap="none" strike="noStrike"/>
                        <a:t>1</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0"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0"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0"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0" lang="en-CA" sz="1100" u="none" cap="none" strike="noStrike"/>
                        <a:t>0</a:t>
                      </a:r>
                      <a:endParaRPr sz="1100"/>
                    </a:p>
                  </a:txBody>
                  <a:tcPr marT="34300" marB="34300" marR="68600" marL="68600"/>
                </a:tc>
              </a:tr>
              <a:tr h="278150">
                <a:tc>
                  <a:txBody>
                    <a:bodyPr/>
                    <a:lstStyle/>
                    <a:p>
                      <a:pPr indent="0" lvl="0" marL="0" marR="0" rtl="0" algn="ctr">
                        <a:lnSpc>
                          <a:spcPct val="100000"/>
                        </a:lnSpc>
                        <a:spcBef>
                          <a:spcPts val="0"/>
                        </a:spcBef>
                        <a:spcAft>
                          <a:spcPts val="0"/>
                        </a:spcAft>
                        <a:buNone/>
                      </a:pPr>
                      <a:r>
                        <a:rPr b="1" lang="en-CA" sz="1100" u="none" cap="none" strike="noStrike"/>
                        <a:t>D</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1" lang="en-CA" sz="1100" u="none" cap="none" strike="noStrike"/>
                        <a:t>1</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0"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0"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0"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0" lang="en-CA" sz="1100" u="none" cap="none" strike="noStrike"/>
                        <a:t>0</a:t>
                      </a:r>
                      <a:endParaRPr sz="1100"/>
                    </a:p>
                  </a:txBody>
                  <a:tcPr marT="34300" marB="34300" marR="68600" marL="68600"/>
                </a:tc>
              </a:tr>
              <a:tr h="278150">
                <a:tc>
                  <a:txBody>
                    <a:bodyPr/>
                    <a:lstStyle/>
                    <a:p>
                      <a:pPr indent="0" lvl="0" marL="0" marR="0" rtl="0" algn="ctr">
                        <a:lnSpc>
                          <a:spcPct val="100000"/>
                        </a:lnSpc>
                        <a:spcBef>
                          <a:spcPts val="0"/>
                        </a:spcBef>
                        <a:spcAft>
                          <a:spcPts val="0"/>
                        </a:spcAft>
                        <a:buNone/>
                      </a:pPr>
                      <a:r>
                        <a:rPr b="1" lang="en-CA" sz="1100" u="none" cap="none" strike="noStrike"/>
                        <a:t>E</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1" lang="en-CA" sz="1100" u="none" cap="none" strike="noStrike"/>
                        <a:t>1</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0"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0"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0"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0" lang="en-CA" sz="1100" u="none" cap="none" strike="noStrike"/>
                        <a:t>0</a:t>
                      </a:r>
                      <a:endParaRPr sz="1100"/>
                    </a:p>
                  </a:txBody>
                  <a:tcPr marT="34300" marB="34300" marR="68600" marL="68600"/>
                </a:tc>
              </a:tr>
              <a:tr h="278150">
                <a:tc>
                  <a:txBody>
                    <a:bodyPr/>
                    <a:lstStyle/>
                    <a:p>
                      <a:pPr indent="0" lvl="0" marL="0" marR="0" rtl="0" algn="ctr">
                        <a:lnSpc>
                          <a:spcPct val="100000"/>
                        </a:lnSpc>
                        <a:spcBef>
                          <a:spcPts val="0"/>
                        </a:spcBef>
                        <a:spcAft>
                          <a:spcPts val="0"/>
                        </a:spcAft>
                        <a:buNone/>
                      </a:pPr>
                      <a:r>
                        <a:rPr b="1" lang="en-CA" sz="1100" u="none" cap="none" strike="noStrike"/>
                        <a:t>F</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b="1" lang="en-CA" sz="1100" u="none" cap="none" strike="noStrike"/>
                        <a:t>1</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tc>
              </a:tr>
            </a:tbl>
          </a:graphicData>
        </a:graphic>
      </p:graphicFrame>
      <p:sp>
        <p:nvSpPr>
          <p:cNvPr id="330" name="Google Shape;330;p50"/>
          <p:cNvSpPr txBox="1"/>
          <p:nvPr/>
        </p:nvSpPr>
        <p:spPr>
          <a:xfrm>
            <a:off x="941448" y="3627487"/>
            <a:ext cx="6164400" cy="900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en-CA" sz="1800"/>
              <a:t>Since the mutation matrix is too sparse, no gene is found mutated significantly more often in the cases than in the controls</a:t>
            </a:r>
            <a:endParaRPr sz="11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1"/>
          <p:cNvSpPr txBox="1"/>
          <p:nvPr>
            <p:ph type="title"/>
          </p:nvPr>
        </p:nvSpPr>
        <p:spPr>
          <a:xfrm>
            <a:off x="471504" y="205375"/>
            <a:ext cx="7621800" cy="745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75758"/>
              <a:buNone/>
            </a:pPr>
            <a:r>
              <a:rPr lang="en-CA"/>
              <a:t>There is lots of room for creativity:</a:t>
            </a:r>
            <a:endParaRPr/>
          </a:p>
          <a:p>
            <a:pPr indent="0" lvl="0" marL="0" rtl="0" algn="l">
              <a:lnSpc>
                <a:spcPct val="90000"/>
              </a:lnSpc>
              <a:spcBef>
                <a:spcPts val="0"/>
              </a:spcBef>
              <a:spcAft>
                <a:spcPts val="0"/>
              </a:spcAft>
              <a:buSzPct val="103687"/>
              <a:buNone/>
            </a:pPr>
            <a:r>
              <a:rPr lang="en-CA" sz="2411"/>
              <a:t>Example: Genome Wide Association Study (GWAS)</a:t>
            </a:r>
            <a:endParaRPr sz="2411"/>
          </a:p>
        </p:txBody>
      </p:sp>
      <p:sp>
        <p:nvSpPr>
          <p:cNvPr id="336" name="Google Shape;336;p51"/>
          <p:cNvSpPr txBox="1"/>
          <p:nvPr/>
        </p:nvSpPr>
        <p:spPr>
          <a:xfrm>
            <a:off x="941450" y="2519901"/>
            <a:ext cx="6164400" cy="2008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en-CA" sz="1800"/>
              <a:t>But if you combine mutations found in genes of enriched pathways, you can find more rows with a more workable number of mutations. </a:t>
            </a:r>
            <a:endParaRPr sz="1800"/>
          </a:p>
          <a:p>
            <a:pPr indent="0" lvl="0" marL="0" marR="0" rtl="0" algn="l">
              <a:lnSpc>
                <a:spcPct val="100000"/>
              </a:lnSpc>
              <a:spcBef>
                <a:spcPts val="0"/>
              </a:spcBef>
              <a:spcAft>
                <a:spcPts val="0"/>
              </a:spcAft>
              <a:buNone/>
            </a:pPr>
            <a:r>
              <a:t/>
            </a:r>
            <a:endParaRPr sz="1800"/>
          </a:p>
          <a:p>
            <a:pPr indent="-342900" lvl="0" marL="457200" marR="0" rtl="0" algn="l">
              <a:lnSpc>
                <a:spcPct val="100000"/>
              </a:lnSpc>
              <a:spcBef>
                <a:spcPts val="0"/>
              </a:spcBef>
              <a:spcAft>
                <a:spcPts val="0"/>
              </a:spcAft>
              <a:buSzPts val="1800"/>
              <a:buChar char="●"/>
            </a:pPr>
            <a:r>
              <a:rPr lang="en-CA" sz="1800"/>
              <a:t>By aggregating counts and reducing multiple testing penalties you have better statistical power</a:t>
            </a:r>
            <a:endParaRPr sz="1800"/>
          </a:p>
          <a:p>
            <a:pPr indent="-342900" lvl="0" marL="457200" marR="0" rtl="0" algn="l">
              <a:lnSpc>
                <a:spcPct val="100000"/>
              </a:lnSpc>
              <a:spcBef>
                <a:spcPts val="0"/>
              </a:spcBef>
              <a:spcAft>
                <a:spcPts val="0"/>
              </a:spcAft>
              <a:buSzPts val="1800"/>
              <a:buChar char="●"/>
            </a:pPr>
            <a:r>
              <a:rPr lang="en-CA" sz="1800"/>
              <a:t>Results are easier to interpret</a:t>
            </a:r>
            <a:endParaRPr sz="1800"/>
          </a:p>
        </p:txBody>
      </p:sp>
      <p:graphicFrame>
        <p:nvGraphicFramePr>
          <p:cNvPr id="337" name="Google Shape;337;p51"/>
          <p:cNvGraphicFramePr/>
          <p:nvPr/>
        </p:nvGraphicFramePr>
        <p:xfrm>
          <a:off x="1721699" y="1261773"/>
          <a:ext cx="3000000" cy="3000000"/>
        </p:xfrm>
        <a:graphic>
          <a:graphicData uri="http://schemas.openxmlformats.org/drawingml/2006/table">
            <a:tbl>
              <a:tblPr bandRow="1" firstRow="1">
                <a:noFill/>
                <a:tableStyleId>{1AAD8F9B-6048-4096-B255-4440C0DA09ED}</a:tableStyleId>
              </a:tblPr>
              <a:tblGrid>
                <a:gridCol w="881350"/>
                <a:gridCol w="345225"/>
                <a:gridCol w="415625"/>
                <a:gridCol w="415625"/>
                <a:gridCol w="415625"/>
                <a:gridCol w="415625"/>
                <a:gridCol w="415625"/>
                <a:gridCol w="415625"/>
                <a:gridCol w="415625"/>
                <a:gridCol w="415625"/>
                <a:gridCol w="415625"/>
              </a:tblGrid>
              <a:tr h="278150">
                <a:tc>
                  <a:txBody>
                    <a:bodyPr/>
                    <a:lstStyle/>
                    <a:p>
                      <a:pPr indent="0" lvl="0" marL="0" marR="0" rtl="0" algn="ctr">
                        <a:lnSpc>
                          <a:spcPct val="100000"/>
                        </a:lnSpc>
                        <a:spcBef>
                          <a:spcPts val="0"/>
                        </a:spcBef>
                        <a:spcAft>
                          <a:spcPts val="0"/>
                        </a:spcAft>
                        <a:buNone/>
                      </a:pPr>
                      <a:r>
                        <a:t/>
                      </a:r>
                      <a:endParaRPr sz="1100" u="none" cap="none" strike="noStrike"/>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2"/>
                    </a:solidFill>
                  </a:tcPr>
                </a:tc>
                <a:tc gridSpan="5">
                  <a:txBody>
                    <a:bodyPr/>
                    <a:lstStyle/>
                    <a:p>
                      <a:pPr indent="0" lvl="0" marL="0" marR="0" rtl="0" algn="ctr">
                        <a:lnSpc>
                          <a:spcPct val="100000"/>
                        </a:lnSpc>
                        <a:spcBef>
                          <a:spcPts val="0"/>
                        </a:spcBef>
                        <a:spcAft>
                          <a:spcPts val="0"/>
                        </a:spcAft>
                        <a:buNone/>
                      </a:pPr>
                      <a:r>
                        <a:rPr lang="en-CA" sz="1100" u="none" cap="none" strike="noStrike"/>
                        <a:t>Cases</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2"/>
                    </a:solidFill>
                  </a:tcPr>
                </a:tc>
                <a:tc hMerge="1"/>
                <a:tc hMerge="1"/>
                <a:tc hMerge="1"/>
                <a:tc hMerge="1"/>
                <a:tc gridSpan="5">
                  <a:txBody>
                    <a:bodyPr/>
                    <a:lstStyle/>
                    <a:p>
                      <a:pPr indent="0" lvl="0" marL="0" marR="0" rtl="0" algn="ctr">
                        <a:lnSpc>
                          <a:spcPct val="100000"/>
                        </a:lnSpc>
                        <a:spcBef>
                          <a:spcPts val="0"/>
                        </a:spcBef>
                        <a:spcAft>
                          <a:spcPts val="0"/>
                        </a:spcAft>
                        <a:buNone/>
                      </a:pPr>
                      <a:r>
                        <a:rPr lang="en-CA" sz="1100" u="none" cap="none" strike="noStrike"/>
                        <a:t>Controls</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hMerge="1"/>
                <a:tc hMerge="1"/>
                <a:tc hMerge="1"/>
                <a:tc hMerge="1"/>
              </a:tr>
              <a:tr h="278150">
                <a:tc>
                  <a:txBody>
                    <a:bodyPr/>
                    <a:lstStyle/>
                    <a:p>
                      <a:pPr indent="0" lvl="0" marL="0" marR="0" rtl="0" algn="ctr">
                        <a:lnSpc>
                          <a:spcPct val="100000"/>
                        </a:lnSpc>
                        <a:spcBef>
                          <a:spcPts val="0"/>
                        </a:spcBef>
                        <a:spcAft>
                          <a:spcPts val="0"/>
                        </a:spcAft>
                        <a:buNone/>
                      </a:pPr>
                      <a:r>
                        <a:rPr b="1" lang="en-CA" sz="1100" u="none" cap="none" strike="noStrike"/>
                        <a:t>Pathway</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4B081"/>
                    </a:solidFill>
                  </a:tcPr>
                </a:tc>
                <a:tc>
                  <a:txBody>
                    <a:bodyPr/>
                    <a:lstStyle/>
                    <a:p>
                      <a:pPr indent="0" lvl="0" marL="0" marR="0" rtl="0" algn="ctr">
                        <a:lnSpc>
                          <a:spcPct val="100000"/>
                        </a:lnSpc>
                        <a:spcBef>
                          <a:spcPts val="0"/>
                        </a:spcBef>
                        <a:spcAft>
                          <a:spcPts val="0"/>
                        </a:spcAft>
                        <a:buNone/>
                      </a:pPr>
                      <a:r>
                        <a:rPr lang="en-CA" sz="1100" u="none" cap="none" strike="noStrike"/>
                        <a:t>1</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4B081"/>
                    </a:solidFill>
                  </a:tcPr>
                </a:tc>
                <a:tc>
                  <a:txBody>
                    <a:bodyPr/>
                    <a:lstStyle/>
                    <a:p>
                      <a:pPr indent="0" lvl="0" marL="0" marR="0" rtl="0" algn="ctr">
                        <a:lnSpc>
                          <a:spcPct val="100000"/>
                        </a:lnSpc>
                        <a:spcBef>
                          <a:spcPts val="0"/>
                        </a:spcBef>
                        <a:spcAft>
                          <a:spcPts val="0"/>
                        </a:spcAft>
                        <a:buNone/>
                      </a:pPr>
                      <a:r>
                        <a:rPr lang="en-CA" sz="1100" u="none" cap="none" strike="noStrike"/>
                        <a:t>2</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4B081"/>
                    </a:solidFill>
                  </a:tcPr>
                </a:tc>
                <a:tc>
                  <a:txBody>
                    <a:bodyPr/>
                    <a:lstStyle/>
                    <a:p>
                      <a:pPr indent="0" lvl="0" marL="0" marR="0" rtl="0" algn="ctr">
                        <a:lnSpc>
                          <a:spcPct val="100000"/>
                        </a:lnSpc>
                        <a:spcBef>
                          <a:spcPts val="0"/>
                        </a:spcBef>
                        <a:spcAft>
                          <a:spcPts val="0"/>
                        </a:spcAft>
                        <a:buNone/>
                      </a:pPr>
                      <a:r>
                        <a:rPr lang="en-CA" sz="1100" u="none" cap="none" strike="noStrike"/>
                        <a:t>3</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4B081"/>
                    </a:solidFill>
                  </a:tcPr>
                </a:tc>
                <a:tc>
                  <a:txBody>
                    <a:bodyPr/>
                    <a:lstStyle/>
                    <a:p>
                      <a:pPr indent="0" lvl="0" marL="0" marR="0" rtl="0" algn="ctr">
                        <a:lnSpc>
                          <a:spcPct val="100000"/>
                        </a:lnSpc>
                        <a:spcBef>
                          <a:spcPts val="0"/>
                        </a:spcBef>
                        <a:spcAft>
                          <a:spcPts val="0"/>
                        </a:spcAft>
                        <a:buNone/>
                      </a:pPr>
                      <a:r>
                        <a:rPr lang="en-CA" sz="1100" u="none" cap="none" strike="noStrike"/>
                        <a:t>4</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4B081"/>
                    </a:solidFill>
                  </a:tcPr>
                </a:tc>
                <a:tc>
                  <a:txBody>
                    <a:bodyPr/>
                    <a:lstStyle/>
                    <a:p>
                      <a:pPr indent="0" lvl="0" marL="0" marR="0" rtl="0" algn="ctr">
                        <a:lnSpc>
                          <a:spcPct val="100000"/>
                        </a:lnSpc>
                        <a:spcBef>
                          <a:spcPts val="0"/>
                        </a:spcBef>
                        <a:spcAft>
                          <a:spcPts val="0"/>
                        </a:spcAft>
                        <a:buNone/>
                      </a:pPr>
                      <a:r>
                        <a:rPr lang="en-CA" sz="1100" u="none" cap="none" strike="noStrike"/>
                        <a:t>5</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4B081"/>
                    </a:solidFill>
                  </a:tcPr>
                </a:tc>
                <a:tc>
                  <a:txBody>
                    <a:bodyPr/>
                    <a:lstStyle/>
                    <a:p>
                      <a:pPr indent="0" lvl="0" marL="0" marR="0" rtl="0" algn="ctr">
                        <a:lnSpc>
                          <a:spcPct val="100000"/>
                        </a:lnSpc>
                        <a:spcBef>
                          <a:spcPts val="0"/>
                        </a:spcBef>
                        <a:spcAft>
                          <a:spcPts val="0"/>
                        </a:spcAft>
                        <a:buNone/>
                      </a:pPr>
                      <a:r>
                        <a:rPr lang="en-CA" sz="1100" u="none" cap="none" strike="noStrike"/>
                        <a:t>6</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5F4F4"/>
                    </a:solidFill>
                  </a:tcPr>
                </a:tc>
                <a:tc>
                  <a:txBody>
                    <a:bodyPr/>
                    <a:lstStyle/>
                    <a:p>
                      <a:pPr indent="0" lvl="0" marL="0" marR="0" rtl="0" algn="ctr">
                        <a:lnSpc>
                          <a:spcPct val="100000"/>
                        </a:lnSpc>
                        <a:spcBef>
                          <a:spcPts val="0"/>
                        </a:spcBef>
                        <a:spcAft>
                          <a:spcPts val="0"/>
                        </a:spcAft>
                        <a:buNone/>
                      </a:pPr>
                      <a:r>
                        <a:rPr lang="en-CA" sz="1100" u="none" cap="none" strike="noStrike"/>
                        <a:t>7</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5F4F4"/>
                    </a:solidFill>
                  </a:tcPr>
                </a:tc>
                <a:tc>
                  <a:txBody>
                    <a:bodyPr/>
                    <a:lstStyle/>
                    <a:p>
                      <a:pPr indent="0" lvl="0" marL="0" marR="0" rtl="0" algn="ctr">
                        <a:lnSpc>
                          <a:spcPct val="100000"/>
                        </a:lnSpc>
                        <a:spcBef>
                          <a:spcPts val="0"/>
                        </a:spcBef>
                        <a:spcAft>
                          <a:spcPts val="0"/>
                        </a:spcAft>
                        <a:buNone/>
                      </a:pPr>
                      <a:r>
                        <a:rPr lang="en-CA" sz="1100" u="none" cap="none" strike="noStrike"/>
                        <a:t>8</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5F4F4"/>
                    </a:solidFill>
                  </a:tcPr>
                </a:tc>
                <a:tc>
                  <a:txBody>
                    <a:bodyPr/>
                    <a:lstStyle/>
                    <a:p>
                      <a:pPr indent="0" lvl="0" marL="0" marR="0" rtl="0" algn="ctr">
                        <a:lnSpc>
                          <a:spcPct val="100000"/>
                        </a:lnSpc>
                        <a:spcBef>
                          <a:spcPts val="0"/>
                        </a:spcBef>
                        <a:spcAft>
                          <a:spcPts val="0"/>
                        </a:spcAft>
                        <a:buNone/>
                      </a:pPr>
                      <a:r>
                        <a:rPr lang="en-CA" sz="1100" u="none" cap="none" strike="noStrike"/>
                        <a:t>9</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5F4F4"/>
                    </a:solidFill>
                  </a:tcPr>
                </a:tc>
                <a:tc>
                  <a:txBody>
                    <a:bodyPr/>
                    <a:lstStyle/>
                    <a:p>
                      <a:pPr indent="0" lvl="0" marL="0" marR="0" rtl="0" algn="ctr">
                        <a:lnSpc>
                          <a:spcPct val="100000"/>
                        </a:lnSpc>
                        <a:spcBef>
                          <a:spcPts val="0"/>
                        </a:spcBef>
                        <a:spcAft>
                          <a:spcPts val="0"/>
                        </a:spcAft>
                        <a:buNone/>
                      </a:pPr>
                      <a:r>
                        <a:rPr lang="en-CA" sz="1100" u="none" cap="none" strike="noStrike"/>
                        <a:t>10</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5F4F4"/>
                    </a:solidFill>
                  </a:tcPr>
                </a:tc>
              </a:tr>
              <a:tr h="278150">
                <a:tc>
                  <a:txBody>
                    <a:bodyPr/>
                    <a:lstStyle/>
                    <a:p>
                      <a:pPr indent="0" lvl="0" marL="0" marR="0" rtl="0" algn="ctr">
                        <a:lnSpc>
                          <a:spcPct val="100000"/>
                        </a:lnSpc>
                        <a:spcBef>
                          <a:spcPts val="0"/>
                        </a:spcBef>
                        <a:spcAft>
                          <a:spcPts val="0"/>
                        </a:spcAft>
                        <a:buNone/>
                      </a:pPr>
                      <a:r>
                        <a:rPr b="1" lang="en-CA" sz="1100" u="none" cap="none" strike="noStrike"/>
                        <a:t>Apoptosis</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CA" sz="1100" u="none" cap="none" strike="noStrike"/>
                        <a:t>1</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CA" sz="1100" u="none" cap="none" strike="noStrike"/>
                        <a:t>1</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CA" sz="1100" u="none" cap="none" strike="noStrike"/>
                        <a:t>1</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CA" sz="1100" u="none" cap="none" strike="noStrike"/>
                        <a:t>1</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CA" sz="1100" u="none" cap="none" strike="noStrike"/>
                        <a:t>1</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CA" sz="1100" u="none" cap="none" strike="noStrike"/>
                        <a:t>0</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34"/>
          <p:cNvPicPr preferRelativeResize="0"/>
          <p:nvPr/>
        </p:nvPicPr>
        <p:blipFill>
          <a:blip r:embed="rId3">
            <a:alphaModFix/>
          </a:blip>
          <a:stretch>
            <a:fillRect/>
          </a:stretch>
        </p:blipFill>
        <p:spPr>
          <a:xfrm>
            <a:off x="1575200" y="0"/>
            <a:ext cx="3104529" cy="4838699"/>
          </a:xfrm>
          <a:prstGeom prst="rect">
            <a:avLst/>
          </a:prstGeom>
          <a:noFill/>
          <a:ln>
            <a:noFill/>
          </a:ln>
        </p:spPr>
      </p:pic>
      <p:sp>
        <p:nvSpPr>
          <p:cNvPr id="138" name="Google Shape;138;p34"/>
          <p:cNvSpPr txBox="1"/>
          <p:nvPr/>
        </p:nvSpPr>
        <p:spPr>
          <a:xfrm>
            <a:off x="4679725" y="3080775"/>
            <a:ext cx="3824400" cy="1517100"/>
          </a:xfrm>
          <a:prstGeom prst="rect">
            <a:avLst/>
          </a:prstGeom>
          <a:noFill/>
          <a:ln>
            <a:noFill/>
          </a:ln>
        </p:spPr>
        <p:txBody>
          <a:bodyPr anchorCtr="0" anchor="t" bIns="45700" lIns="91425" spcFirstLastPara="1" rIns="91425" wrap="square" tIns="45700">
            <a:normAutofit/>
          </a:bodyPr>
          <a:lstStyle/>
          <a:p>
            <a:pPr indent="0" lvl="0" marL="457200" rtl="0" algn="l">
              <a:lnSpc>
                <a:spcPct val="90000"/>
              </a:lnSpc>
              <a:spcBef>
                <a:spcPts val="375"/>
              </a:spcBef>
              <a:spcAft>
                <a:spcPts val="1000"/>
              </a:spcAft>
              <a:buNone/>
            </a:pPr>
            <a:r>
              <a:rPr lang="en-CA" sz="2200">
                <a:latin typeface="Verdana"/>
                <a:ea typeface="Verdana"/>
                <a:cs typeface="Verdana"/>
                <a:sym typeface="Verdana"/>
              </a:rPr>
              <a:t>      This presentation is an adaptation of 2024 lecture from </a:t>
            </a:r>
            <a:r>
              <a:rPr lang="en-CA" sz="2200">
                <a:latin typeface="Verdana"/>
                <a:ea typeface="Verdana"/>
                <a:cs typeface="Verdana"/>
                <a:sym typeface="Verdana"/>
              </a:rPr>
              <a:t>Veronique Voisin</a:t>
            </a:r>
            <a:endParaRPr sz="2200">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2"/>
          <p:cNvSpPr/>
          <p:nvPr/>
        </p:nvSpPr>
        <p:spPr>
          <a:xfrm>
            <a:off x="1300175" y="1018550"/>
            <a:ext cx="6576000" cy="3722400"/>
          </a:xfrm>
          <a:prstGeom prst="rect">
            <a:avLst/>
          </a:prstGeom>
          <a:solidFill>
            <a:schemeClr val="lt1"/>
          </a:solidFill>
          <a:ln>
            <a:noFill/>
          </a:ln>
        </p:spPr>
        <p:txBody>
          <a:bodyPr anchorCtr="0" anchor="ctr" bIns="33625" lIns="67300" spcFirstLastPara="1" rIns="67300" wrap="square" tIns="33625">
            <a:noAutofit/>
          </a:bodyPr>
          <a:lstStyle/>
          <a:p>
            <a:pPr indent="0" lvl="0" marL="0" marR="0" rtl="0" algn="ctr">
              <a:lnSpc>
                <a:spcPct val="100000"/>
              </a:lnSpc>
              <a:spcBef>
                <a:spcPts val="0"/>
              </a:spcBef>
              <a:spcAft>
                <a:spcPts val="0"/>
              </a:spcAft>
              <a:buNone/>
            </a:pPr>
            <a:r>
              <a:t/>
            </a:r>
            <a:endParaRPr b="0" i="0" sz="981" u="none" cap="none" strike="noStrike">
              <a:solidFill>
                <a:schemeClr val="dk1"/>
              </a:solidFill>
              <a:latin typeface="Calibri"/>
              <a:ea typeface="Calibri"/>
              <a:cs typeface="Calibri"/>
              <a:sym typeface="Calibri"/>
            </a:endParaRPr>
          </a:p>
        </p:txBody>
      </p:sp>
      <p:pic>
        <p:nvPicPr>
          <p:cNvPr id="343" name="Google Shape;343;p52"/>
          <p:cNvPicPr preferRelativeResize="0"/>
          <p:nvPr/>
        </p:nvPicPr>
        <p:blipFill rotWithShape="1">
          <a:blip r:embed="rId3">
            <a:alphaModFix/>
          </a:blip>
          <a:srcRect b="0" l="0" r="0" t="0"/>
          <a:stretch/>
        </p:blipFill>
        <p:spPr>
          <a:xfrm>
            <a:off x="1315247" y="1438652"/>
            <a:ext cx="3680485" cy="3302445"/>
          </a:xfrm>
          <a:prstGeom prst="rect">
            <a:avLst/>
          </a:prstGeom>
          <a:noFill/>
          <a:ln>
            <a:noFill/>
          </a:ln>
        </p:spPr>
      </p:pic>
      <p:sp>
        <p:nvSpPr>
          <p:cNvPr id="344" name="Google Shape;344;p52"/>
          <p:cNvSpPr/>
          <p:nvPr/>
        </p:nvSpPr>
        <p:spPr>
          <a:xfrm>
            <a:off x="5006265" y="2860985"/>
            <a:ext cx="2146800" cy="526800"/>
          </a:xfrm>
          <a:prstGeom prst="rect">
            <a:avLst/>
          </a:prstGeom>
          <a:noFill/>
          <a:ln>
            <a:noFill/>
          </a:ln>
        </p:spPr>
        <p:txBody>
          <a:bodyPr anchorCtr="0" anchor="t" bIns="33625" lIns="67300" spcFirstLastPara="1" rIns="67300" wrap="square" tIns="33625">
            <a:noAutofit/>
          </a:bodyPr>
          <a:lstStyle/>
          <a:p>
            <a:pPr indent="0" lvl="0" marL="0" marR="0" rtl="0" algn="ctr">
              <a:lnSpc>
                <a:spcPct val="100000"/>
              </a:lnSpc>
              <a:spcBef>
                <a:spcPts val="0"/>
              </a:spcBef>
              <a:spcAft>
                <a:spcPts val="0"/>
              </a:spcAft>
              <a:buNone/>
            </a:pPr>
            <a:r>
              <a:rPr b="1" i="0" lang="en-CA" sz="981" u="none" cap="none" strike="noStrike">
                <a:solidFill>
                  <a:srgbClr val="000000"/>
                </a:solidFill>
                <a:latin typeface="Calibri"/>
                <a:ea typeface="Calibri"/>
                <a:cs typeface="Calibri"/>
                <a:sym typeface="Calibri"/>
              </a:rPr>
              <a:t>Public data, contributed to</a:t>
            </a:r>
            <a:endParaRPr sz="1079"/>
          </a:p>
          <a:p>
            <a:pPr indent="0" lvl="0" marL="0" marR="0" rtl="0" algn="ctr">
              <a:lnSpc>
                <a:spcPct val="100000"/>
              </a:lnSpc>
              <a:spcBef>
                <a:spcPts val="0"/>
              </a:spcBef>
              <a:spcAft>
                <a:spcPts val="0"/>
              </a:spcAft>
              <a:buNone/>
            </a:pPr>
            <a:r>
              <a:rPr b="1" i="0" lang="en-CA" sz="981" u="none" cap="none" strike="noStrike">
                <a:solidFill>
                  <a:srgbClr val="000000"/>
                </a:solidFill>
                <a:latin typeface="Calibri"/>
                <a:ea typeface="Calibri"/>
                <a:cs typeface="Calibri"/>
                <a:sym typeface="Calibri"/>
              </a:rPr>
              <a:t>Human Cell Atlas</a:t>
            </a:r>
            <a:endParaRPr sz="1079"/>
          </a:p>
          <a:p>
            <a:pPr indent="0" lvl="0" marL="0" marR="0" rtl="0" algn="ctr">
              <a:lnSpc>
                <a:spcPct val="100000"/>
              </a:lnSpc>
              <a:spcBef>
                <a:spcPts val="0"/>
              </a:spcBef>
              <a:spcAft>
                <a:spcPts val="0"/>
              </a:spcAft>
              <a:buNone/>
            </a:pPr>
            <a:r>
              <a:rPr b="1" i="0" lang="en-CA" sz="981" u="none" cap="none" strike="noStrike">
                <a:solidFill>
                  <a:srgbClr val="000000"/>
                </a:solidFill>
                <a:latin typeface="Calibri"/>
                <a:ea typeface="Calibri"/>
                <a:cs typeface="Calibri"/>
                <a:sym typeface="Calibri"/>
              </a:rPr>
              <a:t>(https://www.humancellatlas.org)</a:t>
            </a:r>
            <a:endParaRPr sz="1079"/>
          </a:p>
        </p:txBody>
      </p:sp>
      <p:sp>
        <p:nvSpPr>
          <p:cNvPr id="345" name="Google Shape;345;p52"/>
          <p:cNvSpPr txBox="1"/>
          <p:nvPr/>
        </p:nvSpPr>
        <p:spPr>
          <a:xfrm>
            <a:off x="5729922" y="4218202"/>
            <a:ext cx="1817700" cy="369900"/>
          </a:xfrm>
          <a:prstGeom prst="rect">
            <a:avLst/>
          </a:prstGeom>
          <a:noFill/>
          <a:ln>
            <a:noFill/>
          </a:ln>
        </p:spPr>
        <p:txBody>
          <a:bodyPr anchorCtr="0" anchor="t" bIns="33625" lIns="67300" spcFirstLastPara="1" rIns="67300" wrap="square" tIns="33625">
            <a:spAutoFit/>
          </a:bodyPr>
          <a:lstStyle/>
          <a:p>
            <a:pPr indent="0" lvl="0" marL="0" marR="0" rtl="0" algn="l">
              <a:lnSpc>
                <a:spcPct val="100000"/>
              </a:lnSpc>
              <a:spcBef>
                <a:spcPts val="0"/>
              </a:spcBef>
              <a:spcAft>
                <a:spcPts val="0"/>
              </a:spcAft>
              <a:buNone/>
            </a:pPr>
            <a:r>
              <a:rPr b="0" i="0" lang="en-CA" sz="981" u="none" cap="none" strike="noStrike">
                <a:solidFill>
                  <a:srgbClr val="000000"/>
                </a:solidFill>
                <a:latin typeface="Calibri"/>
                <a:ea typeface="Calibri"/>
                <a:cs typeface="Calibri"/>
                <a:sym typeface="Calibri"/>
              </a:rPr>
              <a:t>MacParland et al., Oct.22.2018, Nature Communications</a:t>
            </a:r>
            <a:endParaRPr sz="1079"/>
          </a:p>
        </p:txBody>
      </p:sp>
      <p:sp>
        <p:nvSpPr>
          <p:cNvPr id="346" name="Google Shape;346;p52"/>
          <p:cNvSpPr txBox="1"/>
          <p:nvPr/>
        </p:nvSpPr>
        <p:spPr>
          <a:xfrm>
            <a:off x="5077857" y="1486037"/>
            <a:ext cx="2628900" cy="219000"/>
          </a:xfrm>
          <a:prstGeom prst="rect">
            <a:avLst/>
          </a:prstGeom>
          <a:noFill/>
          <a:ln>
            <a:noFill/>
          </a:ln>
        </p:spPr>
        <p:txBody>
          <a:bodyPr anchorCtr="0" anchor="t" bIns="33625" lIns="67300" spcFirstLastPara="1" rIns="67300" wrap="square" tIns="33625">
            <a:spAutoFit/>
          </a:bodyPr>
          <a:lstStyle/>
          <a:p>
            <a:pPr indent="0" lvl="0" marL="0" marR="0" rtl="0" algn="ctr">
              <a:lnSpc>
                <a:spcPct val="100000"/>
              </a:lnSpc>
              <a:spcBef>
                <a:spcPts val="0"/>
              </a:spcBef>
              <a:spcAft>
                <a:spcPts val="0"/>
              </a:spcAft>
              <a:buNone/>
            </a:pPr>
            <a:r>
              <a:rPr b="0" i="0" lang="en-CA" sz="981" u="none" cap="none" strike="noStrike">
                <a:solidFill>
                  <a:srgbClr val="000000"/>
                </a:solidFill>
                <a:latin typeface="Calibri"/>
                <a:ea typeface="Calibri"/>
                <a:cs typeface="Calibri"/>
                <a:sym typeface="Calibri"/>
              </a:rPr>
              <a:t>8444 single cells from five human liver samples</a:t>
            </a:r>
            <a:endParaRPr sz="1079"/>
          </a:p>
        </p:txBody>
      </p:sp>
      <p:sp>
        <p:nvSpPr>
          <p:cNvPr id="347" name="Google Shape;347;p52"/>
          <p:cNvSpPr txBox="1"/>
          <p:nvPr/>
        </p:nvSpPr>
        <p:spPr>
          <a:xfrm>
            <a:off x="4966941" y="3504345"/>
            <a:ext cx="3174000" cy="279300"/>
          </a:xfrm>
          <a:prstGeom prst="rect">
            <a:avLst/>
          </a:prstGeom>
          <a:noFill/>
          <a:ln>
            <a:noFill/>
          </a:ln>
        </p:spPr>
        <p:txBody>
          <a:bodyPr anchorCtr="0" anchor="t" bIns="33625" lIns="67300" spcFirstLastPara="1" rIns="67300" wrap="square" tIns="33625">
            <a:spAutoFit/>
          </a:bodyPr>
          <a:lstStyle/>
          <a:p>
            <a:pPr indent="0" lvl="0" marL="0" marR="0" rtl="0" algn="l">
              <a:lnSpc>
                <a:spcPct val="100000"/>
              </a:lnSpc>
              <a:spcBef>
                <a:spcPts val="0"/>
              </a:spcBef>
              <a:spcAft>
                <a:spcPts val="0"/>
              </a:spcAft>
              <a:buNone/>
            </a:pPr>
            <a:r>
              <a:rPr b="0" i="0" lang="en-CA" sz="1374" u="none" cap="none" strike="noStrike">
                <a:solidFill>
                  <a:srgbClr val="000000"/>
                </a:solidFill>
                <a:latin typeface="Arial"/>
                <a:ea typeface="Arial"/>
                <a:cs typeface="Arial"/>
                <a:sym typeface="Arial"/>
              </a:rPr>
              <a:t>shiny.baderlab.org/HumanLiverAtlas/</a:t>
            </a:r>
            <a:endParaRPr sz="1079"/>
          </a:p>
        </p:txBody>
      </p:sp>
      <p:sp>
        <p:nvSpPr>
          <p:cNvPr id="348" name="Google Shape;348;p52"/>
          <p:cNvSpPr txBox="1"/>
          <p:nvPr>
            <p:ph type="title"/>
          </p:nvPr>
        </p:nvSpPr>
        <p:spPr>
          <a:xfrm>
            <a:off x="152400" y="161156"/>
            <a:ext cx="8839200" cy="8574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91464"/>
              <a:buNone/>
            </a:pPr>
            <a:r>
              <a:rPr b="1" lang="en-CA" sz="2733">
                <a:solidFill>
                  <a:srgbClr val="000000"/>
                </a:solidFill>
                <a:latin typeface="Calibri"/>
                <a:ea typeface="Calibri"/>
                <a:cs typeface="Calibri"/>
                <a:sym typeface="Calibri"/>
              </a:rPr>
              <a:t>Often times you will want to do several PEAs in parallel</a:t>
            </a:r>
            <a:endParaRPr b="1" sz="2733">
              <a:solidFill>
                <a:srgbClr val="000000"/>
              </a:solidFill>
              <a:latin typeface="Calibri"/>
              <a:ea typeface="Calibri"/>
              <a:cs typeface="Calibri"/>
              <a:sym typeface="Calibri"/>
            </a:endParaRPr>
          </a:p>
          <a:p>
            <a:pPr indent="0" lvl="0" marL="0" rtl="0" algn="l">
              <a:lnSpc>
                <a:spcPct val="90000"/>
              </a:lnSpc>
              <a:spcBef>
                <a:spcPts val="0"/>
              </a:spcBef>
              <a:spcAft>
                <a:spcPts val="0"/>
              </a:spcAft>
              <a:buSzPct val="104167"/>
              <a:buNone/>
            </a:pPr>
            <a:r>
              <a:t/>
            </a:r>
            <a:endParaRPr sz="2400">
              <a:solidFill>
                <a:srgbClr val="000000"/>
              </a:solidFill>
            </a:endParaRPr>
          </a:p>
          <a:p>
            <a:pPr indent="0" lvl="0" marL="0" rtl="0" algn="l">
              <a:lnSpc>
                <a:spcPct val="90000"/>
              </a:lnSpc>
              <a:spcBef>
                <a:spcPts val="0"/>
              </a:spcBef>
              <a:spcAft>
                <a:spcPts val="0"/>
              </a:spcAft>
              <a:buSzPct val="104167"/>
              <a:buNone/>
            </a:pPr>
            <a:r>
              <a:t/>
            </a:r>
            <a:endParaRPr sz="2400">
              <a:solidFill>
                <a:srgbClr val="000000"/>
              </a:solidFill>
            </a:endParaRPr>
          </a:p>
        </p:txBody>
      </p:sp>
      <p:pic>
        <p:nvPicPr>
          <p:cNvPr id="349" name="Google Shape;349;p52"/>
          <p:cNvPicPr preferRelativeResize="0"/>
          <p:nvPr/>
        </p:nvPicPr>
        <p:blipFill rotWithShape="1">
          <a:blip r:embed="rId4">
            <a:alphaModFix/>
          </a:blip>
          <a:srcRect b="0" l="0" r="0" t="0"/>
          <a:stretch/>
        </p:blipFill>
        <p:spPr>
          <a:xfrm>
            <a:off x="5305935" y="1915996"/>
            <a:ext cx="2055464" cy="841254"/>
          </a:xfrm>
          <a:prstGeom prst="rect">
            <a:avLst/>
          </a:prstGeom>
          <a:noFill/>
          <a:ln>
            <a:noFill/>
          </a:ln>
        </p:spPr>
      </p:pic>
      <p:sp>
        <p:nvSpPr>
          <p:cNvPr id="350" name="Google Shape;350;p52"/>
          <p:cNvSpPr txBox="1"/>
          <p:nvPr/>
        </p:nvSpPr>
        <p:spPr>
          <a:xfrm>
            <a:off x="236400" y="562576"/>
            <a:ext cx="8684400" cy="6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100">
                <a:solidFill>
                  <a:schemeClr val="dk1"/>
                </a:solidFill>
                <a:latin typeface="Helvetica Neue Light"/>
                <a:ea typeface="Helvetica Neue Light"/>
                <a:cs typeface="Helvetica Neue Light"/>
                <a:sym typeface="Helvetica Neue Light"/>
              </a:rPr>
              <a:t>In this exemple cells from a scRNAseq experiment were clustered. You can run a </a:t>
            </a:r>
            <a:r>
              <a:rPr lang="en-CA" sz="2100">
                <a:solidFill>
                  <a:schemeClr val="dk1"/>
                </a:solidFill>
                <a:latin typeface="Helvetica Neue Light"/>
                <a:ea typeface="Helvetica Neue Light"/>
                <a:cs typeface="Helvetica Neue Light"/>
                <a:sym typeface="Helvetica Neue Light"/>
              </a:rPr>
              <a:t>PEA using </a:t>
            </a:r>
            <a:r>
              <a:rPr lang="en-CA" sz="2100">
                <a:solidFill>
                  <a:schemeClr val="dk1"/>
                </a:solidFill>
                <a:latin typeface="Helvetica Neue Light"/>
                <a:ea typeface="Helvetica Neue Light"/>
                <a:cs typeface="Helvetica Neue Light"/>
                <a:sym typeface="Helvetica Neue Light"/>
              </a:rPr>
              <a:t>a </a:t>
            </a:r>
            <a:r>
              <a:rPr lang="en-CA" sz="2100">
                <a:solidFill>
                  <a:schemeClr val="dk1"/>
                </a:solidFill>
                <a:latin typeface="Helvetica Neue Light"/>
                <a:ea typeface="Helvetica Neue Light"/>
                <a:cs typeface="Helvetica Neue Light"/>
                <a:sym typeface="Helvetica Neue Light"/>
              </a:rPr>
              <a:t>command line to</a:t>
            </a:r>
            <a:r>
              <a:rPr lang="en-CA" sz="2100">
                <a:solidFill>
                  <a:schemeClr val="dk1"/>
                </a:solidFill>
                <a:latin typeface="Helvetica Neue Light"/>
                <a:ea typeface="Helvetica Neue Light"/>
                <a:cs typeface="Helvetica Neue Light"/>
                <a:sym typeface="Helvetica Neue Light"/>
              </a:rPr>
              <a:t> annotate each cluster</a:t>
            </a:r>
            <a:endParaRPr sz="2100">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3"/>
          <p:cNvSpPr/>
          <p:nvPr/>
        </p:nvSpPr>
        <p:spPr>
          <a:xfrm>
            <a:off x="1300175" y="1018550"/>
            <a:ext cx="6576000" cy="3722400"/>
          </a:xfrm>
          <a:prstGeom prst="rect">
            <a:avLst/>
          </a:prstGeom>
          <a:solidFill>
            <a:schemeClr val="lt1"/>
          </a:solidFill>
          <a:ln>
            <a:noFill/>
          </a:ln>
        </p:spPr>
        <p:txBody>
          <a:bodyPr anchorCtr="0" anchor="ctr" bIns="33625" lIns="67300" spcFirstLastPara="1" rIns="67300" wrap="square" tIns="33625">
            <a:noAutofit/>
          </a:bodyPr>
          <a:lstStyle/>
          <a:p>
            <a:pPr indent="0" lvl="0" marL="0" marR="0" rtl="0" algn="ctr">
              <a:lnSpc>
                <a:spcPct val="100000"/>
              </a:lnSpc>
              <a:spcBef>
                <a:spcPts val="0"/>
              </a:spcBef>
              <a:spcAft>
                <a:spcPts val="0"/>
              </a:spcAft>
              <a:buNone/>
            </a:pPr>
            <a:r>
              <a:t/>
            </a:r>
            <a:endParaRPr b="0" i="0" sz="981" u="none" cap="none" strike="noStrike">
              <a:solidFill>
                <a:schemeClr val="dk1"/>
              </a:solidFill>
              <a:latin typeface="Calibri"/>
              <a:ea typeface="Calibri"/>
              <a:cs typeface="Calibri"/>
              <a:sym typeface="Calibri"/>
            </a:endParaRPr>
          </a:p>
        </p:txBody>
      </p:sp>
      <p:pic>
        <p:nvPicPr>
          <p:cNvPr id="356" name="Google Shape;356;p53"/>
          <p:cNvPicPr preferRelativeResize="0"/>
          <p:nvPr/>
        </p:nvPicPr>
        <p:blipFill rotWithShape="1">
          <a:blip r:embed="rId3">
            <a:alphaModFix/>
          </a:blip>
          <a:srcRect b="0" l="0" r="0" t="0"/>
          <a:stretch/>
        </p:blipFill>
        <p:spPr>
          <a:xfrm>
            <a:off x="1315247" y="1438652"/>
            <a:ext cx="3680485" cy="3302445"/>
          </a:xfrm>
          <a:prstGeom prst="rect">
            <a:avLst/>
          </a:prstGeom>
          <a:noFill/>
          <a:ln>
            <a:noFill/>
          </a:ln>
        </p:spPr>
      </p:pic>
      <p:sp>
        <p:nvSpPr>
          <p:cNvPr id="357" name="Google Shape;357;p53"/>
          <p:cNvSpPr/>
          <p:nvPr/>
        </p:nvSpPr>
        <p:spPr>
          <a:xfrm>
            <a:off x="5006265" y="2860985"/>
            <a:ext cx="2146800" cy="526800"/>
          </a:xfrm>
          <a:prstGeom prst="rect">
            <a:avLst/>
          </a:prstGeom>
          <a:noFill/>
          <a:ln>
            <a:noFill/>
          </a:ln>
        </p:spPr>
        <p:txBody>
          <a:bodyPr anchorCtr="0" anchor="t" bIns="33625" lIns="67300" spcFirstLastPara="1" rIns="67300" wrap="square" tIns="33625">
            <a:noAutofit/>
          </a:bodyPr>
          <a:lstStyle/>
          <a:p>
            <a:pPr indent="0" lvl="0" marL="0" marR="0" rtl="0" algn="ctr">
              <a:lnSpc>
                <a:spcPct val="100000"/>
              </a:lnSpc>
              <a:spcBef>
                <a:spcPts val="0"/>
              </a:spcBef>
              <a:spcAft>
                <a:spcPts val="0"/>
              </a:spcAft>
              <a:buNone/>
            </a:pPr>
            <a:r>
              <a:rPr b="1" i="0" lang="en-CA" sz="981" u="none" cap="none" strike="noStrike">
                <a:solidFill>
                  <a:srgbClr val="000000"/>
                </a:solidFill>
                <a:latin typeface="Calibri"/>
                <a:ea typeface="Calibri"/>
                <a:cs typeface="Calibri"/>
                <a:sym typeface="Calibri"/>
              </a:rPr>
              <a:t>Public data, contributed to</a:t>
            </a:r>
            <a:endParaRPr sz="1079"/>
          </a:p>
          <a:p>
            <a:pPr indent="0" lvl="0" marL="0" marR="0" rtl="0" algn="ctr">
              <a:lnSpc>
                <a:spcPct val="100000"/>
              </a:lnSpc>
              <a:spcBef>
                <a:spcPts val="0"/>
              </a:spcBef>
              <a:spcAft>
                <a:spcPts val="0"/>
              </a:spcAft>
              <a:buNone/>
            </a:pPr>
            <a:r>
              <a:rPr b="1" i="0" lang="en-CA" sz="981" u="none" cap="none" strike="noStrike">
                <a:solidFill>
                  <a:srgbClr val="000000"/>
                </a:solidFill>
                <a:latin typeface="Calibri"/>
                <a:ea typeface="Calibri"/>
                <a:cs typeface="Calibri"/>
                <a:sym typeface="Calibri"/>
              </a:rPr>
              <a:t>Human Cell Atlas</a:t>
            </a:r>
            <a:endParaRPr sz="1079"/>
          </a:p>
          <a:p>
            <a:pPr indent="0" lvl="0" marL="0" marR="0" rtl="0" algn="ctr">
              <a:lnSpc>
                <a:spcPct val="100000"/>
              </a:lnSpc>
              <a:spcBef>
                <a:spcPts val="0"/>
              </a:spcBef>
              <a:spcAft>
                <a:spcPts val="0"/>
              </a:spcAft>
              <a:buNone/>
            </a:pPr>
            <a:r>
              <a:rPr b="1" i="0" lang="en-CA" sz="981" u="none" cap="none" strike="noStrike">
                <a:solidFill>
                  <a:srgbClr val="000000"/>
                </a:solidFill>
                <a:latin typeface="Calibri"/>
                <a:ea typeface="Calibri"/>
                <a:cs typeface="Calibri"/>
                <a:sym typeface="Calibri"/>
              </a:rPr>
              <a:t>(https://www.humancellatlas.org)</a:t>
            </a:r>
            <a:endParaRPr sz="1079"/>
          </a:p>
        </p:txBody>
      </p:sp>
      <p:sp>
        <p:nvSpPr>
          <p:cNvPr id="358" name="Google Shape;358;p53"/>
          <p:cNvSpPr txBox="1"/>
          <p:nvPr/>
        </p:nvSpPr>
        <p:spPr>
          <a:xfrm>
            <a:off x="5729922" y="4218202"/>
            <a:ext cx="1817700" cy="369900"/>
          </a:xfrm>
          <a:prstGeom prst="rect">
            <a:avLst/>
          </a:prstGeom>
          <a:noFill/>
          <a:ln>
            <a:noFill/>
          </a:ln>
        </p:spPr>
        <p:txBody>
          <a:bodyPr anchorCtr="0" anchor="t" bIns="33625" lIns="67300" spcFirstLastPara="1" rIns="67300" wrap="square" tIns="33625">
            <a:spAutoFit/>
          </a:bodyPr>
          <a:lstStyle/>
          <a:p>
            <a:pPr indent="0" lvl="0" marL="0" marR="0" rtl="0" algn="l">
              <a:lnSpc>
                <a:spcPct val="100000"/>
              </a:lnSpc>
              <a:spcBef>
                <a:spcPts val="0"/>
              </a:spcBef>
              <a:spcAft>
                <a:spcPts val="0"/>
              </a:spcAft>
              <a:buNone/>
            </a:pPr>
            <a:r>
              <a:rPr b="0" i="0" lang="en-CA" sz="981" u="none" cap="none" strike="noStrike">
                <a:solidFill>
                  <a:srgbClr val="000000"/>
                </a:solidFill>
                <a:latin typeface="Calibri"/>
                <a:ea typeface="Calibri"/>
                <a:cs typeface="Calibri"/>
                <a:sym typeface="Calibri"/>
              </a:rPr>
              <a:t>MacParland et al., Oct.22.2018, Nature Communications</a:t>
            </a:r>
            <a:endParaRPr sz="1079"/>
          </a:p>
        </p:txBody>
      </p:sp>
      <p:sp>
        <p:nvSpPr>
          <p:cNvPr id="359" name="Google Shape;359;p53"/>
          <p:cNvSpPr txBox="1"/>
          <p:nvPr/>
        </p:nvSpPr>
        <p:spPr>
          <a:xfrm>
            <a:off x="5077857" y="1486037"/>
            <a:ext cx="2628900" cy="219000"/>
          </a:xfrm>
          <a:prstGeom prst="rect">
            <a:avLst/>
          </a:prstGeom>
          <a:noFill/>
          <a:ln>
            <a:noFill/>
          </a:ln>
        </p:spPr>
        <p:txBody>
          <a:bodyPr anchorCtr="0" anchor="t" bIns="33625" lIns="67300" spcFirstLastPara="1" rIns="67300" wrap="square" tIns="33625">
            <a:spAutoFit/>
          </a:bodyPr>
          <a:lstStyle/>
          <a:p>
            <a:pPr indent="0" lvl="0" marL="0" marR="0" rtl="0" algn="ctr">
              <a:lnSpc>
                <a:spcPct val="100000"/>
              </a:lnSpc>
              <a:spcBef>
                <a:spcPts val="0"/>
              </a:spcBef>
              <a:spcAft>
                <a:spcPts val="0"/>
              </a:spcAft>
              <a:buNone/>
            </a:pPr>
            <a:r>
              <a:rPr b="0" i="0" lang="en-CA" sz="981" u="none" cap="none" strike="noStrike">
                <a:solidFill>
                  <a:srgbClr val="000000"/>
                </a:solidFill>
                <a:latin typeface="Calibri"/>
                <a:ea typeface="Calibri"/>
                <a:cs typeface="Calibri"/>
                <a:sym typeface="Calibri"/>
              </a:rPr>
              <a:t>8444 single cells from five human liver samples</a:t>
            </a:r>
            <a:endParaRPr sz="1079"/>
          </a:p>
        </p:txBody>
      </p:sp>
      <p:sp>
        <p:nvSpPr>
          <p:cNvPr id="360" name="Google Shape;360;p53"/>
          <p:cNvSpPr txBox="1"/>
          <p:nvPr/>
        </p:nvSpPr>
        <p:spPr>
          <a:xfrm>
            <a:off x="4966941" y="3504345"/>
            <a:ext cx="3174000" cy="279300"/>
          </a:xfrm>
          <a:prstGeom prst="rect">
            <a:avLst/>
          </a:prstGeom>
          <a:noFill/>
          <a:ln>
            <a:noFill/>
          </a:ln>
        </p:spPr>
        <p:txBody>
          <a:bodyPr anchorCtr="0" anchor="t" bIns="33625" lIns="67300" spcFirstLastPara="1" rIns="67300" wrap="square" tIns="33625">
            <a:spAutoFit/>
          </a:bodyPr>
          <a:lstStyle/>
          <a:p>
            <a:pPr indent="0" lvl="0" marL="0" marR="0" rtl="0" algn="l">
              <a:lnSpc>
                <a:spcPct val="100000"/>
              </a:lnSpc>
              <a:spcBef>
                <a:spcPts val="0"/>
              </a:spcBef>
              <a:spcAft>
                <a:spcPts val="0"/>
              </a:spcAft>
              <a:buNone/>
            </a:pPr>
            <a:r>
              <a:rPr b="0" i="0" lang="en-CA" sz="1374" u="none" cap="none" strike="noStrike">
                <a:solidFill>
                  <a:srgbClr val="000000"/>
                </a:solidFill>
                <a:latin typeface="Arial"/>
                <a:ea typeface="Arial"/>
                <a:cs typeface="Arial"/>
                <a:sym typeface="Arial"/>
              </a:rPr>
              <a:t>shiny.baderlab.org/HumanLiverAtlas/</a:t>
            </a:r>
            <a:endParaRPr sz="1079"/>
          </a:p>
        </p:txBody>
      </p:sp>
      <p:sp>
        <p:nvSpPr>
          <p:cNvPr id="361" name="Google Shape;361;p53"/>
          <p:cNvSpPr txBox="1"/>
          <p:nvPr>
            <p:ph type="title"/>
          </p:nvPr>
        </p:nvSpPr>
        <p:spPr>
          <a:xfrm>
            <a:off x="152400" y="161156"/>
            <a:ext cx="8839200" cy="8574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91464"/>
              <a:buNone/>
            </a:pPr>
            <a:r>
              <a:rPr b="1" lang="en-CA" sz="2733">
                <a:solidFill>
                  <a:srgbClr val="000000"/>
                </a:solidFill>
                <a:latin typeface="Calibri"/>
                <a:ea typeface="Calibri"/>
                <a:cs typeface="Calibri"/>
                <a:sym typeface="Calibri"/>
              </a:rPr>
              <a:t>Often times you will want to do several PEAs in parallel</a:t>
            </a:r>
            <a:endParaRPr b="1" sz="2733">
              <a:solidFill>
                <a:srgbClr val="000000"/>
              </a:solidFill>
              <a:latin typeface="Calibri"/>
              <a:ea typeface="Calibri"/>
              <a:cs typeface="Calibri"/>
              <a:sym typeface="Calibri"/>
            </a:endParaRPr>
          </a:p>
          <a:p>
            <a:pPr indent="0" lvl="0" marL="0" rtl="0" algn="l">
              <a:lnSpc>
                <a:spcPct val="90000"/>
              </a:lnSpc>
              <a:spcBef>
                <a:spcPts val="0"/>
              </a:spcBef>
              <a:spcAft>
                <a:spcPts val="0"/>
              </a:spcAft>
              <a:buSzPct val="104167"/>
              <a:buNone/>
            </a:pPr>
            <a:r>
              <a:t/>
            </a:r>
            <a:endParaRPr sz="2400">
              <a:solidFill>
                <a:srgbClr val="000000"/>
              </a:solidFill>
            </a:endParaRPr>
          </a:p>
          <a:p>
            <a:pPr indent="0" lvl="0" marL="0" rtl="0" algn="l">
              <a:lnSpc>
                <a:spcPct val="90000"/>
              </a:lnSpc>
              <a:spcBef>
                <a:spcPts val="0"/>
              </a:spcBef>
              <a:spcAft>
                <a:spcPts val="0"/>
              </a:spcAft>
              <a:buSzPct val="104167"/>
              <a:buNone/>
            </a:pPr>
            <a:r>
              <a:t/>
            </a:r>
            <a:endParaRPr sz="2400">
              <a:solidFill>
                <a:srgbClr val="000000"/>
              </a:solidFill>
            </a:endParaRPr>
          </a:p>
        </p:txBody>
      </p:sp>
      <p:pic>
        <p:nvPicPr>
          <p:cNvPr id="362" name="Google Shape;362;p53"/>
          <p:cNvPicPr preferRelativeResize="0"/>
          <p:nvPr/>
        </p:nvPicPr>
        <p:blipFill rotWithShape="1">
          <a:blip r:embed="rId4">
            <a:alphaModFix/>
          </a:blip>
          <a:srcRect b="0" l="0" r="0" t="0"/>
          <a:stretch/>
        </p:blipFill>
        <p:spPr>
          <a:xfrm>
            <a:off x="5305935" y="1915996"/>
            <a:ext cx="2055464" cy="841254"/>
          </a:xfrm>
          <a:prstGeom prst="rect">
            <a:avLst/>
          </a:prstGeom>
          <a:noFill/>
          <a:ln>
            <a:noFill/>
          </a:ln>
        </p:spPr>
      </p:pic>
      <p:sp>
        <p:nvSpPr>
          <p:cNvPr id="363" name="Google Shape;363;p53"/>
          <p:cNvSpPr txBox="1"/>
          <p:nvPr/>
        </p:nvSpPr>
        <p:spPr>
          <a:xfrm>
            <a:off x="236400" y="562576"/>
            <a:ext cx="8684400" cy="6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100">
                <a:solidFill>
                  <a:schemeClr val="dk1"/>
                </a:solidFill>
                <a:latin typeface="Helvetica Neue Light"/>
                <a:ea typeface="Helvetica Neue Light"/>
                <a:cs typeface="Helvetica Neue Light"/>
                <a:sym typeface="Helvetica Neue Light"/>
              </a:rPr>
              <a:t>If you have clusters of genes, you will need a different background list in each case.</a:t>
            </a:r>
            <a:endParaRPr sz="2100">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4"/>
          <p:cNvSpPr txBox="1"/>
          <p:nvPr>
            <p:ph type="title"/>
          </p:nvPr>
        </p:nvSpPr>
        <p:spPr>
          <a:xfrm>
            <a:off x="96351" y="16526"/>
            <a:ext cx="8918100" cy="7620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SzPts val="2500"/>
              <a:buNone/>
            </a:pPr>
            <a:r>
              <a:rPr lang="en-CA">
                <a:latin typeface="Calibri"/>
                <a:ea typeface="Calibri"/>
                <a:cs typeface="Calibri"/>
                <a:sym typeface="Calibri"/>
              </a:rPr>
              <a:t>The most “classic” way of visualizing PEA:</a:t>
            </a:r>
            <a:endParaRPr sz="1700">
              <a:latin typeface="Helvetica Neue"/>
              <a:ea typeface="Helvetica Neue"/>
              <a:cs typeface="Helvetica Neue"/>
              <a:sym typeface="Helvetica Neue"/>
            </a:endParaRPr>
          </a:p>
        </p:txBody>
      </p:sp>
      <p:sp>
        <p:nvSpPr>
          <p:cNvPr id="369" name="Google Shape;369;p54"/>
          <p:cNvSpPr txBox="1"/>
          <p:nvPr/>
        </p:nvSpPr>
        <p:spPr>
          <a:xfrm>
            <a:off x="4615375" y="589050"/>
            <a:ext cx="4457700" cy="4047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CA" sz="2100">
                <a:solidFill>
                  <a:schemeClr val="dk1"/>
                </a:solidFill>
                <a:latin typeface="Helvetica Neue Light"/>
                <a:ea typeface="Helvetica Neue Light"/>
                <a:cs typeface="Helvetica Neue Light"/>
                <a:sym typeface="Helvetica Neue Light"/>
              </a:rPr>
              <a:t>Showing pathway name, adjusted p-value, and number of intersecting genes.</a:t>
            </a:r>
            <a:endParaRPr sz="2100">
              <a:solidFill>
                <a:schemeClr val="dk1"/>
              </a:solidFill>
              <a:latin typeface="Helvetica Neue Light"/>
              <a:ea typeface="Helvetica Neue Light"/>
              <a:cs typeface="Helvetica Neue Light"/>
              <a:sym typeface="Helvetica Neue Light"/>
            </a:endParaRPr>
          </a:p>
          <a:p>
            <a:pPr indent="0" lvl="0" marL="0" rtl="0" algn="l">
              <a:lnSpc>
                <a:spcPct val="90000"/>
              </a:lnSpc>
              <a:spcBef>
                <a:spcPts val="0"/>
              </a:spcBef>
              <a:spcAft>
                <a:spcPts val="0"/>
              </a:spcAft>
              <a:buNone/>
            </a:pPr>
            <a:r>
              <a:t/>
            </a:r>
            <a:endParaRPr sz="2100">
              <a:solidFill>
                <a:schemeClr val="dk1"/>
              </a:solidFill>
              <a:latin typeface="Helvetica Neue Light"/>
              <a:ea typeface="Helvetica Neue Light"/>
              <a:cs typeface="Helvetica Neue Light"/>
              <a:sym typeface="Helvetica Neue Light"/>
            </a:endParaRPr>
          </a:p>
          <a:p>
            <a:pPr indent="0" lvl="0" marL="0" rtl="0" algn="l">
              <a:lnSpc>
                <a:spcPct val="90000"/>
              </a:lnSpc>
              <a:spcBef>
                <a:spcPts val="0"/>
              </a:spcBef>
              <a:spcAft>
                <a:spcPts val="0"/>
              </a:spcAft>
              <a:buNone/>
            </a:pPr>
            <a:r>
              <a:rPr lang="en-CA" sz="2100">
                <a:solidFill>
                  <a:schemeClr val="dk1"/>
                </a:solidFill>
                <a:latin typeface="Helvetica Neue Light"/>
                <a:ea typeface="Helvetica Neue Light"/>
                <a:cs typeface="Helvetica Neue Light"/>
                <a:sym typeface="Helvetica Neue Light"/>
              </a:rPr>
              <a:t>In this example Bison with tuberculosis are compared with controls.</a:t>
            </a:r>
            <a:endParaRPr sz="2100">
              <a:solidFill>
                <a:schemeClr val="dk1"/>
              </a:solidFill>
              <a:latin typeface="Helvetica Neue Light"/>
              <a:ea typeface="Helvetica Neue Light"/>
              <a:cs typeface="Helvetica Neue Light"/>
              <a:sym typeface="Helvetica Neue Light"/>
            </a:endParaRPr>
          </a:p>
          <a:p>
            <a:pPr indent="0" lvl="0" marL="0" rtl="0" algn="l">
              <a:lnSpc>
                <a:spcPct val="90000"/>
              </a:lnSpc>
              <a:spcBef>
                <a:spcPts val="0"/>
              </a:spcBef>
              <a:spcAft>
                <a:spcPts val="0"/>
              </a:spcAft>
              <a:buNone/>
            </a:pPr>
            <a:r>
              <a:t/>
            </a:r>
            <a:endParaRPr sz="2100">
              <a:solidFill>
                <a:schemeClr val="dk1"/>
              </a:solidFill>
              <a:latin typeface="Helvetica Neue Light"/>
              <a:ea typeface="Helvetica Neue Light"/>
              <a:cs typeface="Helvetica Neue Light"/>
              <a:sym typeface="Helvetica Neue Light"/>
            </a:endParaRPr>
          </a:p>
          <a:p>
            <a:pPr indent="0" lvl="0" marL="0" rtl="0" algn="l">
              <a:lnSpc>
                <a:spcPct val="90000"/>
              </a:lnSpc>
              <a:spcBef>
                <a:spcPts val="0"/>
              </a:spcBef>
              <a:spcAft>
                <a:spcPts val="0"/>
              </a:spcAft>
              <a:buNone/>
            </a:pPr>
            <a:r>
              <a:rPr lang="en-CA" sz="2100">
                <a:solidFill>
                  <a:schemeClr val="dk1"/>
                </a:solidFill>
                <a:latin typeface="Helvetica Neue Light"/>
                <a:ea typeface="Helvetica Neue Light"/>
                <a:cs typeface="Helvetica Neue Light"/>
                <a:sym typeface="Helvetica Neue Light"/>
              </a:rPr>
              <a:t>Among</a:t>
            </a:r>
            <a:r>
              <a:rPr lang="en-CA" sz="2100">
                <a:solidFill>
                  <a:schemeClr val="dk1"/>
                </a:solidFill>
                <a:latin typeface="Helvetica Neue Light"/>
                <a:ea typeface="Helvetica Neue Light"/>
                <a:cs typeface="Helvetica Neue Light"/>
                <a:sym typeface="Helvetica Neue Light"/>
              </a:rPr>
              <a:t> the top pathways are: </a:t>
            </a:r>
            <a:endParaRPr sz="2100">
              <a:solidFill>
                <a:schemeClr val="dk1"/>
              </a:solidFill>
              <a:latin typeface="Helvetica Neue Light"/>
              <a:ea typeface="Helvetica Neue Light"/>
              <a:cs typeface="Helvetica Neue Light"/>
              <a:sym typeface="Helvetica Neue Light"/>
            </a:endParaRPr>
          </a:p>
          <a:p>
            <a:pPr indent="-361950" lvl="0" marL="457200" rtl="0" algn="l">
              <a:lnSpc>
                <a:spcPct val="90000"/>
              </a:lnSpc>
              <a:spcBef>
                <a:spcPts val="0"/>
              </a:spcBef>
              <a:spcAft>
                <a:spcPts val="0"/>
              </a:spcAft>
              <a:buClr>
                <a:schemeClr val="dk1"/>
              </a:buClr>
              <a:buSzPts val="2100"/>
              <a:buFont typeface="Helvetica Neue Light"/>
              <a:buChar char="●"/>
            </a:pPr>
            <a:r>
              <a:rPr lang="en-CA" sz="2100">
                <a:solidFill>
                  <a:schemeClr val="dk1"/>
                </a:solidFill>
                <a:latin typeface="Helvetica Neue Light"/>
                <a:ea typeface="Helvetica Neue Light"/>
                <a:cs typeface="Helvetica Neue Light"/>
                <a:sym typeface="Helvetica Neue Light"/>
              </a:rPr>
              <a:t>innate immune response</a:t>
            </a:r>
            <a:endParaRPr sz="2100">
              <a:solidFill>
                <a:schemeClr val="dk1"/>
              </a:solidFill>
              <a:latin typeface="Helvetica Neue Light"/>
              <a:ea typeface="Helvetica Neue Light"/>
              <a:cs typeface="Helvetica Neue Light"/>
              <a:sym typeface="Helvetica Neue Light"/>
            </a:endParaRPr>
          </a:p>
          <a:p>
            <a:pPr indent="-361950" lvl="0" marL="457200" rtl="0" algn="l">
              <a:lnSpc>
                <a:spcPct val="90000"/>
              </a:lnSpc>
              <a:spcBef>
                <a:spcPts val="0"/>
              </a:spcBef>
              <a:spcAft>
                <a:spcPts val="0"/>
              </a:spcAft>
              <a:buClr>
                <a:schemeClr val="dk1"/>
              </a:buClr>
              <a:buSzPts val="2100"/>
              <a:buFont typeface="Helvetica Neue Light"/>
              <a:buChar char="●"/>
            </a:pPr>
            <a:r>
              <a:rPr lang="en-CA" sz="2100">
                <a:solidFill>
                  <a:schemeClr val="dk1"/>
                </a:solidFill>
                <a:latin typeface="Helvetica Neue Light"/>
                <a:ea typeface="Helvetica Neue Light"/>
                <a:cs typeface="Helvetica Neue Light"/>
                <a:sym typeface="Helvetica Neue Light"/>
              </a:rPr>
              <a:t>nucleotide-binding oligomerization domain</a:t>
            </a:r>
            <a:endParaRPr sz="2100">
              <a:solidFill>
                <a:schemeClr val="dk1"/>
              </a:solidFill>
              <a:latin typeface="Helvetica Neue Light"/>
              <a:ea typeface="Helvetica Neue Light"/>
              <a:cs typeface="Helvetica Neue Light"/>
              <a:sym typeface="Helvetica Neue Light"/>
            </a:endParaRPr>
          </a:p>
          <a:p>
            <a:pPr indent="-361950" lvl="0" marL="457200" rtl="0" algn="l">
              <a:lnSpc>
                <a:spcPct val="90000"/>
              </a:lnSpc>
              <a:spcBef>
                <a:spcPts val="0"/>
              </a:spcBef>
              <a:spcAft>
                <a:spcPts val="0"/>
              </a:spcAft>
              <a:buClr>
                <a:schemeClr val="dk1"/>
              </a:buClr>
              <a:buSzPts val="2100"/>
              <a:buFont typeface="Helvetica Neue Light"/>
              <a:buChar char="●"/>
            </a:pPr>
            <a:r>
              <a:rPr lang="en-CA" sz="2100">
                <a:solidFill>
                  <a:schemeClr val="dk1"/>
                </a:solidFill>
                <a:latin typeface="Helvetica Neue Light"/>
                <a:ea typeface="Helvetica Neue Light"/>
                <a:cs typeface="Helvetica Neue Light"/>
                <a:sym typeface="Helvetica Neue Light"/>
              </a:rPr>
              <a:t>small molecule binding</a:t>
            </a:r>
            <a:endParaRPr sz="2100">
              <a:solidFill>
                <a:schemeClr val="dk1"/>
              </a:solidFill>
              <a:latin typeface="Helvetica Neue Light"/>
              <a:ea typeface="Helvetica Neue Light"/>
              <a:cs typeface="Helvetica Neue Light"/>
              <a:sym typeface="Helvetica Neue Light"/>
            </a:endParaRPr>
          </a:p>
        </p:txBody>
      </p:sp>
      <p:pic>
        <p:nvPicPr>
          <p:cNvPr id="370" name="Google Shape;370;p54"/>
          <p:cNvPicPr preferRelativeResize="0"/>
          <p:nvPr/>
        </p:nvPicPr>
        <p:blipFill rotWithShape="1">
          <a:blip r:embed="rId3">
            <a:alphaModFix/>
          </a:blip>
          <a:srcRect b="0" l="0" r="0" t="0"/>
          <a:stretch/>
        </p:blipFill>
        <p:spPr>
          <a:xfrm>
            <a:off x="194275" y="540900"/>
            <a:ext cx="4377725" cy="4377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5"/>
          <p:cNvSpPr txBox="1"/>
          <p:nvPr>
            <p:ph type="title"/>
          </p:nvPr>
        </p:nvSpPr>
        <p:spPr>
          <a:xfrm>
            <a:off x="50724" y="0"/>
            <a:ext cx="8421900" cy="126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2500"/>
              <a:buNone/>
            </a:pPr>
            <a:r>
              <a:rPr b="1" lang="en-CA" sz="2733">
                <a:solidFill>
                  <a:srgbClr val="000000"/>
                </a:solidFill>
                <a:latin typeface="Calibri"/>
                <a:ea typeface="Calibri"/>
                <a:cs typeface="Calibri"/>
                <a:sym typeface="Calibri"/>
              </a:rPr>
              <a:t>In most cases you will have hundreds of enriched pathways, all very </a:t>
            </a:r>
            <a:r>
              <a:rPr b="1" lang="en-CA" sz="2733">
                <a:solidFill>
                  <a:srgbClr val="000000"/>
                </a:solidFill>
                <a:latin typeface="Calibri"/>
                <a:ea typeface="Calibri"/>
                <a:cs typeface="Calibri"/>
                <a:sym typeface="Calibri"/>
              </a:rPr>
              <a:t>similar to each other:</a:t>
            </a:r>
            <a:endParaRPr sz="2400">
              <a:solidFill>
                <a:srgbClr val="000000"/>
              </a:solidFill>
            </a:endParaRPr>
          </a:p>
          <a:p>
            <a:pPr indent="0" lvl="0" marL="0" rtl="0" algn="l">
              <a:lnSpc>
                <a:spcPct val="90000"/>
              </a:lnSpc>
              <a:spcBef>
                <a:spcPts val="0"/>
              </a:spcBef>
              <a:spcAft>
                <a:spcPts val="0"/>
              </a:spcAft>
              <a:buSzPts val="2500"/>
              <a:buNone/>
            </a:pPr>
            <a:r>
              <a:t/>
            </a:r>
            <a:endParaRPr sz="2400">
              <a:solidFill>
                <a:srgbClr val="000000"/>
              </a:solidFill>
            </a:endParaRPr>
          </a:p>
        </p:txBody>
      </p:sp>
      <p:pic>
        <p:nvPicPr>
          <p:cNvPr id="376" name="Google Shape;376;p55"/>
          <p:cNvPicPr preferRelativeResize="0"/>
          <p:nvPr/>
        </p:nvPicPr>
        <p:blipFill>
          <a:blip r:embed="rId3">
            <a:alphaModFix/>
          </a:blip>
          <a:stretch>
            <a:fillRect/>
          </a:stretch>
        </p:blipFill>
        <p:spPr>
          <a:xfrm>
            <a:off x="1291032" y="976650"/>
            <a:ext cx="5743494" cy="3272675"/>
          </a:xfrm>
          <a:prstGeom prst="rect">
            <a:avLst/>
          </a:prstGeom>
          <a:noFill/>
          <a:ln>
            <a:noFill/>
          </a:ln>
        </p:spPr>
      </p:pic>
      <p:sp>
        <p:nvSpPr>
          <p:cNvPr id="377" name="Google Shape;377;p55"/>
          <p:cNvSpPr txBox="1"/>
          <p:nvPr/>
        </p:nvSpPr>
        <p:spPr>
          <a:xfrm>
            <a:off x="426900" y="4249325"/>
            <a:ext cx="8550000" cy="589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t/>
            </a:r>
            <a:endParaRPr sz="1800">
              <a:solidFill>
                <a:schemeClr val="dk2"/>
              </a:solidFill>
              <a:latin typeface="Helvetica Neue Light"/>
              <a:ea typeface="Helvetica Neue Light"/>
              <a:cs typeface="Helvetica Neue Light"/>
              <a:sym typeface="Helvetica Neue Light"/>
            </a:endParaRPr>
          </a:p>
          <a:p>
            <a:pPr indent="0" lvl="0" marL="0" rtl="0" algn="just">
              <a:spcBef>
                <a:spcPts val="0"/>
              </a:spcBef>
              <a:spcAft>
                <a:spcPts val="0"/>
              </a:spcAft>
              <a:buNone/>
            </a:pPr>
            <a:r>
              <a:t/>
            </a:r>
            <a:endParaRPr sz="1800">
              <a:solidFill>
                <a:schemeClr val="dk2"/>
              </a:solidFill>
              <a:latin typeface="Helvetica Neue Light"/>
              <a:ea typeface="Helvetica Neue Light"/>
              <a:cs typeface="Helvetica Neue Light"/>
              <a:sym typeface="Helvetica Neue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6"/>
          <p:cNvSpPr txBox="1"/>
          <p:nvPr>
            <p:ph type="title"/>
          </p:nvPr>
        </p:nvSpPr>
        <p:spPr>
          <a:xfrm>
            <a:off x="311700" y="-12175"/>
            <a:ext cx="8520600" cy="980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1100"/>
              <a:buNone/>
            </a:pPr>
            <a:r>
              <a:rPr lang="en-CA" sz="2900">
                <a:latin typeface="Calibri"/>
                <a:ea typeface="Calibri"/>
                <a:cs typeface="Calibri"/>
                <a:sym typeface="Calibri"/>
              </a:rPr>
              <a:t>These repetitive results originate from the nested structure of reference pathways:</a:t>
            </a:r>
            <a:endParaRPr sz="1720">
              <a:solidFill>
                <a:srgbClr val="888888"/>
              </a:solidFill>
              <a:latin typeface="Calibri"/>
              <a:ea typeface="Calibri"/>
              <a:cs typeface="Calibri"/>
              <a:sym typeface="Calibri"/>
            </a:endParaRPr>
          </a:p>
        </p:txBody>
      </p:sp>
      <p:pic>
        <p:nvPicPr>
          <p:cNvPr id="383" name="Google Shape;383;p56"/>
          <p:cNvPicPr preferRelativeResize="0"/>
          <p:nvPr/>
        </p:nvPicPr>
        <p:blipFill>
          <a:blip r:embed="rId3">
            <a:alphaModFix/>
          </a:blip>
          <a:stretch>
            <a:fillRect/>
          </a:stretch>
        </p:blipFill>
        <p:spPr>
          <a:xfrm>
            <a:off x="311700" y="923701"/>
            <a:ext cx="2431426" cy="3870177"/>
          </a:xfrm>
          <a:prstGeom prst="rect">
            <a:avLst/>
          </a:prstGeom>
          <a:noFill/>
          <a:ln>
            <a:noFill/>
          </a:ln>
        </p:spPr>
      </p:pic>
      <p:grpSp>
        <p:nvGrpSpPr>
          <p:cNvPr id="384" name="Google Shape;384;p56"/>
          <p:cNvGrpSpPr/>
          <p:nvPr/>
        </p:nvGrpSpPr>
        <p:grpSpPr>
          <a:xfrm>
            <a:off x="2888800" y="1240588"/>
            <a:ext cx="2222200" cy="3199450"/>
            <a:chOff x="3212150" y="1259063"/>
            <a:chExt cx="2222200" cy="3199450"/>
          </a:xfrm>
        </p:grpSpPr>
        <p:sp>
          <p:nvSpPr>
            <p:cNvPr id="385" name="Google Shape;385;p56"/>
            <p:cNvSpPr/>
            <p:nvPr/>
          </p:nvSpPr>
          <p:spPr>
            <a:xfrm>
              <a:off x="3265650" y="1259063"/>
              <a:ext cx="2168700" cy="1362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6" name="Google Shape;386;p56"/>
            <p:cNvSpPr/>
            <p:nvPr/>
          </p:nvSpPr>
          <p:spPr>
            <a:xfrm>
              <a:off x="3430525" y="20563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7" name="Google Shape;387;p56"/>
            <p:cNvSpPr/>
            <p:nvPr/>
          </p:nvSpPr>
          <p:spPr>
            <a:xfrm>
              <a:off x="3887725" y="15544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8" name="Google Shape;388;p56"/>
            <p:cNvSpPr/>
            <p:nvPr/>
          </p:nvSpPr>
          <p:spPr>
            <a:xfrm>
              <a:off x="4421125" y="17515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9" name="Google Shape;389;p56"/>
            <p:cNvSpPr/>
            <p:nvPr/>
          </p:nvSpPr>
          <p:spPr>
            <a:xfrm>
              <a:off x="4344925" y="19039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0" name="Google Shape;390;p56"/>
            <p:cNvSpPr/>
            <p:nvPr/>
          </p:nvSpPr>
          <p:spPr>
            <a:xfrm>
              <a:off x="4268725" y="20563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1" name="Google Shape;391;p56"/>
            <p:cNvSpPr/>
            <p:nvPr/>
          </p:nvSpPr>
          <p:spPr>
            <a:xfrm>
              <a:off x="4573525" y="19039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2" name="Google Shape;392;p56"/>
            <p:cNvSpPr/>
            <p:nvPr/>
          </p:nvSpPr>
          <p:spPr>
            <a:xfrm>
              <a:off x="4497325" y="20563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3" name="Google Shape;393;p56"/>
            <p:cNvSpPr/>
            <p:nvPr/>
          </p:nvSpPr>
          <p:spPr>
            <a:xfrm>
              <a:off x="4421125" y="22087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4" name="Google Shape;394;p56"/>
            <p:cNvSpPr/>
            <p:nvPr/>
          </p:nvSpPr>
          <p:spPr>
            <a:xfrm>
              <a:off x="4725925" y="20563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5" name="Google Shape;395;p56"/>
            <p:cNvSpPr/>
            <p:nvPr/>
          </p:nvSpPr>
          <p:spPr>
            <a:xfrm>
              <a:off x="4649725" y="22087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6" name="Google Shape;396;p56"/>
            <p:cNvSpPr/>
            <p:nvPr/>
          </p:nvSpPr>
          <p:spPr>
            <a:xfrm>
              <a:off x="4573525" y="23611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7" name="Google Shape;397;p56"/>
            <p:cNvSpPr/>
            <p:nvPr/>
          </p:nvSpPr>
          <p:spPr>
            <a:xfrm>
              <a:off x="4878325" y="22087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8" name="Google Shape;398;p56"/>
            <p:cNvSpPr/>
            <p:nvPr/>
          </p:nvSpPr>
          <p:spPr>
            <a:xfrm>
              <a:off x="4802125" y="23611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9" name="Google Shape;399;p56"/>
            <p:cNvSpPr/>
            <p:nvPr/>
          </p:nvSpPr>
          <p:spPr>
            <a:xfrm>
              <a:off x="4497325" y="15544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0" name="Google Shape;400;p56"/>
            <p:cNvSpPr/>
            <p:nvPr/>
          </p:nvSpPr>
          <p:spPr>
            <a:xfrm>
              <a:off x="4725925" y="15544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1" name="Google Shape;401;p56"/>
            <p:cNvSpPr/>
            <p:nvPr/>
          </p:nvSpPr>
          <p:spPr>
            <a:xfrm>
              <a:off x="4649725" y="17068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2" name="Google Shape;402;p56"/>
            <p:cNvSpPr/>
            <p:nvPr/>
          </p:nvSpPr>
          <p:spPr>
            <a:xfrm>
              <a:off x="4954525" y="15544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3" name="Google Shape;403;p56"/>
            <p:cNvSpPr/>
            <p:nvPr/>
          </p:nvSpPr>
          <p:spPr>
            <a:xfrm>
              <a:off x="4878325" y="17068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4" name="Google Shape;404;p56"/>
            <p:cNvSpPr/>
            <p:nvPr/>
          </p:nvSpPr>
          <p:spPr>
            <a:xfrm>
              <a:off x="4802125" y="18592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5" name="Google Shape;405;p56"/>
            <p:cNvSpPr/>
            <p:nvPr/>
          </p:nvSpPr>
          <p:spPr>
            <a:xfrm>
              <a:off x="5106925" y="17068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6" name="Google Shape;406;p56"/>
            <p:cNvSpPr/>
            <p:nvPr/>
          </p:nvSpPr>
          <p:spPr>
            <a:xfrm>
              <a:off x="5030725" y="18592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7" name="Google Shape;407;p56"/>
            <p:cNvSpPr/>
            <p:nvPr/>
          </p:nvSpPr>
          <p:spPr>
            <a:xfrm>
              <a:off x="4954525" y="20116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8" name="Google Shape;408;p56"/>
            <p:cNvSpPr/>
            <p:nvPr/>
          </p:nvSpPr>
          <p:spPr>
            <a:xfrm>
              <a:off x="5259325" y="18403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9" name="Google Shape;409;p56"/>
            <p:cNvSpPr/>
            <p:nvPr/>
          </p:nvSpPr>
          <p:spPr>
            <a:xfrm>
              <a:off x="5183125" y="19927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0" name="Google Shape;410;p56"/>
            <p:cNvSpPr/>
            <p:nvPr/>
          </p:nvSpPr>
          <p:spPr>
            <a:xfrm>
              <a:off x="5106925" y="214511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1" name="Google Shape;411;p56"/>
            <p:cNvSpPr/>
            <p:nvPr/>
          </p:nvSpPr>
          <p:spPr>
            <a:xfrm>
              <a:off x="4236625" y="1562388"/>
              <a:ext cx="1091700" cy="871800"/>
            </a:xfrm>
            <a:prstGeom prst="ellipse">
              <a:avLst/>
            </a:prstGeom>
            <a:noFill/>
            <a:ln cap="flat" cmpd="sng" w="19050">
              <a:solidFill>
                <a:srgbClr val="1155CC"/>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2" name="Google Shape;412;p56"/>
            <p:cNvSpPr/>
            <p:nvPr/>
          </p:nvSpPr>
          <p:spPr>
            <a:xfrm>
              <a:off x="3212150" y="3095613"/>
              <a:ext cx="2168700" cy="1362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3" name="Google Shape;413;p56"/>
            <p:cNvSpPr/>
            <p:nvPr/>
          </p:nvSpPr>
          <p:spPr>
            <a:xfrm>
              <a:off x="3475200" y="33150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4" name="Google Shape;414;p56"/>
            <p:cNvSpPr/>
            <p:nvPr/>
          </p:nvSpPr>
          <p:spPr>
            <a:xfrm>
              <a:off x="4205100" y="3430738"/>
              <a:ext cx="1091700" cy="871800"/>
            </a:xfrm>
            <a:prstGeom prst="ellipse">
              <a:avLst/>
            </a:prstGeom>
            <a:noFill/>
            <a:ln cap="flat" cmpd="sng" w="19050">
              <a:solidFill>
                <a:srgbClr val="1155CC"/>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5" name="Google Shape;415;p56"/>
            <p:cNvSpPr/>
            <p:nvPr/>
          </p:nvSpPr>
          <p:spPr>
            <a:xfrm>
              <a:off x="3399000" y="34674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6" name="Google Shape;416;p56"/>
            <p:cNvSpPr/>
            <p:nvPr/>
          </p:nvSpPr>
          <p:spPr>
            <a:xfrm>
              <a:off x="3322800" y="36198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7" name="Google Shape;417;p56"/>
            <p:cNvSpPr/>
            <p:nvPr/>
          </p:nvSpPr>
          <p:spPr>
            <a:xfrm>
              <a:off x="3246600" y="37722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8" name="Google Shape;418;p56"/>
            <p:cNvSpPr/>
            <p:nvPr/>
          </p:nvSpPr>
          <p:spPr>
            <a:xfrm>
              <a:off x="3627600" y="34674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9" name="Google Shape;419;p56"/>
            <p:cNvSpPr/>
            <p:nvPr/>
          </p:nvSpPr>
          <p:spPr>
            <a:xfrm>
              <a:off x="3551400" y="36198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0" name="Google Shape;420;p56"/>
            <p:cNvSpPr/>
            <p:nvPr/>
          </p:nvSpPr>
          <p:spPr>
            <a:xfrm>
              <a:off x="3475200" y="37722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1" name="Google Shape;421;p56"/>
            <p:cNvSpPr/>
            <p:nvPr/>
          </p:nvSpPr>
          <p:spPr>
            <a:xfrm>
              <a:off x="3399000" y="39246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2" name="Google Shape;422;p56"/>
            <p:cNvSpPr/>
            <p:nvPr/>
          </p:nvSpPr>
          <p:spPr>
            <a:xfrm>
              <a:off x="3780000" y="36198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3" name="Google Shape;423;p56"/>
            <p:cNvSpPr/>
            <p:nvPr/>
          </p:nvSpPr>
          <p:spPr>
            <a:xfrm>
              <a:off x="3703800" y="37722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4" name="Google Shape;424;p56"/>
            <p:cNvSpPr/>
            <p:nvPr/>
          </p:nvSpPr>
          <p:spPr>
            <a:xfrm>
              <a:off x="3627600" y="39246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5" name="Google Shape;425;p56"/>
            <p:cNvSpPr/>
            <p:nvPr/>
          </p:nvSpPr>
          <p:spPr>
            <a:xfrm>
              <a:off x="3551400" y="40770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6" name="Google Shape;426;p56"/>
            <p:cNvSpPr/>
            <p:nvPr/>
          </p:nvSpPr>
          <p:spPr>
            <a:xfrm>
              <a:off x="3932400" y="37722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7" name="Google Shape;427;p56"/>
            <p:cNvSpPr/>
            <p:nvPr/>
          </p:nvSpPr>
          <p:spPr>
            <a:xfrm>
              <a:off x="3856200" y="39246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8" name="Google Shape;428;p56"/>
            <p:cNvSpPr/>
            <p:nvPr/>
          </p:nvSpPr>
          <p:spPr>
            <a:xfrm>
              <a:off x="3780000" y="40770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9" name="Google Shape;429;p56"/>
            <p:cNvSpPr/>
            <p:nvPr/>
          </p:nvSpPr>
          <p:spPr>
            <a:xfrm>
              <a:off x="3703800" y="42294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0" name="Google Shape;430;p56"/>
            <p:cNvSpPr/>
            <p:nvPr/>
          </p:nvSpPr>
          <p:spPr>
            <a:xfrm>
              <a:off x="4084800" y="39057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1" name="Google Shape;431;p56"/>
            <p:cNvSpPr/>
            <p:nvPr/>
          </p:nvSpPr>
          <p:spPr>
            <a:xfrm>
              <a:off x="4008600" y="40581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2" name="Google Shape;432;p56"/>
            <p:cNvSpPr/>
            <p:nvPr/>
          </p:nvSpPr>
          <p:spPr>
            <a:xfrm>
              <a:off x="3932400" y="42105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3" name="Google Shape;433;p56"/>
            <p:cNvSpPr/>
            <p:nvPr/>
          </p:nvSpPr>
          <p:spPr>
            <a:xfrm>
              <a:off x="3703800" y="32703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4" name="Google Shape;434;p56"/>
            <p:cNvSpPr/>
            <p:nvPr/>
          </p:nvSpPr>
          <p:spPr>
            <a:xfrm>
              <a:off x="4465800" y="31179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5" name="Google Shape;435;p56"/>
            <p:cNvSpPr/>
            <p:nvPr/>
          </p:nvSpPr>
          <p:spPr>
            <a:xfrm>
              <a:off x="4008600" y="31179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6" name="Google Shape;436;p56"/>
            <p:cNvSpPr/>
            <p:nvPr/>
          </p:nvSpPr>
          <p:spPr>
            <a:xfrm>
              <a:off x="3932400" y="32703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7" name="Google Shape;437;p56"/>
            <p:cNvSpPr/>
            <p:nvPr/>
          </p:nvSpPr>
          <p:spPr>
            <a:xfrm>
              <a:off x="3856200" y="34227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8" name="Google Shape;438;p56"/>
            <p:cNvSpPr/>
            <p:nvPr/>
          </p:nvSpPr>
          <p:spPr>
            <a:xfrm>
              <a:off x="4237200" y="31179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9" name="Google Shape;439;p56"/>
            <p:cNvSpPr/>
            <p:nvPr/>
          </p:nvSpPr>
          <p:spPr>
            <a:xfrm>
              <a:off x="4161000" y="32703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0" name="Google Shape;440;p56"/>
            <p:cNvSpPr/>
            <p:nvPr/>
          </p:nvSpPr>
          <p:spPr>
            <a:xfrm>
              <a:off x="4084800" y="34227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1" name="Google Shape;441;p56"/>
            <p:cNvSpPr/>
            <p:nvPr/>
          </p:nvSpPr>
          <p:spPr>
            <a:xfrm>
              <a:off x="4008600" y="35751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2" name="Google Shape;442;p56"/>
            <p:cNvSpPr/>
            <p:nvPr/>
          </p:nvSpPr>
          <p:spPr>
            <a:xfrm>
              <a:off x="4389600" y="32514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3" name="Google Shape;443;p56"/>
            <p:cNvSpPr/>
            <p:nvPr/>
          </p:nvSpPr>
          <p:spPr>
            <a:xfrm>
              <a:off x="4313400" y="34038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4" name="Google Shape;444;p56"/>
            <p:cNvSpPr/>
            <p:nvPr/>
          </p:nvSpPr>
          <p:spPr>
            <a:xfrm>
              <a:off x="4237200" y="35562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5" name="Google Shape;445;p56"/>
            <p:cNvSpPr/>
            <p:nvPr/>
          </p:nvSpPr>
          <p:spPr>
            <a:xfrm>
              <a:off x="4161000" y="37086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6" name="Google Shape;446;p56"/>
            <p:cNvSpPr/>
            <p:nvPr/>
          </p:nvSpPr>
          <p:spPr>
            <a:xfrm>
              <a:off x="4389600" y="36198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7" name="Google Shape;447;p56"/>
            <p:cNvSpPr/>
            <p:nvPr/>
          </p:nvSpPr>
          <p:spPr>
            <a:xfrm>
              <a:off x="4237200" y="39246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8" name="Google Shape;448;p56"/>
            <p:cNvSpPr/>
            <p:nvPr/>
          </p:nvSpPr>
          <p:spPr>
            <a:xfrm>
              <a:off x="4161000" y="40770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9" name="Google Shape;449;p56"/>
            <p:cNvSpPr/>
            <p:nvPr/>
          </p:nvSpPr>
          <p:spPr>
            <a:xfrm>
              <a:off x="4542000" y="37722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0" name="Google Shape;450;p56"/>
            <p:cNvSpPr/>
            <p:nvPr/>
          </p:nvSpPr>
          <p:spPr>
            <a:xfrm>
              <a:off x="4389600" y="40770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1" name="Google Shape;451;p56"/>
            <p:cNvSpPr/>
            <p:nvPr/>
          </p:nvSpPr>
          <p:spPr>
            <a:xfrm>
              <a:off x="4313400" y="42294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2" name="Google Shape;452;p56"/>
            <p:cNvSpPr/>
            <p:nvPr/>
          </p:nvSpPr>
          <p:spPr>
            <a:xfrm>
              <a:off x="4694400" y="39246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3" name="Google Shape;453;p56"/>
            <p:cNvSpPr/>
            <p:nvPr/>
          </p:nvSpPr>
          <p:spPr>
            <a:xfrm>
              <a:off x="4618200" y="40770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4" name="Google Shape;454;p56"/>
            <p:cNvSpPr/>
            <p:nvPr/>
          </p:nvSpPr>
          <p:spPr>
            <a:xfrm>
              <a:off x="4542000" y="42294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5" name="Google Shape;455;p56"/>
            <p:cNvSpPr/>
            <p:nvPr/>
          </p:nvSpPr>
          <p:spPr>
            <a:xfrm>
              <a:off x="4770600" y="42294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6" name="Google Shape;456;p56"/>
            <p:cNvSpPr/>
            <p:nvPr/>
          </p:nvSpPr>
          <p:spPr>
            <a:xfrm>
              <a:off x="4542000" y="32703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7" name="Google Shape;457;p56"/>
            <p:cNvSpPr/>
            <p:nvPr/>
          </p:nvSpPr>
          <p:spPr>
            <a:xfrm>
              <a:off x="4465800" y="34227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8" name="Google Shape;458;p56"/>
            <p:cNvSpPr/>
            <p:nvPr/>
          </p:nvSpPr>
          <p:spPr>
            <a:xfrm>
              <a:off x="4770600" y="32703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9" name="Google Shape;459;p56"/>
            <p:cNvSpPr/>
            <p:nvPr/>
          </p:nvSpPr>
          <p:spPr>
            <a:xfrm>
              <a:off x="4618200" y="35751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0" name="Google Shape;460;p56"/>
            <p:cNvSpPr/>
            <p:nvPr/>
          </p:nvSpPr>
          <p:spPr>
            <a:xfrm>
              <a:off x="4923000" y="32703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1" name="Google Shape;461;p56"/>
            <p:cNvSpPr/>
            <p:nvPr/>
          </p:nvSpPr>
          <p:spPr>
            <a:xfrm>
              <a:off x="4923000" y="34227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2" name="Google Shape;462;p56"/>
            <p:cNvSpPr/>
            <p:nvPr/>
          </p:nvSpPr>
          <p:spPr>
            <a:xfrm>
              <a:off x="4846800" y="35751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3" name="Google Shape;463;p56"/>
            <p:cNvSpPr/>
            <p:nvPr/>
          </p:nvSpPr>
          <p:spPr>
            <a:xfrm>
              <a:off x="5151600" y="34227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4" name="Google Shape;464;p56"/>
            <p:cNvSpPr/>
            <p:nvPr/>
          </p:nvSpPr>
          <p:spPr>
            <a:xfrm>
              <a:off x="5075400" y="35751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5" name="Google Shape;465;p56"/>
            <p:cNvSpPr/>
            <p:nvPr/>
          </p:nvSpPr>
          <p:spPr>
            <a:xfrm>
              <a:off x="4923000" y="38799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6" name="Google Shape;466;p56"/>
            <p:cNvSpPr/>
            <p:nvPr/>
          </p:nvSpPr>
          <p:spPr>
            <a:xfrm>
              <a:off x="5227800" y="37086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7" name="Google Shape;467;p56"/>
            <p:cNvSpPr/>
            <p:nvPr/>
          </p:nvSpPr>
          <p:spPr>
            <a:xfrm>
              <a:off x="5075400" y="40134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8" name="Google Shape;468;p56"/>
            <p:cNvSpPr/>
            <p:nvPr/>
          </p:nvSpPr>
          <p:spPr>
            <a:xfrm>
              <a:off x="4084800" y="4210563"/>
              <a:ext cx="73200" cy="732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469" name="Google Shape;469;p56"/>
          <p:cNvSpPr txBox="1"/>
          <p:nvPr/>
        </p:nvSpPr>
        <p:spPr>
          <a:xfrm>
            <a:off x="5604025" y="841725"/>
            <a:ext cx="3372900" cy="3997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CA" sz="1800">
                <a:solidFill>
                  <a:schemeClr val="dk2"/>
                </a:solidFill>
                <a:latin typeface="Helvetica Neue Light"/>
                <a:ea typeface="Helvetica Neue Light"/>
                <a:cs typeface="Helvetica Neue Light"/>
                <a:sym typeface="Helvetica Neue Light"/>
              </a:rPr>
              <a:t>If a biological process affected the expression of the genes that belong to a certain pathway, it will necessarily also enrich all the supersets of that pathway.</a:t>
            </a:r>
            <a:endParaRPr sz="1800" u="sng">
              <a:solidFill>
                <a:schemeClr val="dk2"/>
              </a:solidFill>
              <a:latin typeface="Helvetica Neue Light"/>
              <a:ea typeface="Helvetica Neue Light"/>
              <a:cs typeface="Helvetica Neue Light"/>
              <a:sym typeface="Helvetica Neue Light"/>
            </a:endParaRPr>
          </a:p>
          <a:p>
            <a:pPr indent="0" lvl="0" marL="0" rtl="0" algn="just">
              <a:spcBef>
                <a:spcPts val="0"/>
              </a:spcBef>
              <a:spcAft>
                <a:spcPts val="0"/>
              </a:spcAft>
              <a:buNone/>
            </a:pPr>
            <a:r>
              <a:t/>
            </a:r>
            <a:endParaRPr sz="1800">
              <a:solidFill>
                <a:schemeClr val="dk2"/>
              </a:solidFill>
              <a:latin typeface="Helvetica Neue Light"/>
              <a:ea typeface="Helvetica Neue Light"/>
              <a:cs typeface="Helvetica Neue Light"/>
              <a:sym typeface="Helvetica Neue Light"/>
            </a:endParaRPr>
          </a:p>
          <a:p>
            <a:pPr indent="0" lvl="0" marL="0" rtl="0" algn="just">
              <a:spcBef>
                <a:spcPts val="0"/>
              </a:spcBef>
              <a:spcAft>
                <a:spcPts val="0"/>
              </a:spcAft>
              <a:buNone/>
            </a:pPr>
            <a:r>
              <a:t/>
            </a:r>
            <a:endParaRPr sz="1800">
              <a:solidFill>
                <a:schemeClr val="dk2"/>
              </a:solidFill>
              <a:latin typeface="Helvetica Neue Light"/>
              <a:ea typeface="Helvetica Neue Light"/>
              <a:cs typeface="Helvetica Neue Light"/>
              <a:sym typeface="Helvetica Neue Light"/>
            </a:endParaRPr>
          </a:p>
          <a:p>
            <a:pPr indent="0" lvl="0" marL="0" rtl="0" algn="just">
              <a:spcBef>
                <a:spcPts val="0"/>
              </a:spcBef>
              <a:spcAft>
                <a:spcPts val="0"/>
              </a:spcAft>
              <a:buNone/>
            </a:pPr>
            <a:r>
              <a:rPr lang="en-CA" sz="1800">
                <a:solidFill>
                  <a:schemeClr val="dk2"/>
                </a:solidFill>
                <a:latin typeface="Helvetica Neue Light"/>
                <a:ea typeface="Helvetica Neue Light"/>
                <a:cs typeface="Helvetica Neue Light"/>
                <a:sym typeface="Helvetica Neue Light"/>
              </a:rPr>
              <a:t>Pathways can </a:t>
            </a:r>
            <a:r>
              <a:rPr lang="en-CA" sz="1800">
                <a:solidFill>
                  <a:schemeClr val="dk2"/>
                </a:solidFill>
                <a:latin typeface="Helvetica Neue Light"/>
                <a:ea typeface="Helvetica Neue Light"/>
                <a:cs typeface="Helvetica Neue Light"/>
                <a:sym typeface="Helvetica Neue Light"/>
              </a:rPr>
              <a:t>also</a:t>
            </a:r>
            <a:r>
              <a:rPr lang="en-CA" sz="1800">
                <a:solidFill>
                  <a:schemeClr val="dk2"/>
                </a:solidFill>
                <a:latin typeface="Helvetica Neue Light"/>
                <a:ea typeface="Helvetica Neue Light"/>
                <a:cs typeface="Helvetica Neue Light"/>
                <a:sym typeface="Helvetica Neue Light"/>
              </a:rPr>
              <a:t> be “hitchhiked” even if they </a:t>
            </a:r>
            <a:r>
              <a:rPr lang="en-CA" sz="1800">
                <a:solidFill>
                  <a:schemeClr val="dk2"/>
                </a:solidFill>
                <a:latin typeface="Helvetica Neue Light"/>
                <a:ea typeface="Helvetica Neue Light"/>
                <a:cs typeface="Helvetica Neue Light"/>
                <a:sym typeface="Helvetica Neue Light"/>
              </a:rPr>
              <a:t>locally </a:t>
            </a:r>
            <a:r>
              <a:rPr lang="en-CA" sz="1800">
                <a:solidFill>
                  <a:schemeClr val="dk2"/>
                </a:solidFill>
                <a:latin typeface="Helvetica Neue Light"/>
                <a:ea typeface="Helvetica Neue Light"/>
                <a:cs typeface="Helvetica Neue Light"/>
                <a:sym typeface="Helvetica Neue Light"/>
              </a:rPr>
              <a:t>have less DEGs.</a:t>
            </a:r>
            <a:endParaRPr sz="1800">
              <a:solidFill>
                <a:schemeClr val="dk2"/>
              </a:solidFill>
              <a:latin typeface="Helvetica Neue Light"/>
              <a:ea typeface="Helvetica Neue Light"/>
              <a:cs typeface="Helvetica Neue Light"/>
              <a:sym typeface="Helvetica Neue Light"/>
            </a:endParaRPr>
          </a:p>
          <a:p>
            <a:pPr indent="0" lvl="0" marL="0" rtl="0" algn="just">
              <a:spcBef>
                <a:spcPts val="0"/>
              </a:spcBef>
              <a:spcAft>
                <a:spcPts val="0"/>
              </a:spcAft>
              <a:buNone/>
            </a:pPr>
            <a:r>
              <a:t/>
            </a:r>
            <a:endParaRPr sz="1800">
              <a:solidFill>
                <a:schemeClr val="dk2"/>
              </a:solidFill>
              <a:latin typeface="Helvetica Neue Light"/>
              <a:ea typeface="Helvetica Neue Light"/>
              <a:cs typeface="Helvetica Neue Light"/>
              <a:sym typeface="Helvetica Neue Light"/>
            </a:endParaRPr>
          </a:p>
          <a:p>
            <a:pPr indent="0" lvl="0" marL="0" rtl="0" algn="just">
              <a:spcBef>
                <a:spcPts val="0"/>
              </a:spcBef>
              <a:spcAft>
                <a:spcPts val="0"/>
              </a:spcAft>
              <a:buClr>
                <a:schemeClr val="dk1"/>
              </a:buClr>
              <a:buSzPts val="1100"/>
              <a:buFont typeface="Arial"/>
              <a:buNone/>
            </a:pPr>
            <a:r>
              <a:rPr lang="en-CA" sz="1800">
                <a:solidFill>
                  <a:schemeClr val="dk2"/>
                </a:solidFill>
                <a:latin typeface="Helvetica Neue Light"/>
                <a:ea typeface="Helvetica Neue Light"/>
                <a:cs typeface="Helvetica Neue Light"/>
                <a:sym typeface="Helvetica Neue Light"/>
              </a:rPr>
              <a:t>There are several tools you can use after PEA to solve this problem, for example:</a:t>
            </a:r>
            <a:endParaRPr sz="1800">
              <a:solidFill>
                <a:schemeClr val="dk2"/>
              </a:solidFill>
              <a:latin typeface="Helvetica Neue Light"/>
              <a:ea typeface="Helvetica Neue Light"/>
              <a:cs typeface="Helvetica Neue Light"/>
              <a:sym typeface="Helvetica Neue Light"/>
            </a:endParaRPr>
          </a:p>
          <a:p>
            <a:pPr indent="0" lvl="0" marL="0" rtl="0" algn="just">
              <a:spcBef>
                <a:spcPts val="0"/>
              </a:spcBef>
              <a:spcAft>
                <a:spcPts val="0"/>
              </a:spcAft>
              <a:buNone/>
            </a:pPr>
            <a:r>
              <a:t/>
            </a:r>
            <a:endParaRPr sz="1800">
              <a:solidFill>
                <a:schemeClr val="dk2"/>
              </a:solidFill>
              <a:latin typeface="Helvetica Neue Light"/>
              <a:ea typeface="Helvetica Neue Light"/>
              <a:cs typeface="Helvetica Neue Light"/>
              <a:sym typeface="Helvetica Neue Light"/>
            </a:endParaRPr>
          </a:p>
        </p:txBody>
      </p:sp>
      <p:sp>
        <p:nvSpPr>
          <p:cNvPr id="470" name="Google Shape;470;p56"/>
          <p:cNvSpPr txBox="1"/>
          <p:nvPr/>
        </p:nvSpPr>
        <p:spPr>
          <a:xfrm>
            <a:off x="8761700" y="4745100"/>
            <a:ext cx="3000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300">
                <a:solidFill>
                  <a:schemeClr val="dk1"/>
                </a:solidFill>
              </a:rPr>
              <a:t>4</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57"/>
          <p:cNvSpPr txBox="1"/>
          <p:nvPr>
            <p:ph type="title"/>
          </p:nvPr>
        </p:nvSpPr>
        <p:spPr>
          <a:xfrm>
            <a:off x="311700" y="-12175"/>
            <a:ext cx="8520600" cy="1188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1100"/>
              <a:buNone/>
            </a:pPr>
            <a:r>
              <a:rPr lang="en-CA" sz="2900">
                <a:latin typeface="Calibri"/>
                <a:ea typeface="Calibri"/>
                <a:cs typeface="Calibri"/>
                <a:sym typeface="Calibri"/>
              </a:rPr>
              <a:t>PathwayDenester tests if the genelist falls more than expected in the intersection between pathways</a:t>
            </a:r>
            <a:endParaRPr sz="1720">
              <a:solidFill>
                <a:srgbClr val="888888"/>
              </a:solidFill>
              <a:latin typeface="Calibri"/>
              <a:ea typeface="Calibri"/>
              <a:cs typeface="Calibri"/>
              <a:sym typeface="Calibri"/>
            </a:endParaRPr>
          </a:p>
        </p:txBody>
      </p:sp>
      <p:sp>
        <p:nvSpPr>
          <p:cNvPr id="476" name="Google Shape;476;p57"/>
          <p:cNvSpPr txBox="1"/>
          <p:nvPr/>
        </p:nvSpPr>
        <p:spPr>
          <a:xfrm>
            <a:off x="5043725" y="1358200"/>
            <a:ext cx="3933000" cy="3480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CA" sz="1800">
                <a:solidFill>
                  <a:schemeClr val="dk2"/>
                </a:solidFill>
                <a:latin typeface="Helvetica Neue Light"/>
                <a:ea typeface="Helvetica Neue Light"/>
                <a:cs typeface="Helvetica Neue Light"/>
                <a:sym typeface="Helvetica Neue Light"/>
              </a:rPr>
              <a:t>It takes your list of enriched pathways and uses a test similar to the hypergeometric test used in PEA.</a:t>
            </a:r>
            <a:endParaRPr sz="1800">
              <a:solidFill>
                <a:schemeClr val="dk2"/>
              </a:solidFill>
              <a:latin typeface="Helvetica Neue Light"/>
              <a:ea typeface="Helvetica Neue Light"/>
              <a:cs typeface="Helvetica Neue Light"/>
              <a:sym typeface="Helvetica Neue Light"/>
            </a:endParaRPr>
          </a:p>
          <a:p>
            <a:pPr indent="0" lvl="0" marL="0" rtl="0" algn="just">
              <a:spcBef>
                <a:spcPts val="0"/>
              </a:spcBef>
              <a:spcAft>
                <a:spcPts val="0"/>
              </a:spcAft>
              <a:buNone/>
            </a:pPr>
            <a:r>
              <a:t/>
            </a:r>
            <a:endParaRPr sz="1800">
              <a:solidFill>
                <a:schemeClr val="dk2"/>
              </a:solidFill>
              <a:latin typeface="Helvetica Neue Light"/>
              <a:ea typeface="Helvetica Neue Light"/>
              <a:cs typeface="Helvetica Neue Light"/>
              <a:sym typeface="Helvetica Neue Light"/>
            </a:endParaRPr>
          </a:p>
          <a:p>
            <a:pPr indent="0" lvl="0" marL="0" rtl="0" algn="just">
              <a:spcBef>
                <a:spcPts val="0"/>
              </a:spcBef>
              <a:spcAft>
                <a:spcPts val="0"/>
              </a:spcAft>
              <a:buNone/>
            </a:pPr>
            <a:r>
              <a:rPr lang="en-CA" sz="1800">
                <a:solidFill>
                  <a:schemeClr val="dk2"/>
                </a:solidFill>
                <a:latin typeface="Helvetica Neue Light"/>
                <a:ea typeface="Helvetica Neue Light"/>
                <a:cs typeface="Helvetica Neue Light"/>
                <a:sym typeface="Helvetica Neue Light"/>
              </a:rPr>
              <a:t>If a pathway is, more often than expected, enriched by the genes in the intersection with a more </a:t>
            </a:r>
            <a:r>
              <a:rPr lang="en-CA" sz="1800">
                <a:solidFill>
                  <a:schemeClr val="dk2"/>
                </a:solidFill>
                <a:latin typeface="Helvetica Neue Light"/>
                <a:ea typeface="Helvetica Neue Light"/>
                <a:cs typeface="Helvetica Neue Light"/>
                <a:sym typeface="Helvetica Neue Light"/>
              </a:rPr>
              <a:t>significant</a:t>
            </a:r>
            <a:r>
              <a:rPr lang="en-CA" sz="1800">
                <a:solidFill>
                  <a:schemeClr val="dk2"/>
                </a:solidFill>
                <a:latin typeface="Helvetica Neue Light"/>
                <a:ea typeface="Helvetica Neue Light"/>
                <a:cs typeface="Helvetica Neue Light"/>
                <a:sym typeface="Helvetica Neue Light"/>
              </a:rPr>
              <a:t> pathway, it is </a:t>
            </a:r>
            <a:r>
              <a:rPr lang="en-CA" sz="1800">
                <a:solidFill>
                  <a:schemeClr val="dk2"/>
                </a:solidFill>
                <a:latin typeface="Helvetica Neue Light"/>
                <a:ea typeface="Helvetica Neue Light"/>
                <a:cs typeface="Helvetica Neue Light"/>
                <a:sym typeface="Helvetica Neue Light"/>
              </a:rPr>
              <a:t>excluded</a:t>
            </a:r>
            <a:r>
              <a:rPr lang="en-CA" sz="1800">
                <a:solidFill>
                  <a:schemeClr val="dk2"/>
                </a:solidFill>
                <a:latin typeface="Helvetica Neue Light"/>
                <a:ea typeface="Helvetica Neue Light"/>
                <a:cs typeface="Helvetica Neue Light"/>
                <a:sym typeface="Helvetica Neue Light"/>
              </a:rPr>
              <a:t>.</a:t>
            </a:r>
            <a:endParaRPr sz="1800">
              <a:solidFill>
                <a:schemeClr val="dk2"/>
              </a:solidFill>
              <a:latin typeface="Helvetica Neue Light"/>
              <a:ea typeface="Helvetica Neue Light"/>
              <a:cs typeface="Helvetica Neue Light"/>
              <a:sym typeface="Helvetica Neue Light"/>
            </a:endParaRPr>
          </a:p>
          <a:p>
            <a:pPr indent="0" lvl="0" marL="0" rtl="0" algn="just">
              <a:spcBef>
                <a:spcPts val="0"/>
              </a:spcBef>
              <a:spcAft>
                <a:spcPts val="0"/>
              </a:spcAft>
              <a:buNone/>
            </a:pPr>
            <a:r>
              <a:t/>
            </a:r>
            <a:endParaRPr sz="1800">
              <a:solidFill>
                <a:schemeClr val="dk2"/>
              </a:solidFill>
              <a:latin typeface="Helvetica Neue Light"/>
              <a:ea typeface="Helvetica Neue Light"/>
              <a:cs typeface="Helvetica Neue Light"/>
              <a:sym typeface="Helvetica Neue Light"/>
            </a:endParaRPr>
          </a:p>
          <a:p>
            <a:pPr indent="0" lvl="0" marL="0" rtl="0" algn="just">
              <a:spcBef>
                <a:spcPts val="0"/>
              </a:spcBef>
              <a:spcAft>
                <a:spcPts val="0"/>
              </a:spcAft>
              <a:buNone/>
            </a:pPr>
            <a:r>
              <a:t/>
            </a:r>
            <a:endParaRPr sz="1800">
              <a:solidFill>
                <a:schemeClr val="dk2"/>
              </a:solidFill>
              <a:latin typeface="Helvetica Neue Light"/>
              <a:ea typeface="Helvetica Neue Light"/>
              <a:cs typeface="Helvetica Neue Light"/>
              <a:sym typeface="Helvetica Neue Light"/>
            </a:endParaRPr>
          </a:p>
        </p:txBody>
      </p:sp>
      <p:sp>
        <p:nvSpPr>
          <p:cNvPr id="477" name="Google Shape;477;p57"/>
          <p:cNvSpPr txBox="1"/>
          <p:nvPr/>
        </p:nvSpPr>
        <p:spPr>
          <a:xfrm>
            <a:off x="8761700" y="4745100"/>
            <a:ext cx="3000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300">
                <a:solidFill>
                  <a:schemeClr val="dk1"/>
                </a:solidFill>
              </a:rPr>
              <a:t>4</a:t>
            </a:r>
            <a:endParaRPr/>
          </a:p>
        </p:txBody>
      </p:sp>
      <p:sp>
        <p:nvSpPr>
          <p:cNvPr id="478" name="Google Shape;478;p57"/>
          <p:cNvSpPr/>
          <p:nvPr/>
        </p:nvSpPr>
        <p:spPr>
          <a:xfrm>
            <a:off x="2884141" y="1495750"/>
            <a:ext cx="1777500" cy="1687500"/>
          </a:xfrm>
          <a:prstGeom prst="ellipse">
            <a:avLst/>
          </a:prstGeom>
          <a:solidFill>
            <a:schemeClr val="lt2"/>
          </a:solidFill>
          <a:ln cap="flat" cmpd="sng" w="19050">
            <a:solidFill>
              <a:srgbClr val="1155CC"/>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9" name="Google Shape;479;p57"/>
          <p:cNvSpPr/>
          <p:nvPr/>
        </p:nvSpPr>
        <p:spPr>
          <a:xfrm>
            <a:off x="1762511" y="2434908"/>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480" name="Google Shape;480;p57"/>
          <p:cNvSpPr/>
          <p:nvPr/>
        </p:nvSpPr>
        <p:spPr>
          <a:xfrm>
            <a:off x="2449500" y="1680703"/>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481" name="Google Shape;481;p57"/>
          <p:cNvSpPr/>
          <p:nvPr/>
        </p:nvSpPr>
        <p:spPr>
          <a:xfrm>
            <a:off x="3250987" y="1976885"/>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482" name="Google Shape;482;p57"/>
          <p:cNvSpPr/>
          <p:nvPr/>
        </p:nvSpPr>
        <p:spPr>
          <a:xfrm>
            <a:off x="3136489" y="2205897"/>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483" name="Google Shape;483;p57"/>
          <p:cNvSpPr/>
          <p:nvPr/>
        </p:nvSpPr>
        <p:spPr>
          <a:xfrm>
            <a:off x="3021991" y="2434908"/>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484" name="Google Shape;484;p57"/>
          <p:cNvSpPr/>
          <p:nvPr/>
        </p:nvSpPr>
        <p:spPr>
          <a:xfrm>
            <a:off x="3479983" y="2205897"/>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485" name="Google Shape;485;p57"/>
          <p:cNvSpPr/>
          <p:nvPr/>
        </p:nvSpPr>
        <p:spPr>
          <a:xfrm>
            <a:off x="3365485" y="2434908"/>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486" name="Google Shape;486;p57"/>
          <p:cNvSpPr/>
          <p:nvPr/>
        </p:nvSpPr>
        <p:spPr>
          <a:xfrm>
            <a:off x="3250987" y="2663920"/>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487" name="Google Shape;487;p57"/>
          <p:cNvSpPr/>
          <p:nvPr/>
        </p:nvSpPr>
        <p:spPr>
          <a:xfrm>
            <a:off x="3708979" y="2434908"/>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488" name="Google Shape;488;p57"/>
          <p:cNvSpPr/>
          <p:nvPr/>
        </p:nvSpPr>
        <p:spPr>
          <a:xfrm>
            <a:off x="3594481" y="2663920"/>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489" name="Google Shape;489;p57"/>
          <p:cNvSpPr/>
          <p:nvPr/>
        </p:nvSpPr>
        <p:spPr>
          <a:xfrm>
            <a:off x="3479983" y="2892931"/>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490" name="Google Shape;490;p57"/>
          <p:cNvSpPr/>
          <p:nvPr/>
        </p:nvSpPr>
        <p:spPr>
          <a:xfrm>
            <a:off x="3937976" y="2663920"/>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491" name="Google Shape;491;p57"/>
          <p:cNvSpPr/>
          <p:nvPr/>
        </p:nvSpPr>
        <p:spPr>
          <a:xfrm>
            <a:off x="3823477" y="2892931"/>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492" name="Google Shape;492;p57"/>
          <p:cNvSpPr/>
          <p:nvPr/>
        </p:nvSpPr>
        <p:spPr>
          <a:xfrm>
            <a:off x="3365485" y="1680703"/>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493" name="Google Shape;493;p57"/>
          <p:cNvSpPr/>
          <p:nvPr/>
        </p:nvSpPr>
        <p:spPr>
          <a:xfrm>
            <a:off x="3708979" y="1680703"/>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494" name="Google Shape;494;p57"/>
          <p:cNvSpPr/>
          <p:nvPr/>
        </p:nvSpPr>
        <p:spPr>
          <a:xfrm>
            <a:off x="3594481" y="1909715"/>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495" name="Google Shape;495;p57"/>
          <p:cNvSpPr/>
          <p:nvPr/>
        </p:nvSpPr>
        <p:spPr>
          <a:xfrm>
            <a:off x="4052474" y="1680703"/>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496" name="Google Shape;496;p57"/>
          <p:cNvSpPr/>
          <p:nvPr/>
        </p:nvSpPr>
        <p:spPr>
          <a:xfrm>
            <a:off x="3937976" y="1909715"/>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497" name="Google Shape;497;p57"/>
          <p:cNvSpPr/>
          <p:nvPr/>
        </p:nvSpPr>
        <p:spPr>
          <a:xfrm>
            <a:off x="3823477" y="2138726"/>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498" name="Google Shape;498;p57"/>
          <p:cNvSpPr/>
          <p:nvPr/>
        </p:nvSpPr>
        <p:spPr>
          <a:xfrm>
            <a:off x="4281470" y="1909715"/>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499" name="Google Shape;499;p57"/>
          <p:cNvSpPr/>
          <p:nvPr/>
        </p:nvSpPr>
        <p:spPr>
          <a:xfrm>
            <a:off x="4166972" y="2138726"/>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500" name="Google Shape;500;p57"/>
          <p:cNvSpPr/>
          <p:nvPr/>
        </p:nvSpPr>
        <p:spPr>
          <a:xfrm>
            <a:off x="4052474" y="2367737"/>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501" name="Google Shape;501;p57"/>
          <p:cNvSpPr/>
          <p:nvPr/>
        </p:nvSpPr>
        <p:spPr>
          <a:xfrm>
            <a:off x="4510466" y="2110325"/>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502" name="Google Shape;502;p57"/>
          <p:cNvSpPr/>
          <p:nvPr/>
        </p:nvSpPr>
        <p:spPr>
          <a:xfrm>
            <a:off x="4395968" y="2339336"/>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503" name="Google Shape;503;p57"/>
          <p:cNvSpPr/>
          <p:nvPr/>
        </p:nvSpPr>
        <p:spPr>
          <a:xfrm>
            <a:off x="4281470" y="2568348"/>
            <a:ext cx="110100" cy="110100"/>
          </a:xfrm>
          <a:prstGeom prst="rect">
            <a:avLst/>
          </a:prstGeom>
          <a:solidFill>
            <a:srgbClr val="FF0000"/>
          </a:solidFill>
          <a:ln cap="flat" cmpd="sng" w="14300">
            <a:solidFill>
              <a:schemeClr val="dk2"/>
            </a:solidFill>
            <a:prstDash val="solid"/>
            <a:round/>
            <a:headEnd len="sm" w="sm" type="none"/>
            <a:tailEnd len="sm" w="sm" type="none"/>
          </a:ln>
        </p:spPr>
        <p:txBody>
          <a:bodyPr anchorCtr="0" anchor="ctr" bIns="137375" lIns="137375" spcFirstLastPara="1" rIns="137375" wrap="square" tIns="137375">
            <a:noAutofit/>
          </a:bodyPr>
          <a:lstStyle/>
          <a:p>
            <a:pPr indent="0" lvl="0" marL="0" rtl="0" algn="ctr">
              <a:spcBef>
                <a:spcPts val="0"/>
              </a:spcBef>
              <a:spcAft>
                <a:spcPts val="0"/>
              </a:spcAft>
              <a:buNone/>
            </a:pPr>
            <a:r>
              <a:t/>
            </a:r>
            <a:endParaRPr sz="2104"/>
          </a:p>
        </p:txBody>
      </p:sp>
      <p:sp>
        <p:nvSpPr>
          <p:cNvPr id="504" name="Google Shape;504;p57"/>
          <p:cNvSpPr/>
          <p:nvPr/>
        </p:nvSpPr>
        <p:spPr>
          <a:xfrm>
            <a:off x="205125" y="1481475"/>
            <a:ext cx="3442500" cy="17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58"/>
          <p:cNvSpPr txBox="1"/>
          <p:nvPr>
            <p:ph type="title"/>
          </p:nvPr>
        </p:nvSpPr>
        <p:spPr>
          <a:xfrm>
            <a:off x="50725" y="0"/>
            <a:ext cx="8399700" cy="1492800"/>
          </a:xfrm>
          <a:prstGeom prst="rect">
            <a:avLst/>
          </a:prstGeom>
          <a:noFill/>
          <a:ln>
            <a:noFill/>
          </a:ln>
        </p:spPr>
        <p:txBody>
          <a:bodyPr anchorCtr="0" anchor="ctr" bIns="34275" lIns="68575" spcFirstLastPara="1" rIns="68575" wrap="square" tIns="34275">
            <a:normAutofit/>
          </a:bodyPr>
          <a:lstStyle/>
          <a:p>
            <a:pPr indent="0" lvl="0" marL="0" rtl="0" algn="just">
              <a:lnSpc>
                <a:spcPct val="100000"/>
              </a:lnSpc>
              <a:spcBef>
                <a:spcPts val="0"/>
              </a:spcBef>
              <a:spcAft>
                <a:spcPts val="0"/>
              </a:spcAft>
              <a:buNone/>
            </a:pPr>
            <a:r>
              <a:rPr lang="en-CA" sz="2511">
                <a:solidFill>
                  <a:schemeClr val="dk2"/>
                </a:solidFill>
                <a:latin typeface="Calibri"/>
                <a:ea typeface="Calibri"/>
                <a:cs typeface="Calibri"/>
                <a:sym typeface="Calibri"/>
              </a:rPr>
              <a:t>E</a:t>
            </a:r>
            <a:r>
              <a:rPr lang="en-CA" sz="2511">
                <a:solidFill>
                  <a:schemeClr val="dk2"/>
                </a:solidFill>
                <a:latin typeface="Calibri"/>
                <a:ea typeface="Calibri"/>
                <a:cs typeface="Calibri"/>
                <a:sym typeface="Calibri"/>
              </a:rPr>
              <a:t>nrichment Map will cluster similar pathways and display them in a graph:</a:t>
            </a:r>
            <a:endParaRPr sz="2400">
              <a:solidFill>
                <a:srgbClr val="000000"/>
              </a:solidFill>
            </a:endParaRPr>
          </a:p>
          <a:p>
            <a:pPr indent="0" lvl="0" marL="0" rtl="0" algn="l">
              <a:lnSpc>
                <a:spcPct val="90000"/>
              </a:lnSpc>
              <a:spcBef>
                <a:spcPts val="0"/>
              </a:spcBef>
              <a:spcAft>
                <a:spcPts val="0"/>
              </a:spcAft>
              <a:buSzPts val="2500"/>
              <a:buNone/>
            </a:pPr>
            <a:r>
              <a:t/>
            </a:r>
            <a:endParaRPr sz="2400">
              <a:solidFill>
                <a:srgbClr val="000000"/>
              </a:solidFill>
            </a:endParaRPr>
          </a:p>
        </p:txBody>
      </p:sp>
      <p:sp>
        <p:nvSpPr>
          <p:cNvPr id="510" name="Google Shape;510;p58"/>
          <p:cNvSpPr txBox="1"/>
          <p:nvPr/>
        </p:nvSpPr>
        <p:spPr>
          <a:xfrm>
            <a:off x="6948725" y="4047675"/>
            <a:ext cx="2028300" cy="791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CA" sz="1800">
                <a:solidFill>
                  <a:schemeClr val="dk2"/>
                </a:solidFill>
                <a:latin typeface="Helvetica Neue Light"/>
                <a:ea typeface="Helvetica Neue Light"/>
                <a:cs typeface="Helvetica Neue Light"/>
                <a:sym typeface="Helvetica Neue Light"/>
              </a:rPr>
              <a:t>(more about it tomorrow)</a:t>
            </a:r>
            <a:endParaRPr sz="1800">
              <a:solidFill>
                <a:schemeClr val="dk2"/>
              </a:solidFill>
              <a:latin typeface="Helvetica Neue Light"/>
              <a:ea typeface="Helvetica Neue Light"/>
              <a:cs typeface="Helvetica Neue Light"/>
              <a:sym typeface="Helvetica Neue Light"/>
            </a:endParaRPr>
          </a:p>
          <a:p>
            <a:pPr indent="0" lvl="0" marL="0" rtl="0" algn="just">
              <a:spcBef>
                <a:spcPts val="0"/>
              </a:spcBef>
              <a:spcAft>
                <a:spcPts val="0"/>
              </a:spcAft>
              <a:buNone/>
            </a:pPr>
            <a:r>
              <a:t/>
            </a:r>
            <a:endParaRPr sz="1800">
              <a:solidFill>
                <a:schemeClr val="dk2"/>
              </a:solidFill>
              <a:latin typeface="Helvetica Neue Light"/>
              <a:ea typeface="Helvetica Neue Light"/>
              <a:cs typeface="Helvetica Neue Light"/>
              <a:sym typeface="Helvetica Neue Light"/>
            </a:endParaRPr>
          </a:p>
          <a:p>
            <a:pPr indent="0" lvl="0" marL="0" rtl="0" algn="just">
              <a:spcBef>
                <a:spcPts val="0"/>
              </a:spcBef>
              <a:spcAft>
                <a:spcPts val="0"/>
              </a:spcAft>
              <a:buNone/>
            </a:pPr>
            <a:r>
              <a:t/>
            </a:r>
            <a:endParaRPr sz="1800">
              <a:solidFill>
                <a:schemeClr val="dk2"/>
              </a:solidFill>
              <a:latin typeface="Helvetica Neue Light"/>
              <a:ea typeface="Helvetica Neue Light"/>
              <a:cs typeface="Helvetica Neue Light"/>
              <a:sym typeface="Helvetica Neue Light"/>
            </a:endParaRPr>
          </a:p>
        </p:txBody>
      </p:sp>
      <p:pic>
        <p:nvPicPr>
          <p:cNvPr id="511" name="Google Shape;511;p58"/>
          <p:cNvPicPr preferRelativeResize="0"/>
          <p:nvPr/>
        </p:nvPicPr>
        <p:blipFill>
          <a:blip r:embed="rId3">
            <a:alphaModFix/>
          </a:blip>
          <a:stretch>
            <a:fillRect/>
          </a:stretch>
        </p:blipFill>
        <p:spPr>
          <a:xfrm>
            <a:off x="1580800" y="658150"/>
            <a:ext cx="5160251" cy="4057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59"/>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517" name="Google Shape;517;p59"/>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518" name="Google Shape;518;p59"/>
          <p:cNvPicPr preferRelativeResize="0"/>
          <p:nvPr/>
        </p:nvPicPr>
        <p:blipFill>
          <a:blip r:embed="rId3">
            <a:alphaModFix/>
          </a:blip>
          <a:stretch>
            <a:fillRect/>
          </a:stretch>
        </p:blipFill>
        <p:spPr>
          <a:xfrm>
            <a:off x="0" y="8"/>
            <a:ext cx="9144000" cy="510718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2" name="Shape 522"/>
        <p:cNvGrpSpPr/>
        <p:nvPr/>
      </p:nvGrpSpPr>
      <p:grpSpPr>
        <a:xfrm>
          <a:off x="0" y="0"/>
          <a:ext cx="0" cy="0"/>
          <a:chOff x="0" y="0"/>
          <a:chExt cx="0" cy="0"/>
        </a:xfrm>
      </p:grpSpPr>
      <p:sp>
        <p:nvSpPr>
          <p:cNvPr id="523" name="Google Shape;523;p60"/>
          <p:cNvSpPr/>
          <p:nvPr/>
        </p:nvSpPr>
        <p:spPr>
          <a:xfrm>
            <a:off x="1221581" y="642938"/>
            <a:ext cx="6701100" cy="37932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00" u="none" cap="none" strike="noStrike">
              <a:solidFill>
                <a:srgbClr val="FFFFFF"/>
              </a:solidFill>
              <a:latin typeface="Calibri"/>
              <a:ea typeface="Calibri"/>
              <a:cs typeface="Calibri"/>
              <a:sym typeface="Calibri"/>
            </a:endParaRPr>
          </a:p>
        </p:txBody>
      </p:sp>
      <p:sp>
        <p:nvSpPr>
          <p:cNvPr id="524" name="Google Shape;524;p60"/>
          <p:cNvSpPr/>
          <p:nvPr/>
        </p:nvSpPr>
        <p:spPr>
          <a:xfrm>
            <a:off x="1307306" y="728663"/>
            <a:ext cx="6701100" cy="37932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00" u="none" cap="none" strike="noStrike">
              <a:solidFill>
                <a:srgbClr val="FFFFFF"/>
              </a:solidFill>
              <a:latin typeface="Calibri"/>
              <a:ea typeface="Calibri"/>
              <a:cs typeface="Calibri"/>
              <a:sym typeface="Calibri"/>
            </a:endParaRPr>
          </a:p>
        </p:txBody>
      </p:sp>
      <p:sp>
        <p:nvSpPr>
          <p:cNvPr id="525" name="Google Shape;525;p60"/>
          <p:cNvSpPr txBox="1"/>
          <p:nvPr>
            <p:ph type="title"/>
          </p:nvPr>
        </p:nvSpPr>
        <p:spPr>
          <a:xfrm>
            <a:off x="1257300" y="21103"/>
            <a:ext cx="6629400" cy="8574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2500"/>
              <a:buNone/>
            </a:pPr>
            <a:r>
              <a:rPr lang="en-CA" sz="2000"/>
              <a:t>Pathway analysis identifies the division of labour among hepatocyte populations</a:t>
            </a:r>
            <a:endParaRPr/>
          </a:p>
        </p:txBody>
      </p:sp>
      <p:grpSp>
        <p:nvGrpSpPr>
          <p:cNvPr id="526" name="Google Shape;526;p60"/>
          <p:cNvGrpSpPr/>
          <p:nvPr/>
        </p:nvGrpSpPr>
        <p:grpSpPr>
          <a:xfrm>
            <a:off x="2134113" y="707198"/>
            <a:ext cx="5624099" cy="4023864"/>
            <a:chOff x="1873407" y="1771649"/>
            <a:chExt cx="5467190" cy="3911601"/>
          </a:xfrm>
        </p:grpSpPr>
        <p:pic>
          <p:nvPicPr>
            <p:cNvPr id="527" name="Google Shape;527;p60"/>
            <p:cNvPicPr preferRelativeResize="0"/>
            <p:nvPr/>
          </p:nvPicPr>
          <p:blipFill rotWithShape="1">
            <a:blip r:embed="rId3">
              <a:alphaModFix/>
            </a:blip>
            <a:srcRect b="0" l="0" r="0" t="40412"/>
            <a:stretch/>
          </p:blipFill>
          <p:spPr>
            <a:xfrm>
              <a:off x="1873407" y="1771649"/>
              <a:ext cx="5467190" cy="3911601"/>
            </a:xfrm>
            <a:prstGeom prst="rect">
              <a:avLst/>
            </a:prstGeom>
            <a:noFill/>
            <a:ln>
              <a:noFill/>
            </a:ln>
          </p:spPr>
        </p:pic>
        <p:sp>
          <p:nvSpPr>
            <p:cNvPr id="528" name="Google Shape;528;p60"/>
            <p:cNvSpPr txBox="1"/>
            <p:nvPr/>
          </p:nvSpPr>
          <p:spPr>
            <a:xfrm>
              <a:off x="1873407" y="1873113"/>
              <a:ext cx="480000" cy="516300"/>
            </a:xfrm>
            <a:prstGeom prst="rect">
              <a:avLst/>
            </a:prstGeom>
            <a:noFill/>
            <a:ln cap="flat" cmpd="sng" w="16675">
              <a:solidFill>
                <a:srgbClr val="FF0000"/>
              </a:solidFill>
              <a:prstDash val="dash"/>
              <a:round/>
              <a:headEnd len="sm" w="sm" type="none"/>
              <a:tailEnd len="sm" w="sm" type="none"/>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000" u="none" cap="none" strike="noStrike">
                <a:solidFill>
                  <a:srgbClr val="000000"/>
                </a:solidFill>
                <a:latin typeface="Calibri"/>
                <a:ea typeface="Calibri"/>
                <a:cs typeface="Calibri"/>
                <a:sym typeface="Calibri"/>
              </a:endParaRPr>
            </a:p>
          </p:txBody>
        </p:sp>
        <p:sp>
          <p:nvSpPr>
            <p:cNvPr id="529" name="Google Shape;529;p60"/>
            <p:cNvSpPr txBox="1"/>
            <p:nvPr/>
          </p:nvSpPr>
          <p:spPr>
            <a:xfrm>
              <a:off x="5379492" y="2219362"/>
              <a:ext cx="480000" cy="516300"/>
            </a:xfrm>
            <a:prstGeom prst="rect">
              <a:avLst/>
            </a:prstGeom>
            <a:noFill/>
            <a:ln cap="flat" cmpd="sng" w="16675">
              <a:solidFill>
                <a:srgbClr val="FF0000"/>
              </a:solidFill>
              <a:prstDash val="dash"/>
              <a:round/>
              <a:headEnd len="sm" w="sm" type="none"/>
              <a:tailEnd len="sm" w="sm" type="none"/>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000" u="none" cap="none" strike="noStrike">
                <a:solidFill>
                  <a:srgbClr val="000000"/>
                </a:solidFill>
                <a:latin typeface="Calibri"/>
                <a:ea typeface="Calibri"/>
                <a:cs typeface="Calibri"/>
                <a:sym typeface="Calibri"/>
              </a:endParaRPr>
            </a:p>
          </p:txBody>
        </p:sp>
        <p:sp>
          <p:nvSpPr>
            <p:cNvPr id="530" name="Google Shape;530;p60"/>
            <p:cNvSpPr txBox="1"/>
            <p:nvPr/>
          </p:nvSpPr>
          <p:spPr>
            <a:xfrm>
              <a:off x="6471989" y="3034953"/>
              <a:ext cx="678300" cy="516300"/>
            </a:xfrm>
            <a:prstGeom prst="rect">
              <a:avLst/>
            </a:prstGeom>
            <a:noFill/>
            <a:ln cap="flat" cmpd="sng" w="16675">
              <a:solidFill>
                <a:srgbClr val="FF0000"/>
              </a:solidFill>
              <a:prstDash val="dash"/>
              <a:round/>
              <a:headEnd len="sm" w="sm" type="none"/>
              <a:tailEnd len="sm" w="sm" type="none"/>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000" u="none" cap="none" strike="noStrike">
                <a:solidFill>
                  <a:srgbClr val="000000"/>
                </a:solidFill>
                <a:latin typeface="Calibri"/>
                <a:ea typeface="Calibri"/>
                <a:cs typeface="Calibri"/>
                <a:sym typeface="Calibri"/>
              </a:endParaRPr>
            </a:p>
          </p:txBody>
        </p:sp>
      </p:grpSp>
      <p:sp>
        <p:nvSpPr>
          <p:cNvPr id="531" name="Google Shape;531;p60"/>
          <p:cNvSpPr txBox="1"/>
          <p:nvPr/>
        </p:nvSpPr>
        <p:spPr>
          <a:xfrm>
            <a:off x="1143001" y="4090020"/>
            <a:ext cx="1167900" cy="715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CA" sz="1400" u="none" cap="none" strike="noStrike">
                <a:solidFill>
                  <a:srgbClr val="000000"/>
                </a:solidFill>
                <a:latin typeface="Arial"/>
                <a:ea typeface="Arial"/>
                <a:cs typeface="Arial"/>
                <a:sym typeface="Arial"/>
              </a:rPr>
              <a:t>Pathway analysis by GSVA</a:t>
            </a:r>
            <a:endParaRPr sz="11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6" name="Shape 536"/>
        <p:cNvGrpSpPr/>
        <p:nvPr/>
      </p:nvGrpSpPr>
      <p:grpSpPr>
        <a:xfrm>
          <a:off x="0" y="0"/>
          <a:ext cx="0" cy="0"/>
          <a:chOff x="0" y="0"/>
          <a:chExt cx="0" cy="0"/>
        </a:xfrm>
      </p:grpSpPr>
      <p:pic>
        <p:nvPicPr>
          <p:cNvPr id="537" name="Google Shape;537;p61"/>
          <p:cNvPicPr preferRelativeResize="0"/>
          <p:nvPr/>
        </p:nvPicPr>
        <p:blipFill rotWithShape="1">
          <a:blip r:embed="rId3">
            <a:alphaModFix/>
          </a:blip>
          <a:srcRect b="0" l="0" r="0" t="0"/>
          <a:stretch/>
        </p:blipFill>
        <p:spPr>
          <a:xfrm>
            <a:off x="3383757" y="1221581"/>
            <a:ext cx="3784997" cy="2247900"/>
          </a:xfrm>
          <a:prstGeom prst="rect">
            <a:avLst/>
          </a:prstGeom>
          <a:noFill/>
          <a:ln>
            <a:noFill/>
          </a:ln>
        </p:spPr>
      </p:pic>
      <p:sp>
        <p:nvSpPr>
          <p:cNvPr id="538" name="Google Shape;538;p61"/>
          <p:cNvSpPr txBox="1"/>
          <p:nvPr>
            <p:ph type="title"/>
          </p:nvPr>
        </p:nvSpPr>
        <p:spPr>
          <a:xfrm>
            <a:off x="1371600" y="148326"/>
            <a:ext cx="6400800" cy="857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2500"/>
              <a:buNone/>
            </a:pPr>
            <a:r>
              <a:rPr lang="en-CA">
                <a:latin typeface="Calibri"/>
                <a:ea typeface="Calibri"/>
                <a:cs typeface="Calibri"/>
                <a:sym typeface="Calibri"/>
              </a:rPr>
              <a:t>Pathway and network analysis</a:t>
            </a:r>
            <a:endParaRPr/>
          </a:p>
        </p:txBody>
      </p:sp>
      <p:sp>
        <p:nvSpPr>
          <p:cNvPr id="539" name="Google Shape;539;p61"/>
          <p:cNvSpPr txBox="1"/>
          <p:nvPr/>
        </p:nvSpPr>
        <p:spPr>
          <a:xfrm>
            <a:off x="2103835" y="843559"/>
            <a:ext cx="4913700" cy="346200"/>
          </a:xfrm>
          <a:prstGeom prst="rect">
            <a:avLst/>
          </a:prstGeom>
          <a:noFill/>
          <a:ln>
            <a:noFill/>
          </a:ln>
        </p:spPr>
        <p:txBody>
          <a:bodyPr anchorCtr="0" anchor="t" bIns="34275" lIns="68575" spcFirstLastPara="1" rIns="68575" wrap="square" tIns="34275">
            <a:spAutoFit/>
          </a:bodyPr>
          <a:lstStyle/>
          <a:p>
            <a:pPr indent="-254000" lvl="0" marL="254000" marR="0" rtl="0" algn="l">
              <a:lnSpc>
                <a:spcPct val="100000"/>
              </a:lnSpc>
              <a:spcBef>
                <a:spcPts val="0"/>
              </a:spcBef>
              <a:spcAft>
                <a:spcPts val="0"/>
              </a:spcAft>
              <a:buClr>
                <a:srgbClr val="000000"/>
              </a:buClr>
              <a:buSzPts val="1800"/>
              <a:buFont typeface="Arial"/>
              <a:buChar char="•"/>
            </a:pPr>
            <a:r>
              <a:rPr b="0" i="0" lang="en-CA" sz="1800" u="none" cap="none" strike="noStrike">
                <a:solidFill>
                  <a:schemeClr val="dk1"/>
                </a:solidFill>
                <a:latin typeface="Arial"/>
                <a:ea typeface="Arial"/>
                <a:cs typeface="Arial"/>
                <a:sym typeface="Arial"/>
              </a:rPr>
              <a:t>Save time compared to traditional approach</a:t>
            </a:r>
            <a:endParaRPr sz="1100"/>
          </a:p>
        </p:txBody>
      </p:sp>
      <p:pic>
        <p:nvPicPr>
          <p:cNvPr id="540" name="Google Shape;540;p61"/>
          <p:cNvPicPr preferRelativeResize="0"/>
          <p:nvPr/>
        </p:nvPicPr>
        <p:blipFill rotWithShape="1">
          <a:blip r:embed="rId4">
            <a:alphaModFix/>
          </a:blip>
          <a:srcRect b="31031" l="45250" r="30383" t="13794"/>
          <a:stretch/>
        </p:blipFill>
        <p:spPr>
          <a:xfrm>
            <a:off x="1494235" y="1762125"/>
            <a:ext cx="400050" cy="1828800"/>
          </a:xfrm>
          <a:prstGeom prst="rect">
            <a:avLst/>
          </a:prstGeom>
          <a:noFill/>
          <a:ln>
            <a:noFill/>
          </a:ln>
        </p:spPr>
      </p:pic>
      <p:cxnSp>
        <p:nvCxnSpPr>
          <p:cNvPr id="541" name="Google Shape;541;p61"/>
          <p:cNvCxnSpPr/>
          <p:nvPr/>
        </p:nvCxnSpPr>
        <p:spPr>
          <a:xfrm flipH="1" rot="10800000">
            <a:off x="2033588" y="1545272"/>
            <a:ext cx="864600" cy="325200"/>
          </a:xfrm>
          <a:prstGeom prst="straightConnector1">
            <a:avLst/>
          </a:prstGeom>
          <a:noFill/>
          <a:ln cap="flat" cmpd="sng" w="7150">
            <a:solidFill>
              <a:srgbClr val="7F7F7F"/>
            </a:solidFill>
            <a:prstDash val="solid"/>
            <a:round/>
            <a:headEnd len="sm" w="sm" type="none"/>
            <a:tailEnd len="med" w="med" type="stealth"/>
          </a:ln>
        </p:spPr>
      </p:cxnSp>
      <p:cxnSp>
        <p:nvCxnSpPr>
          <p:cNvPr id="542" name="Google Shape;542;p61"/>
          <p:cNvCxnSpPr/>
          <p:nvPr/>
        </p:nvCxnSpPr>
        <p:spPr>
          <a:xfrm flipH="1" rot="10800000">
            <a:off x="2033588" y="1815675"/>
            <a:ext cx="1081200" cy="270300"/>
          </a:xfrm>
          <a:prstGeom prst="straightConnector1">
            <a:avLst/>
          </a:prstGeom>
          <a:noFill/>
          <a:ln cap="flat" cmpd="sng" w="7150">
            <a:solidFill>
              <a:srgbClr val="7F7F7F"/>
            </a:solidFill>
            <a:prstDash val="solid"/>
            <a:round/>
            <a:headEnd len="sm" w="sm" type="none"/>
            <a:tailEnd len="med" w="med" type="stealth"/>
          </a:ln>
        </p:spPr>
      </p:cxnSp>
      <p:cxnSp>
        <p:nvCxnSpPr>
          <p:cNvPr id="543" name="Google Shape;543;p61"/>
          <p:cNvCxnSpPr/>
          <p:nvPr/>
        </p:nvCxnSpPr>
        <p:spPr>
          <a:xfrm flipH="1" rot="10800000">
            <a:off x="2039541" y="2139479"/>
            <a:ext cx="1128900" cy="162000"/>
          </a:xfrm>
          <a:prstGeom prst="straightConnector1">
            <a:avLst/>
          </a:prstGeom>
          <a:noFill/>
          <a:ln cap="flat" cmpd="sng" w="7150">
            <a:solidFill>
              <a:srgbClr val="7F7F7F"/>
            </a:solidFill>
            <a:prstDash val="solid"/>
            <a:round/>
            <a:headEnd len="sm" w="sm" type="none"/>
            <a:tailEnd len="med" w="med" type="stealth"/>
          </a:ln>
        </p:spPr>
      </p:cxnSp>
      <p:cxnSp>
        <p:nvCxnSpPr>
          <p:cNvPr id="544" name="Google Shape;544;p61"/>
          <p:cNvCxnSpPr/>
          <p:nvPr/>
        </p:nvCxnSpPr>
        <p:spPr>
          <a:xfrm>
            <a:off x="2033588" y="2518172"/>
            <a:ext cx="1188300" cy="0"/>
          </a:xfrm>
          <a:prstGeom prst="straightConnector1">
            <a:avLst/>
          </a:prstGeom>
          <a:noFill/>
          <a:ln cap="flat" cmpd="sng" w="7150">
            <a:solidFill>
              <a:srgbClr val="7F7F7F"/>
            </a:solidFill>
            <a:prstDash val="solid"/>
            <a:round/>
            <a:headEnd len="sm" w="sm" type="none"/>
            <a:tailEnd len="med" w="med" type="stealth"/>
          </a:ln>
        </p:spPr>
      </p:cxnSp>
      <p:cxnSp>
        <p:nvCxnSpPr>
          <p:cNvPr id="545" name="Google Shape;545;p61"/>
          <p:cNvCxnSpPr/>
          <p:nvPr/>
        </p:nvCxnSpPr>
        <p:spPr>
          <a:xfrm>
            <a:off x="2033588" y="2733675"/>
            <a:ext cx="1188300" cy="162000"/>
          </a:xfrm>
          <a:prstGeom prst="straightConnector1">
            <a:avLst/>
          </a:prstGeom>
          <a:noFill/>
          <a:ln cap="flat" cmpd="sng" w="7150">
            <a:solidFill>
              <a:srgbClr val="7F7F7F"/>
            </a:solidFill>
            <a:prstDash val="solid"/>
            <a:round/>
            <a:headEnd len="sm" w="sm" type="none"/>
            <a:tailEnd len="med" w="med" type="stealth"/>
          </a:ln>
        </p:spPr>
      </p:cxnSp>
      <p:cxnSp>
        <p:nvCxnSpPr>
          <p:cNvPr id="546" name="Google Shape;546;p61"/>
          <p:cNvCxnSpPr/>
          <p:nvPr/>
        </p:nvCxnSpPr>
        <p:spPr>
          <a:xfrm>
            <a:off x="2033588" y="2950370"/>
            <a:ext cx="1134600" cy="269100"/>
          </a:xfrm>
          <a:prstGeom prst="straightConnector1">
            <a:avLst/>
          </a:prstGeom>
          <a:noFill/>
          <a:ln cap="flat" cmpd="sng" w="7150">
            <a:solidFill>
              <a:srgbClr val="7F7F7F"/>
            </a:solidFill>
            <a:prstDash val="solid"/>
            <a:round/>
            <a:headEnd len="sm" w="sm" type="none"/>
            <a:tailEnd len="med" w="med" type="stealth"/>
          </a:ln>
        </p:spPr>
      </p:cxnSp>
      <p:cxnSp>
        <p:nvCxnSpPr>
          <p:cNvPr id="547" name="Google Shape;547;p61"/>
          <p:cNvCxnSpPr/>
          <p:nvPr/>
        </p:nvCxnSpPr>
        <p:spPr>
          <a:xfrm>
            <a:off x="2033588" y="3165872"/>
            <a:ext cx="1026300" cy="323700"/>
          </a:xfrm>
          <a:prstGeom prst="straightConnector1">
            <a:avLst/>
          </a:prstGeom>
          <a:noFill/>
          <a:ln cap="flat" cmpd="sng" w="7150">
            <a:solidFill>
              <a:srgbClr val="7F7F7F"/>
            </a:solidFill>
            <a:prstDash val="solid"/>
            <a:round/>
            <a:headEnd len="sm" w="sm" type="none"/>
            <a:tailEnd len="med" w="med" type="stealth"/>
          </a:ln>
        </p:spPr>
      </p:cxnSp>
      <p:cxnSp>
        <p:nvCxnSpPr>
          <p:cNvPr id="548" name="Google Shape;548;p61"/>
          <p:cNvCxnSpPr/>
          <p:nvPr/>
        </p:nvCxnSpPr>
        <p:spPr>
          <a:xfrm>
            <a:off x="2033588" y="3381376"/>
            <a:ext cx="752400" cy="378600"/>
          </a:xfrm>
          <a:prstGeom prst="straightConnector1">
            <a:avLst/>
          </a:prstGeom>
          <a:noFill/>
          <a:ln cap="flat" cmpd="sng" w="7150">
            <a:solidFill>
              <a:srgbClr val="7F7F7F"/>
            </a:solidFill>
            <a:prstDash val="solid"/>
            <a:round/>
            <a:headEnd len="sm" w="sm" type="none"/>
            <a:tailEnd len="med" w="med" type="stealth"/>
          </a:ln>
        </p:spPr>
      </p:cxnSp>
      <p:pic>
        <p:nvPicPr>
          <p:cNvPr descr="BES_089.png" id="549" name="Google Shape;549;p61"/>
          <p:cNvPicPr preferRelativeResize="0"/>
          <p:nvPr/>
        </p:nvPicPr>
        <p:blipFill rotWithShape="1">
          <a:blip r:embed="rId5">
            <a:alphaModFix/>
          </a:blip>
          <a:srcRect b="0" l="0" r="0" t="0"/>
          <a:stretch/>
        </p:blipFill>
        <p:spPr>
          <a:xfrm>
            <a:off x="3869532" y="3274219"/>
            <a:ext cx="2051447" cy="1418034"/>
          </a:xfrm>
          <a:prstGeom prst="rect">
            <a:avLst/>
          </a:prstGeom>
          <a:noFill/>
          <a:ln>
            <a:noFill/>
          </a:ln>
        </p:spPr>
      </p:pic>
      <p:sp>
        <p:nvSpPr>
          <p:cNvPr id="550" name="Google Shape;550;p61"/>
          <p:cNvSpPr/>
          <p:nvPr/>
        </p:nvSpPr>
        <p:spPr>
          <a:xfrm>
            <a:off x="4680348" y="2625329"/>
            <a:ext cx="1188300" cy="216600"/>
          </a:xfrm>
          <a:prstGeom prst="rect">
            <a:avLst/>
          </a:prstGeom>
          <a:noFill/>
          <a:ln cap="flat" cmpd="sng" w="7150">
            <a:solidFill>
              <a:srgbClr val="FF0000"/>
            </a:solidFill>
            <a:prstDash val="solid"/>
            <a:miter lim="800000"/>
            <a:headEnd len="sm" w="sm" type="none"/>
            <a:tailEnd len="sm" w="sm" type="none"/>
          </a:ln>
          <a:effectLst>
            <a:outerShdw blurRad="30000" rotWithShape="0" dir="5400000" dist="17250">
              <a:srgbClr val="808080">
                <a:alpha val="3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800" u="none" cap="none" strike="noStrike">
              <a:solidFill>
                <a:srgbClr val="FFFFFF"/>
              </a:solidFill>
              <a:latin typeface="Quattrocento Sans"/>
              <a:ea typeface="Quattrocento Sans"/>
              <a:cs typeface="Quattrocento Sans"/>
              <a:sym typeface="Quattrocento Sans"/>
            </a:endParaRPr>
          </a:p>
        </p:txBody>
      </p:sp>
      <p:sp>
        <p:nvSpPr>
          <p:cNvPr id="551" name="Google Shape;551;p61"/>
          <p:cNvSpPr/>
          <p:nvPr/>
        </p:nvSpPr>
        <p:spPr>
          <a:xfrm>
            <a:off x="1547813" y="2571751"/>
            <a:ext cx="323700" cy="108600"/>
          </a:xfrm>
          <a:prstGeom prst="rect">
            <a:avLst/>
          </a:prstGeom>
          <a:noFill/>
          <a:ln cap="flat" cmpd="sng" w="21425">
            <a:solidFill>
              <a:srgbClr val="FF0000"/>
            </a:solidFill>
            <a:prstDash val="solid"/>
            <a:miter lim="800000"/>
            <a:headEnd len="sm" w="sm" type="none"/>
            <a:tailEnd len="sm" w="sm" type="none"/>
          </a:ln>
          <a:effectLst>
            <a:outerShdw blurRad="30000" rotWithShape="0" dir="5400000" dist="17250">
              <a:srgbClr val="808080">
                <a:alpha val="3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800" u="none" cap="none" strike="noStrike">
              <a:solidFill>
                <a:srgbClr val="FFFFFF"/>
              </a:solidFill>
              <a:latin typeface="Quattrocento Sans"/>
              <a:ea typeface="Quattrocento Sans"/>
              <a:cs typeface="Quattrocento Sans"/>
              <a:sym typeface="Quattrocento Sans"/>
            </a:endParaRPr>
          </a:p>
        </p:txBody>
      </p:sp>
      <p:sp>
        <p:nvSpPr>
          <p:cNvPr id="552" name="Google Shape;552;p61"/>
          <p:cNvSpPr txBox="1"/>
          <p:nvPr/>
        </p:nvSpPr>
        <p:spPr>
          <a:xfrm>
            <a:off x="1871663" y="2518172"/>
            <a:ext cx="1512000" cy="192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CA" sz="800" u="none" cap="none" strike="noStrike">
                <a:solidFill>
                  <a:srgbClr val="FF0000"/>
                </a:solidFill>
                <a:latin typeface="Comic Sans MS"/>
                <a:ea typeface="Comic Sans MS"/>
                <a:cs typeface="Comic Sans MS"/>
                <a:sym typeface="Comic Sans MS"/>
              </a:rPr>
              <a:t>my favorite gene</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5"/>
          <p:cNvSpPr txBox="1"/>
          <p:nvPr>
            <p:ph type="title"/>
          </p:nvPr>
        </p:nvSpPr>
        <p:spPr>
          <a:xfrm>
            <a:off x="69500" y="0"/>
            <a:ext cx="5753700" cy="717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2500"/>
              <a:buNone/>
            </a:pPr>
            <a:r>
              <a:rPr lang="en-CA">
                <a:latin typeface="Calibri"/>
                <a:ea typeface="Calibri"/>
                <a:cs typeface="Calibri"/>
                <a:sym typeface="Calibri"/>
              </a:rPr>
              <a:t>Interpreting lists of gene names</a:t>
            </a:r>
            <a:endParaRPr/>
          </a:p>
        </p:txBody>
      </p:sp>
      <p:sp>
        <p:nvSpPr>
          <p:cNvPr id="145" name="Google Shape;145;p35"/>
          <p:cNvSpPr txBox="1"/>
          <p:nvPr>
            <p:ph idx="1" type="body"/>
          </p:nvPr>
        </p:nvSpPr>
        <p:spPr>
          <a:xfrm>
            <a:off x="69500" y="644400"/>
            <a:ext cx="8890500" cy="3854700"/>
          </a:xfrm>
          <a:prstGeom prst="rect">
            <a:avLst/>
          </a:prstGeom>
          <a:noFill/>
          <a:ln>
            <a:noFill/>
          </a:ln>
        </p:spPr>
        <p:txBody>
          <a:bodyPr anchorCtr="0" anchor="t" bIns="34275" lIns="68575" spcFirstLastPara="1" rIns="68575" wrap="square" tIns="34275">
            <a:normAutofit/>
          </a:bodyPr>
          <a:lstStyle/>
          <a:p>
            <a:pPr indent="0" lvl="0" marL="342900" rtl="0" algn="l">
              <a:lnSpc>
                <a:spcPct val="90000"/>
              </a:lnSpc>
              <a:spcBef>
                <a:spcPts val="600"/>
              </a:spcBef>
              <a:spcAft>
                <a:spcPts val="0"/>
              </a:spcAft>
              <a:buNone/>
            </a:pPr>
            <a:r>
              <a:rPr lang="en-CA" sz="1700">
                <a:latin typeface="Helvetica Neue"/>
                <a:ea typeface="Helvetica Neue"/>
                <a:cs typeface="Helvetica Neue"/>
                <a:sym typeface="Helvetica Neue"/>
              </a:rPr>
              <a:t>My experiment was a success, I got a list 1000+ significant genes. </a:t>
            </a:r>
            <a:endParaRPr sz="1700">
              <a:latin typeface="Helvetica Neue"/>
              <a:ea typeface="Helvetica Neue"/>
              <a:cs typeface="Helvetica Neue"/>
              <a:sym typeface="Helvetica Neue"/>
            </a:endParaRPr>
          </a:p>
          <a:p>
            <a:pPr indent="0" lvl="0" marL="342900" rtl="0" algn="l">
              <a:lnSpc>
                <a:spcPct val="90000"/>
              </a:lnSpc>
              <a:spcBef>
                <a:spcPts val="600"/>
              </a:spcBef>
              <a:spcAft>
                <a:spcPts val="0"/>
              </a:spcAft>
              <a:buNone/>
            </a:pPr>
            <a:r>
              <a:rPr lang="en-CA" sz="1700">
                <a:latin typeface="Helvetica Neue"/>
                <a:ea typeface="Helvetica Neue"/>
                <a:cs typeface="Helvetica Neue"/>
                <a:sym typeface="Helvetica Neue"/>
              </a:rPr>
              <a:t>What can I do when I have too much information?</a:t>
            </a:r>
            <a:endParaRPr sz="1700">
              <a:latin typeface="Helvetica Neue"/>
              <a:ea typeface="Helvetica Neue"/>
              <a:cs typeface="Helvetica Neue"/>
              <a:sym typeface="Helvetica Neue"/>
            </a:endParaRPr>
          </a:p>
        </p:txBody>
      </p:sp>
      <p:sp>
        <p:nvSpPr>
          <p:cNvPr id="146" name="Google Shape;146;p35"/>
          <p:cNvSpPr/>
          <p:nvPr/>
        </p:nvSpPr>
        <p:spPr>
          <a:xfrm>
            <a:off x="5173675" y="2491100"/>
            <a:ext cx="960000" cy="617100"/>
          </a:xfrm>
          <a:prstGeom prst="rightArrow">
            <a:avLst>
              <a:gd fmla="val 50000" name="adj1"/>
              <a:gd fmla="val 50000" name="adj2"/>
            </a:avLst>
          </a:prstGeom>
          <a:solidFill>
            <a:srgbClr val="3366FF"/>
          </a:solidFill>
          <a:ln>
            <a:noFill/>
          </a:ln>
          <a:effectLst>
            <a:outerShdw blurRad="30000" rotWithShape="0" dir="5400000" dist="17250">
              <a:srgbClr val="000000">
                <a:alpha val="349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47" name="Google Shape;147;p35"/>
          <p:cNvSpPr/>
          <p:nvPr/>
        </p:nvSpPr>
        <p:spPr>
          <a:xfrm>
            <a:off x="6489975" y="2078850"/>
            <a:ext cx="1277700" cy="133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5000"/>
              <a:buFont typeface="Arial"/>
              <a:buNone/>
            </a:pPr>
            <a:r>
              <a:rPr b="0" i="0" lang="en-CA" sz="9600" u="none" cap="none" strike="noStrike">
                <a:solidFill>
                  <a:srgbClr val="FF0000"/>
                </a:solidFill>
                <a:latin typeface="Arial"/>
                <a:ea typeface="Arial"/>
                <a:cs typeface="Arial"/>
                <a:sym typeface="Arial"/>
              </a:rPr>
              <a:t>?</a:t>
            </a:r>
            <a:endParaRPr sz="9600"/>
          </a:p>
        </p:txBody>
      </p:sp>
      <p:pic>
        <p:nvPicPr>
          <p:cNvPr id="148" name="Google Shape;148;p35"/>
          <p:cNvPicPr preferRelativeResize="0"/>
          <p:nvPr/>
        </p:nvPicPr>
        <p:blipFill rotWithShape="1">
          <a:blip r:embed="rId3">
            <a:alphaModFix/>
          </a:blip>
          <a:srcRect b="0" l="0" r="0" t="3828"/>
          <a:stretch/>
        </p:blipFill>
        <p:spPr>
          <a:xfrm>
            <a:off x="1173425" y="1329433"/>
            <a:ext cx="3643950" cy="350461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57" name="Shape 557"/>
        <p:cNvGrpSpPr/>
        <p:nvPr/>
      </p:nvGrpSpPr>
      <p:grpSpPr>
        <a:xfrm>
          <a:off x="0" y="0"/>
          <a:ext cx="0" cy="0"/>
          <a:chOff x="0" y="0"/>
          <a:chExt cx="0" cy="0"/>
        </a:xfrm>
      </p:grpSpPr>
      <p:sp>
        <p:nvSpPr>
          <p:cNvPr id="558" name="Google Shape;558;p62"/>
          <p:cNvSpPr txBox="1"/>
          <p:nvPr>
            <p:ph type="title"/>
          </p:nvPr>
        </p:nvSpPr>
        <p:spPr>
          <a:xfrm>
            <a:off x="1257300" y="141480"/>
            <a:ext cx="6629400" cy="857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2500"/>
              <a:buNone/>
            </a:pPr>
            <a:r>
              <a:rPr lang="en-CA">
                <a:latin typeface="Calibri"/>
                <a:ea typeface="Calibri"/>
                <a:cs typeface="Calibri"/>
                <a:sym typeface="Calibri"/>
              </a:rPr>
              <a:t>Pathway and network analysis</a:t>
            </a:r>
            <a:endParaRPr/>
          </a:p>
        </p:txBody>
      </p:sp>
      <p:sp>
        <p:nvSpPr>
          <p:cNvPr id="559" name="Google Shape;559;p62"/>
          <p:cNvSpPr txBox="1"/>
          <p:nvPr>
            <p:ph idx="1" type="body"/>
          </p:nvPr>
        </p:nvSpPr>
        <p:spPr>
          <a:xfrm>
            <a:off x="471488" y="1026914"/>
            <a:ext cx="5915100" cy="2447700"/>
          </a:xfrm>
          <a:prstGeom prst="rect">
            <a:avLst/>
          </a:prstGeom>
          <a:noFill/>
          <a:ln>
            <a:noFill/>
          </a:ln>
        </p:spPr>
        <p:txBody>
          <a:bodyPr anchorCtr="0" anchor="t" bIns="34275" lIns="68575" spcFirstLastPara="1" rIns="68575" wrap="square" tIns="34275">
            <a:normAutofit fontScale="92500" lnSpcReduction="20000"/>
          </a:bodyPr>
          <a:lstStyle/>
          <a:p>
            <a:pPr indent="-259080" lvl="0" marL="342900" rtl="0" algn="l">
              <a:lnSpc>
                <a:spcPct val="90000"/>
              </a:lnSpc>
              <a:spcBef>
                <a:spcPts val="600"/>
              </a:spcBef>
              <a:spcAft>
                <a:spcPts val="0"/>
              </a:spcAft>
              <a:buSzPct val="66667"/>
              <a:buChar char="•"/>
            </a:pPr>
            <a:r>
              <a:rPr lang="en-CA" sz="2400">
                <a:latin typeface="Calibri"/>
                <a:ea typeface="Calibri"/>
                <a:cs typeface="Calibri"/>
                <a:sym typeface="Calibri"/>
              </a:rPr>
              <a:t>Helps gain mechanistic insight into ‘omics data</a:t>
            </a:r>
            <a:endParaRPr/>
          </a:p>
          <a:p>
            <a:pPr indent="-247332" lvl="1" marL="685800" rtl="0" algn="l">
              <a:lnSpc>
                <a:spcPct val="90000"/>
              </a:lnSpc>
              <a:spcBef>
                <a:spcPts val="300"/>
              </a:spcBef>
              <a:spcAft>
                <a:spcPts val="0"/>
              </a:spcAft>
              <a:buSzPct val="66667"/>
              <a:buChar char="•"/>
            </a:pPr>
            <a:r>
              <a:rPr lang="en-CA" sz="2100">
                <a:latin typeface="Calibri"/>
                <a:ea typeface="Calibri"/>
                <a:cs typeface="Calibri"/>
                <a:sym typeface="Calibri"/>
              </a:rPr>
              <a:t>Identifying a master regulator, drug targets, characterizing pathways active in a sample</a:t>
            </a:r>
            <a:endParaRPr/>
          </a:p>
          <a:p>
            <a:pPr indent="-259080" lvl="0" marL="342900" rtl="0" algn="l">
              <a:lnSpc>
                <a:spcPct val="90000"/>
              </a:lnSpc>
              <a:spcBef>
                <a:spcPts val="600"/>
              </a:spcBef>
              <a:spcAft>
                <a:spcPts val="0"/>
              </a:spcAft>
              <a:buSzPct val="66667"/>
              <a:buChar char="•"/>
            </a:pPr>
            <a:r>
              <a:rPr lang="en-CA" sz="2400">
                <a:latin typeface="Calibri"/>
                <a:ea typeface="Calibri"/>
                <a:cs typeface="Calibri"/>
                <a:sym typeface="Calibri"/>
              </a:rPr>
              <a:t>Any type of analysis that involves pathway or network information</a:t>
            </a:r>
            <a:endParaRPr/>
          </a:p>
          <a:p>
            <a:pPr indent="-259080" lvl="0" marL="342900" rtl="0" algn="l">
              <a:lnSpc>
                <a:spcPct val="90000"/>
              </a:lnSpc>
              <a:spcBef>
                <a:spcPts val="600"/>
              </a:spcBef>
              <a:spcAft>
                <a:spcPts val="0"/>
              </a:spcAft>
              <a:buSzPct val="66667"/>
              <a:buChar char="•"/>
            </a:pPr>
            <a:r>
              <a:rPr lang="en-CA" sz="2400">
                <a:latin typeface="Calibri"/>
                <a:ea typeface="Calibri"/>
                <a:cs typeface="Calibri"/>
                <a:sym typeface="Calibri"/>
              </a:rPr>
              <a:t>Most commonly applied to help interpret lists of genes</a:t>
            </a:r>
            <a:endParaRPr/>
          </a:p>
          <a:p>
            <a:pPr indent="-259080" lvl="0" marL="342900" rtl="0" algn="l">
              <a:lnSpc>
                <a:spcPct val="90000"/>
              </a:lnSpc>
              <a:spcBef>
                <a:spcPts val="600"/>
              </a:spcBef>
              <a:spcAft>
                <a:spcPts val="0"/>
              </a:spcAft>
              <a:buSzPct val="66667"/>
              <a:buChar char="•"/>
            </a:pPr>
            <a:r>
              <a:rPr lang="en-CA" sz="2400">
                <a:latin typeface="Calibri"/>
                <a:ea typeface="Calibri"/>
                <a:cs typeface="Calibri"/>
                <a:sym typeface="Calibri"/>
              </a:rPr>
              <a:t>Most popular type is pathway enrichment analysis, but many others are useful</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4" name="Shape 564"/>
        <p:cNvGrpSpPr/>
        <p:nvPr/>
      </p:nvGrpSpPr>
      <p:grpSpPr>
        <a:xfrm>
          <a:off x="0" y="0"/>
          <a:ext cx="0" cy="0"/>
          <a:chOff x="0" y="0"/>
          <a:chExt cx="0" cy="0"/>
        </a:xfrm>
      </p:grpSpPr>
      <p:sp>
        <p:nvSpPr>
          <p:cNvPr id="565" name="Google Shape;565;p63"/>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2500"/>
              <a:buNone/>
            </a:pPr>
            <a:r>
              <a:rPr lang="en-CA">
                <a:latin typeface="Calibri"/>
                <a:ea typeface="Calibri"/>
                <a:cs typeface="Calibri"/>
                <a:sym typeface="Calibri"/>
              </a:rPr>
              <a:t>Autism spectrum disorder (ASD)</a:t>
            </a:r>
            <a:endParaRPr/>
          </a:p>
        </p:txBody>
      </p:sp>
      <p:sp>
        <p:nvSpPr>
          <p:cNvPr id="566" name="Google Shape;566;p63"/>
          <p:cNvSpPr txBox="1"/>
          <p:nvPr>
            <p:ph idx="1" type="body"/>
          </p:nvPr>
        </p:nvSpPr>
        <p:spPr>
          <a:xfrm>
            <a:off x="577921" y="888207"/>
            <a:ext cx="7659600" cy="3683700"/>
          </a:xfrm>
          <a:prstGeom prst="rect">
            <a:avLst/>
          </a:prstGeom>
          <a:noFill/>
          <a:ln>
            <a:noFill/>
          </a:ln>
        </p:spPr>
        <p:txBody>
          <a:bodyPr anchorCtr="0" anchor="t" bIns="34275" lIns="68575" spcFirstLastPara="1" rIns="68575" wrap="square" tIns="34275">
            <a:normAutofit/>
          </a:bodyPr>
          <a:lstStyle/>
          <a:p>
            <a:pPr indent="-266700" lvl="0" marL="342900" rtl="0" algn="l">
              <a:lnSpc>
                <a:spcPct val="90000"/>
              </a:lnSpc>
              <a:spcBef>
                <a:spcPts val="600"/>
              </a:spcBef>
              <a:spcAft>
                <a:spcPts val="0"/>
              </a:spcAft>
              <a:buSzPts val="1600"/>
              <a:buChar char="•"/>
            </a:pPr>
            <a:r>
              <a:rPr lang="en-CA" sz="3000">
                <a:latin typeface="Calibri"/>
                <a:ea typeface="Calibri"/>
                <a:cs typeface="Calibri"/>
                <a:sym typeface="Calibri"/>
              </a:rPr>
              <a:t>Genetics</a:t>
            </a:r>
            <a:endParaRPr/>
          </a:p>
          <a:p>
            <a:pPr indent="-254000" lvl="1" marL="685800" rtl="0" algn="l">
              <a:lnSpc>
                <a:spcPct val="90000"/>
              </a:lnSpc>
              <a:spcBef>
                <a:spcPts val="300"/>
              </a:spcBef>
              <a:spcAft>
                <a:spcPts val="0"/>
              </a:spcAft>
              <a:buSzPts val="1400"/>
              <a:buChar char="•"/>
            </a:pPr>
            <a:r>
              <a:rPr lang="en-CA" sz="2700">
                <a:latin typeface="Calibri"/>
                <a:ea typeface="Calibri"/>
                <a:cs typeface="Calibri"/>
                <a:sym typeface="Calibri"/>
              </a:rPr>
              <a:t>highly heritable </a:t>
            </a:r>
            <a:endParaRPr/>
          </a:p>
          <a:p>
            <a:pPr indent="-234950" lvl="2" marL="1028700" rtl="0" algn="l">
              <a:lnSpc>
                <a:spcPct val="90000"/>
              </a:lnSpc>
              <a:spcBef>
                <a:spcPts val="300"/>
              </a:spcBef>
              <a:spcAft>
                <a:spcPts val="0"/>
              </a:spcAft>
              <a:buSzPts val="1100"/>
              <a:buChar char="•"/>
            </a:pPr>
            <a:r>
              <a:rPr lang="en-CA" sz="2100">
                <a:latin typeface="Calibri"/>
                <a:ea typeface="Calibri"/>
                <a:cs typeface="Calibri"/>
                <a:sym typeface="Calibri"/>
              </a:rPr>
              <a:t>monozygotic twin concordance	60-90%</a:t>
            </a:r>
            <a:endParaRPr/>
          </a:p>
          <a:p>
            <a:pPr indent="-234950" lvl="2" marL="1028700" rtl="0" algn="l">
              <a:lnSpc>
                <a:spcPct val="90000"/>
              </a:lnSpc>
              <a:spcBef>
                <a:spcPts val="300"/>
              </a:spcBef>
              <a:spcAft>
                <a:spcPts val="0"/>
              </a:spcAft>
              <a:buSzPts val="1100"/>
              <a:buChar char="•"/>
            </a:pPr>
            <a:r>
              <a:rPr lang="en-CA" sz="2100">
                <a:latin typeface="Calibri"/>
                <a:ea typeface="Calibri"/>
                <a:cs typeface="Calibri"/>
                <a:sym typeface="Calibri"/>
              </a:rPr>
              <a:t>dizygotic twin concordance	0-10%</a:t>
            </a:r>
            <a:endParaRPr/>
          </a:p>
          <a:p>
            <a:pPr indent="-241300" lvl="2" marL="1028700" rtl="0" algn="l">
              <a:lnSpc>
                <a:spcPct val="90000"/>
              </a:lnSpc>
              <a:spcBef>
                <a:spcPts val="0"/>
              </a:spcBef>
              <a:spcAft>
                <a:spcPts val="0"/>
              </a:spcAft>
              <a:buSzPts val="1100"/>
              <a:buFont typeface="Arial"/>
              <a:buNone/>
            </a:pPr>
            <a:r>
              <a:rPr lang="en-CA" sz="2100">
                <a:latin typeface="Calibri"/>
                <a:ea typeface="Calibri"/>
                <a:cs typeface="Calibri"/>
                <a:sym typeface="Calibri"/>
              </a:rPr>
              <a:t>	(depending on the stringency of diagnosis)</a:t>
            </a:r>
            <a:endParaRPr/>
          </a:p>
          <a:p>
            <a:pPr indent="-254000" lvl="1" marL="685800" rtl="0" algn="l">
              <a:lnSpc>
                <a:spcPct val="90000"/>
              </a:lnSpc>
              <a:spcBef>
                <a:spcPts val="0"/>
              </a:spcBef>
              <a:spcAft>
                <a:spcPts val="0"/>
              </a:spcAft>
              <a:buSzPts val="1400"/>
              <a:buChar char="•"/>
            </a:pPr>
            <a:r>
              <a:rPr lang="en-CA" sz="2700">
                <a:latin typeface="Calibri"/>
                <a:ea typeface="Calibri"/>
                <a:cs typeface="Calibri"/>
                <a:sym typeface="Calibri"/>
              </a:rPr>
              <a:t>known genetics:</a:t>
            </a:r>
            <a:endParaRPr/>
          </a:p>
          <a:p>
            <a:pPr indent="-234950" lvl="2" marL="1028700" rtl="0" algn="l">
              <a:lnSpc>
                <a:spcPct val="90000"/>
              </a:lnSpc>
              <a:spcBef>
                <a:spcPts val="0"/>
              </a:spcBef>
              <a:spcAft>
                <a:spcPts val="0"/>
              </a:spcAft>
              <a:buSzPts val="1100"/>
              <a:buChar char="•"/>
            </a:pPr>
            <a:r>
              <a:rPr lang="en-CA" sz="2100">
                <a:latin typeface="Calibri"/>
                <a:ea typeface="Calibri"/>
                <a:cs typeface="Calibri"/>
                <a:sym typeface="Calibri"/>
              </a:rPr>
              <a:t>5-15% rare single-gene disorders and chromosomal re-arrangements</a:t>
            </a:r>
            <a:endParaRPr/>
          </a:p>
          <a:p>
            <a:pPr indent="-234950" lvl="2" marL="1028700" rtl="0" algn="l">
              <a:lnSpc>
                <a:spcPct val="90000"/>
              </a:lnSpc>
              <a:spcBef>
                <a:spcPts val="0"/>
              </a:spcBef>
              <a:spcAft>
                <a:spcPts val="0"/>
              </a:spcAft>
              <a:buSzPts val="1100"/>
              <a:buChar char="•"/>
            </a:pPr>
            <a:r>
              <a:rPr lang="en-CA" sz="2100">
                <a:latin typeface="Calibri"/>
                <a:ea typeface="Calibri"/>
                <a:cs typeface="Calibri"/>
                <a:sym typeface="Calibri"/>
              </a:rPr>
              <a:t>de-novo CNV previously reported in 5-10% of ASD cases</a:t>
            </a:r>
            <a:endParaRPr/>
          </a:p>
          <a:p>
            <a:pPr indent="-234950" lvl="2" marL="1028700" rtl="0" algn="l">
              <a:lnSpc>
                <a:spcPct val="90000"/>
              </a:lnSpc>
              <a:spcBef>
                <a:spcPts val="0"/>
              </a:spcBef>
              <a:spcAft>
                <a:spcPts val="0"/>
              </a:spcAft>
              <a:buSzPts val="1100"/>
              <a:buChar char="•"/>
            </a:pPr>
            <a:r>
              <a:rPr lang="en-CA" sz="2100">
                <a:latin typeface="Calibri"/>
                <a:ea typeface="Calibri"/>
                <a:cs typeface="Calibri"/>
                <a:sym typeface="Calibri"/>
              </a:rPr>
              <a:t>GWA (Genome-wide Association Studies) have been able to explain only a small amount of heritability</a:t>
            </a:r>
            <a:endParaRPr/>
          </a:p>
        </p:txBody>
      </p:sp>
      <p:sp>
        <p:nvSpPr>
          <p:cNvPr id="567" name="Google Shape;567;p63"/>
          <p:cNvSpPr/>
          <p:nvPr/>
        </p:nvSpPr>
        <p:spPr>
          <a:xfrm>
            <a:off x="1143001" y="4343400"/>
            <a:ext cx="4885200" cy="438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CA" sz="1200" u="none" cap="none" strike="noStrike">
                <a:solidFill>
                  <a:srgbClr val="000000"/>
                </a:solidFill>
                <a:latin typeface="Calibri"/>
                <a:ea typeface="Calibri"/>
                <a:cs typeface="Calibri"/>
                <a:sym typeface="Calibri"/>
              </a:rPr>
              <a:t>Pinto et al. Functional impact of global rare copy number variation in autism spectrum disorders. Nature. 2010 Jun 9.</a:t>
            </a:r>
            <a:endParaRPr sz="1100"/>
          </a:p>
        </p:txBody>
      </p:sp>
      <p:sp>
        <p:nvSpPr>
          <p:cNvPr id="568" name="Google Shape;568;p63"/>
          <p:cNvSpPr txBox="1"/>
          <p:nvPr/>
        </p:nvSpPr>
        <p:spPr>
          <a:xfrm>
            <a:off x="1145382" y="10716"/>
            <a:ext cx="3051600" cy="346200"/>
          </a:xfrm>
          <a:prstGeom prst="rect">
            <a:avLst/>
          </a:prstGeom>
          <a:noFill/>
          <a:ln cap="flat" cmpd="sng" w="28575">
            <a:solidFill>
              <a:srgbClr val="FF000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dk1"/>
                </a:solidFill>
                <a:latin typeface="Arial"/>
                <a:ea typeface="Arial"/>
                <a:cs typeface="Arial"/>
                <a:sym typeface="Arial"/>
              </a:rPr>
              <a:t>Pathway analysis example 1</a:t>
            </a:r>
            <a:endParaRPr sz="11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73" name="Shape 573"/>
        <p:cNvGrpSpPr/>
        <p:nvPr/>
      </p:nvGrpSpPr>
      <p:grpSpPr>
        <a:xfrm>
          <a:off x="0" y="0"/>
          <a:ext cx="0" cy="0"/>
          <a:chOff x="0" y="0"/>
          <a:chExt cx="0" cy="0"/>
        </a:xfrm>
      </p:grpSpPr>
      <p:sp>
        <p:nvSpPr>
          <p:cNvPr id="574" name="Google Shape;574;p64"/>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2500"/>
              <a:buNone/>
            </a:pPr>
            <a:r>
              <a:rPr lang="en-CA">
                <a:latin typeface="Calibri"/>
                <a:ea typeface="Calibri"/>
                <a:cs typeface="Calibri"/>
                <a:sym typeface="Calibri"/>
              </a:rPr>
              <a:t>Rare copy number variants in ASD</a:t>
            </a:r>
            <a:endParaRPr/>
          </a:p>
        </p:txBody>
      </p:sp>
      <p:sp>
        <p:nvSpPr>
          <p:cNvPr id="575" name="Google Shape;575;p64"/>
          <p:cNvSpPr txBox="1"/>
          <p:nvPr>
            <p:ph idx="1" type="body"/>
          </p:nvPr>
        </p:nvSpPr>
        <p:spPr>
          <a:xfrm>
            <a:off x="793678" y="1028700"/>
            <a:ext cx="7559100" cy="3543300"/>
          </a:xfrm>
          <a:prstGeom prst="rect">
            <a:avLst/>
          </a:prstGeom>
          <a:noFill/>
          <a:ln>
            <a:noFill/>
          </a:ln>
        </p:spPr>
        <p:txBody>
          <a:bodyPr anchorCtr="0" anchor="t" bIns="34275" lIns="68575" spcFirstLastPara="1" rIns="68575" wrap="square" tIns="34275">
            <a:normAutofit lnSpcReduction="20000"/>
          </a:bodyPr>
          <a:lstStyle/>
          <a:p>
            <a:pPr indent="-273050" lvl="0" marL="342900" rtl="0" algn="l">
              <a:lnSpc>
                <a:spcPct val="90000"/>
              </a:lnSpc>
              <a:spcBef>
                <a:spcPts val="600"/>
              </a:spcBef>
              <a:spcAft>
                <a:spcPts val="0"/>
              </a:spcAft>
              <a:buSzPts val="1700"/>
              <a:buChar char="•"/>
            </a:pPr>
            <a:r>
              <a:rPr lang="en-CA" sz="2700">
                <a:latin typeface="Calibri"/>
                <a:ea typeface="Calibri"/>
                <a:cs typeface="Calibri"/>
                <a:sym typeface="Calibri"/>
              </a:rPr>
              <a:t>Rare Copy Number Variation screening (Del, Dup)</a:t>
            </a:r>
            <a:endParaRPr/>
          </a:p>
          <a:p>
            <a:pPr indent="-260350" lvl="1" marL="685800" rtl="0" algn="l">
              <a:lnSpc>
                <a:spcPct val="90000"/>
              </a:lnSpc>
              <a:spcBef>
                <a:spcPts val="300"/>
              </a:spcBef>
              <a:spcAft>
                <a:spcPts val="0"/>
              </a:spcAft>
              <a:buSzPts val="1500"/>
              <a:buChar char="•"/>
            </a:pPr>
            <a:r>
              <a:rPr lang="en-CA" sz="2400">
                <a:latin typeface="Calibri"/>
                <a:ea typeface="Calibri"/>
                <a:cs typeface="Calibri"/>
                <a:sym typeface="Calibri"/>
              </a:rPr>
              <a:t>889 Case and 1146 Ctrl (European Ancestry)</a:t>
            </a:r>
            <a:endParaRPr/>
          </a:p>
          <a:p>
            <a:pPr indent="-260350" lvl="1" marL="685800" rtl="0" algn="l">
              <a:lnSpc>
                <a:spcPct val="90000"/>
              </a:lnSpc>
              <a:spcBef>
                <a:spcPts val="300"/>
              </a:spcBef>
              <a:spcAft>
                <a:spcPts val="0"/>
              </a:spcAft>
              <a:buSzPts val="1500"/>
              <a:buChar char="•"/>
            </a:pPr>
            <a:r>
              <a:rPr lang="en-CA" sz="2400">
                <a:latin typeface="Calibri"/>
                <a:ea typeface="Calibri"/>
                <a:cs typeface="Calibri"/>
                <a:sym typeface="Calibri"/>
              </a:rPr>
              <a:t>Illumina Infinium 1M-single SNP</a:t>
            </a:r>
            <a:endParaRPr/>
          </a:p>
          <a:p>
            <a:pPr indent="-260350" lvl="1" marL="685800" rtl="0" algn="l">
              <a:lnSpc>
                <a:spcPct val="90000"/>
              </a:lnSpc>
              <a:spcBef>
                <a:spcPts val="300"/>
              </a:spcBef>
              <a:spcAft>
                <a:spcPts val="0"/>
              </a:spcAft>
              <a:buSzPts val="1500"/>
              <a:buChar char="•"/>
            </a:pPr>
            <a:r>
              <a:rPr lang="en-CA" sz="2400">
                <a:latin typeface="Calibri"/>
                <a:ea typeface="Calibri"/>
                <a:cs typeface="Calibri"/>
                <a:sym typeface="Calibri"/>
              </a:rPr>
              <a:t>high quality rare CNV (90% PCR validation)</a:t>
            </a:r>
            <a:endParaRPr/>
          </a:p>
          <a:p>
            <a:pPr indent="-241300" lvl="2" marL="1028700" rtl="0" algn="l">
              <a:lnSpc>
                <a:spcPct val="90000"/>
              </a:lnSpc>
              <a:spcBef>
                <a:spcPts val="300"/>
              </a:spcBef>
              <a:spcAft>
                <a:spcPts val="0"/>
              </a:spcAft>
              <a:buSzPts val="1200"/>
              <a:buChar char="•"/>
            </a:pPr>
            <a:r>
              <a:rPr lang="en-CA" sz="1800">
                <a:latin typeface="Calibri"/>
                <a:ea typeface="Calibri"/>
                <a:cs typeface="Calibri"/>
                <a:sym typeface="Calibri"/>
              </a:rPr>
              <a:t>identification by three algorithms required for detection</a:t>
            </a:r>
            <a:endParaRPr/>
          </a:p>
          <a:p>
            <a:pPr indent="-234950" lvl="3" marL="1371600" rtl="0" algn="l">
              <a:lnSpc>
                <a:spcPct val="90000"/>
              </a:lnSpc>
              <a:spcBef>
                <a:spcPts val="300"/>
              </a:spcBef>
              <a:spcAft>
                <a:spcPts val="0"/>
              </a:spcAft>
              <a:buSzPts val="1100"/>
              <a:buChar char="•"/>
            </a:pPr>
            <a:r>
              <a:rPr lang="en-CA" sz="1500">
                <a:latin typeface="Calibri"/>
                <a:ea typeface="Calibri"/>
                <a:cs typeface="Calibri"/>
                <a:sym typeface="Calibri"/>
              </a:rPr>
              <a:t>QuantiSNP, iPattern, PennCNV</a:t>
            </a:r>
            <a:endParaRPr/>
          </a:p>
          <a:p>
            <a:pPr indent="-241300" lvl="2" marL="1028700" rtl="0" algn="l">
              <a:lnSpc>
                <a:spcPct val="90000"/>
              </a:lnSpc>
              <a:spcBef>
                <a:spcPts val="300"/>
              </a:spcBef>
              <a:spcAft>
                <a:spcPts val="0"/>
              </a:spcAft>
              <a:buSzPts val="1200"/>
              <a:buChar char="•"/>
            </a:pPr>
            <a:r>
              <a:rPr lang="en-CA" sz="1800">
                <a:latin typeface="Calibri"/>
                <a:ea typeface="Calibri"/>
                <a:cs typeface="Calibri"/>
                <a:sym typeface="Calibri"/>
              </a:rPr>
              <a:t>frequency &lt; 1%, length &gt; 30 kb</a:t>
            </a:r>
            <a:endParaRPr/>
          </a:p>
          <a:p>
            <a:pPr indent="-273050" lvl="0" marL="342900" rtl="0" algn="l">
              <a:lnSpc>
                <a:spcPct val="90000"/>
              </a:lnSpc>
              <a:spcBef>
                <a:spcPts val="600"/>
              </a:spcBef>
              <a:spcAft>
                <a:spcPts val="0"/>
              </a:spcAft>
              <a:buSzPts val="1700"/>
              <a:buChar char="•"/>
            </a:pPr>
            <a:r>
              <a:rPr lang="en-CA" sz="2700">
                <a:latin typeface="Calibri"/>
                <a:ea typeface="Calibri"/>
                <a:cs typeface="Calibri"/>
                <a:sym typeface="Calibri"/>
              </a:rPr>
              <a:t>Results</a:t>
            </a:r>
            <a:endParaRPr/>
          </a:p>
          <a:p>
            <a:pPr indent="-260350" lvl="1" marL="685800" rtl="0" algn="l">
              <a:lnSpc>
                <a:spcPct val="90000"/>
              </a:lnSpc>
              <a:spcBef>
                <a:spcPts val="300"/>
              </a:spcBef>
              <a:spcAft>
                <a:spcPts val="0"/>
              </a:spcAft>
              <a:buSzPts val="1500"/>
              <a:buChar char="•"/>
            </a:pPr>
            <a:r>
              <a:rPr lang="en-CA" sz="2400">
                <a:latin typeface="Calibri"/>
                <a:ea typeface="Calibri"/>
                <a:cs typeface="Calibri"/>
                <a:sym typeface="Calibri"/>
              </a:rPr>
              <a:t>average CNV size: 182.7 kb, median CNVs per individual: 2</a:t>
            </a:r>
            <a:endParaRPr/>
          </a:p>
          <a:p>
            <a:pPr indent="-260350" lvl="1" marL="685800" rtl="0" algn="l">
              <a:lnSpc>
                <a:spcPct val="90000"/>
              </a:lnSpc>
              <a:spcBef>
                <a:spcPts val="300"/>
              </a:spcBef>
              <a:spcAft>
                <a:spcPts val="0"/>
              </a:spcAft>
              <a:buSzPts val="1500"/>
              <a:buChar char="•"/>
            </a:pPr>
            <a:r>
              <a:rPr lang="en-CA" sz="2400">
                <a:latin typeface="Calibri"/>
                <a:ea typeface="Calibri"/>
                <a:cs typeface="Calibri"/>
                <a:sym typeface="Calibri"/>
              </a:rPr>
              <a:t>&gt; 5.7% ASD individuals carry at least one de-novo CNV</a:t>
            </a:r>
            <a:endParaRPr/>
          </a:p>
          <a:p>
            <a:pPr indent="-260350" lvl="1" marL="685800" rtl="0" algn="l">
              <a:lnSpc>
                <a:spcPct val="90000"/>
              </a:lnSpc>
              <a:spcBef>
                <a:spcPts val="300"/>
              </a:spcBef>
              <a:spcAft>
                <a:spcPts val="0"/>
              </a:spcAft>
              <a:buSzPts val="1500"/>
              <a:buChar char="•"/>
            </a:pPr>
            <a:r>
              <a:rPr lang="en-CA" sz="2400">
                <a:latin typeface="Calibri"/>
                <a:ea typeface="Calibri"/>
                <a:cs typeface="Calibri"/>
                <a:sym typeface="Calibri"/>
              </a:rPr>
              <a:t>Top ~10 genes in CNVs associated to ASD</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showMasterSp="0">
  <p:cSld>
    <p:spTree>
      <p:nvGrpSpPr>
        <p:cNvPr id="580" name="Shape 580"/>
        <p:cNvGrpSpPr/>
        <p:nvPr/>
      </p:nvGrpSpPr>
      <p:grpSpPr>
        <a:xfrm>
          <a:off x="0" y="0"/>
          <a:ext cx="0" cy="0"/>
          <a:chOff x="0" y="0"/>
          <a:chExt cx="0" cy="0"/>
        </a:xfrm>
      </p:grpSpPr>
      <p:pic>
        <p:nvPicPr>
          <p:cNvPr descr="SuppFigure12_Mar22_LighterShades_1.pdf" id="581" name="Google Shape;581;p65"/>
          <p:cNvPicPr preferRelativeResize="0"/>
          <p:nvPr/>
        </p:nvPicPr>
        <p:blipFill rotWithShape="1">
          <a:blip r:embed="rId3">
            <a:alphaModFix/>
          </a:blip>
          <a:srcRect b="0" l="0" r="0" t="0"/>
          <a:stretch/>
        </p:blipFill>
        <p:spPr>
          <a:xfrm>
            <a:off x="1143000" y="466725"/>
            <a:ext cx="6858002" cy="4676775"/>
          </a:xfrm>
          <a:prstGeom prst="rect">
            <a:avLst/>
          </a:prstGeom>
          <a:noFill/>
          <a:ln>
            <a:noFill/>
          </a:ln>
        </p:spPr>
      </p:pic>
      <p:sp>
        <p:nvSpPr>
          <p:cNvPr id="582" name="Google Shape;582;p65"/>
          <p:cNvSpPr txBox="1"/>
          <p:nvPr>
            <p:ph type="title"/>
          </p:nvPr>
        </p:nvSpPr>
        <p:spPr>
          <a:xfrm>
            <a:off x="1257300" y="0"/>
            <a:ext cx="6629400" cy="400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93333"/>
              <a:buNone/>
            </a:pPr>
            <a:r>
              <a:rPr lang="en-CA">
                <a:latin typeface="Calibri"/>
                <a:ea typeface="Calibri"/>
                <a:cs typeface="Calibri"/>
                <a:sym typeface="Calibri"/>
              </a:rPr>
              <a:t>Pathways enriched in autism spectrum</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showMasterSp="0">
  <p:cSld>
    <p:spTree>
      <p:nvGrpSpPr>
        <p:cNvPr id="587" name="Shape 587"/>
        <p:cNvGrpSpPr/>
        <p:nvPr/>
      </p:nvGrpSpPr>
      <p:grpSpPr>
        <a:xfrm>
          <a:off x="0" y="0"/>
          <a:ext cx="0" cy="0"/>
          <a:chOff x="0" y="0"/>
          <a:chExt cx="0" cy="0"/>
        </a:xfrm>
      </p:grpSpPr>
      <p:pic>
        <p:nvPicPr>
          <p:cNvPr descr="SuppFigure12_Mar22_LighterShades_1.pdf" id="588" name="Google Shape;588;p66"/>
          <p:cNvPicPr preferRelativeResize="0"/>
          <p:nvPr/>
        </p:nvPicPr>
        <p:blipFill rotWithShape="1">
          <a:blip r:embed="rId3">
            <a:alphaModFix/>
          </a:blip>
          <a:srcRect b="0" l="0" r="63765" t="59938"/>
          <a:stretch/>
        </p:blipFill>
        <p:spPr>
          <a:xfrm>
            <a:off x="1300163" y="114301"/>
            <a:ext cx="6472240" cy="487918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2" name="Shape 592"/>
        <p:cNvGrpSpPr/>
        <p:nvPr/>
      </p:nvGrpSpPr>
      <p:grpSpPr>
        <a:xfrm>
          <a:off x="0" y="0"/>
          <a:ext cx="0" cy="0"/>
          <a:chOff x="0" y="0"/>
          <a:chExt cx="0" cy="0"/>
        </a:xfrm>
      </p:grpSpPr>
      <p:sp>
        <p:nvSpPr>
          <p:cNvPr id="593" name="Google Shape;593;p67"/>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2500"/>
              <a:buNone/>
            </a:pPr>
            <a:r>
              <a:rPr lang="en-CA">
                <a:latin typeface="Calibri"/>
                <a:ea typeface="Calibri"/>
                <a:cs typeface="Calibri"/>
                <a:sym typeface="Calibri"/>
              </a:rPr>
              <a:t>Ependymoma pathway analysis</a:t>
            </a:r>
            <a:endParaRPr/>
          </a:p>
        </p:txBody>
      </p:sp>
      <p:sp>
        <p:nvSpPr>
          <p:cNvPr id="594" name="Google Shape;594;p67"/>
          <p:cNvSpPr txBox="1"/>
          <p:nvPr>
            <p:ph idx="1" type="body"/>
          </p:nvPr>
        </p:nvSpPr>
        <p:spPr>
          <a:xfrm>
            <a:off x="471488" y="1026914"/>
            <a:ext cx="5915100" cy="2447700"/>
          </a:xfrm>
          <a:prstGeom prst="rect">
            <a:avLst/>
          </a:prstGeom>
          <a:noFill/>
          <a:ln>
            <a:noFill/>
          </a:ln>
        </p:spPr>
        <p:txBody>
          <a:bodyPr anchorCtr="0" anchor="t" bIns="34275" lIns="68575" spcFirstLastPara="1" rIns="68575" wrap="square" tIns="34275">
            <a:normAutofit lnSpcReduction="20000"/>
          </a:bodyPr>
          <a:lstStyle/>
          <a:p>
            <a:pPr indent="-266700" lvl="0" marL="342900" rtl="0" algn="l">
              <a:lnSpc>
                <a:spcPct val="90000"/>
              </a:lnSpc>
              <a:spcBef>
                <a:spcPts val="600"/>
              </a:spcBef>
              <a:spcAft>
                <a:spcPts val="0"/>
              </a:spcAft>
              <a:buSzPts val="1600"/>
              <a:buChar char="•"/>
            </a:pPr>
            <a:r>
              <a:rPr lang="en-CA" sz="1800">
                <a:latin typeface="Calibri"/>
                <a:ea typeface="Calibri"/>
                <a:cs typeface="Calibri"/>
                <a:sym typeface="Calibri"/>
              </a:rPr>
              <a:t>Ependymoma brain cancer - most common and morbid location for childhood is the posterior fossa (PF = brainstem + cerebellum)</a:t>
            </a:r>
            <a:endParaRPr/>
          </a:p>
          <a:p>
            <a:pPr indent="-266700" lvl="0" marL="342900" rtl="0" algn="l">
              <a:lnSpc>
                <a:spcPct val="90000"/>
              </a:lnSpc>
              <a:spcBef>
                <a:spcPts val="600"/>
              </a:spcBef>
              <a:spcAft>
                <a:spcPts val="0"/>
              </a:spcAft>
              <a:buSzPts val="1600"/>
              <a:buChar char="•"/>
            </a:pPr>
            <a:r>
              <a:rPr lang="en-CA" sz="1800">
                <a:latin typeface="Calibri"/>
                <a:ea typeface="Calibri"/>
                <a:cs typeface="Calibri"/>
                <a:sym typeface="Calibri"/>
              </a:rPr>
              <a:t>Two classes: PFA - young, dismal prognosis, PFB - older, excellent prognosis. Determined by gene expression clustering.</a:t>
            </a:r>
            <a:endParaRPr/>
          </a:p>
          <a:p>
            <a:pPr indent="-266700" lvl="0" marL="342900" rtl="0" algn="l">
              <a:lnSpc>
                <a:spcPct val="90000"/>
              </a:lnSpc>
              <a:spcBef>
                <a:spcPts val="600"/>
              </a:spcBef>
              <a:spcAft>
                <a:spcPts val="0"/>
              </a:spcAft>
              <a:buSzPts val="1600"/>
              <a:buChar char="•"/>
            </a:pPr>
            <a:r>
              <a:rPr lang="en-CA" sz="1800">
                <a:latin typeface="Calibri"/>
                <a:ea typeface="Calibri"/>
                <a:cs typeface="Calibri"/>
                <a:sym typeface="Calibri"/>
              </a:rPr>
              <a:t>Exome sequencing (42 samples), WGS (5 samples) showed almost no mutations, however methylation arrays showed clear clustering into PFA and PFB (79 samples)</a:t>
            </a:r>
            <a:endParaRPr/>
          </a:p>
          <a:p>
            <a:pPr indent="-266700" lvl="0" marL="342900" rtl="0" algn="l">
              <a:lnSpc>
                <a:spcPct val="90000"/>
              </a:lnSpc>
              <a:spcBef>
                <a:spcPts val="600"/>
              </a:spcBef>
              <a:spcAft>
                <a:spcPts val="0"/>
              </a:spcAft>
              <a:buSzPts val="1600"/>
              <a:buChar char="•"/>
            </a:pPr>
            <a:r>
              <a:rPr lang="en-CA" sz="1800">
                <a:latin typeface="Calibri"/>
                <a:ea typeface="Calibri"/>
                <a:cs typeface="Calibri"/>
                <a:sym typeface="Calibri"/>
              </a:rPr>
              <a:t>PFA more transcriptionally silenced by CpG methylation</a:t>
            </a:r>
            <a:endParaRPr/>
          </a:p>
        </p:txBody>
      </p:sp>
      <p:sp>
        <p:nvSpPr>
          <p:cNvPr id="595" name="Google Shape;595;p67"/>
          <p:cNvSpPr txBox="1"/>
          <p:nvPr/>
        </p:nvSpPr>
        <p:spPr>
          <a:xfrm>
            <a:off x="1223963" y="4037410"/>
            <a:ext cx="2341200" cy="28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rgbClr val="000000"/>
                </a:solidFill>
                <a:latin typeface="Arial"/>
                <a:ea typeface="Arial"/>
                <a:cs typeface="Arial"/>
                <a:sym typeface="Arial"/>
              </a:rPr>
              <a:t>Witt et al., Cancer Cell 2011 </a:t>
            </a:r>
            <a:endParaRPr sz="1100"/>
          </a:p>
        </p:txBody>
      </p:sp>
      <p:sp>
        <p:nvSpPr>
          <p:cNvPr id="596" name="Google Shape;596;p67"/>
          <p:cNvSpPr txBox="1"/>
          <p:nvPr/>
        </p:nvSpPr>
        <p:spPr>
          <a:xfrm>
            <a:off x="1169195" y="4319588"/>
            <a:ext cx="43470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i="0" lang="en-CA" sz="1500" u="none" cap="none" strike="noStrike">
                <a:solidFill>
                  <a:srgbClr val="000000"/>
                </a:solidFill>
                <a:latin typeface="Arial"/>
                <a:ea typeface="Arial"/>
                <a:cs typeface="Arial"/>
                <a:sym typeface="Arial"/>
              </a:rPr>
              <a:t>Steve Mack, Michael Taylor, Scott Zuyderduyn</a:t>
            </a:r>
            <a:endParaRPr sz="1100"/>
          </a:p>
        </p:txBody>
      </p:sp>
      <p:sp>
        <p:nvSpPr>
          <p:cNvPr id="597" name="Google Shape;597;p67"/>
          <p:cNvSpPr/>
          <p:nvPr/>
        </p:nvSpPr>
        <p:spPr>
          <a:xfrm>
            <a:off x="3707606" y="4030267"/>
            <a:ext cx="4236000" cy="346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chemeClr val="dk1"/>
                </a:solidFill>
                <a:latin typeface="Arial"/>
                <a:ea typeface="Arial"/>
                <a:cs typeface="Arial"/>
                <a:sym typeface="Arial"/>
              </a:rPr>
              <a:t>Nature. 2014 Feb 27;506(7489):445-50</a:t>
            </a:r>
            <a:endParaRPr sz="1100"/>
          </a:p>
        </p:txBody>
      </p:sp>
      <p:sp>
        <p:nvSpPr>
          <p:cNvPr id="598" name="Google Shape;598;p67"/>
          <p:cNvSpPr txBox="1"/>
          <p:nvPr/>
        </p:nvSpPr>
        <p:spPr>
          <a:xfrm>
            <a:off x="1145382" y="10716"/>
            <a:ext cx="3051600" cy="346200"/>
          </a:xfrm>
          <a:prstGeom prst="rect">
            <a:avLst/>
          </a:prstGeom>
          <a:noFill/>
          <a:ln cap="flat" cmpd="sng" w="28575">
            <a:solidFill>
              <a:srgbClr val="FF000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dk1"/>
                </a:solidFill>
                <a:latin typeface="Arial"/>
                <a:ea typeface="Arial"/>
                <a:cs typeface="Arial"/>
                <a:sym typeface="Arial"/>
              </a:rPr>
              <a:t>Pathway analysis example 2</a:t>
            </a:r>
            <a:endParaRPr sz="11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2" name="Shape 602"/>
        <p:cNvGrpSpPr/>
        <p:nvPr/>
      </p:nvGrpSpPr>
      <p:grpSpPr>
        <a:xfrm>
          <a:off x="0" y="0"/>
          <a:ext cx="0" cy="0"/>
          <a:chOff x="0" y="0"/>
          <a:chExt cx="0" cy="0"/>
        </a:xfrm>
      </p:grpSpPr>
      <p:pic>
        <p:nvPicPr>
          <p:cNvPr descr="Screen shot 2012-10-08 at 10.01.00 PM.png" id="603" name="Google Shape;603;p68"/>
          <p:cNvPicPr preferRelativeResize="0"/>
          <p:nvPr/>
        </p:nvPicPr>
        <p:blipFill rotWithShape="1">
          <a:blip r:embed="rId3">
            <a:alphaModFix/>
          </a:blip>
          <a:srcRect b="0" l="0" r="0" t="0"/>
          <a:stretch/>
        </p:blipFill>
        <p:spPr>
          <a:xfrm>
            <a:off x="1151335" y="1"/>
            <a:ext cx="4879182" cy="4307681"/>
          </a:xfrm>
          <a:prstGeom prst="rect">
            <a:avLst/>
          </a:prstGeom>
          <a:noFill/>
          <a:ln>
            <a:noFill/>
          </a:ln>
        </p:spPr>
      </p:pic>
      <p:sp>
        <p:nvSpPr>
          <p:cNvPr id="604" name="Google Shape;604;p68"/>
          <p:cNvSpPr txBox="1"/>
          <p:nvPr/>
        </p:nvSpPr>
        <p:spPr>
          <a:xfrm>
            <a:off x="1277542" y="4284876"/>
            <a:ext cx="6778200" cy="715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rgbClr val="000000"/>
                </a:solidFill>
                <a:latin typeface="Arial"/>
                <a:ea typeface="Arial"/>
                <a:cs typeface="Arial"/>
                <a:sym typeface="Arial"/>
              </a:rPr>
              <a:t>polycomb repressor complex 2 – inhibited by SAHA, DZNep, </a:t>
            </a:r>
            <a:r>
              <a:rPr b="0" i="0" lang="en-CA" sz="1400" u="none" cap="none" strike="noStrike">
                <a:solidFill>
                  <a:schemeClr val="dk1"/>
                </a:solidFill>
                <a:latin typeface="Arial"/>
                <a:ea typeface="Arial"/>
                <a:cs typeface="Arial"/>
                <a:sym typeface="Arial"/>
              </a:rPr>
              <a:t>GSK343 </a:t>
            </a:r>
            <a:r>
              <a:rPr b="0" i="0" lang="en-CA" sz="1400" u="none" cap="none" strike="noStrike">
                <a:solidFill>
                  <a:srgbClr val="000000"/>
                </a:solidFill>
                <a:latin typeface="Arial"/>
                <a:ea typeface="Arial"/>
                <a:cs typeface="Arial"/>
                <a:sym typeface="Arial"/>
              </a:rPr>
              <a:t>– killed PFA cells</a:t>
            </a:r>
            <a:endParaRPr sz="1100"/>
          </a:p>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rgbClr val="000000"/>
                </a:solidFill>
                <a:latin typeface="Arial"/>
                <a:ea typeface="Arial"/>
                <a:cs typeface="Arial"/>
                <a:sym typeface="Arial"/>
              </a:rPr>
              <a:t>No known treatment. Now in clinical trial</a:t>
            </a:r>
            <a:endParaRPr sz="11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8" name="Shape 608"/>
        <p:cNvGrpSpPr/>
        <p:nvPr/>
      </p:nvGrpSpPr>
      <p:grpSpPr>
        <a:xfrm>
          <a:off x="0" y="0"/>
          <a:ext cx="0" cy="0"/>
          <a:chOff x="0" y="0"/>
          <a:chExt cx="0" cy="0"/>
        </a:xfrm>
      </p:grpSpPr>
      <p:grpSp>
        <p:nvGrpSpPr>
          <p:cNvPr id="609" name="Google Shape;609;p69"/>
          <p:cNvGrpSpPr/>
          <p:nvPr/>
        </p:nvGrpSpPr>
        <p:grpSpPr>
          <a:xfrm>
            <a:off x="1291829" y="1807370"/>
            <a:ext cx="6559567" cy="1527566"/>
            <a:chOff x="0" y="0"/>
            <a:chExt cx="8744923" cy="2036483"/>
          </a:xfrm>
        </p:grpSpPr>
        <p:pic>
          <p:nvPicPr>
            <p:cNvPr descr="pasted-image.png" id="610" name="Google Shape;610;p69"/>
            <p:cNvPicPr preferRelativeResize="0"/>
            <p:nvPr/>
          </p:nvPicPr>
          <p:blipFill rotWithShape="1">
            <a:blip r:embed="rId3">
              <a:alphaModFix/>
            </a:blip>
            <a:srcRect b="4955" l="3584" r="8147" t="4955"/>
            <a:stretch/>
          </p:blipFill>
          <p:spPr>
            <a:xfrm>
              <a:off x="0" y="0"/>
              <a:ext cx="2741420" cy="2026959"/>
            </a:xfrm>
            <a:prstGeom prst="rect">
              <a:avLst/>
            </a:prstGeom>
            <a:noFill/>
            <a:ln>
              <a:noFill/>
            </a:ln>
          </p:spPr>
        </p:pic>
        <p:pic>
          <p:nvPicPr>
            <p:cNvPr descr="pasted-image.png" id="611" name="Google Shape;611;p69"/>
            <p:cNvPicPr preferRelativeResize="0"/>
            <p:nvPr/>
          </p:nvPicPr>
          <p:blipFill rotWithShape="1">
            <a:blip r:embed="rId4">
              <a:alphaModFix/>
            </a:blip>
            <a:srcRect b="0" l="6087" r="8061" t="3661"/>
            <a:stretch/>
          </p:blipFill>
          <p:spPr>
            <a:xfrm>
              <a:off x="2936669" y="6349"/>
              <a:ext cx="2768406" cy="2026959"/>
            </a:xfrm>
            <a:prstGeom prst="rect">
              <a:avLst/>
            </a:prstGeom>
            <a:noFill/>
            <a:ln>
              <a:noFill/>
            </a:ln>
          </p:spPr>
        </p:pic>
        <p:pic>
          <p:nvPicPr>
            <p:cNvPr descr="pasted-image.png" id="612" name="Google Shape;612;p69"/>
            <p:cNvPicPr preferRelativeResize="0"/>
            <p:nvPr/>
          </p:nvPicPr>
          <p:blipFill rotWithShape="1">
            <a:blip r:embed="rId5">
              <a:alphaModFix/>
            </a:blip>
            <a:srcRect b="7518" l="2944" r="4754" t="7527"/>
            <a:stretch/>
          </p:blipFill>
          <p:spPr>
            <a:xfrm>
              <a:off x="5901911" y="4762"/>
              <a:ext cx="2843012" cy="2031721"/>
            </a:xfrm>
            <a:prstGeom prst="rect">
              <a:avLst/>
            </a:prstGeom>
            <a:noFill/>
            <a:ln>
              <a:noFill/>
            </a:ln>
          </p:spPr>
        </p:pic>
      </p:grpSp>
      <p:cxnSp>
        <p:nvCxnSpPr>
          <p:cNvPr id="613" name="Google Shape;613;p69"/>
          <p:cNvCxnSpPr/>
          <p:nvPr/>
        </p:nvCxnSpPr>
        <p:spPr>
          <a:xfrm>
            <a:off x="2620566" y="3584972"/>
            <a:ext cx="1576500" cy="0"/>
          </a:xfrm>
          <a:prstGeom prst="straightConnector1">
            <a:avLst/>
          </a:prstGeom>
          <a:noFill/>
          <a:ln cap="flat" cmpd="sng" w="21425">
            <a:solidFill>
              <a:srgbClr val="6076B4"/>
            </a:solidFill>
            <a:prstDash val="solid"/>
            <a:round/>
            <a:headEnd len="med" w="med" type="none"/>
            <a:tailEnd len="med" w="med" type="none"/>
          </a:ln>
          <a:effectLst>
            <a:outerShdw blurRad="28575" rotWithShape="0" algn="ctr" dir="5400000" dist="15000">
              <a:srgbClr val="808080">
                <a:alpha val="37650"/>
              </a:srgbClr>
            </a:outerShdw>
          </a:effectLst>
        </p:spPr>
      </p:cxnSp>
      <p:cxnSp>
        <p:nvCxnSpPr>
          <p:cNvPr id="614" name="Google Shape;614;p69"/>
          <p:cNvCxnSpPr/>
          <p:nvPr/>
        </p:nvCxnSpPr>
        <p:spPr>
          <a:xfrm>
            <a:off x="4891088" y="3584972"/>
            <a:ext cx="1575300" cy="0"/>
          </a:xfrm>
          <a:prstGeom prst="straightConnector1">
            <a:avLst/>
          </a:prstGeom>
          <a:noFill/>
          <a:ln cap="flat" cmpd="sng" w="21425">
            <a:solidFill>
              <a:srgbClr val="6076B4"/>
            </a:solidFill>
            <a:prstDash val="solid"/>
            <a:round/>
            <a:headEnd len="med" w="med" type="none"/>
            <a:tailEnd len="med" w="med" type="none"/>
          </a:ln>
          <a:effectLst>
            <a:outerShdw blurRad="28575" rotWithShape="0" algn="ctr" dir="5400000" dist="15000">
              <a:srgbClr val="808080">
                <a:alpha val="37650"/>
              </a:srgbClr>
            </a:outerShdw>
          </a:effectLst>
        </p:spPr>
      </p:cxnSp>
      <p:sp>
        <p:nvSpPr>
          <p:cNvPr id="615" name="Google Shape;615;p69"/>
          <p:cNvSpPr/>
          <p:nvPr/>
        </p:nvSpPr>
        <p:spPr>
          <a:xfrm>
            <a:off x="3102769" y="3681413"/>
            <a:ext cx="976320" cy="644112"/>
          </a:xfrm>
          <a:custGeom>
            <a:rect b="b" l="l" r="r" t="t"/>
            <a:pathLst>
              <a:path extrusionOk="0" h="21600" w="21600">
                <a:moveTo>
                  <a:pt x="0" y="0"/>
                </a:moveTo>
                <a:lnTo>
                  <a:pt x="21600" y="0"/>
                </a:lnTo>
                <a:lnTo>
                  <a:pt x="21600" y="21599"/>
                </a:lnTo>
                <a:lnTo>
                  <a:pt x="0" y="21599"/>
                </a:lnTo>
                <a:lnTo>
                  <a:pt x="0" y="0"/>
                </a:lnTo>
                <a:close/>
              </a:path>
            </a:pathLst>
          </a:cu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dk1"/>
                </a:solidFill>
                <a:latin typeface="Arial"/>
                <a:ea typeface="Arial"/>
                <a:cs typeface="Arial"/>
                <a:sym typeface="Arial"/>
              </a:rPr>
              <a:t>2 months</a:t>
            </a:r>
            <a:endParaRPr sz="1100"/>
          </a:p>
        </p:txBody>
      </p:sp>
      <p:sp>
        <p:nvSpPr>
          <p:cNvPr id="616" name="Google Shape;616;p69"/>
          <p:cNvSpPr/>
          <p:nvPr/>
        </p:nvSpPr>
        <p:spPr>
          <a:xfrm>
            <a:off x="5111354" y="3681413"/>
            <a:ext cx="1104894" cy="488160"/>
          </a:xfrm>
          <a:custGeom>
            <a:rect b="b" l="l" r="r" t="t"/>
            <a:pathLst>
              <a:path extrusionOk="0" h="21600" w="21600">
                <a:moveTo>
                  <a:pt x="0" y="0"/>
                </a:moveTo>
                <a:lnTo>
                  <a:pt x="21600" y="0"/>
                </a:lnTo>
                <a:lnTo>
                  <a:pt x="21600" y="21599"/>
                </a:lnTo>
                <a:lnTo>
                  <a:pt x="0" y="21599"/>
                </a:lnTo>
                <a:lnTo>
                  <a:pt x="0" y="0"/>
                </a:lnTo>
                <a:close/>
              </a:path>
            </a:pathLst>
          </a:cu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CA" sz="1800" u="none" cap="none" strike="noStrike">
                <a:solidFill>
                  <a:schemeClr val="dk1"/>
                </a:solidFill>
                <a:latin typeface="Arial"/>
                <a:ea typeface="Arial"/>
                <a:cs typeface="Arial"/>
                <a:sym typeface="Arial"/>
              </a:rPr>
              <a:t>3 months</a:t>
            </a:r>
            <a:endParaRPr sz="1100"/>
          </a:p>
          <a:p>
            <a:pPr indent="0" lvl="0" marL="0" marR="0" rtl="0" algn="ctr">
              <a:lnSpc>
                <a:spcPct val="100000"/>
              </a:lnSpc>
              <a:spcBef>
                <a:spcPts val="0"/>
              </a:spcBef>
              <a:spcAft>
                <a:spcPts val="0"/>
              </a:spcAft>
              <a:buClr>
                <a:srgbClr val="000000"/>
              </a:buClr>
              <a:buSzPts val="1800"/>
              <a:buFont typeface="Arial"/>
              <a:buNone/>
            </a:pPr>
            <a:r>
              <a:rPr b="0" i="0" lang="en-CA" sz="1800" u="none" cap="none" strike="noStrike">
                <a:solidFill>
                  <a:schemeClr val="dk1"/>
                </a:solidFill>
                <a:latin typeface="Arial"/>
                <a:ea typeface="Arial"/>
                <a:cs typeface="Arial"/>
                <a:sym typeface="Arial"/>
              </a:rPr>
              <a:t>3 cycles Vidaza</a:t>
            </a:r>
            <a:endParaRPr sz="1100"/>
          </a:p>
        </p:txBody>
      </p:sp>
      <p:sp>
        <p:nvSpPr>
          <p:cNvPr id="617" name="Google Shape;617;p69"/>
          <p:cNvSpPr/>
          <p:nvPr/>
        </p:nvSpPr>
        <p:spPr>
          <a:xfrm>
            <a:off x="2159794" y="1158479"/>
            <a:ext cx="4808916" cy="278586"/>
          </a:xfrm>
          <a:custGeom>
            <a:rect b="b" l="l" r="r" t="t"/>
            <a:pathLst>
              <a:path extrusionOk="0" h="21600" w="21600">
                <a:moveTo>
                  <a:pt x="0" y="0"/>
                </a:moveTo>
                <a:lnTo>
                  <a:pt x="21599" y="0"/>
                </a:lnTo>
                <a:lnTo>
                  <a:pt x="21599" y="21599"/>
                </a:lnTo>
                <a:lnTo>
                  <a:pt x="0" y="21599"/>
                </a:lnTo>
                <a:lnTo>
                  <a:pt x="0" y="0"/>
                </a:lnTo>
                <a:close/>
              </a:path>
            </a:pathLst>
          </a:cu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dk1"/>
                </a:solidFill>
                <a:latin typeface="Arial"/>
                <a:ea typeface="Arial"/>
                <a:cs typeface="Arial"/>
                <a:sym typeface="Arial"/>
              </a:rPr>
              <a:t>9 yo with metastatic PF ependymoma to lung treated with azacytidine</a:t>
            </a:r>
            <a:endParaRPr sz="1100"/>
          </a:p>
        </p:txBody>
      </p:sp>
      <p:sp>
        <p:nvSpPr>
          <p:cNvPr id="618" name="Google Shape;618;p69"/>
          <p:cNvSpPr/>
          <p:nvPr/>
        </p:nvSpPr>
        <p:spPr>
          <a:xfrm>
            <a:off x="1329929" y="53579"/>
            <a:ext cx="6461532" cy="421470"/>
          </a:xfrm>
          <a:custGeom>
            <a:rect b="b" l="l" r="r" t="t"/>
            <a:pathLst>
              <a:path extrusionOk="0" h="21600" w="21600">
                <a:moveTo>
                  <a:pt x="0" y="0"/>
                </a:moveTo>
                <a:lnTo>
                  <a:pt x="21599" y="0"/>
                </a:lnTo>
                <a:lnTo>
                  <a:pt x="21599" y="21599"/>
                </a:lnTo>
                <a:lnTo>
                  <a:pt x="0" y="21599"/>
                </a:lnTo>
                <a:lnTo>
                  <a:pt x="0" y="0"/>
                </a:lnTo>
                <a:close/>
              </a:path>
            </a:pathLst>
          </a:custGeom>
          <a:noFill/>
          <a:ln>
            <a:noFill/>
          </a:ln>
        </p:spPr>
        <p:txBody>
          <a:bodyPr anchorCtr="0" anchor="t"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0" i="0" lang="en-CA" sz="2100" u="none" cap="none" strike="noStrike">
                <a:solidFill>
                  <a:srgbClr val="FFFFFF"/>
                </a:solidFill>
                <a:latin typeface="Arial"/>
                <a:ea typeface="Arial"/>
                <a:cs typeface="Arial"/>
                <a:sym typeface="Arial"/>
              </a:rPr>
              <a:t>Treatment of Metastatic PF ependymoma with Vidaza</a:t>
            </a:r>
            <a:endParaRPr b="0" i="0" sz="1800" u="none" cap="none" strike="noStrike">
              <a:solidFill>
                <a:schemeClr val="dk1"/>
              </a:solidFill>
              <a:latin typeface="Arial"/>
              <a:ea typeface="Arial"/>
              <a:cs typeface="Arial"/>
              <a:sym typeface="Arial"/>
            </a:endParaRPr>
          </a:p>
        </p:txBody>
      </p:sp>
      <p:sp>
        <p:nvSpPr>
          <p:cNvPr id="619" name="Google Shape;619;p69"/>
          <p:cNvSpPr txBox="1"/>
          <p:nvPr/>
        </p:nvSpPr>
        <p:spPr>
          <a:xfrm>
            <a:off x="3654029" y="4510088"/>
            <a:ext cx="19443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Effect lasted 15 months</a:t>
            </a:r>
            <a:endParaRPr sz="11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23" name="Shape 623"/>
        <p:cNvGrpSpPr/>
        <p:nvPr/>
      </p:nvGrpSpPr>
      <p:grpSpPr>
        <a:xfrm>
          <a:off x="0" y="0"/>
          <a:ext cx="0" cy="0"/>
          <a:chOff x="0" y="0"/>
          <a:chExt cx="0" cy="0"/>
        </a:xfrm>
      </p:grpSpPr>
      <p:sp>
        <p:nvSpPr>
          <p:cNvPr id="624" name="Google Shape;624;p70"/>
          <p:cNvSpPr txBox="1"/>
          <p:nvPr>
            <p:ph type="title"/>
          </p:nvPr>
        </p:nvSpPr>
        <p:spPr>
          <a:xfrm>
            <a:off x="152400" y="205978"/>
            <a:ext cx="8839200" cy="857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2500"/>
              <a:buNone/>
            </a:pPr>
            <a:r>
              <a:rPr lang="en-CA" sz="2400"/>
              <a:t>Molecular classification of ependymal tumors</a:t>
            </a:r>
            <a:endParaRPr/>
          </a:p>
        </p:txBody>
      </p:sp>
      <p:sp>
        <p:nvSpPr>
          <p:cNvPr id="625" name="Google Shape;625;p70"/>
          <p:cNvSpPr txBox="1"/>
          <p:nvPr/>
        </p:nvSpPr>
        <p:spPr>
          <a:xfrm>
            <a:off x="1145382" y="10717"/>
            <a:ext cx="3054000" cy="346200"/>
          </a:xfrm>
          <a:prstGeom prst="rect">
            <a:avLst/>
          </a:prstGeom>
          <a:noFill/>
          <a:ln cap="flat" cmpd="sng" w="28575">
            <a:solidFill>
              <a:srgbClr val="FF000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dk1"/>
                </a:solidFill>
                <a:latin typeface="Arial"/>
                <a:ea typeface="Arial"/>
                <a:cs typeface="Arial"/>
                <a:sym typeface="Arial"/>
              </a:rPr>
              <a:t>Pathway analysis example 3</a:t>
            </a:r>
            <a:endParaRPr sz="1100"/>
          </a:p>
        </p:txBody>
      </p:sp>
      <p:pic>
        <p:nvPicPr>
          <p:cNvPr id="626" name="Google Shape;626;p70"/>
          <p:cNvPicPr preferRelativeResize="0"/>
          <p:nvPr/>
        </p:nvPicPr>
        <p:blipFill rotWithShape="1">
          <a:blip r:embed="rId3">
            <a:alphaModFix/>
          </a:blip>
          <a:srcRect b="0" l="0" r="0" t="1390"/>
          <a:stretch/>
        </p:blipFill>
        <p:spPr>
          <a:xfrm>
            <a:off x="1655676" y="843558"/>
            <a:ext cx="5832649" cy="3965186"/>
          </a:xfrm>
          <a:prstGeom prst="rect">
            <a:avLst/>
          </a:prstGeom>
          <a:noFill/>
          <a:ln>
            <a:noFill/>
          </a:ln>
        </p:spPr>
      </p:pic>
      <p:sp>
        <p:nvSpPr>
          <p:cNvPr id="627" name="Google Shape;627;p70"/>
          <p:cNvSpPr txBox="1"/>
          <p:nvPr/>
        </p:nvSpPr>
        <p:spPr>
          <a:xfrm>
            <a:off x="1143000" y="4334567"/>
            <a:ext cx="21867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CA" sz="1100" u="none" cap="none" strike="noStrike">
                <a:solidFill>
                  <a:srgbClr val="000000"/>
                </a:solidFill>
                <a:latin typeface="Arial"/>
                <a:ea typeface="Arial"/>
                <a:cs typeface="Arial"/>
                <a:sym typeface="Arial"/>
              </a:rPr>
              <a:t>Pajtler et al. Cancer Cell 27, 728–743, May 11, 2015</a:t>
            </a:r>
            <a:endParaRPr sz="11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32" name="Shape 632"/>
        <p:cNvGrpSpPr/>
        <p:nvPr/>
      </p:nvGrpSpPr>
      <p:grpSpPr>
        <a:xfrm>
          <a:off x="0" y="0"/>
          <a:ext cx="0" cy="0"/>
          <a:chOff x="0" y="0"/>
          <a:chExt cx="0" cy="0"/>
        </a:xfrm>
      </p:grpSpPr>
      <p:sp>
        <p:nvSpPr>
          <p:cNvPr id="633" name="Google Shape;633;p71"/>
          <p:cNvSpPr/>
          <p:nvPr/>
        </p:nvSpPr>
        <p:spPr>
          <a:xfrm>
            <a:off x="1684734" y="2024061"/>
            <a:ext cx="932700" cy="1665600"/>
          </a:xfrm>
          <a:prstGeom prst="rect">
            <a:avLst/>
          </a:prstGeom>
          <a:solidFill>
            <a:srgbClr val="DCC000"/>
          </a:solidFill>
          <a:ln cap="flat" cmpd="sng" w="7150">
            <a:solidFill>
              <a:srgbClr val="4A7DBA"/>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descr="80%" id="634" name="Google Shape;634;p71"/>
          <p:cNvSpPr/>
          <p:nvPr/>
        </p:nvSpPr>
        <p:spPr>
          <a:xfrm>
            <a:off x="6730526" y="2807897"/>
            <a:ext cx="918000" cy="346200"/>
          </a:xfrm>
          <a:prstGeom prst="rect">
            <a:avLst/>
          </a:prstGeom>
          <a:solidFill>
            <a:schemeClr val="lt1"/>
          </a:solidFill>
          <a:ln cap="flat" cmpd="sng" w="715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5" name="Google Shape;635;p71"/>
          <p:cNvSpPr txBox="1"/>
          <p:nvPr>
            <p:ph type="title"/>
          </p:nvPr>
        </p:nvSpPr>
        <p:spPr>
          <a:xfrm>
            <a:off x="1218240" y="-3572"/>
            <a:ext cx="6704400" cy="8574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2700"/>
              <a:buFont typeface="Calibri"/>
              <a:buNone/>
            </a:pPr>
            <a:r>
              <a:rPr b="1" lang="en-CA" sz="2700">
                <a:latin typeface="Calibri"/>
                <a:ea typeface="Calibri"/>
                <a:cs typeface="Calibri"/>
                <a:sym typeface="Calibri"/>
              </a:rPr>
              <a:t>How do simple enrichment tests work?</a:t>
            </a:r>
            <a:endParaRPr/>
          </a:p>
        </p:txBody>
      </p:sp>
      <p:sp>
        <p:nvSpPr>
          <p:cNvPr id="636" name="Google Shape;636;p71"/>
          <p:cNvSpPr/>
          <p:nvPr/>
        </p:nvSpPr>
        <p:spPr>
          <a:xfrm>
            <a:off x="1684734" y="2046749"/>
            <a:ext cx="918000" cy="564300"/>
          </a:xfrm>
          <a:prstGeom prst="rect">
            <a:avLst/>
          </a:prstGeom>
          <a:solidFill>
            <a:srgbClr val="FF40FF"/>
          </a:solidFill>
          <a:ln cap="flat" cmpd="sng" w="715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637" name="Google Shape;637;p71"/>
          <p:cNvCxnSpPr/>
          <p:nvPr/>
        </p:nvCxnSpPr>
        <p:spPr>
          <a:xfrm>
            <a:off x="1846661" y="3434954"/>
            <a:ext cx="107100" cy="432300"/>
          </a:xfrm>
          <a:prstGeom prst="straightConnector1">
            <a:avLst/>
          </a:prstGeom>
          <a:noFill/>
          <a:ln cap="flat" cmpd="sng" w="7150">
            <a:solidFill>
              <a:schemeClr val="dk1"/>
            </a:solidFill>
            <a:prstDash val="solid"/>
            <a:round/>
            <a:headEnd len="med" w="med" type="none"/>
            <a:tailEnd len="med" w="med" type="triangle"/>
          </a:ln>
        </p:spPr>
      </p:cxnSp>
      <p:sp>
        <p:nvSpPr>
          <p:cNvPr id="638" name="Google Shape;638;p71"/>
          <p:cNvSpPr txBox="1"/>
          <p:nvPr/>
        </p:nvSpPr>
        <p:spPr>
          <a:xfrm>
            <a:off x="3106341" y="752475"/>
            <a:ext cx="2751600" cy="900300"/>
          </a:xfrm>
          <a:prstGeom prst="rect">
            <a:avLst/>
          </a:prstGeom>
          <a:noFill/>
          <a:ln cap="flat" cmpd="sng" w="7150">
            <a:solidFill>
              <a:srgbClr val="FF000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b="1" lang="en-CA" sz="1800">
                <a:solidFill>
                  <a:schemeClr val="dk1"/>
                </a:solidFill>
                <a:latin typeface="Calibri"/>
                <a:ea typeface="Calibri"/>
                <a:cs typeface="Calibri"/>
                <a:sym typeface="Calibri"/>
              </a:rPr>
              <a:t>OVERLAP BETWEEN GENE LIST AND GENE_SETS (PATHWAYS)</a:t>
            </a:r>
            <a:endParaRPr sz="1100"/>
          </a:p>
        </p:txBody>
      </p:sp>
      <p:sp>
        <p:nvSpPr>
          <p:cNvPr id="639" name="Google Shape;639;p71"/>
          <p:cNvSpPr txBox="1"/>
          <p:nvPr/>
        </p:nvSpPr>
        <p:spPr>
          <a:xfrm>
            <a:off x="1277541" y="3873104"/>
            <a:ext cx="2160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CA" sz="1400">
                <a:solidFill>
                  <a:srgbClr val="C8B24D"/>
                </a:solidFill>
                <a:latin typeface="Calibri"/>
                <a:ea typeface="Calibri"/>
                <a:cs typeface="Calibri"/>
                <a:sym typeface="Calibri"/>
              </a:rPr>
              <a:t>Background</a:t>
            </a:r>
            <a:r>
              <a:rPr b="1" lang="en-CA" sz="1400">
                <a:solidFill>
                  <a:schemeClr val="dk1"/>
                </a:solidFill>
                <a:latin typeface="Calibri"/>
                <a:ea typeface="Calibri"/>
                <a:cs typeface="Calibri"/>
                <a:sym typeface="Calibri"/>
              </a:rPr>
              <a:t> genes</a:t>
            </a:r>
            <a:endParaRPr sz="1100"/>
          </a:p>
          <a:p>
            <a:pPr indent="0" lvl="0" marL="0" marR="0" rtl="0" algn="l">
              <a:spcBef>
                <a:spcPts val="0"/>
              </a:spcBef>
              <a:spcAft>
                <a:spcPts val="0"/>
              </a:spcAft>
              <a:buNone/>
            </a:pPr>
            <a:r>
              <a:t/>
            </a:r>
            <a:endParaRPr b="1" sz="1400">
              <a:solidFill>
                <a:schemeClr val="dk1"/>
              </a:solidFill>
              <a:latin typeface="Calibri"/>
              <a:ea typeface="Calibri"/>
              <a:cs typeface="Calibri"/>
              <a:sym typeface="Calibri"/>
            </a:endParaRPr>
          </a:p>
        </p:txBody>
      </p:sp>
      <p:sp>
        <p:nvSpPr>
          <p:cNvPr id="640" name="Google Shape;640;p71"/>
          <p:cNvSpPr txBox="1"/>
          <p:nvPr/>
        </p:nvSpPr>
        <p:spPr>
          <a:xfrm>
            <a:off x="3239691" y="2114551"/>
            <a:ext cx="1243200" cy="1454700"/>
          </a:xfrm>
          <a:prstGeom prst="rect">
            <a:avLst/>
          </a:prstGeom>
          <a:noFill/>
          <a:ln cap="flat" cmpd="sng" w="57150">
            <a:solidFill>
              <a:srgbClr val="00000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b="1" i="1" lang="en-CA" sz="1800">
                <a:solidFill>
                  <a:srgbClr val="000000"/>
                </a:solidFill>
                <a:latin typeface="Calibri"/>
                <a:ea typeface="Calibri"/>
                <a:cs typeface="Calibri"/>
                <a:sym typeface="Calibri"/>
              </a:rPr>
              <a:t>Is this overlap larger than expected by chance?</a:t>
            </a:r>
            <a:endParaRPr sz="1100"/>
          </a:p>
        </p:txBody>
      </p:sp>
      <p:pic>
        <p:nvPicPr>
          <p:cNvPr descr="L1_Dice" id="641" name="Google Shape;641;p71"/>
          <p:cNvPicPr preferRelativeResize="0"/>
          <p:nvPr/>
        </p:nvPicPr>
        <p:blipFill rotWithShape="1">
          <a:blip r:embed="rId3">
            <a:alphaModFix/>
          </a:blip>
          <a:srcRect b="0" l="0" r="754" t="0"/>
          <a:stretch/>
        </p:blipFill>
        <p:spPr>
          <a:xfrm>
            <a:off x="5636342" y="2352373"/>
            <a:ext cx="850106" cy="641747"/>
          </a:xfrm>
          <a:prstGeom prst="rect">
            <a:avLst/>
          </a:prstGeom>
          <a:noFill/>
          <a:ln>
            <a:noFill/>
          </a:ln>
        </p:spPr>
      </p:pic>
      <p:sp>
        <p:nvSpPr>
          <p:cNvPr id="642" name="Google Shape;642;p71"/>
          <p:cNvSpPr/>
          <p:nvPr/>
        </p:nvSpPr>
        <p:spPr>
          <a:xfrm>
            <a:off x="6577424" y="2963820"/>
            <a:ext cx="509100" cy="486900"/>
          </a:xfrm>
          <a:prstGeom prst="ellipse">
            <a:avLst/>
          </a:prstGeom>
          <a:solidFill>
            <a:srgbClr val="3366FF">
              <a:alpha val="39610"/>
            </a:srgbClr>
          </a:solidFill>
          <a:ln cap="flat" cmpd="sng" w="7150">
            <a:solidFill>
              <a:schemeClr val="dk1"/>
            </a:solidFill>
            <a:prstDash val="dash"/>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643" name="Google Shape;643;p71"/>
          <p:cNvCxnSpPr/>
          <p:nvPr/>
        </p:nvCxnSpPr>
        <p:spPr>
          <a:xfrm>
            <a:off x="6378100" y="2946494"/>
            <a:ext cx="162000" cy="108600"/>
          </a:xfrm>
          <a:prstGeom prst="straightConnector1">
            <a:avLst/>
          </a:prstGeom>
          <a:noFill/>
          <a:ln cap="flat" cmpd="sng" w="7150">
            <a:solidFill>
              <a:schemeClr val="dk1"/>
            </a:solidFill>
            <a:prstDash val="dash"/>
            <a:round/>
            <a:headEnd len="med" w="med" type="none"/>
            <a:tailEnd len="med" w="med" type="triangle"/>
          </a:ln>
        </p:spPr>
      </p:cxnSp>
      <p:cxnSp>
        <p:nvCxnSpPr>
          <p:cNvPr id="644" name="Google Shape;644;p71"/>
          <p:cNvCxnSpPr/>
          <p:nvPr/>
        </p:nvCxnSpPr>
        <p:spPr>
          <a:xfrm>
            <a:off x="6075156" y="2967027"/>
            <a:ext cx="471000" cy="483900"/>
          </a:xfrm>
          <a:prstGeom prst="straightConnector1">
            <a:avLst/>
          </a:prstGeom>
          <a:noFill/>
          <a:ln cap="flat" cmpd="sng" w="7150">
            <a:solidFill>
              <a:schemeClr val="dk1"/>
            </a:solidFill>
            <a:prstDash val="dash"/>
            <a:round/>
            <a:headEnd len="med" w="med" type="none"/>
            <a:tailEnd len="med" w="med" type="triangle"/>
          </a:ln>
        </p:spPr>
      </p:cxnSp>
      <p:sp>
        <p:nvSpPr>
          <p:cNvPr id="645" name="Google Shape;645;p71"/>
          <p:cNvSpPr txBox="1"/>
          <p:nvPr/>
        </p:nvSpPr>
        <p:spPr>
          <a:xfrm>
            <a:off x="4654154" y="3596281"/>
            <a:ext cx="2867700" cy="900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1" lang="en-CA" sz="1800">
                <a:solidFill>
                  <a:srgbClr val="000000"/>
                </a:solidFill>
                <a:latin typeface="Arial"/>
                <a:ea typeface="Arial"/>
                <a:cs typeface="Arial"/>
                <a:sym typeface="Arial"/>
              </a:rPr>
              <a:t>random sampling </a:t>
            </a:r>
            <a:endParaRPr sz="1100"/>
          </a:p>
          <a:p>
            <a:pPr indent="0" lvl="0" marL="0" marR="0" rtl="0" algn="l">
              <a:spcBef>
                <a:spcPts val="0"/>
              </a:spcBef>
              <a:spcAft>
                <a:spcPts val="0"/>
              </a:spcAft>
              <a:buNone/>
            </a:pPr>
            <a:r>
              <a:rPr b="1" i="1" lang="en-CA" sz="1800">
                <a:solidFill>
                  <a:srgbClr val="000000"/>
                </a:solidFill>
                <a:latin typeface="Arial"/>
                <a:ea typeface="Arial"/>
                <a:cs typeface="Arial"/>
                <a:sym typeface="Arial"/>
              </a:rPr>
              <a:t>using background genes</a:t>
            </a:r>
            <a:endParaRPr sz="1100"/>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6" name="Google Shape;646;p71"/>
          <p:cNvSpPr/>
          <p:nvPr/>
        </p:nvSpPr>
        <p:spPr>
          <a:xfrm>
            <a:off x="4974431" y="1434704"/>
            <a:ext cx="539400" cy="488400"/>
          </a:xfrm>
          <a:prstGeom prst="ellipse">
            <a:avLst/>
          </a:prstGeom>
          <a:solidFill>
            <a:schemeClr val="dk1"/>
          </a:solidFill>
          <a:ln cap="flat" cmpd="sng" w="7150">
            <a:solidFill>
              <a:schemeClr val="dk1"/>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lang="en-CA" sz="1400">
                <a:solidFill>
                  <a:schemeClr val="lt1"/>
                </a:solidFill>
                <a:latin typeface="Calibri"/>
                <a:ea typeface="Calibri"/>
                <a:cs typeface="Calibri"/>
                <a:sym typeface="Calibri"/>
              </a:rPr>
              <a:t>1</a:t>
            </a:r>
            <a:endParaRPr sz="1100"/>
          </a:p>
        </p:txBody>
      </p:sp>
      <p:sp>
        <p:nvSpPr>
          <p:cNvPr id="647" name="Google Shape;647;p71"/>
          <p:cNvSpPr/>
          <p:nvPr/>
        </p:nvSpPr>
        <p:spPr>
          <a:xfrm>
            <a:off x="4113611" y="2024061"/>
            <a:ext cx="540600" cy="488400"/>
          </a:xfrm>
          <a:prstGeom prst="ellipse">
            <a:avLst/>
          </a:prstGeom>
          <a:solidFill>
            <a:schemeClr val="dk1"/>
          </a:solidFill>
          <a:ln cap="flat" cmpd="sng" w="7150">
            <a:solidFill>
              <a:schemeClr val="dk1"/>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lang="en-CA" sz="1400">
                <a:solidFill>
                  <a:schemeClr val="lt1"/>
                </a:solidFill>
                <a:latin typeface="Calibri"/>
                <a:ea typeface="Calibri"/>
                <a:cs typeface="Calibri"/>
                <a:sym typeface="Calibri"/>
              </a:rPr>
              <a:t>2</a:t>
            </a:r>
            <a:endParaRPr sz="1100"/>
          </a:p>
        </p:txBody>
      </p:sp>
      <p:sp>
        <p:nvSpPr>
          <p:cNvPr id="648" name="Google Shape;648;p71"/>
          <p:cNvSpPr txBox="1"/>
          <p:nvPr/>
        </p:nvSpPr>
        <p:spPr>
          <a:xfrm>
            <a:off x="1965723" y="903521"/>
            <a:ext cx="9444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CA" sz="1400">
                <a:solidFill>
                  <a:srgbClr val="0432FF"/>
                </a:solidFill>
                <a:latin typeface="Calibri"/>
                <a:ea typeface="Calibri"/>
                <a:cs typeface="Calibri"/>
                <a:sym typeface="Calibri"/>
              </a:rPr>
              <a:t>gene-set (pathway)</a:t>
            </a:r>
            <a:endParaRPr sz="1100"/>
          </a:p>
        </p:txBody>
      </p:sp>
      <p:sp>
        <p:nvSpPr>
          <p:cNvPr id="649" name="Google Shape;649;p71"/>
          <p:cNvSpPr txBox="1"/>
          <p:nvPr/>
        </p:nvSpPr>
        <p:spPr>
          <a:xfrm>
            <a:off x="1155619" y="1597637"/>
            <a:ext cx="9444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CA" sz="1400">
                <a:solidFill>
                  <a:srgbClr val="FF40FF"/>
                </a:solidFill>
                <a:latin typeface="Calibri"/>
                <a:ea typeface="Calibri"/>
                <a:cs typeface="Calibri"/>
                <a:sym typeface="Calibri"/>
              </a:rPr>
              <a:t>gene list</a:t>
            </a:r>
            <a:endParaRPr sz="1100"/>
          </a:p>
        </p:txBody>
      </p:sp>
      <p:sp>
        <p:nvSpPr>
          <p:cNvPr id="650" name="Google Shape;650;p71"/>
          <p:cNvSpPr/>
          <p:nvPr/>
        </p:nvSpPr>
        <p:spPr>
          <a:xfrm>
            <a:off x="6246020" y="901304"/>
            <a:ext cx="1512000" cy="1003200"/>
          </a:xfrm>
          <a:prstGeom prst="rect">
            <a:avLst/>
          </a:prstGeom>
          <a:solidFill>
            <a:srgbClr val="FFFF99"/>
          </a:solidFill>
          <a:ln cap="flat" cmpd="sng" w="21425">
            <a:solidFill>
              <a:schemeClr val="dk1"/>
            </a:solidFill>
            <a:prstDash val="solid"/>
            <a:miter lim="800000"/>
            <a:headEnd len="sm" w="sm" type="none"/>
            <a:tailEnd len="sm" w="sm" type="none"/>
          </a:ln>
          <a:effectLst>
            <a:outerShdw blurRad="47625" rotWithShape="0" algn="ctr" dir="2700000" dist="80822">
              <a:schemeClr val="lt2">
                <a:alpha val="49800"/>
              </a:scheme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51" name="Google Shape;651;p71"/>
          <p:cNvSpPr txBox="1"/>
          <p:nvPr/>
        </p:nvSpPr>
        <p:spPr>
          <a:xfrm>
            <a:off x="6222536" y="628619"/>
            <a:ext cx="17277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chemeClr val="dk1"/>
              </a:buClr>
              <a:buSzPts val="1400"/>
              <a:buFont typeface="Calibri"/>
              <a:buNone/>
            </a:pPr>
            <a:r>
              <a:rPr b="1" lang="en-CA" sz="1400">
                <a:solidFill>
                  <a:schemeClr val="dk1"/>
                </a:solidFill>
                <a:latin typeface="Calibri"/>
                <a:ea typeface="Calibri"/>
                <a:cs typeface="Calibri"/>
                <a:sym typeface="Calibri"/>
              </a:rPr>
              <a:t>Enrichment Table</a:t>
            </a:r>
            <a:endParaRPr sz="1100"/>
          </a:p>
        </p:txBody>
      </p:sp>
      <p:sp>
        <p:nvSpPr>
          <p:cNvPr id="652" name="Google Shape;652;p71"/>
          <p:cNvSpPr txBox="1"/>
          <p:nvPr/>
        </p:nvSpPr>
        <p:spPr>
          <a:xfrm>
            <a:off x="6270842" y="866865"/>
            <a:ext cx="1868400" cy="679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CA" sz="1100">
                <a:solidFill>
                  <a:schemeClr val="dk1"/>
                </a:solidFill>
                <a:latin typeface="Calibri"/>
                <a:ea typeface="Calibri"/>
                <a:cs typeface="Calibri"/>
                <a:sym typeface="Calibri"/>
              </a:rPr>
              <a:t>Gene-set	p-value	</a:t>
            </a:r>
            <a:endParaRPr sz="1100"/>
          </a:p>
          <a:p>
            <a:pPr indent="0" lvl="0" marL="0" marR="0" rtl="0" algn="l">
              <a:spcBef>
                <a:spcPts val="800"/>
              </a:spcBef>
              <a:spcAft>
                <a:spcPts val="0"/>
              </a:spcAft>
              <a:buNone/>
            </a:pPr>
            <a:r>
              <a:rPr b="1" lang="en-CA" sz="1100">
                <a:solidFill>
                  <a:schemeClr val="dk1"/>
                </a:solidFill>
                <a:latin typeface="Calibri"/>
                <a:ea typeface="Calibri"/>
                <a:cs typeface="Calibri"/>
                <a:sym typeface="Calibri"/>
              </a:rPr>
              <a:t>Spindle	0.0001	</a:t>
            </a:r>
            <a:endParaRPr sz="1100"/>
          </a:p>
          <a:p>
            <a:pPr indent="0" lvl="0" marL="0" marR="0" rtl="0" algn="l">
              <a:spcBef>
                <a:spcPts val="0"/>
              </a:spcBef>
              <a:spcAft>
                <a:spcPts val="0"/>
              </a:spcAft>
              <a:buNone/>
            </a:pPr>
            <a:r>
              <a:rPr b="1" lang="en-CA" sz="1100">
                <a:solidFill>
                  <a:schemeClr val="dk1"/>
                </a:solidFill>
                <a:latin typeface="Calibri"/>
                <a:ea typeface="Calibri"/>
                <a:cs typeface="Calibri"/>
                <a:sym typeface="Calibri"/>
              </a:rPr>
              <a:t>Apoptosis	0.025	</a:t>
            </a:r>
            <a:endParaRPr sz="1100"/>
          </a:p>
        </p:txBody>
      </p:sp>
      <p:sp>
        <p:nvSpPr>
          <p:cNvPr id="653" name="Google Shape;653;p71"/>
          <p:cNvSpPr/>
          <p:nvPr/>
        </p:nvSpPr>
        <p:spPr>
          <a:xfrm rot="-1066445">
            <a:off x="4670458" y="1982342"/>
            <a:ext cx="1669699" cy="175517"/>
          </a:xfrm>
          <a:prstGeom prst="rightArrow">
            <a:avLst>
              <a:gd fmla="val 43787" name="adj1"/>
              <a:gd fmla="val 64704" name="adj2"/>
            </a:avLst>
          </a:prstGeom>
          <a:solidFill>
            <a:srgbClr val="FFFF29"/>
          </a:solidFill>
          <a:ln cap="flat" cmpd="sng" w="9525">
            <a:solidFill>
              <a:schemeClr val="dk1"/>
            </a:solidFill>
            <a:prstDash val="solid"/>
            <a:miter lim="800000"/>
            <a:headEnd len="sm" w="sm" type="none"/>
            <a:tailEnd len="sm" w="sm" type="none"/>
          </a:ln>
          <a:effectLst>
            <a:outerShdw blurRad="47625" rotWithShape="0" algn="ctr" dir="2700000" dist="80822">
              <a:srgbClr val="B2B2B2">
                <a:alpha val="749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54" name="Google Shape;654;p71"/>
          <p:cNvSpPr txBox="1"/>
          <p:nvPr/>
        </p:nvSpPr>
        <p:spPr>
          <a:xfrm>
            <a:off x="1277542" y="4404399"/>
            <a:ext cx="6274800" cy="515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CA" sz="1500">
                <a:solidFill>
                  <a:schemeClr val="dk1"/>
                </a:solidFill>
                <a:latin typeface="Calibri"/>
                <a:ea typeface="Calibri"/>
                <a:cs typeface="Calibri"/>
                <a:sym typeface="Calibri"/>
              </a:rPr>
              <a:t>Empirical pval =(#obs_overlap &gt; random_overlap) +1) / (number of tests + 1)</a:t>
            </a:r>
            <a:endParaRPr sz="1100"/>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55" name="Google Shape;655;p71"/>
          <p:cNvSpPr txBox="1"/>
          <p:nvPr/>
        </p:nvSpPr>
        <p:spPr>
          <a:xfrm>
            <a:off x="2303330" y="2093109"/>
            <a:ext cx="3141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13</a:t>
            </a:r>
            <a:endParaRPr sz="1100"/>
          </a:p>
        </p:txBody>
      </p:sp>
      <p:sp>
        <p:nvSpPr>
          <p:cNvPr id="656" name="Google Shape;656;p71"/>
          <p:cNvSpPr txBox="1"/>
          <p:nvPr/>
        </p:nvSpPr>
        <p:spPr>
          <a:xfrm>
            <a:off x="1246882" y="2125919"/>
            <a:ext cx="3141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41</a:t>
            </a:r>
            <a:endParaRPr sz="1100"/>
          </a:p>
        </p:txBody>
      </p:sp>
      <p:sp>
        <p:nvSpPr>
          <p:cNvPr id="657" name="Google Shape;657;p71"/>
          <p:cNvSpPr txBox="1"/>
          <p:nvPr/>
        </p:nvSpPr>
        <p:spPr>
          <a:xfrm>
            <a:off x="2056293" y="1341520"/>
            <a:ext cx="3141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39</a:t>
            </a:r>
            <a:endParaRPr sz="1100"/>
          </a:p>
        </p:txBody>
      </p:sp>
      <p:sp>
        <p:nvSpPr>
          <p:cNvPr id="658" name="Google Shape;658;p71"/>
          <p:cNvSpPr/>
          <p:nvPr/>
        </p:nvSpPr>
        <p:spPr>
          <a:xfrm>
            <a:off x="2177059" y="1467443"/>
            <a:ext cx="929100" cy="941100"/>
          </a:xfrm>
          <a:prstGeom prst="ellipse">
            <a:avLst/>
          </a:prstGeom>
          <a:solidFill>
            <a:srgbClr val="558ED5">
              <a:alpha val="49800"/>
            </a:srgbClr>
          </a:solidFill>
          <a:ln cap="flat" cmpd="sng" w="7150">
            <a:solidFill>
              <a:srgbClr val="0096FF"/>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6"/>
          <p:cNvSpPr txBox="1"/>
          <p:nvPr/>
        </p:nvSpPr>
        <p:spPr>
          <a:xfrm>
            <a:off x="1747125" y="2825457"/>
            <a:ext cx="5085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900">
                <a:solidFill>
                  <a:srgbClr val="92D050"/>
                </a:solidFill>
                <a:latin typeface="Calibri"/>
                <a:ea typeface="Calibri"/>
                <a:cs typeface="Calibri"/>
                <a:sym typeface="Calibri"/>
              </a:rPr>
              <a:t>STON2</a:t>
            </a:r>
            <a:endParaRPr/>
          </a:p>
        </p:txBody>
      </p:sp>
      <p:sp>
        <p:nvSpPr>
          <p:cNvPr id="155" name="Google Shape;155;p36"/>
          <p:cNvSpPr txBox="1"/>
          <p:nvPr/>
        </p:nvSpPr>
        <p:spPr>
          <a:xfrm>
            <a:off x="1846801" y="3152180"/>
            <a:ext cx="4974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900">
                <a:solidFill>
                  <a:srgbClr val="92D050"/>
                </a:solidFill>
                <a:latin typeface="Calibri"/>
                <a:ea typeface="Calibri"/>
                <a:cs typeface="Calibri"/>
                <a:sym typeface="Calibri"/>
              </a:rPr>
              <a:t>NFKB2</a:t>
            </a:r>
            <a:endParaRPr/>
          </a:p>
        </p:txBody>
      </p:sp>
      <p:grpSp>
        <p:nvGrpSpPr>
          <p:cNvPr id="156" name="Google Shape;156;p36"/>
          <p:cNvGrpSpPr/>
          <p:nvPr/>
        </p:nvGrpSpPr>
        <p:grpSpPr>
          <a:xfrm>
            <a:off x="563802" y="1257586"/>
            <a:ext cx="7175282" cy="2701365"/>
            <a:chOff x="1441302" y="1227586"/>
            <a:chExt cx="7175282" cy="2701365"/>
          </a:xfrm>
        </p:grpSpPr>
        <p:sp>
          <p:nvSpPr>
            <p:cNvPr id="157" name="Google Shape;157;p36"/>
            <p:cNvSpPr txBox="1"/>
            <p:nvPr/>
          </p:nvSpPr>
          <p:spPr>
            <a:xfrm>
              <a:off x="7039619" y="1227586"/>
              <a:ext cx="1171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1800" u="sng">
                  <a:solidFill>
                    <a:srgbClr val="0432FF"/>
                  </a:solidFill>
                  <a:latin typeface="Calibri"/>
                  <a:ea typeface="Calibri"/>
                  <a:cs typeface="Calibri"/>
                  <a:sym typeface="Calibri"/>
                </a:rPr>
                <a:t>pathway:</a:t>
              </a:r>
              <a:endParaRPr/>
            </a:p>
          </p:txBody>
        </p:sp>
        <p:sp>
          <p:nvSpPr>
            <p:cNvPr id="158" name="Google Shape;158;p36"/>
            <p:cNvSpPr/>
            <p:nvPr/>
          </p:nvSpPr>
          <p:spPr>
            <a:xfrm>
              <a:off x="5887164" y="2174965"/>
              <a:ext cx="2628900" cy="1717800"/>
            </a:xfrm>
            <a:prstGeom prst="ellipse">
              <a:avLst/>
            </a:prstGeom>
            <a:gradFill>
              <a:gsLst>
                <a:gs pos="0">
                  <a:srgbClr val="E8E8E8"/>
                </a:gs>
                <a:gs pos="37000">
                  <a:srgbClr val="E8E8E8"/>
                </a:gs>
                <a:gs pos="99500">
                  <a:srgbClr val="DEDEDE"/>
                </a:gs>
                <a:gs pos="99750">
                  <a:srgbClr val="D9D9D9"/>
                </a:gs>
                <a:gs pos="100000">
                  <a:srgbClr val="D2D2D2"/>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rgbClr val="000000"/>
                </a:solidFill>
                <a:latin typeface="Calibri"/>
                <a:ea typeface="Calibri"/>
                <a:cs typeface="Calibri"/>
                <a:sym typeface="Calibri"/>
              </a:endParaRPr>
            </a:p>
          </p:txBody>
        </p:sp>
        <p:sp>
          <p:nvSpPr>
            <p:cNvPr id="159" name="Google Shape;159;p36"/>
            <p:cNvSpPr/>
            <p:nvPr/>
          </p:nvSpPr>
          <p:spPr>
            <a:xfrm>
              <a:off x="1441302" y="2211151"/>
              <a:ext cx="5642100" cy="1717800"/>
            </a:xfrm>
            <a:prstGeom prst="ellipse">
              <a:avLst/>
            </a:prstGeom>
            <a:noFill/>
            <a:ln cap="flat" cmpd="sng" w="9525">
              <a:solidFill>
                <a:srgbClr val="00000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0" name="Google Shape;160;p36"/>
            <p:cNvSpPr txBox="1"/>
            <p:nvPr/>
          </p:nvSpPr>
          <p:spPr>
            <a:xfrm>
              <a:off x="3570769" y="1841819"/>
              <a:ext cx="1428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1800" u="sng">
                  <a:solidFill>
                    <a:srgbClr val="FF40FF"/>
                  </a:solidFill>
                  <a:latin typeface="Calibri"/>
                  <a:ea typeface="Calibri"/>
                  <a:cs typeface="Calibri"/>
                  <a:sym typeface="Calibri"/>
                </a:rPr>
                <a:t>My gene list</a:t>
              </a:r>
              <a:endParaRPr/>
            </a:p>
          </p:txBody>
        </p:sp>
        <p:cxnSp>
          <p:nvCxnSpPr>
            <p:cNvPr id="161" name="Google Shape;161;p36"/>
            <p:cNvCxnSpPr/>
            <p:nvPr/>
          </p:nvCxnSpPr>
          <p:spPr>
            <a:xfrm>
              <a:off x="6354399" y="1984502"/>
              <a:ext cx="0" cy="432900"/>
            </a:xfrm>
            <a:prstGeom prst="straightConnector1">
              <a:avLst/>
            </a:prstGeom>
            <a:noFill/>
            <a:ln cap="flat" cmpd="sng" w="57150">
              <a:solidFill>
                <a:srgbClr val="4F81BD"/>
              </a:solidFill>
              <a:prstDash val="solid"/>
              <a:round/>
              <a:headEnd len="sm" w="sm" type="none"/>
              <a:tailEnd len="med" w="med" type="triangle"/>
            </a:ln>
            <a:effectLst>
              <a:outerShdw blurRad="40000" rotWithShape="0" dir="5400000" dist="20000">
                <a:srgbClr val="000000">
                  <a:alpha val="37650"/>
                </a:srgbClr>
              </a:outerShdw>
            </a:effectLst>
          </p:spPr>
        </p:cxnSp>
        <p:sp>
          <p:nvSpPr>
            <p:cNvPr id="162" name="Google Shape;162;p36"/>
            <p:cNvSpPr txBox="1"/>
            <p:nvPr/>
          </p:nvSpPr>
          <p:spPr>
            <a:xfrm>
              <a:off x="6006603" y="2539574"/>
              <a:ext cx="5949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900">
                  <a:solidFill>
                    <a:srgbClr val="000000"/>
                  </a:solidFill>
                  <a:latin typeface="Calibri"/>
                  <a:ea typeface="Calibri"/>
                  <a:cs typeface="Calibri"/>
                  <a:sym typeface="Calibri"/>
                </a:rPr>
                <a:t>SEMA4A</a:t>
              </a:r>
              <a:endParaRPr/>
            </a:p>
          </p:txBody>
        </p:sp>
        <p:sp>
          <p:nvSpPr>
            <p:cNvPr id="163" name="Google Shape;163;p36"/>
            <p:cNvSpPr txBox="1"/>
            <p:nvPr/>
          </p:nvSpPr>
          <p:spPr>
            <a:xfrm>
              <a:off x="5855600" y="2944337"/>
              <a:ext cx="4908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900">
                  <a:solidFill>
                    <a:srgbClr val="000000"/>
                  </a:solidFill>
                  <a:latin typeface="Calibri"/>
                  <a:ea typeface="Calibri"/>
                  <a:cs typeface="Calibri"/>
                  <a:sym typeface="Calibri"/>
                </a:rPr>
                <a:t>DNM3</a:t>
              </a:r>
              <a:endParaRPr/>
            </a:p>
          </p:txBody>
        </p:sp>
        <p:sp>
          <p:nvSpPr>
            <p:cNvPr id="164" name="Google Shape;164;p36"/>
            <p:cNvSpPr txBox="1"/>
            <p:nvPr/>
          </p:nvSpPr>
          <p:spPr>
            <a:xfrm>
              <a:off x="5892047" y="1657153"/>
              <a:ext cx="90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1800">
                  <a:solidFill>
                    <a:srgbClr val="4F81BD"/>
                  </a:solidFill>
                  <a:latin typeface="Calibri"/>
                  <a:ea typeface="Calibri"/>
                  <a:cs typeface="Calibri"/>
                  <a:sym typeface="Calibri"/>
                </a:rPr>
                <a:t>overlap</a:t>
              </a:r>
              <a:endParaRPr/>
            </a:p>
          </p:txBody>
        </p:sp>
        <p:sp>
          <p:nvSpPr>
            <p:cNvPr id="165" name="Google Shape;165;p36"/>
            <p:cNvSpPr txBox="1"/>
            <p:nvPr/>
          </p:nvSpPr>
          <p:spPr>
            <a:xfrm>
              <a:off x="6338250" y="2921305"/>
              <a:ext cx="4218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900">
                  <a:solidFill>
                    <a:srgbClr val="000000"/>
                  </a:solidFill>
                  <a:latin typeface="Calibri"/>
                  <a:ea typeface="Calibri"/>
                  <a:cs typeface="Calibri"/>
                  <a:sym typeface="Calibri"/>
                </a:rPr>
                <a:t>SQLE</a:t>
              </a:r>
              <a:endParaRPr/>
            </a:p>
          </p:txBody>
        </p:sp>
        <p:sp>
          <p:nvSpPr>
            <p:cNvPr id="166" name="Google Shape;166;p36"/>
            <p:cNvSpPr txBox="1"/>
            <p:nvPr/>
          </p:nvSpPr>
          <p:spPr>
            <a:xfrm>
              <a:off x="6194575" y="3072246"/>
              <a:ext cx="4668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900">
                  <a:solidFill>
                    <a:srgbClr val="000000"/>
                  </a:solidFill>
                  <a:latin typeface="Calibri"/>
                  <a:ea typeface="Calibri"/>
                  <a:cs typeface="Calibri"/>
                  <a:sym typeface="Calibri"/>
                </a:rPr>
                <a:t>F2RL3</a:t>
              </a:r>
              <a:endParaRPr/>
            </a:p>
          </p:txBody>
        </p:sp>
        <p:sp>
          <p:nvSpPr>
            <p:cNvPr id="167" name="Google Shape;167;p36"/>
            <p:cNvSpPr txBox="1"/>
            <p:nvPr/>
          </p:nvSpPr>
          <p:spPr>
            <a:xfrm>
              <a:off x="2186800" y="2513575"/>
              <a:ext cx="6528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900">
                  <a:solidFill>
                    <a:srgbClr val="92D050"/>
                  </a:solidFill>
                  <a:latin typeface="Calibri"/>
                  <a:ea typeface="Calibri"/>
                  <a:cs typeface="Calibri"/>
                  <a:sym typeface="Calibri"/>
                </a:rPr>
                <a:t>SLC45A3</a:t>
              </a:r>
              <a:endParaRPr/>
            </a:p>
          </p:txBody>
        </p:sp>
        <p:sp>
          <p:nvSpPr>
            <p:cNvPr id="168" name="Google Shape;168;p36"/>
            <p:cNvSpPr txBox="1"/>
            <p:nvPr/>
          </p:nvSpPr>
          <p:spPr>
            <a:xfrm>
              <a:off x="2498937" y="2875690"/>
              <a:ext cx="5484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900">
                  <a:solidFill>
                    <a:srgbClr val="8064A2"/>
                  </a:solidFill>
                  <a:latin typeface="Calibri"/>
                  <a:ea typeface="Calibri"/>
                  <a:cs typeface="Calibri"/>
                  <a:sym typeface="Calibri"/>
                </a:rPr>
                <a:t>LRPAP1</a:t>
              </a:r>
              <a:endParaRPr/>
            </a:p>
          </p:txBody>
        </p:sp>
        <p:sp>
          <p:nvSpPr>
            <p:cNvPr id="169" name="Google Shape;169;p36"/>
            <p:cNvSpPr txBox="1"/>
            <p:nvPr/>
          </p:nvSpPr>
          <p:spPr>
            <a:xfrm>
              <a:off x="2498937" y="3318617"/>
              <a:ext cx="4827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900">
                  <a:solidFill>
                    <a:srgbClr val="8064A2"/>
                  </a:solidFill>
                  <a:latin typeface="Calibri"/>
                  <a:ea typeface="Calibri"/>
                  <a:cs typeface="Calibri"/>
                  <a:sym typeface="Calibri"/>
                </a:rPr>
                <a:t>TTC7B</a:t>
              </a:r>
              <a:endParaRPr/>
            </a:p>
          </p:txBody>
        </p:sp>
        <p:sp>
          <p:nvSpPr>
            <p:cNvPr id="170" name="Google Shape;170;p36"/>
            <p:cNvSpPr txBox="1"/>
            <p:nvPr/>
          </p:nvSpPr>
          <p:spPr>
            <a:xfrm>
              <a:off x="3068627" y="3112691"/>
              <a:ext cx="6864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ATP6V0A1</a:t>
              </a:r>
              <a:endParaRPr/>
            </a:p>
          </p:txBody>
        </p:sp>
        <p:sp>
          <p:nvSpPr>
            <p:cNvPr id="171" name="Google Shape;171;p36"/>
            <p:cNvSpPr txBox="1"/>
            <p:nvPr/>
          </p:nvSpPr>
          <p:spPr>
            <a:xfrm>
              <a:off x="3159484" y="2629003"/>
              <a:ext cx="7008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ARHGAP19</a:t>
              </a:r>
              <a:endParaRPr/>
            </a:p>
          </p:txBody>
        </p:sp>
        <p:sp>
          <p:nvSpPr>
            <p:cNvPr id="172" name="Google Shape;172;p36"/>
            <p:cNvSpPr txBox="1"/>
            <p:nvPr/>
          </p:nvSpPr>
          <p:spPr>
            <a:xfrm>
              <a:off x="3283282" y="3479867"/>
              <a:ext cx="5037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900">
                  <a:solidFill>
                    <a:srgbClr val="8064A2"/>
                  </a:solidFill>
                  <a:latin typeface="Calibri"/>
                  <a:ea typeface="Calibri"/>
                  <a:cs typeface="Calibri"/>
                  <a:sym typeface="Calibri"/>
                </a:rPr>
                <a:t>NTRK1</a:t>
              </a:r>
              <a:endParaRPr/>
            </a:p>
          </p:txBody>
        </p:sp>
        <p:sp>
          <p:nvSpPr>
            <p:cNvPr id="173" name="Google Shape;173;p36"/>
            <p:cNvSpPr txBox="1"/>
            <p:nvPr/>
          </p:nvSpPr>
          <p:spPr>
            <a:xfrm>
              <a:off x="3535115" y="2331129"/>
              <a:ext cx="5694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SH2D2A</a:t>
              </a:r>
              <a:endParaRPr/>
            </a:p>
          </p:txBody>
        </p:sp>
        <p:sp>
          <p:nvSpPr>
            <p:cNvPr id="174" name="Google Shape;174;p36"/>
            <p:cNvSpPr txBox="1"/>
            <p:nvPr/>
          </p:nvSpPr>
          <p:spPr>
            <a:xfrm>
              <a:off x="3819807" y="2522924"/>
              <a:ext cx="5646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900">
                  <a:solidFill>
                    <a:srgbClr val="0070C0"/>
                  </a:solidFill>
                  <a:latin typeface="Calibri"/>
                  <a:ea typeface="Calibri"/>
                  <a:cs typeface="Calibri"/>
                  <a:sym typeface="Calibri"/>
                </a:rPr>
                <a:t>SIPA1L2</a:t>
              </a:r>
              <a:endParaRPr/>
            </a:p>
          </p:txBody>
        </p:sp>
        <p:sp>
          <p:nvSpPr>
            <p:cNvPr id="175" name="Google Shape;175;p36"/>
            <p:cNvSpPr txBox="1"/>
            <p:nvPr/>
          </p:nvSpPr>
          <p:spPr>
            <a:xfrm>
              <a:off x="3801584" y="2903316"/>
              <a:ext cx="5886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900">
                  <a:solidFill>
                    <a:srgbClr val="8064A2"/>
                  </a:solidFill>
                  <a:latin typeface="Calibri"/>
                  <a:ea typeface="Calibri"/>
                  <a:cs typeface="Calibri"/>
                  <a:sym typeface="Calibri"/>
                </a:rPr>
                <a:t>SEMA6B</a:t>
              </a:r>
              <a:endParaRPr/>
            </a:p>
          </p:txBody>
        </p:sp>
        <p:sp>
          <p:nvSpPr>
            <p:cNvPr id="176" name="Google Shape;176;p36"/>
            <p:cNvSpPr txBox="1"/>
            <p:nvPr/>
          </p:nvSpPr>
          <p:spPr>
            <a:xfrm>
              <a:off x="3849985" y="3302762"/>
              <a:ext cx="5646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900">
                  <a:solidFill>
                    <a:srgbClr val="8064A2"/>
                  </a:solidFill>
                  <a:latin typeface="Calibri"/>
                  <a:ea typeface="Calibri"/>
                  <a:cs typeface="Calibri"/>
                  <a:sym typeface="Calibri"/>
                </a:rPr>
                <a:t>ARPC1B</a:t>
              </a:r>
              <a:endParaRPr/>
            </a:p>
          </p:txBody>
        </p:sp>
        <p:sp>
          <p:nvSpPr>
            <p:cNvPr id="177" name="Google Shape;177;p36"/>
            <p:cNvSpPr txBox="1"/>
            <p:nvPr/>
          </p:nvSpPr>
          <p:spPr>
            <a:xfrm>
              <a:off x="4399963" y="2365588"/>
              <a:ext cx="5166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MDM2</a:t>
              </a:r>
              <a:endParaRPr/>
            </a:p>
          </p:txBody>
        </p:sp>
        <p:sp>
          <p:nvSpPr>
            <p:cNvPr id="178" name="Google Shape;178;p36"/>
            <p:cNvSpPr txBox="1"/>
            <p:nvPr/>
          </p:nvSpPr>
          <p:spPr>
            <a:xfrm>
              <a:off x="4369744" y="3616156"/>
              <a:ext cx="390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PPIF</a:t>
              </a:r>
              <a:endParaRPr/>
            </a:p>
          </p:txBody>
        </p:sp>
        <p:sp>
          <p:nvSpPr>
            <p:cNvPr id="179" name="Google Shape;179;p36"/>
            <p:cNvSpPr txBox="1"/>
            <p:nvPr/>
          </p:nvSpPr>
          <p:spPr>
            <a:xfrm>
              <a:off x="4454409" y="2723769"/>
              <a:ext cx="5949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900">
                  <a:solidFill>
                    <a:srgbClr val="4F81BD"/>
                  </a:solidFill>
                  <a:latin typeface="Calibri"/>
                  <a:ea typeface="Calibri"/>
                  <a:cs typeface="Calibri"/>
                  <a:sym typeface="Calibri"/>
                </a:rPr>
                <a:t>SEMA7A</a:t>
              </a:r>
              <a:endParaRPr/>
            </a:p>
          </p:txBody>
        </p:sp>
        <p:sp>
          <p:nvSpPr>
            <p:cNvPr id="180" name="Google Shape;180;p36"/>
            <p:cNvSpPr txBox="1"/>
            <p:nvPr/>
          </p:nvSpPr>
          <p:spPr>
            <a:xfrm>
              <a:off x="4592943" y="3048445"/>
              <a:ext cx="5454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900">
                  <a:solidFill>
                    <a:srgbClr val="4F81BD"/>
                  </a:solidFill>
                  <a:latin typeface="Calibri"/>
                  <a:ea typeface="Calibri"/>
                  <a:cs typeface="Calibri"/>
                  <a:sym typeface="Calibri"/>
                </a:rPr>
                <a:t>STK17A</a:t>
              </a:r>
              <a:endParaRPr/>
            </a:p>
          </p:txBody>
        </p:sp>
        <p:sp>
          <p:nvSpPr>
            <p:cNvPr id="181" name="Google Shape;181;p36"/>
            <p:cNvSpPr txBox="1"/>
            <p:nvPr/>
          </p:nvSpPr>
          <p:spPr>
            <a:xfrm>
              <a:off x="4742276" y="3303429"/>
              <a:ext cx="5919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900">
                  <a:solidFill>
                    <a:srgbClr val="4F81BD"/>
                  </a:solidFill>
                  <a:latin typeface="Calibri"/>
                  <a:ea typeface="Calibri"/>
                  <a:cs typeface="Calibri"/>
                  <a:sym typeface="Calibri"/>
                </a:rPr>
                <a:t>SLC20A2</a:t>
              </a:r>
              <a:endParaRPr/>
            </a:p>
          </p:txBody>
        </p:sp>
        <p:sp>
          <p:nvSpPr>
            <p:cNvPr id="182" name="Google Shape;182;p36"/>
            <p:cNvSpPr txBox="1"/>
            <p:nvPr/>
          </p:nvSpPr>
          <p:spPr>
            <a:xfrm>
              <a:off x="3687023" y="3628804"/>
              <a:ext cx="5919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900">
                  <a:solidFill>
                    <a:srgbClr val="4F81BD"/>
                  </a:solidFill>
                  <a:latin typeface="Calibri"/>
                  <a:ea typeface="Calibri"/>
                  <a:cs typeface="Calibri"/>
                  <a:sym typeface="Calibri"/>
                </a:rPr>
                <a:t>SLC20A2</a:t>
              </a:r>
              <a:endParaRPr/>
            </a:p>
          </p:txBody>
        </p:sp>
        <p:sp>
          <p:nvSpPr>
            <p:cNvPr id="183" name="Google Shape;183;p36"/>
            <p:cNvSpPr/>
            <p:nvPr/>
          </p:nvSpPr>
          <p:spPr>
            <a:xfrm>
              <a:off x="6584205" y="2381817"/>
              <a:ext cx="4974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TUBB3</a:t>
              </a:r>
              <a:endParaRPr sz="900">
                <a:solidFill>
                  <a:srgbClr val="000000"/>
                </a:solidFill>
                <a:latin typeface="Calibri"/>
                <a:ea typeface="Calibri"/>
                <a:cs typeface="Calibri"/>
                <a:sym typeface="Calibri"/>
              </a:endParaRPr>
            </a:p>
          </p:txBody>
        </p:sp>
        <p:sp>
          <p:nvSpPr>
            <p:cNvPr id="184" name="Google Shape;184;p36"/>
            <p:cNvSpPr/>
            <p:nvPr/>
          </p:nvSpPr>
          <p:spPr>
            <a:xfrm>
              <a:off x="7039618" y="2097330"/>
              <a:ext cx="5709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LAMC2</a:t>
              </a:r>
              <a:r>
                <a:rPr lang="en-CA" sz="1800">
                  <a:solidFill>
                    <a:srgbClr val="000000"/>
                  </a:solidFill>
                  <a:latin typeface="Calibri"/>
                  <a:ea typeface="Calibri"/>
                  <a:cs typeface="Calibri"/>
                  <a:sym typeface="Calibri"/>
                </a:rPr>
                <a:t> </a:t>
              </a:r>
              <a:endParaRPr sz="1800">
                <a:solidFill>
                  <a:srgbClr val="000000"/>
                </a:solidFill>
                <a:latin typeface="Calibri"/>
                <a:ea typeface="Calibri"/>
                <a:cs typeface="Calibri"/>
                <a:sym typeface="Calibri"/>
              </a:endParaRPr>
            </a:p>
          </p:txBody>
        </p:sp>
        <p:sp>
          <p:nvSpPr>
            <p:cNvPr id="185" name="Google Shape;185;p36"/>
            <p:cNvSpPr/>
            <p:nvPr/>
          </p:nvSpPr>
          <p:spPr>
            <a:xfrm>
              <a:off x="6796846" y="3496289"/>
              <a:ext cx="5244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LAMA2</a:t>
              </a:r>
              <a:endParaRPr sz="900">
                <a:solidFill>
                  <a:srgbClr val="000000"/>
                </a:solidFill>
                <a:latin typeface="Calibri"/>
                <a:ea typeface="Calibri"/>
                <a:cs typeface="Calibri"/>
                <a:sym typeface="Calibri"/>
              </a:endParaRPr>
            </a:p>
          </p:txBody>
        </p:sp>
        <p:sp>
          <p:nvSpPr>
            <p:cNvPr id="186" name="Google Shape;186;p36"/>
            <p:cNvSpPr/>
            <p:nvPr/>
          </p:nvSpPr>
          <p:spPr>
            <a:xfrm>
              <a:off x="7108276" y="2692936"/>
              <a:ext cx="4491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DOK1</a:t>
              </a:r>
              <a:endParaRPr sz="900">
                <a:solidFill>
                  <a:srgbClr val="000000"/>
                </a:solidFill>
                <a:latin typeface="Calibri"/>
                <a:ea typeface="Calibri"/>
                <a:cs typeface="Calibri"/>
                <a:sym typeface="Calibri"/>
              </a:endParaRPr>
            </a:p>
          </p:txBody>
        </p:sp>
        <p:sp>
          <p:nvSpPr>
            <p:cNvPr id="187" name="Google Shape;187;p36"/>
            <p:cNvSpPr/>
            <p:nvPr/>
          </p:nvSpPr>
          <p:spPr>
            <a:xfrm>
              <a:off x="7291001" y="2457375"/>
              <a:ext cx="4284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SLIT1</a:t>
              </a:r>
              <a:endParaRPr sz="900">
                <a:solidFill>
                  <a:srgbClr val="000000"/>
                </a:solidFill>
                <a:latin typeface="Calibri"/>
                <a:ea typeface="Calibri"/>
                <a:cs typeface="Calibri"/>
                <a:sym typeface="Calibri"/>
              </a:endParaRPr>
            </a:p>
          </p:txBody>
        </p:sp>
        <p:sp>
          <p:nvSpPr>
            <p:cNvPr id="188" name="Google Shape;188;p36"/>
            <p:cNvSpPr/>
            <p:nvPr/>
          </p:nvSpPr>
          <p:spPr>
            <a:xfrm>
              <a:off x="7737463" y="2493998"/>
              <a:ext cx="5244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LAMA1</a:t>
              </a:r>
              <a:endParaRPr sz="900">
                <a:solidFill>
                  <a:srgbClr val="000000"/>
                </a:solidFill>
                <a:latin typeface="Calibri"/>
                <a:ea typeface="Calibri"/>
                <a:cs typeface="Calibri"/>
                <a:sym typeface="Calibri"/>
              </a:endParaRPr>
            </a:p>
          </p:txBody>
        </p:sp>
        <p:sp>
          <p:nvSpPr>
            <p:cNvPr id="189" name="Google Shape;189;p36"/>
            <p:cNvSpPr/>
            <p:nvPr/>
          </p:nvSpPr>
          <p:spPr>
            <a:xfrm>
              <a:off x="7140646" y="3089785"/>
              <a:ext cx="8226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SPTB	SRC</a:t>
              </a:r>
              <a:endParaRPr sz="900">
                <a:solidFill>
                  <a:srgbClr val="000000"/>
                </a:solidFill>
                <a:latin typeface="Calibri"/>
                <a:ea typeface="Calibri"/>
                <a:cs typeface="Calibri"/>
                <a:sym typeface="Calibri"/>
              </a:endParaRPr>
            </a:p>
          </p:txBody>
        </p:sp>
        <p:sp>
          <p:nvSpPr>
            <p:cNvPr id="190" name="Google Shape;190;p36"/>
            <p:cNvSpPr/>
            <p:nvPr/>
          </p:nvSpPr>
          <p:spPr>
            <a:xfrm>
              <a:off x="7441413" y="2799473"/>
              <a:ext cx="4875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EFNB1</a:t>
              </a:r>
              <a:endParaRPr sz="900">
                <a:solidFill>
                  <a:srgbClr val="000000"/>
                </a:solidFill>
                <a:latin typeface="Calibri"/>
                <a:ea typeface="Calibri"/>
                <a:cs typeface="Calibri"/>
                <a:sym typeface="Calibri"/>
              </a:endParaRPr>
            </a:p>
          </p:txBody>
        </p:sp>
        <p:sp>
          <p:nvSpPr>
            <p:cNvPr id="191" name="Google Shape;191;p36"/>
            <p:cNvSpPr/>
            <p:nvPr/>
          </p:nvSpPr>
          <p:spPr>
            <a:xfrm>
              <a:off x="7971643" y="2770944"/>
              <a:ext cx="4299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VASP</a:t>
              </a:r>
              <a:endParaRPr sz="900">
                <a:solidFill>
                  <a:srgbClr val="000000"/>
                </a:solidFill>
                <a:latin typeface="Calibri"/>
                <a:ea typeface="Calibri"/>
                <a:cs typeface="Calibri"/>
                <a:sym typeface="Calibri"/>
              </a:endParaRPr>
            </a:p>
          </p:txBody>
        </p:sp>
        <p:sp>
          <p:nvSpPr>
            <p:cNvPr id="192" name="Google Shape;192;p36"/>
            <p:cNvSpPr/>
            <p:nvPr/>
          </p:nvSpPr>
          <p:spPr>
            <a:xfrm>
              <a:off x="8000359" y="3103024"/>
              <a:ext cx="4443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BDNF</a:t>
              </a:r>
              <a:endParaRPr sz="900">
                <a:solidFill>
                  <a:srgbClr val="000000"/>
                </a:solidFill>
                <a:latin typeface="Calibri"/>
                <a:ea typeface="Calibri"/>
                <a:cs typeface="Calibri"/>
                <a:sym typeface="Calibri"/>
              </a:endParaRPr>
            </a:p>
          </p:txBody>
        </p:sp>
        <p:sp>
          <p:nvSpPr>
            <p:cNvPr id="193" name="Google Shape;193;p36"/>
            <p:cNvSpPr/>
            <p:nvPr/>
          </p:nvSpPr>
          <p:spPr>
            <a:xfrm>
              <a:off x="7410133" y="2268431"/>
              <a:ext cx="5901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SEMA3G</a:t>
              </a:r>
              <a:endParaRPr sz="900">
                <a:solidFill>
                  <a:srgbClr val="000000"/>
                </a:solidFill>
                <a:latin typeface="Calibri"/>
                <a:ea typeface="Calibri"/>
                <a:cs typeface="Calibri"/>
                <a:sym typeface="Calibri"/>
              </a:endParaRPr>
            </a:p>
          </p:txBody>
        </p:sp>
        <p:sp>
          <p:nvSpPr>
            <p:cNvPr id="194" name="Google Shape;194;p36"/>
            <p:cNvSpPr/>
            <p:nvPr/>
          </p:nvSpPr>
          <p:spPr>
            <a:xfrm>
              <a:off x="6912590" y="3316195"/>
              <a:ext cx="6048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SEMA7A</a:t>
              </a:r>
              <a:endParaRPr sz="1800">
                <a:solidFill>
                  <a:srgbClr val="000000"/>
                </a:solidFill>
                <a:latin typeface="Calibri"/>
                <a:ea typeface="Calibri"/>
                <a:cs typeface="Calibri"/>
                <a:sym typeface="Calibri"/>
              </a:endParaRPr>
            </a:p>
          </p:txBody>
        </p:sp>
        <p:sp>
          <p:nvSpPr>
            <p:cNvPr id="195" name="Google Shape;195;p36"/>
            <p:cNvSpPr/>
            <p:nvPr/>
          </p:nvSpPr>
          <p:spPr>
            <a:xfrm>
              <a:off x="7756043" y="2947902"/>
              <a:ext cx="4923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EPHB3</a:t>
              </a:r>
              <a:endParaRPr sz="900">
                <a:solidFill>
                  <a:srgbClr val="000000"/>
                </a:solidFill>
                <a:latin typeface="Calibri"/>
                <a:ea typeface="Calibri"/>
                <a:cs typeface="Calibri"/>
                <a:sym typeface="Calibri"/>
              </a:endParaRPr>
            </a:p>
          </p:txBody>
        </p:sp>
        <p:sp>
          <p:nvSpPr>
            <p:cNvPr id="196" name="Google Shape;196;p36"/>
            <p:cNvSpPr/>
            <p:nvPr/>
          </p:nvSpPr>
          <p:spPr>
            <a:xfrm>
              <a:off x="6916973" y="2521870"/>
              <a:ext cx="4701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GAB2 </a:t>
              </a:r>
              <a:endParaRPr sz="900">
                <a:solidFill>
                  <a:srgbClr val="000000"/>
                </a:solidFill>
                <a:latin typeface="Calibri"/>
                <a:ea typeface="Calibri"/>
                <a:cs typeface="Calibri"/>
                <a:sym typeface="Calibri"/>
              </a:endParaRPr>
            </a:p>
          </p:txBody>
        </p:sp>
        <p:sp>
          <p:nvSpPr>
            <p:cNvPr id="197" name="Google Shape;197;p36"/>
            <p:cNvSpPr/>
            <p:nvPr/>
          </p:nvSpPr>
          <p:spPr>
            <a:xfrm>
              <a:off x="7050409" y="2906004"/>
              <a:ext cx="4896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BSG</a:t>
              </a:r>
              <a:endParaRPr sz="900">
                <a:solidFill>
                  <a:srgbClr val="000000"/>
                </a:solidFill>
                <a:latin typeface="Calibri"/>
                <a:ea typeface="Calibri"/>
                <a:cs typeface="Calibri"/>
                <a:sym typeface="Calibri"/>
              </a:endParaRPr>
            </a:p>
          </p:txBody>
        </p:sp>
        <p:sp>
          <p:nvSpPr>
            <p:cNvPr id="198" name="Google Shape;198;p36"/>
            <p:cNvSpPr/>
            <p:nvPr/>
          </p:nvSpPr>
          <p:spPr>
            <a:xfrm>
              <a:off x="7489269" y="2614053"/>
              <a:ext cx="4509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RELN </a:t>
              </a:r>
              <a:endParaRPr sz="900">
                <a:solidFill>
                  <a:srgbClr val="000000"/>
                </a:solidFill>
                <a:latin typeface="Calibri"/>
                <a:ea typeface="Calibri"/>
                <a:cs typeface="Calibri"/>
                <a:sym typeface="Calibri"/>
              </a:endParaRPr>
            </a:p>
          </p:txBody>
        </p:sp>
        <p:sp>
          <p:nvSpPr>
            <p:cNvPr id="199" name="Google Shape;199;p36"/>
            <p:cNvSpPr/>
            <p:nvPr/>
          </p:nvSpPr>
          <p:spPr>
            <a:xfrm>
              <a:off x="6545317" y="3607283"/>
              <a:ext cx="4779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PALLD</a:t>
              </a:r>
              <a:endParaRPr sz="900">
                <a:solidFill>
                  <a:srgbClr val="000000"/>
                </a:solidFill>
                <a:latin typeface="Calibri"/>
                <a:ea typeface="Calibri"/>
                <a:cs typeface="Calibri"/>
                <a:sym typeface="Calibri"/>
              </a:endParaRPr>
            </a:p>
          </p:txBody>
        </p:sp>
        <p:sp>
          <p:nvSpPr>
            <p:cNvPr id="200" name="Google Shape;200;p36"/>
            <p:cNvSpPr/>
            <p:nvPr/>
          </p:nvSpPr>
          <p:spPr>
            <a:xfrm>
              <a:off x="6697798" y="2215645"/>
              <a:ext cx="4731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MYPN</a:t>
              </a:r>
              <a:endParaRPr sz="900">
                <a:solidFill>
                  <a:srgbClr val="000000"/>
                </a:solidFill>
                <a:latin typeface="Calibri"/>
                <a:ea typeface="Calibri"/>
                <a:cs typeface="Calibri"/>
                <a:sym typeface="Calibri"/>
              </a:endParaRPr>
            </a:p>
          </p:txBody>
        </p:sp>
        <p:sp>
          <p:nvSpPr>
            <p:cNvPr id="201" name="Google Shape;201;p36"/>
            <p:cNvSpPr/>
            <p:nvPr/>
          </p:nvSpPr>
          <p:spPr>
            <a:xfrm>
              <a:off x="6928034" y="3674345"/>
              <a:ext cx="5484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PTPN11</a:t>
              </a:r>
              <a:endParaRPr sz="900">
                <a:solidFill>
                  <a:srgbClr val="000000"/>
                </a:solidFill>
                <a:latin typeface="Calibri"/>
                <a:ea typeface="Calibri"/>
                <a:cs typeface="Calibri"/>
                <a:sym typeface="Calibri"/>
              </a:endParaRPr>
            </a:p>
          </p:txBody>
        </p:sp>
        <p:sp>
          <p:nvSpPr>
            <p:cNvPr id="202" name="Google Shape;202;p36"/>
            <p:cNvSpPr/>
            <p:nvPr/>
          </p:nvSpPr>
          <p:spPr>
            <a:xfrm>
              <a:off x="7937138" y="3342738"/>
              <a:ext cx="3915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LGI1</a:t>
              </a:r>
              <a:endParaRPr sz="900">
                <a:solidFill>
                  <a:srgbClr val="000000"/>
                </a:solidFill>
                <a:latin typeface="Calibri"/>
                <a:ea typeface="Calibri"/>
                <a:cs typeface="Calibri"/>
                <a:sym typeface="Calibri"/>
              </a:endParaRPr>
            </a:p>
          </p:txBody>
        </p:sp>
        <p:sp>
          <p:nvSpPr>
            <p:cNvPr id="203" name="Google Shape;203;p36"/>
            <p:cNvSpPr/>
            <p:nvPr/>
          </p:nvSpPr>
          <p:spPr>
            <a:xfrm>
              <a:off x="7599596" y="3540634"/>
              <a:ext cx="4491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DOK4</a:t>
              </a:r>
              <a:endParaRPr sz="900">
                <a:solidFill>
                  <a:srgbClr val="000000"/>
                </a:solidFill>
                <a:latin typeface="Calibri"/>
                <a:ea typeface="Calibri"/>
                <a:cs typeface="Calibri"/>
                <a:sym typeface="Calibri"/>
              </a:endParaRPr>
            </a:p>
          </p:txBody>
        </p:sp>
        <p:sp>
          <p:nvSpPr>
            <p:cNvPr id="204" name="Google Shape;204;p36"/>
            <p:cNvSpPr/>
            <p:nvPr/>
          </p:nvSpPr>
          <p:spPr>
            <a:xfrm>
              <a:off x="7206283" y="3459664"/>
              <a:ext cx="5277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ALCAM</a:t>
              </a:r>
              <a:endParaRPr sz="900">
                <a:solidFill>
                  <a:srgbClr val="000000"/>
                </a:solidFill>
                <a:latin typeface="Calibri"/>
                <a:ea typeface="Calibri"/>
                <a:cs typeface="Calibri"/>
                <a:sym typeface="Calibri"/>
              </a:endParaRPr>
            </a:p>
          </p:txBody>
        </p:sp>
        <p:sp>
          <p:nvSpPr>
            <p:cNvPr id="205" name="Google Shape;205;p36"/>
            <p:cNvSpPr/>
            <p:nvPr/>
          </p:nvSpPr>
          <p:spPr>
            <a:xfrm>
              <a:off x="7737462" y="3236533"/>
              <a:ext cx="3771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TNR</a:t>
              </a:r>
              <a:endParaRPr sz="900">
                <a:solidFill>
                  <a:srgbClr val="000000"/>
                </a:solidFill>
                <a:latin typeface="Calibri"/>
                <a:ea typeface="Calibri"/>
                <a:cs typeface="Calibri"/>
                <a:sym typeface="Calibri"/>
              </a:endParaRPr>
            </a:p>
          </p:txBody>
        </p:sp>
        <p:sp>
          <p:nvSpPr>
            <p:cNvPr id="206" name="Google Shape;206;p36"/>
            <p:cNvSpPr/>
            <p:nvPr/>
          </p:nvSpPr>
          <p:spPr>
            <a:xfrm>
              <a:off x="7391622" y="3250322"/>
              <a:ext cx="4443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KIF5C</a:t>
              </a:r>
              <a:endParaRPr sz="900">
                <a:solidFill>
                  <a:srgbClr val="000000"/>
                </a:solidFill>
                <a:latin typeface="Calibri"/>
                <a:ea typeface="Calibri"/>
                <a:cs typeface="Calibri"/>
                <a:sym typeface="Calibri"/>
              </a:endParaRPr>
            </a:p>
          </p:txBody>
        </p:sp>
        <p:sp>
          <p:nvSpPr>
            <p:cNvPr id="207" name="Google Shape;207;p36"/>
            <p:cNvSpPr/>
            <p:nvPr/>
          </p:nvSpPr>
          <p:spPr>
            <a:xfrm>
              <a:off x="7828763" y="2627737"/>
              <a:ext cx="4443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BDNF</a:t>
              </a:r>
              <a:endParaRPr sz="900">
                <a:solidFill>
                  <a:srgbClr val="000000"/>
                </a:solidFill>
                <a:latin typeface="Calibri"/>
                <a:ea typeface="Calibri"/>
                <a:cs typeface="Calibri"/>
                <a:sym typeface="Calibri"/>
              </a:endParaRPr>
            </a:p>
          </p:txBody>
        </p:sp>
        <p:sp>
          <p:nvSpPr>
            <p:cNvPr id="208" name="Google Shape;208;p36"/>
            <p:cNvSpPr txBox="1"/>
            <p:nvPr/>
          </p:nvSpPr>
          <p:spPr>
            <a:xfrm>
              <a:off x="7020884" y="1488634"/>
              <a:ext cx="1595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1800">
                  <a:solidFill>
                    <a:srgbClr val="595959"/>
                  </a:solidFill>
                  <a:latin typeface="Calibri"/>
                  <a:ea typeface="Calibri"/>
                  <a:cs typeface="Calibri"/>
                  <a:sym typeface="Calibri"/>
                </a:rPr>
                <a:t>axon guidance (GO:0007411)</a:t>
              </a:r>
              <a:endParaRPr/>
            </a:p>
          </p:txBody>
        </p:sp>
        <p:sp>
          <p:nvSpPr>
            <p:cNvPr id="209" name="Google Shape;209;p36"/>
            <p:cNvSpPr/>
            <p:nvPr/>
          </p:nvSpPr>
          <p:spPr>
            <a:xfrm>
              <a:off x="5919405" y="2759671"/>
              <a:ext cx="5886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CA" sz="900">
                  <a:solidFill>
                    <a:srgbClr val="000000"/>
                  </a:solidFill>
                  <a:latin typeface="Calibri"/>
                  <a:ea typeface="Calibri"/>
                  <a:cs typeface="Calibri"/>
                  <a:sym typeface="Calibri"/>
                </a:rPr>
                <a:t>SEMA5B</a:t>
              </a:r>
              <a:endParaRPr b="1" sz="900">
                <a:solidFill>
                  <a:srgbClr val="000000"/>
                </a:solidFill>
                <a:latin typeface="Calibri"/>
                <a:ea typeface="Calibri"/>
                <a:cs typeface="Calibri"/>
                <a:sym typeface="Calibri"/>
              </a:endParaRPr>
            </a:p>
          </p:txBody>
        </p:sp>
        <p:sp>
          <p:nvSpPr>
            <p:cNvPr id="210" name="Google Shape;210;p36"/>
            <p:cNvSpPr/>
            <p:nvPr/>
          </p:nvSpPr>
          <p:spPr>
            <a:xfrm>
              <a:off x="6096172" y="3397246"/>
              <a:ext cx="5052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CA" sz="900">
                  <a:solidFill>
                    <a:srgbClr val="000000"/>
                  </a:solidFill>
                  <a:latin typeface="Calibri"/>
                  <a:ea typeface="Calibri"/>
                  <a:cs typeface="Calibri"/>
                  <a:sym typeface="Calibri"/>
                </a:rPr>
                <a:t>GFRA3</a:t>
              </a:r>
              <a:endParaRPr b="1" sz="900">
                <a:solidFill>
                  <a:srgbClr val="000000"/>
                </a:solidFill>
                <a:latin typeface="Calibri"/>
                <a:ea typeface="Calibri"/>
                <a:cs typeface="Calibri"/>
                <a:sym typeface="Calibri"/>
              </a:endParaRPr>
            </a:p>
          </p:txBody>
        </p:sp>
        <p:sp>
          <p:nvSpPr>
            <p:cNvPr id="211" name="Google Shape;211;p36"/>
            <p:cNvSpPr/>
            <p:nvPr/>
          </p:nvSpPr>
          <p:spPr>
            <a:xfrm>
              <a:off x="6380818" y="2679639"/>
              <a:ext cx="4557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CA" sz="900">
                  <a:solidFill>
                    <a:srgbClr val="000000"/>
                  </a:solidFill>
                  <a:latin typeface="Calibri"/>
                  <a:ea typeface="Calibri"/>
                  <a:cs typeface="Calibri"/>
                  <a:sym typeface="Calibri"/>
                </a:rPr>
                <a:t>DOK4</a:t>
              </a:r>
              <a:endParaRPr b="1" sz="900">
                <a:solidFill>
                  <a:srgbClr val="000000"/>
                </a:solidFill>
                <a:latin typeface="Calibri"/>
                <a:ea typeface="Calibri"/>
                <a:cs typeface="Calibri"/>
                <a:sym typeface="Calibri"/>
              </a:endParaRPr>
            </a:p>
          </p:txBody>
        </p:sp>
        <p:sp>
          <p:nvSpPr>
            <p:cNvPr id="212" name="Google Shape;212;p36"/>
            <p:cNvSpPr/>
            <p:nvPr/>
          </p:nvSpPr>
          <p:spPr>
            <a:xfrm>
              <a:off x="6555257" y="2825471"/>
              <a:ext cx="5004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CA" sz="900">
                  <a:solidFill>
                    <a:srgbClr val="000000"/>
                  </a:solidFill>
                  <a:latin typeface="Calibri"/>
                  <a:ea typeface="Calibri"/>
                  <a:cs typeface="Calibri"/>
                  <a:sym typeface="Calibri"/>
                </a:rPr>
                <a:t>PTPRA</a:t>
              </a:r>
              <a:endParaRPr b="1" sz="900">
                <a:solidFill>
                  <a:srgbClr val="000000"/>
                </a:solidFill>
                <a:latin typeface="Calibri"/>
                <a:ea typeface="Calibri"/>
                <a:cs typeface="Calibri"/>
                <a:sym typeface="Calibri"/>
              </a:endParaRPr>
            </a:p>
          </p:txBody>
        </p:sp>
        <p:sp>
          <p:nvSpPr>
            <p:cNvPr id="213" name="Google Shape;213;p36"/>
            <p:cNvSpPr/>
            <p:nvPr/>
          </p:nvSpPr>
          <p:spPr>
            <a:xfrm>
              <a:off x="6405356" y="3288053"/>
              <a:ext cx="4188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CA" sz="900">
                  <a:solidFill>
                    <a:srgbClr val="000000"/>
                  </a:solidFill>
                  <a:latin typeface="Calibri"/>
                  <a:ea typeface="Calibri"/>
                  <a:cs typeface="Calibri"/>
                  <a:sym typeface="Calibri"/>
                </a:rPr>
                <a:t>SMO</a:t>
              </a:r>
              <a:endParaRPr b="1" sz="900">
                <a:solidFill>
                  <a:srgbClr val="000000"/>
                </a:solidFill>
                <a:latin typeface="Calibri"/>
                <a:ea typeface="Calibri"/>
                <a:cs typeface="Calibri"/>
                <a:sym typeface="Calibri"/>
              </a:endParaRPr>
            </a:p>
          </p:txBody>
        </p:sp>
        <p:sp>
          <p:nvSpPr>
            <p:cNvPr id="214" name="Google Shape;214;p36"/>
            <p:cNvSpPr/>
            <p:nvPr/>
          </p:nvSpPr>
          <p:spPr>
            <a:xfrm>
              <a:off x="6598757" y="2984654"/>
              <a:ext cx="5325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CA" sz="900">
                  <a:solidFill>
                    <a:srgbClr val="000000"/>
                  </a:solidFill>
                  <a:latin typeface="Calibri"/>
                  <a:ea typeface="Calibri"/>
                  <a:cs typeface="Calibri"/>
                  <a:sym typeface="Calibri"/>
                </a:rPr>
                <a:t>LAMA5</a:t>
              </a:r>
              <a:endParaRPr b="1" sz="900">
                <a:solidFill>
                  <a:srgbClr val="000000"/>
                </a:solidFill>
                <a:latin typeface="Calibri"/>
                <a:ea typeface="Calibri"/>
                <a:cs typeface="Calibri"/>
                <a:sym typeface="Calibri"/>
              </a:endParaRPr>
            </a:p>
          </p:txBody>
        </p:sp>
        <p:sp>
          <p:nvSpPr>
            <p:cNvPr id="215" name="Google Shape;215;p36"/>
            <p:cNvSpPr/>
            <p:nvPr/>
          </p:nvSpPr>
          <p:spPr>
            <a:xfrm>
              <a:off x="6565383" y="3158077"/>
              <a:ext cx="4539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CA" sz="900">
                  <a:solidFill>
                    <a:srgbClr val="000000"/>
                  </a:solidFill>
                  <a:latin typeface="Calibri"/>
                  <a:ea typeface="Calibri"/>
                  <a:cs typeface="Calibri"/>
                  <a:sym typeface="Calibri"/>
                </a:rPr>
                <a:t>IGSF9</a:t>
              </a:r>
              <a:endParaRPr b="1" sz="900">
                <a:solidFill>
                  <a:srgbClr val="000000"/>
                </a:solidFill>
                <a:latin typeface="Calibri"/>
                <a:ea typeface="Calibri"/>
                <a:cs typeface="Calibri"/>
                <a:sym typeface="Calibri"/>
              </a:endParaRPr>
            </a:p>
          </p:txBody>
        </p:sp>
        <p:sp>
          <p:nvSpPr>
            <p:cNvPr id="216" name="Google Shape;216;p36"/>
            <p:cNvSpPr/>
            <p:nvPr/>
          </p:nvSpPr>
          <p:spPr>
            <a:xfrm>
              <a:off x="5874826" y="3131208"/>
              <a:ext cx="4443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CA" sz="900">
                  <a:solidFill>
                    <a:srgbClr val="000000"/>
                  </a:solidFill>
                  <a:latin typeface="Calibri"/>
                  <a:ea typeface="Calibri"/>
                  <a:cs typeface="Calibri"/>
                  <a:sym typeface="Calibri"/>
                </a:rPr>
                <a:t>NRP2</a:t>
              </a:r>
              <a:endParaRPr b="1" sz="900">
                <a:solidFill>
                  <a:srgbClr val="000000"/>
                </a:solidFill>
                <a:latin typeface="Calibri"/>
                <a:ea typeface="Calibri"/>
                <a:cs typeface="Calibri"/>
                <a:sym typeface="Calibri"/>
              </a:endParaRPr>
            </a:p>
          </p:txBody>
        </p:sp>
        <p:sp>
          <p:nvSpPr>
            <p:cNvPr id="217" name="Google Shape;217;p36"/>
            <p:cNvSpPr/>
            <p:nvPr/>
          </p:nvSpPr>
          <p:spPr>
            <a:xfrm>
              <a:off x="6007330" y="3265457"/>
              <a:ext cx="4923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CA" sz="900">
                  <a:solidFill>
                    <a:srgbClr val="000000"/>
                  </a:solidFill>
                  <a:latin typeface="Calibri"/>
                  <a:ea typeface="Calibri"/>
                  <a:cs typeface="Calibri"/>
                  <a:sym typeface="Calibri"/>
                </a:rPr>
                <a:t>EFNA</a:t>
              </a:r>
              <a:endParaRPr b="1" sz="900">
                <a:solidFill>
                  <a:srgbClr val="000000"/>
                </a:solidFill>
                <a:latin typeface="Calibri"/>
                <a:ea typeface="Calibri"/>
                <a:cs typeface="Calibri"/>
                <a:sym typeface="Calibri"/>
              </a:endParaRPr>
            </a:p>
          </p:txBody>
        </p:sp>
        <p:sp>
          <p:nvSpPr>
            <p:cNvPr id="218" name="Google Shape;218;p36"/>
            <p:cNvSpPr txBox="1"/>
            <p:nvPr/>
          </p:nvSpPr>
          <p:spPr>
            <a:xfrm>
              <a:off x="4913887" y="2333490"/>
              <a:ext cx="417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RFX2</a:t>
              </a:r>
              <a:endParaRPr/>
            </a:p>
          </p:txBody>
        </p:sp>
        <p:sp>
          <p:nvSpPr>
            <p:cNvPr id="219" name="Google Shape;219;p36"/>
            <p:cNvSpPr txBox="1"/>
            <p:nvPr/>
          </p:nvSpPr>
          <p:spPr>
            <a:xfrm>
              <a:off x="5317314" y="2393479"/>
              <a:ext cx="4107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IFI30</a:t>
              </a:r>
              <a:endParaRPr/>
            </a:p>
          </p:txBody>
        </p:sp>
        <p:sp>
          <p:nvSpPr>
            <p:cNvPr id="220" name="Google Shape;220;p36"/>
            <p:cNvSpPr txBox="1"/>
            <p:nvPr/>
          </p:nvSpPr>
          <p:spPr>
            <a:xfrm>
              <a:off x="5237632" y="3605953"/>
              <a:ext cx="5133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PIK3CB</a:t>
              </a:r>
              <a:endParaRPr/>
            </a:p>
          </p:txBody>
        </p:sp>
        <p:sp>
          <p:nvSpPr>
            <p:cNvPr id="221" name="Google Shape;221;p36"/>
            <p:cNvSpPr txBox="1"/>
            <p:nvPr/>
          </p:nvSpPr>
          <p:spPr>
            <a:xfrm>
              <a:off x="4700196" y="3570447"/>
              <a:ext cx="5229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BMP2K</a:t>
              </a:r>
              <a:endParaRPr/>
            </a:p>
          </p:txBody>
        </p:sp>
        <p:sp>
          <p:nvSpPr>
            <p:cNvPr id="222" name="Google Shape;222;p36"/>
            <p:cNvSpPr txBox="1"/>
            <p:nvPr/>
          </p:nvSpPr>
          <p:spPr>
            <a:xfrm>
              <a:off x="5315480" y="3392370"/>
              <a:ext cx="4443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900">
                  <a:solidFill>
                    <a:srgbClr val="4A7EBB"/>
                  </a:solidFill>
                  <a:latin typeface="Calibri"/>
                  <a:ea typeface="Calibri"/>
                  <a:cs typeface="Calibri"/>
                  <a:sym typeface="Calibri"/>
                </a:rPr>
                <a:t>IL21R</a:t>
              </a:r>
              <a:endParaRPr/>
            </a:p>
          </p:txBody>
        </p:sp>
        <p:sp>
          <p:nvSpPr>
            <p:cNvPr id="223" name="Google Shape;223;p36"/>
            <p:cNvSpPr txBox="1"/>
            <p:nvPr/>
          </p:nvSpPr>
          <p:spPr>
            <a:xfrm>
              <a:off x="4937411" y="2590790"/>
              <a:ext cx="5517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TMOD2</a:t>
              </a:r>
              <a:endParaRPr/>
            </a:p>
          </p:txBody>
        </p:sp>
        <p:sp>
          <p:nvSpPr>
            <p:cNvPr id="224" name="Google Shape;224;p36"/>
            <p:cNvSpPr txBox="1"/>
            <p:nvPr/>
          </p:nvSpPr>
          <p:spPr>
            <a:xfrm>
              <a:off x="5037236" y="2862279"/>
              <a:ext cx="4845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900">
                  <a:solidFill>
                    <a:srgbClr val="000000"/>
                  </a:solidFill>
                  <a:latin typeface="Calibri"/>
                  <a:ea typeface="Calibri"/>
                  <a:cs typeface="Calibri"/>
                  <a:sym typeface="Calibri"/>
                </a:rPr>
                <a:t>COTL1</a:t>
              </a:r>
              <a:endParaRPr/>
            </a:p>
          </p:txBody>
        </p:sp>
        <p:sp>
          <p:nvSpPr>
            <p:cNvPr id="225" name="Google Shape;225;p36"/>
            <p:cNvSpPr txBox="1"/>
            <p:nvPr/>
          </p:nvSpPr>
          <p:spPr>
            <a:xfrm>
              <a:off x="3982460" y="3093111"/>
              <a:ext cx="6528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900">
                  <a:solidFill>
                    <a:srgbClr val="4A7EBB"/>
                  </a:solidFill>
                  <a:latin typeface="Calibri"/>
                  <a:ea typeface="Calibri"/>
                  <a:cs typeface="Calibri"/>
                  <a:sym typeface="Calibri"/>
                </a:rPr>
                <a:t>GADD45B</a:t>
              </a:r>
              <a:endParaRPr/>
            </a:p>
          </p:txBody>
        </p:sp>
        <p:sp>
          <p:nvSpPr>
            <p:cNvPr id="226" name="Google Shape;226;p36"/>
            <p:cNvSpPr txBox="1"/>
            <p:nvPr/>
          </p:nvSpPr>
          <p:spPr>
            <a:xfrm>
              <a:off x="2838303" y="2351246"/>
              <a:ext cx="4827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900">
                  <a:solidFill>
                    <a:srgbClr val="4F81BD"/>
                  </a:solidFill>
                  <a:latin typeface="Calibri"/>
                  <a:ea typeface="Calibri"/>
                  <a:cs typeface="Calibri"/>
                  <a:sym typeface="Calibri"/>
                </a:rPr>
                <a:t>PFKB3</a:t>
              </a:r>
              <a:endParaRPr/>
            </a:p>
          </p:txBody>
        </p:sp>
        <p:sp>
          <p:nvSpPr>
            <p:cNvPr id="227" name="Google Shape;227;p36"/>
            <p:cNvSpPr txBox="1"/>
            <p:nvPr/>
          </p:nvSpPr>
          <p:spPr>
            <a:xfrm>
              <a:off x="3096177" y="2847368"/>
              <a:ext cx="6945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900">
                  <a:solidFill>
                    <a:srgbClr val="4F81BD"/>
                  </a:solidFill>
                  <a:latin typeface="Calibri"/>
                  <a:ea typeface="Calibri"/>
                  <a:cs typeface="Calibri"/>
                  <a:sym typeface="Calibri"/>
                </a:rPr>
                <a:t>SH3PXD2A</a:t>
              </a:r>
              <a:endParaRPr/>
            </a:p>
          </p:txBody>
        </p:sp>
      </p:grpSp>
      <p:sp>
        <p:nvSpPr>
          <p:cNvPr id="228" name="Google Shape;228;p36"/>
          <p:cNvSpPr txBox="1"/>
          <p:nvPr/>
        </p:nvSpPr>
        <p:spPr>
          <a:xfrm>
            <a:off x="-10" y="145734"/>
            <a:ext cx="91440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800">
                <a:solidFill>
                  <a:srgbClr val="000000"/>
                </a:solidFill>
                <a:latin typeface="Calibri"/>
                <a:ea typeface="Calibri"/>
                <a:cs typeface="Calibri"/>
                <a:sym typeface="Calibri"/>
              </a:rPr>
              <a:t>Pathway enrichment analysis </a:t>
            </a:r>
            <a:r>
              <a:rPr lang="en-CA" sz="2800">
                <a:latin typeface="Calibri"/>
                <a:ea typeface="Calibri"/>
                <a:cs typeface="Calibri"/>
                <a:sym typeface="Calibri"/>
              </a:rPr>
              <a:t>is done by comparing the overlap/intersection between our gene list and some curated gene lists*</a:t>
            </a:r>
            <a:endParaRPr sz="1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63" name="Shape 663"/>
        <p:cNvGrpSpPr/>
        <p:nvPr/>
      </p:nvGrpSpPr>
      <p:grpSpPr>
        <a:xfrm>
          <a:off x="0" y="0"/>
          <a:ext cx="0" cy="0"/>
          <a:chOff x="0" y="0"/>
          <a:chExt cx="0" cy="0"/>
        </a:xfrm>
      </p:grpSpPr>
      <p:cxnSp>
        <p:nvCxnSpPr>
          <p:cNvPr id="664" name="Google Shape;664;p72"/>
          <p:cNvCxnSpPr/>
          <p:nvPr/>
        </p:nvCxnSpPr>
        <p:spPr>
          <a:xfrm>
            <a:off x="3012377" y="2887580"/>
            <a:ext cx="0" cy="1028700"/>
          </a:xfrm>
          <a:prstGeom prst="straightConnector1">
            <a:avLst/>
          </a:prstGeom>
          <a:noFill/>
          <a:ln cap="flat" cmpd="sng" w="28575">
            <a:solidFill>
              <a:schemeClr val="accent2"/>
            </a:solidFill>
            <a:prstDash val="solid"/>
            <a:round/>
            <a:headEnd len="med" w="med" type="none"/>
            <a:tailEnd len="med" w="med" type="none"/>
          </a:ln>
        </p:spPr>
      </p:cxnSp>
      <p:cxnSp>
        <p:nvCxnSpPr>
          <p:cNvPr id="665" name="Google Shape;665;p72"/>
          <p:cNvCxnSpPr/>
          <p:nvPr/>
        </p:nvCxnSpPr>
        <p:spPr>
          <a:xfrm>
            <a:off x="3012377" y="3916280"/>
            <a:ext cx="685800" cy="0"/>
          </a:xfrm>
          <a:prstGeom prst="straightConnector1">
            <a:avLst/>
          </a:prstGeom>
          <a:noFill/>
          <a:ln cap="flat" cmpd="sng" w="28575">
            <a:solidFill>
              <a:schemeClr val="accent2"/>
            </a:solidFill>
            <a:prstDash val="solid"/>
            <a:round/>
            <a:headEnd len="med" w="med" type="none"/>
            <a:tailEnd len="med" w="med" type="none"/>
          </a:ln>
        </p:spPr>
      </p:cxnSp>
      <p:cxnSp>
        <p:nvCxnSpPr>
          <p:cNvPr id="666" name="Google Shape;666;p72"/>
          <p:cNvCxnSpPr/>
          <p:nvPr/>
        </p:nvCxnSpPr>
        <p:spPr>
          <a:xfrm>
            <a:off x="3698177" y="3916280"/>
            <a:ext cx="726000" cy="0"/>
          </a:xfrm>
          <a:prstGeom prst="straightConnector1">
            <a:avLst/>
          </a:prstGeom>
          <a:noFill/>
          <a:ln cap="flat" cmpd="sng" w="28575">
            <a:solidFill>
              <a:schemeClr val="accent2"/>
            </a:solidFill>
            <a:prstDash val="solid"/>
            <a:round/>
            <a:headEnd len="med" w="med" type="none"/>
            <a:tailEnd len="med" w="med" type="none"/>
          </a:ln>
        </p:spPr>
      </p:cxnSp>
      <p:cxnSp>
        <p:nvCxnSpPr>
          <p:cNvPr id="667" name="Google Shape;667;p72"/>
          <p:cNvCxnSpPr/>
          <p:nvPr/>
        </p:nvCxnSpPr>
        <p:spPr>
          <a:xfrm rot="10800000">
            <a:off x="4424096" y="2871800"/>
            <a:ext cx="0" cy="1028700"/>
          </a:xfrm>
          <a:prstGeom prst="straightConnector1">
            <a:avLst/>
          </a:prstGeom>
          <a:noFill/>
          <a:ln cap="flat" cmpd="sng" w="28575">
            <a:solidFill>
              <a:schemeClr val="accent2"/>
            </a:solidFill>
            <a:prstDash val="solid"/>
            <a:round/>
            <a:headEnd len="med" w="med" type="none"/>
            <a:tailEnd len="med" w="med" type="none"/>
          </a:ln>
        </p:spPr>
      </p:cxnSp>
      <p:sp>
        <p:nvSpPr>
          <p:cNvPr id="668" name="Google Shape;668;p72"/>
          <p:cNvSpPr/>
          <p:nvPr/>
        </p:nvSpPr>
        <p:spPr>
          <a:xfrm>
            <a:off x="3069527" y="3687680"/>
            <a:ext cx="171600" cy="171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69" name="Google Shape;669;p72"/>
          <p:cNvSpPr/>
          <p:nvPr/>
        </p:nvSpPr>
        <p:spPr>
          <a:xfrm>
            <a:off x="3355277" y="3173330"/>
            <a:ext cx="171600" cy="171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0" name="Google Shape;670;p72"/>
          <p:cNvSpPr/>
          <p:nvPr/>
        </p:nvSpPr>
        <p:spPr>
          <a:xfrm>
            <a:off x="3812477" y="3516230"/>
            <a:ext cx="171600" cy="171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1" name="Google Shape;671;p72"/>
          <p:cNvSpPr/>
          <p:nvPr/>
        </p:nvSpPr>
        <p:spPr>
          <a:xfrm>
            <a:off x="4155377" y="3459080"/>
            <a:ext cx="171600" cy="171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2" name="Google Shape;672;p72"/>
          <p:cNvSpPr/>
          <p:nvPr/>
        </p:nvSpPr>
        <p:spPr>
          <a:xfrm>
            <a:off x="3469577" y="3516230"/>
            <a:ext cx="171600" cy="171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3" name="Google Shape;673;p72"/>
          <p:cNvSpPr/>
          <p:nvPr/>
        </p:nvSpPr>
        <p:spPr>
          <a:xfrm>
            <a:off x="3983927" y="3687680"/>
            <a:ext cx="171600" cy="171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4" name="Google Shape;674;p72"/>
          <p:cNvSpPr/>
          <p:nvPr/>
        </p:nvSpPr>
        <p:spPr>
          <a:xfrm>
            <a:off x="3126677" y="3344780"/>
            <a:ext cx="171600" cy="171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5" name="Google Shape;675;p72"/>
          <p:cNvSpPr/>
          <p:nvPr/>
        </p:nvSpPr>
        <p:spPr>
          <a:xfrm>
            <a:off x="3298127" y="3687680"/>
            <a:ext cx="171600" cy="171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6" name="Google Shape;676;p72"/>
          <p:cNvSpPr/>
          <p:nvPr/>
        </p:nvSpPr>
        <p:spPr>
          <a:xfrm>
            <a:off x="4212527" y="3116180"/>
            <a:ext cx="171600" cy="171600"/>
          </a:xfrm>
          <a:prstGeom prst="ellipse">
            <a:avLst/>
          </a:prstGeom>
          <a:solidFill>
            <a:srgbClr val="000000"/>
          </a:solidFill>
          <a:ln cap="flat" cmpd="sng" w="71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7" name="Google Shape;677;p72"/>
          <p:cNvSpPr/>
          <p:nvPr/>
        </p:nvSpPr>
        <p:spPr>
          <a:xfrm>
            <a:off x="3583877" y="3173330"/>
            <a:ext cx="171600" cy="171600"/>
          </a:xfrm>
          <a:prstGeom prst="ellipse">
            <a:avLst/>
          </a:prstGeom>
          <a:solidFill>
            <a:srgbClr val="000000"/>
          </a:solidFill>
          <a:ln cap="flat" cmpd="sng" w="71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8" name="Google Shape;678;p72"/>
          <p:cNvSpPr/>
          <p:nvPr/>
        </p:nvSpPr>
        <p:spPr>
          <a:xfrm>
            <a:off x="3812477" y="3001880"/>
            <a:ext cx="171600" cy="171600"/>
          </a:xfrm>
          <a:prstGeom prst="ellipse">
            <a:avLst/>
          </a:prstGeom>
          <a:solidFill>
            <a:srgbClr val="000000"/>
          </a:solidFill>
          <a:ln cap="flat" cmpd="sng" w="71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9" name="Google Shape;679;p72"/>
          <p:cNvSpPr/>
          <p:nvPr/>
        </p:nvSpPr>
        <p:spPr>
          <a:xfrm>
            <a:off x="3126677" y="3059030"/>
            <a:ext cx="171600" cy="171600"/>
          </a:xfrm>
          <a:prstGeom prst="ellipse">
            <a:avLst/>
          </a:prstGeom>
          <a:solidFill>
            <a:srgbClr val="000000"/>
          </a:solidFill>
          <a:ln cap="flat" cmpd="sng" w="71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80" name="Google Shape;680;p72"/>
          <p:cNvSpPr/>
          <p:nvPr/>
        </p:nvSpPr>
        <p:spPr>
          <a:xfrm>
            <a:off x="3355277" y="3401930"/>
            <a:ext cx="171600" cy="171600"/>
          </a:xfrm>
          <a:prstGeom prst="ellipse">
            <a:avLst/>
          </a:prstGeom>
          <a:solidFill>
            <a:srgbClr val="000000"/>
          </a:solidFill>
          <a:ln cap="flat" cmpd="sng" w="71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81" name="Google Shape;681;p72"/>
          <p:cNvSpPr/>
          <p:nvPr/>
        </p:nvSpPr>
        <p:spPr>
          <a:xfrm>
            <a:off x="3698177" y="3687680"/>
            <a:ext cx="171600" cy="171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82" name="Google Shape;682;p72"/>
          <p:cNvSpPr/>
          <p:nvPr/>
        </p:nvSpPr>
        <p:spPr>
          <a:xfrm>
            <a:off x="3526727" y="2944730"/>
            <a:ext cx="171600" cy="171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83" name="Google Shape;683;p72"/>
          <p:cNvSpPr/>
          <p:nvPr/>
        </p:nvSpPr>
        <p:spPr>
          <a:xfrm>
            <a:off x="4041077" y="3001880"/>
            <a:ext cx="171600" cy="171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84" name="Google Shape;684;p72"/>
          <p:cNvSpPr/>
          <p:nvPr/>
        </p:nvSpPr>
        <p:spPr>
          <a:xfrm>
            <a:off x="3298127" y="2944730"/>
            <a:ext cx="171600" cy="171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85" name="Google Shape;685;p72"/>
          <p:cNvSpPr/>
          <p:nvPr/>
        </p:nvSpPr>
        <p:spPr>
          <a:xfrm>
            <a:off x="3926777" y="3344780"/>
            <a:ext cx="171600" cy="171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86" name="Google Shape;686;p72"/>
          <p:cNvSpPr/>
          <p:nvPr/>
        </p:nvSpPr>
        <p:spPr>
          <a:xfrm>
            <a:off x="4041077" y="3230480"/>
            <a:ext cx="171600" cy="171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87" name="Google Shape;687;p72"/>
          <p:cNvSpPr txBox="1"/>
          <p:nvPr/>
        </p:nvSpPr>
        <p:spPr>
          <a:xfrm>
            <a:off x="1107473" y="2623708"/>
            <a:ext cx="1824600" cy="931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rgbClr val="C8B24D"/>
                </a:solidFill>
                <a:latin typeface="Calibri"/>
                <a:ea typeface="Calibri"/>
                <a:cs typeface="Calibri"/>
                <a:sym typeface="Calibri"/>
              </a:rPr>
              <a:t>Background </a:t>
            </a:r>
            <a:r>
              <a:rPr lang="en-CA" sz="1400">
                <a:solidFill>
                  <a:schemeClr val="dk1"/>
                </a:solidFill>
                <a:latin typeface="Calibri"/>
                <a:ea typeface="Calibri"/>
                <a:cs typeface="Calibri"/>
                <a:sym typeface="Calibri"/>
              </a:rPr>
              <a:t>population:</a:t>
            </a:r>
            <a:endParaRPr sz="1100"/>
          </a:p>
          <a:p>
            <a:pPr indent="0" lvl="0" marL="0" marR="0" rtl="0" algn="l">
              <a:spcBef>
                <a:spcPts val="0"/>
              </a:spcBef>
              <a:spcAft>
                <a:spcPts val="0"/>
              </a:spcAft>
              <a:buNone/>
            </a:pPr>
            <a:r>
              <a:rPr lang="en-CA" sz="1400">
                <a:solidFill>
                  <a:schemeClr val="dk1"/>
                </a:solidFill>
                <a:latin typeface="Calibri"/>
                <a:ea typeface="Calibri"/>
                <a:cs typeface="Calibri"/>
                <a:sym typeface="Calibri"/>
              </a:rPr>
              <a:t>500 black genes, </a:t>
            </a:r>
            <a:endParaRPr sz="1100"/>
          </a:p>
          <a:p>
            <a:pPr indent="0" lvl="0" marL="0" marR="0" rtl="0" algn="l">
              <a:spcBef>
                <a:spcPts val="0"/>
              </a:spcBef>
              <a:spcAft>
                <a:spcPts val="0"/>
              </a:spcAft>
              <a:buNone/>
            </a:pPr>
            <a:r>
              <a:rPr lang="en-CA" sz="1400">
                <a:solidFill>
                  <a:srgbClr val="FF0000"/>
                </a:solidFill>
                <a:latin typeface="Calibri"/>
                <a:ea typeface="Calibri"/>
                <a:cs typeface="Calibri"/>
                <a:sym typeface="Calibri"/>
              </a:rPr>
              <a:t>4500 red genes</a:t>
            </a:r>
            <a:endParaRPr sz="1100"/>
          </a:p>
        </p:txBody>
      </p:sp>
      <p:sp>
        <p:nvSpPr>
          <p:cNvPr id="688" name="Google Shape;688;p72"/>
          <p:cNvSpPr txBox="1"/>
          <p:nvPr/>
        </p:nvSpPr>
        <p:spPr>
          <a:xfrm>
            <a:off x="1926528" y="780174"/>
            <a:ext cx="7545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rgbClr val="FF40FF"/>
                </a:solidFill>
                <a:latin typeface="Calibri"/>
                <a:ea typeface="Calibri"/>
                <a:cs typeface="Calibri"/>
                <a:sym typeface="Calibri"/>
              </a:rPr>
              <a:t>Gene list</a:t>
            </a:r>
            <a:endParaRPr sz="1100"/>
          </a:p>
        </p:txBody>
      </p:sp>
      <p:sp>
        <p:nvSpPr>
          <p:cNvPr id="689" name="Google Shape;689;p72"/>
          <p:cNvSpPr/>
          <p:nvPr/>
        </p:nvSpPr>
        <p:spPr>
          <a:xfrm>
            <a:off x="2040827" y="2151774"/>
            <a:ext cx="171600" cy="171600"/>
          </a:xfrm>
          <a:prstGeom prst="ellipse">
            <a:avLst/>
          </a:prstGeom>
          <a:solidFill>
            <a:srgbClr val="000000"/>
          </a:solidFill>
          <a:ln cap="flat" cmpd="sng" w="71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90" name="Google Shape;690;p72"/>
          <p:cNvSpPr/>
          <p:nvPr/>
        </p:nvSpPr>
        <p:spPr>
          <a:xfrm>
            <a:off x="2040827" y="1923174"/>
            <a:ext cx="171600" cy="171600"/>
          </a:xfrm>
          <a:prstGeom prst="ellipse">
            <a:avLst/>
          </a:prstGeom>
          <a:solidFill>
            <a:srgbClr val="000000"/>
          </a:solidFill>
          <a:ln cap="flat" cmpd="sng" w="71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91" name="Google Shape;691;p72"/>
          <p:cNvSpPr/>
          <p:nvPr/>
        </p:nvSpPr>
        <p:spPr>
          <a:xfrm>
            <a:off x="2040827" y="1694574"/>
            <a:ext cx="171600" cy="171600"/>
          </a:xfrm>
          <a:prstGeom prst="ellipse">
            <a:avLst/>
          </a:prstGeom>
          <a:solidFill>
            <a:srgbClr val="000000"/>
          </a:solidFill>
          <a:ln cap="flat" cmpd="sng" w="71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92" name="Google Shape;692;p72"/>
          <p:cNvSpPr/>
          <p:nvPr/>
        </p:nvSpPr>
        <p:spPr>
          <a:xfrm>
            <a:off x="2040827" y="1237374"/>
            <a:ext cx="171600" cy="171600"/>
          </a:xfrm>
          <a:prstGeom prst="ellipse">
            <a:avLst/>
          </a:prstGeom>
          <a:solidFill>
            <a:srgbClr val="000000"/>
          </a:solidFill>
          <a:ln cap="flat" cmpd="sng" w="71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93" name="Google Shape;693;p72"/>
          <p:cNvSpPr/>
          <p:nvPr/>
        </p:nvSpPr>
        <p:spPr>
          <a:xfrm>
            <a:off x="2040827" y="1465974"/>
            <a:ext cx="171600" cy="171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94" name="Google Shape;694;p72"/>
          <p:cNvSpPr/>
          <p:nvPr/>
        </p:nvSpPr>
        <p:spPr>
          <a:xfrm>
            <a:off x="2212278" y="1161174"/>
            <a:ext cx="642300" cy="1223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CA" sz="1500">
                <a:solidFill>
                  <a:schemeClr val="dk1"/>
                </a:solidFill>
                <a:latin typeface="Calibri"/>
                <a:ea typeface="Calibri"/>
                <a:cs typeface="Calibri"/>
                <a:sym typeface="Calibri"/>
              </a:rPr>
              <a:t>RRP6</a:t>
            </a:r>
            <a:endParaRPr sz="1100"/>
          </a:p>
          <a:p>
            <a:pPr indent="0" lvl="0" marL="0" marR="0" rtl="0" algn="l">
              <a:spcBef>
                <a:spcPts val="0"/>
              </a:spcBef>
              <a:spcAft>
                <a:spcPts val="0"/>
              </a:spcAft>
              <a:buNone/>
            </a:pPr>
            <a:r>
              <a:rPr lang="en-CA" sz="1500">
                <a:solidFill>
                  <a:schemeClr val="dk1"/>
                </a:solidFill>
                <a:latin typeface="Calibri"/>
                <a:ea typeface="Calibri"/>
                <a:cs typeface="Calibri"/>
                <a:sym typeface="Calibri"/>
              </a:rPr>
              <a:t>MRD1</a:t>
            </a:r>
            <a:endParaRPr sz="1100"/>
          </a:p>
          <a:p>
            <a:pPr indent="0" lvl="0" marL="0" marR="0" rtl="0" algn="l">
              <a:spcBef>
                <a:spcPts val="0"/>
              </a:spcBef>
              <a:spcAft>
                <a:spcPts val="0"/>
              </a:spcAft>
              <a:buNone/>
            </a:pPr>
            <a:r>
              <a:rPr lang="en-CA" sz="1500">
                <a:solidFill>
                  <a:schemeClr val="dk1"/>
                </a:solidFill>
                <a:latin typeface="Calibri"/>
                <a:ea typeface="Calibri"/>
                <a:cs typeface="Calibri"/>
                <a:sym typeface="Calibri"/>
              </a:rPr>
              <a:t>RRP7</a:t>
            </a:r>
            <a:endParaRPr sz="1100"/>
          </a:p>
          <a:p>
            <a:pPr indent="0" lvl="0" marL="0" marR="0" rtl="0" algn="l">
              <a:spcBef>
                <a:spcPts val="0"/>
              </a:spcBef>
              <a:spcAft>
                <a:spcPts val="0"/>
              </a:spcAft>
              <a:buNone/>
            </a:pPr>
            <a:r>
              <a:rPr lang="en-CA" sz="1500">
                <a:solidFill>
                  <a:schemeClr val="dk1"/>
                </a:solidFill>
                <a:latin typeface="Calibri"/>
                <a:ea typeface="Calibri"/>
                <a:cs typeface="Calibri"/>
                <a:sym typeface="Calibri"/>
              </a:rPr>
              <a:t>RRP43</a:t>
            </a:r>
            <a:endParaRPr sz="1100"/>
          </a:p>
          <a:p>
            <a:pPr indent="0" lvl="0" marL="0" marR="0" rtl="0" algn="l">
              <a:spcBef>
                <a:spcPts val="0"/>
              </a:spcBef>
              <a:spcAft>
                <a:spcPts val="0"/>
              </a:spcAft>
              <a:buNone/>
            </a:pPr>
            <a:r>
              <a:rPr lang="en-CA" sz="1500">
                <a:solidFill>
                  <a:schemeClr val="dk1"/>
                </a:solidFill>
                <a:latin typeface="Calibri"/>
                <a:ea typeface="Calibri"/>
                <a:cs typeface="Calibri"/>
                <a:sym typeface="Calibri"/>
              </a:rPr>
              <a:t>RRP42</a:t>
            </a:r>
            <a:endParaRPr sz="1100"/>
          </a:p>
        </p:txBody>
      </p:sp>
      <p:sp>
        <p:nvSpPr>
          <p:cNvPr id="695" name="Google Shape;695;p72"/>
          <p:cNvSpPr/>
          <p:nvPr/>
        </p:nvSpPr>
        <p:spPr>
          <a:xfrm flipH="1">
            <a:off x="3126695" y="1515980"/>
            <a:ext cx="571482" cy="1200150"/>
          </a:xfrm>
          <a:custGeom>
            <a:rect b="b" l="l" r="r" t="t"/>
            <a:pathLst>
              <a:path extrusionOk="0" h="21600" w="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7F7F7F"/>
          </a:solidFill>
          <a:ln cap="flat" cmpd="sng" w="7150">
            <a:solidFill>
              <a:srgbClr val="7F7F7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pic>
        <p:nvPicPr>
          <p:cNvPr descr="histo" id="696" name="Google Shape;696;p72"/>
          <p:cNvPicPr preferRelativeResize="0"/>
          <p:nvPr/>
        </p:nvPicPr>
        <p:blipFill rotWithShape="1">
          <a:blip r:embed="rId3">
            <a:alphaModFix/>
          </a:blip>
          <a:srcRect b="0" l="0" r="0" t="0"/>
          <a:stretch/>
        </p:blipFill>
        <p:spPr>
          <a:xfrm>
            <a:off x="4399358" y="1134953"/>
            <a:ext cx="3221831" cy="1807369"/>
          </a:xfrm>
          <a:prstGeom prst="rect">
            <a:avLst/>
          </a:prstGeom>
          <a:noFill/>
          <a:ln>
            <a:noFill/>
          </a:ln>
        </p:spPr>
      </p:pic>
      <p:grpSp>
        <p:nvGrpSpPr>
          <p:cNvPr id="697" name="Google Shape;697;p72"/>
          <p:cNvGrpSpPr/>
          <p:nvPr/>
        </p:nvGrpSpPr>
        <p:grpSpPr>
          <a:xfrm>
            <a:off x="6837351" y="1897074"/>
            <a:ext cx="1071563" cy="457200"/>
            <a:chOff x="4822" y="1536"/>
            <a:chExt cx="900" cy="384"/>
          </a:xfrm>
        </p:grpSpPr>
        <p:sp>
          <p:nvSpPr>
            <p:cNvPr id="698" name="Google Shape;698;p72"/>
            <p:cNvSpPr txBox="1"/>
            <p:nvPr/>
          </p:nvSpPr>
          <p:spPr>
            <a:xfrm>
              <a:off x="4822" y="1536"/>
              <a:ext cx="900" cy="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P-value</a:t>
              </a:r>
              <a:endParaRPr sz="1100"/>
            </a:p>
          </p:txBody>
        </p:sp>
        <p:sp>
          <p:nvSpPr>
            <p:cNvPr id="699" name="Google Shape;699;p72"/>
            <p:cNvSpPr/>
            <p:nvPr/>
          </p:nvSpPr>
          <p:spPr>
            <a:xfrm rot="-5400000">
              <a:off x="4998" y="1470"/>
              <a:ext cx="300" cy="600"/>
            </a:xfrm>
            <a:prstGeom prst="rightBrace">
              <a:avLst>
                <a:gd fmla="val 44444" name="adj1"/>
                <a:gd fmla="val 50000" name="adj2"/>
              </a:avLst>
            </a:prstGeom>
            <a:noFill/>
            <a:ln cap="flat" cmpd="sng" w="214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nvGrpSpPr>
          <p:cNvPr id="700" name="Google Shape;700;p72"/>
          <p:cNvGrpSpPr/>
          <p:nvPr/>
        </p:nvGrpSpPr>
        <p:grpSpPr>
          <a:xfrm>
            <a:off x="4783891" y="905655"/>
            <a:ext cx="2500313" cy="357188"/>
            <a:chOff x="2621" y="807"/>
            <a:chExt cx="2100" cy="300"/>
          </a:xfrm>
        </p:grpSpPr>
        <p:sp>
          <p:nvSpPr>
            <p:cNvPr id="701" name="Google Shape;701;p72"/>
            <p:cNvSpPr/>
            <p:nvPr/>
          </p:nvSpPr>
          <p:spPr>
            <a:xfrm rot="10800000">
              <a:off x="3671" y="55"/>
              <a:ext cx="0" cy="2100"/>
            </a:xfrm>
            <a:prstGeom prst="rightBrace">
              <a:avLst>
                <a:gd fmla="val 183333" name="adj1"/>
                <a:gd fmla="val 50000" name="adj2"/>
              </a:avLst>
            </a:prstGeom>
            <a:noFill/>
            <a:ln cap="flat" cmpd="sng" w="214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02" name="Google Shape;702;p72"/>
            <p:cNvSpPr txBox="1"/>
            <p:nvPr/>
          </p:nvSpPr>
          <p:spPr>
            <a:xfrm>
              <a:off x="3073" y="807"/>
              <a:ext cx="1200" cy="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Null distribution</a:t>
              </a:r>
              <a:endParaRPr sz="1100"/>
            </a:p>
          </p:txBody>
        </p:sp>
      </p:grpSp>
      <p:grpSp>
        <p:nvGrpSpPr>
          <p:cNvPr id="703" name="Google Shape;703;p72"/>
          <p:cNvGrpSpPr/>
          <p:nvPr/>
        </p:nvGrpSpPr>
        <p:grpSpPr>
          <a:xfrm>
            <a:off x="6241854" y="1670574"/>
            <a:ext cx="1783924" cy="1164431"/>
            <a:chOff x="3879" y="1626"/>
            <a:chExt cx="1800" cy="978"/>
          </a:xfrm>
        </p:grpSpPr>
        <p:sp>
          <p:nvSpPr>
            <p:cNvPr id="704" name="Google Shape;704;p72"/>
            <p:cNvSpPr txBox="1"/>
            <p:nvPr/>
          </p:nvSpPr>
          <p:spPr>
            <a:xfrm>
              <a:off x="3879" y="1626"/>
              <a:ext cx="1800" cy="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Answer = 0.001066662</a:t>
              </a:r>
              <a:endParaRPr sz="1100"/>
            </a:p>
            <a:p>
              <a:pPr indent="0" lvl="0" marL="0" marR="0" rtl="0" algn="l">
                <a:spcBef>
                  <a:spcPts val="0"/>
                </a:spcBef>
                <a:spcAft>
                  <a:spcPts val="0"/>
                </a:spcAft>
                <a:buNone/>
              </a:pPr>
              <a:r>
                <a:t/>
              </a:r>
              <a:endParaRPr baseline="30000" sz="1400">
                <a:solidFill>
                  <a:schemeClr val="dk1"/>
                </a:solidFill>
                <a:latin typeface="Calibri"/>
                <a:ea typeface="Calibri"/>
                <a:cs typeface="Calibri"/>
                <a:sym typeface="Calibri"/>
              </a:endParaRPr>
            </a:p>
          </p:txBody>
        </p:sp>
        <p:grpSp>
          <p:nvGrpSpPr>
            <p:cNvPr id="705" name="Google Shape;705;p72"/>
            <p:cNvGrpSpPr/>
            <p:nvPr/>
          </p:nvGrpSpPr>
          <p:grpSpPr>
            <a:xfrm>
              <a:off x="4080" y="2304"/>
              <a:ext cx="900" cy="300"/>
              <a:chOff x="4080" y="2304"/>
              <a:chExt cx="900" cy="300"/>
            </a:xfrm>
          </p:grpSpPr>
          <p:sp>
            <p:nvSpPr>
              <p:cNvPr id="706" name="Google Shape;706;p72"/>
              <p:cNvSpPr/>
              <p:nvPr/>
            </p:nvSpPr>
            <p:spPr>
              <a:xfrm>
                <a:off x="4080" y="2304"/>
                <a:ext cx="900" cy="300"/>
              </a:xfrm>
              <a:prstGeom prst="ellipse">
                <a:avLst/>
              </a:prstGeom>
              <a:noFill/>
              <a:ln cap="flat" cmpd="sng" w="71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cxnSp>
            <p:nvCxnSpPr>
              <p:cNvPr id="707" name="Google Shape;707;p72"/>
              <p:cNvCxnSpPr/>
              <p:nvPr/>
            </p:nvCxnSpPr>
            <p:spPr>
              <a:xfrm>
                <a:off x="4560" y="2304"/>
                <a:ext cx="0" cy="0"/>
              </a:xfrm>
              <a:prstGeom prst="straightConnector1">
                <a:avLst/>
              </a:prstGeom>
              <a:noFill/>
              <a:ln cap="flat" cmpd="sng" w="7150">
                <a:solidFill>
                  <a:schemeClr val="dk1"/>
                </a:solidFill>
                <a:prstDash val="solid"/>
                <a:round/>
                <a:headEnd len="med" w="med" type="none"/>
                <a:tailEnd len="med" w="med" type="triangle"/>
              </a:ln>
            </p:spPr>
          </p:cxnSp>
        </p:grpSp>
      </p:grpSp>
      <p:sp>
        <p:nvSpPr>
          <p:cNvPr id="708" name="Google Shape;708;p72"/>
          <p:cNvSpPr/>
          <p:nvPr/>
        </p:nvSpPr>
        <p:spPr>
          <a:xfrm>
            <a:off x="3641027" y="3344780"/>
            <a:ext cx="171600" cy="171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09" name="Google Shape;709;p72"/>
          <p:cNvSpPr txBox="1"/>
          <p:nvPr/>
        </p:nvSpPr>
        <p:spPr>
          <a:xfrm>
            <a:off x="1428750" y="86390"/>
            <a:ext cx="6172200" cy="857400"/>
          </a:xfrm>
          <a:prstGeom prst="rect">
            <a:avLst/>
          </a:prstGeom>
          <a:noFill/>
          <a:ln>
            <a:noFill/>
          </a:ln>
        </p:spPr>
        <p:txBody>
          <a:bodyPr anchorCtr="0" anchor="ctr" bIns="34275" lIns="68575" spcFirstLastPara="1" rIns="68575" wrap="square" tIns="34275">
            <a:normAutofit/>
          </a:bodyPr>
          <a:lstStyle/>
          <a:p>
            <a:pPr indent="0" lvl="0" marL="0" marR="0" rtl="0" algn="ctr">
              <a:spcBef>
                <a:spcPts val="0"/>
              </a:spcBef>
              <a:spcAft>
                <a:spcPts val="0"/>
              </a:spcAft>
              <a:buClr>
                <a:schemeClr val="dk1"/>
              </a:buClr>
              <a:buSzPts val="2700"/>
              <a:buFont typeface="Calibri"/>
              <a:buNone/>
            </a:pPr>
            <a:r>
              <a:rPr b="1" lang="en-CA" sz="2700">
                <a:solidFill>
                  <a:schemeClr val="dk1"/>
                </a:solidFill>
                <a:latin typeface="Calibri"/>
                <a:ea typeface="Calibri"/>
                <a:cs typeface="Calibri"/>
                <a:sym typeface="Calibri"/>
              </a:rPr>
              <a:t>The Fisher’s exact test </a:t>
            </a:r>
            <a:br>
              <a:rPr b="1" lang="en-CA" sz="3300">
                <a:solidFill>
                  <a:schemeClr val="dk1"/>
                </a:solidFill>
                <a:latin typeface="Calibri"/>
                <a:ea typeface="Calibri"/>
                <a:cs typeface="Calibri"/>
                <a:sym typeface="Calibri"/>
              </a:rPr>
            </a:br>
            <a:r>
              <a:rPr b="1" lang="en-CA" sz="1800">
                <a:solidFill>
                  <a:schemeClr val="dk1"/>
                </a:solidFill>
                <a:latin typeface="Calibri"/>
                <a:ea typeface="Calibri"/>
                <a:cs typeface="Calibri"/>
                <a:sym typeface="Calibri"/>
              </a:rPr>
              <a:t>a.k.a., hypergeometric test</a:t>
            </a:r>
            <a:endParaRPr sz="1100"/>
          </a:p>
        </p:txBody>
      </p:sp>
      <p:pic>
        <p:nvPicPr>
          <p:cNvPr id="710" name="Google Shape;710;p72"/>
          <p:cNvPicPr preferRelativeResize="0"/>
          <p:nvPr/>
        </p:nvPicPr>
        <p:blipFill rotWithShape="1">
          <a:blip r:embed="rId4">
            <a:alphaModFix/>
          </a:blip>
          <a:srcRect b="0" l="0" r="0" t="0"/>
          <a:stretch/>
        </p:blipFill>
        <p:spPr>
          <a:xfrm>
            <a:off x="4839890" y="2986042"/>
            <a:ext cx="210740" cy="1089421"/>
          </a:xfrm>
          <a:prstGeom prst="rect">
            <a:avLst/>
          </a:prstGeom>
          <a:noFill/>
          <a:ln>
            <a:noFill/>
          </a:ln>
        </p:spPr>
      </p:pic>
      <p:pic>
        <p:nvPicPr>
          <p:cNvPr id="711" name="Google Shape;711;p72"/>
          <p:cNvPicPr preferRelativeResize="0"/>
          <p:nvPr/>
        </p:nvPicPr>
        <p:blipFill rotWithShape="1">
          <a:blip r:embed="rId5">
            <a:alphaModFix/>
          </a:blip>
          <a:srcRect b="0" l="0" r="0" t="0"/>
          <a:stretch/>
        </p:blipFill>
        <p:spPr>
          <a:xfrm flipH="1">
            <a:off x="5322092" y="2986042"/>
            <a:ext cx="216694" cy="1089421"/>
          </a:xfrm>
          <a:prstGeom prst="rect">
            <a:avLst/>
          </a:prstGeom>
          <a:noFill/>
          <a:ln>
            <a:noFill/>
          </a:ln>
        </p:spPr>
      </p:pic>
      <p:pic>
        <p:nvPicPr>
          <p:cNvPr id="712" name="Google Shape;712;p72"/>
          <p:cNvPicPr preferRelativeResize="0"/>
          <p:nvPr/>
        </p:nvPicPr>
        <p:blipFill rotWithShape="1">
          <a:blip r:embed="rId6">
            <a:alphaModFix/>
          </a:blip>
          <a:srcRect b="0" l="0" r="0" t="0"/>
          <a:stretch/>
        </p:blipFill>
        <p:spPr>
          <a:xfrm>
            <a:off x="5748335" y="2986042"/>
            <a:ext cx="210741" cy="1089421"/>
          </a:xfrm>
          <a:prstGeom prst="rect">
            <a:avLst/>
          </a:prstGeom>
          <a:noFill/>
          <a:ln>
            <a:noFill/>
          </a:ln>
        </p:spPr>
      </p:pic>
      <p:pic>
        <p:nvPicPr>
          <p:cNvPr id="713" name="Google Shape;713;p72"/>
          <p:cNvPicPr preferRelativeResize="0"/>
          <p:nvPr/>
        </p:nvPicPr>
        <p:blipFill rotWithShape="1">
          <a:blip r:embed="rId7">
            <a:alphaModFix/>
          </a:blip>
          <a:srcRect b="0" l="0" r="0" t="0"/>
          <a:stretch/>
        </p:blipFill>
        <p:spPr>
          <a:xfrm>
            <a:off x="6244826" y="2986043"/>
            <a:ext cx="219075" cy="1131094"/>
          </a:xfrm>
          <a:prstGeom prst="rect">
            <a:avLst/>
          </a:prstGeom>
          <a:noFill/>
          <a:ln>
            <a:noFill/>
          </a:ln>
        </p:spPr>
      </p:pic>
      <p:pic>
        <p:nvPicPr>
          <p:cNvPr id="714" name="Google Shape;714;p72"/>
          <p:cNvPicPr preferRelativeResize="0"/>
          <p:nvPr/>
        </p:nvPicPr>
        <p:blipFill rotWithShape="1">
          <a:blip r:embed="rId8">
            <a:alphaModFix/>
          </a:blip>
          <a:srcRect b="0" l="0" r="0" t="0"/>
          <a:stretch/>
        </p:blipFill>
        <p:spPr>
          <a:xfrm>
            <a:off x="6774654" y="2986043"/>
            <a:ext cx="209550" cy="1089421"/>
          </a:xfrm>
          <a:prstGeom prst="rect">
            <a:avLst/>
          </a:prstGeom>
          <a:noFill/>
          <a:ln>
            <a:noFill/>
          </a:ln>
        </p:spPr>
      </p:pic>
      <p:pic>
        <p:nvPicPr>
          <p:cNvPr id="715" name="Google Shape;715;p72"/>
          <p:cNvPicPr preferRelativeResize="0"/>
          <p:nvPr/>
        </p:nvPicPr>
        <p:blipFill rotWithShape="1">
          <a:blip r:embed="rId9">
            <a:alphaModFix/>
          </a:blip>
          <a:srcRect b="0" l="0" r="0" t="0"/>
          <a:stretch/>
        </p:blipFill>
        <p:spPr>
          <a:xfrm>
            <a:off x="7193754" y="2986043"/>
            <a:ext cx="209550" cy="1089421"/>
          </a:xfrm>
          <a:prstGeom prst="rect">
            <a:avLst/>
          </a:prstGeom>
          <a:noFill/>
          <a:ln>
            <a:noFill/>
          </a:ln>
        </p:spPr>
      </p:pic>
      <p:sp>
        <p:nvSpPr>
          <p:cNvPr id="716" name="Google Shape;716;p72"/>
          <p:cNvSpPr txBox="1"/>
          <p:nvPr/>
        </p:nvSpPr>
        <p:spPr>
          <a:xfrm rot="-5400000">
            <a:off x="4664971" y="4127581"/>
            <a:ext cx="6312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100">
                <a:solidFill>
                  <a:schemeClr val="dk1"/>
                </a:solidFill>
                <a:latin typeface="Calibri"/>
                <a:ea typeface="Calibri"/>
                <a:cs typeface="Calibri"/>
                <a:sym typeface="Calibri"/>
              </a:rPr>
              <a:t>0.5766</a:t>
            </a:r>
            <a:endParaRPr sz="1100"/>
          </a:p>
        </p:txBody>
      </p:sp>
      <p:sp>
        <p:nvSpPr>
          <p:cNvPr id="717" name="Google Shape;717;p72"/>
          <p:cNvSpPr txBox="1"/>
          <p:nvPr/>
        </p:nvSpPr>
        <p:spPr>
          <a:xfrm rot="-5400000">
            <a:off x="5150296" y="4143800"/>
            <a:ext cx="6321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100">
                <a:solidFill>
                  <a:schemeClr val="dk1"/>
                </a:solidFill>
                <a:latin typeface="Calibri"/>
                <a:ea typeface="Calibri"/>
                <a:cs typeface="Calibri"/>
                <a:sym typeface="Calibri"/>
              </a:rPr>
              <a:t>0.3516</a:t>
            </a:r>
            <a:endParaRPr sz="1100"/>
          </a:p>
        </p:txBody>
      </p:sp>
      <p:sp>
        <p:nvSpPr>
          <p:cNvPr id="718" name="Google Shape;718;p72"/>
          <p:cNvSpPr txBox="1"/>
          <p:nvPr/>
        </p:nvSpPr>
        <p:spPr>
          <a:xfrm rot="-5400000">
            <a:off x="5521592" y="4134096"/>
            <a:ext cx="7539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100">
                <a:solidFill>
                  <a:schemeClr val="dk1"/>
                </a:solidFill>
                <a:latin typeface="Calibri"/>
                <a:ea typeface="Calibri"/>
                <a:cs typeface="Calibri"/>
                <a:sym typeface="Calibri"/>
              </a:rPr>
              <a:t>0.06697</a:t>
            </a:r>
            <a:endParaRPr sz="1100"/>
          </a:p>
        </p:txBody>
      </p:sp>
      <p:sp>
        <p:nvSpPr>
          <p:cNvPr id="719" name="Google Shape;719;p72"/>
          <p:cNvSpPr txBox="1"/>
          <p:nvPr/>
        </p:nvSpPr>
        <p:spPr>
          <a:xfrm rot="-5400000">
            <a:off x="6015140" y="4127581"/>
            <a:ext cx="6312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100">
                <a:solidFill>
                  <a:schemeClr val="dk1"/>
                </a:solidFill>
                <a:latin typeface="Calibri"/>
                <a:ea typeface="Calibri"/>
                <a:cs typeface="Calibri"/>
                <a:sym typeface="Calibri"/>
              </a:rPr>
              <a:t>0.0046</a:t>
            </a:r>
            <a:endParaRPr sz="1100"/>
          </a:p>
        </p:txBody>
      </p:sp>
      <p:sp>
        <p:nvSpPr>
          <p:cNvPr id="720" name="Google Shape;720;p72"/>
          <p:cNvSpPr txBox="1"/>
          <p:nvPr/>
        </p:nvSpPr>
        <p:spPr>
          <a:xfrm rot="-5400000">
            <a:off x="6522421" y="4120512"/>
            <a:ext cx="7263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CA" sz="1100">
                <a:solidFill>
                  <a:schemeClr val="dk1"/>
                </a:solidFill>
                <a:latin typeface="Calibri"/>
                <a:ea typeface="Calibri"/>
                <a:cs typeface="Calibri"/>
                <a:sym typeface="Calibri"/>
              </a:rPr>
              <a:t>0.00106</a:t>
            </a:r>
            <a:endParaRPr sz="1100"/>
          </a:p>
        </p:txBody>
      </p:sp>
      <p:sp>
        <p:nvSpPr>
          <p:cNvPr id="721" name="Google Shape;721;p72"/>
          <p:cNvSpPr txBox="1"/>
          <p:nvPr/>
        </p:nvSpPr>
        <p:spPr>
          <a:xfrm rot="-5400000">
            <a:off x="6838517" y="4073596"/>
            <a:ext cx="8988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CA" sz="1100">
                <a:solidFill>
                  <a:schemeClr val="dk1"/>
                </a:solidFill>
                <a:latin typeface="Calibri"/>
                <a:ea typeface="Calibri"/>
                <a:cs typeface="Calibri"/>
                <a:sym typeface="Calibri"/>
              </a:rPr>
              <a:t>4.7. 10-7</a:t>
            </a:r>
            <a:endParaRPr sz="1100"/>
          </a:p>
        </p:txBody>
      </p:sp>
      <p:sp>
        <p:nvSpPr>
          <p:cNvPr id="722" name="Google Shape;722;p72"/>
          <p:cNvSpPr/>
          <p:nvPr/>
        </p:nvSpPr>
        <p:spPr>
          <a:xfrm>
            <a:off x="1293712" y="3315903"/>
            <a:ext cx="1034700" cy="1068000"/>
          </a:xfrm>
          <a:prstGeom prst="ellipse">
            <a:avLst/>
          </a:prstGeom>
          <a:noFill/>
          <a:ln cap="flat" cmpd="sng" w="7150">
            <a:solidFill>
              <a:srgbClr val="0432FF"/>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23" name="Google Shape;723;p72"/>
          <p:cNvSpPr/>
          <p:nvPr/>
        </p:nvSpPr>
        <p:spPr>
          <a:xfrm>
            <a:off x="1660424" y="3418297"/>
            <a:ext cx="201300" cy="191700"/>
          </a:xfrm>
          <a:prstGeom prst="ellipse">
            <a:avLst/>
          </a:prstGeom>
          <a:solidFill>
            <a:schemeClr val="dk1"/>
          </a:solidFill>
          <a:ln cap="flat" cmpd="sng" w="7150">
            <a:solidFill>
              <a:srgbClr val="000000"/>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24" name="Google Shape;724;p72"/>
          <p:cNvSpPr/>
          <p:nvPr/>
        </p:nvSpPr>
        <p:spPr>
          <a:xfrm>
            <a:off x="1480639" y="3713572"/>
            <a:ext cx="201300" cy="190500"/>
          </a:xfrm>
          <a:prstGeom prst="ellipse">
            <a:avLst/>
          </a:prstGeom>
          <a:solidFill>
            <a:schemeClr val="dk1"/>
          </a:solidFill>
          <a:ln cap="flat" cmpd="sng" w="7150">
            <a:solidFill>
              <a:srgbClr val="000000"/>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25" name="Google Shape;725;p72"/>
          <p:cNvSpPr/>
          <p:nvPr/>
        </p:nvSpPr>
        <p:spPr>
          <a:xfrm>
            <a:off x="1861639" y="3618322"/>
            <a:ext cx="201300" cy="190500"/>
          </a:xfrm>
          <a:prstGeom prst="ellipse">
            <a:avLst/>
          </a:prstGeom>
          <a:solidFill>
            <a:schemeClr val="dk1"/>
          </a:solidFill>
          <a:ln cap="flat" cmpd="sng" w="7150">
            <a:solidFill>
              <a:srgbClr val="000000"/>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26" name="Google Shape;726;p72"/>
          <p:cNvSpPr/>
          <p:nvPr/>
        </p:nvSpPr>
        <p:spPr>
          <a:xfrm>
            <a:off x="1742576" y="3900501"/>
            <a:ext cx="201300" cy="191700"/>
          </a:xfrm>
          <a:prstGeom prst="ellipse">
            <a:avLst/>
          </a:prstGeom>
          <a:solidFill>
            <a:schemeClr val="dk1"/>
          </a:solidFill>
          <a:ln cap="flat" cmpd="sng" w="7150">
            <a:solidFill>
              <a:srgbClr val="000000"/>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27" name="Google Shape;727;p72"/>
          <p:cNvSpPr/>
          <p:nvPr/>
        </p:nvSpPr>
        <p:spPr>
          <a:xfrm>
            <a:off x="1480639" y="4071950"/>
            <a:ext cx="201300" cy="190500"/>
          </a:xfrm>
          <a:prstGeom prst="ellipse">
            <a:avLst/>
          </a:prstGeom>
          <a:solidFill>
            <a:schemeClr val="dk1"/>
          </a:solidFill>
          <a:ln cap="flat" cmpd="sng" w="7150">
            <a:solidFill>
              <a:srgbClr val="000000"/>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28" name="Google Shape;728;p72"/>
          <p:cNvSpPr/>
          <p:nvPr/>
        </p:nvSpPr>
        <p:spPr>
          <a:xfrm>
            <a:off x="2024756" y="3919551"/>
            <a:ext cx="201300" cy="191700"/>
          </a:xfrm>
          <a:prstGeom prst="ellipse">
            <a:avLst/>
          </a:prstGeom>
          <a:solidFill>
            <a:schemeClr val="dk1"/>
          </a:solidFill>
          <a:ln cap="flat" cmpd="sng" w="7150">
            <a:solidFill>
              <a:srgbClr val="000000"/>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29" name="Google Shape;729;p72"/>
          <p:cNvSpPr txBox="1"/>
          <p:nvPr/>
        </p:nvSpPr>
        <p:spPr>
          <a:xfrm>
            <a:off x="2145008" y="4077908"/>
            <a:ext cx="22611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500">
                <a:solidFill>
                  <a:srgbClr val="0432FF"/>
                </a:solidFill>
                <a:latin typeface="Arial"/>
                <a:ea typeface="Arial"/>
                <a:cs typeface="Arial"/>
                <a:sym typeface="Arial"/>
              </a:rPr>
              <a:t>1 gene-set/pathway</a:t>
            </a:r>
            <a:r>
              <a:rPr lang="en-CA" sz="1800">
                <a:solidFill>
                  <a:schemeClr val="dk1"/>
                </a:solidFill>
                <a:latin typeface="Arial"/>
                <a:ea typeface="Arial"/>
                <a:cs typeface="Arial"/>
                <a:sym typeface="Arial"/>
              </a:rPr>
              <a:t> </a:t>
            </a:r>
            <a:endParaRPr sz="1100"/>
          </a:p>
        </p:txBody>
      </p:sp>
      <p:sp>
        <p:nvSpPr>
          <p:cNvPr id="730" name="Google Shape;730;p72"/>
          <p:cNvSpPr/>
          <p:nvPr/>
        </p:nvSpPr>
        <p:spPr>
          <a:xfrm>
            <a:off x="1943793" y="1057173"/>
            <a:ext cx="902100" cy="1389300"/>
          </a:xfrm>
          <a:prstGeom prst="roundRect">
            <a:avLst>
              <a:gd fmla="val 16667" name="adj"/>
            </a:avLst>
          </a:prstGeom>
          <a:noFill/>
          <a:ln cap="flat" cmpd="sng" w="7150">
            <a:solidFill>
              <a:srgbClr val="FF40FF"/>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35" name="Shape 735"/>
        <p:cNvGrpSpPr/>
        <p:nvPr/>
      </p:nvGrpSpPr>
      <p:grpSpPr>
        <a:xfrm>
          <a:off x="0" y="0"/>
          <a:ext cx="0" cy="0"/>
          <a:chOff x="0" y="0"/>
          <a:chExt cx="0" cy="0"/>
        </a:xfrm>
      </p:grpSpPr>
      <p:sp>
        <p:nvSpPr>
          <p:cNvPr id="736" name="Google Shape;736;p73"/>
          <p:cNvSpPr txBox="1"/>
          <p:nvPr/>
        </p:nvSpPr>
        <p:spPr>
          <a:xfrm>
            <a:off x="1428751" y="1150144"/>
            <a:ext cx="7545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rgbClr val="FF40FF"/>
                </a:solidFill>
                <a:latin typeface="Calibri"/>
                <a:ea typeface="Calibri"/>
                <a:cs typeface="Calibri"/>
                <a:sym typeface="Calibri"/>
              </a:rPr>
              <a:t>Gene list</a:t>
            </a:r>
            <a:endParaRPr sz="1100"/>
          </a:p>
        </p:txBody>
      </p:sp>
      <p:sp>
        <p:nvSpPr>
          <p:cNvPr id="737" name="Google Shape;737;p73"/>
          <p:cNvSpPr/>
          <p:nvPr/>
        </p:nvSpPr>
        <p:spPr>
          <a:xfrm>
            <a:off x="1543050" y="2521744"/>
            <a:ext cx="171600" cy="171600"/>
          </a:xfrm>
          <a:prstGeom prst="ellipse">
            <a:avLst/>
          </a:prstGeom>
          <a:solidFill>
            <a:srgbClr val="000000"/>
          </a:solidFill>
          <a:ln cap="flat" cmpd="sng" w="71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38" name="Google Shape;738;p73"/>
          <p:cNvSpPr/>
          <p:nvPr/>
        </p:nvSpPr>
        <p:spPr>
          <a:xfrm>
            <a:off x="1543050" y="2293144"/>
            <a:ext cx="171600" cy="171600"/>
          </a:xfrm>
          <a:prstGeom prst="ellipse">
            <a:avLst/>
          </a:prstGeom>
          <a:solidFill>
            <a:srgbClr val="000000"/>
          </a:solidFill>
          <a:ln cap="flat" cmpd="sng" w="71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39" name="Google Shape;739;p73"/>
          <p:cNvSpPr/>
          <p:nvPr/>
        </p:nvSpPr>
        <p:spPr>
          <a:xfrm>
            <a:off x="1543050" y="2064544"/>
            <a:ext cx="171600" cy="171600"/>
          </a:xfrm>
          <a:prstGeom prst="ellipse">
            <a:avLst/>
          </a:prstGeom>
          <a:solidFill>
            <a:srgbClr val="000000"/>
          </a:solidFill>
          <a:ln cap="flat" cmpd="sng" w="71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40" name="Google Shape;740;p73"/>
          <p:cNvSpPr/>
          <p:nvPr/>
        </p:nvSpPr>
        <p:spPr>
          <a:xfrm>
            <a:off x="1543050" y="1607344"/>
            <a:ext cx="171600" cy="171600"/>
          </a:xfrm>
          <a:prstGeom prst="ellipse">
            <a:avLst/>
          </a:prstGeom>
          <a:solidFill>
            <a:srgbClr val="000000"/>
          </a:solidFill>
          <a:ln cap="flat" cmpd="sng" w="71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41" name="Google Shape;741;p73"/>
          <p:cNvSpPr/>
          <p:nvPr/>
        </p:nvSpPr>
        <p:spPr>
          <a:xfrm>
            <a:off x="1543050" y="1835944"/>
            <a:ext cx="171600" cy="171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42" name="Google Shape;742;p73"/>
          <p:cNvSpPr/>
          <p:nvPr/>
        </p:nvSpPr>
        <p:spPr>
          <a:xfrm>
            <a:off x="1714501" y="1531144"/>
            <a:ext cx="642300" cy="1223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CA" sz="1500">
                <a:solidFill>
                  <a:schemeClr val="dk1"/>
                </a:solidFill>
                <a:latin typeface="Calibri"/>
                <a:ea typeface="Calibri"/>
                <a:cs typeface="Calibri"/>
                <a:sym typeface="Calibri"/>
              </a:rPr>
              <a:t>RRP6</a:t>
            </a:r>
            <a:endParaRPr sz="1100"/>
          </a:p>
          <a:p>
            <a:pPr indent="0" lvl="0" marL="0" marR="0" rtl="0" algn="l">
              <a:spcBef>
                <a:spcPts val="0"/>
              </a:spcBef>
              <a:spcAft>
                <a:spcPts val="0"/>
              </a:spcAft>
              <a:buNone/>
            </a:pPr>
            <a:r>
              <a:rPr lang="en-CA" sz="1500">
                <a:solidFill>
                  <a:schemeClr val="dk1"/>
                </a:solidFill>
                <a:latin typeface="Calibri"/>
                <a:ea typeface="Calibri"/>
                <a:cs typeface="Calibri"/>
                <a:sym typeface="Calibri"/>
              </a:rPr>
              <a:t>MRD1</a:t>
            </a:r>
            <a:endParaRPr sz="1100"/>
          </a:p>
          <a:p>
            <a:pPr indent="0" lvl="0" marL="0" marR="0" rtl="0" algn="l">
              <a:spcBef>
                <a:spcPts val="0"/>
              </a:spcBef>
              <a:spcAft>
                <a:spcPts val="0"/>
              </a:spcAft>
              <a:buNone/>
            </a:pPr>
            <a:r>
              <a:rPr lang="en-CA" sz="1500">
                <a:solidFill>
                  <a:schemeClr val="dk1"/>
                </a:solidFill>
                <a:latin typeface="Calibri"/>
                <a:ea typeface="Calibri"/>
                <a:cs typeface="Calibri"/>
                <a:sym typeface="Calibri"/>
              </a:rPr>
              <a:t>RRP7</a:t>
            </a:r>
            <a:endParaRPr sz="1100"/>
          </a:p>
          <a:p>
            <a:pPr indent="0" lvl="0" marL="0" marR="0" rtl="0" algn="l">
              <a:spcBef>
                <a:spcPts val="0"/>
              </a:spcBef>
              <a:spcAft>
                <a:spcPts val="0"/>
              </a:spcAft>
              <a:buNone/>
            </a:pPr>
            <a:r>
              <a:rPr lang="en-CA" sz="1500">
                <a:solidFill>
                  <a:schemeClr val="dk1"/>
                </a:solidFill>
                <a:latin typeface="Calibri"/>
                <a:ea typeface="Calibri"/>
                <a:cs typeface="Calibri"/>
                <a:sym typeface="Calibri"/>
              </a:rPr>
              <a:t>RRP43</a:t>
            </a:r>
            <a:endParaRPr sz="1100"/>
          </a:p>
          <a:p>
            <a:pPr indent="0" lvl="0" marL="0" marR="0" rtl="0" algn="l">
              <a:spcBef>
                <a:spcPts val="0"/>
              </a:spcBef>
              <a:spcAft>
                <a:spcPts val="0"/>
              </a:spcAft>
              <a:buNone/>
            </a:pPr>
            <a:r>
              <a:rPr lang="en-CA" sz="1500">
                <a:solidFill>
                  <a:schemeClr val="dk1"/>
                </a:solidFill>
                <a:latin typeface="Calibri"/>
                <a:ea typeface="Calibri"/>
                <a:cs typeface="Calibri"/>
                <a:sym typeface="Calibri"/>
              </a:rPr>
              <a:t>RRP42</a:t>
            </a:r>
            <a:endParaRPr sz="1100"/>
          </a:p>
        </p:txBody>
      </p:sp>
      <p:sp>
        <p:nvSpPr>
          <p:cNvPr id="743" name="Google Shape;743;p73"/>
          <p:cNvSpPr/>
          <p:nvPr/>
        </p:nvSpPr>
        <p:spPr>
          <a:xfrm flipH="1">
            <a:off x="2388329" y="1900989"/>
            <a:ext cx="571482" cy="1200150"/>
          </a:xfrm>
          <a:custGeom>
            <a:rect b="b" l="l" r="r" t="t"/>
            <a:pathLst>
              <a:path extrusionOk="0" h="21600" w="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cap="flat" cmpd="sng" w="715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44" name="Google Shape;744;p73"/>
          <p:cNvSpPr txBox="1"/>
          <p:nvPr/>
        </p:nvSpPr>
        <p:spPr>
          <a:xfrm>
            <a:off x="1600200" y="227884"/>
            <a:ext cx="6172200" cy="9570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CA" sz="2700">
                <a:solidFill>
                  <a:schemeClr val="dk1"/>
                </a:solidFill>
                <a:latin typeface="Calibri"/>
                <a:ea typeface="Calibri"/>
                <a:cs typeface="Calibri"/>
                <a:sym typeface="Calibri"/>
              </a:rPr>
              <a:t>2x2 contingency table for Fisher’s Exact Test</a:t>
            </a:r>
            <a:br>
              <a:rPr b="1" lang="en-CA" sz="2700">
                <a:solidFill>
                  <a:schemeClr val="dk1"/>
                </a:solidFill>
                <a:latin typeface="Calibri"/>
                <a:ea typeface="Calibri"/>
                <a:cs typeface="Calibri"/>
                <a:sym typeface="Calibri"/>
              </a:rPr>
            </a:br>
            <a:endParaRPr b="1" sz="2700">
              <a:solidFill>
                <a:schemeClr val="dk1"/>
              </a:solidFill>
              <a:latin typeface="Calibri"/>
              <a:ea typeface="Calibri"/>
              <a:cs typeface="Calibri"/>
              <a:sym typeface="Calibri"/>
            </a:endParaRPr>
          </a:p>
        </p:txBody>
      </p:sp>
      <p:grpSp>
        <p:nvGrpSpPr>
          <p:cNvPr id="745" name="Google Shape;745;p73"/>
          <p:cNvGrpSpPr/>
          <p:nvPr/>
        </p:nvGrpSpPr>
        <p:grpSpPr>
          <a:xfrm>
            <a:off x="2183285" y="3236495"/>
            <a:ext cx="3596175" cy="1045575"/>
            <a:chOff x="1828800" y="4343400"/>
            <a:chExt cx="4794900" cy="1394100"/>
          </a:xfrm>
        </p:grpSpPr>
        <p:cxnSp>
          <p:nvCxnSpPr>
            <p:cNvPr id="746" name="Google Shape;746;p73"/>
            <p:cNvCxnSpPr/>
            <p:nvPr/>
          </p:nvCxnSpPr>
          <p:spPr>
            <a:xfrm>
              <a:off x="1828800" y="4343400"/>
              <a:ext cx="0" cy="1371600"/>
            </a:xfrm>
            <a:prstGeom prst="straightConnector1">
              <a:avLst/>
            </a:prstGeom>
            <a:noFill/>
            <a:ln cap="flat" cmpd="sng" w="28575">
              <a:solidFill>
                <a:schemeClr val="accent2"/>
              </a:solidFill>
              <a:prstDash val="solid"/>
              <a:round/>
              <a:headEnd len="med" w="med" type="none"/>
              <a:tailEnd len="med" w="med" type="none"/>
            </a:ln>
          </p:spPr>
        </p:cxnSp>
        <p:cxnSp>
          <p:nvCxnSpPr>
            <p:cNvPr id="747" name="Google Shape;747;p73"/>
            <p:cNvCxnSpPr/>
            <p:nvPr/>
          </p:nvCxnSpPr>
          <p:spPr>
            <a:xfrm>
              <a:off x="1828800" y="5715000"/>
              <a:ext cx="914400" cy="0"/>
            </a:xfrm>
            <a:prstGeom prst="straightConnector1">
              <a:avLst/>
            </a:prstGeom>
            <a:noFill/>
            <a:ln cap="flat" cmpd="sng" w="28575">
              <a:solidFill>
                <a:schemeClr val="accent2"/>
              </a:solidFill>
              <a:prstDash val="solid"/>
              <a:round/>
              <a:headEnd len="med" w="med" type="none"/>
              <a:tailEnd len="med" w="med" type="none"/>
            </a:ln>
          </p:spPr>
        </p:cxnSp>
        <p:cxnSp>
          <p:nvCxnSpPr>
            <p:cNvPr id="748" name="Google Shape;748;p73"/>
            <p:cNvCxnSpPr/>
            <p:nvPr/>
          </p:nvCxnSpPr>
          <p:spPr>
            <a:xfrm>
              <a:off x="2743200" y="5715000"/>
              <a:ext cx="1219200" cy="0"/>
            </a:xfrm>
            <a:prstGeom prst="straightConnector1">
              <a:avLst/>
            </a:prstGeom>
            <a:noFill/>
            <a:ln cap="flat" cmpd="sng" w="28575">
              <a:solidFill>
                <a:schemeClr val="accent2"/>
              </a:solidFill>
              <a:prstDash val="solid"/>
              <a:round/>
              <a:headEnd len="med" w="med" type="none"/>
              <a:tailEnd len="med" w="med" type="none"/>
            </a:ln>
          </p:spPr>
        </p:cxnSp>
        <p:cxnSp>
          <p:nvCxnSpPr>
            <p:cNvPr id="749" name="Google Shape;749;p73"/>
            <p:cNvCxnSpPr/>
            <p:nvPr/>
          </p:nvCxnSpPr>
          <p:spPr>
            <a:xfrm rot="10800000">
              <a:off x="3962400" y="4343400"/>
              <a:ext cx="0" cy="1371600"/>
            </a:xfrm>
            <a:prstGeom prst="straightConnector1">
              <a:avLst/>
            </a:prstGeom>
            <a:noFill/>
            <a:ln cap="flat" cmpd="sng" w="28575">
              <a:solidFill>
                <a:schemeClr val="accent2"/>
              </a:solidFill>
              <a:prstDash val="solid"/>
              <a:round/>
              <a:headEnd len="med" w="med" type="none"/>
              <a:tailEnd len="med" w="med" type="none"/>
            </a:ln>
          </p:spPr>
        </p:cxnSp>
        <p:sp>
          <p:nvSpPr>
            <p:cNvPr id="750" name="Google Shape;750;p73"/>
            <p:cNvSpPr/>
            <p:nvPr/>
          </p:nvSpPr>
          <p:spPr>
            <a:xfrm>
              <a:off x="1905000" y="5410200"/>
              <a:ext cx="228600" cy="228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51" name="Google Shape;751;p73"/>
            <p:cNvSpPr/>
            <p:nvPr/>
          </p:nvSpPr>
          <p:spPr>
            <a:xfrm>
              <a:off x="2286000" y="4724400"/>
              <a:ext cx="228600" cy="228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52" name="Google Shape;752;p73"/>
            <p:cNvSpPr/>
            <p:nvPr/>
          </p:nvSpPr>
          <p:spPr>
            <a:xfrm>
              <a:off x="2895600" y="5181600"/>
              <a:ext cx="228600" cy="228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53" name="Google Shape;753;p73"/>
            <p:cNvSpPr/>
            <p:nvPr/>
          </p:nvSpPr>
          <p:spPr>
            <a:xfrm>
              <a:off x="3352800" y="5105400"/>
              <a:ext cx="228600" cy="228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54" name="Google Shape;754;p73"/>
            <p:cNvSpPr/>
            <p:nvPr/>
          </p:nvSpPr>
          <p:spPr>
            <a:xfrm>
              <a:off x="2438400" y="5181600"/>
              <a:ext cx="228600" cy="228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55" name="Google Shape;755;p73"/>
            <p:cNvSpPr/>
            <p:nvPr/>
          </p:nvSpPr>
          <p:spPr>
            <a:xfrm>
              <a:off x="3124200" y="5410200"/>
              <a:ext cx="228600" cy="228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56" name="Google Shape;756;p73"/>
            <p:cNvSpPr/>
            <p:nvPr/>
          </p:nvSpPr>
          <p:spPr>
            <a:xfrm>
              <a:off x="1981200" y="4953000"/>
              <a:ext cx="228600" cy="228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57" name="Google Shape;757;p73"/>
            <p:cNvSpPr/>
            <p:nvPr/>
          </p:nvSpPr>
          <p:spPr>
            <a:xfrm>
              <a:off x="2209800" y="5410200"/>
              <a:ext cx="228600" cy="228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58" name="Google Shape;758;p73"/>
            <p:cNvSpPr/>
            <p:nvPr/>
          </p:nvSpPr>
          <p:spPr>
            <a:xfrm>
              <a:off x="3429000" y="4648200"/>
              <a:ext cx="228600" cy="228600"/>
            </a:xfrm>
            <a:prstGeom prst="ellipse">
              <a:avLst/>
            </a:prstGeom>
            <a:solidFill>
              <a:srgbClr val="000000"/>
            </a:solidFill>
            <a:ln cap="flat" cmpd="sng" w="71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59" name="Google Shape;759;p73"/>
            <p:cNvSpPr/>
            <p:nvPr/>
          </p:nvSpPr>
          <p:spPr>
            <a:xfrm>
              <a:off x="2590800" y="4724400"/>
              <a:ext cx="228600" cy="228600"/>
            </a:xfrm>
            <a:prstGeom prst="ellipse">
              <a:avLst/>
            </a:prstGeom>
            <a:solidFill>
              <a:srgbClr val="000000"/>
            </a:solidFill>
            <a:ln cap="flat" cmpd="sng" w="71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60" name="Google Shape;760;p73"/>
            <p:cNvSpPr/>
            <p:nvPr/>
          </p:nvSpPr>
          <p:spPr>
            <a:xfrm>
              <a:off x="2895600" y="4495800"/>
              <a:ext cx="228600" cy="228600"/>
            </a:xfrm>
            <a:prstGeom prst="ellipse">
              <a:avLst/>
            </a:prstGeom>
            <a:solidFill>
              <a:srgbClr val="000000"/>
            </a:solidFill>
            <a:ln cap="flat" cmpd="sng" w="71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61" name="Google Shape;761;p73"/>
            <p:cNvSpPr/>
            <p:nvPr/>
          </p:nvSpPr>
          <p:spPr>
            <a:xfrm>
              <a:off x="1981200" y="4572000"/>
              <a:ext cx="228600" cy="228600"/>
            </a:xfrm>
            <a:prstGeom prst="ellipse">
              <a:avLst/>
            </a:prstGeom>
            <a:solidFill>
              <a:srgbClr val="000000"/>
            </a:solidFill>
            <a:ln cap="flat" cmpd="sng" w="71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62" name="Google Shape;762;p73"/>
            <p:cNvSpPr/>
            <p:nvPr/>
          </p:nvSpPr>
          <p:spPr>
            <a:xfrm>
              <a:off x="2286000" y="5029200"/>
              <a:ext cx="228600" cy="228600"/>
            </a:xfrm>
            <a:prstGeom prst="ellipse">
              <a:avLst/>
            </a:prstGeom>
            <a:solidFill>
              <a:srgbClr val="000000"/>
            </a:solidFill>
            <a:ln cap="flat" cmpd="sng" w="71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63" name="Google Shape;763;p73"/>
            <p:cNvSpPr/>
            <p:nvPr/>
          </p:nvSpPr>
          <p:spPr>
            <a:xfrm>
              <a:off x="2743200" y="5410200"/>
              <a:ext cx="228600" cy="228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64" name="Google Shape;764;p73"/>
            <p:cNvSpPr/>
            <p:nvPr/>
          </p:nvSpPr>
          <p:spPr>
            <a:xfrm>
              <a:off x="2514600" y="4419600"/>
              <a:ext cx="228600" cy="228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65" name="Google Shape;765;p73"/>
            <p:cNvSpPr/>
            <p:nvPr/>
          </p:nvSpPr>
          <p:spPr>
            <a:xfrm>
              <a:off x="3200400" y="4495800"/>
              <a:ext cx="228600" cy="228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66" name="Google Shape;766;p73"/>
            <p:cNvSpPr/>
            <p:nvPr/>
          </p:nvSpPr>
          <p:spPr>
            <a:xfrm>
              <a:off x="2209800" y="4419600"/>
              <a:ext cx="228600" cy="228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67" name="Google Shape;767;p73"/>
            <p:cNvSpPr/>
            <p:nvPr/>
          </p:nvSpPr>
          <p:spPr>
            <a:xfrm>
              <a:off x="3048000" y="4953000"/>
              <a:ext cx="228600" cy="228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68" name="Google Shape;768;p73"/>
            <p:cNvSpPr/>
            <p:nvPr/>
          </p:nvSpPr>
          <p:spPr>
            <a:xfrm>
              <a:off x="3200400" y="4800600"/>
              <a:ext cx="228600" cy="228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69" name="Google Shape;769;p73"/>
            <p:cNvSpPr txBox="1"/>
            <p:nvPr/>
          </p:nvSpPr>
          <p:spPr>
            <a:xfrm>
              <a:off x="4191000" y="4495800"/>
              <a:ext cx="2432700" cy="1241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rgbClr val="C8B24D"/>
                  </a:solidFill>
                  <a:latin typeface="Calibri"/>
                  <a:ea typeface="Calibri"/>
                  <a:cs typeface="Calibri"/>
                  <a:sym typeface="Calibri"/>
                </a:rPr>
                <a:t>Background</a:t>
              </a:r>
              <a:r>
                <a:rPr lang="en-CA" sz="1400">
                  <a:solidFill>
                    <a:srgbClr val="4F6128"/>
                  </a:solidFill>
                  <a:latin typeface="Calibri"/>
                  <a:ea typeface="Calibri"/>
                  <a:cs typeface="Calibri"/>
                  <a:sym typeface="Calibri"/>
                </a:rPr>
                <a:t> </a:t>
              </a:r>
              <a:r>
                <a:rPr lang="en-CA" sz="1400">
                  <a:solidFill>
                    <a:schemeClr val="dk1"/>
                  </a:solidFill>
                  <a:latin typeface="Calibri"/>
                  <a:ea typeface="Calibri"/>
                  <a:cs typeface="Calibri"/>
                  <a:sym typeface="Calibri"/>
                </a:rPr>
                <a:t>population:</a:t>
              </a:r>
              <a:endParaRPr sz="1100"/>
            </a:p>
            <a:p>
              <a:pPr indent="0" lvl="0" marL="0" marR="0" rtl="0" algn="l">
                <a:spcBef>
                  <a:spcPts val="0"/>
                </a:spcBef>
                <a:spcAft>
                  <a:spcPts val="0"/>
                </a:spcAft>
                <a:buNone/>
              </a:pPr>
              <a:r>
                <a:rPr lang="en-CA" sz="1400">
                  <a:solidFill>
                    <a:schemeClr val="dk1"/>
                  </a:solidFill>
                  <a:latin typeface="Calibri"/>
                  <a:ea typeface="Calibri"/>
                  <a:cs typeface="Calibri"/>
                  <a:sym typeface="Calibri"/>
                </a:rPr>
                <a:t>500 black genes</a:t>
              </a:r>
              <a:r>
                <a:rPr lang="en-CA" sz="1400">
                  <a:solidFill>
                    <a:schemeClr val="accent2"/>
                  </a:solidFill>
                  <a:latin typeface="Calibri"/>
                  <a:ea typeface="Calibri"/>
                  <a:cs typeface="Calibri"/>
                  <a:sym typeface="Calibri"/>
                </a:rPr>
                <a:t>, </a:t>
              </a:r>
              <a:endParaRPr sz="1100"/>
            </a:p>
            <a:p>
              <a:pPr indent="0" lvl="0" marL="0" marR="0" rtl="0" algn="l">
                <a:spcBef>
                  <a:spcPts val="0"/>
                </a:spcBef>
                <a:spcAft>
                  <a:spcPts val="0"/>
                </a:spcAft>
                <a:buNone/>
              </a:pPr>
              <a:r>
                <a:rPr lang="en-CA" sz="1400">
                  <a:solidFill>
                    <a:srgbClr val="FF0000"/>
                  </a:solidFill>
                  <a:latin typeface="Calibri"/>
                  <a:ea typeface="Calibri"/>
                  <a:cs typeface="Calibri"/>
                  <a:sym typeface="Calibri"/>
                </a:rPr>
                <a:t>4500 red genes</a:t>
              </a:r>
              <a:endParaRPr sz="1100"/>
            </a:p>
          </p:txBody>
        </p:sp>
        <p:sp>
          <p:nvSpPr>
            <p:cNvPr id="770" name="Google Shape;770;p73"/>
            <p:cNvSpPr/>
            <p:nvPr/>
          </p:nvSpPr>
          <p:spPr>
            <a:xfrm>
              <a:off x="2667000" y="4953000"/>
              <a:ext cx="228600" cy="228600"/>
            </a:xfrm>
            <a:prstGeom prst="ellipse">
              <a:avLst/>
            </a:prstGeom>
            <a:solidFill>
              <a:srgbClr val="FF0000"/>
            </a:solidFill>
            <a:ln cap="flat" cmpd="sng" w="71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aphicFrame>
        <p:nvGraphicFramePr>
          <p:cNvPr id="771" name="Google Shape;771;p73"/>
          <p:cNvGraphicFramePr/>
          <p:nvPr/>
        </p:nvGraphicFramePr>
        <p:xfrm>
          <a:off x="2639616" y="1098845"/>
          <a:ext cx="3000000" cy="3000000"/>
        </p:xfrm>
        <a:graphic>
          <a:graphicData uri="http://schemas.openxmlformats.org/drawingml/2006/table">
            <a:tbl>
              <a:tblPr bandRow="1" firstRow="1">
                <a:noFill/>
                <a:tableStyleId>{2ED920F7-E6E8-44A0-87BE-27119D06D9ED}</a:tableStyleId>
              </a:tblPr>
              <a:tblGrid>
                <a:gridCol w="1524000"/>
                <a:gridCol w="1524000"/>
                <a:gridCol w="1524000"/>
              </a:tblGrid>
              <a:tr h="278150">
                <a:tc>
                  <a:txBody>
                    <a:bodyPr/>
                    <a:lstStyle/>
                    <a:p>
                      <a:pPr indent="0" lvl="0" marL="0" marR="0" rtl="0" algn="l">
                        <a:spcBef>
                          <a:spcPts val="0"/>
                        </a:spcBef>
                        <a:spcAft>
                          <a:spcPts val="0"/>
                        </a:spcAft>
                        <a:buNone/>
                      </a:pPr>
                      <a:r>
                        <a:t/>
                      </a:r>
                      <a:endParaRPr sz="1400"/>
                    </a:p>
                  </a:txBody>
                  <a:tcPr marT="34300" marB="34300" marR="68600" marL="68600"/>
                </a:tc>
                <a:tc>
                  <a:txBody>
                    <a:bodyPr/>
                    <a:lstStyle/>
                    <a:p>
                      <a:pPr indent="0" lvl="0" marL="0" marR="0" rtl="0" algn="l">
                        <a:spcBef>
                          <a:spcPts val="0"/>
                        </a:spcBef>
                        <a:spcAft>
                          <a:spcPts val="0"/>
                        </a:spcAft>
                        <a:buNone/>
                      </a:pPr>
                      <a:r>
                        <a:rPr lang="en-CA" sz="1400"/>
                        <a:t>In </a:t>
                      </a:r>
                      <a:r>
                        <a:rPr lang="en-CA" sz="1400">
                          <a:solidFill>
                            <a:srgbClr val="FF40FF"/>
                          </a:solidFill>
                        </a:rPr>
                        <a:t>gene list</a:t>
                      </a:r>
                      <a:endParaRPr sz="1100"/>
                    </a:p>
                  </a:txBody>
                  <a:tcPr marT="34300" marB="34300" marR="68600" marL="68600"/>
                </a:tc>
                <a:tc>
                  <a:txBody>
                    <a:bodyPr/>
                    <a:lstStyle/>
                    <a:p>
                      <a:pPr indent="0" lvl="0" marL="0" marR="0" rtl="0" algn="l">
                        <a:spcBef>
                          <a:spcPts val="0"/>
                        </a:spcBef>
                        <a:spcAft>
                          <a:spcPts val="0"/>
                        </a:spcAft>
                        <a:buNone/>
                      </a:pPr>
                      <a:r>
                        <a:rPr lang="en-CA" sz="1400"/>
                        <a:t>Not in </a:t>
                      </a:r>
                      <a:r>
                        <a:rPr lang="en-CA" sz="1400">
                          <a:solidFill>
                            <a:srgbClr val="FF40FF"/>
                          </a:solidFill>
                        </a:rPr>
                        <a:t>gene list</a:t>
                      </a:r>
                      <a:endParaRPr sz="1100"/>
                    </a:p>
                  </a:txBody>
                  <a:tcPr marT="34300" marB="34300" marR="68600" marL="68600"/>
                </a:tc>
              </a:tr>
              <a:tr h="278150">
                <a:tc>
                  <a:txBody>
                    <a:bodyPr/>
                    <a:lstStyle/>
                    <a:p>
                      <a:pPr indent="0" lvl="0" marL="0" marR="0" rtl="0" algn="l">
                        <a:spcBef>
                          <a:spcPts val="0"/>
                        </a:spcBef>
                        <a:spcAft>
                          <a:spcPts val="0"/>
                        </a:spcAft>
                        <a:buNone/>
                      </a:pPr>
                      <a:r>
                        <a:rPr b="1" lang="en-CA" sz="1400"/>
                        <a:t>In </a:t>
                      </a:r>
                      <a:r>
                        <a:rPr b="1" lang="en-CA" sz="1400">
                          <a:solidFill>
                            <a:srgbClr val="0432FF"/>
                          </a:solidFill>
                        </a:rPr>
                        <a:t>pathway</a:t>
                      </a:r>
                      <a:endParaRPr sz="1100"/>
                    </a:p>
                  </a:txBody>
                  <a:tcPr marT="34300" marB="34300" marR="68600" marL="68600"/>
                </a:tc>
                <a:tc>
                  <a:txBody>
                    <a:bodyPr/>
                    <a:lstStyle/>
                    <a:p>
                      <a:pPr indent="0" lvl="0" marL="0" marR="0" rtl="0" algn="l">
                        <a:spcBef>
                          <a:spcPts val="0"/>
                        </a:spcBef>
                        <a:spcAft>
                          <a:spcPts val="0"/>
                        </a:spcAft>
                        <a:buNone/>
                      </a:pPr>
                      <a:r>
                        <a:rPr lang="en-CA" sz="1400">
                          <a:solidFill>
                            <a:srgbClr val="D36864"/>
                          </a:solidFill>
                        </a:rPr>
                        <a:t>x = </a:t>
                      </a:r>
                      <a:r>
                        <a:rPr lang="en-CA" sz="1400">
                          <a:solidFill>
                            <a:srgbClr val="D36864"/>
                          </a:solidFill>
                        </a:rPr>
                        <a:t>4</a:t>
                      </a:r>
                      <a:endParaRPr sz="1100"/>
                    </a:p>
                  </a:txBody>
                  <a:tcPr marT="34300" marB="34300" marR="68600" marL="68600"/>
                </a:tc>
                <a:tc>
                  <a:txBody>
                    <a:bodyPr/>
                    <a:lstStyle/>
                    <a:p>
                      <a:pPr indent="0" lvl="0" marL="0" marR="0" rtl="0" algn="l">
                        <a:spcBef>
                          <a:spcPts val="0"/>
                        </a:spcBef>
                        <a:spcAft>
                          <a:spcPts val="0"/>
                        </a:spcAft>
                        <a:buNone/>
                      </a:pPr>
                      <a:r>
                        <a:rPr lang="en-CA" sz="1400"/>
                        <a:t>496 </a:t>
                      </a:r>
                      <a:endParaRPr sz="1100"/>
                    </a:p>
                  </a:txBody>
                  <a:tcPr marT="34300" marB="34300" marR="68600" marL="68600"/>
                </a:tc>
              </a:tr>
              <a:tr h="278150">
                <a:tc>
                  <a:txBody>
                    <a:bodyPr/>
                    <a:lstStyle/>
                    <a:p>
                      <a:pPr indent="0" lvl="0" marL="0" marR="0" rtl="0" algn="l">
                        <a:spcBef>
                          <a:spcPts val="0"/>
                        </a:spcBef>
                        <a:spcAft>
                          <a:spcPts val="0"/>
                        </a:spcAft>
                        <a:buNone/>
                      </a:pPr>
                      <a:r>
                        <a:rPr b="1" lang="en-CA" sz="1400"/>
                        <a:t>Not in </a:t>
                      </a:r>
                      <a:r>
                        <a:rPr b="1" lang="en-CA" sz="1400">
                          <a:solidFill>
                            <a:srgbClr val="0432FF"/>
                          </a:solidFill>
                        </a:rPr>
                        <a:t>pathway</a:t>
                      </a:r>
                      <a:endParaRPr sz="1100"/>
                    </a:p>
                  </a:txBody>
                  <a:tcPr marT="34300" marB="34300" marR="68600" marL="68600"/>
                </a:tc>
                <a:tc>
                  <a:txBody>
                    <a:bodyPr/>
                    <a:lstStyle/>
                    <a:p>
                      <a:pPr indent="0" lvl="0" marL="0" marR="0" rtl="0" algn="l">
                        <a:spcBef>
                          <a:spcPts val="0"/>
                        </a:spcBef>
                        <a:spcAft>
                          <a:spcPts val="0"/>
                        </a:spcAft>
                        <a:buNone/>
                      </a:pPr>
                      <a:r>
                        <a:rPr lang="en-CA" sz="1400">
                          <a:solidFill>
                            <a:srgbClr val="D36864"/>
                          </a:solidFill>
                        </a:rPr>
                        <a:t>k-x = 1 </a:t>
                      </a:r>
                      <a:endParaRPr sz="1100"/>
                    </a:p>
                  </a:txBody>
                  <a:tcPr marT="34300" marB="34300" marR="68600" marL="68600"/>
                </a:tc>
                <a:tc>
                  <a:txBody>
                    <a:bodyPr/>
                    <a:lstStyle/>
                    <a:p>
                      <a:pPr indent="0" lvl="0" marL="0" marR="0" rtl="0" algn="l">
                        <a:spcBef>
                          <a:spcPts val="0"/>
                        </a:spcBef>
                        <a:spcAft>
                          <a:spcPts val="0"/>
                        </a:spcAft>
                        <a:buNone/>
                      </a:pPr>
                      <a:r>
                        <a:rPr lang="en-CA" sz="1400"/>
                        <a:t>4499 </a:t>
                      </a:r>
                      <a:endParaRPr sz="1100"/>
                    </a:p>
                  </a:txBody>
                  <a:tcPr marT="34300" marB="34300" marR="68600" marL="68600"/>
                </a:tc>
              </a:tr>
            </a:tbl>
          </a:graphicData>
        </a:graphic>
      </p:graphicFrame>
      <p:pic>
        <p:nvPicPr>
          <p:cNvPr id="772" name="Google Shape;772;p73"/>
          <p:cNvPicPr preferRelativeResize="0"/>
          <p:nvPr/>
        </p:nvPicPr>
        <p:blipFill rotWithShape="1">
          <a:blip r:embed="rId3">
            <a:alphaModFix/>
          </a:blip>
          <a:srcRect b="0" l="0" r="0" t="0"/>
          <a:stretch/>
        </p:blipFill>
        <p:spPr>
          <a:xfrm>
            <a:off x="4100367" y="2362391"/>
            <a:ext cx="3672033" cy="984869"/>
          </a:xfrm>
          <a:prstGeom prst="rect">
            <a:avLst/>
          </a:prstGeom>
          <a:noFill/>
          <a:ln>
            <a:noFill/>
          </a:ln>
        </p:spPr>
      </p:pic>
      <p:sp>
        <p:nvSpPr>
          <p:cNvPr id="773" name="Google Shape;773;p73"/>
          <p:cNvSpPr txBox="1"/>
          <p:nvPr/>
        </p:nvSpPr>
        <p:spPr>
          <a:xfrm>
            <a:off x="4168072" y="1966229"/>
            <a:ext cx="5235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rgbClr val="D36864"/>
                </a:solidFill>
                <a:latin typeface="Calibri"/>
                <a:ea typeface="Calibri"/>
                <a:cs typeface="Calibri"/>
                <a:sym typeface="Calibri"/>
              </a:rPr>
              <a:t>k= 5</a:t>
            </a:r>
            <a:endParaRPr sz="1100"/>
          </a:p>
        </p:txBody>
      </p:sp>
      <p:sp>
        <p:nvSpPr>
          <p:cNvPr id="774" name="Google Shape;774;p73"/>
          <p:cNvSpPr txBox="1"/>
          <p:nvPr/>
        </p:nvSpPr>
        <p:spPr>
          <a:xfrm>
            <a:off x="5684183" y="1928774"/>
            <a:ext cx="6999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4995</a:t>
            </a:r>
            <a:endParaRPr sz="1100"/>
          </a:p>
        </p:txBody>
      </p:sp>
      <p:sp>
        <p:nvSpPr>
          <p:cNvPr id="775" name="Google Shape;775;p73"/>
          <p:cNvSpPr txBox="1"/>
          <p:nvPr/>
        </p:nvSpPr>
        <p:spPr>
          <a:xfrm>
            <a:off x="6861068" y="1369279"/>
            <a:ext cx="7125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rgbClr val="D36864"/>
                </a:solidFill>
                <a:latin typeface="Calibri"/>
                <a:ea typeface="Calibri"/>
                <a:cs typeface="Calibri"/>
                <a:sym typeface="Calibri"/>
              </a:rPr>
              <a:t>m = 500</a:t>
            </a:r>
            <a:endParaRPr sz="1100"/>
          </a:p>
        </p:txBody>
      </p:sp>
      <p:cxnSp>
        <p:nvCxnSpPr>
          <p:cNvPr id="776" name="Google Shape;776;p73"/>
          <p:cNvCxnSpPr/>
          <p:nvPr/>
        </p:nvCxnSpPr>
        <p:spPr>
          <a:xfrm>
            <a:off x="6883190" y="1098845"/>
            <a:ext cx="0" cy="834300"/>
          </a:xfrm>
          <a:prstGeom prst="straightConnector1">
            <a:avLst/>
          </a:prstGeom>
          <a:noFill/>
          <a:ln cap="flat" cmpd="sng" w="19050">
            <a:solidFill>
              <a:schemeClr val="dk1"/>
            </a:solidFill>
            <a:prstDash val="solid"/>
            <a:round/>
            <a:headEnd len="sm" w="sm" type="none"/>
            <a:tailEnd len="sm" w="sm" type="none"/>
          </a:ln>
          <a:effectLst>
            <a:outerShdw blurRad="30000" rotWithShape="0" dir="5400000" dist="15000">
              <a:srgbClr val="000000">
                <a:alpha val="37650"/>
              </a:srgbClr>
            </a:outerShdw>
          </a:effectLst>
        </p:spPr>
      </p:cxnSp>
      <p:sp>
        <p:nvSpPr>
          <p:cNvPr id="777" name="Google Shape;777;p73"/>
          <p:cNvSpPr txBox="1"/>
          <p:nvPr/>
        </p:nvSpPr>
        <p:spPr>
          <a:xfrm>
            <a:off x="6837421" y="1622967"/>
            <a:ext cx="11775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 </a:t>
            </a:r>
            <a:r>
              <a:rPr lang="en-CA" sz="1400">
                <a:solidFill>
                  <a:srgbClr val="D36864"/>
                </a:solidFill>
                <a:latin typeface="Calibri"/>
                <a:ea typeface="Calibri"/>
                <a:cs typeface="Calibri"/>
                <a:sym typeface="Calibri"/>
              </a:rPr>
              <a:t>t – m = 4500 </a:t>
            </a:r>
            <a:endParaRPr sz="1100"/>
          </a:p>
        </p:txBody>
      </p:sp>
      <p:sp>
        <p:nvSpPr>
          <p:cNvPr id="778" name="Google Shape;778;p73"/>
          <p:cNvSpPr txBox="1"/>
          <p:nvPr/>
        </p:nvSpPr>
        <p:spPr>
          <a:xfrm>
            <a:off x="6837420" y="1936523"/>
            <a:ext cx="7716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 </a:t>
            </a:r>
            <a:r>
              <a:rPr lang="en-CA" sz="1400">
                <a:solidFill>
                  <a:srgbClr val="D36864"/>
                </a:solidFill>
                <a:latin typeface="Calibri"/>
                <a:ea typeface="Calibri"/>
                <a:cs typeface="Calibri"/>
                <a:sym typeface="Calibri"/>
              </a:rPr>
              <a:t>t =5000</a:t>
            </a:r>
            <a:endParaRPr sz="11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83" name="Shape 783"/>
        <p:cNvGrpSpPr/>
        <p:nvPr/>
      </p:nvGrpSpPr>
      <p:grpSpPr>
        <a:xfrm>
          <a:off x="0" y="0"/>
          <a:ext cx="0" cy="0"/>
          <a:chOff x="0" y="0"/>
          <a:chExt cx="0" cy="0"/>
        </a:xfrm>
      </p:grpSpPr>
      <p:pic>
        <p:nvPicPr>
          <p:cNvPr id="784" name="Google Shape;784;p74"/>
          <p:cNvPicPr preferRelativeResize="0"/>
          <p:nvPr/>
        </p:nvPicPr>
        <p:blipFill rotWithShape="1">
          <a:blip r:embed="rId3">
            <a:alphaModFix/>
          </a:blip>
          <a:srcRect b="21371" l="0" r="0" t="0"/>
          <a:stretch/>
        </p:blipFill>
        <p:spPr>
          <a:xfrm>
            <a:off x="537515" y="282878"/>
            <a:ext cx="8245391" cy="1223891"/>
          </a:xfrm>
          <a:prstGeom prst="rect">
            <a:avLst/>
          </a:prstGeom>
          <a:noFill/>
          <a:ln cap="flat" cmpd="sng" w="7150">
            <a:solidFill>
              <a:schemeClr val="dk1"/>
            </a:solidFill>
            <a:prstDash val="solid"/>
            <a:round/>
            <a:headEnd len="sm" w="sm" type="none"/>
            <a:tailEnd len="sm" w="sm" type="none"/>
          </a:ln>
        </p:spPr>
      </p:pic>
      <p:sp>
        <p:nvSpPr>
          <p:cNvPr id="785" name="Google Shape;785;p74"/>
          <p:cNvSpPr/>
          <p:nvPr/>
        </p:nvSpPr>
        <p:spPr>
          <a:xfrm>
            <a:off x="3375365" y="1864804"/>
            <a:ext cx="1163400" cy="495900"/>
          </a:xfrm>
          <a:prstGeom prst="ellipse">
            <a:avLst/>
          </a:prstGeom>
          <a:solidFill>
            <a:schemeClr val="lt1"/>
          </a:solidFill>
          <a:ln cap="flat" cmpd="sng" w="7150">
            <a:solidFill>
              <a:schemeClr val="dk2"/>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786" name="Google Shape;786;p74"/>
          <p:cNvSpPr/>
          <p:nvPr/>
        </p:nvSpPr>
        <p:spPr>
          <a:xfrm>
            <a:off x="4268534" y="1966292"/>
            <a:ext cx="522000" cy="289200"/>
          </a:xfrm>
          <a:prstGeom prst="ellipse">
            <a:avLst/>
          </a:prstGeom>
          <a:solidFill>
            <a:schemeClr val="lt1">
              <a:alpha val="0"/>
            </a:schemeClr>
          </a:solidFill>
          <a:ln cap="flat" cmpd="sng" w="7150">
            <a:solidFill>
              <a:srgbClr val="FF40FF"/>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787" name="Google Shape;787;p74"/>
          <p:cNvSpPr txBox="1"/>
          <p:nvPr/>
        </p:nvSpPr>
        <p:spPr>
          <a:xfrm>
            <a:off x="4498035" y="1995254"/>
            <a:ext cx="2997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30</a:t>
            </a:r>
            <a:endParaRPr sz="1100"/>
          </a:p>
        </p:txBody>
      </p:sp>
      <p:sp>
        <p:nvSpPr>
          <p:cNvPr id="788" name="Google Shape;788;p74"/>
          <p:cNvSpPr txBox="1"/>
          <p:nvPr/>
        </p:nvSpPr>
        <p:spPr>
          <a:xfrm>
            <a:off x="4271610" y="1983822"/>
            <a:ext cx="2997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21</a:t>
            </a:r>
            <a:endParaRPr sz="1100"/>
          </a:p>
        </p:txBody>
      </p:sp>
      <p:sp>
        <p:nvSpPr>
          <p:cNvPr id="789" name="Google Shape;789;p74"/>
          <p:cNvSpPr txBox="1"/>
          <p:nvPr/>
        </p:nvSpPr>
        <p:spPr>
          <a:xfrm>
            <a:off x="3822482" y="1983822"/>
            <a:ext cx="3804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796</a:t>
            </a:r>
            <a:endParaRPr sz="1100"/>
          </a:p>
        </p:txBody>
      </p:sp>
      <p:sp>
        <p:nvSpPr>
          <p:cNvPr id="790" name="Google Shape;790;p74"/>
          <p:cNvSpPr txBox="1"/>
          <p:nvPr/>
        </p:nvSpPr>
        <p:spPr>
          <a:xfrm>
            <a:off x="4472052" y="2316137"/>
            <a:ext cx="5415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20263</a:t>
            </a:r>
            <a:endParaRPr sz="1100"/>
          </a:p>
        </p:txBody>
      </p:sp>
      <p:sp>
        <p:nvSpPr>
          <p:cNvPr id="791" name="Google Shape;791;p74"/>
          <p:cNvSpPr/>
          <p:nvPr/>
        </p:nvSpPr>
        <p:spPr>
          <a:xfrm>
            <a:off x="3340322" y="1831067"/>
            <a:ext cx="1609200" cy="674100"/>
          </a:xfrm>
          <a:prstGeom prst="rect">
            <a:avLst/>
          </a:prstGeom>
          <a:noFill/>
          <a:ln cap="flat" cmpd="sng" w="7150">
            <a:solidFill>
              <a:srgbClr val="C8B24D"/>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792" name="Google Shape;792;p74"/>
          <p:cNvSpPr txBox="1"/>
          <p:nvPr/>
        </p:nvSpPr>
        <p:spPr>
          <a:xfrm>
            <a:off x="5111907" y="1590464"/>
            <a:ext cx="6432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P value</a:t>
            </a:r>
            <a:endParaRPr sz="1100"/>
          </a:p>
        </p:txBody>
      </p:sp>
      <p:sp>
        <p:nvSpPr>
          <p:cNvPr id="793" name="Google Shape;793;p74"/>
          <p:cNvSpPr txBox="1"/>
          <p:nvPr/>
        </p:nvSpPr>
        <p:spPr>
          <a:xfrm>
            <a:off x="1177782" y="2079603"/>
            <a:ext cx="21690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Actin filament-based process</a:t>
            </a:r>
            <a:endParaRPr sz="1100"/>
          </a:p>
        </p:txBody>
      </p:sp>
      <p:sp>
        <p:nvSpPr>
          <p:cNvPr id="794" name="Google Shape;794;p74"/>
          <p:cNvSpPr/>
          <p:nvPr/>
        </p:nvSpPr>
        <p:spPr>
          <a:xfrm>
            <a:off x="3822482" y="2589440"/>
            <a:ext cx="705900" cy="495900"/>
          </a:xfrm>
          <a:prstGeom prst="ellipse">
            <a:avLst/>
          </a:prstGeom>
          <a:solidFill>
            <a:schemeClr val="lt1"/>
          </a:solidFill>
          <a:ln cap="flat" cmpd="sng" w="7150">
            <a:solidFill>
              <a:schemeClr val="dk2"/>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795" name="Google Shape;795;p74"/>
          <p:cNvSpPr/>
          <p:nvPr/>
        </p:nvSpPr>
        <p:spPr>
          <a:xfrm>
            <a:off x="4291457" y="2650194"/>
            <a:ext cx="506400" cy="353100"/>
          </a:xfrm>
          <a:prstGeom prst="ellipse">
            <a:avLst/>
          </a:prstGeom>
          <a:solidFill>
            <a:schemeClr val="lt1">
              <a:alpha val="0"/>
            </a:schemeClr>
          </a:solidFill>
          <a:ln cap="flat" cmpd="sng" w="7150">
            <a:solidFill>
              <a:srgbClr val="FF40FF"/>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796" name="Google Shape;796;p74"/>
          <p:cNvSpPr txBox="1"/>
          <p:nvPr/>
        </p:nvSpPr>
        <p:spPr>
          <a:xfrm>
            <a:off x="4498035" y="2693062"/>
            <a:ext cx="2997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41</a:t>
            </a:r>
            <a:endParaRPr sz="1100"/>
          </a:p>
        </p:txBody>
      </p:sp>
      <p:sp>
        <p:nvSpPr>
          <p:cNvPr id="797" name="Google Shape;797;p74"/>
          <p:cNvSpPr txBox="1"/>
          <p:nvPr/>
        </p:nvSpPr>
        <p:spPr>
          <a:xfrm>
            <a:off x="4243035" y="2700680"/>
            <a:ext cx="2997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10</a:t>
            </a:r>
            <a:endParaRPr sz="1100"/>
          </a:p>
        </p:txBody>
      </p:sp>
      <p:sp>
        <p:nvSpPr>
          <p:cNvPr id="798" name="Google Shape;798;p74"/>
          <p:cNvSpPr txBox="1"/>
          <p:nvPr/>
        </p:nvSpPr>
        <p:spPr>
          <a:xfrm>
            <a:off x="3893861" y="2710235"/>
            <a:ext cx="3804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398</a:t>
            </a:r>
            <a:endParaRPr sz="1100"/>
          </a:p>
        </p:txBody>
      </p:sp>
      <p:sp>
        <p:nvSpPr>
          <p:cNvPr id="799" name="Google Shape;799;p74"/>
          <p:cNvSpPr txBox="1"/>
          <p:nvPr/>
        </p:nvSpPr>
        <p:spPr>
          <a:xfrm>
            <a:off x="4472052" y="3032996"/>
            <a:ext cx="5415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20263</a:t>
            </a:r>
            <a:endParaRPr sz="1100"/>
          </a:p>
        </p:txBody>
      </p:sp>
      <p:sp>
        <p:nvSpPr>
          <p:cNvPr id="800" name="Google Shape;800;p74"/>
          <p:cNvSpPr/>
          <p:nvPr/>
        </p:nvSpPr>
        <p:spPr>
          <a:xfrm>
            <a:off x="3340322" y="2547926"/>
            <a:ext cx="1609200" cy="674100"/>
          </a:xfrm>
          <a:prstGeom prst="rect">
            <a:avLst/>
          </a:prstGeom>
          <a:noFill/>
          <a:ln cap="flat" cmpd="sng" w="7150">
            <a:solidFill>
              <a:srgbClr val="C8B24D"/>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801" name="Google Shape;801;p74"/>
          <p:cNvSpPr/>
          <p:nvPr/>
        </p:nvSpPr>
        <p:spPr>
          <a:xfrm>
            <a:off x="3657424" y="3315455"/>
            <a:ext cx="881100" cy="495900"/>
          </a:xfrm>
          <a:prstGeom prst="ellipse">
            <a:avLst/>
          </a:prstGeom>
          <a:solidFill>
            <a:schemeClr val="lt1"/>
          </a:solidFill>
          <a:ln cap="flat" cmpd="sng" w="7150">
            <a:solidFill>
              <a:schemeClr val="dk2"/>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802" name="Google Shape;802;p74"/>
          <p:cNvSpPr/>
          <p:nvPr/>
        </p:nvSpPr>
        <p:spPr>
          <a:xfrm>
            <a:off x="4291457" y="3397298"/>
            <a:ext cx="506400" cy="341100"/>
          </a:xfrm>
          <a:prstGeom prst="ellipse">
            <a:avLst/>
          </a:prstGeom>
          <a:solidFill>
            <a:schemeClr val="lt1">
              <a:alpha val="0"/>
            </a:schemeClr>
          </a:solidFill>
          <a:ln cap="flat" cmpd="sng" w="7150">
            <a:solidFill>
              <a:srgbClr val="FF40FF"/>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803" name="Google Shape;803;p74"/>
          <p:cNvSpPr txBox="1"/>
          <p:nvPr/>
        </p:nvSpPr>
        <p:spPr>
          <a:xfrm>
            <a:off x="4498035" y="3426854"/>
            <a:ext cx="2997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41</a:t>
            </a:r>
            <a:endParaRPr sz="1100"/>
          </a:p>
        </p:txBody>
      </p:sp>
      <p:sp>
        <p:nvSpPr>
          <p:cNvPr id="804" name="Google Shape;804;p74"/>
          <p:cNvSpPr txBox="1"/>
          <p:nvPr/>
        </p:nvSpPr>
        <p:spPr>
          <a:xfrm>
            <a:off x="4271610" y="3434473"/>
            <a:ext cx="2997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10</a:t>
            </a:r>
            <a:endParaRPr sz="1100"/>
          </a:p>
        </p:txBody>
      </p:sp>
      <p:sp>
        <p:nvSpPr>
          <p:cNvPr id="805" name="Google Shape;805;p74"/>
          <p:cNvSpPr txBox="1"/>
          <p:nvPr/>
        </p:nvSpPr>
        <p:spPr>
          <a:xfrm>
            <a:off x="3917771" y="3434473"/>
            <a:ext cx="3804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533</a:t>
            </a:r>
            <a:endParaRPr sz="1100"/>
          </a:p>
        </p:txBody>
      </p:sp>
      <p:sp>
        <p:nvSpPr>
          <p:cNvPr id="806" name="Google Shape;806;p74"/>
          <p:cNvSpPr txBox="1"/>
          <p:nvPr/>
        </p:nvSpPr>
        <p:spPr>
          <a:xfrm>
            <a:off x="4472052" y="3766788"/>
            <a:ext cx="5415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20263</a:t>
            </a:r>
            <a:endParaRPr sz="1100"/>
          </a:p>
        </p:txBody>
      </p:sp>
      <p:sp>
        <p:nvSpPr>
          <p:cNvPr id="807" name="Google Shape;807;p74"/>
          <p:cNvSpPr/>
          <p:nvPr/>
        </p:nvSpPr>
        <p:spPr>
          <a:xfrm>
            <a:off x="3340322" y="3281718"/>
            <a:ext cx="1609200" cy="674100"/>
          </a:xfrm>
          <a:prstGeom prst="rect">
            <a:avLst/>
          </a:prstGeom>
          <a:noFill/>
          <a:ln cap="flat" cmpd="sng" w="7150">
            <a:solidFill>
              <a:srgbClr val="C8B24D"/>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808" name="Google Shape;808;p74"/>
          <p:cNvSpPr/>
          <p:nvPr/>
        </p:nvSpPr>
        <p:spPr>
          <a:xfrm>
            <a:off x="3375365" y="4046811"/>
            <a:ext cx="1169700" cy="495900"/>
          </a:xfrm>
          <a:prstGeom prst="ellipse">
            <a:avLst/>
          </a:prstGeom>
          <a:solidFill>
            <a:schemeClr val="lt1"/>
          </a:solidFill>
          <a:ln cap="flat" cmpd="sng" w="7150">
            <a:solidFill>
              <a:schemeClr val="dk2"/>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809" name="Google Shape;809;p74"/>
          <p:cNvSpPr/>
          <p:nvPr/>
        </p:nvSpPr>
        <p:spPr>
          <a:xfrm>
            <a:off x="4297924" y="4120110"/>
            <a:ext cx="506400" cy="339900"/>
          </a:xfrm>
          <a:prstGeom prst="ellipse">
            <a:avLst/>
          </a:prstGeom>
          <a:solidFill>
            <a:schemeClr val="lt1">
              <a:alpha val="0"/>
            </a:schemeClr>
          </a:solidFill>
          <a:ln cap="flat" cmpd="sng" w="7150">
            <a:solidFill>
              <a:srgbClr val="FF40FF"/>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810" name="Google Shape;810;p74"/>
          <p:cNvSpPr txBox="1"/>
          <p:nvPr/>
        </p:nvSpPr>
        <p:spPr>
          <a:xfrm>
            <a:off x="4504502" y="4167735"/>
            <a:ext cx="2997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41</a:t>
            </a:r>
            <a:endParaRPr sz="1100"/>
          </a:p>
        </p:txBody>
      </p:sp>
      <p:sp>
        <p:nvSpPr>
          <p:cNvPr id="811" name="Google Shape;811;p74"/>
          <p:cNvSpPr txBox="1"/>
          <p:nvPr/>
        </p:nvSpPr>
        <p:spPr>
          <a:xfrm>
            <a:off x="4278077" y="4165829"/>
            <a:ext cx="2997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10</a:t>
            </a:r>
            <a:endParaRPr sz="1100"/>
          </a:p>
        </p:txBody>
      </p:sp>
      <p:sp>
        <p:nvSpPr>
          <p:cNvPr id="812" name="Google Shape;812;p74"/>
          <p:cNvSpPr txBox="1"/>
          <p:nvPr/>
        </p:nvSpPr>
        <p:spPr>
          <a:xfrm>
            <a:off x="3828949" y="4165829"/>
            <a:ext cx="3804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788</a:t>
            </a:r>
            <a:endParaRPr sz="1100"/>
          </a:p>
        </p:txBody>
      </p:sp>
      <p:sp>
        <p:nvSpPr>
          <p:cNvPr id="813" name="Google Shape;813;p74"/>
          <p:cNvSpPr txBox="1"/>
          <p:nvPr/>
        </p:nvSpPr>
        <p:spPr>
          <a:xfrm>
            <a:off x="4472052" y="4498144"/>
            <a:ext cx="5415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20263</a:t>
            </a:r>
            <a:endParaRPr sz="1100"/>
          </a:p>
        </p:txBody>
      </p:sp>
      <p:sp>
        <p:nvSpPr>
          <p:cNvPr id="814" name="Google Shape;814;p74"/>
          <p:cNvSpPr/>
          <p:nvPr/>
        </p:nvSpPr>
        <p:spPr>
          <a:xfrm>
            <a:off x="3346789" y="4013074"/>
            <a:ext cx="1609200" cy="674100"/>
          </a:xfrm>
          <a:prstGeom prst="rect">
            <a:avLst/>
          </a:prstGeom>
          <a:noFill/>
          <a:ln cap="flat" cmpd="sng" w="7150">
            <a:solidFill>
              <a:srgbClr val="C8B24D"/>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815" name="Google Shape;815;p74"/>
          <p:cNvSpPr txBox="1"/>
          <p:nvPr/>
        </p:nvSpPr>
        <p:spPr>
          <a:xfrm>
            <a:off x="1204705" y="2686305"/>
            <a:ext cx="22902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Regulation of actin filament-based process</a:t>
            </a:r>
            <a:endParaRPr sz="1100"/>
          </a:p>
        </p:txBody>
      </p:sp>
      <p:sp>
        <p:nvSpPr>
          <p:cNvPr id="816" name="Google Shape;816;p74"/>
          <p:cNvSpPr txBox="1"/>
          <p:nvPr/>
        </p:nvSpPr>
        <p:spPr>
          <a:xfrm>
            <a:off x="1186596" y="3336725"/>
            <a:ext cx="22902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Regulation of cytoskeleton organization</a:t>
            </a:r>
            <a:endParaRPr sz="1100"/>
          </a:p>
        </p:txBody>
      </p:sp>
      <p:sp>
        <p:nvSpPr>
          <p:cNvPr id="817" name="Google Shape;817;p74"/>
          <p:cNvSpPr txBox="1"/>
          <p:nvPr/>
        </p:nvSpPr>
        <p:spPr>
          <a:xfrm>
            <a:off x="1186596" y="4166363"/>
            <a:ext cx="22902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Organelle localization</a:t>
            </a:r>
            <a:endParaRPr sz="1100"/>
          </a:p>
        </p:txBody>
      </p:sp>
      <p:sp>
        <p:nvSpPr>
          <p:cNvPr id="818" name="Google Shape;818;p74"/>
          <p:cNvSpPr/>
          <p:nvPr/>
        </p:nvSpPr>
        <p:spPr>
          <a:xfrm>
            <a:off x="5111906" y="2030843"/>
            <a:ext cx="25239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2.2e-16  (0.00000000000000022)</a:t>
            </a:r>
            <a:endParaRPr sz="1100"/>
          </a:p>
        </p:txBody>
      </p:sp>
      <p:sp>
        <p:nvSpPr>
          <p:cNvPr id="819" name="Google Shape;819;p74"/>
          <p:cNvSpPr/>
          <p:nvPr/>
        </p:nvSpPr>
        <p:spPr>
          <a:xfrm>
            <a:off x="5111907" y="2748222"/>
            <a:ext cx="17820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4.9e-08 (0.000000049)</a:t>
            </a:r>
            <a:endParaRPr sz="1100"/>
          </a:p>
        </p:txBody>
      </p:sp>
      <p:sp>
        <p:nvSpPr>
          <p:cNvPr id="820" name="Google Shape;820;p74"/>
          <p:cNvSpPr/>
          <p:nvPr/>
        </p:nvSpPr>
        <p:spPr>
          <a:xfrm>
            <a:off x="5024141" y="3465601"/>
            <a:ext cx="19143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6.474e-07 (0.000000647)</a:t>
            </a:r>
            <a:endParaRPr sz="1100"/>
          </a:p>
        </p:txBody>
      </p:sp>
      <p:sp>
        <p:nvSpPr>
          <p:cNvPr id="821" name="Google Shape;821;p74"/>
          <p:cNvSpPr/>
          <p:nvPr/>
        </p:nvSpPr>
        <p:spPr>
          <a:xfrm>
            <a:off x="5022190" y="4265744"/>
            <a:ext cx="18267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1.769e-05 (0.00001769)</a:t>
            </a:r>
            <a:endParaRPr sz="1100"/>
          </a:p>
        </p:txBody>
      </p:sp>
      <p:sp>
        <p:nvSpPr>
          <p:cNvPr id="822" name="Google Shape;822;p74"/>
          <p:cNvSpPr txBox="1"/>
          <p:nvPr/>
        </p:nvSpPr>
        <p:spPr>
          <a:xfrm>
            <a:off x="1103433" y="3893"/>
            <a:ext cx="27906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Total of GO:BP pathways tested is 349</a:t>
            </a:r>
            <a:endParaRPr sz="1100"/>
          </a:p>
        </p:txBody>
      </p:sp>
      <p:sp>
        <p:nvSpPr>
          <p:cNvPr id="823" name="Google Shape;823;p74"/>
          <p:cNvSpPr/>
          <p:nvPr/>
        </p:nvSpPr>
        <p:spPr>
          <a:xfrm>
            <a:off x="4219106" y="680309"/>
            <a:ext cx="769800" cy="8079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2.2e-16</a:t>
            </a:r>
            <a:endParaRPr sz="1100"/>
          </a:p>
          <a:p>
            <a:pPr indent="0" lvl="0" marL="0" marR="0" rtl="0" algn="l">
              <a:spcBef>
                <a:spcPts val="0"/>
              </a:spcBef>
              <a:spcAft>
                <a:spcPts val="0"/>
              </a:spcAft>
              <a:buNone/>
            </a:pPr>
            <a:r>
              <a:rPr lang="en-CA" sz="1200">
                <a:solidFill>
                  <a:schemeClr val="dk1"/>
                </a:solidFill>
                <a:latin typeface="Calibri"/>
                <a:ea typeface="Calibri"/>
                <a:cs typeface="Calibri"/>
                <a:sym typeface="Calibri"/>
              </a:rPr>
              <a:t>4.9e-08</a:t>
            </a:r>
            <a:endParaRPr sz="1100"/>
          </a:p>
          <a:p>
            <a:pPr indent="0" lvl="0" marL="0" marR="0" rtl="0" algn="l">
              <a:spcBef>
                <a:spcPts val="0"/>
              </a:spcBef>
              <a:spcAft>
                <a:spcPts val="0"/>
              </a:spcAft>
              <a:buNone/>
            </a:pPr>
            <a:r>
              <a:rPr lang="en-CA" sz="1200">
                <a:solidFill>
                  <a:schemeClr val="dk1"/>
                </a:solidFill>
                <a:latin typeface="Calibri"/>
                <a:ea typeface="Calibri"/>
                <a:cs typeface="Calibri"/>
                <a:sym typeface="Calibri"/>
              </a:rPr>
              <a:t>6.474e-07</a:t>
            </a:r>
            <a:endParaRPr sz="1100"/>
          </a:p>
          <a:p>
            <a:pPr indent="0" lvl="0" marL="0" marR="0" rtl="0" algn="l">
              <a:spcBef>
                <a:spcPts val="0"/>
              </a:spcBef>
              <a:spcAft>
                <a:spcPts val="0"/>
              </a:spcAft>
              <a:buNone/>
            </a:pPr>
            <a:r>
              <a:rPr lang="en-CA" sz="1200">
                <a:solidFill>
                  <a:schemeClr val="dk1"/>
                </a:solidFill>
                <a:latin typeface="Calibri"/>
                <a:ea typeface="Calibri"/>
                <a:cs typeface="Calibri"/>
                <a:sym typeface="Calibri"/>
              </a:rPr>
              <a:t>1.769e-05</a:t>
            </a:r>
            <a:endParaRPr sz="1100"/>
          </a:p>
        </p:txBody>
      </p:sp>
      <p:sp>
        <p:nvSpPr>
          <p:cNvPr id="824" name="Google Shape;824;p74"/>
          <p:cNvSpPr/>
          <p:nvPr/>
        </p:nvSpPr>
        <p:spPr>
          <a:xfrm>
            <a:off x="4219106" y="416116"/>
            <a:ext cx="882300" cy="236700"/>
          </a:xfrm>
          <a:prstGeom prst="rect">
            <a:avLst/>
          </a:prstGeom>
          <a:solidFill>
            <a:schemeClr val="lt1"/>
          </a:solidFill>
          <a:ln>
            <a:noFill/>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lang="en-CA" sz="1400">
                <a:solidFill>
                  <a:schemeClr val="dk1"/>
                </a:solidFill>
                <a:latin typeface="Calibri"/>
                <a:ea typeface="Calibri"/>
                <a:cs typeface="Calibri"/>
                <a:sym typeface="Calibri"/>
              </a:rPr>
              <a:t>pvalue</a:t>
            </a:r>
            <a:endParaRPr sz="14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29" name="Shape 829"/>
        <p:cNvGrpSpPr/>
        <p:nvPr/>
      </p:nvGrpSpPr>
      <p:grpSpPr>
        <a:xfrm>
          <a:off x="0" y="0"/>
          <a:ext cx="0" cy="0"/>
          <a:chOff x="0" y="0"/>
          <a:chExt cx="0" cy="0"/>
        </a:xfrm>
      </p:grpSpPr>
      <p:pic>
        <p:nvPicPr>
          <p:cNvPr id="830" name="Google Shape;830;p75"/>
          <p:cNvPicPr preferRelativeResize="0"/>
          <p:nvPr/>
        </p:nvPicPr>
        <p:blipFill rotWithShape="1">
          <a:blip r:embed="rId3">
            <a:alphaModFix/>
          </a:blip>
          <a:srcRect b="0" l="0" r="0" t="7373"/>
          <a:stretch/>
        </p:blipFill>
        <p:spPr>
          <a:xfrm>
            <a:off x="1143000" y="1489839"/>
            <a:ext cx="6857999" cy="666095"/>
          </a:xfrm>
          <a:prstGeom prst="rect">
            <a:avLst/>
          </a:prstGeom>
          <a:noFill/>
          <a:ln cap="flat" cmpd="sng" w="7150">
            <a:solidFill>
              <a:schemeClr val="dk1"/>
            </a:solidFill>
            <a:prstDash val="solid"/>
            <a:round/>
            <a:headEnd len="sm" w="sm" type="none"/>
            <a:tailEnd len="sm" w="sm" type="none"/>
          </a:ln>
        </p:spPr>
      </p:pic>
      <p:pic>
        <p:nvPicPr>
          <p:cNvPr id="831" name="Google Shape;831;p75"/>
          <p:cNvPicPr preferRelativeResize="0"/>
          <p:nvPr/>
        </p:nvPicPr>
        <p:blipFill rotWithShape="1">
          <a:blip r:embed="rId4">
            <a:alphaModFix/>
          </a:blip>
          <a:srcRect b="14097" l="0" r="0" t="0"/>
          <a:stretch/>
        </p:blipFill>
        <p:spPr>
          <a:xfrm>
            <a:off x="1143000" y="363359"/>
            <a:ext cx="6858001" cy="1112150"/>
          </a:xfrm>
          <a:prstGeom prst="rect">
            <a:avLst/>
          </a:prstGeom>
          <a:noFill/>
          <a:ln cap="flat" cmpd="sng" w="7150">
            <a:solidFill>
              <a:schemeClr val="dk1"/>
            </a:solidFill>
            <a:prstDash val="solid"/>
            <a:round/>
            <a:headEnd len="sm" w="sm" type="none"/>
            <a:tailEnd len="sm" w="sm" type="none"/>
          </a:ln>
        </p:spPr>
      </p:pic>
      <p:sp>
        <p:nvSpPr>
          <p:cNvPr id="832" name="Google Shape;832;p75"/>
          <p:cNvSpPr/>
          <p:nvPr/>
        </p:nvSpPr>
        <p:spPr>
          <a:xfrm>
            <a:off x="3407299" y="2281428"/>
            <a:ext cx="1096500" cy="495900"/>
          </a:xfrm>
          <a:prstGeom prst="ellipse">
            <a:avLst/>
          </a:prstGeom>
          <a:solidFill>
            <a:schemeClr val="lt1"/>
          </a:solidFill>
          <a:ln cap="flat" cmpd="sng" w="7150">
            <a:solidFill>
              <a:schemeClr val="dk2"/>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833" name="Google Shape;833;p75"/>
          <p:cNvSpPr txBox="1"/>
          <p:nvPr/>
        </p:nvSpPr>
        <p:spPr>
          <a:xfrm>
            <a:off x="4463253" y="2411877"/>
            <a:ext cx="2997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30</a:t>
            </a:r>
            <a:endParaRPr sz="1100"/>
          </a:p>
        </p:txBody>
      </p:sp>
      <p:sp>
        <p:nvSpPr>
          <p:cNvPr id="834" name="Google Shape;834;p75"/>
          <p:cNvSpPr txBox="1"/>
          <p:nvPr/>
        </p:nvSpPr>
        <p:spPr>
          <a:xfrm>
            <a:off x="4236828" y="2400446"/>
            <a:ext cx="2997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21</a:t>
            </a:r>
            <a:endParaRPr sz="1100"/>
          </a:p>
        </p:txBody>
      </p:sp>
      <p:sp>
        <p:nvSpPr>
          <p:cNvPr id="835" name="Google Shape;835;p75"/>
          <p:cNvSpPr txBox="1"/>
          <p:nvPr/>
        </p:nvSpPr>
        <p:spPr>
          <a:xfrm>
            <a:off x="3787700" y="2400446"/>
            <a:ext cx="3804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796</a:t>
            </a:r>
            <a:endParaRPr sz="1100"/>
          </a:p>
        </p:txBody>
      </p:sp>
      <p:sp>
        <p:nvSpPr>
          <p:cNvPr id="836" name="Google Shape;836;p75"/>
          <p:cNvSpPr txBox="1"/>
          <p:nvPr/>
        </p:nvSpPr>
        <p:spPr>
          <a:xfrm>
            <a:off x="4437270" y="2732761"/>
            <a:ext cx="5415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20263</a:t>
            </a:r>
            <a:endParaRPr sz="1100"/>
          </a:p>
        </p:txBody>
      </p:sp>
      <p:sp>
        <p:nvSpPr>
          <p:cNvPr id="837" name="Google Shape;837;p75"/>
          <p:cNvSpPr/>
          <p:nvPr/>
        </p:nvSpPr>
        <p:spPr>
          <a:xfrm>
            <a:off x="3305540" y="2247691"/>
            <a:ext cx="1679400" cy="674100"/>
          </a:xfrm>
          <a:prstGeom prst="rect">
            <a:avLst/>
          </a:prstGeom>
          <a:noFill/>
          <a:ln cap="flat" cmpd="sng" w="7150">
            <a:solidFill>
              <a:srgbClr val="C8B24D"/>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838" name="Google Shape;838;p75"/>
          <p:cNvSpPr txBox="1"/>
          <p:nvPr/>
        </p:nvSpPr>
        <p:spPr>
          <a:xfrm>
            <a:off x="1143000" y="2496227"/>
            <a:ext cx="21690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Actin filament-based process</a:t>
            </a:r>
            <a:endParaRPr sz="1100"/>
          </a:p>
        </p:txBody>
      </p:sp>
      <p:sp>
        <p:nvSpPr>
          <p:cNvPr id="839" name="Google Shape;839;p75"/>
          <p:cNvSpPr txBox="1"/>
          <p:nvPr/>
        </p:nvSpPr>
        <p:spPr>
          <a:xfrm>
            <a:off x="1123355" y="3269403"/>
            <a:ext cx="22083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Monoatomic ion homeostasis</a:t>
            </a:r>
            <a:endParaRPr sz="1100"/>
          </a:p>
        </p:txBody>
      </p:sp>
      <p:sp>
        <p:nvSpPr>
          <p:cNvPr id="840" name="Google Shape;840;p75"/>
          <p:cNvSpPr/>
          <p:nvPr/>
        </p:nvSpPr>
        <p:spPr>
          <a:xfrm>
            <a:off x="4256675" y="2339716"/>
            <a:ext cx="506400" cy="331500"/>
          </a:xfrm>
          <a:prstGeom prst="ellipse">
            <a:avLst/>
          </a:prstGeom>
          <a:solidFill>
            <a:schemeClr val="lt1">
              <a:alpha val="0"/>
            </a:schemeClr>
          </a:solidFill>
          <a:ln cap="flat" cmpd="sng" w="7150">
            <a:solidFill>
              <a:srgbClr val="FF40FF"/>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841" name="Google Shape;841;p75"/>
          <p:cNvSpPr/>
          <p:nvPr/>
        </p:nvSpPr>
        <p:spPr>
          <a:xfrm>
            <a:off x="3797225" y="3114135"/>
            <a:ext cx="703500" cy="459000"/>
          </a:xfrm>
          <a:prstGeom prst="ellipse">
            <a:avLst/>
          </a:prstGeom>
          <a:solidFill>
            <a:schemeClr val="lt1"/>
          </a:solidFill>
          <a:ln cap="flat" cmpd="sng" w="7150">
            <a:solidFill>
              <a:schemeClr val="dk2"/>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842" name="Google Shape;842;p75"/>
          <p:cNvSpPr txBox="1"/>
          <p:nvPr/>
        </p:nvSpPr>
        <p:spPr>
          <a:xfrm>
            <a:off x="4564564" y="3204578"/>
            <a:ext cx="2997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47</a:t>
            </a:r>
            <a:endParaRPr sz="1100"/>
          </a:p>
        </p:txBody>
      </p:sp>
      <p:sp>
        <p:nvSpPr>
          <p:cNvPr id="843" name="Google Shape;843;p75"/>
          <p:cNvSpPr txBox="1"/>
          <p:nvPr/>
        </p:nvSpPr>
        <p:spPr>
          <a:xfrm>
            <a:off x="4349665" y="3203012"/>
            <a:ext cx="2997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4</a:t>
            </a:r>
            <a:endParaRPr sz="1100"/>
          </a:p>
        </p:txBody>
      </p:sp>
      <p:sp>
        <p:nvSpPr>
          <p:cNvPr id="844" name="Google Shape;844;p75"/>
          <p:cNvSpPr txBox="1"/>
          <p:nvPr/>
        </p:nvSpPr>
        <p:spPr>
          <a:xfrm>
            <a:off x="3937463" y="3227938"/>
            <a:ext cx="3804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598</a:t>
            </a:r>
            <a:endParaRPr sz="1100"/>
          </a:p>
        </p:txBody>
      </p:sp>
      <p:sp>
        <p:nvSpPr>
          <p:cNvPr id="845" name="Google Shape;845;p75"/>
          <p:cNvSpPr txBox="1"/>
          <p:nvPr/>
        </p:nvSpPr>
        <p:spPr>
          <a:xfrm>
            <a:off x="4443737" y="3546418"/>
            <a:ext cx="5415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20461</a:t>
            </a:r>
            <a:endParaRPr sz="1100"/>
          </a:p>
        </p:txBody>
      </p:sp>
      <p:sp>
        <p:nvSpPr>
          <p:cNvPr id="846" name="Google Shape;846;p75"/>
          <p:cNvSpPr/>
          <p:nvPr/>
        </p:nvSpPr>
        <p:spPr>
          <a:xfrm>
            <a:off x="3369435" y="3065075"/>
            <a:ext cx="1609200" cy="674100"/>
          </a:xfrm>
          <a:prstGeom prst="rect">
            <a:avLst/>
          </a:prstGeom>
          <a:noFill/>
          <a:ln cap="flat" cmpd="sng" w="7150">
            <a:solidFill>
              <a:srgbClr val="C8B24D"/>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847" name="Google Shape;847;p75"/>
          <p:cNvSpPr/>
          <p:nvPr/>
        </p:nvSpPr>
        <p:spPr>
          <a:xfrm>
            <a:off x="4413824" y="3132056"/>
            <a:ext cx="562800" cy="422100"/>
          </a:xfrm>
          <a:prstGeom prst="ellipse">
            <a:avLst/>
          </a:prstGeom>
          <a:solidFill>
            <a:schemeClr val="lt1">
              <a:alpha val="0"/>
            </a:schemeClr>
          </a:solidFill>
          <a:ln cap="flat" cmpd="sng" w="7150">
            <a:solidFill>
              <a:srgbClr val="FF40FF"/>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848" name="Google Shape;848;p75"/>
          <p:cNvSpPr txBox="1"/>
          <p:nvPr/>
        </p:nvSpPr>
        <p:spPr>
          <a:xfrm>
            <a:off x="1312560" y="4077167"/>
            <a:ext cx="1893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Melanosome localization</a:t>
            </a:r>
            <a:endParaRPr sz="1100"/>
          </a:p>
        </p:txBody>
      </p:sp>
      <p:sp>
        <p:nvSpPr>
          <p:cNvPr id="849" name="Google Shape;849;p75"/>
          <p:cNvSpPr/>
          <p:nvPr/>
        </p:nvSpPr>
        <p:spPr>
          <a:xfrm>
            <a:off x="4176872" y="3902834"/>
            <a:ext cx="317400" cy="495900"/>
          </a:xfrm>
          <a:prstGeom prst="ellipse">
            <a:avLst/>
          </a:prstGeom>
          <a:solidFill>
            <a:schemeClr val="lt1"/>
          </a:solidFill>
          <a:ln cap="flat" cmpd="sng" w="7150">
            <a:solidFill>
              <a:schemeClr val="dk2"/>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850" name="Google Shape;850;p75"/>
          <p:cNvSpPr txBox="1"/>
          <p:nvPr/>
        </p:nvSpPr>
        <p:spPr>
          <a:xfrm>
            <a:off x="4463253" y="4023758"/>
            <a:ext cx="2997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50</a:t>
            </a:r>
            <a:endParaRPr sz="1100"/>
          </a:p>
        </p:txBody>
      </p:sp>
      <p:sp>
        <p:nvSpPr>
          <p:cNvPr id="851" name="Google Shape;851;p75"/>
          <p:cNvSpPr txBox="1"/>
          <p:nvPr/>
        </p:nvSpPr>
        <p:spPr>
          <a:xfrm>
            <a:off x="4360653" y="4021852"/>
            <a:ext cx="2997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1</a:t>
            </a:r>
            <a:endParaRPr sz="1100"/>
          </a:p>
        </p:txBody>
      </p:sp>
      <p:sp>
        <p:nvSpPr>
          <p:cNvPr id="852" name="Google Shape;852;p75"/>
          <p:cNvSpPr txBox="1"/>
          <p:nvPr/>
        </p:nvSpPr>
        <p:spPr>
          <a:xfrm>
            <a:off x="4148063" y="4021852"/>
            <a:ext cx="2997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24</a:t>
            </a:r>
            <a:endParaRPr sz="1100"/>
          </a:p>
        </p:txBody>
      </p:sp>
      <p:sp>
        <p:nvSpPr>
          <p:cNvPr id="853" name="Google Shape;853;p75"/>
          <p:cNvSpPr txBox="1"/>
          <p:nvPr/>
        </p:nvSpPr>
        <p:spPr>
          <a:xfrm>
            <a:off x="4437270" y="4354167"/>
            <a:ext cx="5415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21035</a:t>
            </a:r>
            <a:endParaRPr sz="1100"/>
          </a:p>
        </p:txBody>
      </p:sp>
      <p:sp>
        <p:nvSpPr>
          <p:cNvPr id="854" name="Google Shape;854;p75"/>
          <p:cNvSpPr/>
          <p:nvPr/>
        </p:nvSpPr>
        <p:spPr>
          <a:xfrm>
            <a:off x="3305540" y="3869097"/>
            <a:ext cx="1672800" cy="674100"/>
          </a:xfrm>
          <a:prstGeom prst="rect">
            <a:avLst/>
          </a:prstGeom>
          <a:noFill/>
          <a:ln cap="flat" cmpd="sng" w="7150">
            <a:solidFill>
              <a:srgbClr val="C8B24D"/>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855" name="Google Shape;855;p75"/>
          <p:cNvSpPr/>
          <p:nvPr/>
        </p:nvSpPr>
        <p:spPr>
          <a:xfrm>
            <a:off x="4413837" y="3950729"/>
            <a:ext cx="572100" cy="403500"/>
          </a:xfrm>
          <a:prstGeom prst="ellipse">
            <a:avLst/>
          </a:prstGeom>
          <a:solidFill>
            <a:schemeClr val="lt1">
              <a:alpha val="0"/>
            </a:schemeClr>
          </a:solidFill>
          <a:ln cap="flat" cmpd="sng" w="7150">
            <a:solidFill>
              <a:srgbClr val="FF40FF"/>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856" name="Google Shape;856;p75"/>
          <p:cNvSpPr txBox="1"/>
          <p:nvPr/>
        </p:nvSpPr>
        <p:spPr>
          <a:xfrm>
            <a:off x="5086050" y="2177318"/>
            <a:ext cx="6432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P value</a:t>
            </a:r>
            <a:endParaRPr sz="1100"/>
          </a:p>
        </p:txBody>
      </p:sp>
      <p:sp>
        <p:nvSpPr>
          <p:cNvPr id="857" name="Google Shape;857;p75"/>
          <p:cNvSpPr/>
          <p:nvPr/>
        </p:nvSpPr>
        <p:spPr>
          <a:xfrm>
            <a:off x="5057051" y="2477853"/>
            <a:ext cx="24804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2.2e-16  (0.00000000000000022)</a:t>
            </a:r>
            <a:endParaRPr sz="1100"/>
          </a:p>
        </p:txBody>
      </p:sp>
      <p:sp>
        <p:nvSpPr>
          <p:cNvPr id="858" name="Google Shape;858;p75"/>
          <p:cNvSpPr/>
          <p:nvPr/>
        </p:nvSpPr>
        <p:spPr>
          <a:xfrm>
            <a:off x="5020985" y="3233932"/>
            <a:ext cx="7083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0.05875</a:t>
            </a:r>
            <a:endParaRPr sz="1100"/>
          </a:p>
        </p:txBody>
      </p:sp>
      <p:sp>
        <p:nvSpPr>
          <p:cNvPr id="859" name="Google Shape;859;p75"/>
          <p:cNvSpPr/>
          <p:nvPr/>
        </p:nvSpPr>
        <p:spPr>
          <a:xfrm>
            <a:off x="5004742" y="4021851"/>
            <a:ext cx="7083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0.06087</a:t>
            </a:r>
            <a:endParaRPr sz="1100"/>
          </a:p>
        </p:txBody>
      </p:sp>
      <p:sp>
        <p:nvSpPr>
          <p:cNvPr id="860" name="Google Shape;860;p75"/>
          <p:cNvSpPr txBox="1"/>
          <p:nvPr/>
        </p:nvSpPr>
        <p:spPr>
          <a:xfrm>
            <a:off x="5915025" y="3233932"/>
            <a:ext cx="11538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Not significant</a:t>
            </a:r>
            <a:endParaRPr sz="1100"/>
          </a:p>
        </p:txBody>
      </p:sp>
      <p:sp>
        <p:nvSpPr>
          <p:cNvPr id="861" name="Google Shape;861;p75"/>
          <p:cNvSpPr txBox="1"/>
          <p:nvPr/>
        </p:nvSpPr>
        <p:spPr>
          <a:xfrm>
            <a:off x="5915025" y="3990011"/>
            <a:ext cx="11538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Not significant</a:t>
            </a:r>
            <a:endParaRPr sz="1100"/>
          </a:p>
        </p:txBody>
      </p:sp>
      <p:sp>
        <p:nvSpPr>
          <p:cNvPr id="862" name="Google Shape;862;p75"/>
          <p:cNvSpPr txBox="1"/>
          <p:nvPr/>
        </p:nvSpPr>
        <p:spPr>
          <a:xfrm>
            <a:off x="1132008" y="3893"/>
            <a:ext cx="27906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CA" sz="1400">
                <a:solidFill>
                  <a:schemeClr val="dk1"/>
                </a:solidFill>
                <a:latin typeface="Calibri"/>
                <a:ea typeface="Calibri"/>
                <a:cs typeface="Calibri"/>
                <a:sym typeface="Calibri"/>
              </a:rPr>
              <a:t>Total of GO:BP pathways tested is 349</a:t>
            </a:r>
            <a:endParaRPr sz="11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67" name="Shape 867"/>
        <p:cNvGrpSpPr/>
        <p:nvPr/>
      </p:nvGrpSpPr>
      <p:grpSpPr>
        <a:xfrm>
          <a:off x="0" y="0"/>
          <a:ext cx="0" cy="0"/>
          <a:chOff x="0" y="0"/>
          <a:chExt cx="0" cy="0"/>
        </a:xfrm>
      </p:grpSpPr>
      <p:sp>
        <p:nvSpPr>
          <p:cNvPr id="868" name="Google Shape;868;p76"/>
          <p:cNvSpPr txBox="1"/>
          <p:nvPr/>
        </p:nvSpPr>
        <p:spPr>
          <a:xfrm>
            <a:off x="1143000" y="1247349"/>
            <a:ext cx="6858000" cy="900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CA" sz="2700">
                <a:solidFill>
                  <a:schemeClr val="dk1"/>
                </a:solidFill>
                <a:latin typeface="Calibri"/>
                <a:ea typeface="Calibri"/>
                <a:cs typeface="Calibri"/>
                <a:sym typeface="Calibri"/>
              </a:rPr>
              <a:t>We are testing many pathways at the same time </a:t>
            </a:r>
            <a:endParaRPr sz="1100"/>
          </a:p>
        </p:txBody>
      </p:sp>
      <p:sp>
        <p:nvSpPr>
          <p:cNvPr id="869" name="Google Shape;869;p76"/>
          <p:cNvSpPr/>
          <p:nvPr/>
        </p:nvSpPr>
        <p:spPr>
          <a:xfrm>
            <a:off x="2242934" y="2381971"/>
            <a:ext cx="5297100" cy="43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CA" sz="2400">
                <a:solidFill>
                  <a:srgbClr val="FF0000"/>
                </a:solidFill>
                <a:latin typeface="Calibri"/>
                <a:ea typeface="Calibri"/>
                <a:cs typeface="Calibri"/>
                <a:sym typeface="Calibri"/>
              </a:rPr>
              <a:t>correction for multiple hypothesis testing</a:t>
            </a:r>
            <a:endParaRPr sz="1100"/>
          </a:p>
        </p:txBody>
      </p:sp>
      <p:sp>
        <p:nvSpPr>
          <p:cNvPr id="870" name="Google Shape;870;p76"/>
          <p:cNvSpPr/>
          <p:nvPr/>
        </p:nvSpPr>
        <p:spPr>
          <a:xfrm>
            <a:off x="1449278" y="2496638"/>
            <a:ext cx="695400" cy="252000"/>
          </a:xfrm>
          <a:prstGeom prst="notchedRightArrow">
            <a:avLst>
              <a:gd fmla="val 50000" name="adj1"/>
              <a:gd fmla="val 50000" name="adj2"/>
            </a:avLst>
          </a:prstGeom>
          <a:solidFill>
            <a:srgbClr val="FF0000"/>
          </a:solidFill>
          <a:ln>
            <a:noFill/>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871" name="Google Shape;871;p76"/>
          <p:cNvPicPr preferRelativeResize="0"/>
          <p:nvPr/>
        </p:nvPicPr>
        <p:blipFill rotWithShape="1">
          <a:blip r:embed="rId3">
            <a:alphaModFix/>
          </a:blip>
          <a:srcRect b="0" l="0" r="0" t="0"/>
          <a:stretch/>
        </p:blipFill>
        <p:spPr>
          <a:xfrm>
            <a:off x="1156716" y="2960629"/>
            <a:ext cx="6858001" cy="1294623"/>
          </a:xfrm>
          <a:prstGeom prst="rect">
            <a:avLst/>
          </a:prstGeom>
          <a:noFill/>
          <a:ln cap="flat" cmpd="sng" w="7150">
            <a:solidFill>
              <a:schemeClr val="dk1"/>
            </a:solidFill>
            <a:prstDash val="solid"/>
            <a:round/>
            <a:headEnd len="sm" w="sm" type="none"/>
            <a:tailEnd len="sm" w="sm" type="none"/>
          </a:ln>
        </p:spPr>
      </p:pic>
      <p:sp>
        <p:nvSpPr>
          <p:cNvPr id="872" name="Google Shape;872;p76"/>
          <p:cNvSpPr/>
          <p:nvPr/>
        </p:nvSpPr>
        <p:spPr>
          <a:xfrm>
            <a:off x="5096435" y="3403672"/>
            <a:ext cx="796800" cy="267300"/>
          </a:xfrm>
          <a:prstGeom prst="rect">
            <a:avLst/>
          </a:prstGeom>
          <a:noFill/>
          <a:ln cap="flat" cmpd="sng" w="21425">
            <a:solidFill>
              <a:srgbClr val="FF0000"/>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73" name="Google Shape;873;p76"/>
          <p:cNvSpPr txBox="1"/>
          <p:nvPr/>
        </p:nvSpPr>
        <p:spPr>
          <a:xfrm>
            <a:off x="815799" y="312478"/>
            <a:ext cx="8151300" cy="623400"/>
          </a:xfrm>
          <a:prstGeom prst="rect">
            <a:avLst/>
          </a:prstGeom>
          <a:solidFill>
            <a:srgbClr val="FA9DA8"/>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CA" sz="1800">
                <a:solidFill>
                  <a:schemeClr val="dk1"/>
                </a:solidFill>
                <a:latin typeface="Calibri"/>
                <a:ea typeface="Calibri"/>
                <a:cs typeface="Calibri"/>
                <a:sym typeface="Calibri"/>
              </a:rPr>
              <a:t>The p value assesses the probability that the tested pathway is enriched in our gene list by chance only. </a:t>
            </a:r>
            <a:endParaRPr sz="1100"/>
          </a:p>
        </p:txBody>
      </p:sp>
      <p:cxnSp>
        <p:nvCxnSpPr>
          <p:cNvPr id="874" name="Google Shape;874;p76"/>
          <p:cNvCxnSpPr/>
          <p:nvPr/>
        </p:nvCxnSpPr>
        <p:spPr>
          <a:xfrm flipH="1">
            <a:off x="5544574" y="2820552"/>
            <a:ext cx="348600" cy="675300"/>
          </a:xfrm>
          <a:prstGeom prst="straightConnector1">
            <a:avLst/>
          </a:prstGeom>
          <a:noFill/>
          <a:ln cap="flat" cmpd="sng" w="19050">
            <a:solidFill>
              <a:srgbClr val="FF0000"/>
            </a:solidFill>
            <a:prstDash val="solid"/>
            <a:round/>
            <a:headEnd len="sm" w="sm" type="none"/>
            <a:tailEnd len="med" w="med" type="triangle"/>
          </a:ln>
          <a:effectLst>
            <a:outerShdw blurRad="30000" rotWithShape="0" dir="5400000" dist="15000">
              <a:srgbClr val="000000">
                <a:alpha val="37650"/>
              </a:srgbClr>
            </a:outerShdw>
          </a:effectLst>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79" name="Shape 879"/>
        <p:cNvGrpSpPr/>
        <p:nvPr/>
      </p:nvGrpSpPr>
      <p:grpSpPr>
        <a:xfrm>
          <a:off x="0" y="0"/>
          <a:ext cx="0" cy="0"/>
          <a:chOff x="0" y="0"/>
          <a:chExt cx="0" cy="0"/>
        </a:xfrm>
      </p:grpSpPr>
      <p:sp>
        <p:nvSpPr>
          <p:cNvPr id="880" name="Google Shape;880;p77"/>
          <p:cNvSpPr txBox="1"/>
          <p:nvPr>
            <p:ph type="title"/>
          </p:nvPr>
        </p:nvSpPr>
        <p:spPr>
          <a:xfrm>
            <a:off x="1658690" y="125110"/>
            <a:ext cx="5826600" cy="971100"/>
          </a:xfrm>
          <a:prstGeom prst="rect">
            <a:avLst/>
          </a:prstGeom>
          <a:noFill/>
          <a:ln>
            <a:noFill/>
          </a:ln>
        </p:spPr>
        <p:txBody>
          <a:bodyPr anchorCtr="0" anchor="ctr" bIns="34275" lIns="68575" spcFirstLastPara="1" rIns="87725" wrap="square" tIns="34275">
            <a:normAutofit/>
          </a:bodyPr>
          <a:lstStyle/>
          <a:p>
            <a:pPr indent="0" lvl="0" marL="25400" rtl="0" algn="ctr">
              <a:spcBef>
                <a:spcPts val="0"/>
              </a:spcBef>
              <a:spcAft>
                <a:spcPts val="0"/>
              </a:spcAft>
              <a:buClr>
                <a:schemeClr val="dk1"/>
              </a:buClr>
              <a:buSzPts val="2700"/>
              <a:buFont typeface="Calibri"/>
              <a:buNone/>
            </a:pPr>
            <a:r>
              <a:rPr b="1" lang="en-CA" sz="2700"/>
              <a:t>False discovery rate (FDR)</a:t>
            </a:r>
            <a:endParaRPr/>
          </a:p>
        </p:txBody>
      </p:sp>
      <p:sp>
        <p:nvSpPr>
          <p:cNvPr id="881" name="Google Shape;881;p77"/>
          <p:cNvSpPr txBox="1"/>
          <p:nvPr>
            <p:ph idx="1" type="body"/>
          </p:nvPr>
        </p:nvSpPr>
        <p:spPr>
          <a:xfrm>
            <a:off x="1658690" y="1096214"/>
            <a:ext cx="5826600" cy="3140400"/>
          </a:xfrm>
          <a:prstGeom prst="rect">
            <a:avLst/>
          </a:prstGeom>
          <a:noFill/>
          <a:ln>
            <a:noFill/>
          </a:ln>
        </p:spPr>
        <p:txBody>
          <a:bodyPr anchorCtr="0" anchor="t" bIns="34275" lIns="68575" spcFirstLastPara="1" rIns="87725" wrap="square" tIns="34275">
            <a:normAutofit/>
          </a:bodyPr>
          <a:lstStyle/>
          <a:p>
            <a:pPr indent="-254000" lvl="0" marL="254000" rtl="0" algn="l">
              <a:spcBef>
                <a:spcPts val="0"/>
              </a:spcBef>
              <a:spcAft>
                <a:spcPts val="0"/>
              </a:spcAft>
              <a:buClr>
                <a:srgbClr val="FF0000"/>
              </a:buClr>
              <a:buSzPts val="2400"/>
              <a:buChar char="•"/>
            </a:pPr>
            <a:r>
              <a:rPr lang="en-CA">
                <a:solidFill>
                  <a:srgbClr val="FF0000"/>
                </a:solidFill>
              </a:rPr>
              <a:t>FDR</a:t>
            </a:r>
            <a:r>
              <a:rPr lang="en-CA"/>
              <a:t> is </a:t>
            </a:r>
            <a:r>
              <a:rPr i="1" lang="en-CA"/>
              <a:t>the expected </a:t>
            </a:r>
            <a:r>
              <a:rPr b="1" i="1" lang="en-CA"/>
              <a:t>proportion</a:t>
            </a:r>
            <a:r>
              <a:rPr i="1" lang="en-CA"/>
              <a:t> of the observed enrichments due to random chance.</a:t>
            </a:r>
            <a:endParaRPr/>
          </a:p>
          <a:p>
            <a:pPr indent="-254000" lvl="0" marL="254000" rtl="0" algn="l">
              <a:spcBef>
                <a:spcPts val="400"/>
              </a:spcBef>
              <a:spcAft>
                <a:spcPts val="0"/>
              </a:spcAft>
              <a:buClr>
                <a:schemeClr val="dk1"/>
              </a:buClr>
              <a:buSzPts val="1800"/>
              <a:buChar char="•"/>
            </a:pPr>
            <a:r>
              <a:rPr lang="en-CA" sz="1800"/>
              <a:t>Compare to </a:t>
            </a:r>
            <a:r>
              <a:rPr lang="en-CA" sz="1800">
                <a:solidFill>
                  <a:srgbClr val="FF0000"/>
                </a:solidFill>
              </a:rPr>
              <a:t>Bonferroni correction </a:t>
            </a:r>
            <a:r>
              <a:rPr lang="en-CA" sz="1800"/>
              <a:t>which is a bound on </a:t>
            </a:r>
            <a:r>
              <a:rPr i="1" lang="en-CA" sz="1800"/>
              <a:t>the probability that </a:t>
            </a:r>
            <a:r>
              <a:rPr b="1" i="1" lang="en-CA" sz="1800"/>
              <a:t>any one</a:t>
            </a:r>
            <a:r>
              <a:rPr i="1" lang="en-CA" sz="1800"/>
              <a:t> of the observed enrichments could be due to random chance.</a:t>
            </a:r>
            <a:endParaRPr/>
          </a:p>
          <a:p>
            <a:pPr indent="-254000" lvl="0" marL="254000" rtl="0" algn="l">
              <a:spcBef>
                <a:spcPts val="400"/>
              </a:spcBef>
              <a:spcAft>
                <a:spcPts val="0"/>
              </a:spcAft>
              <a:buClr>
                <a:schemeClr val="dk1"/>
              </a:buClr>
              <a:buSzPts val="1800"/>
              <a:buChar char="•"/>
            </a:pPr>
            <a:r>
              <a:rPr lang="en-CA" sz="1800"/>
              <a:t>Typically </a:t>
            </a:r>
            <a:r>
              <a:rPr lang="en-CA" sz="1800">
                <a:solidFill>
                  <a:srgbClr val="FF0000"/>
                </a:solidFill>
              </a:rPr>
              <a:t>FDR</a:t>
            </a:r>
            <a:r>
              <a:rPr lang="en-CA" sz="1800"/>
              <a:t> corrections are calculated using the </a:t>
            </a:r>
            <a:r>
              <a:rPr lang="en-CA" sz="1800">
                <a:solidFill>
                  <a:srgbClr val="FF0000"/>
                </a:solidFill>
              </a:rPr>
              <a:t>Benjamini-Hochberg</a:t>
            </a:r>
            <a:r>
              <a:rPr lang="en-CA" sz="1800"/>
              <a:t> procedure.</a:t>
            </a:r>
            <a:endParaRPr/>
          </a:p>
          <a:p>
            <a:pPr indent="-254000" lvl="0" marL="254000" rtl="0" algn="l">
              <a:spcBef>
                <a:spcPts val="400"/>
              </a:spcBef>
              <a:spcAft>
                <a:spcPts val="0"/>
              </a:spcAft>
              <a:buClr>
                <a:srgbClr val="FF0000"/>
              </a:buClr>
              <a:buSzPts val="1800"/>
              <a:buChar char="•"/>
            </a:pPr>
            <a:r>
              <a:rPr lang="en-CA" sz="1800">
                <a:solidFill>
                  <a:srgbClr val="FF0000"/>
                </a:solidFill>
              </a:rPr>
              <a:t>FDR </a:t>
            </a:r>
            <a:r>
              <a:rPr lang="en-CA" sz="1800"/>
              <a:t>threshold is often called the “</a:t>
            </a:r>
            <a:r>
              <a:rPr lang="en-CA" sz="1800">
                <a:solidFill>
                  <a:srgbClr val="FF0000"/>
                </a:solidFill>
              </a:rPr>
              <a:t>q-value</a:t>
            </a:r>
            <a:r>
              <a:rPr lang="en-CA" sz="1800"/>
              <a: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86" name="Shape 886"/>
        <p:cNvGrpSpPr/>
        <p:nvPr/>
      </p:nvGrpSpPr>
      <p:grpSpPr>
        <a:xfrm>
          <a:off x="0" y="0"/>
          <a:ext cx="0" cy="0"/>
          <a:chOff x="0" y="0"/>
          <a:chExt cx="0" cy="0"/>
        </a:xfrm>
      </p:grpSpPr>
      <p:sp>
        <p:nvSpPr>
          <p:cNvPr id="887" name="Google Shape;887;p78"/>
          <p:cNvSpPr txBox="1"/>
          <p:nvPr>
            <p:ph type="title"/>
          </p:nvPr>
        </p:nvSpPr>
        <p:spPr>
          <a:xfrm>
            <a:off x="1447542" y="0"/>
            <a:ext cx="6172200" cy="8574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2700"/>
              <a:buFont typeface="Calibri"/>
              <a:buNone/>
            </a:pPr>
            <a:r>
              <a:rPr b="1" lang="en-CA" sz="2700"/>
              <a:t>Benjamini-Hochberg example</a:t>
            </a:r>
            <a:endParaRPr/>
          </a:p>
        </p:txBody>
      </p:sp>
      <p:sp>
        <p:nvSpPr>
          <p:cNvPr id="888" name="Google Shape;888;p78"/>
          <p:cNvSpPr txBox="1"/>
          <p:nvPr/>
        </p:nvSpPr>
        <p:spPr>
          <a:xfrm>
            <a:off x="1494852" y="1102962"/>
            <a:ext cx="6734400" cy="2609100"/>
          </a:xfrm>
          <a:prstGeom prst="rect">
            <a:avLst/>
          </a:prstGeom>
          <a:noFill/>
          <a:ln>
            <a:noFill/>
          </a:ln>
        </p:spPr>
        <p:txBody>
          <a:bodyPr anchorCtr="0" anchor="t" bIns="34275" lIns="68575" spcFirstLastPara="1" rIns="68575" wrap="square" tIns="34275">
            <a:spAutoFit/>
          </a:bodyPr>
          <a:lstStyle/>
          <a:p>
            <a:pPr indent="-260350" lvl="0" marL="254000" marR="0" rtl="0" algn="l">
              <a:spcBef>
                <a:spcPts val="0"/>
              </a:spcBef>
              <a:spcAft>
                <a:spcPts val="0"/>
              </a:spcAft>
              <a:buClr>
                <a:schemeClr val="dk1"/>
              </a:buClr>
              <a:buSzPts val="1100"/>
              <a:buFont typeface="Calibri"/>
              <a:buAutoNum type="arabicPeriod"/>
            </a:pPr>
            <a:r>
              <a:rPr lang="en-CA" sz="1100">
                <a:solidFill>
                  <a:schemeClr val="dk1"/>
                </a:solidFill>
                <a:latin typeface="Calibri"/>
                <a:ea typeface="Calibri"/>
                <a:cs typeface="Calibri"/>
                <a:sym typeface="Calibri"/>
              </a:rPr>
              <a:t>Actin filament-based process                                 2.2e-16                2.2e-16        * </a:t>
            </a:r>
            <a:r>
              <a:rPr lang="en-CA" sz="1100">
                <a:solidFill>
                  <a:srgbClr val="00B0F0"/>
                </a:solidFill>
                <a:latin typeface="Calibri"/>
                <a:ea typeface="Calibri"/>
                <a:cs typeface="Calibri"/>
                <a:sym typeface="Calibri"/>
              </a:rPr>
              <a:t>349/1</a:t>
            </a:r>
            <a:r>
              <a:rPr lang="en-CA" sz="1100">
                <a:solidFill>
                  <a:schemeClr val="dk1"/>
                </a:solidFill>
                <a:latin typeface="Calibri"/>
                <a:ea typeface="Calibri"/>
                <a:cs typeface="Calibri"/>
                <a:sym typeface="Calibri"/>
              </a:rPr>
              <a:t>        =  </a:t>
            </a:r>
            <a:r>
              <a:rPr lang="en-CA" sz="1100">
                <a:solidFill>
                  <a:srgbClr val="92D050"/>
                </a:solidFill>
                <a:latin typeface="Calibri"/>
                <a:ea typeface="Calibri"/>
                <a:cs typeface="Calibri"/>
                <a:sym typeface="Calibri"/>
              </a:rPr>
              <a:t>7.678e-14.        7.678e-14                   </a:t>
            </a:r>
            <a:endParaRPr sz="1100"/>
          </a:p>
          <a:p>
            <a:pPr indent="-260350" lvl="0" marL="254000" marR="0" rtl="0" algn="l">
              <a:spcBef>
                <a:spcPts val="0"/>
              </a:spcBef>
              <a:spcAft>
                <a:spcPts val="0"/>
              </a:spcAft>
              <a:buClr>
                <a:schemeClr val="dk1"/>
              </a:buClr>
              <a:buSzPts val="1100"/>
              <a:buFont typeface="Calibri"/>
              <a:buAutoNum type="arabicPlain" startAt="2"/>
            </a:pPr>
            <a:r>
              <a:rPr lang="en-CA" sz="1100">
                <a:solidFill>
                  <a:schemeClr val="dk1"/>
                </a:solidFill>
                <a:latin typeface="Calibri"/>
                <a:ea typeface="Calibri"/>
                <a:cs typeface="Calibri"/>
                <a:sym typeface="Calibri"/>
              </a:rPr>
              <a:t>Regulation of actin filament-based process        4.9e-08                4.9e-08        * </a:t>
            </a:r>
            <a:r>
              <a:rPr lang="en-CA" sz="1100">
                <a:solidFill>
                  <a:srgbClr val="00B0F0"/>
                </a:solidFill>
                <a:latin typeface="Calibri"/>
                <a:ea typeface="Calibri"/>
                <a:cs typeface="Calibri"/>
                <a:sym typeface="Calibri"/>
              </a:rPr>
              <a:t>349/2</a:t>
            </a:r>
            <a:r>
              <a:rPr lang="en-CA" sz="1100">
                <a:solidFill>
                  <a:schemeClr val="dk1"/>
                </a:solidFill>
                <a:latin typeface="Calibri"/>
                <a:ea typeface="Calibri"/>
                <a:cs typeface="Calibri"/>
                <a:sym typeface="Calibri"/>
              </a:rPr>
              <a:t>        = </a:t>
            </a:r>
            <a:r>
              <a:rPr lang="en-CA" sz="1100">
                <a:solidFill>
                  <a:srgbClr val="92D050"/>
                </a:solidFill>
                <a:latin typeface="Calibri"/>
                <a:ea typeface="Calibri"/>
                <a:cs typeface="Calibri"/>
                <a:sym typeface="Calibri"/>
              </a:rPr>
              <a:t>1.7101e-05        1.7101e-05</a:t>
            </a:r>
            <a:endParaRPr sz="1100"/>
          </a:p>
          <a:p>
            <a:pPr indent="-260350" lvl="0" marL="254000" marR="0" rtl="0" algn="l">
              <a:spcBef>
                <a:spcPts val="0"/>
              </a:spcBef>
              <a:spcAft>
                <a:spcPts val="0"/>
              </a:spcAft>
              <a:buClr>
                <a:schemeClr val="dk1"/>
              </a:buClr>
              <a:buSzPts val="1100"/>
              <a:buFont typeface="Calibri"/>
              <a:buAutoNum type="arabicPlain" startAt="2"/>
            </a:pPr>
            <a:r>
              <a:rPr lang="en-CA" sz="1100">
                <a:solidFill>
                  <a:schemeClr val="dk1"/>
                </a:solidFill>
                <a:latin typeface="Calibri"/>
                <a:ea typeface="Calibri"/>
                <a:cs typeface="Calibri"/>
                <a:sym typeface="Calibri"/>
              </a:rPr>
              <a:t>Regulation of cytoskeleton organization            6.474e-07              6.474e-07  * </a:t>
            </a:r>
            <a:r>
              <a:rPr lang="en-CA" sz="1100">
                <a:solidFill>
                  <a:srgbClr val="00B0F0"/>
                </a:solidFill>
                <a:latin typeface="Calibri"/>
                <a:ea typeface="Calibri"/>
                <a:cs typeface="Calibri"/>
                <a:sym typeface="Calibri"/>
              </a:rPr>
              <a:t>349/3</a:t>
            </a:r>
            <a:r>
              <a:rPr lang="en-CA" sz="1100">
                <a:solidFill>
                  <a:schemeClr val="dk1"/>
                </a:solidFill>
                <a:latin typeface="Calibri"/>
                <a:ea typeface="Calibri"/>
                <a:cs typeface="Calibri"/>
                <a:sym typeface="Calibri"/>
              </a:rPr>
              <a:t>        = </a:t>
            </a:r>
            <a:r>
              <a:rPr lang="en-CA" sz="1100">
                <a:solidFill>
                  <a:srgbClr val="92D050"/>
                </a:solidFill>
                <a:latin typeface="Calibri"/>
                <a:ea typeface="Calibri"/>
                <a:cs typeface="Calibri"/>
                <a:sym typeface="Calibri"/>
              </a:rPr>
              <a:t>0.0002                 0.0002</a:t>
            </a:r>
            <a:endParaRPr sz="1100"/>
          </a:p>
          <a:p>
            <a:pPr indent="-260350" lvl="0" marL="254000" marR="0" rtl="0" algn="l">
              <a:spcBef>
                <a:spcPts val="0"/>
              </a:spcBef>
              <a:spcAft>
                <a:spcPts val="0"/>
              </a:spcAft>
              <a:buClr>
                <a:schemeClr val="dk1"/>
              </a:buClr>
              <a:buSzPts val="1100"/>
              <a:buFont typeface="Calibri"/>
              <a:buAutoNum type="arabicPlain" startAt="2"/>
            </a:pPr>
            <a:r>
              <a:rPr lang="en-CA" sz="1100">
                <a:solidFill>
                  <a:schemeClr val="dk1"/>
                </a:solidFill>
                <a:latin typeface="Calibri"/>
                <a:ea typeface="Calibri"/>
                <a:cs typeface="Calibri"/>
                <a:sym typeface="Calibri"/>
              </a:rPr>
              <a:t>Organelle localization                                             1.769e-05              1.769e-05  * </a:t>
            </a:r>
            <a:r>
              <a:rPr lang="en-CA" sz="1100">
                <a:solidFill>
                  <a:srgbClr val="00B0F0"/>
                </a:solidFill>
                <a:latin typeface="Calibri"/>
                <a:ea typeface="Calibri"/>
                <a:cs typeface="Calibri"/>
                <a:sym typeface="Calibri"/>
              </a:rPr>
              <a:t>349/4</a:t>
            </a:r>
            <a:r>
              <a:rPr lang="en-CA" sz="1100">
                <a:solidFill>
                  <a:schemeClr val="dk1"/>
                </a:solidFill>
                <a:latin typeface="Calibri"/>
                <a:ea typeface="Calibri"/>
                <a:cs typeface="Calibri"/>
                <a:sym typeface="Calibri"/>
              </a:rPr>
              <a:t>        = </a:t>
            </a:r>
            <a:r>
              <a:rPr lang="en-CA" sz="1100">
                <a:solidFill>
                  <a:srgbClr val="92D050"/>
                </a:solidFill>
                <a:latin typeface="Calibri"/>
                <a:ea typeface="Calibri"/>
                <a:cs typeface="Calibri"/>
                <a:sym typeface="Calibri"/>
              </a:rPr>
              <a:t>0.006                    0.006</a:t>
            </a:r>
            <a:endParaRPr sz="1100"/>
          </a:p>
          <a:p>
            <a:pPr indent="0" lvl="0" marL="0" marR="0" rtl="0" algn="l">
              <a:spcBef>
                <a:spcPts val="0"/>
              </a:spcBef>
              <a:spcAft>
                <a:spcPts val="0"/>
              </a:spcAft>
              <a:buNone/>
            </a:pPr>
            <a:r>
              <a:rPr lang="en-CA" sz="1100">
                <a:solidFill>
                  <a:schemeClr val="dk1"/>
                </a:solidFill>
                <a:latin typeface="Calibri"/>
                <a:ea typeface="Calibri"/>
                <a:cs typeface="Calibri"/>
                <a:sym typeface="Calibri"/>
              </a:rPr>
              <a:t>           …                                                                                   ….                          ….                  ….                   ….                            ….</a:t>
            </a:r>
            <a:endParaRPr sz="1100"/>
          </a:p>
          <a:p>
            <a:pPr indent="0" lvl="0" marL="0" marR="0" rtl="0" algn="l">
              <a:spcBef>
                <a:spcPts val="0"/>
              </a:spcBef>
              <a:spcAft>
                <a:spcPts val="0"/>
              </a:spcAft>
              <a:buNone/>
            </a:pPr>
            <a:r>
              <a:rPr lang="en-CA" sz="1100">
                <a:solidFill>
                  <a:schemeClr val="dk1"/>
                </a:solidFill>
                <a:latin typeface="Calibri"/>
                <a:ea typeface="Calibri"/>
                <a:cs typeface="Calibri"/>
                <a:sym typeface="Calibri"/>
              </a:rPr>
              <a:t>347  ion   homeostas                                                       0.05870                0.05870      * </a:t>
            </a:r>
            <a:r>
              <a:rPr lang="en-CA" sz="1100">
                <a:solidFill>
                  <a:srgbClr val="00B0F0"/>
                </a:solidFill>
                <a:latin typeface="Calibri"/>
                <a:ea typeface="Calibri"/>
                <a:cs typeface="Calibri"/>
                <a:sym typeface="Calibri"/>
              </a:rPr>
              <a:t>349/347</a:t>
            </a:r>
            <a:r>
              <a:rPr lang="en-CA" sz="1100">
                <a:solidFill>
                  <a:schemeClr val="dk1"/>
                </a:solidFill>
                <a:latin typeface="Calibri"/>
                <a:ea typeface="Calibri"/>
                <a:cs typeface="Calibri"/>
                <a:sym typeface="Calibri"/>
              </a:rPr>
              <a:t>     = </a:t>
            </a:r>
            <a:r>
              <a:rPr lang="en-CA" sz="1100">
                <a:solidFill>
                  <a:srgbClr val="92D050"/>
                </a:solidFill>
                <a:latin typeface="Calibri"/>
                <a:ea typeface="Calibri"/>
                <a:cs typeface="Calibri"/>
                <a:sym typeface="Calibri"/>
              </a:rPr>
              <a:t>0.0590                 0.0589</a:t>
            </a:r>
            <a:endParaRPr sz="1100"/>
          </a:p>
          <a:p>
            <a:pPr indent="-260350" lvl="0" marL="254000" marR="0" rtl="0" algn="l">
              <a:spcBef>
                <a:spcPts val="0"/>
              </a:spcBef>
              <a:spcAft>
                <a:spcPts val="0"/>
              </a:spcAft>
              <a:buClr>
                <a:schemeClr val="dk1"/>
              </a:buClr>
              <a:buSzPts val="1100"/>
              <a:buFont typeface="Calibri"/>
              <a:buAutoNum type="arabicPlain" startAt="348"/>
            </a:pPr>
            <a:r>
              <a:rPr lang="en-CA" sz="1100">
                <a:solidFill>
                  <a:schemeClr val="dk1"/>
                </a:solidFill>
                <a:latin typeface="Calibri"/>
                <a:ea typeface="Calibri"/>
                <a:cs typeface="Calibri"/>
                <a:sym typeface="Calibri"/>
              </a:rPr>
              <a:t>Monoatomic ion homeostasis                              0.05875                 0.05875      * </a:t>
            </a:r>
            <a:r>
              <a:rPr lang="en-CA" sz="1100">
                <a:solidFill>
                  <a:srgbClr val="00B0F0"/>
                </a:solidFill>
                <a:latin typeface="Calibri"/>
                <a:ea typeface="Calibri"/>
                <a:cs typeface="Calibri"/>
                <a:sym typeface="Calibri"/>
              </a:rPr>
              <a:t>349/348     </a:t>
            </a:r>
            <a:r>
              <a:rPr lang="en-CA" sz="1100">
                <a:solidFill>
                  <a:schemeClr val="dk1"/>
                </a:solidFill>
                <a:latin typeface="Calibri"/>
                <a:ea typeface="Calibri"/>
                <a:cs typeface="Calibri"/>
                <a:sym typeface="Calibri"/>
              </a:rPr>
              <a:t>= </a:t>
            </a:r>
            <a:r>
              <a:rPr lang="en-CA" sz="1100">
                <a:solidFill>
                  <a:srgbClr val="92D050"/>
                </a:solidFill>
                <a:latin typeface="Calibri"/>
                <a:ea typeface="Calibri"/>
                <a:cs typeface="Calibri"/>
                <a:sym typeface="Calibri"/>
              </a:rPr>
              <a:t>0.0589                0.0589</a:t>
            </a:r>
            <a:endParaRPr sz="1100"/>
          </a:p>
          <a:p>
            <a:pPr indent="-260350" lvl="0" marL="254000" marR="0" rtl="0" algn="l">
              <a:spcBef>
                <a:spcPts val="0"/>
              </a:spcBef>
              <a:spcAft>
                <a:spcPts val="0"/>
              </a:spcAft>
              <a:buClr>
                <a:schemeClr val="dk1"/>
              </a:buClr>
              <a:buSzPts val="1100"/>
              <a:buFont typeface="Calibri"/>
              <a:buAutoNum type="arabicPlain" startAt="348"/>
            </a:pPr>
            <a:r>
              <a:rPr lang="en-CA" sz="1100">
                <a:solidFill>
                  <a:schemeClr val="dk1"/>
                </a:solidFill>
                <a:latin typeface="Calibri"/>
                <a:ea typeface="Calibri"/>
                <a:cs typeface="Calibri"/>
                <a:sym typeface="Calibri"/>
              </a:rPr>
              <a:t>Melanosome localization                                      0.06087                 0.06087      * </a:t>
            </a:r>
            <a:r>
              <a:rPr lang="en-CA" sz="1100">
                <a:solidFill>
                  <a:srgbClr val="00B0F0"/>
                </a:solidFill>
                <a:latin typeface="Calibri"/>
                <a:ea typeface="Calibri"/>
                <a:cs typeface="Calibri"/>
                <a:sym typeface="Calibri"/>
              </a:rPr>
              <a:t>349/349      </a:t>
            </a:r>
            <a:r>
              <a:rPr lang="en-CA" sz="1100">
                <a:solidFill>
                  <a:schemeClr val="dk1"/>
                </a:solidFill>
                <a:latin typeface="Calibri"/>
                <a:ea typeface="Calibri"/>
                <a:cs typeface="Calibri"/>
                <a:sym typeface="Calibri"/>
              </a:rPr>
              <a:t>= </a:t>
            </a:r>
            <a:r>
              <a:rPr lang="en-CA" sz="1100">
                <a:solidFill>
                  <a:srgbClr val="92D050"/>
                </a:solidFill>
                <a:latin typeface="Calibri"/>
                <a:ea typeface="Calibri"/>
                <a:cs typeface="Calibri"/>
                <a:sym typeface="Calibri"/>
              </a:rPr>
              <a:t>0.06                    0.06              </a:t>
            </a:r>
            <a:endParaRPr sz="1100"/>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889" name="Google Shape;889;p78"/>
          <p:cNvSpPr txBox="1"/>
          <p:nvPr/>
        </p:nvSpPr>
        <p:spPr>
          <a:xfrm>
            <a:off x="2341448" y="863779"/>
            <a:ext cx="7830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CA" sz="1400">
                <a:solidFill>
                  <a:schemeClr val="dk1"/>
                </a:solidFill>
                <a:latin typeface="Calibri"/>
                <a:ea typeface="Calibri"/>
                <a:cs typeface="Calibri"/>
                <a:sym typeface="Calibri"/>
              </a:rPr>
              <a:t>Category</a:t>
            </a:r>
            <a:endParaRPr sz="1100"/>
          </a:p>
        </p:txBody>
      </p:sp>
      <p:sp>
        <p:nvSpPr>
          <p:cNvPr id="890" name="Google Shape;890;p78"/>
          <p:cNvSpPr txBox="1"/>
          <p:nvPr/>
        </p:nvSpPr>
        <p:spPr>
          <a:xfrm>
            <a:off x="5352746" y="825962"/>
            <a:ext cx="14613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CA" sz="1400">
                <a:solidFill>
                  <a:schemeClr val="dk1"/>
                </a:solidFill>
                <a:latin typeface="Calibri"/>
                <a:ea typeface="Calibri"/>
                <a:cs typeface="Calibri"/>
                <a:sym typeface="Calibri"/>
              </a:rPr>
              <a:t>   Adjusted P-value</a:t>
            </a:r>
            <a:endParaRPr sz="1100"/>
          </a:p>
        </p:txBody>
      </p:sp>
      <p:sp>
        <p:nvSpPr>
          <p:cNvPr id="891" name="Google Shape;891;p78"/>
          <p:cNvSpPr txBox="1"/>
          <p:nvPr/>
        </p:nvSpPr>
        <p:spPr>
          <a:xfrm>
            <a:off x="1413933" y="844871"/>
            <a:ext cx="4974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CA" sz="1400">
                <a:solidFill>
                  <a:schemeClr val="dk1"/>
                </a:solidFill>
                <a:latin typeface="Calibri"/>
                <a:ea typeface="Calibri"/>
                <a:cs typeface="Calibri"/>
                <a:sym typeface="Calibri"/>
              </a:rPr>
              <a:t>Rank</a:t>
            </a:r>
            <a:endParaRPr sz="1100"/>
          </a:p>
        </p:txBody>
      </p:sp>
      <p:sp>
        <p:nvSpPr>
          <p:cNvPr id="892" name="Google Shape;892;p78"/>
          <p:cNvSpPr txBox="1"/>
          <p:nvPr/>
        </p:nvSpPr>
        <p:spPr>
          <a:xfrm>
            <a:off x="7319784" y="668897"/>
            <a:ext cx="7638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CA" sz="1400">
                <a:solidFill>
                  <a:schemeClr val="dk1"/>
                </a:solidFill>
                <a:latin typeface="Calibri"/>
                <a:ea typeface="Calibri"/>
                <a:cs typeface="Calibri"/>
                <a:sym typeface="Calibri"/>
              </a:rPr>
              <a:t>FDR / </a:t>
            </a:r>
            <a:endParaRPr sz="1100"/>
          </a:p>
          <a:p>
            <a:pPr indent="0" lvl="0" marL="0" marR="0" rtl="0" algn="l">
              <a:spcBef>
                <a:spcPts val="0"/>
              </a:spcBef>
              <a:spcAft>
                <a:spcPts val="0"/>
              </a:spcAft>
              <a:buNone/>
            </a:pPr>
            <a:r>
              <a:rPr b="1" lang="en-CA" sz="1400">
                <a:solidFill>
                  <a:schemeClr val="dk1"/>
                </a:solidFill>
                <a:latin typeface="Calibri"/>
                <a:ea typeface="Calibri"/>
                <a:cs typeface="Calibri"/>
                <a:sym typeface="Calibri"/>
              </a:rPr>
              <a:t>Q-value</a:t>
            </a:r>
            <a:endParaRPr sz="1100"/>
          </a:p>
        </p:txBody>
      </p:sp>
      <p:sp>
        <p:nvSpPr>
          <p:cNvPr id="893" name="Google Shape;893;p78"/>
          <p:cNvSpPr txBox="1"/>
          <p:nvPr/>
        </p:nvSpPr>
        <p:spPr>
          <a:xfrm>
            <a:off x="3970950" y="668897"/>
            <a:ext cx="857700" cy="715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CA" sz="1400">
                <a:solidFill>
                  <a:schemeClr val="dk1"/>
                </a:solidFill>
                <a:latin typeface="Calibri"/>
                <a:ea typeface="Calibri"/>
                <a:cs typeface="Calibri"/>
                <a:sym typeface="Calibri"/>
              </a:rPr>
              <a:t>(Nominal)</a:t>
            </a:r>
            <a:endParaRPr sz="1100"/>
          </a:p>
          <a:p>
            <a:pPr indent="0" lvl="0" marL="0" marR="0" rtl="0" algn="ctr">
              <a:spcBef>
                <a:spcPts val="0"/>
              </a:spcBef>
              <a:spcAft>
                <a:spcPts val="0"/>
              </a:spcAft>
              <a:buNone/>
            </a:pPr>
            <a:r>
              <a:rPr b="1" lang="en-CA" sz="1400">
                <a:solidFill>
                  <a:schemeClr val="dk1"/>
                </a:solidFill>
                <a:latin typeface="Calibri"/>
                <a:ea typeface="Calibri"/>
                <a:cs typeface="Calibri"/>
                <a:sym typeface="Calibri"/>
              </a:rPr>
              <a:t>P-value</a:t>
            </a:r>
            <a:endParaRPr sz="1100"/>
          </a:p>
        </p:txBody>
      </p:sp>
      <p:sp>
        <p:nvSpPr>
          <p:cNvPr id="894" name="Google Shape;894;p78"/>
          <p:cNvSpPr txBox="1"/>
          <p:nvPr/>
        </p:nvSpPr>
        <p:spPr>
          <a:xfrm>
            <a:off x="2905262" y="2768021"/>
            <a:ext cx="6194100" cy="592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CA" sz="1700">
                <a:solidFill>
                  <a:srgbClr val="0000FF"/>
                </a:solidFill>
                <a:latin typeface="Calibri"/>
                <a:ea typeface="Calibri"/>
                <a:cs typeface="Calibri"/>
                <a:sym typeface="Calibri"/>
              </a:rPr>
              <a:t>Q-value (or FDR) corresponding to a nominal P-value is the smallest adjusted P-value assigned to P-values with the same or larger ranks.</a:t>
            </a:r>
            <a:endParaRPr sz="1100"/>
          </a:p>
        </p:txBody>
      </p:sp>
      <p:sp>
        <p:nvSpPr>
          <p:cNvPr id="895" name="Google Shape;895;p78"/>
          <p:cNvSpPr/>
          <p:nvPr/>
        </p:nvSpPr>
        <p:spPr>
          <a:xfrm>
            <a:off x="3124355" y="3666526"/>
            <a:ext cx="5319300" cy="323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CA" sz="1700">
                <a:solidFill>
                  <a:srgbClr val="FF0000"/>
                </a:solidFill>
                <a:latin typeface="Calibri"/>
                <a:ea typeface="Calibri"/>
                <a:cs typeface="Calibri"/>
                <a:sym typeface="Calibri"/>
              </a:rPr>
              <a:t>Select pathways significant at FDR &lt; 0.05 for your analysis </a:t>
            </a:r>
            <a:endParaRPr sz="1100"/>
          </a:p>
        </p:txBody>
      </p:sp>
      <p:sp>
        <p:nvSpPr>
          <p:cNvPr id="896" name="Google Shape;896;p78"/>
          <p:cNvSpPr/>
          <p:nvPr/>
        </p:nvSpPr>
        <p:spPr>
          <a:xfrm>
            <a:off x="1447542" y="668896"/>
            <a:ext cx="6791400" cy="1838100"/>
          </a:xfrm>
          <a:prstGeom prst="rect">
            <a:avLst/>
          </a:prstGeom>
          <a:noFill/>
          <a:ln cap="flat" cmpd="sng" w="7150">
            <a:solidFill>
              <a:srgbClr val="4A7DBA"/>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97" name="Google Shape;897;p78"/>
          <p:cNvSpPr/>
          <p:nvPr/>
        </p:nvSpPr>
        <p:spPr>
          <a:xfrm>
            <a:off x="1494852" y="1102961"/>
            <a:ext cx="6667800" cy="737400"/>
          </a:xfrm>
          <a:prstGeom prst="rect">
            <a:avLst/>
          </a:prstGeom>
          <a:noFill/>
          <a:ln cap="flat" cmpd="sng" w="7150">
            <a:solidFill>
              <a:srgbClr val="FF0000"/>
            </a:solidFill>
            <a:prstDash val="solid"/>
            <a:round/>
            <a:headEnd len="sm" w="sm" type="none"/>
            <a:tailEnd len="sm" w="sm" type="none"/>
          </a:ln>
          <a:effectLst>
            <a:outerShdw blurRad="30000" rotWithShape="0" dir="5400000" dist="17250">
              <a:srgbClr val="00000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98" name="Google Shape;898;p78"/>
          <p:cNvSpPr/>
          <p:nvPr/>
        </p:nvSpPr>
        <p:spPr>
          <a:xfrm>
            <a:off x="75590" y="2697030"/>
            <a:ext cx="2610600" cy="1731000"/>
          </a:xfrm>
          <a:prstGeom prst="rect">
            <a:avLst/>
          </a:prstGeom>
          <a:noFill/>
          <a:ln cap="flat" cmpd="sng" w="7150">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b="1" lang="en-CA" sz="1400">
                <a:solidFill>
                  <a:schemeClr val="dk1"/>
                </a:solidFill>
                <a:latin typeface="Calibri"/>
                <a:ea typeface="Calibri"/>
                <a:cs typeface="Calibri"/>
                <a:sym typeface="Calibri"/>
              </a:rPr>
              <a:t>1. Sort P-values</a:t>
            </a:r>
            <a:endParaRPr sz="1100"/>
          </a:p>
          <a:p>
            <a:pPr indent="0" lvl="0" marL="0" marR="0" rtl="0" algn="l">
              <a:spcBef>
                <a:spcPts val="0"/>
              </a:spcBef>
              <a:spcAft>
                <a:spcPts val="0"/>
              </a:spcAft>
              <a:buNone/>
            </a:pPr>
            <a:r>
              <a:rPr b="1" lang="en-CA" sz="1400">
                <a:solidFill>
                  <a:schemeClr val="dk1"/>
                </a:solidFill>
                <a:latin typeface="Calibri"/>
                <a:ea typeface="Calibri"/>
                <a:cs typeface="Calibri"/>
                <a:sym typeface="Calibri"/>
              </a:rPr>
              <a:t> </a:t>
            </a:r>
            <a:r>
              <a:rPr lang="en-CA" sz="1400">
                <a:solidFill>
                  <a:schemeClr val="dk1"/>
                </a:solidFill>
                <a:latin typeface="Calibri"/>
                <a:ea typeface="Calibri"/>
                <a:cs typeface="Calibri"/>
                <a:sym typeface="Calibri"/>
              </a:rPr>
              <a:t>of all tests in increasing order</a:t>
            </a:r>
            <a:endParaRPr sz="1100"/>
          </a:p>
          <a:p>
            <a:pPr indent="-254000" lvl="0" marL="34290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b="1" lang="en-CA" sz="1400">
                <a:solidFill>
                  <a:schemeClr val="dk1"/>
                </a:solidFill>
                <a:latin typeface="Calibri"/>
                <a:ea typeface="Calibri"/>
                <a:cs typeface="Calibri"/>
                <a:sym typeface="Calibri"/>
              </a:rPr>
              <a:t>2. Calculate Adjusted P-value :</a:t>
            </a:r>
            <a:endParaRPr sz="1100"/>
          </a:p>
          <a:p>
            <a:pPr indent="0" lvl="0" marL="0" marR="0" rtl="0" algn="l">
              <a:spcBef>
                <a:spcPts val="0"/>
              </a:spcBef>
              <a:spcAft>
                <a:spcPts val="0"/>
              </a:spcAft>
              <a:buNone/>
            </a:pPr>
            <a:r>
              <a:rPr lang="en-CA" sz="1400">
                <a:solidFill>
                  <a:schemeClr val="dk1"/>
                </a:solidFill>
                <a:latin typeface="Calibri"/>
                <a:ea typeface="Calibri"/>
                <a:cs typeface="Calibri"/>
                <a:sym typeface="Calibri"/>
              </a:rPr>
              <a:t>P-value  x  [# of tests] / Rank</a:t>
            </a:r>
            <a:endParaRPr sz="1100"/>
          </a:p>
          <a:p>
            <a:pPr indent="0" lvl="0" marL="0" marR="0" rtl="0" algn="l">
              <a:spcBef>
                <a:spcPts val="0"/>
              </a:spcBef>
              <a:spcAft>
                <a:spcPts val="0"/>
              </a:spcAft>
              <a:buNone/>
            </a:pPr>
            <a:r>
              <a:t/>
            </a:r>
            <a:endParaRPr b="1" sz="1400">
              <a:solidFill>
                <a:schemeClr val="dk1"/>
              </a:solidFill>
              <a:latin typeface="Calibri"/>
              <a:ea typeface="Calibri"/>
              <a:cs typeface="Calibri"/>
              <a:sym typeface="Calibri"/>
            </a:endParaRPr>
          </a:p>
          <a:p>
            <a:pPr indent="0" lvl="0" marL="0" marR="0" rtl="0" algn="l">
              <a:spcBef>
                <a:spcPts val="0"/>
              </a:spcBef>
              <a:spcAft>
                <a:spcPts val="0"/>
              </a:spcAft>
              <a:buNone/>
            </a:pPr>
            <a:r>
              <a:rPr b="1" lang="en-CA" sz="1400">
                <a:solidFill>
                  <a:schemeClr val="dk1"/>
                </a:solidFill>
                <a:latin typeface="Calibri"/>
                <a:ea typeface="Calibri"/>
                <a:cs typeface="Calibri"/>
                <a:sym typeface="Calibri"/>
              </a:rPr>
              <a:t>3. Calculate the Q-value</a:t>
            </a:r>
            <a:r>
              <a:rPr lang="en-CA" sz="1400">
                <a:solidFill>
                  <a:schemeClr val="dk1"/>
                </a:solidFill>
                <a:latin typeface="Calibri"/>
                <a:ea typeface="Calibri"/>
                <a:cs typeface="Calibri"/>
                <a:sym typeface="Calibri"/>
              </a:rPr>
              <a:t> (or FDR).</a:t>
            </a:r>
            <a:endParaRPr sz="1100"/>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02" name="Shape 902"/>
        <p:cNvGrpSpPr/>
        <p:nvPr/>
      </p:nvGrpSpPr>
      <p:grpSpPr>
        <a:xfrm>
          <a:off x="0" y="0"/>
          <a:ext cx="0" cy="0"/>
          <a:chOff x="0" y="0"/>
          <a:chExt cx="0" cy="0"/>
        </a:xfrm>
      </p:grpSpPr>
      <p:sp>
        <p:nvSpPr>
          <p:cNvPr id="903" name="Google Shape;903;p79"/>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75758"/>
              <a:buNone/>
            </a:pPr>
            <a:r>
              <a:rPr lang="en-CA"/>
              <a:t>Example: Master regulator analysis</a:t>
            </a:r>
            <a:endParaRPr/>
          </a:p>
        </p:txBody>
      </p:sp>
      <p:sp>
        <p:nvSpPr>
          <p:cNvPr id="904" name="Google Shape;904;p79"/>
          <p:cNvSpPr txBox="1"/>
          <p:nvPr>
            <p:ph idx="1" type="body"/>
          </p:nvPr>
        </p:nvSpPr>
        <p:spPr>
          <a:xfrm>
            <a:off x="471488" y="1026914"/>
            <a:ext cx="5915100" cy="2447700"/>
          </a:xfrm>
          <a:prstGeom prst="rect">
            <a:avLst/>
          </a:prstGeom>
          <a:noFill/>
          <a:ln>
            <a:noFill/>
          </a:ln>
        </p:spPr>
        <p:txBody>
          <a:bodyPr anchorCtr="0" anchor="t" bIns="34275" lIns="68575" spcFirstLastPara="1" rIns="68575" wrap="square" tIns="34275">
            <a:normAutofit/>
          </a:bodyPr>
          <a:lstStyle/>
          <a:p>
            <a:pPr indent="-266700" lvl="0" marL="342900" rtl="0" algn="l">
              <a:lnSpc>
                <a:spcPct val="90000"/>
              </a:lnSpc>
              <a:spcBef>
                <a:spcPts val="600"/>
              </a:spcBef>
              <a:spcAft>
                <a:spcPts val="0"/>
              </a:spcAft>
              <a:buSzPts val="1600"/>
              <a:buChar char="•"/>
            </a:pPr>
            <a:r>
              <a:rPr lang="en-CA" sz="2100"/>
              <a:t>What do 1000 differentially expressed genes have in common?</a:t>
            </a:r>
            <a:endParaRPr/>
          </a:p>
        </p:txBody>
      </p:sp>
      <p:pic>
        <p:nvPicPr>
          <p:cNvPr id="905" name="Google Shape;905;p79"/>
          <p:cNvPicPr preferRelativeResize="0"/>
          <p:nvPr/>
        </p:nvPicPr>
        <p:blipFill rotWithShape="1">
          <a:blip r:embed="rId3">
            <a:alphaModFix/>
          </a:blip>
          <a:srcRect b="2805" l="2484" r="46519" t="8432"/>
          <a:stretch/>
        </p:blipFill>
        <p:spPr>
          <a:xfrm>
            <a:off x="5922150" y="2119194"/>
            <a:ext cx="1134126" cy="2624256"/>
          </a:xfrm>
          <a:prstGeom prst="rect">
            <a:avLst/>
          </a:prstGeom>
          <a:noFill/>
          <a:ln>
            <a:noFill/>
          </a:ln>
        </p:spPr>
      </p:pic>
      <p:sp>
        <p:nvSpPr>
          <p:cNvPr id="906" name="Google Shape;906;p79"/>
          <p:cNvSpPr txBox="1"/>
          <p:nvPr/>
        </p:nvSpPr>
        <p:spPr>
          <a:xfrm>
            <a:off x="5970322" y="1772945"/>
            <a:ext cx="6615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CA" sz="1100" u="none" cap="none" strike="noStrike">
                <a:solidFill>
                  <a:srgbClr val="000000"/>
                </a:solidFill>
                <a:latin typeface="Arial"/>
                <a:ea typeface="Arial"/>
                <a:cs typeface="Arial"/>
                <a:sym typeface="Arial"/>
              </a:rPr>
              <a:t>Samples</a:t>
            </a:r>
            <a:endParaRPr sz="1100"/>
          </a:p>
        </p:txBody>
      </p:sp>
      <p:sp>
        <p:nvSpPr>
          <p:cNvPr id="907" name="Google Shape;907;p79"/>
          <p:cNvSpPr txBox="1"/>
          <p:nvPr/>
        </p:nvSpPr>
        <p:spPr>
          <a:xfrm rot="-5400000">
            <a:off x="7025323" y="3101295"/>
            <a:ext cx="5340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CA" sz="1100" u="none" cap="none" strike="noStrike">
                <a:solidFill>
                  <a:srgbClr val="000000"/>
                </a:solidFill>
                <a:latin typeface="Arial"/>
                <a:ea typeface="Arial"/>
                <a:cs typeface="Arial"/>
                <a:sym typeface="Arial"/>
              </a:rPr>
              <a:t>Genes</a:t>
            </a:r>
            <a:endParaRPr sz="1100"/>
          </a:p>
        </p:txBody>
      </p:sp>
      <p:sp>
        <p:nvSpPr>
          <p:cNvPr id="908" name="Google Shape;908;p79"/>
          <p:cNvSpPr txBox="1"/>
          <p:nvPr/>
        </p:nvSpPr>
        <p:spPr>
          <a:xfrm>
            <a:off x="2260695" y="2888227"/>
            <a:ext cx="233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CA" sz="1800" u="none" cap="none" strike="noStrike">
                <a:solidFill>
                  <a:srgbClr val="000000"/>
                </a:solidFill>
                <a:latin typeface="Arial"/>
                <a:ea typeface="Arial"/>
                <a:cs typeface="Arial"/>
                <a:sym typeface="Arial"/>
              </a:rPr>
              <a:t>Transcription factor A</a:t>
            </a:r>
            <a:endParaRPr sz="1100"/>
          </a:p>
        </p:txBody>
      </p:sp>
      <p:cxnSp>
        <p:nvCxnSpPr>
          <p:cNvPr id="909" name="Google Shape;909;p79"/>
          <p:cNvCxnSpPr/>
          <p:nvPr/>
        </p:nvCxnSpPr>
        <p:spPr>
          <a:xfrm flipH="1" rot="10800000">
            <a:off x="4679790" y="2209679"/>
            <a:ext cx="1134600" cy="625200"/>
          </a:xfrm>
          <a:prstGeom prst="straightConnector1">
            <a:avLst/>
          </a:prstGeom>
          <a:noFill/>
          <a:ln cap="flat" cmpd="sng" w="7150">
            <a:solidFill>
              <a:srgbClr val="3E6EC2"/>
            </a:solidFill>
            <a:prstDash val="solid"/>
            <a:round/>
            <a:headEnd len="sm" w="sm" type="none"/>
            <a:tailEnd len="med" w="med" type="triangle"/>
          </a:ln>
        </p:spPr>
      </p:cxnSp>
      <p:cxnSp>
        <p:nvCxnSpPr>
          <p:cNvPr id="910" name="Google Shape;910;p79"/>
          <p:cNvCxnSpPr/>
          <p:nvPr/>
        </p:nvCxnSpPr>
        <p:spPr>
          <a:xfrm flipH="1" rot="10800000">
            <a:off x="4680012" y="2571848"/>
            <a:ext cx="1134300" cy="329700"/>
          </a:xfrm>
          <a:prstGeom prst="straightConnector1">
            <a:avLst/>
          </a:prstGeom>
          <a:noFill/>
          <a:ln cap="flat" cmpd="sng" w="7150">
            <a:solidFill>
              <a:srgbClr val="3E6EC2"/>
            </a:solidFill>
            <a:prstDash val="solid"/>
            <a:round/>
            <a:headEnd len="sm" w="sm" type="none"/>
            <a:tailEnd len="med" w="med" type="triangle"/>
          </a:ln>
        </p:spPr>
      </p:cxnSp>
      <p:cxnSp>
        <p:nvCxnSpPr>
          <p:cNvPr id="911" name="Google Shape;911;p79"/>
          <p:cNvCxnSpPr/>
          <p:nvPr/>
        </p:nvCxnSpPr>
        <p:spPr>
          <a:xfrm>
            <a:off x="4680012" y="2971800"/>
            <a:ext cx="1134300" cy="0"/>
          </a:xfrm>
          <a:prstGeom prst="straightConnector1">
            <a:avLst/>
          </a:prstGeom>
          <a:noFill/>
          <a:ln cap="flat" cmpd="sng" w="7150">
            <a:solidFill>
              <a:srgbClr val="3E6EC2"/>
            </a:solidFill>
            <a:prstDash val="solid"/>
            <a:round/>
            <a:headEnd len="sm" w="sm" type="none"/>
            <a:tailEnd len="med" w="med" type="triangle"/>
          </a:ln>
        </p:spPr>
      </p:cxnSp>
      <p:cxnSp>
        <p:nvCxnSpPr>
          <p:cNvPr id="912" name="Google Shape;912;p79"/>
          <p:cNvCxnSpPr/>
          <p:nvPr/>
        </p:nvCxnSpPr>
        <p:spPr>
          <a:xfrm>
            <a:off x="4679790" y="3108723"/>
            <a:ext cx="1134600" cy="273000"/>
          </a:xfrm>
          <a:prstGeom prst="straightConnector1">
            <a:avLst/>
          </a:prstGeom>
          <a:noFill/>
          <a:ln cap="flat" cmpd="sng" w="7150">
            <a:solidFill>
              <a:srgbClr val="3E6EC2"/>
            </a:solidFill>
            <a:prstDash val="solid"/>
            <a:round/>
            <a:headEnd len="sm" w="sm" type="none"/>
            <a:tailEnd len="med" w="med" type="triangle"/>
          </a:ln>
        </p:spPr>
      </p:cxnSp>
      <p:sp>
        <p:nvSpPr>
          <p:cNvPr id="913" name="Google Shape;913;p79"/>
          <p:cNvSpPr txBox="1"/>
          <p:nvPr/>
        </p:nvSpPr>
        <p:spPr>
          <a:xfrm>
            <a:off x="970908" y="3847652"/>
            <a:ext cx="47451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CA" sz="1800" u="none" cap="none" strike="noStrike">
                <a:solidFill>
                  <a:srgbClr val="000000"/>
                </a:solidFill>
                <a:latin typeface="Arial"/>
                <a:ea typeface="Arial"/>
                <a:cs typeface="Arial"/>
                <a:sym typeface="Arial"/>
              </a:rPr>
              <a:t>Known set of targets are statistically enriched in the list of differentially expressed genes</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7"/>
          <p:cNvSpPr txBox="1"/>
          <p:nvPr>
            <p:ph type="title"/>
          </p:nvPr>
        </p:nvSpPr>
        <p:spPr>
          <a:xfrm>
            <a:off x="69500" y="0"/>
            <a:ext cx="5476500" cy="717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2500"/>
              <a:buNone/>
            </a:pPr>
            <a:r>
              <a:rPr lang="en-CA">
                <a:latin typeface="Calibri"/>
                <a:ea typeface="Calibri"/>
                <a:cs typeface="Calibri"/>
                <a:sym typeface="Calibri"/>
              </a:rPr>
              <a:t>Getting curated gene lists:</a:t>
            </a:r>
            <a:endParaRPr/>
          </a:p>
        </p:txBody>
      </p:sp>
      <p:sp>
        <p:nvSpPr>
          <p:cNvPr id="235" name="Google Shape;235;p37"/>
          <p:cNvSpPr txBox="1"/>
          <p:nvPr>
            <p:ph idx="1" type="body"/>
          </p:nvPr>
        </p:nvSpPr>
        <p:spPr>
          <a:xfrm>
            <a:off x="126750" y="717300"/>
            <a:ext cx="8667600" cy="3854700"/>
          </a:xfrm>
          <a:prstGeom prst="rect">
            <a:avLst/>
          </a:prstGeom>
          <a:noFill/>
          <a:ln>
            <a:noFill/>
          </a:ln>
        </p:spPr>
        <p:txBody>
          <a:bodyPr anchorCtr="0" anchor="t" bIns="34275" lIns="68575" spcFirstLastPara="1" rIns="68575" wrap="square" tIns="34275">
            <a:normAutofit/>
          </a:bodyPr>
          <a:lstStyle/>
          <a:p>
            <a:pPr indent="0" lvl="0" marL="342900" rtl="0" algn="l">
              <a:lnSpc>
                <a:spcPct val="90000"/>
              </a:lnSpc>
              <a:spcBef>
                <a:spcPts val="600"/>
              </a:spcBef>
              <a:spcAft>
                <a:spcPts val="0"/>
              </a:spcAft>
              <a:buNone/>
            </a:pPr>
            <a:r>
              <a:rPr lang="en-CA"/>
              <a:t>There are many available sources of useful lists.</a:t>
            </a:r>
            <a:endParaRPr/>
          </a:p>
          <a:p>
            <a:pPr indent="0" lvl="0" marL="342900" rtl="0" algn="l">
              <a:lnSpc>
                <a:spcPct val="90000"/>
              </a:lnSpc>
              <a:spcBef>
                <a:spcPts val="600"/>
              </a:spcBef>
              <a:spcAft>
                <a:spcPts val="0"/>
              </a:spcAft>
              <a:buNone/>
            </a:pPr>
            <a:r>
              <a:rPr lang="en-CA"/>
              <a:t>The most relevant ones are those that are open to the public and can be downloaded as .gmt files*, such as Reactome, GO (Gene Onthology), WikiPathays, and others</a:t>
            </a:r>
            <a:endParaRPr/>
          </a:p>
        </p:txBody>
      </p:sp>
      <p:pic>
        <p:nvPicPr>
          <p:cNvPr id="236" name="Google Shape;236;p37"/>
          <p:cNvPicPr preferRelativeResize="0"/>
          <p:nvPr/>
        </p:nvPicPr>
        <p:blipFill rotWithShape="1">
          <a:blip r:embed="rId3">
            <a:alphaModFix/>
          </a:blip>
          <a:srcRect b="0" l="0" r="0" t="44305"/>
          <a:stretch/>
        </p:blipFill>
        <p:spPr>
          <a:xfrm>
            <a:off x="595925" y="2197700"/>
            <a:ext cx="7254325" cy="215250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8"/>
          <p:cNvSpPr txBox="1"/>
          <p:nvPr>
            <p:ph type="title"/>
          </p:nvPr>
        </p:nvSpPr>
        <p:spPr>
          <a:xfrm>
            <a:off x="204350" y="-2"/>
            <a:ext cx="6560700" cy="686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CA"/>
              <a:t>Different sources</a:t>
            </a:r>
            <a:endParaRPr/>
          </a:p>
        </p:txBody>
      </p:sp>
      <p:sp>
        <p:nvSpPr>
          <p:cNvPr id="242" name="Google Shape;242;p38"/>
          <p:cNvSpPr txBox="1"/>
          <p:nvPr>
            <p:ph idx="1" type="body"/>
          </p:nvPr>
        </p:nvSpPr>
        <p:spPr>
          <a:xfrm>
            <a:off x="259325" y="812646"/>
            <a:ext cx="7886700" cy="973500"/>
          </a:xfrm>
          <a:prstGeom prst="rect">
            <a:avLst/>
          </a:prstGeom>
        </p:spPr>
        <p:txBody>
          <a:bodyPr anchorCtr="0" anchor="t" bIns="34275" lIns="68575" spcFirstLastPara="1" rIns="68575" wrap="square" tIns="34275">
            <a:normAutofit lnSpcReduction="10000"/>
          </a:bodyPr>
          <a:lstStyle/>
          <a:p>
            <a:pPr indent="0" lvl="0" marL="0" rtl="0" algn="l">
              <a:spcBef>
                <a:spcPts val="800"/>
              </a:spcBef>
              <a:spcAft>
                <a:spcPts val="0"/>
              </a:spcAft>
              <a:buNone/>
            </a:pPr>
            <a:r>
              <a:rPr lang="en-CA"/>
              <a:t>Gene </a:t>
            </a:r>
            <a:r>
              <a:rPr lang="en-CA"/>
              <a:t>Ontology</a:t>
            </a:r>
            <a:r>
              <a:rPr lang="en-CA"/>
              <a:t> (GO) is by far the largest source. 174 </a:t>
            </a:r>
            <a:r>
              <a:rPr lang="en-CA"/>
              <a:t>species have &gt;1k annotations. </a:t>
            </a:r>
            <a:r>
              <a:rPr lang="en-CA"/>
              <a:t>Includes various degrees of experimental validation. </a:t>
            </a:r>
            <a:endParaRPr/>
          </a:p>
        </p:txBody>
      </p:sp>
      <p:pic>
        <p:nvPicPr>
          <p:cNvPr id="243" name="Google Shape;243;p38"/>
          <p:cNvPicPr preferRelativeResize="0"/>
          <p:nvPr/>
        </p:nvPicPr>
        <p:blipFill>
          <a:blip r:embed="rId3">
            <a:alphaModFix/>
          </a:blip>
          <a:stretch>
            <a:fillRect/>
          </a:stretch>
        </p:blipFill>
        <p:spPr>
          <a:xfrm>
            <a:off x="1674750" y="1686346"/>
            <a:ext cx="5417778" cy="30525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9"/>
          <p:cNvSpPr txBox="1"/>
          <p:nvPr>
            <p:ph type="title"/>
          </p:nvPr>
        </p:nvSpPr>
        <p:spPr>
          <a:xfrm>
            <a:off x="155200" y="-2"/>
            <a:ext cx="6560700" cy="686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CA"/>
              <a:t>Different sources:</a:t>
            </a:r>
            <a:endParaRPr/>
          </a:p>
        </p:txBody>
      </p:sp>
      <p:sp>
        <p:nvSpPr>
          <p:cNvPr id="249" name="Google Shape;249;p39"/>
          <p:cNvSpPr txBox="1"/>
          <p:nvPr>
            <p:ph idx="1" type="body"/>
          </p:nvPr>
        </p:nvSpPr>
        <p:spPr>
          <a:xfrm>
            <a:off x="230650" y="618471"/>
            <a:ext cx="7886700" cy="973500"/>
          </a:xfrm>
          <a:prstGeom prst="rect">
            <a:avLst/>
          </a:prstGeom>
        </p:spPr>
        <p:txBody>
          <a:bodyPr anchorCtr="0" anchor="t" bIns="34275" lIns="68575" spcFirstLastPara="1" rIns="68575" wrap="square" tIns="34275">
            <a:normAutofit lnSpcReduction="10000"/>
          </a:bodyPr>
          <a:lstStyle/>
          <a:p>
            <a:pPr indent="0" lvl="0" marL="0" rtl="0" algn="l">
              <a:spcBef>
                <a:spcPts val="800"/>
              </a:spcBef>
              <a:spcAft>
                <a:spcPts val="0"/>
              </a:spcAft>
              <a:buNone/>
            </a:pPr>
            <a:r>
              <a:rPr lang="en-CA"/>
              <a:t>KEGG: High quality, manually curated pathways. But </a:t>
            </a:r>
            <a:r>
              <a:rPr lang="en-CA"/>
              <a:t>several</a:t>
            </a:r>
            <a:r>
              <a:rPr lang="en-CA"/>
              <a:t> features aren’t freely available. Diagrams like these are available with some limitations.</a:t>
            </a:r>
            <a:endParaRPr/>
          </a:p>
        </p:txBody>
      </p:sp>
      <p:pic>
        <p:nvPicPr>
          <p:cNvPr id="250" name="Google Shape;250;p39"/>
          <p:cNvPicPr preferRelativeResize="0"/>
          <p:nvPr/>
        </p:nvPicPr>
        <p:blipFill>
          <a:blip r:embed="rId3">
            <a:alphaModFix/>
          </a:blip>
          <a:stretch>
            <a:fillRect/>
          </a:stretch>
        </p:blipFill>
        <p:spPr>
          <a:xfrm>
            <a:off x="2009676" y="1484125"/>
            <a:ext cx="6011901" cy="3380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0"/>
          <p:cNvSpPr txBox="1"/>
          <p:nvPr>
            <p:ph type="title"/>
          </p:nvPr>
        </p:nvSpPr>
        <p:spPr>
          <a:xfrm>
            <a:off x="155200" y="-2"/>
            <a:ext cx="6560700" cy="686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CA"/>
              <a:t>Different sources:</a:t>
            </a:r>
            <a:endParaRPr/>
          </a:p>
        </p:txBody>
      </p:sp>
      <p:sp>
        <p:nvSpPr>
          <p:cNvPr id="256" name="Google Shape;256;p40"/>
          <p:cNvSpPr txBox="1"/>
          <p:nvPr>
            <p:ph idx="1" type="body"/>
          </p:nvPr>
        </p:nvSpPr>
        <p:spPr>
          <a:xfrm>
            <a:off x="230650" y="618471"/>
            <a:ext cx="7886700" cy="9735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CA"/>
              <a:t>Reactome: ~25k pathways for 15 species. Also manually curated, 100% </a:t>
            </a:r>
            <a:r>
              <a:rPr lang="en-CA"/>
              <a:t>open-source, has summarized and full diagrams.</a:t>
            </a:r>
            <a:endParaRPr/>
          </a:p>
        </p:txBody>
      </p:sp>
      <p:pic>
        <p:nvPicPr>
          <p:cNvPr id="257" name="Google Shape;257;p40"/>
          <p:cNvPicPr preferRelativeResize="0"/>
          <p:nvPr/>
        </p:nvPicPr>
        <p:blipFill>
          <a:blip r:embed="rId3">
            <a:alphaModFix/>
          </a:blip>
          <a:stretch>
            <a:fillRect/>
          </a:stretch>
        </p:blipFill>
        <p:spPr>
          <a:xfrm>
            <a:off x="109025" y="1797747"/>
            <a:ext cx="4399149" cy="3004578"/>
          </a:xfrm>
          <a:prstGeom prst="rect">
            <a:avLst/>
          </a:prstGeom>
          <a:noFill/>
          <a:ln>
            <a:noFill/>
          </a:ln>
        </p:spPr>
      </p:pic>
      <p:pic>
        <p:nvPicPr>
          <p:cNvPr id="258" name="Google Shape;258;p40"/>
          <p:cNvPicPr preferRelativeResize="0"/>
          <p:nvPr/>
        </p:nvPicPr>
        <p:blipFill>
          <a:blip r:embed="rId4">
            <a:alphaModFix/>
          </a:blip>
          <a:stretch>
            <a:fillRect/>
          </a:stretch>
        </p:blipFill>
        <p:spPr>
          <a:xfrm>
            <a:off x="4424168" y="1728375"/>
            <a:ext cx="4593620" cy="30045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1"/>
          <p:cNvSpPr txBox="1"/>
          <p:nvPr/>
        </p:nvSpPr>
        <p:spPr>
          <a:xfrm>
            <a:off x="385580" y="-1"/>
            <a:ext cx="6858000" cy="392400"/>
          </a:xfrm>
          <a:prstGeom prst="rect">
            <a:avLst/>
          </a:prstGeom>
          <a:noFill/>
          <a:ln>
            <a:noFill/>
          </a:ln>
        </p:spPr>
        <p:txBody>
          <a:bodyPr anchorCtr="0" anchor="t" bIns="34275" lIns="68575" spcFirstLastPara="1" rIns="68575" wrap="square" tIns="34275">
            <a:spAutoFit/>
          </a:bodyPr>
          <a:lstStyle/>
          <a:p>
            <a:pPr indent="0" lvl="0" marL="0" rtl="0" algn="l">
              <a:spcBef>
                <a:spcPts val="800"/>
              </a:spcBef>
              <a:spcAft>
                <a:spcPts val="0"/>
              </a:spcAft>
              <a:buClr>
                <a:schemeClr val="dk1"/>
              </a:buClr>
              <a:buSzPts val="1100"/>
              <a:buFont typeface="Arial"/>
              <a:buNone/>
            </a:pPr>
            <a:r>
              <a:rPr lang="en-CA" sz="2100">
                <a:solidFill>
                  <a:schemeClr val="dk1"/>
                </a:solidFill>
                <a:latin typeface="Helvetica Neue Light"/>
                <a:ea typeface="Helvetica Neue Light"/>
                <a:cs typeface="Helvetica Neue Light"/>
                <a:sym typeface="Helvetica Neue Light"/>
              </a:rPr>
              <a:t>All of this data can be downloaded, but it is quite complex</a:t>
            </a:r>
            <a:endParaRPr sz="1100"/>
          </a:p>
        </p:txBody>
      </p:sp>
      <p:pic>
        <p:nvPicPr>
          <p:cNvPr descr="A screenshot of a computer&#10;&#10;Description automatically generated" id="265" name="Google Shape;265;p41"/>
          <p:cNvPicPr preferRelativeResize="0"/>
          <p:nvPr/>
        </p:nvPicPr>
        <p:blipFill rotWithShape="1">
          <a:blip r:embed="rId3">
            <a:alphaModFix/>
          </a:blip>
          <a:srcRect b="0" l="0" r="0" t="0"/>
          <a:stretch/>
        </p:blipFill>
        <p:spPr>
          <a:xfrm>
            <a:off x="385566" y="476495"/>
            <a:ext cx="7966971" cy="428458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