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  <p:sldMasterId id="2147483662" r:id="rId3"/>
  </p:sldMasterIdLst>
  <p:notesMasterIdLst>
    <p:notesMasterId r:id="rId29"/>
  </p:notesMasterIdLst>
  <p:sldIdLst>
    <p:sldId id="256" r:id="rId4"/>
    <p:sldId id="257" r:id="rId5"/>
    <p:sldId id="258" r:id="rId6"/>
    <p:sldId id="259" r:id="rId7"/>
    <p:sldId id="260" r:id="rId8"/>
    <p:sldId id="264" r:id="rId9"/>
    <p:sldId id="262" r:id="rId10"/>
    <p:sldId id="267" r:id="rId11"/>
    <p:sldId id="266" r:id="rId12"/>
    <p:sldId id="268" r:id="rId13"/>
    <p:sldId id="271" r:id="rId14"/>
    <p:sldId id="269" r:id="rId15"/>
    <p:sldId id="273" r:id="rId16"/>
    <p:sldId id="274" r:id="rId17"/>
    <p:sldId id="275" r:id="rId18"/>
    <p:sldId id="277" r:id="rId19"/>
    <p:sldId id="276" r:id="rId20"/>
    <p:sldId id="278" r:id="rId21"/>
    <p:sldId id="279" r:id="rId22"/>
    <p:sldId id="280" r:id="rId23"/>
    <p:sldId id="281" r:id="rId24"/>
    <p:sldId id="282" r:id="rId25"/>
    <p:sldId id="265" r:id="rId26"/>
    <p:sldId id="283" r:id="rId27"/>
    <p:sldId id="284" r:id="rId28"/>
  </p:sldIdLst>
  <p:sldSz cx="12192000" cy="6858000"/>
  <p:notesSz cx="6858000" cy="9144000"/>
  <p:embeddedFontLst>
    <p:embeddedFont>
      <p:font typeface="Cambria Math" panose="02040503050406030204" pitchFamily="18" charset="0"/>
      <p:regular r:id="rId30"/>
    </p:embeddedFont>
    <p:embeddedFont>
      <p:font typeface="Consolas" panose="020B0609020204030204" pitchFamily="49" charset="0"/>
      <p:regular r:id="rId31"/>
      <p:bold r:id="rId32"/>
      <p:italic r:id="rId33"/>
      <p:boldItalic r:id="rId34"/>
    </p:embeddedFont>
    <p:embeddedFont>
      <p:font typeface="Georgia" panose="02040502050405020303" pitchFamily="18" charset="0"/>
      <p:regular r:id="rId35"/>
      <p:bold r:id="rId36"/>
      <p:italic r:id="rId37"/>
      <p:boldItalic r:id="rId38"/>
    </p:embeddedFont>
    <p:embeddedFont>
      <p:font typeface="Helvetica Neue" panose="02000503000000020004" pitchFamily="2" charset="0"/>
      <p:regular r:id="rId39"/>
      <p:bold r:id="rId40"/>
      <p:italic r:id="rId41"/>
      <p:boldItalic r:id="rId42"/>
    </p:embeddedFont>
    <p:embeddedFont>
      <p:font typeface="Helvetica Neue Light" panose="02000403000000020004" pitchFamily="2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7" roundtripDataSignature="AMtx7mgm5p0sFla+MxxOjxxF7j+6BRHd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C5C606-61A6-5546-9030-A76CC51CA4D2}" v="234" dt="2026-05-09T16:48:51.3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49"/>
    <p:restoredTop sz="87068"/>
  </p:normalViewPr>
  <p:slideViewPr>
    <p:cSldViewPr snapToGrid="0">
      <p:cViewPr varScale="1">
        <p:scale>
          <a:sx n="188" d="100"/>
          <a:sy n="188" d="100"/>
        </p:scale>
        <p:origin x="24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0.fntdata"/><Relationship Id="rId21" Type="http://schemas.openxmlformats.org/officeDocument/2006/relationships/slide" Target="slides/slide18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microsoft.com/office/2015/10/relationships/revisionInfo" Target="revisionInfo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7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7.fntdata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nie Li" userId="8478e9414dc337a2" providerId="LiveId" clId="{C43F1DE0-AE6F-5401-86D2-05D412252A39}"/>
    <pc:docChg chg="undo custSel addSld delSld modSld sldOrd">
      <pc:chgData name="Connie Li" userId="8478e9414dc337a2" providerId="LiveId" clId="{C43F1DE0-AE6F-5401-86D2-05D412252A39}" dt="2026-05-09T16:50:18.376" v="2248" actId="20577"/>
      <pc:docMkLst>
        <pc:docMk/>
      </pc:docMkLst>
      <pc:sldChg chg="addSp delSp modSp mod">
        <pc:chgData name="Connie Li" userId="8478e9414dc337a2" providerId="LiveId" clId="{C43F1DE0-AE6F-5401-86D2-05D412252A39}" dt="2026-04-16T19:52:31.959" v="1903" actId="1076"/>
        <pc:sldMkLst>
          <pc:docMk/>
          <pc:sldMk cId="0" sldId="258"/>
        </pc:sldMkLst>
        <pc:picChg chg="add mod modCrop">
          <ac:chgData name="Connie Li" userId="8478e9414dc337a2" providerId="LiveId" clId="{C43F1DE0-AE6F-5401-86D2-05D412252A39}" dt="2026-04-16T19:52:31.959" v="1903" actId="1076"/>
          <ac:picMkLst>
            <pc:docMk/>
            <pc:sldMk cId="0" sldId="258"/>
            <ac:picMk id="2" creationId="{73D79430-1CEF-715A-1610-DC1A32605EB9}"/>
          </ac:picMkLst>
        </pc:picChg>
        <pc:picChg chg="add mod">
          <ac:chgData name="Connie Li" userId="8478e9414dc337a2" providerId="LiveId" clId="{C43F1DE0-AE6F-5401-86D2-05D412252A39}" dt="2026-04-16T19:52:31.959" v="1903" actId="1076"/>
          <ac:picMkLst>
            <pc:docMk/>
            <pc:sldMk cId="0" sldId="258"/>
            <ac:picMk id="1026" creationId="{7313683A-5F05-61C7-38AF-93B200654312}"/>
          </ac:picMkLst>
        </pc:picChg>
      </pc:sldChg>
      <pc:sldChg chg="modAnim">
        <pc:chgData name="Connie Li" userId="8478e9414dc337a2" providerId="LiveId" clId="{C43F1DE0-AE6F-5401-86D2-05D412252A39}" dt="2026-05-08T03:03:14.399" v="1905"/>
        <pc:sldMkLst>
          <pc:docMk/>
          <pc:sldMk cId="0" sldId="260"/>
        </pc:sldMkLst>
      </pc:sldChg>
      <pc:sldChg chg="add del">
        <pc:chgData name="Connie Li" userId="8478e9414dc337a2" providerId="LiveId" clId="{C43F1DE0-AE6F-5401-86D2-05D412252A39}" dt="2026-05-09T16:48:23.514" v="1986" actId="2696"/>
        <pc:sldMkLst>
          <pc:docMk/>
          <pc:sldMk cId="0" sldId="261"/>
        </pc:sldMkLst>
      </pc:sldChg>
      <pc:sldChg chg="modAnim">
        <pc:chgData name="Connie Li" userId="8478e9414dc337a2" providerId="LiveId" clId="{C43F1DE0-AE6F-5401-86D2-05D412252A39}" dt="2026-05-08T03:03:35.358" v="1910"/>
        <pc:sldMkLst>
          <pc:docMk/>
          <pc:sldMk cId="2696827981" sldId="262"/>
        </pc:sldMkLst>
      </pc:sldChg>
      <pc:sldChg chg="modAnim">
        <pc:chgData name="Connie Li" userId="8478e9414dc337a2" providerId="LiveId" clId="{C43F1DE0-AE6F-5401-86D2-05D412252A39}" dt="2026-05-08T03:03:19.099" v="1906"/>
        <pc:sldMkLst>
          <pc:docMk/>
          <pc:sldMk cId="1991564430" sldId="264"/>
        </pc:sldMkLst>
      </pc:sldChg>
      <pc:sldChg chg="addSp modSp mod">
        <pc:chgData name="Connie Li" userId="8478e9414dc337a2" providerId="LiveId" clId="{C43F1DE0-AE6F-5401-86D2-05D412252A39}" dt="2026-04-16T19:46:36.353" v="1574" actId="20577"/>
        <pc:sldMkLst>
          <pc:docMk/>
          <pc:sldMk cId="1442062732" sldId="265"/>
        </pc:sldMkLst>
        <pc:spChg chg="mod">
          <ac:chgData name="Connie Li" userId="8478e9414dc337a2" providerId="LiveId" clId="{C43F1DE0-AE6F-5401-86D2-05D412252A39}" dt="2026-04-16T19:46:36.353" v="1574" actId="20577"/>
          <ac:spMkLst>
            <pc:docMk/>
            <pc:sldMk cId="1442062732" sldId="265"/>
            <ac:spMk id="2" creationId="{5165EE83-0329-083C-BDE4-1B532EAF6403}"/>
          </ac:spMkLst>
        </pc:spChg>
        <pc:spChg chg="mod">
          <ac:chgData name="Connie Li" userId="8478e9414dc337a2" providerId="LiveId" clId="{C43F1DE0-AE6F-5401-86D2-05D412252A39}" dt="2026-04-16T19:46:13.575" v="1529" actId="255"/>
          <ac:spMkLst>
            <pc:docMk/>
            <pc:sldMk cId="1442062732" sldId="265"/>
            <ac:spMk id="3" creationId="{922D57F3-0784-7378-4887-484BB342CA92}"/>
          </ac:spMkLst>
        </pc:spChg>
        <pc:spChg chg="add mod">
          <ac:chgData name="Connie Li" userId="8478e9414dc337a2" providerId="LiveId" clId="{C43F1DE0-AE6F-5401-86D2-05D412252A39}" dt="2026-04-16T19:45:34.122" v="1511" actId="1076"/>
          <ac:spMkLst>
            <pc:docMk/>
            <pc:sldMk cId="1442062732" sldId="265"/>
            <ac:spMk id="5" creationId="{DC55A4DD-EDBE-64A4-B3E9-7845981A1B55}"/>
          </ac:spMkLst>
        </pc:spChg>
        <pc:spChg chg="add mod">
          <ac:chgData name="Connie Li" userId="8478e9414dc337a2" providerId="LiveId" clId="{C43F1DE0-AE6F-5401-86D2-05D412252A39}" dt="2026-04-16T19:45:34.122" v="1511" actId="1076"/>
          <ac:spMkLst>
            <pc:docMk/>
            <pc:sldMk cId="1442062732" sldId="265"/>
            <ac:spMk id="6" creationId="{D3A9084F-E68E-A33A-16A3-89E75F190E96}"/>
          </ac:spMkLst>
        </pc:spChg>
        <pc:spChg chg="add mod">
          <ac:chgData name="Connie Li" userId="8478e9414dc337a2" providerId="LiveId" clId="{C43F1DE0-AE6F-5401-86D2-05D412252A39}" dt="2026-04-16T19:45:34.122" v="1511" actId="1076"/>
          <ac:spMkLst>
            <pc:docMk/>
            <pc:sldMk cId="1442062732" sldId="265"/>
            <ac:spMk id="10" creationId="{2714B3BF-8DA7-486B-D656-ADEEFDE78688}"/>
          </ac:spMkLst>
        </pc:spChg>
        <pc:spChg chg="add mod">
          <ac:chgData name="Connie Li" userId="8478e9414dc337a2" providerId="LiveId" clId="{C43F1DE0-AE6F-5401-86D2-05D412252A39}" dt="2026-04-16T19:45:34.122" v="1511" actId="1076"/>
          <ac:spMkLst>
            <pc:docMk/>
            <pc:sldMk cId="1442062732" sldId="265"/>
            <ac:spMk id="11" creationId="{0E62C3BC-49AF-41B3-D3C2-06CCFA87F13C}"/>
          </ac:spMkLst>
        </pc:spChg>
        <pc:spChg chg="add mod">
          <ac:chgData name="Connie Li" userId="8478e9414dc337a2" providerId="LiveId" clId="{C43F1DE0-AE6F-5401-86D2-05D412252A39}" dt="2026-04-16T19:45:34.122" v="1511" actId="1076"/>
          <ac:spMkLst>
            <pc:docMk/>
            <pc:sldMk cId="1442062732" sldId="265"/>
            <ac:spMk id="12" creationId="{9AE1680B-45BD-60C1-8B3D-6F7610F77762}"/>
          </ac:spMkLst>
        </pc:spChg>
        <pc:spChg chg="add mod">
          <ac:chgData name="Connie Li" userId="8478e9414dc337a2" providerId="LiveId" clId="{C43F1DE0-AE6F-5401-86D2-05D412252A39}" dt="2026-04-16T19:45:34.122" v="1511" actId="1076"/>
          <ac:spMkLst>
            <pc:docMk/>
            <pc:sldMk cId="1442062732" sldId="265"/>
            <ac:spMk id="13" creationId="{A3F1EC00-288F-956D-F8CA-0586C212F1C9}"/>
          </ac:spMkLst>
        </pc:spChg>
        <pc:spChg chg="add mod">
          <ac:chgData name="Connie Li" userId="8478e9414dc337a2" providerId="LiveId" clId="{C43F1DE0-AE6F-5401-86D2-05D412252A39}" dt="2026-04-16T19:45:34.122" v="1511" actId="1076"/>
          <ac:spMkLst>
            <pc:docMk/>
            <pc:sldMk cId="1442062732" sldId="265"/>
            <ac:spMk id="14" creationId="{E54EE1BC-2B0D-109E-E98C-3F5A077A0368}"/>
          </ac:spMkLst>
        </pc:spChg>
        <pc:spChg chg="add mod">
          <ac:chgData name="Connie Li" userId="8478e9414dc337a2" providerId="LiveId" clId="{C43F1DE0-AE6F-5401-86D2-05D412252A39}" dt="2026-04-16T19:45:34.122" v="1511" actId="1076"/>
          <ac:spMkLst>
            <pc:docMk/>
            <pc:sldMk cId="1442062732" sldId="265"/>
            <ac:spMk id="18" creationId="{54899DD9-10B2-BF4B-686D-D219020C918C}"/>
          </ac:spMkLst>
        </pc:spChg>
        <pc:spChg chg="add mod">
          <ac:chgData name="Connie Li" userId="8478e9414dc337a2" providerId="LiveId" clId="{C43F1DE0-AE6F-5401-86D2-05D412252A39}" dt="2026-04-16T19:45:34.122" v="1511" actId="1076"/>
          <ac:spMkLst>
            <pc:docMk/>
            <pc:sldMk cId="1442062732" sldId="265"/>
            <ac:spMk id="21" creationId="{E6873DB4-D19D-BFA2-4DFE-6F651296CDC1}"/>
          </ac:spMkLst>
        </pc:spChg>
        <pc:spChg chg="add mod">
          <ac:chgData name="Connie Li" userId="8478e9414dc337a2" providerId="LiveId" clId="{C43F1DE0-AE6F-5401-86D2-05D412252A39}" dt="2026-04-16T19:45:34.122" v="1511" actId="1076"/>
          <ac:spMkLst>
            <pc:docMk/>
            <pc:sldMk cId="1442062732" sldId="265"/>
            <ac:spMk id="22" creationId="{6A5B4512-4BDD-EF30-C374-4030B0A06EA0}"/>
          </ac:spMkLst>
        </pc:spChg>
        <pc:spChg chg="add mod">
          <ac:chgData name="Connie Li" userId="8478e9414dc337a2" providerId="LiveId" clId="{C43F1DE0-AE6F-5401-86D2-05D412252A39}" dt="2026-04-16T19:46:22.364" v="1534" actId="1076"/>
          <ac:spMkLst>
            <pc:docMk/>
            <pc:sldMk cId="1442062732" sldId="265"/>
            <ac:spMk id="30" creationId="{39302DBE-60C0-7BEE-6949-07A10DDDD5A6}"/>
          </ac:spMkLst>
        </pc:spChg>
      </pc:sldChg>
      <pc:sldChg chg="modSp mod modAnim">
        <pc:chgData name="Connie Li" userId="8478e9414dc337a2" providerId="LiveId" clId="{C43F1DE0-AE6F-5401-86D2-05D412252A39}" dt="2026-05-08T03:04:29.674" v="1924"/>
        <pc:sldMkLst>
          <pc:docMk/>
          <pc:sldMk cId="3311376556" sldId="266"/>
        </pc:sldMkLst>
        <pc:spChg chg="mod">
          <ac:chgData name="Connie Li" userId="8478e9414dc337a2" providerId="LiveId" clId="{C43F1DE0-AE6F-5401-86D2-05D412252A39}" dt="2026-05-08T03:04:09.280" v="1918" actId="20577"/>
          <ac:spMkLst>
            <pc:docMk/>
            <pc:sldMk cId="3311376556" sldId="266"/>
            <ac:spMk id="2" creationId="{AE5737C2-D9AE-06CD-23E6-51F9756B6AE4}"/>
          </ac:spMkLst>
        </pc:spChg>
        <pc:spChg chg="mod">
          <ac:chgData name="Connie Li" userId="8478e9414dc337a2" providerId="LiveId" clId="{C43F1DE0-AE6F-5401-86D2-05D412252A39}" dt="2026-05-08T03:04:09.977" v="1919" actId="20577"/>
          <ac:spMkLst>
            <pc:docMk/>
            <pc:sldMk cId="3311376556" sldId="266"/>
            <ac:spMk id="3" creationId="{6F234D1E-A168-8B21-FFD1-ED02B8827D2F}"/>
          </ac:spMkLst>
        </pc:spChg>
      </pc:sldChg>
      <pc:sldChg chg="modSp mod modAnim">
        <pc:chgData name="Connie Li" userId="8478e9414dc337a2" providerId="LiveId" clId="{C43F1DE0-AE6F-5401-86D2-05D412252A39}" dt="2026-05-08T03:03:56.484" v="1915"/>
        <pc:sldMkLst>
          <pc:docMk/>
          <pc:sldMk cId="1834885874" sldId="267"/>
        </pc:sldMkLst>
        <pc:spChg chg="mod">
          <ac:chgData name="Connie Li" userId="8478e9414dc337a2" providerId="LiveId" clId="{C43F1DE0-AE6F-5401-86D2-05D412252A39}" dt="2026-05-08T03:03:50.241" v="1913" actId="1076"/>
          <ac:spMkLst>
            <pc:docMk/>
            <pc:sldMk cId="1834885874" sldId="267"/>
            <ac:spMk id="8" creationId="{11E1ECD4-CA0D-F2EB-25BF-0D2DAA8873E7}"/>
          </ac:spMkLst>
        </pc:spChg>
      </pc:sldChg>
      <pc:sldChg chg="modAnim">
        <pc:chgData name="Connie Li" userId="8478e9414dc337a2" providerId="LiveId" clId="{C43F1DE0-AE6F-5401-86D2-05D412252A39}" dt="2026-05-08T03:04:44.034" v="1930"/>
        <pc:sldMkLst>
          <pc:docMk/>
          <pc:sldMk cId="428480738" sldId="268"/>
        </pc:sldMkLst>
      </pc:sldChg>
      <pc:sldChg chg="modAnim">
        <pc:chgData name="Connie Li" userId="8478e9414dc337a2" providerId="LiveId" clId="{C43F1DE0-AE6F-5401-86D2-05D412252A39}" dt="2026-05-08T03:04:57.412" v="1933"/>
        <pc:sldMkLst>
          <pc:docMk/>
          <pc:sldMk cId="607176596" sldId="269"/>
        </pc:sldMkLst>
      </pc:sldChg>
      <pc:sldChg chg="modAnim">
        <pc:chgData name="Connie Li" userId="8478e9414dc337a2" providerId="LiveId" clId="{C43F1DE0-AE6F-5401-86D2-05D412252A39}" dt="2026-05-08T03:04:51.126" v="1932"/>
        <pc:sldMkLst>
          <pc:docMk/>
          <pc:sldMk cId="2061129123" sldId="271"/>
        </pc:sldMkLst>
      </pc:sldChg>
      <pc:sldChg chg="modSp modAnim">
        <pc:chgData name="Connie Li" userId="8478e9414dc337a2" providerId="LiveId" clId="{C43F1DE0-AE6F-5401-86D2-05D412252A39}" dt="2026-05-08T03:05:10.813" v="1938" actId="1076"/>
        <pc:sldMkLst>
          <pc:docMk/>
          <pc:sldMk cId="2304697151" sldId="273"/>
        </pc:sldMkLst>
        <pc:picChg chg="mod">
          <ac:chgData name="Connie Li" userId="8478e9414dc337a2" providerId="LiveId" clId="{C43F1DE0-AE6F-5401-86D2-05D412252A39}" dt="2026-05-08T03:05:10.813" v="1938" actId="1076"/>
          <ac:picMkLst>
            <pc:docMk/>
            <pc:sldMk cId="2304697151" sldId="273"/>
            <ac:picMk id="4" creationId="{B212996A-AA82-A5B2-BFF5-E2ECFEDF2451}"/>
          </ac:picMkLst>
        </pc:picChg>
      </pc:sldChg>
      <pc:sldChg chg="modAnim">
        <pc:chgData name="Connie Li" userId="8478e9414dc337a2" providerId="LiveId" clId="{C43F1DE0-AE6F-5401-86D2-05D412252A39}" dt="2026-05-08T03:05:19.751" v="1940"/>
        <pc:sldMkLst>
          <pc:docMk/>
          <pc:sldMk cId="728379954" sldId="274"/>
        </pc:sldMkLst>
      </pc:sldChg>
      <pc:sldChg chg="modAnim">
        <pc:chgData name="Connie Li" userId="8478e9414dc337a2" providerId="LiveId" clId="{C43F1DE0-AE6F-5401-86D2-05D412252A39}" dt="2026-05-08T03:05:57.394" v="1947"/>
        <pc:sldMkLst>
          <pc:docMk/>
          <pc:sldMk cId="3811829855" sldId="275"/>
        </pc:sldMkLst>
      </pc:sldChg>
      <pc:sldChg chg="addSp modSp mod modAnim">
        <pc:chgData name="Connie Li" userId="8478e9414dc337a2" providerId="LiveId" clId="{C43F1DE0-AE6F-5401-86D2-05D412252A39}" dt="2026-05-08T03:09:26.707" v="1961" actId="20577"/>
        <pc:sldMkLst>
          <pc:docMk/>
          <pc:sldMk cId="3546416133" sldId="276"/>
        </pc:sldMkLst>
        <pc:spChg chg="mod">
          <ac:chgData name="Connie Li" userId="8478e9414dc337a2" providerId="LiveId" clId="{C43F1DE0-AE6F-5401-86D2-05D412252A39}" dt="2026-04-16T18:52:34.173" v="61" actId="20577"/>
          <ac:spMkLst>
            <pc:docMk/>
            <pc:sldMk cId="3546416133" sldId="276"/>
            <ac:spMk id="2" creationId="{499E1E73-7B17-9B8C-B23D-DF724C5B25BA}"/>
          </ac:spMkLst>
        </pc:spChg>
        <pc:spChg chg="mod">
          <ac:chgData name="Connie Li" userId="8478e9414dc337a2" providerId="LiveId" clId="{C43F1DE0-AE6F-5401-86D2-05D412252A39}" dt="2026-05-08T03:09:26.707" v="1961" actId="20577"/>
          <ac:spMkLst>
            <pc:docMk/>
            <pc:sldMk cId="3546416133" sldId="276"/>
            <ac:spMk id="3" creationId="{2581D1C1-73E0-B96F-72F6-1B70C7FD86DA}"/>
          </ac:spMkLst>
        </pc:spChg>
        <pc:picChg chg="add mod">
          <ac:chgData name="Connie Li" userId="8478e9414dc337a2" providerId="LiveId" clId="{C43F1DE0-AE6F-5401-86D2-05D412252A39}" dt="2026-04-16T19:19:48.006" v="348" actId="1076"/>
          <ac:picMkLst>
            <pc:docMk/>
            <pc:sldMk cId="3546416133" sldId="276"/>
            <ac:picMk id="4" creationId="{2DA9CD1F-BD78-094B-4E7C-26607F42D001}"/>
          </ac:picMkLst>
        </pc:picChg>
      </pc:sldChg>
      <pc:sldChg chg="addSp delSp modSp mod modAnim">
        <pc:chgData name="Connie Li" userId="8478e9414dc337a2" providerId="LiveId" clId="{C43F1DE0-AE6F-5401-86D2-05D412252A39}" dt="2026-05-08T03:09:10.622" v="1953"/>
        <pc:sldMkLst>
          <pc:docMk/>
          <pc:sldMk cId="4220150482" sldId="277"/>
        </pc:sldMkLst>
        <pc:spChg chg="mod">
          <ac:chgData name="Connie Li" userId="8478e9414dc337a2" providerId="LiveId" clId="{C43F1DE0-AE6F-5401-86D2-05D412252A39}" dt="2026-04-16T19:16:03.447" v="311" actId="20577"/>
          <ac:spMkLst>
            <pc:docMk/>
            <pc:sldMk cId="4220150482" sldId="277"/>
            <ac:spMk id="2" creationId="{C6126B73-CE48-725B-8DFE-AB32EB328E4E}"/>
          </ac:spMkLst>
        </pc:spChg>
        <pc:spChg chg="add mod">
          <ac:chgData name="Connie Li" userId="8478e9414dc337a2" providerId="LiveId" clId="{C43F1DE0-AE6F-5401-86D2-05D412252A39}" dt="2026-04-16T19:10:57.211" v="204" actId="1076"/>
          <ac:spMkLst>
            <pc:docMk/>
            <pc:sldMk cId="4220150482" sldId="277"/>
            <ac:spMk id="7" creationId="{8F5F8AAA-80B7-13B7-9997-89EE98CB9F36}"/>
          </ac:spMkLst>
        </pc:spChg>
        <pc:spChg chg="add mod">
          <ac:chgData name="Connie Li" userId="8478e9414dc337a2" providerId="LiveId" clId="{C43F1DE0-AE6F-5401-86D2-05D412252A39}" dt="2026-04-16T19:11:13.163" v="220" actId="1076"/>
          <ac:spMkLst>
            <pc:docMk/>
            <pc:sldMk cId="4220150482" sldId="277"/>
            <ac:spMk id="8" creationId="{CFC07D82-270B-4251-1008-9DACFDBD7F22}"/>
          </ac:spMkLst>
        </pc:spChg>
        <pc:spChg chg="add mod">
          <ac:chgData name="Connie Li" userId="8478e9414dc337a2" providerId="LiveId" clId="{C43F1DE0-AE6F-5401-86D2-05D412252A39}" dt="2026-04-16T19:11:30.429" v="238" actId="1076"/>
          <ac:spMkLst>
            <pc:docMk/>
            <pc:sldMk cId="4220150482" sldId="277"/>
            <ac:spMk id="9" creationId="{6732F95A-886F-5E69-851C-121F4D1C3388}"/>
          </ac:spMkLst>
        </pc:spChg>
        <pc:spChg chg="add mod">
          <ac:chgData name="Connie Li" userId="8478e9414dc337a2" providerId="LiveId" clId="{C43F1DE0-AE6F-5401-86D2-05D412252A39}" dt="2026-04-16T19:14:41.473" v="259" actId="207"/>
          <ac:spMkLst>
            <pc:docMk/>
            <pc:sldMk cId="4220150482" sldId="277"/>
            <ac:spMk id="12" creationId="{31E8D35D-0DAA-0D10-CC2B-C778A110254A}"/>
          </ac:spMkLst>
        </pc:spChg>
        <pc:spChg chg="add mod">
          <ac:chgData name="Connie Li" userId="8478e9414dc337a2" providerId="LiveId" clId="{C43F1DE0-AE6F-5401-86D2-05D412252A39}" dt="2026-04-16T19:14:54.984" v="270" actId="20577"/>
          <ac:spMkLst>
            <pc:docMk/>
            <pc:sldMk cId="4220150482" sldId="277"/>
            <ac:spMk id="13" creationId="{2A3204AD-FCAA-180B-9C38-39F6EB522052}"/>
          </ac:spMkLst>
        </pc:spChg>
        <pc:spChg chg="add mod">
          <ac:chgData name="Connie Li" userId="8478e9414dc337a2" providerId="LiveId" clId="{C43F1DE0-AE6F-5401-86D2-05D412252A39}" dt="2026-04-16T19:15:08.176" v="282" actId="1076"/>
          <ac:spMkLst>
            <pc:docMk/>
            <pc:sldMk cId="4220150482" sldId="277"/>
            <ac:spMk id="14" creationId="{6E8BAEB4-6353-EAD5-D793-EE5FA2E8C8CA}"/>
          </ac:spMkLst>
        </pc:spChg>
        <pc:picChg chg="add mod">
          <ac:chgData name="Connie Li" userId="8478e9414dc337a2" providerId="LiveId" clId="{C43F1DE0-AE6F-5401-86D2-05D412252A39}" dt="2026-05-08T03:09:03.662" v="1951" actId="1076"/>
          <ac:picMkLst>
            <pc:docMk/>
            <pc:sldMk cId="4220150482" sldId="277"/>
            <ac:picMk id="4" creationId="{108DCD28-C7C8-E964-1A6C-3826A25CD4C6}"/>
          </ac:picMkLst>
        </pc:picChg>
        <pc:picChg chg="add mod">
          <ac:chgData name="Connie Li" userId="8478e9414dc337a2" providerId="LiveId" clId="{C43F1DE0-AE6F-5401-86D2-05D412252A39}" dt="2026-04-16T19:13:49.340" v="246" actId="1076"/>
          <ac:picMkLst>
            <pc:docMk/>
            <pc:sldMk cId="4220150482" sldId="277"/>
            <ac:picMk id="10" creationId="{44ABAA18-10D0-2BE2-9F96-4E7B5B5D18AB}"/>
          </ac:picMkLst>
        </pc:picChg>
      </pc:sldChg>
      <pc:sldChg chg="addSp modSp new mod ord modAnim">
        <pc:chgData name="Connie Li" userId="8478e9414dc337a2" providerId="LiveId" clId="{C43F1DE0-AE6F-5401-86D2-05D412252A39}" dt="2026-05-08T03:09:36.415" v="1963"/>
        <pc:sldMkLst>
          <pc:docMk/>
          <pc:sldMk cId="1698978403" sldId="278"/>
        </pc:sldMkLst>
        <pc:spChg chg="mod">
          <ac:chgData name="Connie Li" userId="8478e9414dc337a2" providerId="LiveId" clId="{C43F1DE0-AE6F-5401-86D2-05D412252A39}" dt="2026-04-16T19:20:37.382" v="430" actId="20577"/>
          <ac:spMkLst>
            <pc:docMk/>
            <pc:sldMk cId="1698978403" sldId="278"/>
            <ac:spMk id="2" creationId="{8F1B9DE9-33AE-0E35-3E6D-32EE9365BAD5}"/>
          </ac:spMkLst>
        </pc:spChg>
        <pc:spChg chg="mod">
          <ac:chgData name="Connie Li" userId="8478e9414dc337a2" providerId="LiveId" clId="{C43F1DE0-AE6F-5401-86D2-05D412252A39}" dt="2026-04-16T19:21:47.250" v="451"/>
          <ac:spMkLst>
            <pc:docMk/>
            <pc:sldMk cId="1698978403" sldId="278"/>
            <ac:spMk id="3" creationId="{42580D86-0596-B82F-E0EA-AC2CFFB62145}"/>
          </ac:spMkLst>
        </pc:spChg>
        <pc:spChg chg="mod">
          <ac:chgData name="Connie Li" userId="8478e9414dc337a2" providerId="LiveId" clId="{C43F1DE0-AE6F-5401-86D2-05D412252A39}" dt="2026-04-16T19:21:58.606" v="454" actId="1076"/>
          <ac:spMkLst>
            <pc:docMk/>
            <pc:sldMk cId="1698978403" sldId="278"/>
            <ac:spMk id="4" creationId="{295CF093-55A3-D962-1385-981FC64AA1D2}"/>
          </ac:spMkLst>
        </pc:spChg>
        <pc:spChg chg="add mod">
          <ac:chgData name="Connie Li" userId="8478e9414dc337a2" providerId="LiveId" clId="{C43F1DE0-AE6F-5401-86D2-05D412252A39}" dt="2026-04-16T19:21:52.415" v="452" actId="1076"/>
          <ac:spMkLst>
            <pc:docMk/>
            <pc:sldMk cId="1698978403" sldId="278"/>
            <ac:spMk id="5" creationId="{5F580EC0-B813-75CC-84F4-4D8D23D86DF3}"/>
          </ac:spMkLst>
        </pc:spChg>
        <pc:spChg chg="add mod">
          <ac:chgData name="Connie Li" userId="8478e9414dc337a2" providerId="LiveId" clId="{C43F1DE0-AE6F-5401-86D2-05D412252A39}" dt="2026-04-16T19:21:52.415" v="452" actId="1076"/>
          <ac:spMkLst>
            <pc:docMk/>
            <pc:sldMk cId="1698978403" sldId="278"/>
            <ac:spMk id="6" creationId="{1A5A15C0-BC84-F229-783B-A0623313FB7D}"/>
          </ac:spMkLst>
        </pc:spChg>
        <pc:spChg chg="add mod">
          <ac:chgData name="Connie Li" userId="8478e9414dc337a2" providerId="LiveId" clId="{C43F1DE0-AE6F-5401-86D2-05D412252A39}" dt="2026-04-16T19:22:00.479" v="460" actId="20577"/>
          <ac:spMkLst>
            <pc:docMk/>
            <pc:sldMk cId="1698978403" sldId="278"/>
            <ac:spMk id="7" creationId="{14A57846-1B46-D967-A7FE-E7D644C8FB38}"/>
          </ac:spMkLst>
        </pc:spChg>
        <pc:spChg chg="add mod">
          <ac:chgData name="Connie Li" userId="8478e9414dc337a2" providerId="LiveId" clId="{C43F1DE0-AE6F-5401-86D2-05D412252A39}" dt="2026-04-16T19:23:15.840" v="526"/>
          <ac:spMkLst>
            <pc:docMk/>
            <pc:sldMk cId="1698978403" sldId="278"/>
            <ac:spMk id="8" creationId="{BE99B14B-0D95-2A31-D1C8-D10878460CDC}"/>
          </ac:spMkLst>
        </pc:spChg>
        <pc:spChg chg="add mod">
          <ac:chgData name="Connie Li" userId="8478e9414dc337a2" providerId="LiveId" clId="{C43F1DE0-AE6F-5401-86D2-05D412252A39}" dt="2026-04-16T19:21:52.415" v="452" actId="1076"/>
          <ac:spMkLst>
            <pc:docMk/>
            <pc:sldMk cId="1698978403" sldId="278"/>
            <ac:spMk id="9" creationId="{E94A562A-B970-FB2C-4DCA-C62482E244D6}"/>
          </ac:spMkLst>
        </pc:spChg>
        <pc:spChg chg="add mod">
          <ac:chgData name="Connie Li" userId="8478e9414dc337a2" providerId="LiveId" clId="{C43F1DE0-AE6F-5401-86D2-05D412252A39}" dt="2026-04-16T19:21:52.415" v="452" actId="1076"/>
          <ac:spMkLst>
            <pc:docMk/>
            <pc:sldMk cId="1698978403" sldId="278"/>
            <ac:spMk id="13" creationId="{D057553B-5FD2-AFCA-8F9A-D31BB0E01F23}"/>
          </ac:spMkLst>
        </pc:spChg>
        <pc:spChg chg="add mod">
          <ac:chgData name="Connie Li" userId="8478e9414dc337a2" providerId="LiveId" clId="{C43F1DE0-AE6F-5401-86D2-05D412252A39}" dt="2026-04-16T19:22:03.667" v="467" actId="20577"/>
          <ac:spMkLst>
            <pc:docMk/>
            <pc:sldMk cId="1698978403" sldId="278"/>
            <ac:spMk id="14" creationId="{81C77517-5DF9-682E-63AC-EFF9B0546B8E}"/>
          </ac:spMkLst>
        </pc:spChg>
        <pc:spChg chg="add mod">
          <ac:chgData name="Connie Li" userId="8478e9414dc337a2" providerId="LiveId" clId="{C43F1DE0-AE6F-5401-86D2-05D412252A39}" dt="2026-04-16T19:23:21.093" v="528" actId="1076"/>
          <ac:spMkLst>
            <pc:docMk/>
            <pc:sldMk cId="1698978403" sldId="278"/>
            <ac:spMk id="15" creationId="{D280D48E-6B64-776A-3C55-B64B3A90B87F}"/>
          </ac:spMkLst>
        </pc:spChg>
        <pc:spChg chg="add mod">
          <ac:chgData name="Connie Li" userId="8478e9414dc337a2" providerId="LiveId" clId="{C43F1DE0-AE6F-5401-86D2-05D412252A39}" dt="2026-04-16T19:21:52.415" v="452" actId="1076"/>
          <ac:spMkLst>
            <pc:docMk/>
            <pc:sldMk cId="1698978403" sldId="278"/>
            <ac:spMk id="16" creationId="{EBAF3FB8-1571-8E5B-2FFF-6864DAC6D757}"/>
          </ac:spMkLst>
        </pc:spChg>
        <pc:spChg chg="add mod">
          <ac:chgData name="Connie Li" userId="8478e9414dc337a2" providerId="LiveId" clId="{C43F1DE0-AE6F-5401-86D2-05D412252A39}" dt="2026-04-16T19:21:52.415" v="452" actId="1076"/>
          <ac:spMkLst>
            <pc:docMk/>
            <pc:sldMk cId="1698978403" sldId="278"/>
            <ac:spMk id="17" creationId="{50B2798D-25A8-38BB-2843-DA30DCEA007C}"/>
          </ac:spMkLst>
        </pc:spChg>
      </pc:sldChg>
      <pc:sldChg chg="addSp modSp new mod modAnim">
        <pc:chgData name="Connie Li" userId="8478e9414dc337a2" providerId="LiveId" clId="{C43F1DE0-AE6F-5401-86D2-05D412252A39}" dt="2026-05-08T03:10:00.579" v="1975" actId="14100"/>
        <pc:sldMkLst>
          <pc:docMk/>
          <pc:sldMk cId="1745680947" sldId="279"/>
        </pc:sldMkLst>
        <pc:spChg chg="mod">
          <ac:chgData name="Connie Li" userId="8478e9414dc337a2" providerId="LiveId" clId="{C43F1DE0-AE6F-5401-86D2-05D412252A39}" dt="2026-04-16T19:26:27.910" v="743" actId="20577"/>
          <ac:spMkLst>
            <pc:docMk/>
            <pc:sldMk cId="1745680947" sldId="279"/>
            <ac:spMk id="2" creationId="{9055AECC-1DAF-F9AB-4411-08627663D81A}"/>
          </ac:spMkLst>
        </pc:spChg>
        <pc:spChg chg="mod">
          <ac:chgData name="Connie Li" userId="8478e9414dc337a2" providerId="LiveId" clId="{C43F1DE0-AE6F-5401-86D2-05D412252A39}" dt="2026-04-16T19:25:00.693" v="681" actId="20577"/>
          <ac:spMkLst>
            <pc:docMk/>
            <pc:sldMk cId="1745680947" sldId="279"/>
            <ac:spMk id="3" creationId="{AFAB4F9F-66A4-7571-6D4E-332799DBA798}"/>
          </ac:spMkLst>
        </pc:spChg>
        <pc:spChg chg="add mod">
          <ac:chgData name="Connie Li" userId="8478e9414dc337a2" providerId="LiveId" clId="{C43F1DE0-AE6F-5401-86D2-05D412252A39}" dt="2026-04-16T19:25:20.671" v="683" actId="1076"/>
          <ac:spMkLst>
            <pc:docMk/>
            <pc:sldMk cId="1745680947" sldId="279"/>
            <ac:spMk id="4" creationId="{AEBCF0BD-F31F-6D3A-B5F2-BBCADF5A2AD0}"/>
          </ac:spMkLst>
        </pc:spChg>
        <pc:spChg chg="add mod">
          <ac:chgData name="Connie Li" userId="8478e9414dc337a2" providerId="LiveId" clId="{C43F1DE0-AE6F-5401-86D2-05D412252A39}" dt="2026-04-16T19:25:20.671" v="683" actId="1076"/>
          <ac:spMkLst>
            <pc:docMk/>
            <pc:sldMk cId="1745680947" sldId="279"/>
            <ac:spMk id="5" creationId="{09BA499C-4E56-E6E3-3739-176A877D8892}"/>
          </ac:spMkLst>
        </pc:spChg>
        <pc:spChg chg="add mod">
          <ac:chgData name="Connie Li" userId="8478e9414dc337a2" providerId="LiveId" clId="{C43F1DE0-AE6F-5401-86D2-05D412252A39}" dt="2026-04-16T19:25:20.671" v="683" actId="1076"/>
          <ac:spMkLst>
            <pc:docMk/>
            <pc:sldMk cId="1745680947" sldId="279"/>
            <ac:spMk id="6" creationId="{65C8F0FF-820D-E9CA-F12E-63DBAF7E41BA}"/>
          </ac:spMkLst>
        </pc:spChg>
        <pc:spChg chg="add mod">
          <ac:chgData name="Connie Li" userId="8478e9414dc337a2" providerId="LiveId" clId="{C43F1DE0-AE6F-5401-86D2-05D412252A39}" dt="2026-04-16T19:25:20.671" v="683" actId="1076"/>
          <ac:spMkLst>
            <pc:docMk/>
            <pc:sldMk cId="1745680947" sldId="279"/>
            <ac:spMk id="7" creationId="{4ADB7399-6DC7-06F9-FE5D-B4412BE680F8}"/>
          </ac:spMkLst>
        </pc:spChg>
        <pc:spChg chg="add mod">
          <ac:chgData name="Connie Li" userId="8478e9414dc337a2" providerId="LiveId" clId="{C43F1DE0-AE6F-5401-86D2-05D412252A39}" dt="2026-04-16T19:25:20.671" v="683" actId="1076"/>
          <ac:spMkLst>
            <pc:docMk/>
            <pc:sldMk cId="1745680947" sldId="279"/>
            <ac:spMk id="8" creationId="{1020A950-EF27-2595-DCD2-B012B7ACA994}"/>
          </ac:spMkLst>
        </pc:spChg>
        <pc:spChg chg="add mod">
          <ac:chgData name="Connie Li" userId="8478e9414dc337a2" providerId="LiveId" clId="{C43F1DE0-AE6F-5401-86D2-05D412252A39}" dt="2026-04-16T19:25:20.671" v="683" actId="1076"/>
          <ac:spMkLst>
            <pc:docMk/>
            <pc:sldMk cId="1745680947" sldId="279"/>
            <ac:spMk id="9" creationId="{0F8B1EFF-D787-C5B9-A9CC-8E8D041A439C}"/>
          </ac:spMkLst>
        </pc:spChg>
        <pc:spChg chg="add mod">
          <ac:chgData name="Connie Li" userId="8478e9414dc337a2" providerId="LiveId" clId="{C43F1DE0-AE6F-5401-86D2-05D412252A39}" dt="2026-05-08T03:10:00.579" v="1975" actId="14100"/>
          <ac:spMkLst>
            <pc:docMk/>
            <pc:sldMk cId="1745680947" sldId="279"/>
            <ac:spMk id="10" creationId="{E457931A-83B1-D84A-BBC2-9633DA8B2C00}"/>
          </ac:spMkLst>
        </pc:spChg>
        <pc:spChg chg="add mod">
          <ac:chgData name="Connie Li" userId="8478e9414dc337a2" providerId="LiveId" clId="{C43F1DE0-AE6F-5401-86D2-05D412252A39}" dt="2026-05-08T03:10:00.579" v="1975" actId="14100"/>
          <ac:spMkLst>
            <pc:docMk/>
            <pc:sldMk cId="1745680947" sldId="279"/>
            <ac:spMk id="11" creationId="{924BF0CA-DEFB-702C-B275-A3FF917996DB}"/>
          </ac:spMkLst>
        </pc:spChg>
      </pc:sldChg>
      <pc:sldChg chg="modSp new mod modAnim">
        <pc:chgData name="Connie Li" userId="8478e9414dc337a2" providerId="LiveId" clId="{C43F1DE0-AE6F-5401-86D2-05D412252A39}" dt="2026-05-08T03:10:24.837" v="1977"/>
        <pc:sldMkLst>
          <pc:docMk/>
          <pc:sldMk cId="1712243062" sldId="280"/>
        </pc:sldMkLst>
        <pc:spChg chg="mod">
          <ac:chgData name="Connie Li" userId="8478e9414dc337a2" providerId="LiveId" clId="{C43F1DE0-AE6F-5401-86D2-05D412252A39}" dt="2026-05-08T03:10:21.098" v="1976" actId="115"/>
          <ac:spMkLst>
            <pc:docMk/>
            <pc:sldMk cId="1712243062" sldId="280"/>
            <ac:spMk id="2" creationId="{A06942F9-90D1-5B71-1408-38E5CD79D4D1}"/>
          </ac:spMkLst>
        </pc:spChg>
        <pc:spChg chg="mod">
          <ac:chgData name="Connie Li" userId="8478e9414dc337a2" providerId="LiveId" clId="{C43F1DE0-AE6F-5401-86D2-05D412252A39}" dt="2026-04-16T19:33:19.176" v="1087" actId="6549"/>
          <ac:spMkLst>
            <pc:docMk/>
            <pc:sldMk cId="1712243062" sldId="280"/>
            <ac:spMk id="3" creationId="{349D742A-37A1-4B46-2C9A-6034ACFA64FB}"/>
          </ac:spMkLst>
        </pc:spChg>
      </pc:sldChg>
      <pc:sldChg chg="addSp modSp new mod modAnim">
        <pc:chgData name="Connie Li" userId="8478e9414dc337a2" providerId="LiveId" clId="{C43F1DE0-AE6F-5401-86D2-05D412252A39}" dt="2026-05-08T03:10:45.919" v="1983"/>
        <pc:sldMkLst>
          <pc:docMk/>
          <pc:sldMk cId="3028039517" sldId="281"/>
        </pc:sldMkLst>
        <pc:spChg chg="mod">
          <ac:chgData name="Connie Li" userId="8478e9414dc337a2" providerId="LiveId" clId="{C43F1DE0-AE6F-5401-86D2-05D412252A39}" dt="2026-04-16T19:33:44.803" v="1119" actId="255"/>
          <ac:spMkLst>
            <pc:docMk/>
            <pc:sldMk cId="3028039517" sldId="281"/>
            <ac:spMk id="2" creationId="{9EEC749E-37ED-6609-BF94-11B1EC9ABBFF}"/>
          </ac:spMkLst>
        </pc:spChg>
        <pc:spChg chg="mod">
          <ac:chgData name="Connie Li" userId="8478e9414dc337a2" providerId="LiveId" clId="{C43F1DE0-AE6F-5401-86D2-05D412252A39}" dt="2026-05-08T03:10:40.349" v="1981" actId="15"/>
          <ac:spMkLst>
            <pc:docMk/>
            <pc:sldMk cId="3028039517" sldId="281"/>
            <ac:spMk id="3" creationId="{2161E7C0-9A59-42F9-E651-1CAB10FC7BC8}"/>
          </ac:spMkLst>
        </pc:spChg>
        <pc:spChg chg="add mod">
          <ac:chgData name="Connie Li" userId="8478e9414dc337a2" providerId="LiveId" clId="{C43F1DE0-AE6F-5401-86D2-05D412252A39}" dt="2026-04-16T19:35:25.575" v="1183" actId="1076"/>
          <ac:spMkLst>
            <pc:docMk/>
            <pc:sldMk cId="3028039517" sldId="281"/>
            <ac:spMk id="4" creationId="{E1D26132-9A3C-EA8A-20A9-6262646A0044}"/>
          </ac:spMkLst>
        </pc:spChg>
        <pc:spChg chg="add mod">
          <ac:chgData name="Connie Li" userId="8478e9414dc337a2" providerId="LiveId" clId="{C43F1DE0-AE6F-5401-86D2-05D412252A39}" dt="2026-04-16T19:35:42.623" v="1187" actId="255"/>
          <ac:spMkLst>
            <pc:docMk/>
            <pc:sldMk cId="3028039517" sldId="281"/>
            <ac:spMk id="5" creationId="{B17422E9-D945-DA96-8DAD-604C69A08DE3}"/>
          </ac:spMkLst>
        </pc:spChg>
        <pc:spChg chg="add mod">
          <ac:chgData name="Connie Li" userId="8478e9414dc337a2" providerId="LiveId" clId="{C43F1DE0-AE6F-5401-86D2-05D412252A39}" dt="2026-04-16T19:35:32.006" v="1185" actId="255"/>
          <ac:spMkLst>
            <pc:docMk/>
            <pc:sldMk cId="3028039517" sldId="281"/>
            <ac:spMk id="6" creationId="{552FA953-7091-2DF1-404E-9F4350ED1A26}"/>
          </ac:spMkLst>
        </pc:spChg>
        <pc:spChg chg="add mod">
          <ac:chgData name="Connie Li" userId="8478e9414dc337a2" providerId="LiveId" clId="{C43F1DE0-AE6F-5401-86D2-05D412252A39}" dt="2026-04-16T19:35:51.180" v="1189" actId="1076"/>
          <ac:spMkLst>
            <pc:docMk/>
            <pc:sldMk cId="3028039517" sldId="281"/>
            <ac:spMk id="7" creationId="{B5BC5322-C3FD-A068-123D-C173EE685393}"/>
          </ac:spMkLst>
        </pc:spChg>
        <pc:spChg chg="add mod">
          <ac:chgData name="Connie Li" userId="8478e9414dc337a2" providerId="LiveId" clId="{C43F1DE0-AE6F-5401-86D2-05D412252A39}" dt="2026-04-16T19:35:51.180" v="1189" actId="1076"/>
          <ac:spMkLst>
            <pc:docMk/>
            <pc:sldMk cId="3028039517" sldId="281"/>
            <ac:spMk id="8" creationId="{CCE39B77-32FB-3B9D-DBE4-1E9DFC8ADBB3}"/>
          </ac:spMkLst>
        </pc:spChg>
        <pc:spChg chg="add mod">
          <ac:chgData name="Connie Li" userId="8478e9414dc337a2" providerId="LiveId" clId="{C43F1DE0-AE6F-5401-86D2-05D412252A39}" dt="2026-04-16T19:35:51.180" v="1189" actId="1076"/>
          <ac:spMkLst>
            <pc:docMk/>
            <pc:sldMk cId="3028039517" sldId="281"/>
            <ac:spMk id="9" creationId="{8E3F014F-B395-A629-4869-2EF215E1E2C5}"/>
          </ac:spMkLst>
        </pc:spChg>
      </pc:sldChg>
      <pc:sldChg chg="addSp delSp modSp new mod ord">
        <pc:chgData name="Connie Li" userId="8478e9414dc337a2" providerId="LiveId" clId="{C43F1DE0-AE6F-5401-86D2-05D412252A39}" dt="2026-04-16T19:44:20.896" v="1483" actId="1076"/>
        <pc:sldMkLst>
          <pc:docMk/>
          <pc:sldMk cId="1660599362" sldId="282"/>
        </pc:sldMkLst>
        <pc:spChg chg="mod">
          <ac:chgData name="Connie Li" userId="8478e9414dc337a2" providerId="LiveId" clId="{C43F1DE0-AE6F-5401-86D2-05D412252A39}" dt="2026-04-16T19:44:13.411" v="1481" actId="1076"/>
          <ac:spMkLst>
            <pc:docMk/>
            <pc:sldMk cId="1660599362" sldId="282"/>
            <ac:spMk id="2" creationId="{475F39A4-8E08-2D01-E508-7453A5D44100}"/>
          </ac:spMkLst>
        </pc:spChg>
        <pc:spChg chg="add mod">
          <ac:chgData name="Connie Li" userId="8478e9414dc337a2" providerId="LiveId" clId="{C43F1DE0-AE6F-5401-86D2-05D412252A39}" dt="2026-04-16T19:44:17.567" v="1482" actId="1076"/>
          <ac:spMkLst>
            <pc:docMk/>
            <pc:sldMk cId="1660599362" sldId="282"/>
            <ac:spMk id="9" creationId="{784EFBEE-D151-F0E1-A33D-004D8B204401}"/>
          </ac:spMkLst>
        </pc:spChg>
        <pc:spChg chg="add mod">
          <ac:chgData name="Connie Li" userId="8478e9414dc337a2" providerId="LiveId" clId="{C43F1DE0-AE6F-5401-86D2-05D412252A39}" dt="2026-04-16T19:44:17.567" v="1482" actId="1076"/>
          <ac:spMkLst>
            <pc:docMk/>
            <pc:sldMk cId="1660599362" sldId="282"/>
            <ac:spMk id="12" creationId="{91A47C1A-C81B-D919-49BC-49D377DAB913}"/>
          </ac:spMkLst>
        </pc:spChg>
        <pc:spChg chg="add mod">
          <ac:chgData name="Connie Li" userId="8478e9414dc337a2" providerId="LiveId" clId="{C43F1DE0-AE6F-5401-86D2-05D412252A39}" dt="2026-04-16T19:44:17.567" v="1482" actId="1076"/>
          <ac:spMkLst>
            <pc:docMk/>
            <pc:sldMk cId="1660599362" sldId="282"/>
            <ac:spMk id="13" creationId="{D0A8E922-1654-DBE5-B2C0-2BD6F61DB48E}"/>
          </ac:spMkLst>
        </pc:spChg>
        <pc:spChg chg="add mod">
          <ac:chgData name="Connie Li" userId="8478e9414dc337a2" providerId="LiveId" clId="{C43F1DE0-AE6F-5401-86D2-05D412252A39}" dt="2026-04-16T19:44:17.567" v="1482" actId="1076"/>
          <ac:spMkLst>
            <pc:docMk/>
            <pc:sldMk cId="1660599362" sldId="282"/>
            <ac:spMk id="14" creationId="{0750FEED-A1FB-ECF5-9B2E-3CFADED69647}"/>
          </ac:spMkLst>
        </pc:spChg>
        <pc:spChg chg="add mod">
          <ac:chgData name="Connie Li" userId="8478e9414dc337a2" providerId="LiveId" clId="{C43F1DE0-AE6F-5401-86D2-05D412252A39}" dt="2026-04-16T19:44:17.567" v="1482" actId="1076"/>
          <ac:spMkLst>
            <pc:docMk/>
            <pc:sldMk cId="1660599362" sldId="282"/>
            <ac:spMk id="15" creationId="{A31099FD-3752-16F6-67E2-AC8AC98D1DA1}"/>
          </ac:spMkLst>
        </pc:spChg>
        <pc:spChg chg="add mod">
          <ac:chgData name="Connie Li" userId="8478e9414dc337a2" providerId="LiveId" clId="{C43F1DE0-AE6F-5401-86D2-05D412252A39}" dt="2026-04-16T19:44:20.896" v="1483" actId="1076"/>
          <ac:spMkLst>
            <pc:docMk/>
            <pc:sldMk cId="1660599362" sldId="282"/>
            <ac:spMk id="16" creationId="{7AAED1AB-5890-5638-9F33-4E4A626770C1}"/>
          </ac:spMkLst>
        </pc:spChg>
        <pc:spChg chg="add mod">
          <ac:chgData name="Connie Li" userId="8478e9414dc337a2" providerId="LiveId" clId="{C43F1DE0-AE6F-5401-86D2-05D412252A39}" dt="2026-04-16T19:44:17.567" v="1482" actId="1076"/>
          <ac:spMkLst>
            <pc:docMk/>
            <pc:sldMk cId="1660599362" sldId="282"/>
            <ac:spMk id="17" creationId="{3EE6A749-39AF-81AC-643F-C2DB005535ED}"/>
          </ac:spMkLst>
        </pc:spChg>
        <pc:spChg chg="add mod">
          <ac:chgData name="Connie Li" userId="8478e9414dc337a2" providerId="LiveId" clId="{C43F1DE0-AE6F-5401-86D2-05D412252A39}" dt="2026-04-16T19:44:17.567" v="1482" actId="1076"/>
          <ac:spMkLst>
            <pc:docMk/>
            <pc:sldMk cId="1660599362" sldId="282"/>
            <ac:spMk id="18" creationId="{2211624D-100F-228D-36D1-92D477954974}"/>
          </ac:spMkLst>
        </pc:spChg>
        <pc:spChg chg="add mod">
          <ac:chgData name="Connie Li" userId="8478e9414dc337a2" providerId="LiveId" clId="{C43F1DE0-AE6F-5401-86D2-05D412252A39}" dt="2026-04-16T19:44:17.567" v="1482" actId="1076"/>
          <ac:spMkLst>
            <pc:docMk/>
            <pc:sldMk cId="1660599362" sldId="282"/>
            <ac:spMk id="19" creationId="{4D37FE68-5F22-6542-132A-E9D07CCC3A94}"/>
          </ac:spMkLst>
        </pc:spChg>
        <pc:spChg chg="add mod">
          <ac:chgData name="Connie Li" userId="8478e9414dc337a2" providerId="LiveId" clId="{C43F1DE0-AE6F-5401-86D2-05D412252A39}" dt="2026-04-16T19:44:17.567" v="1482" actId="1076"/>
          <ac:spMkLst>
            <pc:docMk/>
            <pc:sldMk cId="1660599362" sldId="282"/>
            <ac:spMk id="20" creationId="{F7F4A8CF-5E25-795E-4126-AF92262E5696}"/>
          </ac:spMkLst>
        </pc:spChg>
        <pc:picChg chg="add mod">
          <ac:chgData name="Connie Li" userId="8478e9414dc337a2" providerId="LiveId" clId="{C43F1DE0-AE6F-5401-86D2-05D412252A39}" dt="2026-04-16T19:43:16.782" v="1464" actId="1076"/>
          <ac:picMkLst>
            <pc:docMk/>
            <pc:sldMk cId="1660599362" sldId="282"/>
            <ac:picMk id="5" creationId="{6E3B8FA4-3A2D-4D80-2928-46D613340527}"/>
          </ac:picMkLst>
        </pc:picChg>
        <pc:picChg chg="add mod">
          <ac:chgData name="Connie Li" userId="8478e9414dc337a2" providerId="LiveId" clId="{C43F1DE0-AE6F-5401-86D2-05D412252A39}" dt="2026-04-16T19:44:17.567" v="1482" actId="1076"/>
          <ac:picMkLst>
            <pc:docMk/>
            <pc:sldMk cId="1660599362" sldId="282"/>
            <ac:picMk id="6" creationId="{1C29BC34-7EE3-D919-673D-2E7628BB1BD5}"/>
          </ac:picMkLst>
        </pc:picChg>
        <pc:picChg chg="add mod">
          <ac:chgData name="Connie Li" userId="8478e9414dc337a2" providerId="LiveId" clId="{C43F1DE0-AE6F-5401-86D2-05D412252A39}" dt="2026-04-16T19:43:16.782" v="1464" actId="1076"/>
          <ac:picMkLst>
            <pc:docMk/>
            <pc:sldMk cId="1660599362" sldId="282"/>
            <ac:picMk id="7" creationId="{92B5859A-CA40-6992-D264-4C588EE92A56}"/>
          </ac:picMkLst>
        </pc:picChg>
      </pc:sldChg>
      <pc:sldChg chg="modSp new mod">
        <pc:chgData name="Connie Li" userId="8478e9414dc337a2" providerId="LiveId" clId="{C43F1DE0-AE6F-5401-86D2-05D412252A39}" dt="2026-04-16T19:48:22.344" v="1883" actId="6549"/>
        <pc:sldMkLst>
          <pc:docMk/>
          <pc:sldMk cId="598206917" sldId="283"/>
        </pc:sldMkLst>
        <pc:spChg chg="mod">
          <ac:chgData name="Connie Li" userId="8478e9414dc337a2" providerId="LiveId" clId="{C43F1DE0-AE6F-5401-86D2-05D412252A39}" dt="2026-04-16T19:46:44.009" v="1582" actId="20577"/>
          <ac:spMkLst>
            <pc:docMk/>
            <pc:sldMk cId="598206917" sldId="283"/>
            <ac:spMk id="2" creationId="{78901D79-037A-3FF8-3405-C39605C6CA04}"/>
          </ac:spMkLst>
        </pc:spChg>
        <pc:spChg chg="mod">
          <ac:chgData name="Connie Li" userId="8478e9414dc337a2" providerId="LiveId" clId="{C43F1DE0-AE6F-5401-86D2-05D412252A39}" dt="2026-04-16T19:48:22.344" v="1883" actId="6549"/>
          <ac:spMkLst>
            <pc:docMk/>
            <pc:sldMk cId="598206917" sldId="283"/>
            <ac:spMk id="3" creationId="{3AF3BBDD-DF49-B06B-18FD-8A521FCC27CA}"/>
          </ac:spMkLst>
        </pc:spChg>
      </pc:sldChg>
      <pc:sldChg chg="modSp add mod">
        <pc:chgData name="Connie Li" userId="8478e9414dc337a2" providerId="LiveId" clId="{C43F1DE0-AE6F-5401-86D2-05D412252A39}" dt="2026-05-09T16:50:18.376" v="2248" actId="20577"/>
        <pc:sldMkLst>
          <pc:docMk/>
          <pc:sldMk cId="932535102" sldId="284"/>
        </pc:sldMkLst>
        <pc:spChg chg="mod">
          <ac:chgData name="Connie Li" userId="8478e9414dc337a2" providerId="LiveId" clId="{C43F1DE0-AE6F-5401-86D2-05D412252A39}" dt="2026-05-09T16:48:31.450" v="2018" actId="20577"/>
          <ac:spMkLst>
            <pc:docMk/>
            <pc:sldMk cId="932535102" sldId="284"/>
            <ac:spMk id="2" creationId="{39154079-97A2-A71B-EBA4-2CCC4C0CDC6F}"/>
          </ac:spMkLst>
        </pc:spChg>
        <pc:spChg chg="mod">
          <ac:chgData name="Connie Li" userId="8478e9414dc337a2" providerId="LiveId" clId="{C43F1DE0-AE6F-5401-86D2-05D412252A39}" dt="2026-05-09T16:50:18.376" v="2248" actId="20577"/>
          <ac:spMkLst>
            <pc:docMk/>
            <pc:sldMk cId="932535102" sldId="284"/>
            <ac:spMk id="3" creationId="{75C2FC7B-939B-76D6-B931-225DB474B64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" name="Google Shape;6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" name="Google Shape;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Considerations: statistics, cost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1219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8"/>
          <p:cNvSpPr txBox="1">
            <a:spLocks noGrp="1"/>
          </p:cNvSpPr>
          <p:nvPr>
            <p:ph type="ctrTitle"/>
          </p:nvPr>
        </p:nvSpPr>
        <p:spPr>
          <a:xfrm>
            <a:off x="2548581" y="2505673"/>
            <a:ext cx="7094838" cy="1026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Helvetica Neue Light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ubTitle" idx="1"/>
          </p:nvPr>
        </p:nvSpPr>
        <p:spPr>
          <a:xfrm>
            <a:off x="3690730" y="3532213"/>
            <a:ext cx="481053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 Ligh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kshop title slide">
  <p:cSld name="Workshop title slid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ctrTitle"/>
          </p:nvPr>
        </p:nvSpPr>
        <p:spPr>
          <a:xfrm>
            <a:off x="640492" y="2250180"/>
            <a:ext cx="7094838" cy="1026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Helvetica Neue Light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3" name="Google Shape;63;p12" descr="A logo with white dots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80843" y="236128"/>
            <a:ext cx="2653569" cy="132678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2"/>
          <p:cNvSpPr txBox="1"/>
          <p:nvPr/>
        </p:nvSpPr>
        <p:spPr>
          <a:xfrm>
            <a:off x="0" y="6521547"/>
            <a:ext cx="481053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Canadian Bioinformatics Workshops | bioinformatics.ca</a:t>
            </a:r>
            <a:endParaRPr sz="14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5" name="Google Shape;65;p12"/>
          <p:cNvSpPr txBox="1">
            <a:spLocks noGrp="1"/>
          </p:cNvSpPr>
          <p:nvPr>
            <p:ph type="subTitle" idx="1"/>
          </p:nvPr>
        </p:nvSpPr>
        <p:spPr>
          <a:xfrm>
            <a:off x="1782641" y="3276720"/>
            <a:ext cx="481053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 Light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 Ligh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393F"/>
            </a:gs>
            <a:gs pos="45000">
              <a:srgbClr val="70247F"/>
            </a:gs>
            <a:gs pos="100000">
              <a:srgbClr val="B40805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Helvetica Neue Light"/>
              <a:buNone/>
              <a:defRPr sz="4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  <a:solidFill>
            <a:srgbClr val="7024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 Light"/>
              <a:buNone/>
              <a:defRPr sz="4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9"/>
          <p:cNvSpPr txBox="1"/>
          <p:nvPr/>
        </p:nvSpPr>
        <p:spPr>
          <a:xfrm>
            <a:off x="0" y="6521547"/>
            <a:ext cx="481053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Canadian Bioinformatics Workshops | bioinformatics.ca</a:t>
            </a:r>
            <a:endParaRPr sz="1400" b="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0" name="Google Shape;20;p9" descr="Purple circles on a black background&#10;&#10;AI-generated content may be incorrect.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352340" y="0"/>
            <a:ext cx="839659" cy="83965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/>
          <p:nvPr/>
        </p:nvSpPr>
        <p:spPr>
          <a:xfrm>
            <a:off x="0" y="0"/>
            <a:ext cx="8610601" cy="6858000"/>
          </a:xfrm>
          <a:prstGeom prst="rect">
            <a:avLst/>
          </a:prstGeom>
          <a:gradFill>
            <a:gsLst>
              <a:gs pos="0">
                <a:srgbClr val="24393F"/>
              </a:gs>
              <a:gs pos="54000">
                <a:srgbClr val="70247F"/>
              </a:gs>
              <a:gs pos="100000">
                <a:srgbClr val="B40805"/>
              </a:gs>
            </a:gsLst>
            <a:path path="circle">
              <a:fillToRect l="100000" t="100000"/>
            </a:path>
            <a:tileRect r="-100000" b="-100000"/>
          </a:gra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Helvetica Neue Light"/>
              <a:buNone/>
              <a:defRPr sz="4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ioconductor.org/packages/release/bioc/html/edgeR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hyperlink" Target="https://bioconductor.org/packages/release/bioc/html/DESeq2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bioinformaticsdotca.github.io/PNA_CalSask-2605/module-2.html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NA_microarray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hyperlink" Target="https://en.wikipedia.org/wiki/RNA-Seq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393F"/>
            </a:gs>
            <a:gs pos="24000">
              <a:srgbClr val="70247F"/>
            </a:gs>
            <a:gs pos="100000">
              <a:srgbClr val="B40805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"/>
          <p:cNvSpPr txBox="1">
            <a:spLocks noGrp="1"/>
          </p:cNvSpPr>
          <p:nvPr>
            <p:ph type="subTitle" idx="1"/>
          </p:nvPr>
        </p:nvSpPr>
        <p:spPr>
          <a:xfrm>
            <a:off x="6801238" y="3429000"/>
            <a:ext cx="4567235" cy="781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4400" b="1">
                <a:latin typeface="Helvetica Neue"/>
                <a:ea typeface="Helvetica Neue"/>
                <a:cs typeface="Helvetica Neue"/>
                <a:sym typeface="Helvetica Neue"/>
              </a:rPr>
              <a:t>bioinformatics.ca</a:t>
            </a:r>
            <a:endParaRPr/>
          </a:p>
        </p:txBody>
      </p:sp>
      <p:pic>
        <p:nvPicPr>
          <p:cNvPr id="72" name="Google Shape;72;p1" descr="A logo with white dot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l="12297" r="12121"/>
          <a:stretch/>
        </p:blipFill>
        <p:spPr>
          <a:xfrm>
            <a:off x="670379" y="1341316"/>
            <a:ext cx="5766816" cy="3815097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"/>
          <p:cNvSpPr txBox="1"/>
          <p:nvPr/>
        </p:nvSpPr>
        <p:spPr>
          <a:xfrm>
            <a:off x="6648092" y="4210755"/>
            <a:ext cx="4873529" cy="416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bioinformaticsdotca.github.io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"/>
          <p:cNvSpPr txBox="1"/>
          <p:nvPr/>
        </p:nvSpPr>
        <p:spPr>
          <a:xfrm>
            <a:off x="10523913" y="465513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D481F-35FC-C16D-DA49-CFEC9EF38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 RNA-seq DE analysis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9EF07F-BBA8-A50D-167F-C949229E6A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must model RNA-seq count data appropriately </a:t>
            </a:r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97B876-5037-E448-0C9C-069DFABA0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1719" y="2571593"/>
            <a:ext cx="4774406" cy="32465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8A2ED6-A2C3-F4CD-7B2B-93185D35081D}"/>
              </a:ext>
            </a:extLst>
          </p:cNvPr>
          <p:cNvSpPr txBox="1"/>
          <p:nvPr/>
        </p:nvSpPr>
        <p:spPr>
          <a:xfrm>
            <a:off x="6579394" y="5953126"/>
            <a:ext cx="61079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https://bioconductor.org/packages/release/bioc/html/edgeR.html</a:t>
            </a:r>
            <a:r>
              <a:rPr lang="en-US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12E78A-29FD-F959-6F7F-9587EB1D10A1}"/>
              </a:ext>
            </a:extLst>
          </p:cNvPr>
          <p:cNvSpPr txBox="1"/>
          <p:nvPr/>
        </p:nvSpPr>
        <p:spPr>
          <a:xfrm>
            <a:off x="904874" y="5936654"/>
            <a:ext cx="63543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https://bioconductor.org/packages/release/bioc/html/DESeq2.html</a:t>
            </a:r>
            <a:r>
              <a:rPr lang="en-US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D4C681-4077-50EB-8992-E00F333C0D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319" y="2649856"/>
            <a:ext cx="4349293" cy="309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4A154-9588-688D-79A3-C25319B72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F5210-4A35-9482-03DC-61B62EBF4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 RNA-seq DE analysis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981EB-5403-1E74-0BA8-2DAAD56741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must model RNA-seq count data appropriately</a:t>
            </a:r>
          </a:p>
          <a:p>
            <a:r>
              <a:rPr lang="en-US" dirty="0"/>
              <a:t>DESeq2 and </a:t>
            </a:r>
            <a:r>
              <a:rPr lang="en-US" dirty="0" err="1"/>
              <a:t>EdgeR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Use negative binomial distribution models </a:t>
            </a:r>
          </a:p>
          <a:p>
            <a:pPr lvl="1"/>
            <a:r>
              <a:rPr lang="en-US" dirty="0"/>
              <a:t>Account for dispersion </a:t>
            </a:r>
          </a:p>
          <a:p>
            <a:pPr lvl="1"/>
            <a:r>
              <a:rPr lang="en-US" dirty="0"/>
              <a:t>Include tools for statistical analysis and visualization </a:t>
            </a:r>
          </a:p>
          <a:p>
            <a:pPr lvl="1"/>
            <a:r>
              <a:rPr lang="en-US" dirty="0"/>
              <a:t>Are both frequently used, well-documented, and well-supported </a:t>
            </a:r>
          </a:p>
          <a:p>
            <a:r>
              <a:rPr lang="en-US" dirty="0"/>
              <a:t>We’ll use DESeq2 in Lab 2a </a:t>
            </a:r>
          </a:p>
        </p:txBody>
      </p:sp>
    </p:spTree>
    <p:extLst>
      <p:ext uri="{BB962C8B-B14F-4D97-AF65-F5344CB8AC3E}">
        <p14:creationId xmlns:p14="http://schemas.microsoft.com/office/powerpoint/2010/main" val="206112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14CFC-6DB7-0638-68D1-9CBD49EF4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statistical outputs </a:t>
            </a:r>
          </a:p>
        </p:txBody>
      </p:sp>
      <p:sp>
        <p:nvSpPr>
          <p:cNvPr id="15" name="Shape 1">
            <a:extLst>
              <a:ext uri="{FF2B5EF4-FFF2-40B4-BE49-F238E27FC236}">
                <a16:creationId xmlns:a16="http://schemas.microsoft.com/office/drawing/2014/main" id="{9C8C0EBE-AD88-E199-C1DF-C1A380D0E54C}"/>
              </a:ext>
            </a:extLst>
          </p:cNvPr>
          <p:cNvSpPr/>
          <p:nvPr/>
        </p:nvSpPr>
        <p:spPr>
          <a:xfrm>
            <a:off x="1707356" y="2084547"/>
            <a:ext cx="2743200" cy="310896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6" name="Shape 2">
            <a:extLst>
              <a:ext uri="{FF2B5EF4-FFF2-40B4-BE49-F238E27FC236}">
                <a16:creationId xmlns:a16="http://schemas.microsoft.com/office/drawing/2014/main" id="{B2082D9D-EB85-51D3-A1E1-3FB2E39F1A53}"/>
              </a:ext>
            </a:extLst>
          </p:cNvPr>
          <p:cNvSpPr/>
          <p:nvPr/>
        </p:nvSpPr>
        <p:spPr>
          <a:xfrm>
            <a:off x="1707356" y="2084547"/>
            <a:ext cx="2743200" cy="640080"/>
          </a:xfrm>
          <a:prstGeom prst="rect">
            <a:avLst/>
          </a:prstGeom>
          <a:solidFill>
            <a:srgbClr val="0A9396"/>
          </a:solidFill>
          <a:ln/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7" name="Text 3">
            <a:extLst>
              <a:ext uri="{FF2B5EF4-FFF2-40B4-BE49-F238E27FC236}">
                <a16:creationId xmlns:a16="http://schemas.microsoft.com/office/drawing/2014/main" id="{20ABFE5C-144D-3AE0-6DEB-ACED10585DFA}"/>
              </a:ext>
            </a:extLst>
          </p:cNvPr>
          <p:cNvSpPr/>
          <p:nvPr/>
        </p:nvSpPr>
        <p:spPr>
          <a:xfrm>
            <a:off x="1707356" y="2130267"/>
            <a:ext cx="2743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Helvetica" pitchFamily="2" charset="0"/>
                <a:ea typeface="Calibri" pitchFamily="34" charset="-122"/>
                <a:cs typeface="Calibri" pitchFamily="34" charset="-120"/>
              </a:rPr>
              <a:t>Log2 Fold Change</a:t>
            </a:r>
            <a:endParaRPr lang="en-US" sz="1600" dirty="0">
              <a:latin typeface="Helvetica" pitchFamily="2" charset="0"/>
            </a:endParaRPr>
          </a:p>
        </p:txBody>
      </p:sp>
      <p:sp>
        <p:nvSpPr>
          <p:cNvPr id="18" name="Text 4">
            <a:extLst>
              <a:ext uri="{FF2B5EF4-FFF2-40B4-BE49-F238E27FC236}">
                <a16:creationId xmlns:a16="http://schemas.microsoft.com/office/drawing/2014/main" id="{28CB3021-AB5E-8B53-06A5-A6F39D511D20}"/>
              </a:ext>
            </a:extLst>
          </p:cNvPr>
          <p:cNvSpPr/>
          <p:nvPr/>
        </p:nvSpPr>
        <p:spPr>
          <a:xfrm>
            <a:off x="1707356" y="2450307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FFFFFF"/>
                </a:solidFill>
                <a:latin typeface="Helvetica" pitchFamily="2" charset="0"/>
                <a:ea typeface="Consolas" pitchFamily="34" charset="-122"/>
                <a:cs typeface="Consolas" pitchFamily="34" charset="-120"/>
              </a:rPr>
              <a:t>log2FC</a:t>
            </a:r>
            <a:endParaRPr lang="en-US" sz="1200" dirty="0">
              <a:latin typeface="Helvetica" pitchFamily="2" charset="0"/>
            </a:endParaRPr>
          </a:p>
        </p:txBody>
      </p:sp>
      <p:sp>
        <p:nvSpPr>
          <p:cNvPr id="19" name="Text 5">
            <a:extLst>
              <a:ext uri="{FF2B5EF4-FFF2-40B4-BE49-F238E27FC236}">
                <a16:creationId xmlns:a16="http://schemas.microsoft.com/office/drawing/2014/main" id="{61E153E2-2540-6C5A-E945-363FC1516EB7}"/>
              </a:ext>
            </a:extLst>
          </p:cNvPr>
          <p:cNvSpPr/>
          <p:nvPr/>
        </p:nvSpPr>
        <p:spPr>
          <a:xfrm>
            <a:off x="1844516" y="2861787"/>
            <a:ext cx="246888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001219"/>
                </a:solidFill>
                <a:latin typeface="Helvetica" pitchFamily="2" charset="0"/>
                <a:ea typeface="Calibri" pitchFamily="34" charset="-122"/>
                <a:cs typeface="Calibri" pitchFamily="34" charset="-120"/>
              </a:rPr>
              <a:t>Direction and magnitude of change</a:t>
            </a:r>
            <a:endParaRPr lang="en-US" sz="1300" dirty="0">
              <a:latin typeface="Helvetica" pitchFamily="2" charset="0"/>
            </a:endParaRPr>
          </a:p>
        </p:txBody>
      </p:sp>
      <p:sp>
        <p:nvSpPr>
          <p:cNvPr id="20" name="Shape 6">
            <a:extLst>
              <a:ext uri="{FF2B5EF4-FFF2-40B4-BE49-F238E27FC236}">
                <a16:creationId xmlns:a16="http://schemas.microsoft.com/office/drawing/2014/main" id="{6B9BFFAD-ABE3-6F29-DF6D-47E305316303}"/>
              </a:ext>
            </a:extLst>
          </p:cNvPr>
          <p:cNvSpPr/>
          <p:nvPr/>
        </p:nvSpPr>
        <p:spPr>
          <a:xfrm>
            <a:off x="1981676" y="3639027"/>
            <a:ext cx="2194560" cy="0"/>
          </a:xfrm>
          <a:prstGeom prst="line">
            <a:avLst/>
          </a:prstGeom>
          <a:noFill/>
          <a:ln w="6350">
            <a:solidFill>
              <a:srgbClr val="6C757D"/>
            </a:solidFill>
            <a:prstDash val="solid"/>
          </a:ln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21" name="Text 7">
            <a:extLst>
              <a:ext uri="{FF2B5EF4-FFF2-40B4-BE49-F238E27FC236}">
                <a16:creationId xmlns:a16="http://schemas.microsoft.com/office/drawing/2014/main" id="{093A3A69-B514-9295-482D-765DCE6061DE}"/>
              </a:ext>
            </a:extLst>
          </p:cNvPr>
          <p:cNvSpPr/>
          <p:nvPr/>
        </p:nvSpPr>
        <p:spPr>
          <a:xfrm>
            <a:off x="1844516" y="3730467"/>
            <a:ext cx="246888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6C757D"/>
                </a:solidFill>
                <a:latin typeface="Helvetica" pitchFamily="2" charset="0"/>
                <a:ea typeface="Calibri" pitchFamily="34" charset="-122"/>
                <a:cs typeface="Calibri" pitchFamily="34" charset="-120"/>
              </a:rPr>
              <a:t>log2FC = 1 means 2× higher</a:t>
            </a:r>
            <a:endParaRPr lang="en-US" sz="1200" dirty="0">
              <a:latin typeface="Helvetica" pitchFamily="2" charset="0"/>
            </a:endParaRPr>
          </a:p>
          <a:p>
            <a:pPr marL="0" indent="0" algn="ctr">
              <a:buNone/>
            </a:pPr>
            <a:r>
              <a:rPr lang="en-US" sz="1200" dirty="0">
                <a:solidFill>
                  <a:srgbClr val="6C757D"/>
                </a:solidFill>
                <a:latin typeface="Helvetica" pitchFamily="2" charset="0"/>
                <a:ea typeface="Calibri" pitchFamily="34" charset="-122"/>
                <a:cs typeface="Calibri" pitchFamily="34" charset="-120"/>
              </a:rPr>
              <a:t>log2FC = -1 means 2× lower</a:t>
            </a:r>
            <a:endParaRPr lang="en-US" sz="1200" dirty="0">
              <a:latin typeface="Helvetica" pitchFamily="2" charset="0"/>
            </a:endParaRPr>
          </a:p>
        </p:txBody>
      </p:sp>
      <p:sp>
        <p:nvSpPr>
          <p:cNvPr id="22" name="Shape 8">
            <a:extLst>
              <a:ext uri="{FF2B5EF4-FFF2-40B4-BE49-F238E27FC236}">
                <a16:creationId xmlns:a16="http://schemas.microsoft.com/office/drawing/2014/main" id="{2F64F64F-A663-84F6-FBAD-4FE319FC3BC7}"/>
              </a:ext>
            </a:extLst>
          </p:cNvPr>
          <p:cNvSpPr/>
          <p:nvPr/>
        </p:nvSpPr>
        <p:spPr>
          <a:xfrm>
            <a:off x="4587716" y="2084547"/>
            <a:ext cx="2743200" cy="310896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23" name="Shape 9">
            <a:extLst>
              <a:ext uri="{FF2B5EF4-FFF2-40B4-BE49-F238E27FC236}">
                <a16:creationId xmlns:a16="http://schemas.microsoft.com/office/drawing/2014/main" id="{4786C44D-1178-B43A-6CBA-5E5287BBFF9F}"/>
              </a:ext>
            </a:extLst>
          </p:cNvPr>
          <p:cNvSpPr/>
          <p:nvPr/>
        </p:nvSpPr>
        <p:spPr>
          <a:xfrm>
            <a:off x="4587716" y="2084547"/>
            <a:ext cx="2743200" cy="640080"/>
          </a:xfrm>
          <a:prstGeom prst="rect">
            <a:avLst/>
          </a:prstGeom>
          <a:solidFill>
            <a:srgbClr val="1C7293"/>
          </a:solidFill>
          <a:ln/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24" name="Text 10">
            <a:extLst>
              <a:ext uri="{FF2B5EF4-FFF2-40B4-BE49-F238E27FC236}">
                <a16:creationId xmlns:a16="http://schemas.microsoft.com/office/drawing/2014/main" id="{B979E52F-ACAB-2B71-C1BA-529804ED6641}"/>
              </a:ext>
            </a:extLst>
          </p:cNvPr>
          <p:cNvSpPr/>
          <p:nvPr/>
        </p:nvSpPr>
        <p:spPr>
          <a:xfrm>
            <a:off x="4587716" y="2130267"/>
            <a:ext cx="2743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Helvetica" pitchFamily="2" charset="0"/>
                <a:ea typeface="Calibri" pitchFamily="34" charset="-122"/>
                <a:cs typeface="Calibri" pitchFamily="34" charset="-120"/>
              </a:rPr>
              <a:t>P-value</a:t>
            </a:r>
            <a:endParaRPr lang="en-US" sz="1600" dirty="0">
              <a:latin typeface="Helvetica" pitchFamily="2" charset="0"/>
            </a:endParaRPr>
          </a:p>
        </p:txBody>
      </p:sp>
      <p:sp>
        <p:nvSpPr>
          <p:cNvPr id="25" name="Text 11">
            <a:extLst>
              <a:ext uri="{FF2B5EF4-FFF2-40B4-BE49-F238E27FC236}">
                <a16:creationId xmlns:a16="http://schemas.microsoft.com/office/drawing/2014/main" id="{7BE57CBE-6258-B97F-4062-A4D25E43B529}"/>
              </a:ext>
            </a:extLst>
          </p:cNvPr>
          <p:cNvSpPr/>
          <p:nvPr/>
        </p:nvSpPr>
        <p:spPr>
          <a:xfrm>
            <a:off x="4587716" y="2450307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FFFFFF"/>
                </a:solidFill>
                <a:latin typeface="Helvetica" pitchFamily="2" charset="0"/>
                <a:ea typeface="Consolas" pitchFamily="34" charset="-122"/>
                <a:cs typeface="Consolas" pitchFamily="34" charset="-120"/>
              </a:rPr>
              <a:t>p</a:t>
            </a:r>
            <a:endParaRPr lang="en-US" sz="1200" dirty="0">
              <a:latin typeface="Helvetica" pitchFamily="2" charset="0"/>
            </a:endParaRPr>
          </a:p>
        </p:txBody>
      </p:sp>
      <p:sp>
        <p:nvSpPr>
          <p:cNvPr id="26" name="Text 12">
            <a:extLst>
              <a:ext uri="{FF2B5EF4-FFF2-40B4-BE49-F238E27FC236}">
                <a16:creationId xmlns:a16="http://schemas.microsoft.com/office/drawing/2014/main" id="{76C19E12-077D-C11E-FB73-89FC2A15CBA5}"/>
              </a:ext>
            </a:extLst>
          </p:cNvPr>
          <p:cNvSpPr/>
          <p:nvPr/>
        </p:nvSpPr>
        <p:spPr>
          <a:xfrm>
            <a:off x="4724876" y="2861787"/>
            <a:ext cx="246888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001219"/>
                </a:solidFill>
                <a:latin typeface="Helvetica" pitchFamily="2" charset="0"/>
                <a:ea typeface="Calibri" pitchFamily="34" charset="-122"/>
                <a:cs typeface="Calibri" pitchFamily="34" charset="-120"/>
              </a:rPr>
              <a:t>Probability of seeing this result by chance</a:t>
            </a:r>
            <a:endParaRPr lang="en-US" sz="1300" dirty="0">
              <a:latin typeface="Helvetica" pitchFamily="2" charset="0"/>
            </a:endParaRPr>
          </a:p>
        </p:txBody>
      </p:sp>
      <p:sp>
        <p:nvSpPr>
          <p:cNvPr id="27" name="Shape 13">
            <a:extLst>
              <a:ext uri="{FF2B5EF4-FFF2-40B4-BE49-F238E27FC236}">
                <a16:creationId xmlns:a16="http://schemas.microsoft.com/office/drawing/2014/main" id="{8CE5DB50-DD9F-4318-9D98-7BD6CF92E001}"/>
              </a:ext>
            </a:extLst>
          </p:cNvPr>
          <p:cNvSpPr/>
          <p:nvPr/>
        </p:nvSpPr>
        <p:spPr>
          <a:xfrm>
            <a:off x="4862036" y="3639027"/>
            <a:ext cx="2194560" cy="0"/>
          </a:xfrm>
          <a:prstGeom prst="line">
            <a:avLst/>
          </a:prstGeom>
          <a:noFill/>
          <a:ln w="6350">
            <a:solidFill>
              <a:srgbClr val="6C757D"/>
            </a:solidFill>
            <a:prstDash val="solid"/>
          </a:ln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28" name="Text 14">
            <a:extLst>
              <a:ext uri="{FF2B5EF4-FFF2-40B4-BE49-F238E27FC236}">
                <a16:creationId xmlns:a16="http://schemas.microsoft.com/office/drawing/2014/main" id="{B3316664-53A0-784B-6212-088263433E09}"/>
              </a:ext>
            </a:extLst>
          </p:cNvPr>
          <p:cNvSpPr/>
          <p:nvPr/>
        </p:nvSpPr>
        <p:spPr>
          <a:xfrm>
            <a:off x="4724876" y="3730467"/>
            <a:ext cx="246888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6C757D"/>
                </a:solidFill>
                <a:latin typeface="Helvetica" pitchFamily="2" charset="0"/>
                <a:ea typeface="Calibri" pitchFamily="34" charset="-122"/>
                <a:cs typeface="Calibri" pitchFamily="34" charset="-120"/>
              </a:rPr>
              <a:t>Tests if expression differs</a:t>
            </a:r>
            <a:endParaRPr lang="en-US" sz="1200" dirty="0">
              <a:latin typeface="Helvetica" pitchFamily="2" charset="0"/>
            </a:endParaRPr>
          </a:p>
          <a:p>
            <a:pPr marL="0" indent="0" algn="ctr">
              <a:buNone/>
            </a:pPr>
            <a:r>
              <a:rPr lang="en-US" sz="1200" dirty="0">
                <a:solidFill>
                  <a:srgbClr val="6C757D"/>
                </a:solidFill>
                <a:latin typeface="Helvetica" pitchFamily="2" charset="0"/>
                <a:ea typeface="Calibri" pitchFamily="34" charset="-122"/>
                <a:cs typeface="Calibri" pitchFamily="34" charset="-120"/>
              </a:rPr>
              <a:t>from null hypothesis</a:t>
            </a:r>
            <a:endParaRPr lang="en-US" sz="1200" dirty="0">
              <a:latin typeface="Helvetica" pitchFamily="2" charset="0"/>
            </a:endParaRPr>
          </a:p>
        </p:txBody>
      </p:sp>
      <p:sp>
        <p:nvSpPr>
          <p:cNvPr id="29" name="Shape 15">
            <a:extLst>
              <a:ext uri="{FF2B5EF4-FFF2-40B4-BE49-F238E27FC236}">
                <a16:creationId xmlns:a16="http://schemas.microsoft.com/office/drawing/2014/main" id="{2874EB99-86BA-25B7-3D41-EC8E62E1EB52}"/>
              </a:ext>
            </a:extLst>
          </p:cNvPr>
          <p:cNvSpPr/>
          <p:nvPr/>
        </p:nvSpPr>
        <p:spPr>
          <a:xfrm>
            <a:off x="7468076" y="2084547"/>
            <a:ext cx="2743200" cy="310896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30" name="Shape 16">
            <a:extLst>
              <a:ext uri="{FF2B5EF4-FFF2-40B4-BE49-F238E27FC236}">
                <a16:creationId xmlns:a16="http://schemas.microsoft.com/office/drawing/2014/main" id="{781801E4-1BD3-954C-1A92-C61B147A8C86}"/>
              </a:ext>
            </a:extLst>
          </p:cNvPr>
          <p:cNvSpPr/>
          <p:nvPr/>
        </p:nvSpPr>
        <p:spPr>
          <a:xfrm>
            <a:off x="7468076" y="2084547"/>
            <a:ext cx="2743200" cy="640080"/>
          </a:xfrm>
          <a:prstGeom prst="rect">
            <a:avLst/>
          </a:prstGeom>
          <a:solidFill>
            <a:srgbClr val="065A82"/>
          </a:solidFill>
          <a:ln/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31" name="Text 17">
            <a:extLst>
              <a:ext uri="{FF2B5EF4-FFF2-40B4-BE49-F238E27FC236}">
                <a16:creationId xmlns:a16="http://schemas.microsoft.com/office/drawing/2014/main" id="{4207500C-EDC5-2CA7-15C6-C54CB508C7F1}"/>
              </a:ext>
            </a:extLst>
          </p:cNvPr>
          <p:cNvSpPr/>
          <p:nvPr/>
        </p:nvSpPr>
        <p:spPr>
          <a:xfrm>
            <a:off x="7468076" y="2130267"/>
            <a:ext cx="2743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Helvetica" pitchFamily="2" charset="0"/>
                <a:ea typeface="Calibri" pitchFamily="34" charset="-122"/>
                <a:cs typeface="Calibri" pitchFamily="34" charset="-120"/>
              </a:rPr>
              <a:t>Adjusted P-value</a:t>
            </a:r>
            <a:endParaRPr lang="en-US" sz="1600" dirty="0">
              <a:latin typeface="Helvetica" pitchFamily="2" charset="0"/>
            </a:endParaRPr>
          </a:p>
        </p:txBody>
      </p:sp>
      <p:sp>
        <p:nvSpPr>
          <p:cNvPr id="32" name="Text 18">
            <a:extLst>
              <a:ext uri="{FF2B5EF4-FFF2-40B4-BE49-F238E27FC236}">
                <a16:creationId xmlns:a16="http://schemas.microsoft.com/office/drawing/2014/main" id="{ED627CF1-4754-F156-E997-5B7AB2CFAD42}"/>
              </a:ext>
            </a:extLst>
          </p:cNvPr>
          <p:cNvSpPr/>
          <p:nvPr/>
        </p:nvSpPr>
        <p:spPr>
          <a:xfrm>
            <a:off x="7468076" y="2450307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FFFFFF"/>
                </a:solidFill>
                <a:latin typeface="Helvetica" pitchFamily="2" charset="0"/>
                <a:ea typeface="Consolas" pitchFamily="34" charset="-122"/>
                <a:cs typeface="Consolas" pitchFamily="34" charset="-120"/>
              </a:rPr>
              <a:t>FDR</a:t>
            </a:r>
            <a:endParaRPr lang="en-US" sz="1200" dirty="0">
              <a:latin typeface="Helvetica" pitchFamily="2" charset="0"/>
            </a:endParaRPr>
          </a:p>
        </p:txBody>
      </p:sp>
      <p:sp>
        <p:nvSpPr>
          <p:cNvPr id="33" name="Text 19">
            <a:extLst>
              <a:ext uri="{FF2B5EF4-FFF2-40B4-BE49-F238E27FC236}">
                <a16:creationId xmlns:a16="http://schemas.microsoft.com/office/drawing/2014/main" id="{A7061DF6-B153-FF77-9F9C-95D81916EEB0}"/>
              </a:ext>
            </a:extLst>
          </p:cNvPr>
          <p:cNvSpPr/>
          <p:nvPr/>
        </p:nvSpPr>
        <p:spPr>
          <a:xfrm>
            <a:off x="7605236" y="2861787"/>
            <a:ext cx="246888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001219"/>
                </a:solidFill>
                <a:latin typeface="Helvetica" pitchFamily="2" charset="0"/>
                <a:ea typeface="Calibri" pitchFamily="34" charset="-122"/>
                <a:cs typeface="Calibri" pitchFamily="34" charset="-120"/>
              </a:rPr>
              <a:t>P-value corrected for multiple testing</a:t>
            </a:r>
            <a:endParaRPr lang="en-US" sz="1300" dirty="0">
              <a:latin typeface="Helvetica" pitchFamily="2" charset="0"/>
            </a:endParaRPr>
          </a:p>
        </p:txBody>
      </p:sp>
      <p:sp>
        <p:nvSpPr>
          <p:cNvPr id="34" name="Shape 20">
            <a:extLst>
              <a:ext uri="{FF2B5EF4-FFF2-40B4-BE49-F238E27FC236}">
                <a16:creationId xmlns:a16="http://schemas.microsoft.com/office/drawing/2014/main" id="{7CCF678D-C7A8-9D24-EBC1-9A9B6B7AAC6C}"/>
              </a:ext>
            </a:extLst>
          </p:cNvPr>
          <p:cNvSpPr/>
          <p:nvPr/>
        </p:nvSpPr>
        <p:spPr>
          <a:xfrm>
            <a:off x="7742396" y="3639027"/>
            <a:ext cx="2194560" cy="0"/>
          </a:xfrm>
          <a:prstGeom prst="line">
            <a:avLst/>
          </a:prstGeom>
          <a:noFill/>
          <a:ln w="6350">
            <a:solidFill>
              <a:srgbClr val="6C757D"/>
            </a:solidFill>
            <a:prstDash val="solid"/>
          </a:ln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35" name="Text 21">
            <a:extLst>
              <a:ext uri="{FF2B5EF4-FFF2-40B4-BE49-F238E27FC236}">
                <a16:creationId xmlns:a16="http://schemas.microsoft.com/office/drawing/2014/main" id="{7101A89A-AF85-454D-5577-96D10311F45E}"/>
              </a:ext>
            </a:extLst>
          </p:cNvPr>
          <p:cNvSpPr/>
          <p:nvPr/>
        </p:nvSpPr>
        <p:spPr>
          <a:xfrm>
            <a:off x="7605236" y="3730467"/>
            <a:ext cx="246888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6C757D"/>
                </a:solidFill>
                <a:latin typeface="Helvetica" pitchFamily="2" charset="0"/>
                <a:ea typeface="Calibri" pitchFamily="34" charset="-122"/>
                <a:cs typeface="Calibri" pitchFamily="34" charset="-120"/>
              </a:rPr>
              <a:t>Controls false discovery rate</a:t>
            </a:r>
            <a:endParaRPr lang="en-US" sz="1200" dirty="0">
              <a:latin typeface="Helvetica" pitchFamily="2" charset="0"/>
            </a:endParaRPr>
          </a:p>
          <a:p>
            <a:pPr marL="0" indent="0" algn="ctr">
              <a:buNone/>
            </a:pPr>
            <a:r>
              <a:rPr lang="en-US" sz="1200" dirty="0">
                <a:solidFill>
                  <a:srgbClr val="6C757D"/>
                </a:solidFill>
                <a:latin typeface="Helvetica" pitchFamily="2" charset="0"/>
                <a:ea typeface="Calibri" pitchFamily="34" charset="-122"/>
                <a:cs typeface="Calibri" pitchFamily="34" charset="-120"/>
              </a:rPr>
              <a:t>across all genes tested</a:t>
            </a:r>
            <a:endParaRPr lang="en-US" sz="1200" dirty="0">
              <a:latin typeface="Helvetica" pitchFamily="2" charset="0"/>
            </a:endParaRPr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51612839-8DED-FC1D-C884-0D0680C6BC6B}"/>
              </a:ext>
            </a:extLst>
          </p:cNvPr>
          <p:cNvSpPr/>
          <p:nvPr/>
        </p:nvSpPr>
        <p:spPr>
          <a:xfrm rot="16200000">
            <a:off x="8775788" y="5275209"/>
            <a:ext cx="277472" cy="34684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BDD26CA-C8BB-15BC-B895-16B4955718EB}"/>
              </a:ext>
            </a:extLst>
          </p:cNvPr>
          <p:cNvSpPr txBox="1"/>
          <p:nvPr/>
        </p:nvSpPr>
        <p:spPr>
          <a:xfrm>
            <a:off x="7355444" y="5667829"/>
            <a:ext cx="3118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" pitchFamily="2" charset="0"/>
              </a:rPr>
              <a:t>Why correct for multiple testing?</a:t>
            </a:r>
          </a:p>
        </p:txBody>
      </p:sp>
    </p:spTree>
    <p:extLst>
      <p:ext uri="{BB962C8B-B14F-4D97-AF65-F5344CB8AC3E}">
        <p14:creationId xmlns:p14="http://schemas.microsoft.com/office/powerpoint/2010/main" val="60717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D107-E4CD-55E0-0361-AF1FDF9D9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multiple testing problem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A8DE6-834E-F538-B091-ABA046EF9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9257" y="1825625"/>
            <a:ext cx="5932714" cy="4351338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/>
              <a:t>Suppose have a population with equal numbers of blue and pink dots</a:t>
            </a:r>
          </a:p>
          <a:p>
            <a:r>
              <a:rPr lang="en-US" dirty="0"/>
              <a:t>We randomly sample 10 dots thirty times </a:t>
            </a:r>
          </a:p>
          <a:p>
            <a:r>
              <a:rPr lang="en-US" dirty="0"/>
              <a:t>We test the null hypothesis for each sample </a:t>
            </a:r>
          </a:p>
          <a:p>
            <a:r>
              <a:rPr lang="en-US" dirty="0"/>
              <a:t>We obtain one statistically significant result</a:t>
            </a:r>
          </a:p>
          <a:p>
            <a:pPr lvl="1"/>
            <a:r>
              <a:rPr lang="en-US" dirty="0"/>
              <a:t>Do we believe it? </a:t>
            </a:r>
          </a:p>
        </p:txBody>
      </p:sp>
      <p:pic>
        <p:nvPicPr>
          <p:cNvPr id="4" name="Picture 2" descr="undefined">
            <a:extLst>
              <a:ext uri="{FF2B5EF4-FFF2-40B4-BE49-F238E27FC236}">
                <a16:creationId xmlns:a16="http://schemas.microsoft.com/office/drawing/2014/main" id="{B212996A-AA82-A5B2-BFF5-E2ECFEDF24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" t="15148"/>
          <a:stretch>
            <a:fillRect/>
          </a:stretch>
        </p:blipFill>
        <p:spPr bwMode="auto">
          <a:xfrm>
            <a:off x="540765" y="1687126"/>
            <a:ext cx="5085831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025167-07C5-BE26-C99C-F48E3B96B4D2}"/>
              </a:ext>
            </a:extLst>
          </p:cNvPr>
          <p:cNvSpPr txBox="1"/>
          <p:nvPr/>
        </p:nvSpPr>
        <p:spPr>
          <a:xfrm>
            <a:off x="318104" y="6173400"/>
            <a:ext cx="60977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Adapted from https://</a:t>
            </a:r>
            <a:r>
              <a:rPr lang="en-US" sz="1200" dirty="0" err="1"/>
              <a:t>en.wikipedia.org</a:t>
            </a:r>
            <a:r>
              <a:rPr lang="en-US" sz="1200" dirty="0"/>
              <a:t>/wiki/</a:t>
            </a:r>
            <a:r>
              <a:rPr lang="en-US" sz="1200" dirty="0" err="1"/>
              <a:t>Multiple_comparisons_problem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0469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493FB-4317-6B74-BCBA-F36EC0072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76533-5E7C-4885-EFE8-D99E2B16F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multiple testing problem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65B8D-D59B-31A4-AE4C-A81AC0E52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164318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In bioinformatics, we often run thousands of tests and use a significance threshold (⍺) of 0.05</a:t>
            </a:r>
          </a:p>
        </p:txBody>
      </p:sp>
      <p:sp>
        <p:nvSpPr>
          <p:cNvPr id="4" name="Shape 1">
            <a:extLst>
              <a:ext uri="{FF2B5EF4-FFF2-40B4-BE49-F238E27FC236}">
                <a16:creationId xmlns:a16="http://schemas.microsoft.com/office/drawing/2014/main" id="{08826CF7-89D2-6854-5266-BC88241AD8AD}"/>
              </a:ext>
            </a:extLst>
          </p:cNvPr>
          <p:cNvSpPr/>
          <p:nvPr/>
        </p:nvSpPr>
        <p:spPr>
          <a:xfrm>
            <a:off x="838200" y="3124880"/>
            <a:ext cx="10123714" cy="1097280"/>
          </a:xfrm>
          <a:prstGeom prst="rect">
            <a:avLst/>
          </a:prstGeom>
          <a:solidFill>
            <a:srgbClr val="FFEBEE"/>
          </a:solidFill>
          <a:ln/>
        </p:spPr>
        <p:txBody>
          <a:bodyPr/>
          <a:lstStyle/>
          <a:p>
            <a:endParaRPr lang="en-US" sz="2000">
              <a:latin typeface="Helvetica" pitchFamily="2" charset="0"/>
            </a:endParaRPr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0A5CE499-127C-6AD9-31D0-42E5711EA463}"/>
              </a:ext>
            </a:extLst>
          </p:cNvPr>
          <p:cNvSpPr/>
          <p:nvPr/>
        </p:nvSpPr>
        <p:spPr>
          <a:xfrm>
            <a:off x="1021080" y="3216320"/>
            <a:ext cx="2249714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D62828"/>
                </a:solidFill>
                <a:latin typeface="Helvetica" pitchFamily="2" charset="0"/>
                <a:ea typeface="Calibri" pitchFamily="34" charset="-122"/>
                <a:cs typeface="Calibri" pitchFamily="34" charset="-120"/>
              </a:rPr>
              <a:t>Problem</a:t>
            </a:r>
            <a:endParaRPr lang="en-US" sz="2000" dirty="0">
              <a:latin typeface="Helvetica" pitchFamily="2" charset="0"/>
            </a:endParaRPr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B5D3E0F2-FD83-80C4-F5D6-634C226E421E}"/>
              </a:ext>
            </a:extLst>
          </p:cNvPr>
          <p:cNvSpPr/>
          <p:nvPr/>
        </p:nvSpPr>
        <p:spPr>
          <a:xfrm>
            <a:off x="1021079" y="3582080"/>
            <a:ext cx="9673771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001219"/>
                </a:solidFill>
                <a:latin typeface="Helvetica" pitchFamily="2" charset="0"/>
                <a:ea typeface="Calibri" pitchFamily="34" charset="-122"/>
                <a:cs typeface="Calibri" pitchFamily="34" charset="-120"/>
              </a:rPr>
              <a:t>Testing 20,000 genes at α = 0.05 → expect 1,000 false positives by chance alone!</a:t>
            </a:r>
            <a:endParaRPr lang="en-US" sz="1800" dirty="0">
              <a:latin typeface="Helvetica" pitchFamily="2" charset="0"/>
            </a:endParaRPr>
          </a:p>
        </p:txBody>
      </p:sp>
      <p:sp>
        <p:nvSpPr>
          <p:cNvPr id="8" name="Shape 4">
            <a:extLst>
              <a:ext uri="{FF2B5EF4-FFF2-40B4-BE49-F238E27FC236}">
                <a16:creationId xmlns:a16="http://schemas.microsoft.com/office/drawing/2014/main" id="{AC23A26A-C336-2E0C-1B3A-2DDCC1165A96}"/>
              </a:ext>
            </a:extLst>
          </p:cNvPr>
          <p:cNvSpPr/>
          <p:nvPr/>
        </p:nvSpPr>
        <p:spPr>
          <a:xfrm>
            <a:off x="838200" y="4405039"/>
            <a:ext cx="10123714" cy="1725703"/>
          </a:xfrm>
          <a:prstGeom prst="rect">
            <a:avLst/>
          </a:prstGeom>
          <a:solidFill>
            <a:srgbClr val="E8F5E9"/>
          </a:solidFill>
          <a:ln/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9" name="Text 5">
            <a:extLst>
              <a:ext uri="{FF2B5EF4-FFF2-40B4-BE49-F238E27FC236}">
                <a16:creationId xmlns:a16="http://schemas.microsoft.com/office/drawing/2014/main" id="{762DB487-B26B-D0D2-77EA-77D087411C76}"/>
              </a:ext>
            </a:extLst>
          </p:cNvPr>
          <p:cNvSpPr/>
          <p:nvPr/>
        </p:nvSpPr>
        <p:spPr>
          <a:xfrm>
            <a:off x="1021080" y="4496480"/>
            <a:ext cx="78638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2E7D32"/>
                </a:solidFill>
                <a:latin typeface="Helvetica" pitchFamily="2" charset="0"/>
                <a:ea typeface="Calibri" pitchFamily="34" charset="-122"/>
                <a:cs typeface="Calibri" pitchFamily="34" charset="-120"/>
              </a:rPr>
              <a:t>Solution: Multiple testing correction</a:t>
            </a:r>
            <a:endParaRPr lang="en-US" sz="2000" dirty="0">
              <a:latin typeface="Helvetica" pitchFamily="2" charset="0"/>
            </a:endParaRPr>
          </a:p>
        </p:txBody>
      </p:sp>
      <p:sp>
        <p:nvSpPr>
          <p:cNvPr id="10" name="Text 6">
            <a:extLst>
              <a:ext uri="{FF2B5EF4-FFF2-40B4-BE49-F238E27FC236}">
                <a16:creationId xmlns:a16="http://schemas.microsoft.com/office/drawing/2014/main" id="{ADC35ADE-92AD-6A59-C225-DF840A7BE379}"/>
              </a:ext>
            </a:extLst>
          </p:cNvPr>
          <p:cNvSpPr/>
          <p:nvPr/>
        </p:nvSpPr>
        <p:spPr>
          <a:xfrm>
            <a:off x="1021079" y="4862240"/>
            <a:ext cx="9436463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>
              <a:buSzPct val="100000"/>
            </a:pPr>
            <a:r>
              <a:rPr lang="en-US" sz="1800" dirty="0">
                <a:solidFill>
                  <a:srgbClr val="001219"/>
                </a:solidFill>
                <a:latin typeface="Helvetica" pitchFamily="2" charset="0"/>
                <a:cs typeface="Calibri" pitchFamily="34" charset="-120"/>
              </a:rPr>
              <a:t>Two approaches:</a:t>
            </a:r>
          </a:p>
          <a:p>
            <a:pPr marL="342900" indent="-342900">
              <a:buSzPct val="100000"/>
              <a:buChar char="•"/>
            </a:pPr>
            <a:r>
              <a:rPr lang="en-US" sz="1800" dirty="0">
                <a:solidFill>
                  <a:srgbClr val="001219"/>
                </a:solidFill>
                <a:latin typeface="Helvetica" pitchFamily="2" charset="0"/>
                <a:cs typeface="Calibri" pitchFamily="34" charset="-120"/>
              </a:rPr>
              <a:t>Family-Wise Error Rate correction is more stringent (</a:t>
            </a:r>
            <a:r>
              <a:rPr lang="en-US" sz="1800" dirty="0" err="1">
                <a:solidFill>
                  <a:srgbClr val="001219"/>
                </a:solidFill>
                <a:latin typeface="Helvetica" pitchFamily="2" charset="0"/>
                <a:cs typeface="Calibri" pitchFamily="34" charset="-120"/>
              </a:rPr>
              <a:t>eg.</a:t>
            </a:r>
            <a:r>
              <a:rPr lang="en-US" sz="1800" dirty="0">
                <a:solidFill>
                  <a:srgbClr val="001219"/>
                </a:solidFill>
                <a:latin typeface="Helvetica" pitchFamily="2" charset="0"/>
                <a:cs typeface="Calibri" pitchFamily="34" charset="-120"/>
              </a:rPr>
              <a:t> Bonferroni) </a:t>
            </a:r>
          </a:p>
          <a:p>
            <a:pPr marL="342900" indent="-342900">
              <a:buSzPct val="100000"/>
              <a:buChar char="•"/>
            </a:pPr>
            <a:r>
              <a:rPr lang="en-US" sz="1800" dirty="0">
                <a:solidFill>
                  <a:srgbClr val="001219"/>
                </a:solidFill>
                <a:latin typeface="Helvetica" pitchFamily="2" charset="0"/>
                <a:cs typeface="Calibri" pitchFamily="34" charset="-120"/>
              </a:rPr>
              <a:t>False Discovery Rate correction is less stringent (</a:t>
            </a:r>
            <a:r>
              <a:rPr lang="en-US" sz="1800" dirty="0" err="1">
                <a:solidFill>
                  <a:srgbClr val="001219"/>
                </a:solidFill>
                <a:latin typeface="Helvetica" pitchFamily="2" charset="0"/>
                <a:cs typeface="Calibri" pitchFamily="34" charset="-120"/>
              </a:rPr>
              <a:t>eg.</a:t>
            </a:r>
            <a:r>
              <a:rPr lang="en-US" sz="1800" dirty="0">
                <a:solidFill>
                  <a:srgbClr val="001219"/>
                </a:solidFill>
                <a:latin typeface="Helvetica" pitchFamily="2" charset="0"/>
                <a:cs typeface="Calibri" pitchFamily="34" charset="-120"/>
              </a:rPr>
              <a:t> Benjamini-Hochberg)</a:t>
            </a:r>
            <a:endParaRPr lang="en-US" sz="1800" dirty="0">
              <a:latin typeface="Helvetica" pitchFamily="2" charset="0"/>
            </a:endParaRPr>
          </a:p>
        </p:txBody>
      </p:sp>
      <p:sp>
        <p:nvSpPr>
          <p:cNvPr id="11" name="Text 3">
            <a:extLst>
              <a:ext uri="{FF2B5EF4-FFF2-40B4-BE49-F238E27FC236}">
                <a16:creationId xmlns:a16="http://schemas.microsoft.com/office/drawing/2014/main" id="{D33C6E93-4C8D-9315-EF22-A837C9B8857D}"/>
              </a:ext>
            </a:extLst>
          </p:cNvPr>
          <p:cNvSpPr/>
          <p:nvPr/>
        </p:nvSpPr>
        <p:spPr>
          <a:xfrm>
            <a:off x="1471022" y="5639479"/>
            <a:ext cx="9673771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1219"/>
                </a:solidFill>
                <a:latin typeface="Helvetica" pitchFamily="2" charset="0"/>
                <a:cs typeface="Calibri" pitchFamily="34" charset="-120"/>
              </a:rPr>
              <a:t>Differential expression tools report FDR-adjusted p-values </a:t>
            </a:r>
            <a:endParaRPr lang="en-US" sz="18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37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B5613-F692-CC6E-3768-4E9A7C6C5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DE results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B45703-5446-90BA-F553-F941B9E61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394632"/>
            <a:ext cx="6781800" cy="24562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832375-0BEB-E603-F6F2-16A124A2DDDD}"/>
              </a:ext>
            </a:extLst>
          </p:cNvPr>
          <p:cNvSpPr txBox="1"/>
          <p:nvPr/>
        </p:nvSpPr>
        <p:spPr>
          <a:xfrm>
            <a:off x="2989942" y="1639888"/>
            <a:ext cx="1748972" cy="584775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Understand the comparison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ADC601D-F5FC-1806-CA7A-6B21D8E09EA9}"/>
              </a:ext>
            </a:extLst>
          </p:cNvPr>
          <p:cNvSpPr/>
          <p:nvPr/>
        </p:nvSpPr>
        <p:spPr>
          <a:xfrm>
            <a:off x="2844799" y="1551275"/>
            <a:ext cx="290285" cy="29754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94EE62-1450-5230-5EB5-46AC321CFCC4}"/>
              </a:ext>
            </a:extLst>
          </p:cNvPr>
          <p:cNvSpPr/>
          <p:nvPr/>
        </p:nvSpPr>
        <p:spPr>
          <a:xfrm>
            <a:off x="3585028" y="2529689"/>
            <a:ext cx="1523999" cy="240788"/>
          </a:xfrm>
          <a:prstGeom prst="rect">
            <a:avLst/>
          </a:prstGeom>
          <a:solidFill>
            <a:schemeClr val="accent5">
              <a:lumMod val="20000"/>
              <a:lumOff val="80000"/>
              <a:alpha val="22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9CD38D-9784-B18C-D553-931E70516AA2}"/>
              </a:ext>
            </a:extLst>
          </p:cNvPr>
          <p:cNvSpPr/>
          <p:nvPr/>
        </p:nvSpPr>
        <p:spPr>
          <a:xfrm>
            <a:off x="3976914" y="2349336"/>
            <a:ext cx="1523999" cy="240788"/>
          </a:xfrm>
          <a:prstGeom prst="rect">
            <a:avLst/>
          </a:prstGeom>
          <a:solidFill>
            <a:schemeClr val="accent5">
              <a:lumMod val="20000"/>
              <a:lumOff val="80000"/>
              <a:alpha val="22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963332-EB42-CC46-56E0-34839B12F56D}"/>
              </a:ext>
            </a:extLst>
          </p:cNvPr>
          <p:cNvSpPr txBox="1"/>
          <p:nvPr/>
        </p:nvSpPr>
        <p:spPr>
          <a:xfrm>
            <a:off x="5961743" y="2056948"/>
            <a:ext cx="1959429" cy="584775"/>
          </a:xfrm>
          <a:prstGeom prst="rect">
            <a:avLst/>
          </a:prstGeom>
          <a:solidFill>
            <a:schemeClr val="lt1"/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Consider statistical significance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86D1521-6C85-206C-910C-7E36D0F49DA8}"/>
              </a:ext>
            </a:extLst>
          </p:cNvPr>
          <p:cNvSpPr/>
          <p:nvPr/>
        </p:nvSpPr>
        <p:spPr>
          <a:xfrm>
            <a:off x="5816601" y="1968335"/>
            <a:ext cx="290285" cy="29754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2E4F36-91C3-8113-BC3F-B95DE24BC3A2}"/>
              </a:ext>
            </a:extLst>
          </p:cNvPr>
          <p:cNvSpPr/>
          <p:nvPr/>
        </p:nvSpPr>
        <p:spPr>
          <a:xfrm>
            <a:off x="6175828" y="2842206"/>
            <a:ext cx="1059543" cy="2053949"/>
          </a:xfrm>
          <a:prstGeom prst="rect">
            <a:avLst/>
          </a:prstGeom>
          <a:solidFill>
            <a:schemeClr val="accent5">
              <a:lumMod val="20000"/>
              <a:lumOff val="80000"/>
              <a:alpha val="22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4CC1B8-DA99-2DDB-7185-2019E885CBE9}"/>
              </a:ext>
            </a:extLst>
          </p:cNvPr>
          <p:cNvSpPr txBox="1"/>
          <p:nvPr/>
        </p:nvSpPr>
        <p:spPr>
          <a:xfrm>
            <a:off x="2431143" y="5100433"/>
            <a:ext cx="2039256" cy="830997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Examine effect size in the context of the comparison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6D71A0B-AC7D-03F8-55F4-DA48126E2992}"/>
              </a:ext>
            </a:extLst>
          </p:cNvPr>
          <p:cNvSpPr/>
          <p:nvPr/>
        </p:nvSpPr>
        <p:spPr>
          <a:xfrm>
            <a:off x="2286001" y="5011820"/>
            <a:ext cx="290285" cy="29754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0BAD74-C21A-47F1-7421-18D01E2C7D75}"/>
              </a:ext>
            </a:extLst>
          </p:cNvPr>
          <p:cNvSpPr/>
          <p:nvPr/>
        </p:nvSpPr>
        <p:spPr>
          <a:xfrm>
            <a:off x="2605312" y="2830635"/>
            <a:ext cx="1168402" cy="2053949"/>
          </a:xfrm>
          <a:prstGeom prst="rect">
            <a:avLst/>
          </a:prstGeom>
          <a:solidFill>
            <a:schemeClr val="accent5">
              <a:lumMod val="20000"/>
              <a:lumOff val="80000"/>
              <a:alpha val="22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9CCF99C-E986-A0B7-EE21-536C25BFFD6B}"/>
                  </a:ext>
                </a:extLst>
              </p:cNvPr>
              <p:cNvSpPr txBox="1"/>
              <p:nvPr/>
            </p:nvSpPr>
            <p:spPr>
              <a:xfrm>
                <a:off x="4434113" y="5160591"/>
                <a:ext cx="2569028" cy="55989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CA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CA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CA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CA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CA" sz="1600" b="0" i="1" smtClean="0">
                              <a:latin typeface="Cambria Math" panose="02040503050406030204" pitchFamily="18" charset="0"/>
                            </a:rPr>
                            <m:t>𝐹𝐶</m:t>
                          </m:r>
                        </m:e>
                      </m:func>
                      <m:r>
                        <a:rPr lang="en-CA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CA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CA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CA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CA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CA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CA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CA" sz="1600" b="0" i="1" smtClean="0">
                                  <a:latin typeface="Cambria Math" panose="02040503050406030204" pitchFamily="18" charset="0"/>
                                </a:rPr>
                                <m:t>𝑐𝑙𝑎𝑠𝑠𝑖𝑐𝑎𝑙</m:t>
                              </m:r>
                            </m:num>
                            <m:den>
                              <m:r>
                                <a:rPr lang="en-CA" sz="1600" b="0" i="1" smtClean="0">
                                  <a:latin typeface="Cambria Math" panose="02040503050406030204" pitchFamily="18" charset="0"/>
                                </a:rPr>
                                <m:t>𝑏𝑎𝑠𝑎𝑙</m:t>
                              </m:r>
                            </m:den>
                          </m:f>
                          <m:r>
                            <a:rPr lang="en-CA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9CCF99C-E986-A0B7-EE21-536C25BFF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113" y="5160591"/>
                <a:ext cx="2569028" cy="559897"/>
              </a:xfrm>
              <a:prstGeom prst="rect">
                <a:avLst/>
              </a:prstGeom>
              <a:blipFill>
                <a:blip r:embed="rId3"/>
                <a:stretch>
                  <a:fillRect b="-4444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hape 1">
            <a:extLst>
              <a:ext uri="{FF2B5EF4-FFF2-40B4-BE49-F238E27FC236}">
                <a16:creationId xmlns:a16="http://schemas.microsoft.com/office/drawing/2014/main" id="{F6FCE87F-5C47-7113-1151-0031DB453492}"/>
              </a:ext>
            </a:extLst>
          </p:cNvPr>
          <p:cNvSpPr/>
          <p:nvPr/>
        </p:nvSpPr>
        <p:spPr>
          <a:xfrm>
            <a:off x="7598953" y="3000140"/>
            <a:ext cx="4295503" cy="914400"/>
          </a:xfrm>
          <a:prstGeom prst="rect">
            <a:avLst/>
          </a:prstGeom>
          <a:solidFill>
            <a:srgbClr val="FFEBEE"/>
          </a:solidFill>
          <a:ln/>
        </p:spPr>
        <p:txBody>
          <a:bodyPr/>
          <a:lstStyle/>
          <a:p>
            <a:endParaRPr lang="en-US" sz="1600">
              <a:latin typeface="Helvetica" pitchFamily="2" charset="0"/>
            </a:endParaRPr>
          </a:p>
        </p:txBody>
      </p:sp>
      <p:sp>
        <p:nvSpPr>
          <p:cNvPr id="17" name="Text 2">
            <a:extLst>
              <a:ext uri="{FF2B5EF4-FFF2-40B4-BE49-F238E27FC236}">
                <a16:creationId xmlns:a16="http://schemas.microsoft.com/office/drawing/2014/main" id="{B5E5861F-C72C-F0A9-E577-D047AD3F56C2}"/>
              </a:ext>
            </a:extLst>
          </p:cNvPr>
          <p:cNvSpPr/>
          <p:nvPr/>
        </p:nvSpPr>
        <p:spPr>
          <a:xfrm>
            <a:off x="7690394" y="3091580"/>
            <a:ext cx="4120606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D62828"/>
                </a:solidFill>
                <a:latin typeface="Helvetica" pitchFamily="2" charset="0"/>
                <a:ea typeface="Calibri" pitchFamily="34" charset="-122"/>
                <a:cs typeface="Calibri" pitchFamily="34" charset="-120"/>
              </a:rPr>
              <a:t>↑ </a:t>
            </a:r>
            <a:r>
              <a:rPr lang="en-US" sz="1600" b="1" i="1" dirty="0">
                <a:solidFill>
                  <a:srgbClr val="D62828"/>
                </a:solidFill>
                <a:latin typeface="Helvetica" pitchFamily="2" charset="0"/>
                <a:ea typeface="Calibri" pitchFamily="34" charset="-122"/>
                <a:cs typeface="Calibri" pitchFamily="34" charset="-120"/>
              </a:rPr>
              <a:t>A1CF</a:t>
            </a:r>
            <a:r>
              <a:rPr lang="en-US" sz="1600" b="1" dirty="0">
                <a:solidFill>
                  <a:srgbClr val="D62828"/>
                </a:solidFill>
                <a:latin typeface="Helvetica" pitchFamily="2" charset="0"/>
                <a:ea typeface="Calibri" pitchFamily="34" charset="-122"/>
                <a:cs typeface="Calibri" pitchFamily="34" charset="-120"/>
              </a:rPr>
              <a:t>: Significantly upregulated in classical subtype</a:t>
            </a:r>
            <a:endParaRPr lang="en-US" sz="1600" dirty="0">
              <a:latin typeface="Helvetica" pitchFamily="2" charset="0"/>
            </a:endParaRPr>
          </a:p>
        </p:txBody>
      </p:sp>
      <p:sp>
        <p:nvSpPr>
          <p:cNvPr id="18" name="Text 3">
            <a:extLst>
              <a:ext uri="{FF2B5EF4-FFF2-40B4-BE49-F238E27FC236}">
                <a16:creationId xmlns:a16="http://schemas.microsoft.com/office/drawing/2014/main" id="{8317EF45-E263-83A1-8347-23232FDE1723}"/>
              </a:ext>
            </a:extLst>
          </p:cNvPr>
          <p:cNvSpPr/>
          <p:nvPr/>
        </p:nvSpPr>
        <p:spPr>
          <a:xfrm>
            <a:off x="7690394" y="3457340"/>
            <a:ext cx="37490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001219"/>
                </a:solidFill>
                <a:latin typeface="Helvetica" pitchFamily="2" charset="0"/>
                <a:ea typeface="Calibri" pitchFamily="34" charset="-122"/>
                <a:cs typeface="Calibri" pitchFamily="34" charset="-120"/>
              </a:rPr>
              <a:t>log2FC &gt; 0, FDR &lt; 0.05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19" name="Shape 4">
            <a:extLst>
              <a:ext uri="{FF2B5EF4-FFF2-40B4-BE49-F238E27FC236}">
                <a16:creationId xmlns:a16="http://schemas.microsoft.com/office/drawing/2014/main" id="{3F8511D1-DFA6-B2CF-1149-7C775107B7FA}"/>
              </a:ext>
            </a:extLst>
          </p:cNvPr>
          <p:cNvSpPr/>
          <p:nvPr/>
        </p:nvSpPr>
        <p:spPr>
          <a:xfrm>
            <a:off x="7598954" y="4097420"/>
            <a:ext cx="4295502" cy="914400"/>
          </a:xfrm>
          <a:prstGeom prst="rect">
            <a:avLst/>
          </a:prstGeom>
          <a:solidFill>
            <a:srgbClr val="E3F2FD"/>
          </a:solidFill>
          <a:ln/>
        </p:spPr>
        <p:txBody>
          <a:bodyPr/>
          <a:lstStyle/>
          <a:p>
            <a:endParaRPr lang="en-US" sz="1600">
              <a:latin typeface="Helvetica" pitchFamily="2" charset="0"/>
            </a:endParaRPr>
          </a:p>
        </p:txBody>
      </p:sp>
      <p:sp>
        <p:nvSpPr>
          <p:cNvPr id="20" name="Text 5">
            <a:extLst>
              <a:ext uri="{FF2B5EF4-FFF2-40B4-BE49-F238E27FC236}">
                <a16:creationId xmlns:a16="http://schemas.microsoft.com/office/drawing/2014/main" id="{A1D27B5C-8023-8B25-CDE0-793573CBAF8E}"/>
              </a:ext>
            </a:extLst>
          </p:cNvPr>
          <p:cNvSpPr/>
          <p:nvPr/>
        </p:nvSpPr>
        <p:spPr>
          <a:xfrm>
            <a:off x="7690394" y="4188860"/>
            <a:ext cx="4204062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D3557"/>
                </a:solidFill>
                <a:latin typeface="Helvetica" pitchFamily="2" charset="0"/>
                <a:ea typeface="Calibri" pitchFamily="34" charset="-122"/>
                <a:cs typeface="Calibri" pitchFamily="34" charset="-120"/>
              </a:rPr>
              <a:t>↓ </a:t>
            </a:r>
            <a:r>
              <a:rPr lang="en-US" sz="1600" b="1" i="1" dirty="0">
                <a:solidFill>
                  <a:srgbClr val="1D3557"/>
                </a:solidFill>
                <a:latin typeface="Helvetica" pitchFamily="2" charset="0"/>
                <a:ea typeface="Calibri" pitchFamily="34" charset="-122"/>
                <a:cs typeface="Calibri" pitchFamily="34" charset="-120"/>
              </a:rPr>
              <a:t>A2ML1</a:t>
            </a:r>
            <a:r>
              <a:rPr lang="en-US" sz="1600" b="1" dirty="0">
                <a:solidFill>
                  <a:srgbClr val="1D3557"/>
                </a:solidFill>
                <a:latin typeface="Helvetica" pitchFamily="2" charset="0"/>
                <a:ea typeface="Calibri" pitchFamily="34" charset="-122"/>
                <a:cs typeface="Calibri" pitchFamily="34" charset="-120"/>
              </a:rPr>
              <a:t>: Significantly downregulated in classical subtype</a:t>
            </a:r>
            <a:endParaRPr lang="en-US" sz="1600" dirty="0">
              <a:latin typeface="Helvetica" pitchFamily="2" charset="0"/>
            </a:endParaRPr>
          </a:p>
        </p:txBody>
      </p:sp>
      <p:sp>
        <p:nvSpPr>
          <p:cNvPr id="21" name="Text 6">
            <a:extLst>
              <a:ext uri="{FF2B5EF4-FFF2-40B4-BE49-F238E27FC236}">
                <a16:creationId xmlns:a16="http://schemas.microsoft.com/office/drawing/2014/main" id="{BC505F07-2F4F-18A4-F585-2EAF88EBB254}"/>
              </a:ext>
            </a:extLst>
          </p:cNvPr>
          <p:cNvSpPr/>
          <p:nvPr/>
        </p:nvSpPr>
        <p:spPr>
          <a:xfrm>
            <a:off x="7690394" y="4554620"/>
            <a:ext cx="39319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001219"/>
                </a:solidFill>
                <a:latin typeface="Helvetica" pitchFamily="2" charset="0"/>
                <a:ea typeface="Calibri" pitchFamily="34" charset="-122"/>
                <a:cs typeface="Calibri" pitchFamily="34" charset="-120"/>
              </a:rPr>
              <a:t>log2FC &lt; 0, FDR &lt; 0.05</a:t>
            </a:r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82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26B73-CE48-725B-8DFE-AB32EB328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Visualize DE results to aid interpretation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F5850-171B-D69D-8D10-EC096238B9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8DCD28-C7C8-E964-1A6C-3826A25CD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30" y="1541732"/>
            <a:ext cx="7196418" cy="46352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5F8AAA-80B7-13B7-9997-89EE98CB9F36}"/>
              </a:ext>
            </a:extLst>
          </p:cNvPr>
          <p:cNvSpPr txBox="1"/>
          <p:nvPr/>
        </p:nvSpPr>
        <p:spPr>
          <a:xfrm>
            <a:off x="407539" y="4625789"/>
            <a:ext cx="1059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CASP14|23581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C07D82-270B-4251-1008-9DACFDBD7F22}"/>
              </a:ext>
            </a:extLst>
          </p:cNvPr>
          <p:cNvSpPr txBox="1"/>
          <p:nvPr/>
        </p:nvSpPr>
        <p:spPr>
          <a:xfrm>
            <a:off x="741474" y="3894245"/>
            <a:ext cx="9893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CGB1|114335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32F95A-886F-5E69-851C-121F4D1C3388}"/>
              </a:ext>
            </a:extLst>
          </p:cNvPr>
          <p:cNvSpPr txBox="1"/>
          <p:nvPr/>
        </p:nvSpPr>
        <p:spPr>
          <a:xfrm>
            <a:off x="884593" y="4275403"/>
            <a:ext cx="11657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C10orf99|387695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ABAA18-10D0-2BE2-9F96-4E7B5B5D1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744" y="1541732"/>
            <a:ext cx="4048074" cy="44835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E8D35D-0DAA-0D10-CC2B-C778A110254A}"/>
              </a:ext>
            </a:extLst>
          </p:cNvPr>
          <p:cNvSpPr txBox="1"/>
          <p:nvPr/>
        </p:nvSpPr>
        <p:spPr>
          <a:xfrm>
            <a:off x="6965684" y="4808645"/>
            <a:ext cx="912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DEFA5|1670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3204AD-FCAA-180B-9C38-39F6EB522052}"/>
              </a:ext>
            </a:extLst>
          </p:cNvPr>
          <p:cNvSpPr txBox="1"/>
          <p:nvPr/>
        </p:nvSpPr>
        <p:spPr>
          <a:xfrm>
            <a:off x="6960315" y="3568149"/>
            <a:ext cx="912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CLCA1|1179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8BAEB4-6353-EAD5-D793-EE5FA2E8C8CA}"/>
              </a:ext>
            </a:extLst>
          </p:cNvPr>
          <p:cNvSpPr txBox="1"/>
          <p:nvPr/>
        </p:nvSpPr>
        <p:spPr>
          <a:xfrm>
            <a:off x="6759119" y="4379568"/>
            <a:ext cx="912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DEFA6|1671</a:t>
            </a:r>
          </a:p>
        </p:txBody>
      </p:sp>
    </p:spTree>
    <p:extLst>
      <p:ext uri="{BB962C8B-B14F-4D97-AF65-F5344CB8AC3E}">
        <p14:creationId xmlns:p14="http://schemas.microsoft.com/office/powerpoint/2010/main" val="422015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E1E73-7B17-9B8C-B23D-DF724C5B2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DE results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1D1C1-73E0-B96F-72F6-1B70C7FD8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389" y="1977650"/>
            <a:ext cx="6533187" cy="4351338"/>
          </a:xfrm>
        </p:spPr>
        <p:txBody>
          <a:bodyPr/>
          <a:lstStyle/>
          <a:p>
            <a:r>
              <a:rPr lang="en-US" dirty="0"/>
              <a:t>Global view: volcano plots, heatmaps</a:t>
            </a:r>
          </a:p>
          <a:p>
            <a:pPr lvl="1"/>
            <a:r>
              <a:rPr lang="en-US" dirty="0"/>
              <a:t>Great results summaries</a:t>
            </a:r>
          </a:p>
          <a:p>
            <a:r>
              <a:rPr lang="en-US" dirty="0"/>
              <a:t>Focused view: boxplots, violin plots</a:t>
            </a:r>
          </a:p>
          <a:p>
            <a:pPr lvl="1"/>
            <a:r>
              <a:rPr lang="en-US" dirty="0"/>
              <a:t>Gene-level data </a:t>
            </a:r>
          </a:p>
          <a:p>
            <a:pPr lvl="1"/>
            <a:r>
              <a:rPr lang="en-US" dirty="0"/>
              <a:t>Great for sanity-checking your understanding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A9CD1F-BD78-094B-4E7C-26607F42D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263" y="1563408"/>
            <a:ext cx="4945716" cy="400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1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B9DE9-33AE-0E35-3E6D-32EE9365B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DE-derived gene lists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580D86-0596-B82F-E0EA-AC2CFFB62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797018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en-US" sz="3100" dirty="0"/>
              <a:t>Pathway analysis tools require different inputs depending on the method</a:t>
            </a:r>
          </a:p>
          <a:p>
            <a:endParaRPr lang="en-US" dirty="0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295CF093-55A3-D962-1385-981FC64AA1D2}"/>
              </a:ext>
            </a:extLst>
          </p:cNvPr>
          <p:cNvSpPr/>
          <p:nvPr/>
        </p:nvSpPr>
        <p:spPr>
          <a:xfrm>
            <a:off x="1707776" y="2575578"/>
            <a:ext cx="3931920" cy="320040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5F580EC0-B813-75CC-84F4-4D8D23D86DF3}"/>
              </a:ext>
            </a:extLst>
          </p:cNvPr>
          <p:cNvSpPr/>
          <p:nvPr/>
        </p:nvSpPr>
        <p:spPr>
          <a:xfrm>
            <a:off x="1707776" y="2575578"/>
            <a:ext cx="3931920" cy="548640"/>
          </a:xfrm>
          <a:prstGeom prst="rect">
            <a:avLst/>
          </a:prstGeom>
          <a:solidFill>
            <a:srgbClr val="0A939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1A5A15C0-BC84-F229-783B-A0623313FB7D}"/>
              </a:ext>
            </a:extLst>
          </p:cNvPr>
          <p:cNvSpPr/>
          <p:nvPr/>
        </p:nvSpPr>
        <p:spPr>
          <a:xfrm>
            <a:off x="1707776" y="2575578"/>
            <a:ext cx="39319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Defined Gene List</a:t>
            </a:r>
            <a:endParaRPr lang="en-US" sz="18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14A57846-1B46-D967-A7FE-E7D644C8FB38}"/>
              </a:ext>
            </a:extLst>
          </p:cNvPr>
          <p:cNvSpPr/>
          <p:nvPr/>
        </p:nvSpPr>
        <p:spPr>
          <a:xfrm>
            <a:off x="1890656" y="3215658"/>
            <a:ext cx="3657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6C757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 Over-Representation Analysis</a:t>
            </a:r>
            <a:endParaRPr lang="en-US" sz="1200" dirty="0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BE99B14B-0D95-2A31-D1C8-D10878460CDC}"/>
              </a:ext>
            </a:extLst>
          </p:cNvPr>
          <p:cNvSpPr/>
          <p:nvPr/>
        </p:nvSpPr>
        <p:spPr>
          <a:xfrm>
            <a:off x="1890656" y="3581418"/>
            <a:ext cx="3657600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00121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simple list of significant gene names</a:t>
            </a:r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00121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Filtered by thresholds (FDR, FC)</a:t>
            </a:r>
            <a:endParaRPr lang="en-US" sz="1400" dirty="0"/>
          </a:p>
          <a:p>
            <a:pPr marL="342900" indent="-342900">
              <a:buSzPct val="100000"/>
              <a:buFont typeface="Arial"/>
              <a:buChar char="•"/>
            </a:pPr>
            <a:r>
              <a:rPr lang="en-US" dirty="0">
                <a:solidFill>
                  <a:srgbClr val="001219"/>
                </a:solidFill>
                <a:latin typeface="Calibri" pitchFamily="34" charset="0"/>
                <a:cs typeface="Calibri" pitchFamily="34" charset="-120"/>
              </a:rPr>
              <a:t>Unordered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00121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Often separated: up vs down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b="1" dirty="0">
                <a:solidFill>
                  <a:srgbClr val="00121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Tool: g:Profiler</a:t>
            </a:r>
            <a:endParaRPr lang="en-US" sz="1400" dirty="0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E94A562A-B970-FB2C-4DCA-C62482E244D6}"/>
              </a:ext>
            </a:extLst>
          </p:cNvPr>
          <p:cNvSpPr/>
          <p:nvPr/>
        </p:nvSpPr>
        <p:spPr>
          <a:xfrm>
            <a:off x="1890656" y="4953018"/>
            <a:ext cx="1828800" cy="731520"/>
          </a:xfrm>
          <a:prstGeom prst="rect">
            <a:avLst/>
          </a:prstGeom>
          <a:solidFill>
            <a:srgbClr val="F8F9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6710344B-4115-BF9D-003B-D72B3E7DD788}"/>
              </a:ext>
            </a:extLst>
          </p:cNvPr>
          <p:cNvSpPr/>
          <p:nvPr/>
        </p:nvSpPr>
        <p:spPr>
          <a:xfrm>
            <a:off x="1982096" y="4998738"/>
            <a:ext cx="16459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00121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TP53</a:t>
            </a:r>
            <a:endParaRPr lang="en-US" sz="1000" dirty="0"/>
          </a:p>
          <a:p>
            <a:pPr marL="0" indent="0">
              <a:buNone/>
            </a:pPr>
            <a:r>
              <a:rPr lang="en-US" sz="1000" dirty="0">
                <a:solidFill>
                  <a:srgbClr val="00121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BRCA1</a:t>
            </a:r>
            <a:endParaRPr lang="en-US" sz="1000" dirty="0"/>
          </a:p>
          <a:p>
            <a:pPr marL="0" indent="0">
              <a:buNone/>
            </a:pPr>
            <a:r>
              <a:rPr lang="en-US" sz="1000" dirty="0">
                <a:solidFill>
                  <a:srgbClr val="00121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MYC</a:t>
            </a:r>
            <a:endParaRPr lang="en-US" sz="1000" dirty="0"/>
          </a:p>
          <a:p>
            <a:pPr marL="0" indent="0">
              <a:buNone/>
            </a:pPr>
            <a:r>
              <a:rPr lang="en-US" sz="1000" dirty="0">
                <a:solidFill>
                  <a:srgbClr val="00121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...</a:t>
            </a:r>
            <a:endParaRPr lang="en-US" sz="1000" dirty="0"/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090B6755-98A4-C594-D094-C428819F3888}"/>
              </a:ext>
            </a:extLst>
          </p:cNvPr>
          <p:cNvSpPr/>
          <p:nvPr/>
        </p:nvSpPr>
        <p:spPr>
          <a:xfrm>
            <a:off x="6005456" y="2575578"/>
            <a:ext cx="3931920" cy="320040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A90AC704-E546-29EE-876A-BEC304B77D9A}"/>
              </a:ext>
            </a:extLst>
          </p:cNvPr>
          <p:cNvSpPr/>
          <p:nvPr/>
        </p:nvSpPr>
        <p:spPr>
          <a:xfrm>
            <a:off x="6005456" y="2575578"/>
            <a:ext cx="3931920" cy="548640"/>
          </a:xfrm>
          <a:prstGeom prst="rect">
            <a:avLst/>
          </a:prstGeom>
          <a:solidFill>
            <a:srgbClr val="065A8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D057553B-5FD2-AFCA-8F9A-D31BB0E01F23}"/>
              </a:ext>
            </a:extLst>
          </p:cNvPr>
          <p:cNvSpPr/>
          <p:nvPr/>
        </p:nvSpPr>
        <p:spPr>
          <a:xfrm>
            <a:off x="6005456" y="2575578"/>
            <a:ext cx="39319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Ranked Gene List</a:t>
            </a:r>
            <a:endParaRPr lang="en-US" sz="1800" dirty="0"/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81C77517-5DF9-682E-63AC-EFF9B0546B8E}"/>
              </a:ext>
            </a:extLst>
          </p:cNvPr>
          <p:cNvSpPr/>
          <p:nvPr/>
        </p:nvSpPr>
        <p:spPr>
          <a:xfrm>
            <a:off x="6188336" y="3215658"/>
            <a:ext cx="3657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6C757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 Gene Set Enrichment Analysis</a:t>
            </a:r>
            <a:endParaRPr lang="en-US" sz="1200" dirty="0"/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D280D48E-6B64-776A-3C55-B64B3A90B87F}"/>
              </a:ext>
            </a:extLst>
          </p:cNvPr>
          <p:cNvSpPr/>
          <p:nvPr/>
        </p:nvSpPr>
        <p:spPr>
          <a:xfrm>
            <a:off x="6188336" y="3581418"/>
            <a:ext cx="3657600" cy="13128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00121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genes with a numeric score</a:t>
            </a:r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00121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arbitrary threshold cutoff</a:t>
            </a:r>
            <a:endParaRPr lang="en-US" sz="1400" dirty="0"/>
          </a:p>
          <a:p>
            <a:pPr marL="342900" lvl="1" indent="-342900">
              <a:buSzPct val="100000"/>
              <a:buChar char="•"/>
            </a:pPr>
            <a:r>
              <a:rPr lang="en-US" dirty="0">
                <a:solidFill>
                  <a:srgbClr val="00121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Ranked from most up to most down</a:t>
            </a:r>
            <a:endParaRPr lang="en-US" dirty="0"/>
          </a:p>
          <a:p>
            <a:pPr marL="342900" indent="-342900">
              <a:buSzPct val="100000"/>
              <a:buChar char="•"/>
            </a:pPr>
            <a:r>
              <a:rPr lang="en-US" sz="1400" b="1" dirty="0">
                <a:solidFill>
                  <a:srgbClr val="00121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Tool: GSEA</a:t>
            </a:r>
            <a:endParaRPr lang="en-US" sz="1400" dirty="0"/>
          </a:p>
        </p:txBody>
      </p:sp>
      <p:sp>
        <p:nvSpPr>
          <p:cNvPr id="16" name="Shape 14">
            <a:extLst>
              <a:ext uri="{FF2B5EF4-FFF2-40B4-BE49-F238E27FC236}">
                <a16:creationId xmlns:a16="http://schemas.microsoft.com/office/drawing/2014/main" id="{EBAF3FB8-1571-8E5B-2FFF-6864DAC6D757}"/>
              </a:ext>
            </a:extLst>
          </p:cNvPr>
          <p:cNvSpPr/>
          <p:nvPr/>
        </p:nvSpPr>
        <p:spPr>
          <a:xfrm>
            <a:off x="6188336" y="4953018"/>
            <a:ext cx="2286000" cy="731520"/>
          </a:xfrm>
          <a:prstGeom prst="rect">
            <a:avLst/>
          </a:prstGeom>
          <a:solidFill>
            <a:srgbClr val="F8F9F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5">
            <a:extLst>
              <a:ext uri="{FF2B5EF4-FFF2-40B4-BE49-F238E27FC236}">
                <a16:creationId xmlns:a16="http://schemas.microsoft.com/office/drawing/2014/main" id="{50B2798D-25A8-38BB-2843-DA30DCEA007C}"/>
              </a:ext>
            </a:extLst>
          </p:cNvPr>
          <p:cNvSpPr/>
          <p:nvPr/>
        </p:nvSpPr>
        <p:spPr>
          <a:xfrm>
            <a:off x="6279776" y="4998738"/>
            <a:ext cx="21031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00121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TP53    14.2</a:t>
            </a:r>
            <a:endParaRPr lang="en-US" sz="1000" dirty="0"/>
          </a:p>
          <a:p>
            <a:pPr marL="0" indent="0">
              <a:buNone/>
            </a:pPr>
            <a:r>
              <a:rPr lang="en-US" sz="1000" dirty="0">
                <a:solidFill>
                  <a:srgbClr val="00121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BRCA1   -9.8</a:t>
            </a:r>
            <a:endParaRPr lang="en-US" sz="1000" dirty="0"/>
          </a:p>
          <a:p>
            <a:pPr marL="0" indent="0">
              <a:buNone/>
            </a:pPr>
            <a:r>
              <a:rPr lang="en-US" sz="1000" dirty="0">
                <a:solidFill>
                  <a:srgbClr val="00121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MYC      0.5</a:t>
            </a:r>
            <a:endParaRPr lang="en-US" sz="1000" dirty="0"/>
          </a:p>
          <a:p>
            <a:pPr marL="0" indent="0">
              <a:buNone/>
            </a:pPr>
            <a:r>
              <a:rPr lang="en-US" sz="1000" dirty="0">
                <a:solidFill>
                  <a:srgbClr val="00121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...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9897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5AECC-1DAF-F9AB-4411-08627663D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defined gene lists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B4F9F-66A4-7571-6D4E-332799DBA7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Common filtering criteria:</a:t>
            </a:r>
          </a:p>
          <a:p>
            <a:pPr lvl="1"/>
            <a:r>
              <a:rPr lang="en-US" dirty="0"/>
              <a:t>By statistical significance: Adjusted p-value &lt; 0.05</a:t>
            </a:r>
          </a:p>
          <a:p>
            <a:pPr lvl="1"/>
            <a:r>
              <a:rPr lang="en-US" dirty="0"/>
              <a:t>By biological significance: (2-fold change): |log2 Fold Change| &gt; 1</a:t>
            </a:r>
          </a:p>
          <a:p>
            <a:pPr lvl="2"/>
            <a:r>
              <a:rPr lang="en-US" dirty="0"/>
              <a:t>Consider relaxing FC threshold if few genes pass (|log2FC| &gt; 0.58 = 1.5-fold)</a:t>
            </a:r>
          </a:p>
          <a:p>
            <a:pPr lvl="1"/>
            <a:r>
              <a:rPr lang="en-US" dirty="0"/>
              <a:t>Ideally, consider both </a:t>
            </a:r>
          </a:p>
        </p:txBody>
      </p:sp>
      <p:sp>
        <p:nvSpPr>
          <p:cNvPr id="4" name="Shape 5">
            <a:extLst>
              <a:ext uri="{FF2B5EF4-FFF2-40B4-BE49-F238E27FC236}">
                <a16:creationId xmlns:a16="http://schemas.microsoft.com/office/drawing/2014/main" id="{AEBCF0BD-F31F-6D3A-B5F2-BBCADF5A2AD0}"/>
              </a:ext>
            </a:extLst>
          </p:cNvPr>
          <p:cNvSpPr/>
          <p:nvPr/>
        </p:nvSpPr>
        <p:spPr>
          <a:xfrm>
            <a:off x="1680883" y="4196827"/>
            <a:ext cx="3931920" cy="1280160"/>
          </a:xfrm>
          <a:prstGeom prst="rect">
            <a:avLst/>
          </a:prstGeom>
          <a:solidFill>
            <a:srgbClr val="FFEBEE"/>
          </a:solidFill>
          <a:ln w="25400">
            <a:solidFill>
              <a:srgbClr val="D6282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6">
            <a:extLst>
              <a:ext uri="{FF2B5EF4-FFF2-40B4-BE49-F238E27FC236}">
                <a16:creationId xmlns:a16="http://schemas.microsoft.com/office/drawing/2014/main" id="{09BA499C-4E56-E6E3-3739-176A877D8892}"/>
              </a:ext>
            </a:extLst>
          </p:cNvPr>
          <p:cNvSpPr/>
          <p:nvPr/>
        </p:nvSpPr>
        <p:spPr>
          <a:xfrm>
            <a:off x="1863763" y="4288267"/>
            <a:ext cx="3657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D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Upregulated Genes</a:t>
            </a:r>
            <a:endParaRPr lang="en-US" sz="1400" dirty="0"/>
          </a:p>
        </p:txBody>
      </p:sp>
      <p:sp>
        <p:nvSpPr>
          <p:cNvPr id="6" name="Text 7">
            <a:extLst>
              <a:ext uri="{FF2B5EF4-FFF2-40B4-BE49-F238E27FC236}">
                <a16:creationId xmlns:a16="http://schemas.microsoft.com/office/drawing/2014/main" id="{65C8F0FF-820D-E9CA-F12E-63DBAF7E41BA}"/>
              </a:ext>
            </a:extLst>
          </p:cNvPr>
          <p:cNvSpPr/>
          <p:nvPr/>
        </p:nvSpPr>
        <p:spPr>
          <a:xfrm>
            <a:off x="1863763" y="4654027"/>
            <a:ext cx="3657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00121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FDR &lt; 0.05 AND log2FC &gt; 1</a:t>
            </a: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00121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Higher in condition B vs A</a:t>
            </a:r>
            <a:endParaRPr lang="en-US" sz="1200" dirty="0"/>
          </a:p>
        </p:txBody>
      </p:sp>
      <p:sp>
        <p:nvSpPr>
          <p:cNvPr id="7" name="Shape 8">
            <a:extLst>
              <a:ext uri="{FF2B5EF4-FFF2-40B4-BE49-F238E27FC236}">
                <a16:creationId xmlns:a16="http://schemas.microsoft.com/office/drawing/2014/main" id="{4ADB7399-6DC7-06F9-FE5D-B4412BE680F8}"/>
              </a:ext>
            </a:extLst>
          </p:cNvPr>
          <p:cNvSpPr/>
          <p:nvPr/>
        </p:nvSpPr>
        <p:spPr>
          <a:xfrm>
            <a:off x="5978563" y="4196827"/>
            <a:ext cx="3931920" cy="1280160"/>
          </a:xfrm>
          <a:prstGeom prst="rect">
            <a:avLst/>
          </a:prstGeom>
          <a:solidFill>
            <a:srgbClr val="E3F2FD"/>
          </a:solidFill>
          <a:ln w="25400">
            <a:solidFill>
              <a:srgbClr val="1D355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9">
            <a:extLst>
              <a:ext uri="{FF2B5EF4-FFF2-40B4-BE49-F238E27FC236}">
                <a16:creationId xmlns:a16="http://schemas.microsoft.com/office/drawing/2014/main" id="{1020A950-EF27-2595-DCD2-B012B7ACA994}"/>
              </a:ext>
            </a:extLst>
          </p:cNvPr>
          <p:cNvSpPr/>
          <p:nvPr/>
        </p:nvSpPr>
        <p:spPr>
          <a:xfrm>
            <a:off x="6161443" y="4288267"/>
            <a:ext cx="3657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D3557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Downregulated Genes</a:t>
            </a:r>
            <a:endParaRPr lang="en-US" sz="1400" dirty="0"/>
          </a:p>
        </p:txBody>
      </p:sp>
      <p:sp>
        <p:nvSpPr>
          <p:cNvPr id="9" name="Text 10">
            <a:extLst>
              <a:ext uri="{FF2B5EF4-FFF2-40B4-BE49-F238E27FC236}">
                <a16:creationId xmlns:a16="http://schemas.microsoft.com/office/drawing/2014/main" id="{0F8B1EFF-D787-C5B9-A9CC-8E8D041A439C}"/>
              </a:ext>
            </a:extLst>
          </p:cNvPr>
          <p:cNvSpPr/>
          <p:nvPr/>
        </p:nvSpPr>
        <p:spPr>
          <a:xfrm>
            <a:off x="6161443" y="4654027"/>
            <a:ext cx="3657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00121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FDR &lt; 0.05 AND log2FC &lt; -1</a:t>
            </a: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00121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Lower in condition B vs A</a:t>
            </a:r>
            <a:endParaRPr lang="en-US" sz="1200" dirty="0"/>
          </a:p>
        </p:txBody>
      </p:sp>
      <p:sp>
        <p:nvSpPr>
          <p:cNvPr id="10" name="Shape 11">
            <a:extLst>
              <a:ext uri="{FF2B5EF4-FFF2-40B4-BE49-F238E27FC236}">
                <a16:creationId xmlns:a16="http://schemas.microsoft.com/office/drawing/2014/main" id="{E457931A-83B1-D84A-BBC2-9633DA8B2C00}"/>
              </a:ext>
            </a:extLst>
          </p:cNvPr>
          <p:cNvSpPr/>
          <p:nvPr/>
        </p:nvSpPr>
        <p:spPr>
          <a:xfrm>
            <a:off x="838200" y="5719763"/>
            <a:ext cx="10119807" cy="548640"/>
          </a:xfrm>
          <a:prstGeom prst="rect">
            <a:avLst/>
          </a:prstGeom>
          <a:solidFill>
            <a:srgbClr val="FFF3E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12">
            <a:extLst>
              <a:ext uri="{FF2B5EF4-FFF2-40B4-BE49-F238E27FC236}">
                <a16:creationId xmlns:a16="http://schemas.microsoft.com/office/drawing/2014/main" id="{924BF0CA-DEFB-702C-B275-A3FF917996DB}"/>
              </a:ext>
            </a:extLst>
          </p:cNvPr>
          <p:cNvSpPr/>
          <p:nvPr/>
        </p:nvSpPr>
        <p:spPr>
          <a:xfrm>
            <a:off x="1021081" y="5719763"/>
            <a:ext cx="10119807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001219"/>
                </a:solidFill>
                <a:latin typeface="Helvetica" pitchFamily="2" charset="0"/>
                <a:ea typeface="Calibri" pitchFamily="34" charset="-122"/>
                <a:cs typeface="Calibri" pitchFamily="34" charset="-120"/>
              </a:rPr>
              <a:t>💡 Rough rule of thumb: Aim for 100-2000 genes per list. Too few = low power; Too many = loss of specificity</a:t>
            </a:r>
            <a:endParaRPr lang="en-US" sz="16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68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5493" y="271515"/>
            <a:ext cx="4021014" cy="6033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942F9-90D1-5B71-1408-38E5CD79D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</a:t>
            </a:r>
            <a:r>
              <a:rPr lang="en-US" u="sng" dirty="0"/>
              <a:t>ranked</a:t>
            </a:r>
            <a:r>
              <a:rPr lang="en-US" dirty="0"/>
              <a:t> gene lists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49D742A-37A1-4B46-2C9A-6034ACFA64F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GSEA expects a ranking value for every gene </a:t>
                </a:r>
              </a:p>
              <a:p>
                <a:pPr marL="5715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ranking</m:t>
                      </m:r>
                      <m:r>
                        <m:rPr>
                          <m:nor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value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CA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CA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CA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CA" b="0" i="0" smtClean="0">
                                  <a:latin typeface="Cambria Math" panose="02040503050406030204" pitchFamily="18" charset="0"/>
                                </a:rPr>
                                <m:t>value</m:t>
                              </m:r>
                            </m:e>
                          </m:d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m:rPr>
                              <m:nor/>
                            </m:rPr>
                            <a:rPr lang="en-CA" b="0" i="0" smtClean="0">
                              <a:latin typeface="Cambria Math" panose="02040503050406030204" pitchFamily="18" charset="0"/>
                            </a:rPr>
                            <m:t>sign</m:t>
                          </m:r>
                          <m:d>
                            <m:d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CA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m:rPr>
                                  <m:nor/>
                                </m:rPr>
                                <a:rPr lang="en-CA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CA" b="0" i="0" smtClean="0">
                                  <a:latin typeface="Cambria Math" panose="02040503050406030204" pitchFamily="18" charset="0"/>
                                </a:rPr>
                                <m:t>FC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CA" b="0" dirty="0"/>
              </a:p>
              <a:p>
                <a:pPr lvl="1"/>
                <a:r>
                  <a:rPr lang="en-US" dirty="0"/>
                  <a:t>Combines statistical significance with direction of change</a:t>
                </a:r>
              </a:p>
              <a:p>
                <a:r>
                  <a:rPr lang="en-US" dirty="0"/>
                  <a:t>You must include all genes tested (even not-significant genes)</a:t>
                </a:r>
              </a:p>
              <a:p>
                <a:pPr lvl="1"/>
                <a:r>
                  <a:rPr lang="en-US" dirty="0"/>
                  <a:t>GSEA looks at the distribution of pathway genes across the entire ranked list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5715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49D742A-37A1-4B46-2C9A-6034ACFA64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224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C749E-37ED-6609-BF94-11B1EC9AB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sz="3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sz="3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rnk</a:t>
            </a:r>
            <a:r>
              <a:rPr lang="en-US" sz="3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/>
              <a:t>file format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1E7C0-9A59-42F9-E651-1CAB10FC7B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GSEA requires </a:t>
            </a:r>
            <a:r>
              <a:rPr lang="en-US" sz="25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sz="25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rnk</a:t>
            </a:r>
            <a:r>
              <a:rPr lang="en-US" sz="25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/>
              <a:t>files</a:t>
            </a:r>
          </a:p>
          <a:p>
            <a:pPr lvl="1"/>
            <a:r>
              <a:rPr lang="en-US" dirty="0"/>
              <a:t>Plain text file (</a:t>
            </a:r>
            <a:r>
              <a:rPr lang="en-US" sz="2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sz="21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rnk</a:t>
            </a:r>
            <a:r>
              <a:rPr lang="en-US" dirty="0"/>
              <a:t> extension)</a:t>
            </a:r>
          </a:p>
          <a:p>
            <a:pPr lvl="1"/>
            <a:r>
              <a:rPr lang="en-US" dirty="0"/>
              <a:t>Tab-delimited (two columns)</a:t>
            </a:r>
          </a:p>
          <a:p>
            <a:pPr lvl="2"/>
            <a:r>
              <a:rPr lang="en-US" dirty="0"/>
              <a:t>Column 1: Gene symbol</a:t>
            </a:r>
          </a:p>
          <a:p>
            <a:pPr lvl="2"/>
            <a:r>
              <a:rPr lang="en-US" dirty="0"/>
              <a:t>Column 2: Ranking score</a:t>
            </a:r>
          </a:p>
          <a:p>
            <a:pPr lvl="1"/>
            <a:r>
              <a:rPr lang="en-US" dirty="0"/>
              <a:t>No header row</a:t>
            </a:r>
          </a:p>
          <a:p>
            <a:pPr lvl="1"/>
            <a:r>
              <a:rPr lang="en-US" dirty="0"/>
              <a:t>Sorted by score (optional but helpful)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E1D26132-9A3C-EA8A-20A9-6262646A0044}"/>
              </a:ext>
            </a:extLst>
          </p:cNvPr>
          <p:cNvSpPr/>
          <p:nvPr/>
        </p:nvSpPr>
        <p:spPr>
          <a:xfrm>
            <a:off x="1479176" y="5262563"/>
            <a:ext cx="8229600" cy="914400"/>
          </a:xfrm>
          <a:prstGeom prst="rect">
            <a:avLst/>
          </a:prstGeom>
          <a:solidFill>
            <a:srgbClr val="FFF3E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9">
            <a:extLst>
              <a:ext uri="{FF2B5EF4-FFF2-40B4-BE49-F238E27FC236}">
                <a16:creationId xmlns:a16="http://schemas.microsoft.com/office/drawing/2014/main" id="{B17422E9-D945-DA96-8DAD-604C69A08DE3}"/>
              </a:ext>
            </a:extLst>
          </p:cNvPr>
          <p:cNvSpPr/>
          <p:nvPr/>
        </p:nvSpPr>
        <p:spPr>
          <a:xfrm>
            <a:off x="1662056" y="5354003"/>
            <a:ext cx="78638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4A261"/>
                </a:solidFill>
                <a:latin typeface="Helvetica" pitchFamily="2" charset="0"/>
                <a:ea typeface="Calibri" pitchFamily="34" charset="-122"/>
                <a:cs typeface="Calibri" pitchFamily="34" charset="-120"/>
              </a:rPr>
              <a:t>⚠ Common Pitfalls:</a:t>
            </a:r>
            <a:endParaRPr lang="en-US" sz="1600" dirty="0">
              <a:latin typeface="Helvetica" pitchFamily="2" charset="0"/>
            </a:endParaRPr>
          </a:p>
        </p:txBody>
      </p:sp>
      <p:sp>
        <p:nvSpPr>
          <p:cNvPr id="6" name="Text 10">
            <a:extLst>
              <a:ext uri="{FF2B5EF4-FFF2-40B4-BE49-F238E27FC236}">
                <a16:creationId xmlns:a16="http://schemas.microsoft.com/office/drawing/2014/main" id="{552FA953-7091-2DF1-404E-9F4350ED1A26}"/>
              </a:ext>
            </a:extLst>
          </p:cNvPr>
          <p:cNvSpPr/>
          <p:nvPr/>
        </p:nvSpPr>
        <p:spPr>
          <a:xfrm>
            <a:off x="1662056" y="5674043"/>
            <a:ext cx="78638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001219"/>
                </a:solidFill>
                <a:latin typeface="Helvetica" pitchFamily="2" charset="0"/>
                <a:ea typeface="Calibri" pitchFamily="34" charset="-122"/>
                <a:cs typeface="Calibri" pitchFamily="34" charset="-120"/>
              </a:rPr>
              <a:t>Duplicate gene names (keep highest |score|)  •  NA/Inf values (remove or replace)  •  Wrong gene ID type (use symbols matching your GMT file)</a:t>
            </a:r>
            <a:endParaRPr lang="en-US" sz="1600" dirty="0">
              <a:latin typeface="Helvetica" pitchFamily="2" charset="0"/>
            </a:endParaRPr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B5BC5322-C3FD-A068-123D-C173EE685393}"/>
              </a:ext>
            </a:extLst>
          </p:cNvPr>
          <p:cNvSpPr/>
          <p:nvPr/>
        </p:nvSpPr>
        <p:spPr>
          <a:xfrm>
            <a:off x="7464462" y="2010728"/>
            <a:ext cx="3474720" cy="2560320"/>
          </a:xfrm>
          <a:prstGeom prst="rect">
            <a:avLst/>
          </a:prstGeom>
          <a:solidFill>
            <a:srgbClr val="00121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CCE39B77-32FB-3B9D-DBE4-1E9DFC8ADBB3}"/>
              </a:ext>
            </a:extLst>
          </p:cNvPr>
          <p:cNvSpPr/>
          <p:nvPr/>
        </p:nvSpPr>
        <p:spPr>
          <a:xfrm>
            <a:off x="7647342" y="2102168"/>
            <a:ext cx="3108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6C757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 .rnk file</a:t>
            </a:r>
            <a:endParaRPr lang="en-US" sz="1200" dirty="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8E3F014F-B395-A629-4869-2EF215E1E2C5}"/>
              </a:ext>
            </a:extLst>
          </p:cNvPr>
          <p:cNvSpPr/>
          <p:nvPr/>
        </p:nvSpPr>
        <p:spPr>
          <a:xfrm>
            <a:off x="7647342" y="2467928"/>
            <a:ext cx="3108960" cy="2011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00FF0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TP53	14.23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00FF0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EGFR	12.87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00FF0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KRAS	11.45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00FF0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...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00FF0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GAPDH	0.02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00FF0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...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00FF0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BRCA2	-8.91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00FF0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BRCA1	-9.76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00FF0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RB1	-11.34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2803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F39A4-8E08-2D01-E508-7453A5D44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 dirty="0"/>
              <a:t>DE Lab: TCGA pancreatic cancer RNA-seq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3B8FA4-3A2D-4D80-2928-46D613340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395" y="2023531"/>
            <a:ext cx="3985932" cy="39960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29BC34-7EE3-D919-673D-2E7628BB1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327" y="2318699"/>
            <a:ext cx="621669" cy="14675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B5859A-CA40-6992-D264-4C588EE92A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285" y="3786245"/>
            <a:ext cx="754156" cy="448417"/>
          </a:xfrm>
          <a:prstGeom prst="rect">
            <a:avLst/>
          </a:prstGeom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784EFBEE-D151-F0E1-A33D-004D8B204401}"/>
              </a:ext>
            </a:extLst>
          </p:cNvPr>
          <p:cNvSpPr/>
          <p:nvPr/>
        </p:nvSpPr>
        <p:spPr>
          <a:xfrm>
            <a:off x="5555603" y="3569033"/>
            <a:ext cx="1169894" cy="665629"/>
          </a:xfrm>
          <a:prstGeom prst="rightArrow">
            <a:avLst/>
          </a:prstGeom>
          <a:solidFill>
            <a:schemeClr val="accent5">
              <a:lumMod val="75000"/>
              <a:alpha val="59726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DESeq2</a:t>
            </a:r>
          </a:p>
        </p:txBody>
      </p:sp>
      <p:sp>
        <p:nvSpPr>
          <p:cNvPr id="12" name="Shape 3">
            <a:extLst>
              <a:ext uri="{FF2B5EF4-FFF2-40B4-BE49-F238E27FC236}">
                <a16:creationId xmlns:a16="http://schemas.microsoft.com/office/drawing/2014/main" id="{91A47C1A-C81B-D919-49BC-49D377DAB913}"/>
              </a:ext>
            </a:extLst>
          </p:cNvPr>
          <p:cNvSpPr/>
          <p:nvPr/>
        </p:nvSpPr>
        <p:spPr>
          <a:xfrm>
            <a:off x="6868659" y="3353207"/>
            <a:ext cx="2262881" cy="548640"/>
          </a:xfrm>
          <a:prstGeom prst="rect">
            <a:avLst/>
          </a:prstGeom>
          <a:solidFill>
            <a:srgbClr val="0A939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4">
            <a:extLst>
              <a:ext uri="{FF2B5EF4-FFF2-40B4-BE49-F238E27FC236}">
                <a16:creationId xmlns:a16="http://schemas.microsoft.com/office/drawing/2014/main" id="{D0A8E922-1654-DBE5-B2C0-2BD6F61DB48E}"/>
              </a:ext>
            </a:extLst>
          </p:cNvPr>
          <p:cNvSpPr/>
          <p:nvPr/>
        </p:nvSpPr>
        <p:spPr>
          <a:xfrm>
            <a:off x="6868659" y="3353207"/>
            <a:ext cx="2262881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Defined Gene List</a:t>
            </a:r>
            <a:endParaRPr lang="en-US" sz="1800" dirty="0"/>
          </a:p>
        </p:txBody>
      </p:sp>
      <p:sp>
        <p:nvSpPr>
          <p:cNvPr id="14" name="Shape 10">
            <a:extLst>
              <a:ext uri="{FF2B5EF4-FFF2-40B4-BE49-F238E27FC236}">
                <a16:creationId xmlns:a16="http://schemas.microsoft.com/office/drawing/2014/main" id="{0750FEED-A1FB-ECF5-9B2E-3CFADED69647}"/>
              </a:ext>
            </a:extLst>
          </p:cNvPr>
          <p:cNvSpPr/>
          <p:nvPr/>
        </p:nvSpPr>
        <p:spPr>
          <a:xfrm>
            <a:off x="6868659" y="3971771"/>
            <a:ext cx="2262881" cy="548640"/>
          </a:xfrm>
          <a:prstGeom prst="rect">
            <a:avLst/>
          </a:prstGeom>
          <a:solidFill>
            <a:srgbClr val="065A8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1">
            <a:extLst>
              <a:ext uri="{FF2B5EF4-FFF2-40B4-BE49-F238E27FC236}">
                <a16:creationId xmlns:a16="http://schemas.microsoft.com/office/drawing/2014/main" id="{A31099FD-3752-16F6-67E2-AC8AC98D1DA1}"/>
              </a:ext>
            </a:extLst>
          </p:cNvPr>
          <p:cNvSpPr/>
          <p:nvPr/>
        </p:nvSpPr>
        <p:spPr>
          <a:xfrm>
            <a:off x="6868659" y="3971771"/>
            <a:ext cx="2262881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Ranked Gene List</a:t>
            </a:r>
            <a:endParaRPr lang="en-US" sz="1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AED1AB-5890-5638-9F33-4E4A626770C1}"/>
              </a:ext>
            </a:extLst>
          </p:cNvPr>
          <p:cNvSpPr txBox="1"/>
          <p:nvPr/>
        </p:nvSpPr>
        <p:spPr>
          <a:xfrm>
            <a:off x="4727489" y="4410563"/>
            <a:ext cx="1880643" cy="400110"/>
          </a:xfrm>
          <a:prstGeom prst="rect">
            <a:avLst/>
          </a:prstGeom>
          <a:noFill/>
          <a:ln w="15875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Module 2a Lab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E6A749-39AF-81AC-643F-C2DB005535ED}"/>
              </a:ext>
            </a:extLst>
          </p:cNvPr>
          <p:cNvSpPr txBox="1"/>
          <p:nvPr/>
        </p:nvSpPr>
        <p:spPr>
          <a:xfrm>
            <a:off x="9601940" y="3451168"/>
            <a:ext cx="1880643" cy="400110"/>
          </a:xfrm>
          <a:prstGeom prst="rect">
            <a:avLst/>
          </a:prstGeom>
          <a:noFill/>
          <a:ln w="15875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Module 2b Lab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11624D-100F-228D-36D1-92D477954974}"/>
              </a:ext>
            </a:extLst>
          </p:cNvPr>
          <p:cNvSpPr txBox="1"/>
          <p:nvPr/>
        </p:nvSpPr>
        <p:spPr>
          <a:xfrm>
            <a:off x="9609152" y="4010453"/>
            <a:ext cx="1866217" cy="400110"/>
          </a:xfrm>
          <a:prstGeom prst="rect">
            <a:avLst/>
          </a:prstGeom>
          <a:noFill/>
          <a:ln w="15875">
            <a:solidFill>
              <a:schemeClr val="accent5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Module 2c Lab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4D37FE68-5F22-6542-132A-E9D07CCC3A94}"/>
              </a:ext>
            </a:extLst>
          </p:cNvPr>
          <p:cNvSpPr/>
          <p:nvPr/>
        </p:nvSpPr>
        <p:spPr>
          <a:xfrm>
            <a:off x="9191928" y="3487414"/>
            <a:ext cx="349624" cy="327618"/>
          </a:xfrm>
          <a:prstGeom prst="rightArrow">
            <a:avLst/>
          </a:prstGeom>
          <a:solidFill>
            <a:schemeClr val="accent5">
              <a:lumMod val="75000"/>
              <a:alpha val="59726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F7F4A8CF-5E25-795E-4126-AF92262E5696}"/>
              </a:ext>
            </a:extLst>
          </p:cNvPr>
          <p:cNvSpPr/>
          <p:nvPr/>
        </p:nvSpPr>
        <p:spPr>
          <a:xfrm>
            <a:off x="9191928" y="4046699"/>
            <a:ext cx="349624" cy="327618"/>
          </a:xfrm>
          <a:prstGeom prst="rightArrow">
            <a:avLst/>
          </a:prstGeom>
          <a:solidFill>
            <a:schemeClr val="accent5">
              <a:lumMod val="75000"/>
              <a:alpha val="59726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599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5EE83-0329-083C-BDE4-1B532EAF6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differential expression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2D57F3-0784-7378-4887-484BB342C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72931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same pathway analysis workflow applies to gene lists from many sources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DBFAE3E9-C657-1D51-7DB4-0F9EEE6C93FB}"/>
              </a:ext>
            </a:extLst>
          </p:cNvPr>
          <p:cNvSpPr/>
          <p:nvPr/>
        </p:nvSpPr>
        <p:spPr>
          <a:xfrm>
            <a:off x="1844040" y="2470224"/>
            <a:ext cx="2743200" cy="118872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DC55A4DD-EDBE-64A4-B3E9-7845981A1B55}"/>
              </a:ext>
            </a:extLst>
          </p:cNvPr>
          <p:cNvSpPr/>
          <p:nvPr/>
        </p:nvSpPr>
        <p:spPr>
          <a:xfrm>
            <a:off x="1844040" y="2470224"/>
            <a:ext cx="73152" cy="1188720"/>
          </a:xfrm>
          <a:prstGeom prst="rect">
            <a:avLst/>
          </a:prstGeom>
          <a:solidFill>
            <a:srgbClr val="0A939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D3A9084F-E68E-A33A-16A3-89E75F190E96}"/>
              </a:ext>
            </a:extLst>
          </p:cNvPr>
          <p:cNvSpPr/>
          <p:nvPr/>
        </p:nvSpPr>
        <p:spPr>
          <a:xfrm>
            <a:off x="2026920" y="2607384"/>
            <a:ext cx="24688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65A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ChIP-seq</a:t>
            </a:r>
            <a:endParaRPr lang="en-US" sz="16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5D70073A-B112-553B-2920-2FCF5C6ED173}"/>
              </a:ext>
            </a:extLst>
          </p:cNvPr>
          <p:cNvSpPr/>
          <p:nvPr/>
        </p:nvSpPr>
        <p:spPr>
          <a:xfrm>
            <a:off x="2026920" y="3018864"/>
            <a:ext cx="2468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6C757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Peaks → nearby genes</a:t>
            </a:r>
            <a:endParaRPr lang="en-US" sz="1200" dirty="0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9088300C-BF2B-68B9-119D-DF0B19AAB2B2}"/>
              </a:ext>
            </a:extLst>
          </p:cNvPr>
          <p:cNvSpPr/>
          <p:nvPr/>
        </p:nvSpPr>
        <p:spPr>
          <a:xfrm>
            <a:off x="4724400" y="2470224"/>
            <a:ext cx="2743200" cy="118872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C81FFFA2-BF63-0534-F8B7-6EAB16A3C4EC}"/>
              </a:ext>
            </a:extLst>
          </p:cNvPr>
          <p:cNvSpPr/>
          <p:nvPr/>
        </p:nvSpPr>
        <p:spPr>
          <a:xfrm>
            <a:off x="4724400" y="2470224"/>
            <a:ext cx="73152" cy="1188720"/>
          </a:xfrm>
          <a:prstGeom prst="rect">
            <a:avLst/>
          </a:prstGeom>
          <a:solidFill>
            <a:srgbClr val="0A939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2714B3BF-8DA7-486B-D656-ADEEFDE78688}"/>
              </a:ext>
            </a:extLst>
          </p:cNvPr>
          <p:cNvSpPr/>
          <p:nvPr/>
        </p:nvSpPr>
        <p:spPr>
          <a:xfrm>
            <a:off x="4907280" y="2607384"/>
            <a:ext cx="24688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65A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CRISPR screens</a:t>
            </a:r>
            <a:endParaRPr lang="en-US" sz="1600" dirty="0"/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0E62C3BC-49AF-41B3-D3C2-06CCFA87F13C}"/>
              </a:ext>
            </a:extLst>
          </p:cNvPr>
          <p:cNvSpPr/>
          <p:nvPr/>
        </p:nvSpPr>
        <p:spPr>
          <a:xfrm>
            <a:off x="4907280" y="3018864"/>
            <a:ext cx="2468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6C757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Hits from dropout/enrichment</a:t>
            </a:r>
            <a:endParaRPr lang="en-US" sz="1200" dirty="0"/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9AE1680B-45BD-60C1-8B3D-6F7610F77762}"/>
              </a:ext>
            </a:extLst>
          </p:cNvPr>
          <p:cNvSpPr/>
          <p:nvPr/>
        </p:nvSpPr>
        <p:spPr>
          <a:xfrm>
            <a:off x="7604760" y="2470224"/>
            <a:ext cx="2743200" cy="118872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" name="Shape 11">
            <a:extLst>
              <a:ext uri="{FF2B5EF4-FFF2-40B4-BE49-F238E27FC236}">
                <a16:creationId xmlns:a16="http://schemas.microsoft.com/office/drawing/2014/main" id="{A3F1EC00-288F-956D-F8CA-0586C212F1C9}"/>
              </a:ext>
            </a:extLst>
          </p:cNvPr>
          <p:cNvSpPr/>
          <p:nvPr/>
        </p:nvSpPr>
        <p:spPr>
          <a:xfrm>
            <a:off x="7604760" y="2470224"/>
            <a:ext cx="73152" cy="1188720"/>
          </a:xfrm>
          <a:prstGeom prst="rect">
            <a:avLst/>
          </a:prstGeom>
          <a:solidFill>
            <a:srgbClr val="0A939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E54EE1BC-2B0D-109E-E98C-3F5A077A0368}"/>
              </a:ext>
            </a:extLst>
          </p:cNvPr>
          <p:cNvSpPr/>
          <p:nvPr/>
        </p:nvSpPr>
        <p:spPr>
          <a:xfrm>
            <a:off x="7787640" y="2607384"/>
            <a:ext cx="24688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65A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GWAS</a:t>
            </a:r>
            <a:endParaRPr lang="en-US" sz="1600" dirty="0"/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536DEF5E-6D6A-75B0-992F-AA4C0471C59B}"/>
              </a:ext>
            </a:extLst>
          </p:cNvPr>
          <p:cNvSpPr/>
          <p:nvPr/>
        </p:nvSpPr>
        <p:spPr>
          <a:xfrm>
            <a:off x="7787640" y="3018864"/>
            <a:ext cx="2468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6C757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SNP-associated genes</a:t>
            </a:r>
            <a:endParaRPr lang="en-US" sz="1200" dirty="0"/>
          </a:p>
        </p:txBody>
      </p:sp>
      <p:sp>
        <p:nvSpPr>
          <p:cNvPr id="16" name="Shape 14">
            <a:extLst>
              <a:ext uri="{FF2B5EF4-FFF2-40B4-BE49-F238E27FC236}">
                <a16:creationId xmlns:a16="http://schemas.microsoft.com/office/drawing/2014/main" id="{62A1CD2B-1CC5-9091-7F24-C9126BDF3551}"/>
              </a:ext>
            </a:extLst>
          </p:cNvPr>
          <p:cNvSpPr/>
          <p:nvPr/>
        </p:nvSpPr>
        <p:spPr>
          <a:xfrm>
            <a:off x="1844040" y="3841824"/>
            <a:ext cx="2743200" cy="118872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7" name="Shape 15">
            <a:extLst>
              <a:ext uri="{FF2B5EF4-FFF2-40B4-BE49-F238E27FC236}">
                <a16:creationId xmlns:a16="http://schemas.microsoft.com/office/drawing/2014/main" id="{7B26696F-3BA7-5B18-CA46-DE2FA2470871}"/>
              </a:ext>
            </a:extLst>
          </p:cNvPr>
          <p:cNvSpPr/>
          <p:nvPr/>
        </p:nvSpPr>
        <p:spPr>
          <a:xfrm>
            <a:off x="1844040" y="3841824"/>
            <a:ext cx="73152" cy="1188720"/>
          </a:xfrm>
          <a:prstGeom prst="rect">
            <a:avLst/>
          </a:prstGeom>
          <a:solidFill>
            <a:srgbClr val="0A939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6">
            <a:extLst>
              <a:ext uri="{FF2B5EF4-FFF2-40B4-BE49-F238E27FC236}">
                <a16:creationId xmlns:a16="http://schemas.microsoft.com/office/drawing/2014/main" id="{54899DD9-10B2-BF4B-686D-D219020C918C}"/>
              </a:ext>
            </a:extLst>
          </p:cNvPr>
          <p:cNvSpPr/>
          <p:nvPr/>
        </p:nvSpPr>
        <p:spPr>
          <a:xfrm>
            <a:off x="2026920" y="3978984"/>
            <a:ext cx="24688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65A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Co-expression</a:t>
            </a:r>
            <a:endParaRPr lang="en-US" sz="1600" dirty="0"/>
          </a:p>
        </p:txBody>
      </p:sp>
      <p:sp>
        <p:nvSpPr>
          <p:cNvPr id="19" name="Text 17">
            <a:extLst>
              <a:ext uri="{FF2B5EF4-FFF2-40B4-BE49-F238E27FC236}">
                <a16:creationId xmlns:a16="http://schemas.microsoft.com/office/drawing/2014/main" id="{0E130222-A499-5368-BCD8-14C0FC803C2E}"/>
              </a:ext>
            </a:extLst>
          </p:cNvPr>
          <p:cNvSpPr/>
          <p:nvPr/>
        </p:nvSpPr>
        <p:spPr>
          <a:xfrm>
            <a:off x="2026920" y="4390464"/>
            <a:ext cx="2468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6C757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Module members (WGCNA)</a:t>
            </a:r>
            <a:endParaRPr lang="en-US" sz="1200" dirty="0"/>
          </a:p>
        </p:txBody>
      </p:sp>
      <p:sp>
        <p:nvSpPr>
          <p:cNvPr id="20" name="Shape 18">
            <a:extLst>
              <a:ext uri="{FF2B5EF4-FFF2-40B4-BE49-F238E27FC236}">
                <a16:creationId xmlns:a16="http://schemas.microsoft.com/office/drawing/2014/main" id="{FE62855F-725F-F6B1-0587-0037D572A7EA}"/>
              </a:ext>
            </a:extLst>
          </p:cNvPr>
          <p:cNvSpPr/>
          <p:nvPr/>
        </p:nvSpPr>
        <p:spPr>
          <a:xfrm>
            <a:off x="4724400" y="3841824"/>
            <a:ext cx="2743200" cy="118872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" name="Shape 19">
            <a:extLst>
              <a:ext uri="{FF2B5EF4-FFF2-40B4-BE49-F238E27FC236}">
                <a16:creationId xmlns:a16="http://schemas.microsoft.com/office/drawing/2014/main" id="{E6873DB4-D19D-BFA2-4DFE-6F651296CDC1}"/>
              </a:ext>
            </a:extLst>
          </p:cNvPr>
          <p:cNvSpPr/>
          <p:nvPr/>
        </p:nvSpPr>
        <p:spPr>
          <a:xfrm>
            <a:off x="4724400" y="3841824"/>
            <a:ext cx="73152" cy="1188720"/>
          </a:xfrm>
          <a:prstGeom prst="rect">
            <a:avLst/>
          </a:prstGeom>
          <a:solidFill>
            <a:srgbClr val="0A939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20">
            <a:extLst>
              <a:ext uri="{FF2B5EF4-FFF2-40B4-BE49-F238E27FC236}">
                <a16:creationId xmlns:a16="http://schemas.microsoft.com/office/drawing/2014/main" id="{6A5B4512-4BDD-EF30-C374-4030B0A06EA0}"/>
              </a:ext>
            </a:extLst>
          </p:cNvPr>
          <p:cNvSpPr/>
          <p:nvPr/>
        </p:nvSpPr>
        <p:spPr>
          <a:xfrm>
            <a:off x="4907280" y="3978984"/>
            <a:ext cx="24688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65A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Proteomics</a:t>
            </a:r>
            <a:endParaRPr lang="en-US" sz="1600" dirty="0"/>
          </a:p>
        </p:txBody>
      </p:sp>
      <p:sp>
        <p:nvSpPr>
          <p:cNvPr id="23" name="Text 21">
            <a:extLst>
              <a:ext uri="{FF2B5EF4-FFF2-40B4-BE49-F238E27FC236}">
                <a16:creationId xmlns:a16="http://schemas.microsoft.com/office/drawing/2014/main" id="{CD48935B-D4A2-2C11-C61C-88EB4EFA3B92}"/>
              </a:ext>
            </a:extLst>
          </p:cNvPr>
          <p:cNvSpPr/>
          <p:nvPr/>
        </p:nvSpPr>
        <p:spPr>
          <a:xfrm>
            <a:off x="4907280" y="4390464"/>
            <a:ext cx="2468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6C757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Differentially abundant proteins</a:t>
            </a:r>
            <a:endParaRPr lang="en-US" sz="1200" dirty="0"/>
          </a:p>
        </p:txBody>
      </p:sp>
      <p:sp>
        <p:nvSpPr>
          <p:cNvPr id="24" name="Shape 22">
            <a:extLst>
              <a:ext uri="{FF2B5EF4-FFF2-40B4-BE49-F238E27FC236}">
                <a16:creationId xmlns:a16="http://schemas.microsoft.com/office/drawing/2014/main" id="{38E75B24-E1BC-C59B-080A-9ADE06C08633}"/>
              </a:ext>
            </a:extLst>
          </p:cNvPr>
          <p:cNvSpPr/>
          <p:nvPr/>
        </p:nvSpPr>
        <p:spPr>
          <a:xfrm>
            <a:off x="7604760" y="3841824"/>
            <a:ext cx="2743200" cy="118872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254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5" name="Shape 23">
            <a:extLst>
              <a:ext uri="{FF2B5EF4-FFF2-40B4-BE49-F238E27FC236}">
                <a16:creationId xmlns:a16="http://schemas.microsoft.com/office/drawing/2014/main" id="{F8B51376-4CFD-BFCD-0F6F-493B0E578EFD}"/>
              </a:ext>
            </a:extLst>
          </p:cNvPr>
          <p:cNvSpPr/>
          <p:nvPr/>
        </p:nvSpPr>
        <p:spPr>
          <a:xfrm>
            <a:off x="7604760" y="3841824"/>
            <a:ext cx="73152" cy="1188720"/>
          </a:xfrm>
          <a:prstGeom prst="rect">
            <a:avLst/>
          </a:prstGeom>
          <a:solidFill>
            <a:srgbClr val="0A939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Text 24">
            <a:extLst>
              <a:ext uri="{FF2B5EF4-FFF2-40B4-BE49-F238E27FC236}">
                <a16:creationId xmlns:a16="http://schemas.microsoft.com/office/drawing/2014/main" id="{D2BE224B-6946-1567-A481-7C92041BE22D}"/>
              </a:ext>
            </a:extLst>
          </p:cNvPr>
          <p:cNvSpPr/>
          <p:nvPr/>
        </p:nvSpPr>
        <p:spPr>
          <a:xfrm>
            <a:off x="7787640" y="3978984"/>
            <a:ext cx="24688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65A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Literature</a:t>
            </a:r>
            <a:endParaRPr lang="en-US" sz="1600" dirty="0"/>
          </a:p>
        </p:txBody>
      </p:sp>
      <p:sp>
        <p:nvSpPr>
          <p:cNvPr id="27" name="Text 25">
            <a:extLst>
              <a:ext uri="{FF2B5EF4-FFF2-40B4-BE49-F238E27FC236}">
                <a16:creationId xmlns:a16="http://schemas.microsoft.com/office/drawing/2014/main" id="{CDA6F992-BC11-FE4F-55DE-A9D97D814174}"/>
              </a:ext>
            </a:extLst>
          </p:cNvPr>
          <p:cNvSpPr/>
          <p:nvPr/>
        </p:nvSpPr>
        <p:spPr>
          <a:xfrm>
            <a:off x="7787640" y="4390464"/>
            <a:ext cx="2468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6C757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Curated gene sets</a:t>
            </a:r>
            <a:endParaRPr lang="en-US" sz="1200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9302DBE-60C0-7BEE-6949-07A10DDDD5A6}"/>
              </a:ext>
            </a:extLst>
          </p:cNvPr>
          <p:cNvSpPr txBox="1">
            <a:spLocks/>
          </p:cNvSpPr>
          <p:nvPr/>
        </p:nvSpPr>
        <p:spPr>
          <a:xfrm>
            <a:off x="838200" y="5314277"/>
            <a:ext cx="10515600" cy="72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200" dirty="0"/>
              <a:t>Any gene list can be analyzed for pathway enrichment</a:t>
            </a:r>
          </a:p>
        </p:txBody>
      </p:sp>
    </p:spTree>
    <p:extLst>
      <p:ext uri="{BB962C8B-B14F-4D97-AF65-F5344CB8AC3E}">
        <p14:creationId xmlns:p14="http://schemas.microsoft.com/office/powerpoint/2010/main" val="1442062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01D79-037A-3FF8-3405-C39605C6C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3BBDD-DF49-B06B-18FD-8A521FCC27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 analysis identifies genes with significant expression changes between conditions</a:t>
            </a:r>
          </a:p>
          <a:p>
            <a:r>
              <a:rPr lang="en-US" dirty="0"/>
              <a:t>Use appropriate tools (DESeq2, </a:t>
            </a:r>
            <a:r>
              <a:rPr lang="en-US" dirty="0" err="1"/>
              <a:t>edgeR</a:t>
            </a:r>
            <a:r>
              <a:rPr lang="en-US" dirty="0"/>
              <a:t>) that model count data correctly</a:t>
            </a:r>
          </a:p>
          <a:p>
            <a:pPr lvl="1"/>
            <a:r>
              <a:rPr lang="en-US" dirty="0"/>
              <a:t>Other tools exist for other data (</a:t>
            </a:r>
            <a:r>
              <a:rPr lang="en-US" i="1" dirty="0" err="1"/>
              <a:t>eg</a:t>
            </a:r>
            <a:r>
              <a:rPr lang="en-US" dirty="0" err="1"/>
              <a:t>.</a:t>
            </a:r>
            <a:r>
              <a:rPr lang="en-US" dirty="0"/>
              <a:t> </a:t>
            </a:r>
            <a:r>
              <a:rPr lang="en-US" dirty="0" err="1"/>
              <a:t>limma</a:t>
            </a:r>
            <a:r>
              <a:rPr lang="en-US" dirty="0"/>
              <a:t>)</a:t>
            </a:r>
          </a:p>
          <a:p>
            <a:r>
              <a:rPr lang="en-US" dirty="0"/>
              <a:t>Always use FDR-corrected p-values</a:t>
            </a:r>
          </a:p>
          <a:p>
            <a:r>
              <a:rPr lang="en-US" dirty="0"/>
              <a:t>Use visualizations to strengthen your interpretation of results</a:t>
            </a:r>
          </a:p>
          <a:p>
            <a:r>
              <a:rPr lang="en-US" dirty="0"/>
              <a:t>Create defined gene lists (filtered) for tools like </a:t>
            </a:r>
            <a:r>
              <a:rPr lang="en-US" dirty="0" err="1"/>
              <a:t>g:Profiler</a:t>
            </a:r>
            <a:endParaRPr lang="en-US" dirty="0"/>
          </a:p>
          <a:p>
            <a:r>
              <a:rPr lang="en-US" dirty="0"/>
              <a:t>Create ranked gene lists (all genes) for tools like GSEA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206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1B458-F989-8E75-0BC7-6CC2AB033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54079-97A2-A71B-EBA4-2CCC4C0CD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to try it!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2FC7B-939B-76D6-B931-225DB474B6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Download the lab materials:</a:t>
            </a:r>
          </a:p>
          <a:p>
            <a:pPr lvl="1"/>
            <a:r>
              <a:rPr lang="en-US" sz="2200" dirty="0">
                <a:hlinkClick r:id="rId2"/>
              </a:rPr>
              <a:t>https://bioinformaticsdotca.github.io/PNA_CalSask-2605/module-2.html</a:t>
            </a:r>
            <a:endParaRPr lang="en-US" sz="2200" dirty="0"/>
          </a:p>
          <a:p>
            <a:pPr lvl="1"/>
            <a:r>
              <a:rPr lang="en-US" dirty="0"/>
              <a:t>Module 2a: R scripts, </a:t>
            </a:r>
            <a:r>
              <a:rPr lang="en-US"/>
              <a:t>data </a:t>
            </a:r>
            <a:endParaRPr lang="en-US" dirty="0"/>
          </a:p>
          <a:p>
            <a:r>
              <a:rPr lang="en-US" dirty="0"/>
              <a:t>Make sure R is installed</a:t>
            </a:r>
          </a:p>
          <a:p>
            <a:pPr lvl="1"/>
            <a:r>
              <a:rPr lang="en-US" dirty="0"/>
              <a:t>Check the required packages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535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"/>
          <p:cNvSpPr txBox="1">
            <a:spLocks noGrp="1"/>
          </p:cNvSpPr>
          <p:nvPr>
            <p:ph type="ctrTitle"/>
          </p:nvPr>
        </p:nvSpPr>
        <p:spPr>
          <a:xfrm>
            <a:off x="640492" y="2250180"/>
            <a:ext cx="7094838" cy="1026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Helvetica Neue Light"/>
              <a:buNone/>
            </a:pPr>
            <a:r>
              <a:rPr lang="en-US" b="1" dirty="0"/>
              <a:t>Module 2a: Differential Expression</a:t>
            </a:r>
            <a:endParaRPr dirty="0"/>
          </a:p>
        </p:txBody>
      </p:sp>
      <p:pic>
        <p:nvPicPr>
          <p:cNvPr id="85" name="Google Shape;85;p3" title="Copy of PNA-ic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66649" y="485438"/>
            <a:ext cx="2547549" cy="256130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3"/>
          <p:cNvSpPr txBox="1">
            <a:spLocks noGrp="1"/>
          </p:cNvSpPr>
          <p:nvPr>
            <p:ph type="subTitle" idx="1"/>
          </p:nvPr>
        </p:nvSpPr>
        <p:spPr>
          <a:xfrm>
            <a:off x="1782641" y="3276720"/>
            <a:ext cx="481053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/>
              <a:t>Constance Li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/>
              <a:t>Pathway and Network Analysis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/>
              <a:t>May 12, 2026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D79430-1CEF-715A-1610-DC1A32605E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3"/>
          <a:stretch>
            <a:fillRect/>
          </a:stretch>
        </p:blipFill>
        <p:spPr>
          <a:xfrm>
            <a:off x="9079243" y="3657600"/>
            <a:ext cx="2292618" cy="1047454"/>
          </a:xfrm>
          <a:prstGeom prst="rect">
            <a:avLst/>
          </a:prstGeom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313683A-5F05-61C7-38AF-93B200654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421" y="4614648"/>
            <a:ext cx="3269876" cy="63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 Light"/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921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CA" dirty="0"/>
              <a:t>Understand the fundamentals of </a:t>
            </a:r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differential expression </a:t>
            </a:r>
            <a:r>
              <a:rPr lang="en-CA" dirty="0"/>
              <a:t>analysis</a:t>
            </a:r>
          </a:p>
          <a:p>
            <a:pPr marL="6921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endParaRPr lang="en-CA" dirty="0"/>
          </a:p>
          <a:p>
            <a:pPr marL="6921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CA" dirty="0"/>
              <a:t>Interpret its </a:t>
            </a:r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statistical outputs </a:t>
            </a:r>
          </a:p>
          <a:p>
            <a:pPr marL="6921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endParaRPr lang="en-CA" dirty="0"/>
          </a:p>
          <a:p>
            <a:pPr marL="6921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CA" dirty="0"/>
              <a:t>Create and interpret common differential expression </a:t>
            </a:r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visualizations</a:t>
            </a:r>
          </a:p>
          <a:p>
            <a:pPr marL="6921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endParaRPr lang="en-CA" dirty="0"/>
          </a:p>
          <a:p>
            <a:pPr marL="6921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en-CA" dirty="0"/>
              <a:t>Create </a:t>
            </a:r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defined gene lists</a:t>
            </a:r>
            <a:r>
              <a:rPr lang="en-CA" dirty="0"/>
              <a:t> and </a:t>
            </a:r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ranked gene lists </a:t>
            </a:r>
            <a:r>
              <a:rPr lang="en-CA" dirty="0"/>
              <a:t>for downstream </a:t>
            </a:r>
            <a:r>
              <a:rPr lang="en-CA" dirty="0" err="1"/>
              <a:t>anlaysis</a:t>
            </a:r>
            <a:r>
              <a:rPr lang="en-CA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 Light"/>
              <a:buNone/>
            </a:pPr>
            <a:r>
              <a:rPr lang="en-CA" dirty="0"/>
              <a:t>What is differential (gene) expression?</a:t>
            </a:r>
            <a:endParaRPr dirty="0"/>
          </a:p>
        </p:txBody>
      </p:sp>
      <p:sp>
        <p:nvSpPr>
          <p:cNvPr id="100" name="Google Shape;100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CA" dirty="0"/>
              <a:t>If we have multiple conditions, we expect </a:t>
            </a:r>
          </a:p>
          <a:p>
            <a:pPr marL="635000" indent="-457200">
              <a:spcBef>
                <a:spcPts val="0"/>
              </a:spcBef>
              <a:buSzPts val="2800"/>
            </a:pPr>
            <a:r>
              <a:rPr lang="en-CA" dirty="0"/>
              <a:t>Observations within the same condition to be similar</a:t>
            </a:r>
          </a:p>
          <a:p>
            <a:pPr marL="635000" indent="-457200">
              <a:spcBef>
                <a:spcPts val="0"/>
              </a:spcBef>
              <a:buSzPts val="2800"/>
            </a:pPr>
            <a:r>
              <a:rPr lang="en-CA" dirty="0"/>
              <a:t>Observations between different conditions to be different</a:t>
            </a:r>
          </a:p>
          <a:p>
            <a:pPr marL="635000" indent="-457200">
              <a:spcBef>
                <a:spcPts val="0"/>
              </a:spcBef>
              <a:buSzPts val="2800"/>
            </a:pPr>
            <a:endParaRPr lang="en-CA" dirty="0"/>
          </a:p>
          <a:p>
            <a:pPr marL="635000" indent="-457200">
              <a:spcBef>
                <a:spcPts val="0"/>
              </a:spcBef>
              <a:buSzPts val="2800"/>
            </a:pPr>
            <a:endParaRPr lang="en-CA" dirty="0"/>
          </a:p>
          <a:p>
            <a:pPr marL="635000" indent="-457200">
              <a:spcBef>
                <a:spcPts val="0"/>
              </a:spcBef>
              <a:buSzPts val="2800"/>
            </a:pPr>
            <a:endParaRPr lang="en-CA" dirty="0"/>
          </a:p>
          <a:p>
            <a:pPr marL="635000" indent="-457200">
              <a:spcBef>
                <a:spcPts val="0"/>
              </a:spcBef>
              <a:buSzPts val="2800"/>
            </a:pPr>
            <a:endParaRPr lang="en-CA" dirty="0"/>
          </a:p>
          <a:p>
            <a:pPr marL="635000" indent="-457200">
              <a:spcBef>
                <a:spcPts val="0"/>
              </a:spcBef>
              <a:buSzPts val="2800"/>
            </a:pPr>
            <a:endParaRPr lang="en-CA" dirty="0"/>
          </a:p>
          <a:p>
            <a:pPr marL="635000" indent="-457200">
              <a:spcBef>
                <a:spcPts val="0"/>
              </a:spcBef>
              <a:buSzPts val="2800"/>
            </a:pPr>
            <a:endParaRPr lang="en-CA" dirty="0"/>
          </a:p>
          <a:p>
            <a:pPr marL="177800" indent="0">
              <a:spcBef>
                <a:spcPts val="0"/>
              </a:spcBef>
              <a:buSzPts val="2800"/>
              <a:buNone/>
            </a:pPr>
            <a:r>
              <a:rPr lang="en-CA" dirty="0"/>
              <a:t>Differential expression (DE) asks how the conditions differ</a:t>
            </a:r>
          </a:p>
          <a:p>
            <a:pPr marL="635000" indent="-457200">
              <a:spcBef>
                <a:spcPts val="0"/>
              </a:spcBef>
              <a:buSzPts val="2800"/>
            </a:pPr>
            <a:r>
              <a:rPr lang="en-CA" dirty="0"/>
              <a:t>Often, we interrogate the transcriptome </a:t>
            </a:r>
            <a:endParaRPr dirty="0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5C29BE29-F8CE-161F-07CD-4B2B6B57ED27}"/>
              </a:ext>
            </a:extLst>
          </p:cNvPr>
          <p:cNvSpPr/>
          <p:nvPr/>
        </p:nvSpPr>
        <p:spPr>
          <a:xfrm>
            <a:off x="2166330" y="314977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065A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Condition A</a:t>
            </a:r>
            <a:endParaRPr lang="en-US" sz="2000" dirty="0"/>
          </a:p>
        </p:txBody>
      </p:sp>
      <p:sp>
        <p:nvSpPr>
          <p:cNvPr id="8" name="Shape 5">
            <a:extLst>
              <a:ext uri="{FF2B5EF4-FFF2-40B4-BE49-F238E27FC236}">
                <a16:creationId xmlns:a16="http://schemas.microsoft.com/office/drawing/2014/main" id="{55935AE4-5C5F-4FFE-8E2C-D559A929B72F}"/>
              </a:ext>
            </a:extLst>
          </p:cNvPr>
          <p:cNvSpPr/>
          <p:nvPr/>
        </p:nvSpPr>
        <p:spPr>
          <a:xfrm>
            <a:off x="2166330" y="3606970"/>
            <a:ext cx="3200400" cy="1371600"/>
          </a:xfrm>
          <a:prstGeom prst="rect">
            <a:avLst/>
          </a:prstGeom>
          <a:solidFill>
            <a:srgbClr val="E3F2FD"/>
          </a:solidFill>
          <a:ln w="25400">
            <a:solidFill>
              <a:srgbClr val="065A8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D5C0FAD7-95A4-0CC0-6443-8F42EDAC21B8}"/>
              </a:ext>
            </a:extLst>
          </p:cNvPr>
          <p:cNvSpPr/>
          <p:nvPr/>
        </p:nvSpPr>
        <p:spPr>
          <a:xfrm>
            <a:off x="2166330" y="3606970"/>
            <a:ext cx="320040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00121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Control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dirty="0">
                <a:solidFill>
                  <a:srgbClr val="00121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Healthy tissue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dirty="0">
                <a:solidFill>
                  <a:srgbClr val="00121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Pre-treatment</a:t>
            </a:r>
            <a:endParaRPr lang="en-US" sz="1600" dirty="0"/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5BE3E925-9A0C-FFFD-C3F4-8DC1DC066B1F}"/>
              </a:ext>
            </a:extLst>
          </p:cNvPr>
          <p:cNvSpPr/>
          <p:nvPr/>
        </p:nvSpPr>
        <p:spPr>
          <a:xfrm>
            <a:off x="5366730" y="4064170"/>
            <a:ext cx="914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6C757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vs</a:t>
            </a:r>
            <a:endParaRPr lang="en-US" sz="2400" dirty="0"/>
          </a:p>
        </p:txBody>
      </p:sp>
      <p:sp>
        <p:nvSpPr>
          <p:cNvPr id="11" name="Text 8">
            <a:extLst>
              <a:ext uri="{FF2B5EF4-FFF2-40B4-BE49-F238E27FC236}">
                <a16:creationId xmlns:a16="http://schemas.microsoft.com/office/drawing/2014/main" id="{E777752A-C0E8-611A-89DA-BD696A1F9E97}"/>
              </a:ext>
            </a:extLst>
          </p:cNvPr>
          <p:cNvSpPr/>
          <p:nvPr/>
        </p:nvSpPr>
        <p:spPr>
          <a:xfrm>
            <a:off x="6281130" y="314977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D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Condition B</a:t>
            </a:r>
            <a:endParaRPr lang="en-US" sz="2000" dirty="0"/>
          </a:p>
        </p:txBody>
      </p:sp>
      <p:sp>
        <p:nvSpPr>
          <p:cNvPr id="12" name="Shape 9">
            <a:extLst>
              <a:ext uri="{FF2B5EF4-FFF2-40B4-BE49-F238E27FC236}">
                <a16:creationId xmlns:a16="http://schemas.microsoft.com/office/drawing/2014/main" id="{8AF41B4F-BD9B-E01C-5C55-07E5F9CCA0AB}"/>
              </a:ext>
            </a:extLst>
          </p:cNvPr>
          <p:cNvSpPr/>
          <p:nvPr/>
        </p:nvSpPr>
        <p:spPr>
          <a:xfrm>
            <a:off x="6281130" y="3606970"/>
            <a:ext cx="3200400" cy="1371600"/>
          </a:xfrm>
          <a:prstGeom prst="rect">
            <a:avLst/>
          </a:prstGeom>
          <a:solidFill>
            <a:srgbClr val="FFEBEE"/>
          </a:solidFill>
          <a:ln w="25400">
            <a:solidFill>
              <a:srgbClr val="D6282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>
            <a:extLst>
              <a:ext uri="{FF2B5EF4-FFF2-40B4-BE49-F238E27FC236}">
                <a16:creationId xmlns:a16="http://schemas.microsoft.com/office/drawing/2014/main" id="{80BF7DD3-939F-DBA3-4053-EC526F0DBF9B}"/>
              </a:ext>
            </a:extLst>
          </p:cNvPr>
          <p:cNvSpPr/>
          <p:nvPr/>
        </p:nvSpPr>
        <p:spPr>
          <a:xfrm>
            <a:off x="6281130" y="3606970"/>
            <a:ext cx="320040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00121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Treatment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dirty="0">
                <a:solidFill>
                  <a:srgbClr val="00121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Tumor tissue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dirty="0">
                <a:solidFill>
                  <a:srgbClr val="00121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Post-treatment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25410-2476-90DF-BB39-7CE7706E4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DE sit?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43476AD-5D7E-FA38-9CE3-B4E10FCF1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490" y="1437814"/>
            <a:ext cx="7581019" cy="47010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E5887D-DAF8-BED8-6B87-7A462BA3A352}"/>
              </a:ext>
            </a:extLst>
          </p:cNvPr>
          <p:cNvSpPr txBox="1"/>
          <p:nvPr/>
        </p:nvSpPr>
        <p:spPr>
          <a:xfrm>
            <a:off x="7132309" y="6208262"/>
            <a:ext cx="569193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https://genomebiology.biomedcentral.com/articles/10.1186/s13059-016-0881-8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1ED458-6B78-F1E1-5157-580E354DA719}"/>
              </a:ext>
            </a:extLst>
          </p:cNvPr>
          <p:cNvSpPr/>
          <p:nvPr/>
        </p:nvSpPr>
        <p:spPr>
          <a:xfrm>
            <a:off x="5442258" y="3153103"/>
            <a:ext cx="2774730" cy="1639614"/>
          </a:xfrm>
          <a:prstGeom prst="rect">
            <a:avLst/>
          </a:prstGeom>
          <a:solidFill>
            <a:schemeClr val="accent5">
              <a:lumMod val="40000"/>
              <a:lumOff val="60000"/>
              <a:alpha val="19842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1749E2C0-10E2-81B9-FDE4-3161BE2B0426}"/>
              </a:ext>
            </a:extLst>
          </p:cNvPr>
          <p:cNvSpPr/>
          <p:nvPr/>
        </p:nvSpPr>
        <p:spPr>
          <a:xfrm>
            <a:off x="8216989" y="3853092"/>
            <a:ext cx="277472" cy="34684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B2EF48-1CAD-9B61-3624-11962AB50A8B}"/>
              </a:ext>
            </a:extLst>
          </p:cNvPr>
          <p:cNvSpPr/>
          <p:nvPr/>
        </p:nvSpPr>
        <p:spPr>
          <a:xfrm>
            <a:off x="8519683" y="3153103"/>
            <a:ext cx="945934" cy="1639614"/>
          </a:xfrm>
          <a:prstGeom prst="rect">
            <a:avLst/>
          </a:prstGeom>
          <a:solidFill>
            <a:schemeClr val="accent5">
              <a:lumMod val="40000"/>
              <a:lumOff val="60000"/>
              <a:alpha val="19842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56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059A0-EC88-B8DA-5EC8-86A182AA5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variability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42D1C8-09C0-6639-E9B6-6432F03C3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85237"/>
            <a:ext cx="10515600" cy="229171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Our measurements include both types of variability </a:t>
            </a:r>
          </a:p>
          <a:p>
            <a:r>
              <a:rPr lang="en-US" dirty="0"/>
              <a:t>We must include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biological replicates </a:t>
            </a:r>
            <a:r>
              <a:rPr lang="en-US" dirty="0"/>
              <a:t>to distinguish true differential expression from noise </a:t>
            </a:r>
          </a:p>
          <a:p>
            <a:pPr lvl="1"/>
            <a:r>
              <a:rPr lang="en-US" dirty="0"/>
              <a:t>We often see 3 or more biological replicates</a:t>
            </a:r>
          </a:p>
          <a:p>
            <a:pPr lvl="1"/>
            <a:r>
              <a:rPr lang="en-US" dirty="0"/>
              <a:t>Ideally, perform a power analysis </a:t>
            </a:r>
          </a:p>
          <a:p>
            <a:pPr lvl="1"/>
            <a:endParaRPr lang="en-US" dirty="0"/>
          </a:p>
        </p:txBody>
      </p:sp>
      <p:sp>
        <p:nvSpPr>
          <p:cNvPr id="5" name="Shape 1">
            <a:extLst>
              <a:ext uri="{FF2B5EF4-FFF2-40B4-BE49-F238E27FC236}">
                <a16:creationId xmlns:a16="http://schemas.microsoft.com/office/drawing/2014/main" id="{BB623492-8070-B19B-9ACE-1CE2CBD0B6BF}"/>
              </a:ext>
            </a:extLst>
          </p:cNvPr>
          <p:cNvSpPr/>
          <p:nvPr/>
        </p:nvSpPr>
        <p:spPr>
          <a:xfrm>
            <a:off x="1635918" y="1690688"/>
            <a:ext cx="3931920" cy="1828800"/>
          </a:xfrm>
          <a:prstGeom prst="rect">
            <a:avLst/>
          </a:prstGeom>
          <a:solidFill>
            <a:srgbClr val="FFFFFF"/>
          </a:solidFill>
          <a:ln w="25400">
            <a:solidFill>
              <a:srgbClr val="0A9396"/>
            </a:solidFill>
            <a:prstDash val="solid"/>
          </a:ln>
          <a:effectLst>
            <a:outerShdw blurRad="50800" dist="254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E43E9F35-CD8A-6229-7EC9-3430743B2ED7}"/>
              </a:ext>
            </a:extLst>
          </p:cNvPr>
          <p:cNvSpPr/>
          <p:nvPr/>
        </p:nvSpPr>
        <p:spPr>
          <a:xfrm>
            <a:off x="1818798" y="1782128"/>
            <a:ext cx="3657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A939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Biological Variability</a:t>
            </a:r>
            <a:endParaRPr lang="en-US" sz="1800" dirty="0"/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BCF73A3B-B9B0-F9AD-C849-4DBF1DA43333}"/>
              </a:ext>
            </a:extLst>
          </p:cNvPr>
          <p:cNvSpPr/>
          <p:nvPr/>
        </p:nvSpPr>
        <p:spPr>
          <a:xfrm>
            <a:off x="1818798" y="2239328"/>
            <a:ext cx="365760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00121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Natural differences between individuals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00121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Differences in genetic background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00121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Cellular heterogeneity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b="1" dirty="0">
                <a:solidFill>
                  <a:srgbClr val="065A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This is the signal we want to capture</a:t>
            </a:r>
            <a:endParaRPr lang="en-US" sz="1400" dirty="0"/>
          </a:p>
        </p:txBody>
      </p:sp>
      <p:sp>
        <p:nvSpPr>
          <p:cNvPr id="8" name="Shape 4">
            <a:extLst>
              <a:ext uri="{FF2B5EF4-FFF2-40B4-BE49-F238E27FC236}">
                <a16:creationId xmlns:a16="http://schemas.microsoft.com/office/drawing/2014/main" id="{99D1959F-C0B0-0EFA-7BE2-FC2C5FA7B7F4}"/>
              </a:ext>
            </a:extLst>
          </p:cNvPr>
          <p:cNvSpPr/>
          <p:nvPr/>
        </p:nvSpPr>
        <p:spPr>
          <a:xfrm>
            <a:off x="5933598" y="1690688"/>
            <a:ext cx="3931920" cy="1828800"/>
          </a:xfrm>
          <a:prstGeom prst="rect">
            <a:avLst/>
          </a:prstGeom>
          <a:solidFill>
            <a:srgbClr val="FFFFFF"/>
          </a:solidFill>
          <a:ln w="25400">
            <a:solidFill>
              <a:srgbClr val="6C757D"/>
            </a:solidFill>
            <a:prstDash val="solid"/>
          </a:ln>
          <a:effectLst>
            <a:outerShdw blurRad="50800" dist="25400" dir="8100000" algn="bl" rotWithShape="0">
              <a:srgbClr val="000000">
                <a:alpha val="1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Text 5">
            <a:extLst>
              <a:ext uri="{FF2B5EF4-FFF2-40B4-BE49-F238E27FC236}">
                <a16:creationId xmlns:a16="http://schemas.microsoft.com/office/drawing/2014/main" id="{23908693-4F00-34A0-F3B9-C23D0D1EDFF1}"/>
              </a:ext>
            </a:extLst>
          </p:cNvPr>
          <p:cNvSpPr/>
          <p:nvPr/>
        </p:nvSpPr>
        <p:spPr>
          <a:xfrm>
            <a:off x="6116478" y="1782128"/>
            <a:ext cx="3657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6C757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Technical Variability</a:t>
            </a:r>
            <a:endParaRPr lang="en-US" sz="1800" dirty="0"/>
          </a:p>
        </p:txBody>
      </p:sp>
      <p:sp>
        <p:nvSpPr>
          <p:cNvPr id="10" name="Text 6">
            <a:extLst>
              <a:ext uri="{FF2B5EF4-FFF2-40B4-BE49-F238E27FC236}">
                <a16:creationId xmlns:a16="http://schemas.microsoft.com/office/drawing/2014/main" id="{FA69AC8A-F74C-F3A6-1BA9-8C01322BB5C2}"/>
              </a:ext>
            </a:extLst>
          </p:cNvPr>
          <p:cNvSpPr/>
          <p:nvPr/>
        </p:nvSpPr>
        <p:spPr>
          <a:xfrm>
            <a:off x="6116478" y="2239328"/>
            <a:ext cx="365760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00121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Library preparation differences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00121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Sequencing depth variation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dirty="0">
                <a:solidFill>
                  <a:srgbClr val="00121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Batch effects</a:t>
            </a:r>
            <a:endParaRPr lang="en-US" sz="1400" dirty="0"/>
          </a:p>
          <a:p>
            <a:pPr marL="342900" indent="-342900">
              <a:buSzPct val="100000"/>
              <a:buChar char="•"/>
            </a:pPr>
            <a:r>
              <a:rPr lang="en-US" sz="1400" b="1" dirty="0">
                <a:solidFill>
                  <a:srgbClr val="D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This is noise we want to minimize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9682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987A2-7348-9486-E892-3A02E8AA9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profile gene expression?</a:t>
            </a:r>
          </a:p>
        </p:txBody>
      </p:sp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3CF38168-5E12-C9D9-0A88-7C7CF3A5C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157" y="1735033"/>
            <a:ext cx="3088382" cy="280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2EFCE1-E612-3EE7-0A2B-586EE4F88195}"/>
              </a:ext>
            </a:extLst>
          </p:cNvPr>
          <p:cNvSpPr txBox="1"/>
          <p:nvPr/>
        </p:nvSpPr>
        <p:spPr>
          <a:xfrm>
            <a:off x="8455818" y="5969655"/>
            <a:ext cx="3738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hlinkClick r:id="rId3"/>
              </a:rPr>
              <a:t>https://en.wikipedia.org/wiki/DNA_microarray</a:t>
            </a:r>
            <a:endParaRPr lang="en-US" dirty="0"/>
          </a:p>
          <a:p>
            <a:pPr algn="r"/>
            <a:r>
              <a:rPr lang="en-US" dirty="0">
                <a:hlinkClick r:id="rId4"/>
              </a:rPr>
              <a:t>https://en.wikipedia.org/wiki/RNA-Seq</a:t>
            </a:r>
            <a:r>
              <a:rPr lang="en-US" dirty="0"/>
              <a:t> 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E5FA2DE2-9179-A414-E661-8F4CFDB987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9"/>
          <a:stretch>
            <a:fillRect/>
          </a:stretch>
        </p:blipFill>
        <p:spPr bwMode="auto">
          <a:xfrm>
            <a:off x="6010275" y="2043042"/>
            <a:ext cx="4719637" cy="229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21EB64-17D1-B1A9-72F8-818805C78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786314"/>
            <a:ext cx="10515600" cy="132556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Microarray and RNA-seq are high-throughput gene expression profiling technologies</a:t>
            </a:r>
          </a:p>
          <a:p>
            <a:r>
              <a:rPr lang="en-US" dirty="0"/>
              <a:t>Appropriate DE method depends on how data was generated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E1ECD4-CA0D-F2EB-25BF-0D2DAA8873E7}"/>
              </a:ext>
            </a:extLst>
          </p:cNvPr>
          <p:cNvSpPr/>
          <p:nvPr/>
        </p:nvSpPr>
        <p:spPr>
          <a:xfrm>
            <a:off x="5722144" y="1765976"/>
            <a:ext cx="5250656" cy="2844893"/>
          </a:xfrm>
          <a:prstGeom prst="rect">
            <a:avLst/>
          </a:prstGeom>
          <a:solidFill>
            <a:schemeClr val="accent5">
              <a:lumMod val="40000"/>
              <a:lumOff val="60000"/>
              <a:alpha val="19073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8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737C2-D9AE-06CD-23E6-51F9756B6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RNA-seq produces counts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34D1E-A168-8B21-FFD1-ED02B8827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01401" y="1506000"/>
            <a:ext cx="4686300" cy="4351338"/>
          </a:xfrm>
        </p:spPr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en-US" dirty="0"/>
              <a:t>Counts data represent the number of reads aligned to each gene </a:t>
            </a:r>
          </a:p>
          <a:p>
            <a:pPr marL="114300" indent="0">
              <a:buNone/>
            </a:pPr>
            <a:r>
              <a:rPr lang="en-US" dirty="0"/>
              <a:t>Note that raw counts do not account for</a:t>
            </a:r>
          </a:p>
          <a:p>
            <a:r>
              <a:rPr lang="en-US" dirty="0"/>
              <a:t>Gene length</a:t>
            </a:r>
          </a:p>
          <a:p>
            <a:r>
              <a:rPr lang="en-US" dirty="0"/>
              <a:t>Sequencing depth </a:t>
            </a:r>
          </a:p>
          <a:p>
            <a:r>
              <a:rPr lang="en-US" dirty="0"/>
              <a:t>Library prep and other technical factors </a:t>
            </a:r>
          </a:p>
          <a:p>
            <a:pPr marL="114300" indent="0">
              <a:buNone/>
            </a:pPr>
            <a:r>
              <a:rPr lang="en-US" dirty="0"/>
              <a:t>Count data are also </a:t>
            </a:r>
          </a:p>
          <a:p>
            <a:r>
              <a:rPr lang="en-US" dirty="0"/>
              <a:t>Non-negative integers</a:t>
            </a:r>
          </a:p>
          <a:p>
            <a:r>
              <a:rPr lang="en-US" dirty="0"/>
              <a:t>Right-skewed </a:t>
            </a:r>
          </a:p>
          <a:p>
            <a:r>
              <a:rPr lang="en-US" dirty="0"/>
              <a:t>Over-dispersed 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BDE958-F795-26B6-CB7E-C017AFD543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2292"/>
          <a:stretch>
            <a:fillRect/>
          </a:stretch>
        </p:blipFill>
        <p:spPr>
          <a:xfrm>
            <a:off x="939681" y="2237349"/>
            <a:ext cx="6039763" cy="2729098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D00001C6-9169-4F92-8070-5C78E8468140}"/>
              </a:ext>
            </a:extLst>
          </p:cNvPr>
          <p:cNvSpPr/>
          <p:nvPr/>
        </p:nvSpPr>
        <p:spPr>
          <a:xfrm rot="5400000">
            <a:off x="-879254" y="3451972"/>
            <a:ext cx="2668146" cy="36080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AC96C1-5F40-CA57-942D-4A45076DC9A2}"/>
              </a:ext>
            </a:extLst>
          </p:cNvPr>
          <p:cNvSpPr txBox="1"/>
          <p:nvPr/>
        </p:nvSpPr>
        <p:spPr>
          <a:xfrm>
            <a:off x="0" y="3416930"/>
            <a:ext cx="939681" cy="307777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sz="2000" dirty="0"/>
              <a:t>Genes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16A2A0DE-A961-66AC-94C2-C499F4205EB8}"/>
              </a:ext>
            </a:extLst>
          </p:cNvPr>
          <p:cNvSpPr/>
          <p:nvPr/>
        </p:nvSpPr>
        <p:spPr>
          <a:xfrm>
            <a:off x="939681" y="1782128"/>
            <a:ext cx="6039763" cy="3113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A11634-001B-7C44-2CA9-07B4531FDF76}"/>
              </a:ext>
            </a:extLst>
          </p:cNvPr>
          <p:cNvSpPr txBox="1"/>
          <p:nvPr/>
        </p:nvSpPr>
        <p:spPr>
          <a:xfrm>
            <a:off x="3135413" y="1816453"/>
            <a:ext cx="1082348" cy="276999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sz="1800" dirty="0"/>
              <a:t>Samples</a:t>
            </a:r>
          </a:p>
        </p:txBody>
      </p:sp>
      <p:sp>
        <p:nvSpPr>
          <p:cNvPr id="9" name="Shape 5">
            <a:extLst>
              <a:ext uri="{FF2B5EF4-FFF2-40B4-BE49-F238E27FC236}">
                <a16:creationId xmlns:a16="http://schemas.microsoft.com/office/drawing/2014/main" id="{D70B9FE5-5B7D-2809-5A0B-90E685667D81}"/>
              </a:ext>
            </a:extLst>
          </p:cNvPr>
          <p:cNvSpPr/>
          <p:nvPr/>
        </p:nvSpPr>
        <p:spPr>
          <a:xfrm>
            <a:off x="2085976" y="5472087"/>
            <a:ext cx="8229600" cy="914400"/>
          </a:xfrm>
          <a:prstGeom prst="rect">
            <a:avLst/>
          </a:prstGeom>
          <a:solidFill>
            <a:srgbClr val="FFF3E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6">
            <a:extLst>
              <a:ext uri="{FF2B5EF4-FFF2-40B4-BE49-F238E27FC236}">
                <a16:creationId xmlns:a16="http://schemas.microsoft.com/office/drawing/2014/main" id="{2605F904-0AB6-0465-F709-7980F17C4B95}"/>
              </a:ext>
            </a:extLst>
          </p:cNvPr>
          <p:cNvSpPr/>
          <p:nvPr/>
        </p:nvSpPr>
        <p:spPr>
          <a:xfrm>
            <a:off x="2268856" y="5563527"/>
            <a:ext cx="786384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001219"/>
                </a:solidFill>
                <a:latin typeface="Helvetica" pitchFamily="2" charset="0"/>
                <a:ea typeface="Calibri" pitchFamily="34" charset="-122"/>
                <a:cs typeface="Calibri" pitchFamily="34" charset="-120"/>
              </a:rPr>
              <a:t>⚠ This means count data violates assumptions of standard statistical tests (t-test, ANOVA) which assume normally distributed data with constant variance.</a:t>
            </a:r>
            <a:endParaRPr lang="en-US" sz="16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37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</TotalTime>
  <Words>1254</Words>
  <Application>Microsoft Macintosh PowerPoint</Application>
  <PresentationFormat>Widescreen</PresentationFormat>
  <Paragraphs>246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Consolas</vt:lpstr>
      <vt:lpstr>Calibri</vt:lpstr>
      <vt:lpstr>Cambria Math</vt:lpstr>
      <vt:lpstr>Helvetica</vt:lpstr>
      <vt:lpstr>Helvetica Neue</vt:lpstr>
      <vt:lpstr>Menlo</vt:lpstr>
      <vt:lpstr>Helvetica Neue Light</vt:lpstr>
      <vt:lpstr>Georgia</vt:lpstr>
      <vt:lpstr>1_Custom Design</vt:lpstr>
      <vt:lpstr>Office Theme</vt:lpstr>
      <vt:lpstr>Custom Design</vt:lpstr>
      <vt:lpstr>PowerPoint Presentation</vt:lpstr>
      <vt:lpstr>PowerPoint Presentation</vt:lpstr>
      <vt:lpstr>Module 2a: Differential Expression</vt:lpstr>
      <vt:lpstr>Learning Objectives</vt:lpstr>
      <vt:lpstr>What is differential (gene) expression?</vt:lpstr>
      <vt:lpstr>Where does DE sit?</vt:lpstr>
      <vt:lpstr>Understanding variability</vt:lpstr>
      <vt:lpstr>How do we profile gene expression?</vt:lpstr>
      <vt:lpstr>RNA-seq produces counts data</vt:lpstr>
      <vt:lpstr>Tools for RNA-seq DE analysis </vt:lpstr>
      <vt:lpstr>Tools for RNA-seq DE analysis </vt:lpstr>
      <vt:lpstr>Key statistical outputs </vt:lpstr>
      <vt:lpstr>The multiple testing problem</vt:lpstr>
      <vt:lpstr>The multiple testing problem</vt:lpstr>
      <vt:lpstr>Interpreting DE results </vt:lpstr>
      <vt:lpstr>Visualize DE results to aid interpretation</vt:lpstr>
      <vt:lpstr>Visualizing DE results </vt:lpstr>
      <vt:lpstr>DE-derived gene lists</vt:lpstr>
      <vt:lpstr>Creating defined gene lists</vt:lpstr>
      <vt:lpstr>Creating ranked gene lists</vt:lpstr>
      <vt:lpstr>The .rnk file format</vt:lpstr>
      <vt:lpstr>DE Lab: TCGA pancreatic cancer RNA-seq</vt:lpstr>
      <vt:lpstr>Beyond differential expression</vt:lpstr>
      <vt:lpstr>Summary</vt:lpstr>
      <vt:lpstr>Time to try 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Nia Hughes</dc:creator>
  <cp:lastModifiedBy>Constance Li</cp:lastModifiedBy>
  <cp:revision>1</cp:revision>
  <dcterms:created xsi:type="dcterms:W3CDTF">2025-05-15T14:28:53Z</dcterms:created>
  <dcterms:modified xsi:type="dcterms:W3CDTF">2026-05-09T16:50:19Z</dcterms:modified>
</cp:coreProperties>
</file>