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5143500" cx="9144000"/>
  <p:notesSz cx="6858000" cy="9144000"/>
  <p:embeddedFontLst>
    <p:embeddedFont>
      <p:font typeface="Roboto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  <p:embeddedFont>
      <p:font typeface="Helvetica Neue Light"/>
      <p:regular r:id="rId56"/>
      <p:bold r:id="rId57"/>
      <p:italic r:id="rId58"/>
      <p:boldItalic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48" Type="http://schemas.openxmlformats.org/officeDocument/2006/relationships/font" Target="fonts/Roboto-regular.fntdata"/><Relationship Id="rId47" Type="http://schemas.openxmlformats.org/officeDocument/2006/relationships/slide" Target="slides/slide40.xml"/><Relationship Id="rId49" Type="http://schemas.openxmlformats.org/officeDocument/2006/relationships/font" Target="fonts/Roboto-bold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4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3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6.xml"/><Relationship Id="rId57" Type="http://schemas.openxmlformats.org/officeDocument/2006/relationships/font" Target="fonts/HelveticaNeueLight-bold.fntdata"/><Relationship Id="rId12" Type="http://schemas.openxmlformats.org/officeDocument/2006/relationships/slide" Target="slides/slide5.xml"/><Relationship Id="rId56" Type="http://schemas.openxmlformats.org/officeDocument/2006/relationships/font" Target="fonts/HelveticaNeueLight-regular.fntdata"/><Relationship Id="rId15" Type="http://schemas.openxmlformats.org/officeDocument/2006/relationships/slide" Target="slides/slide8.xml"/><Relationship Id="rId59" Type="http://schemas.openxmlformats.org/officeDocument/2006/relationships/font" Target="fonts/HelveticaNeueLight-boldItalic.fntdata"/><Relationship Id="rId14" Type="http://schemas.openxmlformats.org/officeDocument/2006/relationships/slide" Target="slides/slide7.xml"/><Relationship Id="rId58" Type="http://schemas.openxmlformats.org/officeDocument/2006/relationships/font" Target="fonts/HelveticaNeueLight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cfef47f299_0_1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" name="Google Shape;127;g3cfef47f299_0_1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e7d6038bb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e7d6038bb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d9ef5e8d4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dd9ef5e8d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e7d6038bbb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e7d6038bbb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7d6038bbb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e7d6038bbb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e7d6038bbb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e7d6038bbb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e7d6038bbb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e7d6038bbb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e7d6038bbb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e7d6038bbb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dd9ef5e8d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dd9ef5e8d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d9ef5e8d4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d9ef5e8d4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dd9ef5e8d4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dd9ef5e8d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cfef47f299_0_11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3cfef47f299_0_11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5" name="Google Shape;135;g3cfef47f299_0_11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e7d6038bbb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e7d6038bbb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e7d6038bbb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e7d6038bbb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e7d6038bbb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e7d6038bbb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d9ef5e8d4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d9ef5e8d4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e7d6038bbb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e7d6038bbb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d9ef5e8d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dd9ef5e8d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dd9ef5e8d4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dd9ef5e8d4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7d6038bbb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e7d6038bbb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7d6038bbb_1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e7d6038bbb_1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e7d6038bbb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e7d6038bbb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d9ef5e8d4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CA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g3dd9ef5e8d4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2" name="Google Shape;142;g3dd9ef5e8d4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e7d6038bbb_1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e7d6038bbb_1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e7d6038bbb_1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e7d6038bbb_1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e084dbbae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e084dbba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e084dbbae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e084dbbae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084dbbae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e084dbbae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e9184748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e9184748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e9184748f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e9184748f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e9184748f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e9184748f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e9184748f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e9184748f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e9184748f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e9184748f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dd9ef5e8d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dd9ef5e8d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dd9ef5e8d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dd9ef5e8d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d9ef5e8d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d9ef5e8d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d9ef5e8d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dd9ef5e8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dd9ef5e8d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dd9ef5e8d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d9ef5e8d4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d9ef5e8d4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dd9ef5e8d4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dd9ef5e8d4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ctrTitle"/>
          </p:nvPr>
        </p:nvSpPr>
        <p:spPr>
          <a:xfrm>
            <a:off x="1911436" y="1879255"/>
            <a:ext cx="53211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 Light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subTitle"/>
          </p:nvPr>
        </p:nvSpPr>
        <p:spPr>
          <a:xfrm>
            <a:off x="2768048" y="2649160"/>
            <a:ext cx="36078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rkshop title slide">
  <p:cSld name="Workshop 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480369" y="1687635"/>
            <a:ext cx="53211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 Light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logo with white dots&#10;&#10;AI-generated content may be incorrect." id="55" name="Google Shape;55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85632" y="177096"/>
            <a:ext cx="1990179" cy="9950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4"/>
          <p:cNvSpPr txBox="1"/>
          <p:nvPr/>
        </p:nvSpPr>
        <p:spPr>
          <a:xfrm>
            <a:off x="0" y="4891160"/>
            <a:ext cx="3607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CA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Canadian Bioinformatics Workshops | bioinformatics.ca</a:t>
            </a:r>
            <a:endParaRPr b="0" i="0" sz="1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1336981" y="2457540"/>
            <a:ext cx="36078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orkshop title slide">
  <p:cSld name="Workshop title slid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>
            <p:ph type="ctrTitle"/>
          </p:nvPr>
        </p:nvSpPr>
        <p:spPr>
          <a:xfrm>
            <a:off x="480369" y="1687635"/>
            <a:ext cx="53211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 Light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A logo with white dots&#10;&#10;AI-generated content may be incorrect." id="71" name="Google Shape;7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485632" y="177096"/>
            <a:ext cx="1990179" cy="99508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8"/>
          <p:cNvSpPr txBox="1"/>
          <p:nvPr/>
        </p:nvSpPr>
        <p:spPr>
          <a:xfrm>
            <a:off x="0" y="4891160"/>
            <a:ext cx="3607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CA" sz="11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Canadian Bioinformatics Workshops | bioinformatics.ca</a:t>
            </a:r>
            <a:endParaRPr b="0" i="0" sz="11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" name="Google Shape;73;p18"/>
          <p:cNvSpPr txBox="1"/>
          <p:nvPr>
            <p:ph idx="1" type="subTitle"/>
          </p:nvPr>
        </p:nvSpPr>
        <p:spPr>
          <a:xfrm>
            <a:off x="1336981" y="2457540"/>
            <a:ext cx="36078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"/>
              <a:buNone/>
              <a:defRPr sz="4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20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22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Helvetica Neue Light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5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400"/>
              <a:buNone/>
              <a:defRPr sz="14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57575"/>
              </a:buClr>
              <a:buSzPts val="12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5" name="Google Shape;95;p24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6" name="Google Shape;96;p24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7" name="Google Shape;97;p24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8" name="Google Shape;98;p24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5" name="Google Shape;105;p27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 Light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8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8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0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30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1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rgbClr val="CA00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1"/>
          <p:cNvSpPr txBox="1"/>
          <p:nvPr/>
        </p:nvSpPr>
        <p:spPr>
          <a:xfrm>
            <a:off x="76200" y="4822032"/>
            <a:ext cx="67056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Module 1: Introduction to Pathway and Network Analysis</a:t>
            </a:r>
            <a:endParaRPr sz="1100"/>
          </a:p>
        </p:txBody>
      </p:sp>
      <p:sp>
        <p:nvSpPr>
          <p:cNvPr id="119" name="Google Shape;119;p31"/>
          <p:cNvSpPr txBox="1"/>
          <p:nvPr/>
        </p:nvSpPr>
        <p:spPr>
          <a:xfrm>
            <a:off x="6705600" y="4797029"/>
            <a:ext cx="2362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bio</a:t>
            </a:r>
            <a:r>
              <a:rPr b="0" i="0" lang="en-CA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informatics</a:t>
            </a:r>
            <a:r>
              <a:rPr b="0" i="0" lang="en-CA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.ca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1"/>
          <p:cNvSpPr txBox="1"/>
          <p:nvPr>
            <p:ph type="title"/>
          </p:nvPr>
        </p:nvSpPr>
        <p:spPr>
          <a:xfrm>
            <a:off x="152400" y="205978"/>
            <a:ext cx="88392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 sz="3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3" name="Google Shape;123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5" Type="http://schemas.openxmlformats.org/officeDocument/2006/relationships/theme" Target="../theme/theme4.xml"/><Relationship Id="rId1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/>
          <p:nvPr/>
        </p:nvSpPr>
        <p:spPr>
          <a:xfrm>
            <a:off x="0" y="0"/>
            <a:ext cx="6458100" cy="5143500"/>
          </a:xfrm>
          <a:prstGeom prst="rect">
            <a:avLst/>
          </a:prstGeom>
          <a:gradFill>
            <a:gsLst>
              <a:gs pos="0">
                <a:srgbClr val="24393F"/>
              </a:gs>
              <a:gs pos="54000">
                <a:srgbClr val="70247F"/>
              </a:gs>
              <a:gs pos="100000">
                <a:srgbClr val="B40805"/>
              </a:gs>
            </a:gsLst>
            <a:path path="circle">
              <a:fillToRect b="0%" l="100%" r="0%" t="100%"/>
            </a:path>
            <a:tileRect b="-100%" l="0%" r="-100%" t="0%"/>
          </a:gradFill>
          <a:ln cap="flat" cmpd="sng" w="14300">
            <a:solidFill>
              <a:srgbClr val="08283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 Light"/>
              <a:buNone/>
              <a:defRPr b="0" i="0" sz="33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/>
          <p:nvPr/>
        </p:nvSpPr>
        <p:spPr>
          <a:xfrm>
            <a:off x="0" y="4869656"/>
            <a:ext cx="9144000" cy="273900"/>
          </a:xfrm>
          <a:prstGeom prst="rect">
            <a:avLst/>
          </a:prstGeom>
          <a:solidFill>
            <a:srgbClr val="70247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 Light"/>
              <a:buNone/>
              <a:defRPr b="0" i="0" sz="33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9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342900" lvl="1" marL="914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3238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3175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3175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9"/>
          <p:cNvSpPr txBox="1"/>
          <p:nvPr/>
        </p:nvSpPr>
        <p:spPr>
          <a:xfrm>
            <a:off x="0" y="4891160"/>
            <a:ext cx="36078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CA" sz="11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Canadian Bioinformatics Workshops | bioinformatics.ca</a:t>
            </a:r>
            <a:endParaRPr b="0" i="0" sz="1100" u="none" cap="none" strike="noStrike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Purple circles on a black background&#10;&#10;AI-generated content may be incorrect." id="79" name="Google Shape;79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514255" y="0"/>
            <a:ext cx="629746" cy="62974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3"/>
          <p:cNvSpPr txBox="1"/>
          <p:nvPr>
            <p:ph type="ctrTitle"/>
          </p:nvPr>
        </p:nvSpPr>
        <p:spPr>
          <a:xfrm>
            <a:off x="480369" y="1687635"/>
            <a:ext cx="5321100" cy="770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 Light"/>
              <a:buNone/>
            </a:pPr>
            <a:r>
              <a:rPr b="1" lang="en-CA"/>
              <a:t>Module 3 - Cytoscape 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33"/>
          <p:cNvSpPr txBox="1"/>
          <p:nvPr>
            <p:ph idx="1" type="subTitle"/>
          </p:nvPr>
        </p:nvSpPr>
        <p:spPr>
          <a:xfrm>
            <a:off x="1336981" y="2457540"/>
            <a:ext cx="36078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CA"/>
              <a:t>Diogo Pellegrina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CA"/>
              <a:t>May 13, 2026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31" name="Google Shape;131;p33" title="Copy of PNA-icon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4918" y="1611263"/>
            <a:ext cx="1910660" cy="192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2"/>
          <p:cNvSpPr txBox="1"/>
          <p:nvPr/>
        </p:nvSpPr>
        <p:spPr>
          <a:xfrm>
            <a:off x="191923" y="130150"/>
            <a:ext cx="67296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Networks of Protein-Protein Interactions: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05" name="Google Shape;205;p42"/>
          <p:cNvSpPr txBox="1"/>
          <p:nvPr/>
        </p:nvSpPr>
        <p:spPr>
          <a:xfrm>
            <a:off x="450400" y="665850"/>
            <a:ext cx="4229100" cy="3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In this other example we have a list of genes with recurrent mutations. Kinases (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enzymes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 that phosphorylate other proteins) are shown as squares.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Only edges that represent the interaction between a kinase and proteins mutated in this dataset are shown.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The color of the nodes indicates the amino acid being mutaded, and the color of the edges indicates whether these mutations inhibit or promote phosphorylation.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06" name="Google Shape;2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850" y="944576"/>
            <a:ext cx="6666999" cy="33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/>
          <p:nvPr/>
        </p:nvSpPr>
        <p:spPr>
          <a:xfrm>
            <a:off x="191923" y="130150"/>
            <a:ext cx="67296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Networks of </a:t>
            </a: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overlapping</a:t>
            </a: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 pathways: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212" name="Google Shape;212;p43"/>
          <p:cNvSpPr txBox="1"/>
          <p:nvPr/>
        </p:nvSpPr>
        <p:spPr>
          <a:xfrm>
            <a:off x="191925" y="660625"/>
            <a:ext cx="8404200" cy="39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As previously mentioned, nested pathways tend to be co-enriched and generate repetitive results. Graphs where pathways are nodes, with edges showing if they have genes in common, can be a good way to show how they cluster 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together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 in 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similar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 terms.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3" name="Google Shape;21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250" y="1415625"/>
            <a:ext cx="7009951" cy="329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2425" y="811773"/>
            <a:ext cx="6276359" cy="3886252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4"/>
          <p:cNvSpPr txBox="1"/>
          <p:nvPr>
            <p:ph type="title"/>
          </p:nvPr>
        </p:nvSpPr>
        <p:spPr>
          <a:xfrm>
            <a:off x="628650" y="273848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In practice there is an important caveat for this strategy: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5"/>
          <p:cNvSpPr txBox="1"/>
          <p:nvPr>
            <p:ph type="title"/>
          </p:nvPr>
        </p:nvSpPr>
        <p:spPr>
          <a:xfrm>
            <a:off x="628650" y="273848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Jaccard coefficient =</a:t>
            </a:r>
            <a:endParaRPr/>
          </a:p>
        </p:txBody>
      </p:sp>
      <p:pic>
        <p:nvPicPr>
          <p:cNvPr id="225" name="Google Shape;22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8262" y="863065"/>
            <a:ext cx="6338067" cy="388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5"/>
          <p:cNvPicPr preferRelativeResize="0"/>
          <p:nvPr/>
        </p:nvPicPr>
        <p:blipFill rotWithShape="1">
          <a:blip r:embed="rId4">
            <a:alphaModFix/>
          </a:blip>
          <a:srcRect b="0" l="24728" r="27422" t="73267"/>
          <a:stretch/>
        </p:blipFill>
        <p:spPr>
          <a:xfrm>
            <a:off x="4703875" y="215225"/>
            <a:ext cx="2345809" cy="7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6"/>
          <p:cNvPicPr preferRelativeResize="0"/>
          <p:nvPr/>
        </p:nvPicPr>
        <p:blipFill rotWithShape="1">
          <a:blip r:embed="rId3">
            <a:alphaModFix/>
          </a:blip>
          <a:srcRect b="0" l="0" r="27421" t="73267"/>
          <a:stretch/>
        </p:blipFill>
        <p:spPr>
          <a:xfrm>
            <a:off x="3105800" y="215225"/>
            <a:ext cx="4690049" cy="9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6"/>
          <p:cNvSpPr txBox="1"/>
          <p:nvPr>
            <p:ph type="title"/>
          </p:nvPr>
        </p:nvSpPr>
        <p:spPr>
          <a:xfrm>
            <a:off x="628650" y="273848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Jaccard coefficient  = </a:t>
            </a:r>
            <a:endParaRPr/>
          </a:p>
        </p:txBody>
      </p:sp>
      <p:pic>
        <p:nvPicPr>
          <p:cNvPr id="233" name="Google Shape;233;p46"/>
          <p:cNvPicPr preferRelativeResize="0"/>
          <p:nvPr/>
        </p:nvPicPr>
        <p:blipFill rotWithShape="1">
          <a:blip r:embed="rId3">
            <a:alphaModFix/>
          </a:blip>
          <a:srcRect b="26534" l="0" r="0" t="12995"/>
          <a:stretch/>
        </p:blipFill>
        <p:spPr>
          <a:xfrm>
            <a:off x="1096750" y="1595800"/>
            <a:ext cx="6461975" cy="21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3762" y="846540"/>
            <a:ext cx="6338067" cy="3886253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7"/>
          <p:cNvSpPr txBox="1"/>
          <p:nvPr>
            <p:ph type="title"/>
          </p:nvPr>
        </p:nvSpPr>
        <p:spPr>
          <a:xfrm>
            <a:off x="628650" y="273848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Then these nodes can be re-organized to make more sense</a:t>
            </a:r>
            <a:endParaRPr/>
          </a:p>
        </p:txBody>
      </p:sp>
      <p:cxnSp>
        <p:nvCxnSpPr>
          <p:cNvPr id="240" name="Google Shape;240;p47"/>
          <p:cNvCxnSpPr/>
          <p:nvPr/>
        </p:nvCxnSpPr>
        <p:spPr>
          <a:xfrm>
            <a:off x="5416050" y="2653550"/>
            <a:ext cx="324600" cy="37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47"/>
          <p:cNvCxnSpPr/>
          <p:nvPr/>
        </p:nvCxnSpPr>
        <p:spPr>
          <a:xfrm flipH="1" rot="10800000">
            <a:off x="5622300" y="2812900"/>
            <a:ext cx="222000" cy="454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2" name="Google Shape;242;p47"/>
          <p:cNvCxnSpPr/>
          <p:nvPr/>
        </p:nvCxnSpPr>
        <p:spPr>
          <a:xfrm>
            <a:off x="4987300" y="3249150"/>
            <a:ext cx="347700" cy="13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3" name="Google Shape;243;p47"/>
          <p:cNvSpPr/>
          <p:nvPr/>
        </p:nvSpPr>
        <p:spPr>
          <a:xfrm flipH="1" rot="-1814734">
            <a:off x="6171935" y="1595437"/>
            <a:ext cx="796296" cy="1204367"/>
          </a:xfrm>
          <a:prstGeom prst="curvedRightArrow">
            <a:avLst>
              <a:gd fmla="val 8604" name="adj1"/>
              <a:gd fmla="val 23733" name="adj2"/>
              <a:gd fmla="val 11456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44" name="Google Shape;244;p47"/>
          <p:cNvCxnSpPr/>
          <p:nvPr/>
        </p:nvCxnSpPr>
        <p:spPr>
          <a:xfrm>
            <a:off x="3050200" y="1392950"/>
            <a:ext cx="1007700" cy="1431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47"/>
          <p:cNvCxnSpPr/>
          <p:nvPr/>
        </p:nvCxnSpPr>
        <p:spPr>
          <a:xfrm rot="10800000">
            <a:off x="4057825" y="2824575"/>
            <a:ext cx="1486500" cy="20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46" name="Google Shape;246;p47"/>
          <p:cNvSpPr/>
          <p:nvPr/>
        </p:nvSpPr>
        <p:spPr>
          <a:xfrm flipH="1" rot="4112882">
            <a:off x="4588722" y="3630906"/>
            <a:ext cx="675925" cy="1152573"/>
          </a:xfrm>
          <a:prstGeom prst="curvedRightArrow">
            <a:avLst>
              <a:gd fmla="val 8604" name="adj1"/>
              <a:gd fmla="val 23733" name="adj2"/>
              <a:gd fmla="val 11456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8"/>
          <p:cNvSpPr txBox="1"/>
          <p:nvPr>
            <p:ph type="title"/>
          </p:nvPr>
        </p:nvSpPr>
        <p:spPr>
          <a:xfrm>
            <a:off x="628650" y="273848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Then these nodes can be re-organized to make more sense</a:t>
            </a:r>
            <a:endParaRPr/>
          </a:p>
        </p:txBody>
      </p:sp>
      <p:pic>
        <p:nvPicPr>
          <p:cNvPr id="252" name="Google Shape;2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084375"/>
            <a:ext cx="7627499" cy="351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/>
          <p:nvPr/>
        </p:nvSpPr>
        <p:spPr>
          <a:xfrm>
            <a:off x="191925" y="130150"/>
            <a:ext cx="7354800" cy="6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You can also use pie-charts to show </a:t>
            </a: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pathways from multiple experiments: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258" name="Google Shape;25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0925" y="683150"/>
            <a:ext cx="5790801" cy="40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50"/>
          <p:cNvPicPr preferRelativeResize="0"/>
          <p:nvPr/>
        </p:nvPicPr>
        <p:blipFill rotWithShape="1">
          <a:blip r:embed="rId3">
            <a:alphaModFix/>
          </a:blip>
          <a:srcRect b="0" l="28846" r="0" t="0"/>
          <a:stretch/>
        </p:blipFill>
        <p:spPr>
          <a:xfrm>
            <a:off x="2535125" y="197275"/>
            <a:ext cx="5225225" cy="42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1"/>
          <p:cNvSpPr txBox="1"/>
          <p:nvPr>
            <p:ph type="title"/>
          </p:nvPr>
        </p:nvSpPr>
        <p:spPr>
          <a:xfrm>
            <a:off x="899750" y="1944373"/>
            <a:ext cx="7526100" cy="678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Lab 3, open your Cytoscapes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5200" y="0"/>
            <a:ext cx="310452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4"/>
          <p:cNvSpPr txBox="1"/>
          <p:nvPr/>
        </p:nvSpPr>
        <p:spPr>
          <a:xfrm>
            <a:off x="4679725" y="3080775"/>
            <a:ext cx="3824400" cy="15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375"/>
              </a:spcBef>
              <a:spcAft>
                <a:spcPts val="1000"/>
              </a:spcAft>
              <a:buNone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      This presentation is an adaptation of Ruth Isserlin’s lecture from 2024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First we download a PPI from Biogrid</a:t>
            </a:r>
            <a:endParaRPr/>
          </a:p>
        </p:txBody>
      </p:sp>
      <p:pic>
        <p:nvPicPr>
          <p:cNvPr id="274" name="Google Shape;2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6875" y="1310544"/>
            <a:ext cx="6182253" cy="3570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The file is very big, so we need to clean it in R</a:t>
            </a:r>
            <a:endParaRPr/>
          </a:p>
        </p:txBody>
      </p:sp>
      <p:sp>
        <p:nvSpPr>
          <p:cNvPr id="280" name="Google Shape;280;p5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550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CA"/>
              <a:t>We will want to select the “from” and “to” columns. There are many </a:t>
            </a:r>
            <a:r>
              <a:rPr lang="en-CA"/>
              <a:t>repeated lines, so we will simplify it like this: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#remove self interactions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final_result &lt;- final_result[final_result[,1] != final_result[,2],]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#sort cols A and B alphabetically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biogrid_simple &lt;- data.frame(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'Entrez Gene Interactor A' = pmin(biogrid_file[,1], biogrid_file[,2]),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'Entrez Gene Interactor B' = pmax(biogrid_file[,1], biogrid_file[,2])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 Then remove duplicates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biogrid_simple &lt;- unique(biogrid_simple)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But since the Biogrid file is very large we have to read/clean it by chunks.</a:t>
            </a:r>
            <a:endParaRPr/>
          </a:p>
        </p:txBody>
      </p:sp>
      <p:sp>
        <p:nvSpPr>
          <p:cNvPr id="286" name="Google Shape;286;p5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6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solidFill>
                  <a:srgbClr val="6AA84F"/>
                </a:solidFill>
                <a:latin typeface="Consolas"/>
                <a:ea typeface="Consolas"/>
                <a:cs typeface="Consolas"/>
                <a:sym typeface="Consolas"/>
              </a:rPr>
              <a:t># Open a file connection</a:t>
            </a:r>
            <a:endParaRPr>
              <a:solidFill>
                <a:srgbClr val="6AA84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con = file("data/BIOGRID-ORGANISM-Homo_sapiens-5.0.257.tab3.txt", "r")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“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““ declare some variables, separate file header””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”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while(length(chunk) != 0){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chunk = read.table(con, nrows = chunk_size,   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#read it in chunks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    sep = "\t", header = FALSE, quote = "", comment.char = ""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    )[,c(2,3)]                            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#only 2 important columns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#get only lines with DEGs in both columns</a:t>
            </a:r>
            <a:endParaRPr>
              <a:solidFill>
                <a:srgbClr val="38761D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filtered_chunk = chunk[((chunk[[1]] %in% entrez_list) &amp; (chunk[[2]] %in% entrez_list)), ]    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</a:t>
            </a:r>
            <a:r>
              <a:rPr lang="en-CA">
                <a:solidFill>
                  <a:srgbClr val="38761D"/>
                </a:solidFill>
                <a:latin typeface="Consolas"/>
                <a:ea typeface="Consolas"/>
                <a:cs typeface="Consolas"/>
                <a:sym typeface="Consolas"/>
              </a:rPr>
              <a:t>#save results in a list to be combined later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if(nrow(filtered_chunk) &gt; 0) {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result_list[[chunk_num]] = filtered_chunk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chunk_num = chunk_num + 1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}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}</a:t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888" y="313600"/>
            <a:ext cx="6372225" cy="39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100"/>
              <a:t>Select columns for source and target nodes</a:t>
            </a:r>
            <a:endParaRPr sz="3100"/>
          </a:p>
        </p:txBody>
      </p:sp>
      <p:pic>
        <p:nvPicPr>
          <p:cNvPr id="297" name="Google Shape;29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400" y="1369225"/>
            <a:ext cx="5353050" cy="297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25" y="781650"/>
            <a:ext cx="7491851" cy="40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57"/>
          <p:cNvSpPr txBox="1"/>
          <p:nvPr>
            <p:ph type="title"/>
          </p:nvPr>
        </p:nvSpPr>
        <p:spPr>
          <a:xfrm>
            <a:off x="45720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100"/>
              <a:t>We created a monster!</a:t>
            </a:r>
            <a:endParaRPr sz="3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125" y="793175"/>
            <a:ext cx="5743575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58"/>
          <p:cNvSpPr txBox="1"/>
          <p:nvPr>
            <p:ph type="title"/>
          </p:nvPr>
        </p:nvSpPr>
        <p:spPr>
          <a:xfrm>
            <a:off x="45720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100"/>
              <a:t>Let’s add more data to organize things</a:t>
            </a:r>
            <a:endParaRPr sz="3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4375" y="1136675"/>
            <a:ext cx="5149350" cy="36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9"/>
          <p:cNvSpPr txBox="1"/>
          <p:nvPr>
            <p:ph type="title"/>
          </p:nvPr>
        </p:nvSpPr>
        <p:spPr>
          <a:xfrm>
            <a:off x="457200" y="-6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100"/>
              <a:t>Import as NODE TABLE</a:t>
            </a:r>
            <a:endParaRPr sz="3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100"/>
              <a:t>Make sure gene_name is selected as a KEY</a:t>
            </a:r>
            <a:endParaRPr sz="31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0"/>
          <p:cNvSpPr txBox="1"/>
          <p:nvPr>
            <p:ph type="title"/>
          </p:nvPr>
        </p:nvSpPr>
        <p:spPr>
          <a:xfrm>
            <a:off x="628650" y="273850"/>
            <a:ext cx="7379400" cy="8670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Notice in the </a:t>
            </a:r>
            <a:r>
              <a:rPr lang="en-CA"/>
              <a:t>bottom,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 there are node and edge tables</a:t>
            </a:r>
            <a:endParaRPr/>
          </a:p>
        </p:txBody>
      </p:sp>
      <p:pic>
        <p:nvPicPr>
          <p:cNvPr id="321" name="Google Shape;3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137" y="1140712"/>
            <a:ext cx="5687724" cy="372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On “styles” we can give qualities to nodes based on their new columns</a:t>
            </a:r>
            <a:endParaRPr/>
          </a:p>
        </p:txBody>
      </p:sp>
      <p:pic>
        <p:nvPicPr>
          <p:cNvPr id="327" name="Google Shape;32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3675" y="1268044"/>
            <a:ext cx="7450807" cy="3570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 txBox="1"/>
          <p:nvPr/>
        </p:nvSpPr>
        <p:spPr>
          <a:xfrm>
            <a:off x="683075" y="166554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Learning Objectives</a:t>
            </a:r>
            <a:endParaRPr sz="3300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45" name="Google Shape;145;p35"/>
          <p:cNvSpPr txBox="1"/>
          <p:nvPr/>
        </p:nvSpPr>
        <p:spPr>
          <a:xfrm>
            <a:off x="662400" y="1492250"/>
            <a:ext cx="7819200" cy="259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2200"/>
              <a:buFont typeface="Verdana"/>
              <a:buChar char="●"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Introduction on graphs</a:t>
            </a:r>
            <a:r>
              <a:rPr lang="en-CA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(network of nodes and edges)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Verdana"/>
              <a:buChar char="●"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Create a custom graph in Cytoscape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Verdana"/>
              <a:buChar char="●"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Adjust and personalize graph visualization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Verdana"/>
              <a:buChar char="●"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Using 3rd party Cytoscape Apps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  <a:p>
            <a:pPr indent="-368300" lvl="0" marL="45720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2200"/>
              <a:buFont typeface="Verdana"/>
              <a:buChar char="●"/>
            </a:pP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Construct a graph of </a:t>
            </a:r>
            <a:r>
              <a:rPr lang="en-CA" sz="2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clustered </a:t>
            </a:r>
            <a:r>
              <a:rPr lang="en-CA" sz="2200">
                <a:latin typeface="Verdana"/>
                <a:ea typeface="Verdana"/>
                <a:cs typeface="Verdana"/>
                <a:sym typeface="Verdana"/>
              </a:rPr>
              <a:t>terms, connected by the overlap of their contents</a:t>
            </a:r>
            <a:endParaRPr sz="22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This tool will add several </a:t>
            </a:r>
            <a:r>
              <a:rPr lang="en-CA"/>
              <a:t>useful</a:t>
            </a:r>
            <a:r>
              <a:rPr lang="en-CA"/>
              <a:t> columns to those tables</a:t>
            </a:r>
            <a:endParaRPr/>
          </a:p>
        </p:txBody>
      </p:sp>
      <p:sp>
        <p:nvSpPr>
          <p:cNvPr id="333" name="Google Shape;333;p62"/>
          <p:cNvSpPr txBox="1"/>
          <p:nvPr>
            <p:ph idx="1" type="body"/>
          </p:nvPr>
        </p:nvSpPr>
        <p:spPr>
          <a:xfrm>
            <a:off x="3972800" y="2085100"/>
            <a:ext cx="5045100" cy="27033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400050" lvl="0" marL="457200" rtl="0" algn="l">
              <a:spcBef>
                <a:spcPts val="800"/>
              </a:spcBef>
              <a:spcAft>
                <a:spcPts val="0"/>
              </a:spcAft>
              <a:buClr>
                <a:srgbClr val="0F1115"/>
              </a:buClr>
              <a:buSzPts val="2700"/>
              <a:buFont typeface="Roboto"/>
              <a:buChar char="•"/>
            </a:pPr>
            <a:r>
              <a:rPr lang="en-CA" sz="2700">
                <a:solidFill>
                  <a:srgbClr val="0F111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Edge Betweenness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CA" sz="2700">
                <a:latin typeface="Arial"/>
                <a:ea typeface="Arial"/>
                <a:cs typeface="Arial"/>
                <a:sym typeface="Arial"/>
              </a:rPr>
              <a:t>Number of Edges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CA" sz="2700">
                <a:latin typeface="Arial"/>
                <a:ea typeface="Arial"/>
                <a:cs typeface="Arial"/>
                <a:sym typeface="Arial"/>
              </a:rPr>
              <a:t>No</a:t>
            </a:r>
            <a:r>
              <a:rPr lang="en-CA" sz="2700">
                <a:latin typeface="Arial"/>
                <a:ea typeface="Arial"/>
                <a:cs typeface="Arial"/>
                <a:sym typeface="Arial"/>
              </a:rPr>
              <a:t>de Connectivity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CA" sz="2700">
                <a:latin typeface="Arial"/>
                <a:ea typeface="Arial"/>
                <a:cs typeface="Arial"/>
                <a:sym typeface="Arial"/>
              </a:rPr>
              <a:t>Node </a:t>
            </a:r>
            <a:r>
              <a:rPr lang="en-CA" sz="2700">
                <a:solidFill>
                  <a:srgbClr val="0F111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Betweenness</a:t>
            </a:r>
            <a:r>
              <a:rPr lang="en-CA" sz="2700">
                <a:latin typeface="Arial"/>
                <a:ea typeface="Arial"/>
                <a:cs typeface="Arial"/>
                <a:sym typeface="Arial"/>
              </a:rPr>
              <a:t> </a:t>
            </a: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Font typeface="Arial"/>
              <a:buChar char="•"/>
            </a:pPr>
            <a:r>
              <a:rPr lang="en-CA" sz="2700">
                <a:latin typeface="Arial"/>
                <a:ea typeface="Arial"/>
                <a:cs typeface="Arial"/>
                <a:sym typeface="Arial"/>
              </a:rPr>
              <a:t>Others</a:t>
            </a:r>
            <a:endParaRPr sz="27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354" y="1714954"/>
            <a:ext cx="2822225" cy="262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1" y="99825"/>
            <a:ext cx="5947274" cy="468692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3"/>
          <p:cNvSpPr txBox="1"/>
          <p:nvPr>
            <p:ph type="title"/>
          </p:nvPr>
        </p:nvSpPr>
        <p:spPr>
          <a:xfrm>
            <a:off x="5912425" y="353302"/>
            <a:ext cx="3117300" cy="443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Color proportional to foldChange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Size </a:t>
            </a:r>
            <a:r>
              <a:rPr lang="en-CA" sz="2670"/>
              <a:t>proportional</a:t>
            </a:r>
            <a:r>
              <a:rPr lang="en-CA" sz="2670"/>
              <a:t> to number of edges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yFiles Organic </a:t>
            </a:r>
            <a:r>
              <a:rPr lang="en-CA" sz="2670"/>
              <a:t>Layout 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Removed edges with low </a:t>
            </a:r>
            <a:r>
              <a:rPr lang="en-CA" sz="2670"/>
              <a:t>betweenness</a:t>
            </a:r>
            <a:r>
              <a:rPr lang="en-CA" sz="2670"/>
              <a:t> </a:t>
            </a:r>
            <a:endParaRPr sz="267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In order to create an EnrichmentMap we need a custom GMT file with just our sig pathways and sig genes.</a:t>
            </a:r>
            <a:endParaRPr/>
          </a:p>
        </p:txBody>
      </p:sp>
      <p:sp>
        <p:nvSpPr>
          <p:cNvPr id="346" name="Google Shape;346;p64"/>
          <p:cNvSpPr txBox="1"/>
          <p:nvPr>
            <p:ph idx="1" type="body"/>
          </p:nvPr>
        </p:nvSpPr>
        <p:spPr>
          <a:xfrm>
            <a:off x="628650" y="1730949"/>
            <a:ext cx="7886700" cy="2901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pathway_table = read.table(file.path("outputs",</a:t>
            </a:r>
            <a:br>
              <a:rPr lang="en-CA">
                <a:latin typeface="Consolas"/>
                <a:ea typeface="Consolas"/>
                <a:cs typeface="Consolas"/>
                <a:sym typeface="Consolas"/>
              </a:rPr>
            </a:b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 </a:t>
            </a:r>
            <a:r>
              <a:rPr lang="en-CA">
                <a:latin typeface="Consolas"/>
                <a:ea typeface="Consolas"/>
                <a:cs typeface="Consolas"/>
                <a:sym typeface="Consolas"/>
              </a:rPr>
              <a:t>"ensg_gprofiler_results_foldchange0_ordered.tsv"),</a:t>
            </a:r>
            <a:br>
              <a:rPr lang="en-CA">
                <a:latin typeface="Consolas"/>
                <a:ea typeface="Consolas"/>
                <a:cs typeface="Consolas"/>
                <a:sym typeface="Consolas"/>
              </a:rPr>
            </a:b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 </a:t>
            </a:r>
            <a:r>
              <a:rPr lang="en-CA">
                <a:latin typeface="Consolas"/>
                <a:ea typeface="Consolas"/>
                <a:cs typeface="Consolas"/>
                <a:sym typeface="Consolas"/>
              </a:rPr>
              <a:t>sep='\t',  header = TRUE)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custom_GMT = pathway_table[, c("term_id", "term_name", "intersection")]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custom_GMT$intersection = gsub(',', '\t', custom_GMT$intersection)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52381"/>
              <a:buFont typeface="Arial"/>
              <a:buNone/>
            </a:pPr>
            <a:r>
              <a:rPr lang="en-CA">
                <a:latin typeface="Consolas"/>
                <a:ea typeface="Consolas"/>
                <a:cs typeface="Consolas"/>
                <a:sym typeface="Consolas"/>
              </a:rPr>
              <a:t>write.table(custom_GMT, file=file.path("outputs","mini_gmt.gmt"), </a:t>
            </a:r>
            <a:br>
              <a:rPr lang="en-CA">
                <a:latin typeface="Consolas"/>
                <a:ea typeface="Consolas"/>
                <a:cs typeface="Consolas"/>
                <a:sym typeface="Consolas"/>
              </a:rPr>
            </a:br>
            <a:r>
              <a:rPr lang="en-CA">
                <a:latin typeface="Consolas"/>
                <a:ea typeface="Consolas"/>
                <a:cs typeface="Consolas"/>
                <a:sym typeface="Consolas"/>
              </a:rPr>
              <a:t>         </a:t>
            </a:r>
            <a:r>
              <a:rPr lang="en-CA">
                <a:latin typeface="Consolas"/>
                <a:ea typeface="Consolas"/>
                <a:cs typeface="Consolas"/>
                <a:sym typeface="Consolas"/>
              </a:rPr>
              <a:t>quote=FALSE, sep='\t', row.names = FALSE)</a:t>
            </a:r>
            <a:endParaRPr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6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CA"/>
              <a:t>To create an enrichmentMap</a:t>
            </a:r>
            <a:endParaRPr/>
          </a:p>
        </p:txBody>
      </p:sp>
      <p:pic>
        <p:nvPicPr>
          <p:cNvPr id="352" name="Google Shape;3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50" y="1420444"/>
            <a:ext cx="8543925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/>
          <p:nvPr>
            <p:ph type="title"/>
          </p:nvPr>
        </p:nvSpPr>
        <p:spPr>
          <a:xfrm>
            <a:off x="5580350" y="353300"/>
            <a:ext cx="3449400" cy="44334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Color by pathway_denester’s “filtered”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EnrichmentMap adjustment of p-value ucutoff and Jaccard coef.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yFiles Organic Layout </a:t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Removed clusters of nodes with less than 4 members</a:t>
            </a:r>
            <a:endParaRPr sz="2670"/>
          </a:p>
        </p:txBody>
      </p:sp>
      <p:pic>
        <p:nvPicPr>
          <p:cNvPr id="358" name="Google Shape;35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50" y="58450"/>
            <a:ext cx="49803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675" y="1379725"/>
            <a:ext cx="5057775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7"/>
          <p:cNvSpPr txBox="1"/>
          <p:nvPr/>
        </p:nvSpPr>
        <p:spPr>
          <a:xfrm>
            <a:off x="501600" y="2353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latin typeface="Helvetica Neue Light"/>
                <a:ea typeface="Helvetica Neue Light"/>
                <a:cs typeface="Helvetica Neue Light"/>
                <a:sym typeface="Helvetica Neue Light"/>
              </a:rPr>
              <a:t>Creating cluster names with AutoAnnotate</a:t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8"/>
          <p:cNvSpPr txBox="1"/>
          <p:nvPr>
            <p:ph type="title"/>
          </p:nvPr>
        </p:nvSpPr>
        <p:spPr>
          <a:xfrm>
            <a:off x="4340700" y="1258025"/>
            <a:ext cx="4689300" cy="2899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Select number of clusters, in this case, 3</a:t>
            </a:r>
            <a:endParaRPr sz="267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Adjust Label Column to be the node column with term names</a:t>
            </a:r>
            <a:endParaRPr sz="267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70"/>
          </a:p>
          <a:p>
            <a:pPr indent="-381191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-CA" sz="2670"/>
              <a:t>Minimum word occurrence, at least 2.</a:t>
            </a:r>
            <a:endParaRPr sz="2670"/>
          </a:p>
        </p:txBody>
      </p:sp>
      <p:pic>
        <p:nvPicPr>
          <p:cNvPr id="370" name="Google Shape;37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375" y="923525"/>
            <a:ext cx="3800905" cy="371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8"/>
          <p:cNvSpPr txBox="1"/>
          <p:nvPr/>
        </p:nvSpPr>
        <p:spPr>
          <a:xfrm>
            <a:off x="628650" y="645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latin typeface="Helvetica Neue Light"/>
                <a:ea typeface="Helvetica Neue Light"/>
                <a:cs typeface="Helvetica Neue Light"/>
                <a:sym typeface="Helvetica Neue Light"/>
              </a:rPr>
              <a:t>Adjusting parameters (advanced tab)</a:t>
            </a:r>
            <a:endParaRPr sz="33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9"/>
          <p:cNvSpPr txBox="1"/>
          <p:nvPr/>
        </p:nvSpPr>
        <p:spPr>
          <a:xfrm>
            <a:off x="411700" y="135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latin typeface="Helvetica Neue Light"/>
                <a:ea typeface="Helvetica Neue Light"/>
                <a:cs typeface="Helvetica Neue Light"/>
                <a:sym typeface="Helvetica Neue Light"/>
              </a:rPr>
              <a:t>Move clusters around too be more visible</a:t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7" name="Google Shape;37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7799" y="678425"/>
            <a:ext cx="3261725" cy="410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0"/>
          <p:cNvSpPr txBox="1"/>
          <p:nvPr/>
        </p:nvSpPr>
        <p:spPr>
          <a:xfrm>
            <a:off x="411700" y="13549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latin typeface="Helvetica Neue Light"/>
                <a:ea typeface="Helvetica Neue Light"/>
                <a:cs typeface="Helvetica Neue Light"/>
                <a:sym typeface="Helvetica Neue Light"/>
              </a:rPr>
              <a:t>You can delete or manually rename clusters as needed</a:t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83" name="Google Shape;38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950" y="1129694"/>
            <a:ext cx="7957786" cy="3709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1"/>
          <p:cNvSpPr txBox="1"/>
          <p:nvPr/>
        </p:nvSpPr>
        <p:spPr>
          <a:xfrm>
            <a:off x="411700" y="135502"/>
            <a:ext cx="7886700" cy="13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300">
                <a:latin typeface="Helvetica Neue Light"/>
                <a:ea typeface="Helvetica Neue Light"/>
                <a:cs typeface="Helvetica Neue Light"/>
                <a:sym typeface="Helvetica Neue Light"/>
              </a:rPr>
              <a:t>At this + button you can try creating new layers of annotation with different parameters, they will be displayed in the drop-down menu to the top left.</a:t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89" name="Google Shape;38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5" y="1997181"/>
            <a:ext cx="4867275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2149" y="1755987"/>
            <a:ext cx="3202125" cy="3121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1"/>
          <p:cNvSpPr/>
          <p:nvPr/>
        </p:nvSpPr>
        <p:spPr>
          <a:xfrm>
            <a:off x="3451150" y="1176712"/>
            <a:ext cx="2602200" cy="1138800"/>
          </a:xfrm>
          <a:prstGeom prst="curvedDownArrow">
            <a:avLst>
              <a:gd fmla="val 25000" name="adj1"/>
              <a:gd fmla="val 47931" name="adj2"/>
              <a:gd fmla="val 25000" name="adj3"/>
            </a:avLst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36"/>
          <p:cNvGrpSpPr/>
          <p:nvPr/>
        </p:nvGrpSpPr>
        <p:grpSpPr>
          <a:xfrm>
            <a:off x="3707464" y="160145"/>
            <a:ext cx="4101193" cy="3873412"/>
            <a:chOff x="3486150" y="432595"/>
            <a:chExt cx="5386385" cy="5087223"/>
          </a:xfrm>
        </p:grpSpPr>
        <p:grpSp>
          <p:nvGrpSpPr>
            <p:cNvPr id="151" name="Google Shape;151;p36"/>
            <p:cNvGrpSpPr/>
            <p:nvPr/>
          </p:nvGrpSpPr>
          <p:grpSpPr>
            <a:xfrm>
              <a:off x="3486150" y="432595"/>
              <a:ext cx="5386385" cy="5087223"/>
              <a:chOff x="3629025" y="546895"/>
              <a:chExt cx="5386385" cy="5087223"/>
            </a:xfrm>
          </p:grpSpPr>
          <p:pic>
            <p:nvPicPr>
              <p:cNvPr id="152" name="Google Shape;152;p36"/>
              <p:cNvPicPr preferRelativeResize="0"/>
              <p:nvPr/>
            </p:nvPicPr>
            <p:blipFill rotWithShape="1">
              <a:blip r:embed="rId3">
                <a:alphaModFix/>
              </a:blip>
              <a:srcRect b="0" l="41561" r="0" t="0"/>
              <a:stretch/>
            </p:blipFill>
            <p:spPr>
              <a:xfrm>
                <a:off x="3671886" y="637122"/>
                <a:ext cx="5343524" cy="499690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3" name="Google Shape;153;p36"/>
              <p:cNvSpPr/>
              <p:nvPr/>
            </p:nvSpPr>
            <p:spPr>
              <a:xfrm>
                <a:off x="3629025" y="546895"/>
                <a:ext cx="1185900" cy="653400"/>
              </a:xfrm>
              <a:prstGeom prst="rect">
                <a:avLst/>
              </a:prstGeom>
              <a:solidFill>
                <a:srgbClr val="FFFFFF"/>
              </a:solidFill>
              <a:ln cap="flat" cmpd="sng" w="193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800" lIns="69625" spcFirstLastPara="1" rIns="69625" wrap="square" tIns="348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66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36"/>
              <p:cNvSpPr/>
              <p:nvPr/>
            </p:nvSpPr>
            <p:spPr>
              <a:xfrm>
                <a:off x="3671886" y="3631018"/>
                <a:ext cx="1900200" cy="2003100"/>
              </a:xfrm>
              <a:prstGeom prst="rect">
                <a:avLst/>
              </a:prstGeom>
              <a:solidFill>
                <a:srgbClr val="FFFFFF"/>
              </a:solidFill>
              <a:ln cap="flat" cmpd="sng" w="193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800" lIns="69625" spcFirstLastPara="1" rIns="69625" wrap="square" tIns="348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066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5" name="Google Shape;155;p36"/>
            <p:cNvSpPr/>
            <p:nvPr/>
          </p:nvSpPr>
          <p:spPr>
            <a:xfrm>
              <a:off x="4714874" y="494768"/>
              <a:ext cx="514200" cy="391200"/>
            </a:xfrm>
            <a:prstGeom prst="rect">
              <a:avLst/>
            </a:prstGeom>
            <a:solidFill>
              <a:srgbClr val="FFFFFF"/>
            </a:solidFill>
            <a:ln cap="flat" cmpd="sng" w="193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800" lIns="69625" spcFirstLastPara="1" rIns="69625" wrap="square" tIns="34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66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36"/>
          <p:cNvSpPr txBox="1"/>
          <p:nvPr/>
        </p:nvSpPr>
        <p:spPr>
          <a:xfrm>
            <a:off x="1401238" y="0"/>
            <a:ext cx="6005100" cy="5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800" lIns="69625" spcFirstLastPara="1" rIns="69625" wrap="square" tIns="34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513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Why Networks?</a:t>
            </a:r>
            <a:endParaRPr sz="2513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57" name="Google Shape;157;p36"/>
          <p:cNvSpPr txBox="1"/>
          <p:nvPr/>
        </p:nvSpPr>
        <p:spPr>
          <a:xfrm>
            <a:off x="1129250" y="537905"/>
            <a:ext cx="3133200" cy="35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800" lIns="69625" spcFirstLastPara="1" rIns="69625" wrap="square" tIns="34800">
            <a:normAutofit/>
          </a:bodyPr>
          <a:lstStyle/>
          <a:p>
            <a:pPr indent="0" lvl="0" marL="87033" rtl="0" algn="l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None/>
            </a:pPr>
            <a:r>
              <a:rPr lang="en-CA" sz="2132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Networks are everywhere….</a:t>
            </a:r>
            <a:endParaRPr sz="15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61099" lvl="0" marL="348132" rtl="0" algn="l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>
                <a:srgbClr val="000000"/>
              </a:buClr>
              <a:buSzPts val="1371"/>
              <a:buChar char="•"/>
            </a:pPr>
            <a:r>
              <a:rPr lang="en-CA" sz="15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Molecular networks</a:t>
            </a:r>
            <a:endParaRPr sz="15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61099" lvl="0" marL="348132" rtl="0" algn="l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>
                <a:srgbClr val="000000"/>
              </a:buClr>
              <a:buSzPts val="1371"/>
              <a:buChar char="•"/>
            </a:pPr>
            <a:r>
              <a:rPr lang="en-CA" sz="15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Cell-Cell Communication</a:t>
            </a:r>
            <a:endParaRPr sz="15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61099" lvl="0" marL="348132" rtl="0" algn="l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>
                <a:srgbClr val="000000"/>
              </a:buClr>
              <a:buSzPts val="1371"/>
              <a:buChar char="•"/>
            </a:pPr>
            <a:r>
              <a:rPr lang="en-CA" sz="1599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Nervous systems</a:t>
            </a:r>
            <a:endParaRPr sz="15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61099" lvl="0" marL="348132" rtl="0" algn="l">
              <a:lnSpc>
                <a:spcPct val="90000"/>
              </a:lnSpc>
              <a:spcBef>
                <a:spcPts val="571"/>
              </a:spcBef>
              <a:spcAft>
                <a:spcPts val="0"/>
              </a:spcAft>
              <a:buClr>
                <a:srgbClr val="000000"/>
              </a:buClr>
              <a:buSzPts val="1371"/>
              <a:buChar char="•"/>
            </a:pPr>
            <a:r>
              <a:rPr lang="en-CA" sz="1599">
                <a:latin typeface="Verdana"/>
                <a:ea typeface="Verdana"/>
                <a:cs typeface="Verdana"/>
                <a:sym typeface="Verdana"/>
              </a:rPr>
              <a:t>Bacon-Erdős degrees of separations</a:t>
            </a:r>
            <a:endParaRPr sz="1599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58" name="Google Shape;15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9252" y="2804135"/>
            <a:ext cx="2947035" cy="205736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6"/>
          <p:cNvSpPr txBox="1"/>
          <p:nvPr/>
        </p:nvSpPr>
        <p:spPr>
          <a:xfrm>
            <a:off x="4122245" y="4131646"/>
            <a:ext cx="3687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800" lIns="69625" spcFirstLastPara="1" rIns="69625" wrap="square" tIns="34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Lloyd-Price, J., Arze, C., Ananthakrishnan, A.N. </a:t>
            </a:r>
            <a:r>
              <a:rPr b="0" i="1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b="0" i="0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Multi-omics of the gut  microbial ecosystem in inflammatory bowel diseases. </a:t>
            </a:r>
            <a:r>
              <a:rPr b="0" i="1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b="0" i="0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569, </a:t>
            </a:r>
            <a:r>
              <a:rPr b="0" i="0" lang="en-CA" sz="838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655–662 (2019)</a:t>
            </a:r>
            <a:endParaRPr b="0" i="0" sz="83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2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72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8" name="Google Shape;39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"/>
            <a:ext cx="9144000" cy="5107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7"/>
          <p:cNvSpPr txBox="1"/>
          <p:nvPr/>
        </p:nvSpPr>
        <p:spPr>
          <a:xfrm>
            <a:off x="218859" y="139137"/>
            <a:ext cx="55584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Why Networks?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65" name="Google Shape;165;p37"/>
          <p:cNvSpPr txBox="1"/>
          <p:nvPr/>
        </p:nvSpPr>
        <p:spPr>
          <a:xfrm>
            <a:off x="450400" y="665850"/>
            <a:ext cx="3827700" cy="32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normAutofit/>
          </a:bodyPr>
          <a:lstStyle/>
          <a:p>
            <a:pPr indent="0" lvl="0" marL="80556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97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Networks are powerful tools….</a:t>
            </a:r>
            <a:endParaRPr sz="148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Reduce complexity </a:t>
            </a:r>
            <a:r>
              <a:rPr lang="en-CA" sz="148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(if used properly)</a:t>
            </a:r>
            <a:endParaRPr sz="148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More efficient than tables</a:t>
            </a:r>
            <a:r>
              <a:rPr lang="en-CA" sz="148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(if used properly)</a:t>
            </a:r>
            <a:endParaRPr sz="148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Great for data integration</a:t>
            </a:r>
            <a:r>
              <a:rPr lang="en-CA" sz="148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(if used properly)</a:t>
            </a:r>
            <a:endParaRPr sz="148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Intuitive visualization </a:t>
            </a:r>
            <a:r>
              <a:rPr lang="en-CA" sz="148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(if used properly)</a:t>
            </a:r>
            <a:endParaRPr sz="148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-161112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66" name="Google Shape;166;p37"/>
          <p:cNvPicPr preferRelativeResize="0"/>
          <p:nvPr/>
        </p:nvPicPr>
        <p:blipFill rotWithShape="1">
          <a:blip r:embed="rId3">
            <a:alphaModFix/>
          </a:blip>
          <a:srcRect b="5258" l="0" r="0" t="0"/>
          <a:stretch/>
        </p:blipFill>
        <p:spPr>
          <a:xfrm>
            <a:off x="4379251" y="216926"/>
            <a:ext cx="3827602" cy="436494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7"/>
          <p:cNvSpPr txBox="1"/>
          <p:nvPr/>
        </p:nvSpPr>
        <p:spPr>
          <a:xfrm>
            <a:off x="4859848" y="1"/>
            <a:ext cx="2904900" cy="2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98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SARS=CoV-2 protein-protein interaction Network </a:t>
            </a:r>
            <a:endParaRPr sz="987"/>
          </a:p>
        </p:txBody>
      </p:sp>
      <p:pic>
        <p:nvPicPr>
          <p:cNvPr id="168" name="Google Shape;168;p37"/>
          <p:cNvPicPr preferRelativeResize="0"/>
          <p:nvPr/>
        </p:nvPicPr>
        <p:blipFill rotWithShape="1">
          <a:blip r:embed="rId3">
            <a:alphaModFix/>
          </a:blip>
          <a:srcRect b="0" l="48883" r="18400" t="95117"/>
          <a:stretch/>
        </p:blipFill>
        <p:spPr>
          <a:xfrm>
            <a:off x="1719799" y="3772027"/>
            <a:ext cx="2659442" cy="47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7"/>
          <p:cNvPicPr preferRelativeResize="0"/>
          <p:nvPr/>
        </p:nvPicPr>
        <p:blipFill rotWithShape="1">
          <a:blip r:embed="rId3">
            <a:alphaModFix/>
          </a:blip>
          <a:srcRect b="-697" l="18903" r="52482" t="95323"/>
          <a:stretch/>
        </p:blipFill>
        <p:spPr>
          <a:xfrm>
            <a:off x="1719799" y="3246101"/>
            <a:ext cx="2326047" cy="52592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7"/>
          <p:cNvSpPr txBox="1"/>
          <p:nvPr/>
        </p:nvSpPr>
        <p:spPr>
          <a:xfrm>
            <a:off x="1602050" y="4684584"/>
            <a:ext cx="6604800" cy="1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Gordon, D.E., Jang, G.M., Bouhaddou, M. </a:t>
            </a:r>
            <a:r>
              <a:rPr b="0" i="1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 al.</a:t>
            </a:r>
            <a:r>
              <a:rPr b="0" i="0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A SARS-CoV-2 protein interaction map reveals targets for drug repurposing. </a:t>
            </a:r>
            <a:r>
              <a:rPr b="0" i="1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Nature</a:t>
            </a:r>
            <a:r>
              <a:rPr b="0" i="0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b="1" i="0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583, </a:t>
            </a:r>
            <a:r>
              <a:rPr b="0" i="0" lang="en-CA" sz="74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459–468 (2020).</a:t>
            </a:r>
            <a:endParaRPr b="0" i="0" sz="74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2975" y="-46075"/>
            <a:ext cx="6091024" cy="489127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8"/>
          <p:cNvSpPr txBox="1"/>
          <p:nvPr/>
        </p:nvSpPr>
        <p:spPr>
          <a:xfrm>
            <a:off x="218859" y="139137"/>
            <a:ext cx="55584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solidFill>
                  <a:srgbClr val="000000"/>
                </a:solidFill>
                <a:latin typeface="Consolas"/>
                <a:ea typeface="Consolas"/>
                <a:cs typeface="Consolas"/>
                <a:sym typeface="Consolas"/>
              </a:rPr>
              <a:t>Why Networks?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77" name="Google Shape;177;p38"/>
          <p:cNvSpPr txBox="1"/>
          <p:nvPr/>
        </p:nvSpPr>
        <p:spPr>
          <a:xfrm>
            <a:off x="450400" y="665850"/>
            <a:ext cx="3827700" cy="3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normAutofit/>
          </a:bodyPr>
          <a:lstStyle/>
          <a:p>
            <a:pPr indent="0" lvl="0" marL="80556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97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Networks are powerful tools….</a:t>
            </a:r>
            <a:endParaRPr sz="148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Reduce complexity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           </a:t>
            </a: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(if used properly)</a:t>
            </a:r>
            <a:endParaRPr sz="148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More efficient than tables            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(if used properly)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Great for data integration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           </a:t>
            </a: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(if used properly)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-241668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Clr>
                <a:srgbClr val="000000"/>
              </a:buClr>
              <a:buSzPts val="1269"/>
              <a:buChar char="•"/>
            </a:pPr>
            <a:r>
              <a:rPr lang="en-CA" sz="148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Intuitive visualization 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            (if used properly)</a:t>
            </a:r>
            <a:endParaRPr sz="148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-161112" lvl="0" marL="322223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This is a real figure I found </a:t>
            </a:r>
            <a:r>
              <a:rPr lang="en-CA" sz="148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           </a:t>
            </a: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in the wild!</a:t>
            </a:r>
            <a:endParaRPr sz="148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9"/>
          <p:cNvSpPr txBox="1"/>
          <p:nvPr/>
        </p:nvSpPr>
        <p:spPr>
          <a:xfrm>
            <a:off x="289550" y="165503"/>
            <a:ext cx="8217300" cy="43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5700" lIns="71425" spcFirstLastPara="1" rIns="71425" wrap="square" tIns="35700">
            <a:normAutofit/>
          </a:bodyPr>
          <a:lstStyle/>
          <a:p>
            <a:pPr indent="-267961" lvl="0" marL="26796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88"/>
              <a:buChar char="•"/>
            </a:pPr>
            <a:r>
              <a:rPr lang="en-CA" sz="218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Represent relationships of biological molecules</a:t>
            </a:r>
            <a:endParaRPr sz="164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3301" lvl="1" marL="580583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–"/>
            </a:pP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Physical, regulatory, genetic, functional interactions</a:t>
            </a:r>
            <a:endParaRPr sz="140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67961" lvl="0" marL="267961" rtl="0" algn="l">
              <a:lnSpc>
                <a:spcPct val="90000"/>
              </a:lnSpc>
              <a:spcBef>
                <a:spcPts val="438"/>
              </a:spcBef>
              <a:spcAft>
                <a:spcPts val="0"/>
              </a:spcAft>
              <a:buClr>
                <a:srgbClr val="000000"/>
              </a:buClr>
              <a:buSzPts val="2188"/>
              <a:buChar char="•"/>
            </a:pPr>
            <a:r>
              <a:rPr lang="en-CA" sz="2188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Network analysis</a:t>
            </a:r>
            <a:endParaRPr sz="164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3301" lvl="1" marL="580583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–"/>
            </a:pP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Finding clustered sub-networks with </a:t>
            </a:r>
            <a:r>
              <a:rPr lang="en-CA" sz="1563">
                <a:latin typeface="Verdana"/>
                <a:ea typeface="Verdana"/>
                <a:cs typeface="Verdana"/>
                <a:sym typeface="Verdana"/>
              </a:rPr>
              <a:t>interesting </a:t>
            </a: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properties</a:t>
            </a:r>
            <a:endParaRPr sz="1563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77886" lvl="2" marL="1071846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•"/>
            </a:pPr>
            <a:r>
              <a:rPr lang="en-CA" sz="1563">
                <a:latin typeface="Verdana"/>
                <a:ea typeface="Verdana"/>
                <a:cs typeface="Verdana"/>
                <a:sym typeface="Verdana"/>
              </a:rPr>
              <a:t>Clustered groups of genes</a:t>
            </a:r>
            <a:endParaRPr sz="1563">
              <a:latin typeface="Verdana"/>
              <a:ea typeface="Verdana"/>
              <a:cs typeface="Verdana"/>
              <a:sym typeface="Verdana"/>
            </a:endParaRPr>
          </a:p>
          <a:p>
            <a:pPr indent="-277886" lvl="2" marL="1071846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•"/>
            </a:pPr>
            <a:r>
              <a:rPr lang="en-CA" sz="1563">
                <a:latin typeface="Verdana"/>
                <a:ea typeface="Verdana"/>
                <a:cs typeface="Verdana"/>
                <a:sym typeface="Verdana"/>
              </a:rPr>
              <a:t>Genes that connect different clusters</a:t>
            </a:r>
            <a:endParaRPr sz="140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3301" lvl="1" marL="580583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–"/>
            </a:pP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Finding paths between nodes</a:t>
            </a:r>
            <a:endParaRPr sz="140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23301" lvl="1" marL="580583" rtl="0" algn="l">
              <a:lnSpc>
                <a:spcPct val="90000"/>
              </a:lnSpc>
              <a:spcBef>
                <a:spcPts val="313"/>
              </a:spcBef>
              <a:spcAft>
                <a:spcPts val="0"/>
              </a:spcAft>
              <a:buClr>
                <a:srgbClr val="000000"/>
              </a:buClr>
              <a:buSzPts val="1563"/>
              <a:buChar char="–"/>
            </a:pP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Finding central nodes in</a:t>
            </a:r>
            <a:b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network topology </a:t>
            </a:r>
            <a:b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CA" sz="1563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(“hub” genes)</a:t>
            </a:r>
            <a:endParaRPr sz="1407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83" name="Google Shape;18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370" y="2208637"/>
            <a:ext cx="5687654" cy="2642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"/>
          <p:cNvSpPr txBox="1"/>
          <p:nvPr/>
        </p:nvSpPr>
        <p:spPr>
          <a:xfrm>
            <a:off x="459703" y="60600"/>
            <a:ext cx="5763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000" lIns="64025" spcFirstLastPara="1" rIns="64025" wrap="square" tIns="320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11">
                <a:latin typeface="Calibri"/>
                <a:ea typeface="Calibri"/>
                <a:cs typeface="Calibri"/>
                <a:sym typeface="Calibri"/>
              </a:rPr>
              <a:t>Cytoscape has an a</a:t>
            </a:r>
            <a:r>
              <a:rPr lang="en-CA" sz="231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ctive Community:</a:t>
            </a:r>
            <a:endParaRPr sz="2311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sp>
        <p:nvSpPr>
          <p:cNvPr id="189" name="Google Shape;189;p40"/>
          <p:cNvSpPr txBox="1"/>
          <p:nvPr/>
        </p:nvSpPr>
        <p:spPr>
          <a:xfrm>
            <a:off x="219551" y="1150162"/>
            <a:ext cx="5870400" cy="35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2000" lIns="64025" spcFirstLastPara="1" rIns="64025" wrap="square" tIns="32000">
            <a:normAutofit/>
          </a:bodyPr>
          <a:lstStyle/>
          <a:p>
            <a:pPr indent="-240148" lvl="0" marL="320197" rt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10,000s users, &gt;17,600 downloads/month (May 2018)</a:t>
            </a:r>
            <a:endParaRPr sz="147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0" marL="320197" rt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Help</a:t>
            </a:r>
            <a:endParaRPr sz="147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1" marL="640395" rtl="0" algn="l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2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Documentation, data sets</a:t>
            </a:r>
            <a:endParaRPr sz="126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1" marL="640395" rtl="0" algn="l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2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Mailing lists</a:t>
            </a:r>
            <a:endParaRPr sz="126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1" marL="640395" rtl="0" algn="l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b="1" lang="en-CA" sz="12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http://tutorials.cytoscape.org</a:t>
            </a:r>
            <a:endParaRPr sz="126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0" marL="320197" rt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Automatable through R or python using cyrest</a:t>
            </a:r>
            <a:endParaRPr sz="147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0" marL="320197" rt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Cited 2745 (google scholar), 1,843 (ISI web of Science) (June 2024)</a:t>
            </a:r>
            <a:endParaRPr sz="147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0" marL="320197" rtl="0" algn="l">
              <a:lnSpc>
                <a:spcPct val="9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47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&gt;383 active Apps Extend Functionality (June 2024)</a:t>
            </a:r>
            <a:endParaRPr sz="147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240148" lvl="1" marL="640395" rtl="0" algn="l">
              <a:lnSpc>
                <a:spcPct val="90000"/>
              </a:lnSpc>
              <a:spcBef>
                <a:spcPts val="263"/>
              </a:spcBef>
              <a:spcAft>
                <a:spcPts val="0"/>
              </a:spcAft>
              <a:buClr>
                <a:srgbClr val="000000"/>
              </a:buClr>
              <a:buSzPts val="1261"/>
              <a:buChar char="•"/>
            </a:pPr>
            <a:r>
              <a:rPr lang="en-CA" sz="126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 your own, requires programming</a:t>
            </a:r>
            <a:endParaRPr sz="1261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40"/>
          <p:cNvSpPr/>
          <p:nvPr/>
        </p:nvSpPr>
        <p:spPr>
          <a:xfrm>
            <a:off x="1548152" y="668754"/>
            <a:ext cx="3739800" cy="452700"/>
          </a:xfrm>
          <a:prstGeom prst="rect">
            <a:avLst/>
          </a:prstGeom>
          <a:solidFill>
            <a:srgbClr val="FFFFFF"/>
          </a:solidFill>
          <a:ln cap="flat" cmpd="sng" w="667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32000" lIns="64025" spcFirstLastPara="1" rIns="64025" wrap="square" tIns="32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21"/>
              <a:buFont typeface="Arial"/>
              <a:buNone/>
            </a:pPr>
            <a:r>
              <a:rPr b="0" i="0" lang="en-CA" sz="252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http://www.cytoscape.org</a:t>
            </a:r>
            <a:endParaRPr sz="980"/>
          </a:p>
        </p:txBody>
      </p:sp>
      <p:sp>
        <p:nvSpPr>
          <p:cNvPr id="191" name="Google Shape;191;p40"/>
          <p:cNvSpPr/>
          <p:nvPr/>
        </p:nvSpPr>
        <p:spPr>
          <a:xfrm>
            <a:off x="459701" y="3407900"/>
            <a:ext cx="52755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000" lIns="64025" spcFirstLastPara="1" rIns="64025" wrap="square" tIns="32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61"/>
              <a:buFont typeface="Arial"/>
              <a:buNone/>
            </a:pPr>
            <a:r>
              <a:rPr b="0" i="0" lang="en-CA" sz="1261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Cline MS et al. Integration of biological networks and gene expression data using Cytoscape Nat Protoc. 2007;2(10):2366-82</a:t>
            </a:r>
            <a:endParaRPr sz="980"/>
          </a:p>
        </p:txBody>
      </p:sp>
      <p:pic>
        <p:nvPicPr>
          <p:cNvPr id="192" name="Google Shape;19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9950" y="1107538"/>
            <a:ext cx="2473632" cy="292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1"/>
          <p:cNvSpPr txBox="1"/>
          <p:nvPr/>
        </p:nvSpPr>
        <p:spPr>
          <a:xfrm>
            <a:off x="191923" y="130150"/>
            <a:ext cx="67296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200" lIns="64425" spcFirstLastPara="1" rIns="64425" wrap="square" tIns="322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326">
                <a:latin typeface="Consolas"/>
                <a:ea typeface="Consolas"/>
                <a:cs typeface="Consolas"/>
                <a:sym typeface="Consolas"/>
              </a:rPr>
              <a:t>Networks of Protein-Protein Interactions:</a:t>
            </a:r>
            <a:endParaRPr sz="2326">
              <a:solidFill>
                <a:srgbClr val="000000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  <p:pic>
        <p:nvPicPr>
          <p:cNvPr id="198" name="Google Shape;19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5300" y="547975"/>
            <a:ext cx="3896992" cy="42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1"/>
          <p:cNvSpPr txBox="1"/>
          <p:nvPr/>
        </p:nvSpPr>
        <p:spPr>
          <a:xfrm>
            <a:off x="450400" y="665850"/>
            <a:ext cx="4229100" cy="3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2200" lIns="64425" spcFirstLastPara="1" rIns="64425" wrap="square" tIns="322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Public databases like Biogrid host interaction data on several different species. Each interaction is curated from the literature or from high throughput experiments that record when 2 proteins are observed being in contact.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Using this dataset you can take any list of genes relevant for your project and display them is a graph, with edges displaying pairs of genes that were previously observed to interact.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t/>
            </a:r>
            <a:endParaRPr sz="1480"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90000"/>
              </a:lnSpc>
              <a:spcBef>
                <a:spcPts val="529"/>
              </a:spcBef>
              <a:spcAft>
                <a:spcPts val="0"/>
              </a:spcAft>
              <a:buNone/>
            </a:pPr>
            <a:r>
              <a:rPr lang="en-CA" sz="1480">
                <a:latin typeface="Verdana"/>
                <a:ea typeface="Verdana"/>
                <a:cs typeface="Verdana"/>
                <a:sym typeface="Verdana"/>
              </a:rPr>
              <a:t>In this example the color shows expression foldchange, significant genes are shown as circles.</a:t>
            </a:r>
            <a:endParaRPr sz="148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