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343" r:id="rId8"/>
    <p:sldId id="344" r:id="rId9"/>
    <p:sldId id="262" r:id="rId10"/>
    <p:sldId id="284" r:id="rId11"/>
    <p:sldId id="345" r:id="rId12"/>
    <p:sldId id="263" r:id="rId13"/>
  </p:sldIdLst>
  <p:sldSz cx="12192000" cy="6858000"/>
  <p:notesSz cx="6858000" cy="9144000"/>
  <p:embeddedFontLst>
    <p:embeddedFont>
      <p:font typeface="Helvetica Neue" panose="02000503000000020004" pitchFamily="2" charset="0"/>
      <p:regular r:id="rId15"/>
      <p:bold r:id="rId16"/>
      <p:italic r:id="rId17"/>
      <p:boldItalic r:id="rId18"/>
    </p:embeddedFont>
    <p:embeddedFont>
      <p:font typeface="Helvetica Neue Light" panose="0200040300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gm5p0sFla+MxxOjxxF7j+6BRHd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D1"/>
    <a:srgbClr val="7E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95B24-4ED8-1546-8752-42190CB6CA71}" v="18" dt="2026-05-10T04:13:47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/>
    <p:restoredTop sz="87143"/>
  </p:normalViewPr>
  <p:slideViewPr>
    <p:cSldViewPr snapToGrid="0">
      <p:cViewPr varScale="1">
        <p:scale>
          <a:sx n="94" d="100"/>
          <a:sy n="94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59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Li" userId="8478e9414dc337a2" providerId="LiveId" clId="{C43F1DE0-AE6F-5401-86D2-05D412252A39}"/>
    <pc:docChg chg="undo custSel addSld delSld modSld sldOrd">
      <pc:chgData name="Connie Li" userId="8478e9414dc337a2" providerId="LiveId" clId="{C43F1DE0-AE6F-5401-86D2-05D412252A39}" dt="2026-05-10T04:14:25.971" v="431" actId="2696"/>
      <pc:docMkLst>
        <pc:docMk/>
      </pc:docMkLst>
      <pc:sldChg chg="modSp mod">
        <pc:chgData name="Connie Li" userId="8478e9414dc337a2" providerId="LiveId" clId="{C43F1DE0-AE6F-5401-86D2-05D412252A39}" dt="2026-05-10T04:04:26.538" v="6" actId="20577"/>
        <pc:sldMkLst>
          <pc:docMk/>
          <pc:sldMk cId="0" sldId="258"/>
        </pc:sldMkLst>
        <pc:spChg chg="mod">
          <ac:chgData name="Connie Li" userId="8478e9414dc337a2" providerId="LiveId" clId="{C43F1DE0-AE6F-5401-86D2-05D412252A39}" dt="2026-05-10T04:04:26.538" v="6" actId="20577"/>
          <ac:spMkLst>
            <pc:docMk/>
            <pc:sldMk cId="0" sldId="258"/>
            <ac:spMk id="84" creationId="{00000000-0000-0000-0000-000000000000}"/>
          </ac:spMkLst>
        </pc:spChg>
      </pc:sldChg>
      <pc:sldChg chg="modSp mod">
        <pc:chgData name="Connie Li" userId="8478e9414dc337a2" providerId="LiveId" clId="{C43F1DE0-AE6F-5401-86D2-05D412252A39}" dt="2026-05-10T04:05:13.289" v="30" actId="6549"/>
        <pc:sldMkLst>
          <pc:docMk/>
          <pc:sldMk cId="0" sldId="259"/>
        </pc:sldMkLst>
        <pc:spChg chg="mod">
          <ac:chgData name="Connie Li" userId="8478e9414dc337a2" providerId="LiveId" clId="{C43F1DE0-AE6F-5401-86D2-05D412252A39}" dt="2026-05-10T04:05:13.289" v="30" actId="6549"/>
          <ac:spMkLst>
            <pc:docMk/>
            <pc:sldMk cId="0" sldId="259"/>
            <ac:spMk id="94" creationId="{00000000-0000-0000-0000-000000000000}"/>
          </ac:spMkLst>
        </pc:spChg>
      </pc:sldChg>
      <pc:sldChg chg="del">
        <pc:chgData name="Connie Li" userId="8478e9414dc337a2" providerId="LiveId" clId="{C43F1DE0-AE6F-5401-86D2-05D412252A39}" dt="2026-05-10T04:14:25.971" v="431" actId="2696"/>
        <pc:sldMkLst>
          <pc:docMk/>
          <pc:sldMk cId="0" sldId="261"/>
        </pc:sldMkLst>
      </pc:sldChg>
      <pc:sldChg chg="addSp modSp add mod ord">
        <pc:chgData name="Connie Li" userId="8478e9414dc337a2" providerId="LiveId" clId="{C43F1DE0-AE6F-5401-86D2-05D412252A39}" dt="2026-05-10T04:10:11.933" v="175" actId="207"/>
        <pc:sldMkLst>
          <pc:docMk/>
          <pc:sldMk cId="2754322959" sldId="262"/>
        </pc:sldMkLst>
        <pc:spChg chg="mod">
          <ac:chgData name="Connie Li" userId="8478e9414dc337a2" providerId="LiveId" clId="{C43F1DE0-AE6F-5401-86D2-05D412252A39}" dt="2026-05-10T04:09:49.427" v="110" actId="20577"/>
          <ac:spMkLst>
            <pc:docMk/>
            <pc:sldMk cId="2754322959" sldId="262"/>
            <ac:spMk id="2" creationId="{CBBE57BC-18A4-21EF-0D1E-5AE2A7D4CBC7}"/>
          </ac:spMkLst>
        </pc:spChg>
        <pc:spChg chg="add mod">
          <ac:chgData name="Connie Li" userId="8478e9414dc337a2" providerId="LiveId" clId="{C43F1DE0-AE6F-5401-86D2-05D412252A39}" dt="2026-05-10T04:10:11.933" v="175" actId="207"/>
          <ac:spMkLst>
            <pc:docMk/>
            <pc:sldMk cId="2754322959" sldId="262"/>
            <ac:spMk id="3" creationId="{136EF441-53A1-0EBC-2573-7310BB8542E3}"/>
          </ac:spMkLst>
        </pc:spChg>
      </pc:sldChg>
      <pc:sldChg chg="modSp add mod">
        <pc:chgData name="Connie Li" userId="8478e9414dc337a2" providerId="LiveId" clId="{C43F1DE0-AE6F-5401-86D2-05D412252A39}" dt="2026-05-10T04:14:14.423" v="430" actId="20577"/>
        <pc:sldMkLst>
          <pc:docMk/>
          <pc:sldMk cId="482365907" sldId="263"/>
        </pc:sldMkLst>
        <pc:spChg chg="mod">
          <ac:chgData name="Connie Li" userId="8478e9414dc337a2" providerId="LiveId" clId="{C43F1DE0-AE6F-5401-86D2-05D412252A39}" dt="2026-05-10T04:14:14.423" v="430" actId="20577"/>
          <ac:spMkLst>
            <pc:docMk/>
            <pc:sldMk cId="482365907" sldId="263"/>
            <ac:spMk id="3" creationId="{B6396EEB-98E8-2DED-7450-556BC460B6E0}"/>
          </ac:spMkLst>
        </pc:spChg>
      </pc:sldChg>
      <pc:sldChg chg="addSp delSp modSp">
        <pc:chgData name="Connie Li" userId="8478e9414dc337a2" providerId="LiveId" clId="{C43F1DE0-AE6F-5401-86D2-05D412252A39}" dt="2026-05-10T04:11:55.104" v="181" actId="478"/>
        <pc:sldMkLst>
          <pc:docMk/>
          <pc:sldMk cId="2464471189" sldId="284"/>
        </pc:sldMkLst>
        <pc:picChg chg="add del mod">
          <ac:chgData name="Connie Li" userId="8478e9414dc337a2" providerId="LiveId" clId="{C43F1DE0-AE6F-5401-86D2-05D412252A39}" dt="2026-05-10T04:11:55.104" v="181" actId="478"/>
          <ac:picMkLst>
            <pc:docMk/>
            <pc:sldMk cId="2464471189" sldId="284"/>
            <ac:picMk id="3074" creationId="{6D4E893E-72BA-935C-F942-614BBE5576D0}"/>
          </ac:picMkLst>
        </pc:picChg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539601995" sldId="305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1056818891" sldId="306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826371185" sldId="307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930347960" sldId="308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350018791" sldId="309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816670785" sldId="310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601725735" sldId="311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785954243" sldId="312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1485317127" sldId="314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734825134" sldId="315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1906448488" sldId="316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991226551" sldId="317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1136334474" sldId="318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4119018738" sldId="319"/>
        </pc:sldMkLst>
      </pc:sldChg>
      <pc:sldChg chg="del">
        <pc:chgData name="Connie Li" userId="8478e9414dc337a2" providerId="LiveId" clId="{C43F1DE0-AE6F-5401-86D2-05D412252A39}" dt="2026-05-10T04:10:35.076" v="177" actId="2696"/>
        <pc:sldMkLst>
          <pc:docMk/>
          <pc:sldMk cId="2622850785" sldId="320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724557381" sldId="321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638866086" sldId="322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1776574819" sldId="323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428028398" sldId="324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190029585" sldId="325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854829624" sldId="326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1743740812" sldId="327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411384296" sldId="328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018543918" sldId="329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755627909" sldId="330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853021433" sldId="332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604807240" sldId="333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968224094" sldId="334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344654467" sldId="335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514563017" sldId="336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088250117" sldId="337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2313528929" sldId="338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178166423" sldId="339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487846342" sldId="340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3938234296" sldId="341"/>
        </pc:sldMkLst>
      </pc:sldChg>
      <pc:sldChg chg="del">
        <pc:chgData name="Connie Li" userId="8478e9414dc337a2" providerId="LiveId" clId="{C43F1DE0-AE6F-5401-86D2-05D412252A39}" dt="2026-05-10T04:10:30.640" v="176" actId="2696"/>
        <pc:sldMkLst>
          <pc:docMk/>
          <pc:sldMk cId="4211153729" sldId="342"/>
        </pc:sldMkLst>
      </pc:sldChg>
      <pc:sldChg chg="addSp delSp modSp new mod ord">
        <pc:chgData name="Connie Li" userId="8478e9414dc337a2" providerId="LiveId" clId="{C43F1DE0-AE6F-5401-86D2-05D412252A39}" dt="2026-05-10T04:07:31.276" v="75" actId="1076"/>
        <pc:sldMkLst>
          <pc:docMk/>
          <pc:sldMk cId="2429933654" sldId="343"/>
        </pc:sldMkLst>
        <pc:spChg chg="mod">
          <ac:chgData name="Connie Li" userId="8478e9414dc337a2" providerId="LiveId" clId="{C43F1DE0-AE6F-5401-86D2-05D412252A39}" dt="2026-05-10T04:07:03.604" v="62" actId="20577"/>
          <ac:spMkLst>
            <pc:docMk/>
            <pc:sldMk cId="2429933654" sldId="343"/>
            <ac:spMk id="2" creationId="{4722AC5D-6EA2-5947-626A-8A69D3032FC2}"/>
          </ac:spMkLst>
        </pc:spChg>
        <pc:spChg chg="add">
          <ac:chgData name="Connie Li" userId="8478e9414dc337a2" providerId="LiveId" clId="{C43F1DE0-AE6F-5401-86D2-05D412252A39}" dt="2026-05-10T04:05:54.173" v="34"/>
          <ac:spMkLst>
            <pc:docMk/>
            <pc:sldMk cId="2429933654" sldId="343"/>
            <ac:spMk id="4" creationId="{A21A8149-0864-82B5-C444-7F444F71B095}"/>
          </ac:spMkLst>
        </pc:spChg>
        <pc:picChg chg="add del mod">
          <ac:chgData name="Connie Li" userId="8478e9414dc337a2" providerId="LiveId" clId="{C43F1DE0-AE6F-5401-86D2-05D412252A39}" dt="2026-05-10T04:07:11.404" v="64" actId="478"/>
          <ac:picMkLst>
            <pc:docMk/>
            <pc:sldMk cId="2429933654" sldId="343"/>
            <ac:picMk id="5" creationId="{CB702D09-DEE7-E3EF-58BC-12F965FFA861}"/>
          </ac:picMkLst>
        </pc:picChg>
        <pc:picChg chg="add mod">
          <ac:chgData name="Connie Li" userId="8478e9414dc337a2" providerId="LiveId" clId="{C43F1DE0-AE6F-5401-86D2-05D412252A39}" dt="2026-05-10T04:07:31.276" v="75" actId="1076"/>
          <ac:picMkLst>
            <pc:docMk/>
            <pc:sldMk cId="2429933654" sldId="343"/>
            <ac:picMk id="7" creationId="{33EDAB50-D47D-208E-C41A-4127459F321D}"/>
          </ac:picMkLst>
        </pc:picChg>
        <pc:picChg chg="add mod modCrop">
          <ac:chgData name="Connie Li" userId="8478e9414dc337a2" providerId="LiveId" clId="{C43F1DE0-AE6F-5401-86D2-05D412252A39}" dt="2026-05-10T04:07:27.729" v="72" actId="1076"/>
          <ac:picMkLst>
            <pc:docMk/>
            <pc:sldMk cId="2429933654" sldId="343"/>
            <ac:picMk id="9" creationId="{705AFD47-4960-E237-CBC1-E6F7F9D75CE1}"/>
          </ac:picMkLst>
        </pc:picChg>
      </pc:sldChg>
      <pc:sldChg chg="addSp delSp modSp add mod modAnim">
        <pc:chgData name="Connie Li" userId="8478e9414dc337a2" providerId="LiveId" clId="{C43F1DE0-AE6F-5401-86D2-05D412252A39}" dt="2026-05-10T04:09:36.066" v="86"/>
        <pc:sldMkLst>
          <pc:docMk/>
          <pc:sldMk cId="3695059274" sldId="344"/>
        </pc:sldMkLst>
        <pc:spChg chg="mod">
          <ac:chgData name="Connie Li" userId="8478e9414dc337a2" providerId="LiveId" clId="{C43F1DE0-AE6F-5401-86D2-05D412252A39}" dt="2026-05-10T04:07:36.327" v="77" actId="20577"/>
          <ac:spMkLst>
            <pc:docMk/>
            <pc:sldMk cId="3695059274" sldId="344"/>
            <ac:spMk id="2" creationId="{5EE9B45B-1E56-AE0A-8117-438773AE9099}"/>
          </ac:spMkLst>
        </pc:spChg>
        <pc:picChg chg="add mod">
          <ac:chgData name="Connie Li" userId="8478e9414dc337a2" providerId="LiveId" clId="{C43F1DE0-AE6F-5401-86D2-05D412252A39}" dt="2026-05-10T04:09:26.844" v="82" actId="1076"/>
          <ac:picMkLst>
            <pc:docMk/>
            <pc:sldMk cId="3695059274" sldId="344"/>
            <ac:picMk id="4" creationId="{4C1F85C9-66BA-D4DF-3BA7-09F9DD93D7C7}"/>
          </ac:picMkLst>
        </pc:picChg>
        <pc:picChg chg="mod">
          <ac:chgData name="Connie Li" userId="8478e9414dc337a2" providerId="LiveId" clId="{C43F1DE0-AE6F-5401-86D2-05D412252A39}" dt="2026-05-10T04:09:33.234" v="85" actId="1076"/>
          <ac:picMkLst>
            <pc:docMk/>
            <pc:sldMk cId="3695059274" sldId="344"/>
            <ac:picMk id="5" creationId="{6A055B83-8F4E-7A1C-859D-E5F5D866EC89}"/>
          </ac:picMkLst>
        </pc:picChg>
        <pc:picChg chg="del">
          <ac:chgData name="Connie Li" userId="8478e9414dc337a2" providerId="LiveId" clId="{C43F1DE0-AE6F-5401-86D2-05D412252A39}" dt="2026-05-10T04:07:37.631" v="78" actId="478"/>
          <ac:picMkLst>
            <pc:docMk/>
            <pc:sldMk cId="3695059274" sldId="344"/>
            <ac:picMk id="7" creationId="{E696F8C7-40E9-5B85-794F-2A377D240B95}"/>
          </ac:picMkLst>
        </pc:picChg>
      </pc:sldChg>
      <pc:sldChg chg="addSp modSp new mod">
        <pc:chgData name="Connie Li" userId="8478e9414dc337a2" providerId="LiveId" clId="{C43F1DE0-AE6F-5401-86D2-05D412252A39}" dt="2026-05-10T04:13:30.859" v="394" actId="20577"/>
        <pc:sldMkLst>
          <pc:docMk/>
          <pc:sldMk cId="3894895056" sldId="345"/>
        </pc:sldMkLst>
        <pc:spChg chg="mod">
          <ac:chgData name="Connie Li" userId="8478e9414dc337a2" providerId="LiveId" clId="{C43F1DE0-AE6F-5401-86D2-05D412252A39}" dt="2026-05-10T04:12:00.645" v="203" actId="20577"/>
          <ac:spMkLst>
            <pc:docMk/>
            <pc:sldMk cId="3894895056" sldId="345"/>
            <ac:spMk id="2" creationId="{0F63F828-EA2F-6E38-9738-6582AF586698}"/>
          </ac:spMkLst>
        </pc:spChg>
        <pc:spChg chg="mod">
          <ac:chgData name="Connie Li" userId="8478e9414dc337a2" providerId="LiveId" clId="{C43F1DE0-AE6F-5401-86D2-05D412252A39}" dt="2026-05-10T04:13:30.859" v="394" actId="20577"/>
          <ac:spMkLst>
            <pc:docMk/>
            <pc:sldMk cId="3894895056" sldId="345"/>
            <ac:spMk id="3" creationId="{B9DA98F0-2832-530A-88EE-145D8C4F429E}"/>
          </ac:spMkLst>
        </pc:spChg>
        <pc:picChg chg="add mod">
          <ac:chgData name="Connie Li" userId="8478e9414dc337a2" providerId="LiveId" clId="{C43F1DE0-AE6F-5401-86D2-05D412252A39}" dt="2026-05-10T04:12:14.995" v="206" actId="1076"/>
          <ac:picMkLst>
            <pc:docMk/>
            <pc:sldMk cId="3894895056" sldId="345"/>
            <ac:picMk id="4098" creationId="{ACD577F2-A199-3B6D-C340-124BEA1865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2548581" y="2505673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3690730" y="3532213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shop title slide">
  <p:cSld name="Workshop 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2" descr="A logo with white d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0843" y="236128"/>
            <a:ext cx="2653569" cy="13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" name="Google Shape;20;p9" descr="Purple circles on a black background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8610601" cy="68580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l="100000" t="100000"/>
            </a:path>
            <a:tileRect r="-100000" b="-10000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cell.2017.07.007" TargetMode="External"/><Relationship Id="rId2" Type="http://schemas.openxmlformats.org/officeDocument/2006/relationships/hyperlink" Target="https://doi.org/10.1038/ng.339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dac.broadinstitut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ioinformaticsdotca.github.io/PNA_CalSask-2605/module-4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24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6801238" y="3429000"/>
            <a:ext cx="4567235" cy="78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bioinformatics.ca</a:t>
            </a:r>
            <a:endParaRPr/>
          </a:p>
        </p:txBody>
      </p:sp>
      <p:pic>
        <p:nvPicPr>
          <p:cNvPr id="72" name="Google Shape;72;p1" descr="A logo with white d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2297" r="12121"/>
          <a:stretch/>
        </p:blipFill>
        <p:spPr>
          <a:xfrm>
            <a:off x="670379" y="1341316"/>
            <a:ext cx="5766816" cy="38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6648092" y="4210755"/>
            <a:ext cx="4873529" cy="41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bioinformaticsdotca.github.io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0523913" y="46551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1D79-162E-8D64-6355-61FD081C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and 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96EEB-98E8-2DED-7450-556BC460B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100" dirty="0"/>
              <a:t>Moffitt subtype paper</a:t>
            </a:r>
            <a:endParaRPr lang="en-CA" sz="3100" dirty="0"/>
          </a:p>
          <a:p>
            <a:r>
              <a:rPr lang="en-CA" dirty="0"/>
              <a:t>Moffitt RA, Marayati R, </a:t>
            </a:r>
            <a:r>
              <a:rPr lang="en-CA" dirty="0" err="1"/>
              <a:t>Flate</a:t>
            </a:r>
            <a:r>
              <a:rPr lang="en-CA" dirty="0"/>
              <a:t> EL, Volmar KE, Loeza SGH, Hoadley KA, et al. Virtual microdissection identifies distinct tumor- and stroma-specific subtypes of pancreatic ductal adenocarcinoma. Nat Genet. 2015 Oct;47(10):1168–78. doi:</a:t>
            </a:r>
            <a:r>
              <a:rPr lang="en-CA" dirty="0">
                <a:hlinkClick r:id="rId2"/>
              </a:rPr>
              <a:t>10.1038/ng.3398</a:t>
            </a:r>
            <a:endParaRPr lang="en-US" dirty="0"/>
          </a:p>
          <a:p>
            <a:pPr marL="114300" indent="0">
              <a:buNone/>
            </a:pPr>
            <a:r>
              <a:rPr lang="en-US" sz="3100" dirty="0"/>
              <a:t>Mutations data</a:t>
            </a:r>
          </a:p>
          <a:p>
            <a:r>
              <a:rPr lang="en-CA" dirty="0"/>
              <a:t>Raphael BJ, </a:t>
            </a:r>
            <a:r>
              <a:rPr lang="en-CA" dirty="0" err="1"/>
              <a:t>Hruban</a:t>
            </a:r>
            <a:r>
              <a:rPr lang="en-CA" dirty="0"/>
              <a:t> RH, Aguirre AJ, Moffitt RA, Yeh JJ, Stewart C, et al. Integrated Genomic Characterization of Pancreatic Ductal Adenocarcinoma. Cancer Cell. 2017 Aug;32(2):185-203.e13. doi:</a:t>
            </a:r>
            <a:r>
              <a:rPr lang="en-CA" dirty="0">
                <a:hlinkClick r:id="rId3"/>
              </a:rPr>
              <a:t>10.1016/j.ccell.2017.07.007</a:t>
            </a:r>
            <a:endParaRPr lang="en-CA" dirty="0"/>
          </a:p>
          <a:p>
            <a:pPr marL="114300" indent="0">
              <a:buNone/>
            </a:pPr>
            <a:r>
              <a:rPr lang="en-CA" sz="3100" dirty="0"/>
              <a:t>RNA-seq counts data </a:t>
            </a:r>
            <a:endParaRPr lang="en-US" sz="3100" dirty="0"/>
          </a:p>
          <a:p>
            <a:r>
              <a:rPr lang="en-US" dirty="0">
                <a:hlinkClick r:id="rId4"/>
              </a:rPr>
              <a:t>https://gdac.broadinstitute.org/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36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5493" y="271515"/>
            <a:ext cx="4021014" cy="60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lang="en-US" b="1" dirty="0"/>
              <a:t>Module 4 Lab</a:t>
            </a:r>
            <a:endParaRPr dirty="0"/>
          </a:p>
        </p:txBody>
      </p:sp>
      <p:pic>
        <p:nvPicPr>
          <p:cNvPr id="85" name="Google Shape;85;p3" title="Copy of PNA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649" y="485438"/>
            <a:ext cx="2547549" cy="256130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Constance Li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Pathway and Network Analysis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May 13, 2026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79430-1CEF-715A-1610-DC1A32605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3"/>
          <a:stretch>
            <a:fillRect/>
          </a:stretch>
        </p:blipFill>
        <p:spPr>
          <a:xfrm>
            <a:off x="9079243" y="3657600"/>
            <a:ext cx="2292618" cy="1047454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13683A-5F05-61C7-38AF-93B20065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21" y="4614648"/>
            <a:ext cx="3269876" cy="6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Analyze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mutation data </a:t>
            </a:r>
            <a:r>
              <a:rPr lang="en-CA" dirty="0">
                <a:solidFill>
                  <a:schemeClr val="tx1"/>
                </a:solidFill>
              </a:rPr>
              <a:t>using </a:t>
            </a:r>
            <a:r>
              <a:rPr lang="en-CA" dirty="0" err="1">
                <a:solidFill>
                  <a:schemeClr val="accent5">
                    <a:lumMod val="75000"/>
                  </a:schemeClr>
                </a:solidFill>
              </a:rPr>
              <a:t>ReactomeFI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692150" indent="-514350">
              <a:spcBef>
                <a:spcPts val="0"/>
              </a:spcBef>
              <a:buSzPts val="2800"/>
              <a:buFont typeface="Arial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Use </a:t>
            </a:r>
            <a:r>
              <a:rPr lang="en-CA" dirty="0" err="1">
                <a:solidFill>
                  <a:schemeClr val="accent5">
                    <a:lumMod val="75000"/>
                  </a:schemeClr>
                </a:solidFill>
              </a:rPr>
              <a:t>GeneMANIA</a:t>
            </a:r>
            <a:r>
              <a:rPr lang="en-CA" dirty="0">
                <a:solidFill>
                  <a:schemeClr val="tx1"/>
                </a:solidFill>
              </a:rPr>
              <a:t> to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integrate</a:t>
            </a:r>
            <a:r>
              <a:rPr lang="en-CA" dirty="0"/>
              <a:t> findings across expression and mutation data types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>
              <a:solidFill>
                <a:schemeClr val="tx1"/>
              </a:solidFill>
            </a:endParaRP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Draw biological conclusions from multi-omics pathway analysis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AC5D-6EA2-5947-626A-8A69D303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Lab 2a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85A74-DAA2-3E46-0CEB-91BC69E20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DAB50-D47D-208E-C41A-4127459F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74" y="1591599"/>
            <a:ext cx="5888582" cy="4710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5AFD47-4960-E237-CBC1-E6F7F9D7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067"/>
          <a:stretch>
            <a:fillRect/>
          </a:stretch>
        </p:blipFill>
        <p:spPr>
          <a:xfrm>
            <a:off x="6726782" y="1348306"/>
            <a:ext cx="4913621" cy="514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1A21-5656-3FFC-A787-294C6B49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B45B-1E56-AE0A-8117-438773AE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Lab 2c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4780-69B3-A388-0BE5-FD367037B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F85C9-66BA-D4DF-3BA7-09F9DD93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6" y="2762599"/>
            <a:ext cx="15570092" cy="2041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055B83-8F4E-7A1C-859D-E5F5D866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21" y="1806236"/>
            <a:ext cx="4349750" cy="43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57BC-18A4-21EF-0D1E-5AE2A7D4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PAAD?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8FEC432-0F6C-C398-8925-A6080EDE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9358"/>
            <a:ext cx="5106229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70357-2C2C-B756-2A81-BC946262A135}"/>
              </a:ext>
            </a:extLst>
          </p:cNvPr>
          <p:cNvSpPr txBox="1"/>
          <p:nvPr/>
        </p:nvSpPr>
        <p:spPr>
          <a:xfrm>
            <a:off x="0" y="6185098"/>
            <a:ext cx="31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en.wikipedia.org</a:t>
            </a:r>
            <a:r>
              <a:rPr lang="en-US" dirty="0">
                <a:latin typeface="Helvetica" pitchFamily="2" charset="0"/>
              </a:rPr>
              <a:t>/wiki/Pancreas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47EE47-16D6-3F63-512C-30B09914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9358"/>
            <a:ext cx="5839929" cy="4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8D33C-B76E-0DA1-E7FF-214ED6EF3667}"/>
              </a:ext>
            </a:extLst>
          </p:cNvPr>
          <p:cNvSpPr txBox="1"/>
          <p:nvPr/>
        </p:nvSpPr>
        <p:spPr>
          <a:xfrm>
            <a:off x="3379304" y="197457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Pancreatic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6EF441-53A1-0EBC-2573-7310BB8542E3}"/>
              </a:ext>
            </a:extLst>
          </p:cNvPr>
          <p:cNvSpPr/>
          <p:nvPr/>
        </p:nvSpPr>
        <p:spPr>
          <a:xfrm>
            <a:off x="5944429" y="1323833"/>
            <a:ext cx="6147487" cy="4861265"/>
          </a:xfrm>
          <a:prstGeom prst="rect">
            <a:avLst/>
          </a:prstGeom>
          <a:solidFill>
            <a:schemeClr val="accent5">
              <a:lumMod val="75000"/>
              <a:alpha val="975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B073E-68EE-01CA-D8E9-C47F5A24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7A03-0EBC-3FDC-288B-3AF1A080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“integration”?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54528-4ABE-BB38-73A5-74F118DF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597"/>
            <a:ext cx="10515600" cy="79701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CA" sz="3200" dirty="0"/>
              <a:t>The process of </a:t>
            </a:r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combining</a:t>
            </a:r>
            <a:r>
              <a:rPr lang="en-CA" sz="3200" dirty="0"/>
              <a:t> separate parts or systems into a unified whole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75F60F-BA50-5B4A-455D-C00DD7256B2B}"/>
              </a:ext>
            </a:extLst>
          </p:cNvPr>
          <p:cNvSpPr/>
          <p:nvPr/>
        </p:nvSpPr>
        <p:spPr>
          <a:xfrm>
            <a:off x="838200" y="3105704"/>
            <a:ext cx="3321631" cy="21253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Integrate different molecular profiles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11112-9939-7A39-87BC-2F5BFB4FB424}"/>
              </a:ext>
            </a:extLst>
          </p:cNvPr>
          <p:cNvSpPr/>
          <p:nvPr/>
        </p:nvSpPr>
        <p:spPr>
          <a:xfrm>
            <a:off x="4346284" y="3105704"/>
            <a:ext cx="3321631" cy="2125364"/>
          </a:xfrm>
          <a:prstGeom prst="rect">
            <a:avLst/>
          </a:prstGeom>
          <a:solidFill>
            <a:srgbClr val="7E70C0">
              <a:alpha val="8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Integrate a collection of networks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2D491B-27DD-D4AF-FC1D-FEDCCF6F6A33}"/>
              </a:ext>
            </a:extLst>
          </p:cNvPr>
          <p:cNvSpPr/>
          <p:nvPr/>
        </p:nvSpPr>
        <p:spPr>
          <a:xfrm>
            <a:off x="7854368" y="3105704"/>
            <a:ext cx="3321631" cy="2125364"/>
          </a:xfrm>
          <a:prstGeom prst="rect">
            <a:avLst/>
          </a:prstGeom>
          <a:solidFill>
            <a:srgbClr val="3870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Integrate everything you’ve learned in this workshop</a:t>
            </a:r>
          </a:p>
        </p:txBody>
      </p:sp>
    </p:spTree>
    <p:extLst>
      <p:ext uri="{BB962C8B-B14F-4D97-AF65-F5344CB8AC3E}">
        <p14:creationId xmlns:p14="http://schemas.microsoft.com/office/powerpoint/2010/main" val="246447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F828-EA2F-6E38-9738-6582AF58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integrate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A98F0-2832-530A-88EE-145D8C4F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260" y="1825625"/>
            <a:ext cx="7450540" cy="4351338"/>
          </a:xfrm>
        </p:spPr>
        <p:txBody>
          <a:bodyPr/>
          <a:lstStyle/>
          <a:p>
            <a:r>
              <a:rPr lang="en-US" dirty="0"/>
              <a:t>Download the lab materials:</a:t>
            </a:r>
          </a:p>
          <a:p>
            <a:pPr lvl="1"/>
            <a:r>
              <a:rPr lang="en-US" sz="2200" dirty="0">
                <a:hlinkClick r:id="rId2"/>
              </a:rPr>
              <a:t>https://bioinformaticsdotca.github.io/PNA_CalSask-2605/module-4.html</a:t>
            </a:r>
            <a:endParaRPr lang="en-US" sz="2200" dirty="0"/>
          </a:p>
          <a:p>
            <a:pPr lvl="1"/>
            <a:r>
              <a:rPr lang="en-US" dirty="0"/>
              <a:t>Module 4: Instructions PDF, gene list text files</a:t>
            </a:r>
          </a:p>
          <a:p>
            <a:r>
              <a:rPr lang="en-US" dirty="0"/>
              <a:t>Make sure </a:t>
            </a:r>
            <a:r>
              <a:rPr lang="en-US" dirty="0" err="1"/>
              <a:t>Cytoscape</a:t>
            </a:r>
            <a:r>
              <a:rPr lang="en-US" dirty="0"/>
              <a:t> is installed</a:t>
            </a:r>
          </a:p>
          <a:p>
            <a:pPr lvl="1"/>
            <a:r>
              <a:rPr lang="en-US" dirty="0"/>
              <a:t>You’ll need the </a:t>
            </a:r>
            <a:r>
              <a:rPr lang="en-US" dirty="0" err="1"/>
              <a:t>ReactomeFI</a:t>
            </a:r>
            <a:r>
              <a:rPr lang="en-US" dirty="0"/>
              <a:t> and </a:t>
            </a:r>
            <a:r>
              <a:rPr lang="en-US" dirty="0" err="1"/>
              <a:t>GeneMANIA</a:t>
            </a:r>
            <a:r>
              <a:rPr lang="en-US" dirty="0"/>
              <a:t> apps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098" name="Picture 2" descr="Definite integral example">
            <a:extLst>
              <a:ext uri="{FF2B5EF4-FFF2-40B4-BE49-F238E27FC236}">
                <a16:creationId xmlns:a16="http://schemas.microsoft.com/office/drawing/2014/main" id="{ACD577F2-A199-3B6D-C340-124BEA18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6" y="2210936"/>
            <a:ext cx="3036627" cy="30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9505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267</Words>
  <Application>Microsoft Macintosh PowerPoint</Application>
  <PresentationFormat>Widescreen</PresentationFormat>
  <Paragraphs>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Helvetica</vt:lpstr>
      <vt:lpstr>Helvetica Neue</vt:lpstr>
      <vt:lpstr>Helvetica Neue Light</vt:lpstr>
      <vt:lpstr>Arial</vt:lpstr>
      <vt:lpstr>1_Custom Design</vt:lpstr>
      <vt:lpstr>Office Theme</vt:lpstr>
      <vt:lpstr>Custom Design</vt:lpstr>
      <vt:lpstr>PowerPoint Presentation</vt:lpstr>
      <vt:lpstr>PowerPoint Presentation</vt:lpstr>
      <vt:lpstr>Module 4 Lab</vt:lpstr>
      <vt:lpstr>Learning Objectives</vt:lpstr>
      <vt:lpstr>Recall Lab 2a</vt:lpstr>
      <vt:lpstr>Recall Lab 2c</vt:lpstr>
      <vt:lpstr>Remember PAAD? </vt:lpstr>
      <vt:lpstr>What is “integration”? </vt:lpstr>
      <vt:lpstr>Let’s integrate</vt:lpstr>
      <vt:lpstr>Information and data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Nia Hughes</dc:creator>
  <cp:lastModifiedBy>Constance Li</cp:lastModifiedBy>
  <cp:revision>2</cp:revision>
  <dcterms:created xsi:type="dcterms:W3CDTF">2025-05-15T14:28:53Z</dcterms:created>
  <dcterms:modified xsi:type="dcterms:W3CDTF">2026-05-10T04:14:35Z</dcterms:modified>
</cp:coreProperties>
</file>