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6858000" cx="12192000"/>
  <p:notesSz cx="6858000" cy="9144000"/>
  <p:embeddedFontLst>
    <p:embeddedFont>
      <p:font typeface="Helvetica Neue"/>
      <p:regular r:id="rId21"/>
      <p:bold r:id="rId22"/>
      <p:italic r:id="rId23"/>
      <p:boldItalic r:id="rId24"/>
    </p:embeddedFont>
    <p:embeddedFont>
      <p:font typeface="Helvetica Neue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nGdMtJt99/546V7JeNDEV5tTw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B34CFF0-7D75-4B05-B0B2-E1F8D1C166D8}">
  <a:tblStyle styleId="{DB34CFF0-7D75-4B05-B0B2-E1F8D1C166D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customschemas.google.com/relationships/presentationmetadata" Target="meta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fb302e3f5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35fb302e3f5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35fb302e3f5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5fb302e3f5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35fb302e3f5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35fb302e3f5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5fb302e3f5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35fb302e3f5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35fb302e3f5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fb302e3f5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35fb302e3f5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35fb302e3f5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fb302e3f5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35fb302e3f5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35fb302e3f5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fb302e3f5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35fb302e3f5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35fb302e3f5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fb302e3f5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35fb302e3f5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35fb302e3f5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
        <p:nvSpPr>
          <p:cNvPr id="13" name="Google Shape;13;p8"/>
          <p:cNvSpPr txBox="1"/>
          <p:nvPr>
            <p:ph type="ctrTitle"/>
          </p:nvPr>
        </p:nvSpPr>
        <p:spPr>
          <a:xfrm>
            <a:off x="2548581" y="2505673"/>
            <a:ext cx="7094838" cy="102654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Helvetica Neue Light"/>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
          <p:cNvSpPr txBox="1"/>
          <p:nvPr>
            <p:ph idx="1" type="subTitle"/>
          </p:nvPr>
        </p:nvSpPr>
        <p:spPr>
          <a:xfrm>
            <a:off x="3690730" y="3532213"/>
            <a:ext cx="4810539"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7" name="Shape 47"/>
        <p:cNvGrpSpPr/>
        <p:nvPr/>
      </p:nvGrpSpPr>
      <p:grpSpPr>
        <a:xfrm>
          <a:off x="0" y="0"/>
          <a:ext cx="0" cy="0"/>
          <a:chOff x="0" y="0"/>
          <a:chExt cx="0" cy="0"/>
        </a:xfrm>
      </p:grpSpPr>
      <p:sp>
        <p:nvSpPr>
          <p:cNvPr id="48" name="Google Shape;48;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p:nvPr>
            <p:ph idx="2" type="pic"/>
          </p:nvPr>
        </p:nvSpPr>
        <p:spPr>
          <a:xfrm>
            <a:off x="5183188" y="987425"/>
            <a:ext cx="6172200" cy="4873625"/>
          </a:xfrm>
          <a:prstGeom prst="rect">
            <a:avLst/>
          </a:prstGeom>
          <a:noFill/>
          <a:ln>
            <a:noFill/>
          </a:ln>
        </p:spPr>
      </p:sp>
      <p:sp>
        <p:nvSpPr>
          <p:cNvPr id="50" name="Google Shape;50;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 name="Shape 51"/>
        <p:cNvGrpSpPr/>
        <p:nvPr/>
      </p:nvGrpSpPr>
      <p:grpSpPr>
        <a:xfrm>
          <a:off x="0" y="0"/>
          <a:ext cx="0" cy="0"/>
          <a:chOff x="0" y="0"/>
          <a:chExt cx="0" cy="0"/>
        </a:xfrm>
      </p:grpSpPr>
      <p:sp>
        <p:nvSpPr>
          <p:cNvPr id="52" name="Google Shape;5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4" name="Shape 54"/>
        <p:cNvGrpSpPr/>
        <p:nvPr/>
      </p:nvGrpSpPr>
      <p:grpSpPr>
        <a:xfrm>
          <a:off x="0" y="0"/>
          <a:ext cx="0" cy="0"/>
          <a:chOff x="0" y="0"/>
          <a:chExt cx="0" cy="0"/>
        </a:xfrm>
      </p:grpSpPr>
      <p:sp>
        <p:nvSpPr>
          <p:cNvPr id="55" name="Google Shape;5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op title slide">
  <p:cSld name="Workshop title slide">
    <p:spTree>
      <p:nvGrpSpPr>
        <p:cNvPr id="61" name="Shape 61"/>
        <p:cNvGrpSpPr/>
        <p:nvPr/>
      </p:nvGrpSpPr>
      <p:grpSpPr>
        <a:xfrm>
          <a:off x="0" y="0"/>
          <a:ext cx="0" cy="0"/>
          <a:chOff x="0" y="0"/>
          <a:chExt cx="0" cy="0"/>
        </a:xfrm>
      </p:grpSpPr>
      <p:sp>
        <p:nvSpPr>
          <p:cNvPr id="62" name="Google Shape;62;p12"/>
          <p:cNvSpPr txBox="1"/>
          <p:nvPr>
            <p:ph type="ctrTitle"/>
          </p:nvPr>
        </p:nvSpPr>
        <p:spPr>
          <a:xfrm>
            <a:off x="640492" y="2250180"/>
            <a:ext cx="7094838" cy="102654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Helvetica Neue Light"/>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logo with white dots&#10;&#10;AI-generated content may be incorrect." id="63" name="Google Shape;63;p12"/>
          <p:cNvPicPr preferRelativeResize="0"/>
          <p:nvPr/>
        </p:nvPicPr>
        <p:blipFill rotWithShape="1">
          <a:blip r:embed="rId2">
            <a:alphaModFix/>
          </a:blip>
          <a:srcRect b="0" l="0" r="0" t="0"/>
          <a:stretch/>
        </p:blipFill>
        <p:spPr>
          <a:xfrm>
            <a:off x="5980843" y="236128"/>
            <a:ext cx="2653569" cy="1326785"/>
          </a:xfrm>
          <a:prstGeom prst="rect">
            <a:avLst/>
          </a:prstGeom>
          <a:noFill/>
          <a:ln>
            <a:noFill/>
          </a:ln>
        </p:spPr>
      </p:pic>
      <p:sp>
        <p:nvSpPr>
          <p:cNvPr id="64" name="Google Shape;64;p12"/>
          <p:cNvSpPr txBox="1"/>
          <p:nvPr/>
        </p:nvSpPr>
        <p:spPr>
          <a:xfrm>
            <a:off x="0" y="6521547"/>
            <a:ext cx="48105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Helvetica Neue"/>
                <a:ea typeface="Helvetica Neue"/>
                <a:cs typeface="Helvetica Neue"/>
                <a:sym typeface="Helvetica Neue"/>
              </a:rPr>
              <a:t>Canadian Bioinformatics Workshops | bioinformatics.ca</a:t>
            </a:r>
            <a:endParaRPr b="0" i="0" sz="1400" u="none" cap="none" strike="noStrike">
              <a:solidFill>
                <a:schemeClr val="lt1"/>
              </a:solidFill>
              <a:latin typeface="Helvetica Neue"/>
              <a:ea typeface="Helvetica Neue"/>
              <a:cs typeface="Helvetica Neue"/>
              <a:sym typeface="Helvetica Neue"/>
            </a:endParaRPr>
          </a:p>
        </p:txBody>
      </p:sp>
      <p:sp>
        <p:nvSpPr>
          <p:cNvPr id="65" name="Google Shape;65;p12"/>
          <p:cNvSpPr txBox="1"/>
          <p:nvPr>
            <p:ph idx="1" type="subTitle"/>
          </p:nvPr>
        </p:nvSpPr>
        <p:spPr>
          <a:xfrm>
            <a:off x="1782641" y="3276720"/>
            <a:ext cx="4810539"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Helvetica Neue"/>
              <a:buNone/>
              <a:defRPr sz="60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dk1"/>
              </a:buClr>
              <a:buSzPts val="2400"/>
              <a:buNone/>
              <a:defRPr sz="2400">
                <a:latin typeface="Helvetica Neue"/>
                <a:ea typeface="Helvetica Neue"/>
                <a:cs typeface="Helvetica Neue"/>
                <a:sym typeface="Helvetica Neue"/>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Helvetica Neue Ligh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757575"/>
              </a:buClr>
              <a:buSzPts val="2400"/>
              <a:buNone/>
              <a:defRPr sz="2400">
                <a:solidFill>
                  <a:srgbClr val="757575"/>
                </a:solidFill>
              </a:defRPr>
            </a:lvl1pPr>
            <a:lvl2pPr indent="-228600" lvl="1" marL="914400" algn="l">
              <a:lnSpc>
                <a:spcPct val="100000"/>
              </a:lnSpc>
              <a:spcBef>
                <a:spcPts val="500"/>
              </a:spcBef>
              <a:spcAft>
                <a:spcPts val="0"/>
              </a:spcAft>
              <a:buClr>
                <a:srgbClr val="757575"/>
              </a:buClr>
              <a:buSzPts val="2000"/>
              <a:buNone/>
              <a:defRPr sz="2000">
                <a:solidFill>
                  <a:srgbClr val="757575"/>
                </a:solidFill>
              </a:defRPr>
            </a:lvl2pPr>
            <a:lvl3pPr indent="-228600" lvl="2" marL="1371600" algn="l">
              <a:lnSpc>
                <a:spcPct val="100000"/>
              </a:lnSpc>
              <a:spcBef>
                <a:spcPts val="500"/>
              </a:spcBef>
              <a:spcAft>
                <a:spcPts val="0"/>
              </a:spcAft>
              <a:buClr>
                <a:srgbClr val="757575"/>
              </a:buClr>
              <a:buSzPts val="1800"/>
              <a:buNone/>
              <a:defRPr sz="1800">
                <a:solidFill>
                  <a:srgbClr val="757575"/>
                </a:solidFill>
              </a:defRPr>
            </a:lvl3pPr>
            <a:lvl4pPr indent="-228600" lvl="3" marL="1828800" algn="l">
              <a:lnSpc>
                <a:spcPct val="100000"/>
              </a:lnSpc>
              <a:spcBef>
                <a:spcPts val="500"/>
              </a:spcBef>
              <a:spcAft>
                <a:spcPts val="0"/>
              </a:spcAft>
              <a:buClr>
                <a:srgbClr val="757575"/>
              </a:buClr>
              <a:buSzPts val="1600"/>
              <a:buNone/>
              <a:defRPr sz="1600">
                <a:solidFill>
                  <a:srgbClr val="757575"/>
                </a:solidFill>
              </a:defRPr>
            </a:lvl4pPr>
            <a:lvl5pPr indent="-228600" lvl="4" marL="2286000" algn="l">
              <a:lnSpc>
                <a:spcPct val="10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 name="Shape 43"/>
        <p:cNvGrpSpPr/>
        <p:nvPr/>
      </p:nvGrpSpPr>
      <p:grpSpPr>
        <a:xfrm>
          <a:off x="0" y="0"/>
          <a:ext cx="0" cy="0"/>
          <a:chOff x="0" y="0"/>
          <a:chExt cx="0" cy="0"/>
        </a:xfrm>
      </p:grpSpPr>
      <p:sp>
        <p:nvSpPr>
          <p:cNvPr id="44" name="Google Shape;44;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Clr>
                <a:schemeClr val="dk1"/>
              </a:buClr>
              <a:buSzPts val="3200"/>
              <a:buChar char="•"/>
              <a:defRPr sz="3200"/>
            </a:lvl1pPr>
            <a:lvl2pPr indent="-406400" lvl="1" marL="914400" algn="l">
              <a:lnSpc>
                <a:spcPct val="100000"/>
              </a:lnSpc>
              <a:spcBef>
                <a:spcPts val="500"/>
              </a:spcBef>
              <a:spcAft>
                <a:spcPts val="0"/>
              </a:spcAft>
              <a:buClr>
                <a:schemeClr val="dk1"/>
              </a:buClr>
              <a:buSzPts val="2800"/>
              <a:buChar char="•"/>
              <a:defRPr sz="2800"/>
            </a:lvl2pPr>
            <a:lvl3pPr indent="-381000" lvl="2" marL="1371600" algn="l">
              <a:lnSpc>
                <a:spcPct val="100000"/>
              </a:lnSpc>
              <a:spcBef>
                <a:spcPts val="500"/>
              </a:spcBef>
              <a:spcAft>
                <a:spcPts val="0"/>
              </a:spcAft>
              <a:buClr>
                <a:schemeClr val="dk1"/>
              </a:buClr>
              <a:buSzPts val="2400"/>
              <a:buChar char="•"/>
              <a:defRPr sz="2400"/>
            </a:lvl3pPr>
            <a:lvl4pPr indent="-355600" lvl="3" marL="1828800" algn="l">
              <a:lnSpc>
                <a:spcPct val="100000"/>
              </a:lnSpc>
              <a:spcBef>
                <a:spcPts val="500"/>
              </a:spcBef>
              <a:spcAft>
                <a:spcPts val="0"/>
              </a:spcAft>
              <a:buClr>
                <a:schemeClr val="dk1"/>
              </a:buClr>
              <a:buSzPts val="2000"/>
              <a:buChar char="•"/>
              <a:defRPr sz="2000"/>
            </a:lvl4pPr>
            <a:lvl5pPr indent="-355600" lvl="4" marL="2286000" algn="l">
              <a:lnSpc>
                <a:spcPct val="10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393F"/>
            </a:gs>
            <a:gs pos="45000">
              <a:srgbClr val="70247F"/>
            </a:gs>
            <a:gs pos="100000">
              <a:srgbClr val="B40805"/>
            </a:gs>
          </a:gsLst>
          <a:path path="circle">
            <a:fillToRect b="0%" l="100%" r="0%" t="100%"/>
          </a:path>
          <a:tileRect b="-100%" l="0%" r="-100%" t="0%"/>
        </a:gra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Helvetica Neue Light"/>
              <a:buNone/>
              <a:defRPr b="0" i="0" sz="4400" u="none" cap="none" strike="noStrike">
                <a:solidFill>
                  <a:schemeClr val="lt1"/>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000"/>
              </a:spcBef>
              <a:spcAft>
                <a:spcPts val="0"/>
              </a:spcAft>
              <a:buClr>
                <a:schemeClr val="lt1"/>
              </a:buClr>
              <a:buSzPts val="2800"/>
              <a:buFont typeface="Arial"/>
              <a:buChar char="•"/>
              <a:defRPr b="0" i="0" sz="2800" u="none" cap="none" strike="noStrike">
                <a:solidFill>
                  <a:schemeClr val="lt1"/>
                </a:solidFill>
                <a:latin typeface="Helvetica Neue Light"/>
                <a:ea typeface="Helvetica Neue Light"/>
                <a:cs typeface="Helvetica Neue Light"/>
                <a:sym typeface="Helvetica Neue Light"/>
              </a:defRPr>
            </a:lvl1pPr>
            <a:lvl2pPr indent="-381000" lvl="1" marL="914400" marR="0" rtl="0" algn="l">
              <a:lnSpc>
                <a:spcPct val="100000"/>
              </a:lnSpc>
              <a:spcBef>
                <a:spcPts val="500"/>
              </a:spcBef>
              <a:spcAft>
                <a:spcPts val="0"/>
              </a:spcAft>
              <a:buClr>
                <a:schemeClr val="lt1"/>
              </a:buClr>
              <a:buSzPts val="2400"/>
              <a:buFont typeface="Arial"/>
              <a:buChar char="•"/>
              <a:defRPr b="0" i="0" sz="2400" u="none" cap="none" strike="noStrike">
                <a:solidFill>
                  <a:schemeClr val="lt1"/>
                </a:solidFill>
                <a:latin typeface="Helvetica Neue Light"/>
                <a:ea typeface="Helvetica Neue Light"/>
                <a:cs typeface="Helvetica Neue Light"/>
                <a:sym typeface="Helvetica Neue Light"/>
              </a:defRPr>
            </a:lvl2pPr>
            <a:lvl3pPr indent="-355600" lvl="2" marL="1371600" marR="0" rtl="0" algn="l">
              <a:lnSpc>
                <a:spcPct val="100000"/>
              </a:lnSpc>
              <a:spcBef>
                <a:spcPts val="500"/>
              </a:spcBef>
              <a:spcAft>
                <a:spcPts val="0"/>
              </a:spcAft>
              <a:buClr>
                <a:schemeClr val="lt1"/>
              </a:buClr>
              <a:buSzPts val="2000"/>
              <a:buFont typeface="Arial"/>
              <a:buChar char="•"/>
              <a:defRPr b="0" i="0" sz="2000" u="none" cap="none" strike="noStrike">
                <a:solidFill>
                  <a:schemeClr val="lt1"/>
                </a:solidFill>
                <a:latin typeface="Helvetica Neue Light"/>
                <a:ea typeface="Helvetica Neue Light"/>
                <a:cs typeface="Helvetica Neue Light"/>
                <a:sym typeface="Helvetica Neue Light"/>
              </a:defRPr>
            </a:lvl3pPr>
            <a:lvl4pPr indent="-342900" lvl="3" marL="1828800" marR="0" rtl="0" algn="l">
              <a:lnSpc>
                <a:spcPct val="100000"/>
              </a:lnSpc>
              <a:spcBef>
                <a:spcPts val="500"/>
              </a:spcBef>
              <a:spcAft>
                <a:spcPts val="0"/>
              </a:spcAft>
              <a:buClr>
                <a:schemeClr val="lt1"/>
              </a:buClr>
              <a:buSzPts val="1800"/>
              <a:buFont typeface="Arial"/>
              <a:buChar char="•"/>
              <a:defRPr b="0" i="0" sz="1800" u="none" cap="none" strike="noStrike">
                <a:solidFill>
                  <a:schemeClr val="lt1"/>
                </a:solidFill>
                <a:latin typeface="Helvetica Neue Light"/>
                <a:ea typeface="Helvetica Neue Light"/>
                <a:cs typeface="Helvetica Neue Light"/>
                <a:sym typeface="Helvetica Neue Light"/>
              </a:defRPr>
            </a:lvl4pPr>
            <a:lvl5pPr indent="-342900" lvl="4" marL="2286000" marR="0" rtl="0" algn="l">
              <a:lnSpc>
                <a:spcPct val="100000"/>
              </a:lnSpc>
              <a:spcBef>
                <a:spcPts val="500"/>
              </a:spcBef>
              <a:spcAft>
                <a:spcPts val="0"/>
              </a:spcAft>
              <a:buClr>
                <a:schemeClr val="lt1"/>
              </a:buClr>
              <a:buSzPts val="1800"/>
              <a:buFont typeface="Arial"/>
              <a:buChar char="•"/>
              <a:defRPr b="0" i="0" sz="1800" u="none" cap="none" strike="noStrike">
                <a:solidFill>
                  <a:schemeClr val="lt1"/>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9"/>
          <p:cNvSpPr/>
          <p:nvPr/>
        </p:nvSpPr>
        <p:spPr>
          <a:xfrm>
            <a:off x="0" y="6492874"/>
            <a:ext cx="12192000" cy="365126"/>
          </a:xfrm>
          <a:prstGeom prst="rect">
            <a:avLst/>
          </a:prstGeom>
          <a:solidFill>
            <a:srgbClr val="7024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Helvetica Neue Light"/>
              <a:buNone/>
              <a:defRPr b="0" i="0" sz="4400" u="none" cap="none" strike="noStrike">
                <a:solidFill>
                  <a:schemeClr val="dk1"/>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Helvetica Neue Light"/>
                <a:ea typeface="Helvetica Neue Light"/>
                <a:cs typeface="Helvetica Neue Light"/>
                <a:sym typeface="Helvetica Neue Light"/>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Helvetica Neue Light"/>
                <a:ea typeface="Helvetica Neue Light"/>
                <a:cs typeface="Helvetica Neue Light"/>
                <a:sym typeface="Helvetica Neue Light"/>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3pPr>
            <a:lvl4pPr indent="-342900" lvl="3" marL="1828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4pPr>
            <a:lvl5pPr indent="-342900" lvl="4" marL="22860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 name="Google Shape;19;p9"/>
          <p:cNvSpPr txBox="1"/>
          <p:nvPr/>
        </p:nvSpPr>
        <p:spPr>
          <a:xfrm>
            <a:off x="0" y="6521547"/>
            <a:ext cx="48105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Helvetica Neue Light"/>
                <a:ea typeface="Helvetica Neue Light"/>
                <a:cs typeface="Helvetica Neue Light"/>
                <a:sym typeface="Helvetica Neue Light"/>
              </a:rPr>
              <a:t>Canadian Bioinformatics Workshops | bioinformatics.ca</a:t>
            </a:r>
            <a:endParaRPr b="0" i="0" sz="1400" u="none" cap="none" strike="noStrike">
              <a:solidFill>
                <a:schemeClr val="lt1"/>
              </a:solidFill>
              <a:latin typeface="Helvetica Neue Light"/>
              <a:ea typeface="Helvetica Neue Light"/>
              <a:cs typeface="Helvetica Neue Light"/>
              <a:sym typeface="Helvetica Neue Light"/>
            </a:endParaRPr>
          </a:p>
        </p:txBody>
      </p:sp>
      <p:pic>
        <p:nvPicPr>
          <p:cNvPr descr="Purple circles on a black background&#10;&#10;AI-generated content may be incorrect." id="20" name="Google Shape;20;p9"/>
          <p:cNvPicPr preferRelativeResize="0"/>
          <p:nvPr/>
        </p:nvPicPr>
        <p:blipFill rotWithShape="1">
          <a:blip r:embed="rId1">
            <a:alphaModFix/>
          </a:blip>
          <a:srcRect b="0" l="0" r="0" t="0"/>
          <a:stretch/>
        </p:blipFill>
        <p:spPr>
          <a:xfrm>
            <a:off x="11352340" y="0"/>
            <a:ext cx="839659" cy="83965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1"/>
          <p:cNvSpPr/>
          <p:nvPr/>
        </p:nvSpPr>
        <p:spPr>
          <a:xfrm>
            <a:off x="0" y="0"/>
            <a:ext cx="8610601" cy="6858000"/>
          </a:xfrm>
          <a:prstGeom prst="rect">
            <a:avLst/>
          </a:prstGeom>
          <a:gradFill>
            <a:gsLst>
              <a:gs pos="0">
                <a:srgbClr val="24393F"/>
              </a:gs>
              <a:gs pos="54000">
                <a:srgbClr val="70247F"/>
              </a:gs>
              <a:gs pos="100000">
                <a:srgbClr val="B40805"/>
              </a:gs>
            </a:gsLst>
            <a:path path="circle">
              <a:fillToRect b="0%" l="100%" r="0%" t="100%"/>
            </a:path>
            <a:tileRect b="-100%" l="0%" r="-100%" t="0%"/>
          </a:gra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 name="Google Shape;5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Helvetica Neue Light"/>
              <a:buNone/>
              <a:defRPr b="0" i="0" sz="4400" u="none" cap="none" strike="noStrike">
                <a:solidFill>
                  <a:schemeClr val="lt1"/>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000"/>
              </a:spcBef>
              <a:spcAft>
                <a:spcPts val="0"/>
              </a:spcAft>
              <a:buClr>
                <a:schemeClr val="lt1"/>
              </a:buClr>
              <a:buSzPts val="2800"/>
              <a:buFont typeface="Arial"/>
              <a:buChar char="•"/>
              <a:defRPr b="0" i="0" sz="2800" u="none" cap="none" strike="noStrike">
                <a:solidFill>
                  <a:schemeClr val="lt1"/>
                </a:solidFill>
                <a:latin typeface="Helvetica Neue Light"/>
                <a:ea typeface="Helvetica Neue Light"/>
                <a:cs typeface="Helvetica Neue Light"/>
                <a:sym typeface="Helvetica Neue Light"/>
              </a:defRPr>
            </a:lvl1pPr>
            <a:lvl2pPr indent="-381000" lvl="1" marL="914400" marR="0" rtl="0" algn="l">
              <a:lnSpc>
                <a:spcPct val="100000"/>
              </a:lnSpc>
              <a:spcBef>
                <a:spcPts val="500"/>
              </a:spcBef>
              <a:spcAft>
                <a:spcPts val="0"/>
              </a:spcAft>
              <a:buClr>
                <a:schemeClr val="lt1"/>
              </a:buClr>
              <a:buSzPts val="2400"/>
              <a:buFont typeface="Arial"/>
              <a:buChar char="•"/>
              <a:defRPr b="0" i="0" sz="2400" u="none" cap="none" strike="noStrike">
                <a:solidFill>
                  <a:schemeClr val="lt1"/>
                </a:solidFill>
                <a:latin typeface="Helvetica Neue Light"/>
                <a:ea typeface="Helvetica Neue Light"/>
                <a:cs typeface="Helvetica Neue Light"/>
                <a:sym typeface="Helvetica Neue Light"/>
              </a:defRPr>
            </a:lvl2pPr>
            <a:lvl3pPr indent="-355600" lvl="2" marL="1371600" marR="0" rtl="0" algn="l">
              <a:lnSpc>
                <a:spcPct val="100000"/>
              </a:lnSpc>
              <a:spcBef>
                <a:spcPts val="500"/>
              </a:spcBef>
              <a:spcAft>
                <a:spcPts val="0"/>
              </a:spcAft>
              <a:buClr>
                <a:schemeClr val="lt1"/>
              </a:buClr>
              <a:buSzPts val="2000"/>
              <a:buFont typeface="Arial"/>
              <a:buChar char="•"/>
              <a:defRPr b="0" i="0" sz="2000" u="none" cap="none" strike="noStrike">
                <a:solidFill>
                  <a:schemeClr val="lt1"/>
                </a:solidFill>
                <a:latin typeface="Helvetica Neue Light"/>
                <a:ea typeface="Helvetica Neue Light"/>
                <a:cs typeface="Helvetica Neue Light"/>
                <a:sym typeface="Helvetica Neue Light"/>
              </a:defRPr>
            </a:lvl3pPr>
            <a:lvl4pPr indent="-342900" lvl="3" marL="1828800" marR="0" rtl="0" algn="l">
              <a:lnSpc>
                <a:spcPct val="100000"/>
              </a:lnSpc>
              <a:spcBef>
                <a:spcPts val="500"/>
              </a:spcBef>
              <a:spcAft>
                <a:spcPts val="0"/>
              </a:spcAft>
              <a:buClr>
                <a:schemeClr val="lt1"/>
              </a:buClr>
              <a:buSzPts val="1800"/>
              <a:buFont typeface="Arial"/>
              <a:buChar char="•"/>
              <a:defRPr b="0" i="0" sz="1800" u="none" cap="none" strike="noStrike">
                <a:solidFill>
                  <a:schemeClr val="lt1"/>
                </a:solidFill>
                <a:latin typeface="Helvetica Neue Light"/>
                <a:ea typeface="Helvetica Neue Light"/>
                <a:cs typeface="Helvetica Neue Light"/>
                <a:sym typeface="Helvetica Neue Light"/>
              </a:defRPr>
            </a:lvl4pPr>
            <a:lvl5pPr indent="-342900" lvl="4" marL="2286000" marR="0" rtl="0" algn="l">
              <a:lnSpc>
                <a:spcPct val="100000"/>
              </a:lnSpc>
              <a:spcBef>
                <a:spcPts val="500"/>
              </a:spcBef>
              <a:spcAft>
                <a:spcPts val="0"/>
              </a:spcAft>
              <a:buClr>
                <a:schemeClr val="lt1"/>
              </a:buClr>
              <a:buSzPts val="1800"/>
              <a:buFont typeface="Arial"/>
              <a:buChar char="•"/>
              <a:defRPr b="0" i="0" sz="1800" u="none" cap="none" strike="noStrike">
                <a:solidFill>
                  <a:schemeClr val="lt1"/>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3"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2.jpg"/><Relationship Id="rId9"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9.png"/><Relationship Id="rId9"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393F"/>
            </a:gs>
            <a:gs pos="24000">
              <a:srgbClr val="70247F"/>
            </a:gs>
            <a:gs pos="100000">
              <a:srgbClr val="B40805"/>
            </a:gs>
          </a:gsLst>
          <a:path path="circle">
            <a:fillToRect b="0%" l="100%" r="0%" t="100%"/>
          </a:path>
          <a:tileRect b="-100%" l="0%" r="-100%" t="0%"/>
        </a:gradFill>
      </p:bgPr>
    </p:bg>
    <p:spTree>
      <p:nvGrpSpPr>
        <p:cNvPr id="70" name="Shape 70"/>
        <p:cNvGrpSpPr/>
        <p:nvPr/>
      </p:nvGrpSpPr>
      <p:grpSpPr>
        <a:xfrm>
          <a:off x="0" y="0"/>
          <a:ext cx="0" cy="0"/>
          <a:chOff x="0" y="0"/>
          <a:chExt cx="0" cy="0"/>
        </a:xfrm>
      </p:grpSpPr>
      <p:sp>
        <p:nvSpPr>
          <p:cNvPr id="71" name="Google Shape;71;p1"/>
          <p:cNvSpPr txBox="1"/>
          <p:nvPr>
            <p:ph idx="1" type="subTitle"/>
          </p:nvPr>
        </p:nvSpPr>
        <p:spPr>
          <a:xfrm>
            <a:off x="6801238" y="3429000"/>
            <a:ext cx="4567235" cy="781755"/>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00000"/>
              </a:lnSpc>
              <a:spcBef>
                <a:spcPts val="0"/>
              </a:spcBef>
              <a:spcAft>
                <a:spcPts val="0"/>
              </a:spcAft>
              <a:buClr>
                <a:schemeClr val="lt1"/>
              </a:buClr>
              <a:buSzPct val="100000"/>
              <a:buNone/>
            </a:pPr>
            <a:r>
              <a:rPr b="1" lang="en-US" sz="4400">
                <a:latin typeface="Helvetica Neue"/>
                <a:ea typeface="Helvetica Neue"/>
                <a:cs typeface="Helvetica Neue"/>
                <a:sym typeface="Helvetica Neue"/>
              </a:rPr>
              <a:t>bioinformatics.ca</a:t>
            </a:r>
            <a:endParaRPr/>
          </a:p>
        </p:txBody>
      </p:sp>
      <p:pic>
        <p:nvPicPr>
          <p:cNvPr descr="A logo with white dots&#10;&#10;AI-generated content may be incorrect." id="72" name="Google Shape;72;p1"/>
          <p:cNvPicPr preferRelativeResize="0"/>
          <p:nvPr/>
        </p:nvPicPr>
        <p:blipFill rotWithShape="1">
          <a:blip r:embed="rId3">
            <a:alphaModFix/>
          </a:blip>
          <a:srcRect b="0" l="12297" r="12122" t="0"/>
          <a:stretch/>
        </p:blipFill>
        <p:spPr>
          <a:xfrm>
            <a:off x="670379" y="1341316"/>
            <a:ext cx="5766816" cy="3815097"/>
          </a:xfrm>
          <a:prstGeom prst="rect">
            <a:avLst/>
          </a:prstGeom>
          <a:noFill/>
          <a:ln>
            <a:noFill/>
          </a:ln>
        </p:spPr>
      </p:pic>
      <p:sp>
        <p:nvSpPr>
          <p:cNvPr id="73" name="Google Shape;73;p1"/>
          <p:cNvSpPr txBox="1"/>
          <p:nvPr/>
        </p:nvSpPr>
        <p:spPr>
          <a:xfrm>
            <a:off x="6648092" y="4210755"/>
            <a:ext cx="4873529" cy="41610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Helvetica Neue Light"/>
                <a:ea typeface="Helvetica Neue Light"/>
                <a:cs typeface="Helvetica Neue Light"/>
                <a:sym typeface="Helvetica Neue Light"/>
              </a:rPr>
              <a:t>bioinformaticsdotca.github.io</a:t>
            </a:r>
            <a:endParaRPr b="0" i="0" sz="1400" u="none" cap="none" strike="noStrike">
              <a:solidFill>
                <a:srgbClr val="000000"/>
              </a:solidFill>
              <a:latin typeface="Arial"/>
              <a:ea typeface="Arial"/>
              <a:cs typeface="Arial"/>
              <a:sym typeface="Arial"/>
            </a:endParaRPr>
          </a:p>
        </p:txBody>
      </p:sp>
      <p:sp>
        <p:nvSpPr>
          <p:cNvPr id="74" name="Google Shape;74;p1"/>
          <p:cNvSpPr txBox="1"/>
          <p:nvPr/>
        </p:nvSpPr>
        <p:spPr>
          <a:xfrm>
            <a:off x="10523913" y="465513"/>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5fb302e3f5_0_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Post-Workshop</a:t>
            </a:r>
            <a:endParaRPr/>
          </a:p>
        </p:txBody>
      </p:sp>
      <p:sp>
        <p:nvSpPr>
          <p:cNvPr id="143" name="Google Shape;143;g35fb302e3f5_0_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1000"/>
              </a:spcBef>
              <a:spcAft>
                <a:spcPts val="0"/>
              </a:spcAft>
              <a:buSzPts val="1800"/>
              <a:buChar char="•"/>
            </a:pPr>
            <a:r>
              <a:rPr lang="en-US"/>
              <a:t>Materials are available at </a:t>
            </a:r>
            <a:r>
              <a:rPr b="1" lang="en-US">
                <a:solidFill>
                  <a:srgbClr val="70237F"/>
                </a:solidFill>
                <a:latin typeface="Helvetica Neue"/>
                <a:ea typeface="Helvetica Neue"/>
                <a:cs typeface="Helvetica Neue"/>
                <a:sym typeface="Helvetica Neue"/>
              </a:rPr>
              <a:t>bioinformaticsdotca.github.io</a:t>
            </a:r>
            <a:endParaRPr b="1">
              <a:solidFill>
                <a:srgbClr val="70237F"/>
              </a:solidFill>
              <a:latin typeface="Helvetica Neue"/>
              <a:ea typeface="Helvetica Neue"/>
              <a:cs typeface="Helvetica Neue"/>
              <a:sym typeface="Helvetica Neue"/>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US"/>
              <a:t>Lecture recordings will be uploaded to our Youtube channel</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US"/>
              <a:t>For those who agreed to share contact info, a mailing list will be sent out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5fb302e3f5_0_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Introducing Your Faculty</a:t>
            </a:r>
            <a:endParaRPr/>
          </a:p>
        </p:txBody>
      </p:sp>
      <p:sp>
        <p:nvSpPr>
          <p:cNvPr id="150" name="Google Shape;150;g35fb302e3f5_0_6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1000"/>
              </a:spcBef>
              <a:spcAft>
                <a:spcPts val="0"/>
              </a:spcAft>
              <a:buSzPct val="39286"/>
              <a:buNone/>
            </a:pPr>
            <a:r>
              <a:rPr b="1" lang="en-US">
                <a:latin typeface="Helvetica Neue"/>
                <a:ea typeface="Helvetica Neue"/>
                <a:cs typeface="Helvetica Neue"/>
                <a:sym typeface="Helvetica Neue"/>
              </a:rPr>
              <a:t>Instructors: </a:t>
            </a:r>
            <a:endParaRPr b="1">
              <a:latin typeface="Helvetica Neue"/>
              <a:ea typeface="Helvetica Neue"/>
              <a:cs typeface="Helvetica Neue"/>
              <a:sym typeface="Helvetica Neue"/>
            </a:endParaRPr>
          </a:p>
          <a:p>
            <a:pPr indent="0" lvl="0" marL="0" rtl="0" algn="l">
              <a:lnSpc>
                <a:spcPct val="150000"/>
              </a:lnSpc>
              <a:spcBef>
                <a:spcPts val="1000"/>
              </a:spcBef>
              <a:spcAft>
                <a:spcPts val="0"/>
              </a:spcAft>
              <a:buClr>
                <a:schemeClr val="dk1"/>
              </a:buClr>
              <a:buSzPct val="39286"/>
              <a:buFont typeface="Arial"/>
              <a:buNone/>
            </a:pPr>
            <a:r>
              <a:rPr lang="en-US"/>
              <a:t>Dr. Richard LeDuc – Winnipeg</a:t>
            </a:r>
            <a:endParaRPr b="1">
              <a:latin typeface="Helvetica Neue"/>
              <a:ea typeface="Helvetica Neue"/>
              <a:cs typeface="Helvetica Neue"/>
              <a:sym typeface="Helvetica Neue"/>
            </a:endParaRPr>
          </a:p>
          <a:p>
            <a:pPr indent="0" lvl="0" marL="0" rtl="0" algn="l">
              <a:lnSpc>
                <a:spcPct val="150000"/>
              </a:lnSpc>
              <a:spcBef>
                <a:spcPts val="1000"/>
              </a:spcBef>
              <a:spcAft>
                <a:spcPts val="0"/>
              </a:spcAft>
              <a:buClr>
                <a:schemeClr val="dk1"/>
              </a:buClr>
              <a:buSzPct val="39286"/>
              <a:buFont typeface="Arial"/>
              <a:buNone/>
            </a:pPr>
            <a:r>
              <a:rPr lang="en-US"/>
              <a:t>Dr. Constance Li – Calgary</a:t>
            </a:r>
            <a:endParaRPr/>
          </a:p>
          <a:p>
            <a:pPr indent="0" lvl="0" marL="0" rtl="0" algn="l">
              <a:lnSpc>
                <a:spcPct val="150000"/>
              </a:lnSpc>
              <a:spcBef>
                <a:spcPts val="1000"/>
              </a:spcBef>
              <a:spcAft>
                <a:spcPts val="0"/>
              </a:spcAft>
              <a:buClr>
                <a:schemeClr val="dk1"/>
              </a:buClr>
              <a:buSzPct val="39286"/>
              <a:buFont typeface="Arial"/>
              <a:buNone/>
            </a:pPr>
            <a:r>
              <a:rPr lang="en-US"/>
              <a:t>Dr. Diogo Pellegrina - Saskatoon</a:t>
            </a:r>
            <a:endParaRPr/>
          </a:p>
          <a:p>
            <a:pPr indent="0" lvl="0" marL="0" rtl="0" algn="l">
              <a:lnSpc>
                <a:spcPct val="150000"/>
              </a:lnSpc>
              <a:spcBef>
                <a:spcPts val="1000"/>
              </a:spcBef>
              <a:spcAft>
                <a:spcPts val="0"/>
              </a:spcAft>
              <a:buClr>
                <a:schemeClr val="dk1"/>
              </a:buClr>
              <a:buSzPct val="39286"/>
              <a:buFont typeface="Arial"/>
              <a:buNone/>
            </a:pPr>
            <a:r>
              <a:t/>
            </a:r>
            <a:endParaRPr/>
          </a:p>
          <a:p>
            <a:pPr indent="0" lvl="0" marL="0" rtl="0" algn="l">
              <a:lnSpc>
                <a:spcPct val="150000"/>
              </a:lnSpc>
              <a:spcBef>
                <a:spcPts val="1000"/>
              </a:spcBef>
              <a:spcAft>
                <a:spcPts val="0"/>
              </a:spcAft>
              <a:buClr>
                <a:schemeClr val="dk1"/>
              </a:buClr>
              <a:buSzPct val="39286"/>
              <a:buFont typeface="Arial"/>
              <a:buNone/>
            </a:pPr>
            <a:r>
              <a:rPr b="1" lang="en-US">
                <a:latin typeface="Helvetica Neue"/>
                <a:ea typeface="Helvetica Neue"/>
                <a:cs typeface="Helvetica Neue"/>
                <a:sym typeface="Helvetica Neue"/>
              </a:rPr>
              <a:t>Teaching Assistants: </a:t>
            </a:r>
            <a:endParaRPr b="1">
              <a:latin typeface="Helvetica Neue"/>
              <a:ea typeface="Helvetica Neue"/>
              <a:cs typeface="Helvetica Neue"/>
              <a:sym typeface="Helvetica Neue"/>
            </a:endParaRPr>
          </a:p>
          <a:p>
            <a:pPr indent="0" lvl="0" marL="0" rtl="0" algn="l">
              <a:lnSpc>
                <a:spcPct val="150000"/>
              </a:lnSpc>
              <a:spcBef>
                <a:spcPts val="1000"/>
              </a:spcBef>
              <a:spcAft>
                <a:spcPts val="0"/>
              </a:spcAft>
              <a:buClr>
                <a:schemeClr val="dk1"/>
              </a:buClr>
              <a:buSzPct val="39286"/>
              <a:buFont typeface="Arial"/>
              <a:buNone/>
            </a:pPr>
            <a:r>
              <a:rPr lang="en-US"/>
              <a:t>Jinsu An - Calgary</a:t>
            </a:r>
            <a:endParaRPr/>
          </a:p>
          <a:p>
            <a:pPr indent="0" lvl="0" marL="0" rtl="0" algn="l">
              <a:lnSpc>
                <a:spcPct val="150000"/>
              </a:lnSpc>
              <a:spcBef>
                <a:spcPts val="1000"/>
              </a:spcBef>
              <a:spcAft>
                <a:spcPts val="0"/>
              </a:spcAft>
              <a:buClr>
                <a:schemeClr val="dk1"/>
              </a:buClr>
              <a:buSzPct val="39286"/>
              <a:buFont typeface="Arial"/>
              <a:buNone/>
            </a:pPr>
            <a:r>
              <a:rPr lang="en-US"/>
              <a:t>Thulani Hewavithana - Saskatoon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5fb302e3f5_0_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Introducing You!</a:t>
            </a:r>
            <a:endParaRPr/>
          </a:p>
        </p:txBody>
      </p:sp>
      <p:sp>
        <p:nvSpPr>
          <p:cNvPr id="157" name="Google Shape;157;g35fb302e3f5_0_7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750"/>
              </a:spcBef>
              <a:spcAft>
                <a:spcPts val="0"/>
              </a:spcAft>
              <a:buClr>
                <a:schemeClr val="dk1"/>
              </a:buClr>
              <a:buSzPts val="1800"/>
              <a:buFont typeface="Arial"/>
              <a:buNone/>
            </a:pPr>
            <a:r>
              <a:rPr lang="en-US" sz="2100">
                <a:latin typeface="Verdana"/>
                <a:ea typeface="Verdana"/>
                <a:cs typeface="Verdana"/>
                <a:sym typeface="Verdana"/>
              </a:rPr>
              <a:t>Tell us about yourself in 30 seconds:</a:t>
            </a:r>
            <a:endParaRPr sz="2100">
              <a:latin typeface="Verdana"/>
              <a:ea typeface="Verdana"/>
              <a:cs typeface="Verdana"/>
              <a:sym typeface="Verdana"/>
            </a:endParaRPr>
          </a:p>
          <a:p>
            <a:pPr indent="-342900" lvl="0" marL="457200" rtl="0" algn="l">
              <a:lnSpc>
                <a:spcPct val="115000"/>
              </a:lnSpc>
              <a:spcBef>
                <a:spcPts val="750"/>
              </a:spcBef>
              <a:spcAft>
                <a:spcPts val="0"/>
              </a:spcAft>
              <a:buSzPts val="1800"/>
              <a:buChar char="•"/>
            </a:pPr>
            <a:r>
              <a:rPr lang="en-US" sz="2100">
                <a:latin typeface="Verdana"/>
                <a:ea typeface="Verdana"/>
                <a:cs typeface="Verdana"/>
                <a:sym typeface="Verdana"/>
              </a:rPr>
              <a:t>Name</a:t>
            </a:r>
            <a:endParaRPr sz="2100">
              <a:latin typeface="Verdana"/>
              <a:ea typeface="Verdana"/>
              <a:cs typeface="Verdana"/>
              <a:sym typeface="Verdana"/>
            </a:endParaRPr>
          </a:p>
          <a:p>
            <a:pPr indent="-342900" lvl="0" marL="457200" rtl="0" algn="l">
              <a:lnSpc>
                <a:spcPct val="115000"/>
              </a:lnSpc>
              <a:spcBef>
                <a:spcPts val="0"/>
              </a:spcBef>
              <a:spcAft>
                <a:spcPts val="0"/>
              </a:spcAft>
              <a:buSzPts val="1800"/>
              <a:buChar char="•"/>
            </a:pPr>
            <a:r>
              <a:rPr lang="en-US" sz="2100">
                <a:latin typeface="Verdana"/>
                <a:ea typeface="Verdana"/>
                <a:cs typeface="Verdana"/>
                <a:sym typeface="Verdana"/>
              </a:rPr>
              <a:t>Institution</a:t>
            </a:r>
            <a:endParaRPr sz="2100">
              <a:latin typeface="Verdana"/>
              <a:ea typeface="Verdana"/>
              <a:cs typeface="Verdana"/>
              <a:sym typeface="Verdana"/>
            </a:endParaRPr>
          </a:p>
          <a:p>
            <a:pPr indent="-342900" lvl="0" marL="457200" rtl="0" algn="l">
              <a:lnSpc>
                <a:spcPct val="115000"/>
              </a:lnSpc>
              <a:spcBef>
                <a:spcPts val="0"/>
              </a:spcBef>
              <a:spcAft>
                <a:spcPts val="0"/>
              </a:spcAft>
              <a:buSzPts val="1800"/>
              <a:buChar char="•"/>
            </a:pPr>
            <a:r>
              <a:rPr lang="en-US" sz="2100">
                <a:latin typeface="Verdana"/>
                <a:ea typeface="Verdana"/>
                <a:cs typeface="Verdana"/>
                <a:sym typeface="Verdana"/>
              </a:rPr>
              <a:t>Research</a:t>
            </a:r>
            <a:endParaRPr sz="2100">
              <a:latin typeface="Verdana"/>
              <a:ea typeface="Verdana"/>
              <a:cs typeface="Verdana"/>
              <a:sym typeface="Verdana"/>
            </a:endParaRPr>
          </a:p>
          <a:p>
            <a:pPr indent="-342900" lvl="0" marL="457200" rtl="0" algn="l">
              <a:lnSpc>
                <a:spcPct val="115000"/>
              </a:lnSpc>
              <a:spcBef>
                <a:spcPts val="0"/>
              </a:spcBef>
              <a:spcAft>
                <a:spcPts val="0"/>
              </a:spcAft>
              <a:buSzPts val="1800"/>
              <a:buChar char="•"/>
            </a:pPr>
            <a:r>
              <a:rPr lang="en-US" sz="2100">
                <a:latin typeface="Verdana"/>
                <a:ea typeface="Verdana"/>
                <a:cs typeface="Verdana"/>
                <a:sym typeface="Verdana"/>
              </a:rPr>
              <a:t>One surprising fact about you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6"/>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Helvetica Neue Light"/>
              <a:buNone/>
            </a:pPr>
            <a:r>
              <a:rPr lang="en-US"/>
              <a:t>Let’s get started!</a:t>
            </a:r>
            <a:endParaRPr/>
          </a:p>
        </p:txBody>
      </p:sp>
      <p:sp>
        <p:nvSpPr>
          <p:cNvPr id="164" name="Google Shape;164;p6"/>
          <p:cNvSpPr txBox="1"/>
          <p:nvPr>
            <p:ph idx="1" type="body"/>
          </p:nvPr>
        </p:nvSpPr>
        <p:spPr>
          <a:xfrm>
            <a:off x="4386262" y="4511675"/>
            <a:ext cx="3419400" cy="5175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000"/>
              <a:buNone/>
            </a:pPr>
            <a:r>
              <a:rPr lang="en-US" sz="2000"/>
              <a:t>Workshop Sponsors</a:t>
            </a:r>
            <a:endParaRPr/>
          </a:p>
        </p:txBody>
      </p:sp>
      <p:grpSp>
        <p:nvGrpSpPr>
          <p:cNvPr id="165" name="Google Shape;165;p6"/>
          <p:cNvGrpSpPr/>
          <p:nvPr/>
        </p:nvGrpSpPr>
        <p:grpSpPr>
          <a:xfrm>
            <a:off x="515424" y="5266402"/>
            <a:ext cx="11136632" cy="1161553"/>
            <a:chOff x="116206" y="10171085"/>
            <a:chExt cx="11136632" cy="1161553"/>
          </a:xfrm>
        </p:grpSpPr>
        <p:sp>
          <p:nvSpPr>
            <p:cNvPr id="166" name="Google Shape;166;p6"/>
            <p:cNvSpPr/>
            <p:nvPr/>
          </p:nvSpPr>
          <p:spPr>
            <a:xfrm>
              <a:off x="5478898" y="10452599"/>
              <a:ext cx="932469" cy="676659"/>
            </a:xfrm>
            <a:custGeom>
              <a:rect b="b" l="l" r="r" t="t"/>
              <a:pathLst>
                <a:path extrusionOk="0" h="1187121" w="1635911">
                  <a:moveTo>
                    <a:pt x="0" y="0"/>
                  </a:moveTo>
                  <a:lnTo>
                    <a:pt x="1635911" y="0"/>
                  </a:lnTo>
                  <a:lnTo>
                    <a:pt x="1635911" y="1187121"/>
                  </a:lnTo>
                  <a:lnTo>
                    <a:pt x="0" y="1187121"/>
                  </a:lnTo>
                  <a:lnTo>
                    <a:pt x="0" y="0"/>
                  </a:lnTo>
                  <a:close/>
                </a:path>
              </a:pathLst>
            </a:custGeom>
            <a:blipFill rotWithShape="1">
              <a:blip r:embed="rId3">
                <a:alphaModFix/>
              </a:blip>
              <a:stretch>
                <a:fillRect b="0" l="0" r="0" t="0"/>
              </a:stretch>
            </a:blipFill>
            <a:ln>
              <a:noFill/>
            </a:ln>
          </p:spPr>
        </p:sp>
        <p:sp>
          <p:nvSpPr>
            <p:cNvPr id="167" name="Google Shape;167;p6"/>
            <p:cNvSpPr/>
            <p:nvPr/>
          </p:nvSpPr>
          <p:spPr>
            <a:xfrm>
              <a:off x="116206" y="10534575"/>
              <a:ext cx="1907041" cy="530796"/>
            </a:xfrm>
            <a:custGeom>
              <a:rect b="b" l="l" r="r" t="t"/>
              <a:pathLst>
                <a:path extrusionOk="0" h="965084" w="3702992">
                  <a:moveTo>
                    <a:pt x="0" y="0"/>
                  </a:moveTo>
                  <a:lnTo>
                    <a:pt x="3702992" y="0"/>
                  </a:lnTo>
                  <a:lnTo>
                    <a:pt x="3702992" y="965085"/>
                  </a:lnTo>
                  <a:lnTo>
                    <a:pt x="0" y="965085"/>
                  </a:lnTo>
                  <a:lnTo>
                    <a:pt x="0" y="0"/>
                  </a:lnTo>
                  <a:close/>
                </a:path>
              </a:pathLst>
            </a:custGeom>
            <a:blipFill rotWithShape="1">
              <a:blip r:embed="rId4">
                <a:alphaModFix/>
              </a:blip>
              <a:stretch>
                <a:fillRect b="0" l="-1180" r="-3470" t="0"/>
              </a:stretch>
            </a:blipFill>
            <a:ln>
              <a:noFill/>
            </a:ln>
          </p:spPr>
        </p:sp>
        <p:pic>
          <p:nvPicPr>
            <p:cNvPr id="168" name="Google Shape;168;p6" title="genomecanada.png"/>
            <p:cNvPicPr preferRelativeResize="0"/>
            <p:nvPr/>
          </p:nvPicPr>
          <p:blipFill>
            <a:blip r:embed="rId5">
              <a:alphaModFix/>
            </a:blip>
            <a:stretch>
              <a:fillRect/>
            </a:stretch>
          </p:blipFill>
          <p:spPr>
            <a:xfrm>
              <a:off x="2120222" y="10452652"/>
              <a:ext cx="1401451" cy="677413"/>
            </a:xfrm>
            <a:prstGeom prst="rect">
              <a:avLst/>
            </a:prstGeom>
            <a:noFill/>
            <a:ln>
              <a:noFill/>
            </a:ln>
          </p:spPr>
        </p:pic>
        <p:pic>
          <p:nvPicPr>
            <p:cNvPr id="169" name="Google Shape;169;p6" title="ontariogenomics.png"/>
            <p:cNvPicPr preferRelativeResize="0"/>
            <p:nvPr/>
          </p:nvPicPr>
          <p:blipFill>
            <a:blip r:embed="rId6">
              <a:alphaModFix/>
            </a:blip>
            <a:stretch>
              <a:fillRect/>
            </a:stretch>
          </p:blipFill>
          <p:spPr>
            <a:xfrm>
              <a:off x="3680924" y="10473380"/>
              <a:ext cx="1589864" cy="635938"/>
            </a:xfrm>
            <a:prstGeom prst="rect">
              <a:avLst/>
            </a:prstGeom>
            <a:noFill/>
            <a:ln>
              <a:noFill/>
            </a:ln>
          </p:spPr>
        </p:pic>
        <p:pic>
          <p:nvPicPr>
            <p:cNvPr id="170" name="Google Shape;170;p6" title="logo-UofA_RGB.png"/>
            <p:cNvPicPr preferRelativeResize="0"/>
            <p:nvPr/>
          </p:nvPicPr>
          <p:blipFill>
            <a:blip r:embed="rId7">
              <a:alphaModFix/>
            </a:blip>
            <a:stretch>
              <a:fillRect/>
            </a:stretch>
          </p:blipFill>
          <p:spPr>
            <a:xfrm>
              <a:off x="7887390" y="10315452"/>
              <a:ext cx="1389932" cy="375299"/>
            </a:xfrm>
            <a:prstGeom prst="rect">
              <a:avLst/>
            </a:prstGeom>
            <a:noFill/>
            <a:ln>
              <a:noFill/>
            </a:ln>
          </p:spPr>
        </p:pic>
        <p:pic>
          <p:nvPicPr>
            <p:cNvPr id="171" name="Google Shape;171;p6" title="UCalgary-horiz.png"/>
            <p:cNvPicPr preferRelativeResize="0"/>
            <p:nvPr/>
          </p:nvPicPr>
          <p:blipFill>
            <a:blip r:embed="rId8">
              <a:alphaModFix/>
            </a:blip>
            <a:stretch>
              <a:fillRect/>
            </a:stretch>
          </p:blipFill>
          <p:spPr>
            <a:xfrm>
              <a:off x="7846391" y="10880131"/>
              <a:ext cx="1348057" cy="355000"/>
            </a:xfrm>
            <a:prstGeom prst="rect">
              <a:avLst/>
            </a:prstGeom>
            <a:noFill/>
            <a:ln>
              <a:noFill/>
            </a:ln>
          </p:spPr>
        </p:pic>
        <p:pic>
          <p:nvPicPr>
            <p:cNvPr id="172" name="Google Shape;172;p6"/>
            <p:cNvPicPr preferRelativeResize="0"/>
            <p:nvPr/>
          </p:nvPicPr>
          <p:blipFill>
            <a:blip r:embed="rId9">
              <a:alphaModFix/>
            </a:blip>
            <a:stretch>
              <a:fillRect/>
            </a:stretch>
          </p:blipFill>
          <p:spPr>
            <a:xfrm>
              <a:off x="9563162" y="10171085"/>
              <a:ext cx="1291173" cy="624691"/>
            </a:xfrm>
            <a:prstGeom prst="rect">
              <a:avLst/>
            </a:prstGeom>
            <a:noFill/>
            <a:ln>
              <a:noFill/>
            </a:ln>
          </p:spPr>
        </p:pic>
        <p:pic>
          <p:nvPicPr>
            <p:cNvPr id="173" name="Google Shape;173;p6" title="University-of-Saskatchewan-logo-square-1 2.png"/>
            <p:cNvPicPr preferRelativeResize="0"/>
            <p:nvPr/>
          </p:nvPicPr>
          <p:blipFill rotWithShape="1">
            <a:blip r:embed="rId10">
              <a:alphaModFix/>
            </a:blip>
            <a:srcRect b="30898" l="0" r="0" t="38389"/>
            <a:stretch/>
          </p:blipFill>
          <p:spPr>
            <a:xfrm>
              <a:off x="9542936" y="10955201"/>
              <a:ext cx="1709902" cy="377437"/>
            </a:xfrm>
            <a:prstGeom prst="rect">
              <a:avLst/>
            </a:prstGeom>
            <a:noFill/>
            <a:ln>
              <a:noFill/>
            </a:ln>
          </p:spPr>
        </p:pic>
        <p:pic>
          <p:nvPicPr>
            <p:cNvPr id="174" name="Google Shape;174;p6" title="cropped-CHRIM_logo_4c_RGB_@2x-full-colour.png"/>
            <p:cNvPicPr preferRelativeResize="0"/>
            <p:nvPr/>
          </p:nvPicPr>
          <p:blipFill>
            <a:blip r:embed="rId11">
              <a:alphaModFix/>
            </a:blip>
            <a:stretch>
              <a:fillRect/>
            </a:stretch>
          </p:blipFill>
          <p:spPr>
            <a:xfrm>
              <a:off x="6638336" y="10518206"/>
              <a:ext cx="932476" cy="62859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2"/>
          <p:cNvPicPr preferRelativeResize="0"/>
          <p:nvPr/>
        </p:nvPicPr>
        <p:blipFill rotWithShape="1">
          <a:blip r:embed="rId3">
            <a:alphaModFix/>
          </a:blip>
          <a:srcRect b="0" l="0" r="0" t="0"/>
          <a:stretch/>
        </p:blipFill>
        <p:spPr>
          <a:xfrm>
            <a:off x="4085493" y="271515"/>
            <a:ext cx="4021014" cy="60336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ctrTitle"/>
          </p:nvPr>
        </p:nvSpPr>
        <p:spPr>
          <a:xfrm>
            <a:off x="640492" y="2250180"/>
            <a:ext cx="7094838" cy="102654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Helvetica Neue Light"/>
              <a:buNone/>
            </a:pPr>
            <a:r>
              <a:rPr b="1" lang="en-US"/>
              <a:t>Pathway and Network Analysis</a:t>
            </a:r>
            <a:endParaRPr b="1">
              <a:latin typeface="Helvetica Neue"/>
              <a:ea typeface="Helvetica Neue"/>
              <a:cs typeface="Helvetica Neue"/>
              <a:sym typeface="Helvetica Neue"/>
            </a:endParaRPr>
          </a:p>
        </p:txBody>
      </p:sp>
      <p:sp>
        <p:nvSpPr>
          <p:cNvPr id="85" name="Google Shape;85;p3"/>
          <p:cNvSpPr txBox="1"/>
          <p:nvPr>
            <p:ph idx="1" type="subTitle"/>
          </p:nvPr>
        </p:nvSpPr>
        <p:spPr>
          <a:xfrm>
            <a:off x="1782641" y="3590395"/>
            <a:ext cx="4810500" cy="1655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lt1"/>
              </a:buClr>
              <a:buSzPts val="2400"/>
              <a:buNone/>
            </a:pPr>
            <a:r>
              <a:rPr lang="en-US"/>
              <a:t>Riya Roy &amp; Mark Berjanskii</a:t>
            </a:r>
            <a:endParaRPr/>
          </a:p>
          <a:p>
            <a:pPr indent="0" lvl="0" marL="0" rtl="0" algn="ctr">
              <a:lnSpc>
                <a:spcPct val="100000"/>
              </a:lnSpc>
              <a:spcBef>
                <a:spcPts val="1000"/>
              </a:spcBef>
              <a:spcAft>
                <a:spcPts val="0"/>
              </a:spcAft>
              <a:buClr>
                <a:schemeClr val="lt1"/>
              </a:buClr>
              <a:buSzPts val="2400"/>
              <a:buNone/>
            </a:pPr>
            <a:r>
              <a:rPr lang="en-US"/>
              <a:t>May 12-13, 2026</a:t>
            </a:r>
            <a:endParaRPr/>
          </a:p>
          <a:p>
            <a:pPr indent="0" lvl="0" marL="0" rtl="0" algn="ctr">
              <a:lnSpc>
                <a:spcPct val="100000"/>
              </a:lnSpc>
              <a:spcBef>
                <a:spcPts val="1000"/>
              </a:spcBef>
              <a:spcAft>
                <a:spcPts val="0"/>
              </a:spcAft>
              <a:buClr>
                <a:schemeClr val="lt1"/>
              </a:buClr>
              <a:buSzPts val="2400"/>
              <a:buNone/>
            </a:pPr>
            <a:r>
              <a:t/>
            </a:r>
            <a:endParaRPr/>
          </a:p>
        </p:txBody>
      </p:sp>
      <p:pic>
        <p:nvPicPr>
          <p:cNvPr id="86" name="Google Shape;86;p3" title="Copy of PNA-icon.png"/>
          <p:cNvPicPr preferRelativeResize="0"/>
          <p:nvPr/>
        </p:nvPicPr>
        <p:blipFill>
          <a:blip r:embed="rId3">
            <a:alphaModFix/>
          </a:blip>
          <a:stretch>
            <a:fillRect/>
          </a:stretch>
        </p:blipFill>
        <p:spPr>
          <a:xfrm>
            <a:off x="9233224" y="2148351"/>
            <a:ext cx="2547549" cy="25613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Light"/>
              <a:buNone/>
            </a:pPr>
            <a:r>
              <a:rPr lang="en-US"/>
              <a:t>Thank you to our sponsors</a:t>
            </a:r>
            <a:endParaRPr/>
          </a:p>
        </p:txBody>
      </p:sp>
      <p:sp>
        <p:nvSpPr>
          <p:cNvPr id="92" name="Google Shape;92;p5"/>
          <p:cNvSpPr/>
          <p:nvPr/>
        </p:nvSpPr>
        <p:spPr>
          <a:xfrm>
            <a:off x="1022602" y="2026100"/>
            <a:ext cx="3124399" cy="883052"/>
          </a:xfrm>
          <a:custGeom>
            <a:rect b="b" l="l" r="r" t="t"/>
            <a:pathLst>
              <a:path extrusionOk="0" h="723813" w="2777244">
                <a:moveTo>
                  <a:pt x="0" y="0"/>
                </a:moveTo>
                <a:lnTo>
                  <a:pt x="2777245" y="0"/>
                </a:lnTo>
                <a:lnTo>
                  <a:pt x="2777245" y="723813"/>
                </a:lnTo>
                <a:lnTo>
                  <a:pt x="0" y="723813"/>
                </a:lnTo>
                <a:lnTo>
                  <a:pt x="0" y="0"/>
                </a:lnTo>
                <a:close/>
              </a:path>
            </a:pathLst>
          </a:custGeom>
          <a:blipFill rotWithShape="1">
            <a:blip r:embed="rId3">
              <a:alphaModFix/>
            </a:blip>
            <a:stretch>
              <a:fillRect b="0" l="-1180" r="-3470" t="0"/>
            </a:stretch>
          </a:blipFill>
          <a:ln>
            <a:noFill/>
          </a:ln>
        </p:spPr>
      </p:sp>
      <p:sp>
        <p:nvSpPr>
          <p:cNvPr id="93" name="Google Shape;93;p5"/>
          <p:cNvSpPr/>
          <p:nvPr/>
        </p:nvSpPr>
        <p:spPr>
          <a:xfrm>
            <a:off x="9202875" y="2083700"/>
            <a:ext cx="1234313" cy="834926"/>
          </a:xfrm>
          <a:custGeom>
            <a:rect b="b" l="l" r="r" t="t"/>
            <a:pathLst>
              <a:path extrusionOk="0" h="1056868" w="1456416">
                <a:moveTo>
                  <a:pt x="0" y="0"/>
                </a:moveTo>
                <a:lnTo>
                  <a:pt x="1456416" y="0"/>
                </a:lnTo>
                <a:lnTo>
                  <a:pt x="1456416" y="1056869"/>
                </a:lnTo>
                <a:lnTo>
                  <a:pt x="0" y="1056869"/>
                </a:lnTo>
                <a:lnTo>
                  <a:pt x="0" y="0"/>
                </a:lnTo>
                <a:close/>
              </a:path>
            </a:pathLst>
          </a:custGeom>
          <a:blipFill rotWithShape="1">
            <a:blip r:embed="rId4">
              <a:alphaModFix/>
            </a:blip>
            <a:stretch>
              <a:fillRect b="0" l="0" r="0" t="0"/>
            </a:stretch>
          </a:blipFill>
          <a:ln>
            <a:noFill/>
          </a:ln>
        </p:spPr>
      </p:sp>
      <p:pic>
        <p:nvPicPr>
          <p:cNvPr id="94" name="Google Shape;94;p5" title="genomecanada.png"/>
          <p:cNvPicPr preferRelativeResize="0"/>
          <p:nvPr/>
        </p:nvPicPr>
        <p:blipFill>
          <a:blip r:embed="rId5">
            <a:alphaModFix/>
          </a:blip>
          <a:stretch>
            <a:fillRect/>
          </a:stretch>
        </p:blipFill>
        <p:spPr>
          <a:xfrm>
            <a:off x="4573549" y="2026099"/>
            <a:ext cx="1709901" cy="833902"/>
          </a:xfrm>
          <a:prstGeom prst="rect">
            <a:avLst/>
          </a:prstGeom>
          <a:noFill/>
          <a:ln>
            <a:noFill/>
          </a:ln>
        </p:spPr>
      </p:pic>
      <p:pic>
        <p:nvPicPr>
          <p:cNvPr id="95" name="Google Shape;95;p5" title="ontariogenomics.png"/>
          <p:cNvPicPr preferRelativeResize="0"/>
          <p:nvPr/>
        </p:nvPicPr>
        <p:blipFill>
          <a:blip r:embed="rId6">
            <a:alphaModFix/>
          </a:blip>
          <a:stretch>
            <a:fillRect/>
          </a:stretch>
        </p:blipFill>
        <p:spPr>
          <a:xfrm>
            <a:off x="6710001" y="2026102"/>
            <a:ext cx="2066319" cy="833900"/>
          </a:xfrm>
          <a:prstGeom prst="rect">
            <a:avLst/>
          </a:prstGeom>
          <a:noFill/>
          <a:ln>
            <a:noFill/>
          </a:ln>
        </p:spPr>
      </p:pic>
      <p:pic>
        <p:nvPicPr>
          <p:cNvPr id="96" name="Google Shape;96;p5" title="logo-UofA_RGB.png"/>
          <p:cNvPicPr preferRelativeResize="0"/>
          <p:nvPr/>
        </p:nvPicPr>
        <p:blipFill>
          <a:blip r:embed="rId7">
            <a:alphaModFix/>
          </a:blip>
          <a:stretch>
            <a:fillRect/>
          </a:stretch>
        </p:blipFill>
        <p:spPr>
          <a:xfrm>
            <a:off x="3343451" y="5300525"/>
            <a:ext cx="1997425" cy="544174"/>
          </a:xfrm>
          <a:prstGeom prst="rect">
            <a:avLst/>
          </a:prstGeom>
          <a:noFill/>
          <a:ln>
            <a:noFill/>
          </a:ln>
        </p:spPr>
      </p:pic>
      <p:pic>
        <p:nvPicPr>
          <p:cNvPr id="97" name="Google Shape;97;p5"/>
          <p:cNvPicPr preferRelativeResize="0"/>
          <p:nvPr/>
        </p:nvPicPr>
        <p:blipFill>
          <a:blip r:embed="rId8">
            <a:alphaModFix/>
          </a:blip>
          <a:stretch>
            <a:fillRect/>
          </a:stretch>
        </p:blipFill>
        <p:spPr>
          <a:xfrm>
            <a:off x="6212699" y="5112101"/>
            <a:ext cx="1809015" cy="883049"/>
          </a:xfrm>
          <a:prstGeom prst="rect">
            <a:avLst/>
          </a:prstGeom>
          <a:noFill/>
          <a:ln>
            <a:noFill/>
          </a:ln>
        </p:spPr>
      </p:pic>
      <p:pic>
        <p:nvPicPr>
          <p:cNvPr id="98" name="Google Shape;98;p5" title="University-of-Saskatchewan-logo-square-1 2.png"/>
          <p:cNvPicPr preferRelativeResize="0"/>
          <p:nvPr/>
        </p:nvPicPr>
        <p:blipFill rotWithShape="1">
          <a:blip r:embed="rId9">
            <a:alphaModFix/>
          </a:blip>
          <a:srcRect b="30898" l="0" r="0" t="38389"/>
          <a:stretch/>
        </p:blipFill>
        <p:spPr>
          <a:xfrm>
            <a:off x="7066425" y="3868425"/>
            <a:ext cx="2443527" cy="544176"/>
          </a:xfrm>
          <a:prstGeom prst="rect">
            <a:avLst/>
          </a:prstGeom>
          <a:noFill/>
          <a:ln>
            <a:noFill/>
          </a:ln>
        </p:spPr>
      </p:pic>
      <p:pic>
        <p:nvPicPr>
          <p:cNvPr id="99" name="Google Shape;99;p5" title="UCalgary-horiz.png"/>
          <p:cNvPicPr preferRelativeResize="0"/>
          <p:nvPr/>
        </p:nvPicPr>
        <p:blipFill>
          <a:blip r:embed="rId10">
            <a:alphaModFix/>
          </a:blip>
          <a:stretch>
            <a:fillRect/>
          </a:stretch>
        </p:blipFill>
        <p:spPr>
          <a:xfrm>
            <a:off x="2013350" y="3797071"/>
            <a:ext cx="2316625" cy="615535"/>
          </a:xfrm>
          <a:prstGeom prst="rect">
            <a:avLst/>
          </a:prstGeom>
          <a:noFill/>
          <a:ln>
            <a:noFill/>
          </a:ln>
        </p:spPr>
      </p:pic>
      <p:pic>
        <p:nvPicPr>
          <p:cNvPr id="100" name="Google Shape;100;p5" title="cropped-CHRIM_logo_4c_RGB_@2x-full-colour.png"/>
          <p:cNvPicPr preferRelativeResize="0"/>
          <p:nvPr/>
        </p:nvPicPr>
        <p:blipFill>
          <a:blip r:embed="rId11">
            <a:alphaModFix/>
          </a:blip>
          <a:stretch>
            <a:fillRect/>
          </a:stretch>
        </p:blipFill>
        <p:spPr>
          <a:xfrm>
            <a:off x="5049027" y="3663312"/>
            <a:ext cx="1298349" cy="883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Light"/>
              <a:buNone/>
            </a:pPr>
            <a:r>
              <a:rPr lang="en-US"/>
              <a:t>Land Acknowledgement</a:t>
            </a:r>
            <a:endParaRPr/>
          </a:p>
        </p:txBody>
      </p:sp>
      <p:sp>
        <p:nvSpPr>
          <p:cNvPr id="107" name="Google Shape;107;p4"/>
          <p:cNvSpPr txBox="1"/>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just">
              <a:lnSpc>
                <a:spcPct val="115000"/>
              </a:lnSpc>
              <a:spcBef>
                <a:spcPts val="0"/>
              </a:spcBef>
              <a:spcAft>
                <a:spcPts val="0"/>
              </a:spcAft>
              <a:buNone/>
            </a:pPr>
            <a:r>
              <a:rPr lang="en-US" sz="2800">
                <a:latin typeface="Helvetica Neue Light"/>
                <a:ea typeface="Helvetica Neue Light"/>
                <a:cs typeface="Helvetica Neue Light"/>
                <a:sym typeface="Helvetica Neue Light"/>
              </a:rPr>
              <a:t>As a pan-Canadian organization, we acknowledge that we operate on the traditional, ancestral, and unceded territories of Indigenous Peoples who have cared for these lands since time immemorial. We honor the enduring presence of First Nations, Inuit, and Métis Peoples across Canada and express gratitude for the privilege of living and working here. With respect and reflection on our shared responsibilities, we commit to taking actions to foster understanding, collaboration, and reconciliation.</a:t>
            </a:r>
            <a:endParaRPr sz="28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5fb302e3f5_0_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House Rules	</a:t>
            </a:r>
            <a:endParaRPr/>
          </a:p>
        </p:txBody>
      </p:sp>
      <p:sp>
        <p:nvSpPr>
          <p:cNvPr id="114" name="Google Shape;114;g35fb302e3f5_0_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00000"/>
              </a:lnSpc>
              <a:spcBef>
                <a:spcPts val="1000"/>
              </a:spcBef>
              <a:spcAft>
                <a:spcPts val="0"/>
              </a:spcAft>
              <a:buSzPts val="1800"/>
              <a:buChar char="•"/>
            </a:pPr>
            <a:r>
              <a:rPr lang="en-US"/>
              <a:t>Be respectful to your TAs, faculty, and classmates</a:t>
            </a:r>
            <a:endParaRPr/>
          </a:p>
          <a:p>
            <a:pPr indent="0" lvl="0" marL="457200" rtl="0" algn="l">
              <a:lnSpc>
                <a:spcPct val="100000"/>
              </a:lnSpc>
              <a:spcBef>
                <a:spcPts val="1000"/>
              </a:spcBef>
              <a:spcAft>
                <a:spcPts val="0"/>
              </a:spcAft>
              <a:buNone/>
            </a:pPr>
            <a:r>
              <a:t/>
            </a:r>
            <a:endParaRPr/>
          </a:p>
          <a:p>
            <a:pPr indent="-342900" lvl="0" marL="457200" rtl="0" algn="l">
              <a:lnSpc>
                <a:spcPct val="100000"/>
              </a:lnSpc>
              <a:spcBef>
                <a:spcPts val="0"/>
              </a:spcBef>
              <a:spcAft>
                <a:spcPts val="0"/>
              </a:spcAft>
              <a:buSzPts val="1800"/>
              <a:buChar char="•"/>
            </a:pPr>
            <a:r>
              <a:rPr lang="en-US"/>
              <a:t>To get the most out of this course, avoid multitasking</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US"/>
              <a:t>Stay on schedule</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US"/>
              <a:t>Zoom chat is disabled, put your questions in Slack, please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5fb302e3f5_0_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Schedule</a:t>
            </a:r>
            <a:endParaRPr/>
          </a:p>
        </p:txBody>
      </p:sp>
      <p:graphicFrame>
        <p:nvGraphicFramePr>
          <p:cNvPr id="121" name="Google Shape;121;g35fb302e3f5_0_29"/>
          <p:cNvGraphicFramePr/>
          <p:nvPr/>
        </p:nvGraphicFramePr>
        <p:xfrm>
          <a:off x="965100" y="1435600"/>
          <a:ext cx="3000000" cy="3000000"/>
        </p:xfrm>
        <a:graphic>
          <a:graphicData uri="http://schemas.openxmlformats.org/drawingml/2006/table">
            <a:tbl>
              <a:tblPr>
                <a:noFill/>
                <a:tableStyleId>{DB34CFF0-7D75-4B05-B0B2-E1F8D1C166D8}</a:tableStyleId>
              </a:tblPr>
              <a:tblGrid>
                <a:gridCol w="826325"/>
                <a:gridCol w="826325"/>
                <a:gridCol w="3633725"/>
                <a:gridCol w="858100"/>
                <a:gridCol w="858100"/>
                <a:gridCol w="3453625"/>
              </a:tblGrid>
              <a:tr h="268925">
                <a:tc gridSpan="3">
                  <a:txBody>
                    <a:bodyPr/>
                    <a:lstStyle/>
                    <a:p>
                      <a:pPr indent="0" lvl="0" marL="0" rtl="0" algn="ctr">
                        <a:lnSpc>
                          <a:spcPct val="115000"/>
                        </a:lnSpc>
                        <a:spcBef>
                          <a:spcPts val="0"/>
                        </a:spcBef>
                        <a:spcAft>
                          <a:spcPts val="0"/>
                        </a:spcAft>
                        <a:buNone/>
                      </a:pPr>
                      <a:r>
                        <a:rPr b="1" lang="en-US" sz="1200"/>
                        <a:t>Day 1</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hMerge="1"/>
                <a:tc hMerge="1"/>
                <a:tc gridSpan="3">
                  <a:txBody>
                    <a:bodyPr/>
                    <a:lstStyle/>
                    <a:p>
                      <a:pPr indent="0" lvl="0" marL="0" rtl="0" algn="ctr">
                        <a:lnSpc>
                          <a:spcPct val="115000"/>
                        </a:lnSpc>
                        <a:spcBef>
                          <a:spcPts val="0"/>
                        </a:spcBef>
                        <a:spcAft>
                          <a:spcPts val="0"/>
                        </a:spcAft>
                        <a:buNone/>
                      </a:pPr>
                      <a:r>
                        <a:rPr b="1" lang="en-US" sz="1200"/>
                        <a:t>Day 2</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hMerge="1"/>
                <a:tc hMerge="1"/>
              </a:tr>
              <a:tr h="268925">
                <a:tc gridSpan="3">
                  <a:txBody>
                    <a:bodyPr/>
                    <a:lstStyle/>
                    <a:p>
                      <a:pPr indent="0" lvl="0" marL="0" rtl="0" algn="ctr">
                        <a:lnSpc>
                          <a:spcPct val="115000"/>
                        </a:lnSpc>
                        <a:spcBef>
                          <a:spcPts val="0"/>
                        </a:spcBef>
                        <a:spcAft>
                          <a:spcPts val="0"/>
                        </a:spcAft>
                        <a:buNone/>
                      </a:pPr>
                      <a:r>
                        <a:rPr lang="en-US" sz="1200"/>
                        <a:t>May 12, 2026</a:t>
                      </a:r>
                      <a:endParaRPr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hMerge="1"/>
                <a:tc hMerge="1"/>
                <a:tc gridSpan="3">
                  <a:txBody>
                    <a:bodyPr/>
                    <a:lstStyle/>
                    <a:p>
                      <a:pPr indent="0" lvl="0" marL="0" rtl="0" algn="ctr">
                        <a:lnSpc>
                          <a:spcPct val="115000"/>
                        </a:lnSpc>
                        <a:spcBef>
                          <a:spcPts val="0"/>
                        </a:spcBef>
                        <a:spcAft>
                          <a:spcPts val="0"/>
                        </a:spcAft>
                        <a:buNone/>
                      </a:pPr>
                      <a:r>
                        <a:rPr lang="en-US" sz="1200"/>
                        <a:t>May 13, 2026</a:t>
                      </a:r>
                      <a:endParaRPr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hMerge="1"/>
                <a:tc hMerge="1"/>
              </a:tr>
              <a:tr h="496500">
                <a:tc>
                  <a:txBody>
                    <a:bodyPr/>
                    <a:lstStyle/>
                    <a:p>
                      <a:pPr indent="0" lvl="0" marL="0" rtl="0" algn="ctr">
                        <a:lnSpc>
                          <a:spcPct val="115000"/>
                        </a:lnSpc>
                        <a:spcBef>
                          <a:spcPts val="0"/>
                        </a:spcBef>
                        <a:spcAft>
                          <a:spcPts val="0"/>
                        </a:spcAft>
                        <a:buNone/>
                      </a:pPr>
                      <a:r>
                        <a:rPr b="1" lang="en-US" sz="1200"/>
                        <a:t>Time (West)</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US" sz="1200"/>
                        <a:t>Time (East)</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US" sz="1200"/>
                        <a:t>Module</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US" sz="1200"/>
                        <a:t>Time (West)</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US" sz="1200"/>
                        <a:t>Time (East)</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US" sz="1200"/>
                        <a:t>Module</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r>
              <a:tr h="268925">
                <a:tc>
                  <a:txBody>
                    <a:bodyPr/>
                    <a:lstStyle/>
                    <a:p>
                      <a:pPr indent="0" lvl="0" marL="0" rtl="0" algn="ctr">
                        <a:lnSpc>
                          <a:spcPct val="115000"/>
                        </a:lnSpc>
                        <a:spcBef>
                          <a:spcPts val="0"/>
                        </a:spcBef>
                        <a:spcAft>
                          <a:spcPts val="0"/>
                        </a:spcAft>
                        <a:buNone/>
                      </a:pPr>
                      <a:r>
                        <a:rPr b="1" lang="en-US" sz="1200">
                          <a:solidFill>
                            <a:srgbClr val="008000"/>
                          </a:solidFill>
                        </a:rPr>
                        <a:t>8:30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solidFill>
                            <a:srgbClr val="008000"/>
                          </a:solidFill>
                        </a:rPr>
                        <a:t>9:30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solidFill>
                            <a:srgbClr val="008000"/>
                          </a:solidFill>
                        </a:rPr>
                        <a:t>Arrivals &amp; Check-in</a:t>
                      </a:r>
                      <a:endParaRPr sz="10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solidFill>
                            <a:srgbClr val="008000"/>
                          </a:solidFill>
                        </a:rPr>
                        <a:t>8:30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solidFill>
                            <a:srgbClr val="008000"/>
                          </a:solidFill>
                        </a:rPr>
                        <a:t>9:30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solidFill>
                            <a:srgbClr val="008000"/>
                          </a:solidFill>
                        </a:rPr>
                        <a:t>Arrivals</a:t>
                      </a:r>
                      <a:endParaRPr sz="10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13750">
                <a:tc>
                  <a:txBody>
                    <a:bodyPr/>
                    <a:lstStyle/>
                    <a:p>
                      <a:pPr indent="0" lvl="0" marL="0" rtl="0" algn="ctr">
                        <a:lnSpc>
                          <a:spcPct val="115000"/>
                        </a:lnSpc>
                        <a:spcBef>
                          <a:spcPts val="0"/>
                        </a:spcBef>
                        <a:spcAft>
                          <a:spcPts val="0"/>
                        </a:spcAft>
                        <a:buNone/>
                      </a:pPr>
                      <a:r>
                        <a:rPr b="1" lang="en-US" sz="1200"/>
                        <a:t>9:00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10:00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Welcome</a:t>
                      </a:r>
                      <a:endParaRPr sz="1000"/>
                    </a:p>
                    <a:p>
                      <a:pPr indent="0" lvl="0" marL="0" rtl="0" algn="ctr">
                        <a:lnSpc>
                          <a:spcPct val="115000"/>
                        </a:lnSpc>
                        <a:spcBef>
                          <a:spcPts val="0"/>
                        </a:spcBef>
                        <a:spcAft>
                          <a:spcPts val="0"/>
                        </a:spcAft>
                        <a:buNone/>
                      </a:pPr>
                      <a:r>
                        <a:rPr lang="en-US" sz="1000"/>
                        <a:t>(Coordinator)</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b="1" lang="en-US" sz="1200"/>
                        <a:t>9:00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b="1" lang="en-US" sz="1200"/>
                        <a:t>10:00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US" sz="1000"/>
                        <a:t>Module 3 - Cytoscape (Diogo Pellegrina)</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8925">
                <a:tc>
                  <a:txBody>
                    <a:bodyPr/>
                    <a:lstStyle/>
                    <a:p>
                      <a:pPr indent="0" lvl="0" marL="0" rtl="0" algn="ctr">
                        <a:lnSpc>
                          <a:spcPct val="115000"/>
                        </a:lnSpc>
                        <a:spcBef>
                          <a:spcPts val="0"/>
                        </a:spcBef>
                        <a:spcAft>
                          <a:spcPts val="0"/>
                        </a:spcAft>
                        <a:buNone/>
                      </a:pPr>
                      <a:r>
                        <a:rPr b="1" lang="en-US" sz="1200"/>
                        <a:t>9:30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10:30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1 - Introduction (Richard LeDuc)</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vMerge="1"/>
                <a:tc vMerge="1"/>
                <a:tc vMerge="1"/>
              </a:tr>
              <a:tr h="268925">
                <a:tc>
                  <a:txBody>
                    <a:bodyPr/>
                    <a:lstStyle/>
                    <a:p>
                      <a:pPr indent="0" lvl="0" marL="0" rtl="0" algn="ctr">
                        <a:lnSpc>
                          <a:spcPct val="115000"/>
                        </a:lnSpc>
                        <a:spcBef>
                          <a:spcPts val="0"/>
                        </a:spcBef>
                        <a:spcAft>
                          <a:spcPts val="0"/>
                        </a:spcAft>
                        <a:buNone/>
                      </a:pPr>
                      <a:r>
                        <a:rPr b="1" lang="en-US" sz="1200">
                          <a:solidFill>
                            <a:srgbClr val="38761D"/>
                          </a:solidFill>
                        </a:rPr>
                        <a:t>10:30</a:t>
                      </a:r>
                      <a:endParaRPr b="1" sz="12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008000"/>
                          </a:solidFill>
                        </a:rPr>
                        <a:t>11:30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US" sz="1000">
                          <a:solidFill>
                            <a:srgbClr val="008000"/>
                          </a:solidFill>
                        </a:rPr>
                        <a:t>Break (30min)</a:t>
                      </a:r>
                      <a:endParaRPr sz="10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38761D"/>
                          </a:solidFill>
                        </a:rPr>
                        <a:t>10:00</a:t>
                      </a:r>
                      <a:endParaRPr b="1" sz="12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38761D"/>
                          </a:solidFill>
                        </a:rPr>
                        <a:t>10:30</a:t>
                      </a:r>
                      <a:endParaRPr b="1" sz="12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US" sz="1000">
                          <a:solidFill>
                            <a:srgbClr val="008000"/>
                          </a:solidFill>
                        </a:rPr>
                        <a:t>Break (30min)</a:t>
                      </a:r>
                      <a:endParaRPr sz="10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273050">
                <a:tc>
                  <a:txBody>
                    <a:bodyPr/>
                    <a:lstStyle/>
                    <a:p>
                      <a:pPr indent="0" lvl="0" marL="0" rtl="0" algn="ctr">
                        <a:lnSpc>
                          <a:spcPct val="115000"/>
                        </a:lnSpc>
                        <a:spcBef>
                          <a:spcPts val="0"/>
                        </a:spcBef>
                        <a:spcAft>
                          <a:spcPts val="0"/>
                        </a:spcAft>
                        <a:buNone/>
                      </a:pPr>
                      <a:r>
                        <a:rPr b="1" lang="en-US" sz="1200"/>
                        <a:t>11:00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11:45</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2a - Differential Expression (Constance Li)</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8925">
                <a:tc>
                  <a:txBody>
                    <a:bodyPr/>
                    <a:lstStyle/>
                    <a:p>
                      <a:pPr indent="0" lvl="0" marL="0" rtl="0" algn="ctr">
                        <a:lnSpc>
                          <a:spcPct val="115000"/>
                        </a:lnSpc>
                        <a:spcBef>
                          <a:spcPts val="0"/>
                        </a:spcBef>
                        <a:spcAft>
                          <a:spcPts val="0"/>
                        </a:spcAft>
                        <a:buNone/>
                      </a:pPr>
                      <a:r>
                        <a:rPr b="1" lang="en-US" sz="1200"/>
                        <a:t>11:45</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12:45</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2a Lab (Constance Li)</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10:30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11:30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3 Lab (Diogo Pellegrina)</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8925">
                <a:tc>
                  <a:txBody>
                    <a:bodyPr/>
                    <a:lstStyle/>
                    <a:p>
                      <a:pPr indent="0" lvl="0" marL="0" rtl="0" algn="ctr">
                        <a:lnSpc>
                          <a:spcPct val="115000"/>
                        </a:lnSpc>
                        <a:spcBef>
                          <a:spcPts val="0"/>
                        </a:spcBef>
                        <a:spcAft>
                          <a:spcPts val="0"/>
                        </a:spcAft>
                        <a:buNone/>
                      </a:pPr>
                      <a:r>
                        <a:rPr b="1" lang="en-US" sz="1200">
                          <a:solidFill>
                            <a:srgbClr val="38761D"/>
                          </a:solidFill>
                        </a:rPr>
                        <a:t>12:45</a:t>
                      </a:r>
                      <a:endParaRPr b="1" sz="12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008000"/>
                          </a:solidFill>
                        </a:rPr>
                        <a:t>13:45</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US" sz="1000">
                          <a:solidFill>
                            <a:srgbClr val="008000"/>
                          </a:solidFill>
                        </a:rPr>
                        <a:t>Lunch (1h)</a:t>
                      </a:r>
                      <a:endParaRPr sz="10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38761D"/>
                          </a:solidFill>
                        </a:rPr>
                        <a:t>12:30</a:t>
                      </a:r>
                      <a:endParaRPr b="1" sz="12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38761D"/>
                          </a:solidFill>
                        </a:rPr>
                        <a:t>13:30</a:t>
                      </a:r>
                      <a:endParaRPr b="1" sz="12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US" sz="1000">
                          <a:solidFill>
                            <a:srgbClr val="008000"/>
                          </a:solidFill>
                        </a:rPr>
                        <a:t>Class photo + Lunch (1h)</a:t>
                      </a:r>
                      <a:endParaRPr sz="10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268925">
                <a:tc>
                  <a:txBody>
                    <a:bodyPr/>
                    <a:lstStyle/>
                    <a:p>
                      <a:pPr indent="0" lvl="0" marL="0" rtl="0" algn="ctr">
                        <a:lnSpc>
                          <a:spcPct val="115000"/>
                        </a:lnSpc>
                        <a:spcBef>
                          <a:spcPts val="0"/>
                        </a:spcBef>
                        <a:spcAft>
                          <a:spcPts val="0"/>
                        </a:spcAft>
                        <a:buNone/>
                      </a:pPr>
                      <a:r>
                        <a:rPr b="1" lang="en-US" sz="1200"/>
                        <a:t>13:45</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14:45</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2b - Defined Gene Lists (Diogo Pellegrina)</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13:30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14:30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4 - Integrative Assignment (Constance Li)</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8925">
                <a:tc>
                  <a:txBody>
                    <a:bodyPr/>
                    <a:lstStyle/>
                    <a:p>
                      <a:pPr indent="0" lvl="0" marL="0" rtl="0" algn="ctr">
                        <a:lnSpc>
                          <a:spcPct val="115000"/>
                        </a:lnSpc>
                        <a:spcBef>
                          <a:spcPts val="0"/>
                        </a:spcBef>
                        <a:spcAft>
                          <a:spcPts val="0"/>
                        </a:spcAft>
                        <a:buNone/>
                      </a:pPr>
                      <a:r>
                        <a:rPr b="1" lang="en-US" sz="1200">
                          <a:solidFill>
                            <a:srgbClr val="38761D"/>
                          </a:solidFill>
                        </a:rPr>
                        <a:t>14:30</a:t>
                      </a:r>
                      <a:endParaRPr b="1" sz="12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008000"/>
                          </a:solidFill>
                        </a:rPr>
                        <a:t>15:30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US" sz="1000">
                          <a:solidFill>
                            <a:srgbClr val="38761D"/>
                          </a:solidFill>
                        </a:rPr>
                        <a:t>Break (30min)</a:t>
                      </a:r>
                      <a:endParaRPr sz="10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38761D"/>
                          </a:solidFill>
                        </a:rPr>
                        <a:t>14:30</a:t>
                      </a:r>
                      <a:endParaRPr b="1" sz="12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38761D"/>
                          </a:solidFill>
                        </a:rPr>
                        <a:t>15:30</a:t>
                      </a:r>
                      <a:endParaRPr b="1" sz="1200">
                        <a:solidFill>
                          <a:srgbClr val="38761D"/>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US" sz="1000">
                          <a:solidFill>
                            <a:srgbClr val="008000"/>
                          </a:solidFill>
                        </a:rPr>
                        <a:t>Break (30min)</a:t>
                      </a:r>
                      <a:endParaRPr sz="10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268925">
                <a:tc>
                  <a:txBody>
                    <a:bodyPr/>
                    <a:lstStyle/>
                    <a:p>
                      <a:pPr indent="0" lvl="0" marL="0" rtl="0" algn="ctr">
                        <a:lnSpc>
                          <a:spcPct val="115000"/>
                        </a:lnSpc>
                        <a:spcBef>
                          <a:spcPts val="0"/>
                        </a:spcBef>
                        <a:spcAft>
                          <a:spcPts val="0"/>
                        </a:spcAft>
                        <a:buNone/>
                      </a:pPr>
                      <a:r>
                        <a:rPr b="1" lang="en-US" sz="1200"/>
                        <a:t>15:00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16:00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2b Lab (Diogo Pellegrina)</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15:00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16:00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4 Lab (Constance Li)</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8925">
                <a:tc>
                  <a:txBody>
                    <a:bodyPr/>
                    <a:lstStyle/>
                    <a:p>
                      <a:pPr indent="0" lvl="0" marL="0" rtl="0" algn="ctr">
                        <a:lnSpc>
                          <a:spcPct val="115000"/>
                        </a:lnSpc>
                        <a:spcBef>
                          <a:spcPts val="0"/>
                        </a:spcBef>
                        <a:spcAft>
                          <a:spcPts val="0"/>
                        </a:spcAft>
                        <a:buNone/>
                      </a:pPr>
                      <a:r>
                        <a:rPr b="1" lang="en-US" sz="1200"/>
                        <a:t>16:00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17:00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2c - Ranked Gene Lists (Constance Li)</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17:00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18:00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Survey &amp; Closing Remarks</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3050">
                <a:tc>
                  <a:txBody>
                    <a:bodyPr/>
                    <a:lstStyle/>
                    <a:p>
                      <a:pPr indent="0" lvl="0" marL="0" rtl="0" algn="ctr">
                        <a:lnSpc>
                          <a:spcPct val="115000"/>
                        </a:lnSpc>
                        <a:spcBef>
                          <a:spcPts val="0"/>
                        </a:spcBef>
                        <a:spcAft>
                          <a:spcPts val="0"/>
                        </a:spcAft>
                        <a:buNone/>
                      </a:pPr>
                      <a:r>
                        <a:rPr b="1" lang="en-US" sz="1200"/>
                        <a:t>16:30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t>17:30</a:t>
                      </a:r>
                      <a:endParaRPr b="1" sz="12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Module 2c Lab (Constance Li)</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8925">
                <a:tc>
                  <a:txBody>
                    <a:bodyPr/>
                    <a:lstStyle/>
                    <a:p>
                      <a:pPr indent="0" lvl="0" marL="0" rtl="0" algn="ctr">
                        <a:lnSpc>
                          <a:spcPct val="115000"/>
                        </a:lnSpc>
                        <a:spcBef>
                          <a:spcPts val="0"/>
                        </a:spcBef>
                        <a:spcAft>
                          <a:spcPts val="0"/>
                        </a:spcAft>
                        <a:buNone/>
                      </a:pPr>
                      <a:r>
                        <a:rPr b="1" lang="en-US" sz="1200">
                          <a:solidFill>
                            <a:srgbClr val="008000"/>
                          </a:solidFill>
                        </a:rPr>
                        <a:t>17:30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008000"/>
                          </a:solidFill>
                        </a:rPr>
                        <a:t>18:30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US" sz="1000">
                          <a:solidFill>
                            <a:srgbClr val="008000"/>
                          </a:solidFill>
                        </a:rPr>
                        <a:t>Finished</a:t>
                      </a:r>
                      <a:endParaRPr sz="10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008000"/>
                          </a:solidFill>
                        </a:rPr>
                        <a:t>17:30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US" sz="1200">
                          <a:solidFill>
                            <a:srgbClr val="008000"/>
                          </a:solidFill>
                        </a:rPr>
                        <a:t>18:30</a:t>
                      </a:r>
                      <a:endParaRPr b="1" sz="12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US" sz="1000">
                          <a:solidFill>
                            <a:srgbClr val="008000"/>
                          </a:solidFill>
                        </a:rPr>
                        <a:t>Finished</a:t>
                      </a:r>
                      <a:endParaRPr sz="1000">
                        <a:solidFill>
                          <a:srgbClr val="008000"/>
                        </a:solidFill>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5fb302e3f5_0_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Getting Help</a:t>
            </a:r>
            <a:endParaRPr/>
          </a:p>
        </p:txBody>
      </p:sp>
      <p:sp>
        <p:nvSpPr>
          <p:cNvPr id="128" name="Google Shape;128;g35fb302e3f5_0_35"/>
          <p:cNvSpPr txBox="1"/>
          <p:nvPr>
            <p:ph idx="1" type="body"/>
          </p:nvPr>
        </p:nvSpPr>
        <p:spPr>
          <a:xfrm>
            <a:off x="838200" y="1825625"/>
            <a:ext cx="71442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800"/>
              <a:buNone/>
            </a:pPr>
            <a:r>
              <a:rPr b="1" lang="en-US">
                <a:solidFill>
                  <a:srgbClr val="70237F"/>
                </a:solidFill>
                <a:latin typeface="Helvetica Neue"/>
                <a:ea typeface="Helvetica Neue"/>
                <a:cs typeface="Helvetica Neue"/>
                <a:sym typeface="Helvetica Neue"/>
              </a:rPr>
              <a:t>bioinformaticsdotca.github.io</a:t>
            </a:r>
            <a:endParaRPr b="1">
              <a:solidFill>
                <a:srgbClr val="70237F"/>
              </a:solidFill>
              <a:latin typeface="Helvetica Neue"/>
              <a:ea typeface="Helvetica Neue"/>
              <a:cs typeface="Helvetica Neue"/>
              <a:sym typeface="Helvetica Neue"/>
            </a:endParaRPr>
          </a:p>
          <a:p>
            <a:pPr indent="0" lvl="0" marL="0" rtl="0" algn="l">
              <a:lnSpc>
                <a:spcPct val="100000"/>
              </a:lnSpc>
              <a:spcBef>
                <a:spcPts val="1000"/>
              </a:spcBef>
              <a:spcAft>
                <a:spcPts val="0"/>
              </a:spcAft>
              <a:buSzPts val="1800"/>
              <a:buNone/>
            </a:pPr>
            <a:r>
              <a:t/>
            </a:r>
            <a:endParaRPr b="1">
              <a:solidFill>
                <a:srgbClr val="70237F"/>
              </a:solidFill>
              <a:latin typeface="Helvetica Neue"/>
              <a:ea typeface="Helvetica Neue"/>
              <a:cs typeface="Helvetica Neue"/>
              <a:sym typeface="Helvetica Neue"/>
            </a:endParaRPr>
          </a:p>
          <a:p>
            <a:pPr indent="-342900" lvl="0" marL="457200" rtl="0" algn="l">
              <a:lnSpc>
                <a:spcPct val="100000"/>
              </a:lnSpc>
              <a:spcBef>
                <a:spcPts val="0"/>
              </a:spcBef>
              <a:spcAft>
                <a:spcPts val="0"/>
              </a:spcAft>
              <a:buSzPts val="1800"/>
              <a:buChar char="•"/>
            </a:pPr>
            <a:r>
              <a:rPr lang="en-US"/>
              <a:t>Slack channel</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US"/>
              <a:t>Raise your hand/Unmute yourself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5fb302e3f5_0_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Slack</a:t>
            </a:r>
            <a:endParaRPr sz="5800"/>
          </a:p>
        </p:txBody>
      </p:sp>
      <p:pic>
        <p:nvPicPr>
          <p:cNvPr id="135" name="Google Shape;135;g35fb302e3f5_0_41"/>
          <p:cNvPicPr preferRelativeResize="0"/>
          <p:nvPr/>
        </p:nvPicPr>
        <p:blipFill>
          <a:blip r:embed="rId3">
            <a:alphaModFix/>
          </a:blip>
          <a:stretch>
            <a:fillRect/>
          </a:stretch>
        </p:blipFill>
        <p:spPr>
          <a:xfrm>
            <a:off x="979325" y="1615100"/>
            <a:ext cx="8644677" cy="4347851"/>
          </a:xfrm>
          <a:prstGeom prst="rect">
            <a:avLst/>
          </a:prstGeom>
          <a:noFill/>
          <a:ln>
            <a:noFill/>
          </a:ln>
        </p:spPr>
      </p:pic>
      <p:pic>
        <p:nvPicPr>
          <p:cNvPr id="136" name="Google Shape;136;g35fb302e3f5_0_41"/>
          <p:cNvPicPr preferRelativeResize="0"/>
          <p:nvPr/>
        </p:nvPicPr>
        <p:blipFill>
          <a:blip r:embed="rId4">
            <a:alphaModFix/>
          </a:blip>
          <a:stretch>
            <a:fillRect/>
          </a:stretch>
        </p:blipFill>
        <p:spPr>
          <a:xfrm>
            <a:off x="10020995" y="3632875"/>
            <a:ext cx="2084525" cy="2084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2025-05-15T14:28:53Z</dcterms:created>
  <dc:creator>Nia Hughes</dc:creator>
</cp:coreProperties>
</file>