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Helvetica Neue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g8PMRxAO/0iZAu73o45JF+vuQZ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22" Type="http://schemas.openxmlformats.org/officeDocument/2006/relationships/font" Target="fonts/HelveticaNeueLight-bold.fntdata"/><Relationship Id="rId21" Type="http://schemas.openxmlformats.org/officeDocument/2006/relationships/font" Target="fonts/HelveticaNeueLight-regular.fntdata"/><Relationship Id="rId24" Type="http://schemas.openxmlformats.org/officeDocument/2006/relationships/font" Target="fonts/HelveticaNeueLight-boldItalic.fntdata"/><Relationship Id="rId23" Type="http://schemas.openxmlformats.org/officeDocument/2006/relationships/font" Target="fonts/HelveticaNeue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0.xml"/><Relationship Id="rId19" Type="http://schemas.openxmlformats.org/officeDocument/2006/relationships/font" Target="fonts/HelveticaNeue-italic.fntdata"/><Relationship Id="rId1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e0e185d00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g3e0e185d00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689c4406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g35e689c4406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35e689c4406_0_1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689c4406_0_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35e689c4406_0_1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35e689c4406_0_1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a0b2c95d2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a0b2c95d2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3a0b2c95d2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e689c4406_0_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5e689c4406_0_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35e689c4406_0_1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/>
          <p:nvPr>
            <p:ph type="ctrTitle"/>
          </p:nvPr>
        </p:nvSpPr>
        <p:spPr>
          <a:xfrm>
            <a:off x="2548581" y="2505673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" type="subTitle"/>
          </p:nvPr>
        </p:nvSpPr>
        <p:spPr>
          <a:xfrm>
            <a:off x="3690730" y="3532213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orkshop title slide">
  <p:cSld name="Workshop title slid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ctrTitle"/>
          </p:nvPr>
        </p:nvSpPr>
        <p:spPr>
          <a:xfrm>
            <a:off x="640492" y="2250180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logo with white dots&#10;&#10;AI-generated content may be incorrect." id="63" name="Google Shape;6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80843" y="236128"/>
            <a:ext cx="2653569" cy="132678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Canadian Bioinformatics Workshops | bioinformatics.ca</a:t>
            </a:r>
            <a:endParaRPr b="0" i="0" sz="14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2"/>
          <p:cNvSpPr txBox="1"/>
          <p:nvPr>
            <p:ph idx="1" type="subTitle"/>
          </p:nvPr>
        </p:nvSpPr>
        <p:spPr>
          <a:xfrm>
            <a:off x="1782641" y="3276720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6" name="Google Shape;46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4393F"/>
            </a:gs>
            <a:gs pos="45000">
              <a:srgbClr val="70247F"/>
            </a:gs>
            <a:gs pos="100000">
              <a:srgbClr val="B40805"/>
            </a:gs>
          </a:gsLst>
          <a:path path="circle">
            <a:fillToRect b="0%" l="100%" r="0%" t="100%"/>
          </a:path>
          <a:tileRect b="-100%" l="0%" r="-100%" t="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9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Canadian Bioinformatics Workshops | bioinformatics.ca</a:t>
            </a:r>
            <a:endParaRPr b="0" i="0" sz="1400" u="none" cap="none" strike="noStrik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Purple circles on a black background&#10;&#10;AI-generated content may be incorrect." id="20" name="Google Shape;20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352340" y="0"/>
            <a:ext cx="839659" cy="83965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0" y="0"/>
            <a:ext cx="8610601" cy="6858000"/>
          </a:xfrm>
          <a:prstGeom prst="rect">
            <a:avLst/>
          </a:prstGeom>
          <a:gradFill>
            <a:gsLst>
              <a:gs pos="0">
                <a:srgbClr val="24393F"/>
              </a:gs>
              <a:gs pos="54000">
                <a:srgbClr val="70247F"/>
              </a:gs>
              <a:gs pos="100000">
                <a:srgbClr val="B40805"/>
              </a:gs>
            </a:gsLst>
            <a:path path="circle">
              <a:fillToRect b="0%" l="100%" r="0%" t="100%"/>
            </a:path>
            <a:tileRect b="-100%" l="0%" r="-100%" t="0%"/>
          </a:gra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  <a:defRPr b="0" i="0" sz="4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3.jp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4393F"/>
            </a:gs>
            <a:gs pos="24000">
              <a:srgbClr val="70247F"/>
            </a:gs>
            <a:gs pos="100000">
              <a:srgbClr val="B40805"/>
            </a:gs>
          </a:gsLst>
          <a:path path="circle">
            <a:fillToRect b="0%" l="100%" r="0%" t="100%"/>
          </a:path>
          <a:tileRect b="-100%" l="0%" r="-100%" t="0%"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>
            <p:ph idx="1" type="subTitle"/>
          </p:nvPr>
        </p:nvSpPr>
        <p:spPr>
          <a:xfrm>
            <a:off x="6801238" y="3429000"/>
            <a:ext cx="4567235" cy="781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US" sz="4400">
                <a:latin typeface="Helvetica Neue"/>
                <a:ea typeface="Helvetica Neue"/>
                <a:cs typeface="Helvetica Neue"/>
                <a:sym typeface="Helvetica Neue"/>
              </a:rPr>
              <a:t>bioinformatics.ca</a:t>
            </a:r>
            <a:endParaRPr/>
          </a:p>
        </p:txBody>
      </p:sp>
      <p:pic>
        <p:nvPicPr>
          <p:cNvPr descr="A logo with white dots&#10;&#10;AI-generated content may be incorrect." id="72" name="Google Shape;72;p1"/>
          <p:cNvPicPr preferRelativeResize="0"/>
          <p:nvPr/>
        </p:nvPicPr>
        <p:blipFill rotWithShape="1">
          <a:blip r:embed="rId3">
            <a:alphaModFix/>
          </a:blip>
          <a:srcRect b="0" l="12297" r="12122" t="0"/>
          <a:stretch/>
        </p:blipFill>
        <p:spPr>
          <a:xfrm>
            <a:off x="670379" y="1341316"/>
            <a:ext cx="5766816" cy="381509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6648092" y="4210755"/>
            <a:ext cx="4873529" cy="416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bioinformaticsdotca.github.io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10523913" y="46551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139" name="Google Shape;139;p6"/>
          <p:cNvSpPr txBox="1"/>
          <p:nvPr>
            <p:ph idx="1" type="body"/>
          </p:nvPr>
        </p:nvSpPr>
        <p:spPr>
          <a:xfrm>
            <a:off x="4386262" y="4511675"/>
            <a:ext cx="3419475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Workshop Sponsors</a:t>
            </a:r>
            <a:endParaRPr/>
          </a:p>
        </p:txBody>
      </p:sp>
      <p:grpSp>
        <p:nvGrpSpPr>
          <p:cNvPr id="140" name="Google Shape;140;p6"/>
          <p:cNvGrpSpPr/>
          <p:nvPr/>
        </p:nvGrpSpPr>
        <p:grpSpPr>
          <a:xfrm>
            <a:off x="515424" y="5266402"/>
            <a:ext cx="11136632" cy="1161553"/>
            <a:chOff x="116206" y="10171085"/>
            <a:chExt cx="11136632" cy="1161553"/>
          </a:xfrm>
        </p:grpSpPr>
        <p:sp>
          <p:nvSpPr>
            <p:cNvPr id="141" name="Google Shape;141;p6"/>
            <p:cNvSpPr/>
            <p:nvPr/>
          </p:nvSpPr>
          <p:spPr>
            <a:xfrm>
              <a:off x="5478898" y="10452599"/>
              <a:ext cx="932469" cy="676659"/>
            </a:xfrm>
            <a:custGeom>
              <a:rect b="b" l="l" r="r" t="t"/>
              <a:pathLst>
                <a:path extrusionOk="0" h="1187121" w="1635911">
                  <a:moveTo>
                    <a:pt x="0" y="0"/>
                  </a:moveTo>
                  <a:lnTo>
                    <a:pt x="1635911" y="0"/>
                  </a:lnTo>
                  <a:lnTo>
                    <a:pt x="1635911" y="1187121"/>
                  </a:lnTo>
                  <a:lnTo>
                    <a:pt x="0" y="11871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2" name="Google Shape;142;p6"/>
            <p:cNvSpPr/>
            <p:nvPr/>
          </p:nvSpPr>
          <p:spPr>
            <a:xfrm>
              <a:off x="116206" y="10534575"/>
              <a:ext cx="1907041" cy="530796"/>
            </a:xfrm>
            <a:custGeom>
              <a:rect b="b" l="l" r="r" t="t"/>
              <a:pathLst>
                <a:path extrusionOk="0" h="965084" w="3702992">
                  <a:moveTo>
                    <a:pt x="0" y="0"/>
                  </a:moveTo>
                  <a:lnTo>
                    <a:pt x="3702992" y="0"/>
                  </a:lnTo>
                  <a:lnTo>
                    <a:pt x="3702992" y="965085"/>
                  </a:lnTo>
                  <a:lnTo>
                    <a:pt x="0" y="9650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1180" r="-3470" t="0"/>
              </a:stretch>
            </a:blipFill>
            <a:ln>
              <a:noFill/>
            </a:ln>
          </p:spPr>
        </p:sp>
        <p:pic>
          <p:nvPicPr>
            <p:cNvPr id="143" name="Google Shape;143;p6" title="genomecanada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20222" y="10452652"/>
              <a:ext cx="1401451" cy="6774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6" title="ontariogenomics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80924" y="10473380"/>
              <a:ext cx="1589864" cy="635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6" title="logo-UofA_RGB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887390" y="10315452"/>
              <a:ext cx="1389932" cy="375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6" title="UCalgary-horiz.png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846391" y="10880131"/>
              <a:ext cx="1348057" cy="355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563162" y="10171085"/>
              <a:ext cx="1291173" cy="624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6" title="University-of-Saskatchewan-logo-square-1 2.png"/>
            <p:cNvPicPr preferRelativeResize="0"/>
            <p:nvPr/>
          </p:nvPicPr>
          <p:blipFill rotWithShape="1">
            <a:blip r:embed="rId10">
              <a:alphaModFix/>
            </a:blip>
            <a:srcRect b="30898" l="0" r="0" t="38389"/>
            <a:stretch/>
          </p:blipFill>
          <p:spPr>
            <a:xfrm>
              <a:off x="9542936" y="10955201"/>
              <a:ext cx="1709902" cy="3774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6" title="cropped-CHRIM_logo_4c_RGB_@2x-full-colour.png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638336" y="10518206"/>
              <a:ext cx="932476" cy="6285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5493" y="271515"/>
            <a:ext cx="4021014" cy="603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>
            <p:ph type="ctrTitle"/>
          </p:nvPr>
        </p:nvSpPr>
        <p:spPr>
          <a:xfrm>
            <a:off x="640492" y="2250180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</a:pPr>
            <a:r>
              <a:rPr b="1" lang="en-US"/>
              <a:t>Closing Remarks</a:t>
            </a:r>
            <a:endParaRPr/>
          </a:p>
        </p:txBody>
      </p:sp>
      <p:sp>
        <p:nvSpPr>
          <p:cNvPr id="85" name="Google Shape;85;p3"/>
          <p:cNvSpPr txBox="1"/>
          <p:nvPr>
            <p:ph idx="1" type="subTitle"/>
          </p:nvPr>
        </p:nvSpPr>
        <p:spPr>
          <a:xfrm>
            <a:off x="1782641" y="3276720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Riya Roy &amp; Mark Berjanskii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Pathway and Network Analysis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May 12-13, 2026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86" name="Google Shape;86;p3" title="Copy of PNA-ic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3325" y="2148351"/>
            <a:ext cx="2547549" cy="2561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e0e185d006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/>
              <a:t>Thank you to our sponsors</a:t>
            </a:r>
            <a:endParaRPr/>
          </a:p>
        </p:txBody>
      </p:sp>
      <p:sp>
        <p:nvSpPr>
          <p:cNvPr id="92" name="Google Shape;92;g3e0e185d006_0_0"/>
          <p:cNvSpPr/>
          <p:nvPr/>
        </p:nvSpPr>
        <p:spPr>
          <a:xfrm>
            <a:off x="1022602" y="2026100"/>
            <a:ext cx="3124399" cy="883052"/>
          </a:xfrm>
          <a:custGeom>
            <a:rect b="b" l="l" r="r" t="t"/>
            <a:pathLst>
              <a:path extrusionOk="0" h="723813" w="2777244">
                <a:moveTo>
                  <a:pt x="0" y="0"/>
                </a:moveTo>
                <a:lnTo>
                  <a:pt x="2777245" y="0"/>
                </a:lnTo>
                <a:lnTo>
                  <a:pt x="2777245" y="723813"/>
                </a:lnTo>
                <a:lnTo>
                  <a:pt x="0" y="7238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180" r="-3470" t="0"/>
            </a:stretch>
          </a:blipFill>
          <a:ln>
            <a:noFill/>
          </a:ln>
        </p:spPr>
      </p:sp>
      <p:sp>
        <p:nvSpPr>
          <p:cNvPr id="93" name="Google Shape;93;g3e0e185d006_0_0"/>
          <p:cNvSpPr/>
          <p:nvPr/>
        </p:nvSpPr>
        <p:spPr>
          <a:xfrm>
            <a:off x="9202875" y="2083700"/>
            <a:ext cx="1234313" cy="834926"/>
          </a:xfrm>
          <a:custGeom>
            <a:rect b="b" l="l" r="r" t="t"/>
            <a:pathLst>
              <a:path extrusionOk="0" h="1056868" w="1456416">
                <a:moveTo>
                  <a:pt x="0" y="0"/>
                </a:moveTo>
                <a:lnTo>
                  <a:pt x="1456416" y="0"/>
                </a:lnTo>
                <a:lnTo>
                  <a:pt x="1456416" y="1056869"/>
                </a:lnTo>
                <a:lnTo>
                  <a:pt x="0" y="1056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4" name="Google Shape;94;g3e0e185d006_0_0" title="genomecanada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3549" y="2026099"/>
            <a:ext cx="1709901" cy="83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3e0e185d006_0_0" title="ontariogenomic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0001" y="2026102"/>
            <a:ext cx="2066319" cy="8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3e0e185d006_0_0" title="logo-UofA_RGB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3451" y="5300525"/>
            <a:ext cx="1997425" cy="54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3e0e185d006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12699" y="5112101"/>
            <a:ext cx="1809015" cy="88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3e0e185d006_0_0" title="University-of-Saskatchewan-logo-square-1 2.png"/>
          <p:cNvPicPr preferRelativeResize="0"/>
          <p:nvPr/>
        </p:nvPicPr>
        <p:blipFill rotWithShape="1">
          <a:blip r:embed="rId9">
            <a:alphaModFix/>
          </a:blip>
          <a:srcRect b="30898" l="0" r="0" t="38389"/>
          <a:stretch/>
        </p:blipFill>
        <p:spPr>
          <a:xfrm>
            <a:off x="7066425" y="3868425"/>
            <a:ext cx="2443527" cy="54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e0e185d006_0_0" title="UCalgary-horiz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13350" y="3797071"/>
            <a:ext cx="2316625" cy="61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e0e185d006_0_0" title="cropped-CHRIM_logo_4c_RGB_@2x-full-colour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49027" y="3663312"/>
            <a:ext cx="1298349" cy="8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/>
              <a:t>Thank you to our faculty and TAs!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e689c4406_0_1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Survey (10 minutes)</a:t>
            </a:r>
            <a:endParaRPr/>
          </a:p>
        </p:txBody>
      </p:sp>
      <p:sp>
        <p:nvSpPr>
          <p:cNvPr id="112" name="Google Shape;112;g35e689c4406_0_15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100"/>
              <a:t>We want to hear about your experience! Post-workshop surveys have a huge impact on how we deliver workshops.</a:t>
            </a:r>
            <a:endParaRPr sz="2100"/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lang="en-US" sz="2500">
                <a:latin typeface="Helvetica Neue"/>
                <a:ea typeface="Helvetica Neue"/>
                <a:cs typeface="Helvetica Neue"/>
                <a:sym typeface="Helvetica Neue"/>
              </a:rPr>
              <a:t>The post-workshop survey has been emailed to you and posted in the Slack.</a:t>
            </a:r>
            <a:endParaRPr b="1"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2100"/>
              <a:t>It is completely anonymous by default; if you’d like us to contact you about your answers, there is a space to leave your email address. Thank you for helping us improve!</a:t>
            </a:r>
            <a:endParaRPr sz="2100"/>
          </a:p>
          <a:p>
            <a:pPr indent="0" lvl="0" marL="45720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2100"/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100">
                <a:latin typeface="Helvetica Neue"/>
                <a:ea typeface="Helvetica Neue"/>
                <a:cs typeface="Helvetica Neue"/>
                <a:sym typeface="Helvetica Neue"/>
              </a:rPr>
              <a:t>We will wrap up once we’ve received the surveys.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35e689c4406_0_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349202" cy="638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a0b2c95d28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Get involved</a:t>
            </a:r>
            <a:endParaRPr/>
          </a:p>
        </p:txBody>
      </p:sp>
      <p:sp>
        <p:nvSpPr>
          <p:cNvPr id="125" name="Google Shape;125;g3a0b2c95d28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Slack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Mailing lists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Training awards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Mentorship upcoming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BUGs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689c4406_0_17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Post-workshop</a:t>
            </a:r>
            <a:endParaRPr/>
          </a:p>
        </p:txBody>
      </p:sp>
      <p:sp>
        <p:nvSpPr>
          <p:cNvPr id="132" name="Google Shape;132;g35e689c4406_0_17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Materials are at </a:t>
            </a:r>
            <a:r>
              <a:rPr b="1" lang="en-US">
                <a:solidFill>
                  <a:srgbClr val="7023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bioinformaticsdotca.github.io </a:t>
            </a:r>
            <a:r>
              <a:rPr lang="en-US"/>
              <a:t>forever(ish)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Lecture recordings will be uploaded to our Youtube channel and linked on Github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For those who agreed to share contact info, a mailing list will be sent out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Certificate will be emailed to you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Slack channel is available (history expires after 3 months)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Please keep in touch!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2025-05-15T14:28:53Z</dcterms:created>
  <dc:creator>Nia Hughes</dc:creator>
</cp:coreProperties>
</file>